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Autore e dat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Autore e data</a:t>
            </a:r>
          </a:p>
        </p:txBody>
      </p:sp>
      <p:sp>
        <p:nvSpPr>
          <p:cNvPr id="12" name="Titolo presentazione"/>
          <p:cNvSpPr txBox="1"/>
          <p:nvPr>
            <p:ph type="title" hasCustomPrompt="1"/>
          </p:nvPr>
        </p:nvSpPr>
        <p:spPr>
          <a:xfrm>
            <a:off x="1206496" y="2574991"/>
            <a:ext cx="21971004" cy="4648201"/>
          </a:xfrm>
          <a:prstGeom prst="rect">
            <a:avLst/>
          </a:prstGeom>
        </p:spPr>
        <p:txBody>
          <a:bodyPr anchor="b"/>
          <a:lstStyle>
            <a:lvl1pPr>
              <a:defRPr spc="-232" sz="11600"/>
            </a:lvl1pPr>
          </a:lstStyle>
          <a:p>
            <a:pPr/>
            <a:r>
              <a:t>Titolo presentazione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a:t>
            </a:r>
          </a:p>
          <a:p>
            <a:pPr lvl="1"/>
            <a:r>
              <a:t/>
            </a:r>
          </a:p>
          <a:p>
            <a:pPr lvl="2"/>
            <a:r>
              <a:t/>
            </a:r>
          </a:p>
          <a:p>
            <a:pPr lvl="3"/>
            <a:r>
              <a:t/>
            </a:r>
          </a:p>
          <a:p>
            <a:pPr lvl="4"/>
            <a:r>
              <a:t/>
            </a:r>
          </a:p>
        </p:txBody>
      </p:sp>
      <p:sp>
        <p:nvSpPr>
          <p:cNvPr id="14" name="Slide Number"/>
          <p:cNvSpPr txBox="1"/>
          <p:nvPr>
            <p:ph type="sldNum" sz="quarter" idx="2"/>
          </p:nvPr>
        </p:nvSpPr>
        <p:spPr>
          <a:xfrm>
            <a:off x="23754539" y="13145361"/>
            <a:ext cx="538089" cy="558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chiarazione">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Dichiarazione</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rmazione importante">
    <p:spTree>
      <p:nvGrpSpPr>
        <p:cNvPr id="1" name=""/>
        <p:cNvGrpSpPr/>
        <p:nvPr/>
      </p:nvGrpSpPr>
      <p:grpSpPr>
        <a:xfrm>
          <a:off x="0" y="0"/>
          <a:ext cx="0" cy="0"/>
          <a:chOff x="0" y="0"/>
          <a:chExt cx="0" cy="0"/>
        </a:xfrm>
      </p:grpSpPr>
      <p:sp>
        <p:nvSpPr>
          <p:cNvPr id="106" name="Dettagli informazione"/>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Dettagli informazione</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5" name="Attribuzione"/>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Attribuzione</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“Citazione degna di nota”</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24" name="Primo piano con piante selvatiche che crescono tra rocce laviche"/>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Imponente formazione rocciosa che si staglia su nuvole scure con una strada sterrata sullo sfondo"/>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Primo piano di una pianta selvatica che cresce tra rocce laviche"/>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cascata circondata da un paesaggio roccioso e verdeggiant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42" name="Slide Number"/>
          <p:cNvSpPr txBox="1"/>
          <p:nvPr>
            <p:ph type="sldNum" sz="quarter" idx="2"/>
          </p:nvPr>
        </p:nvSpPr>
        <p:spPr>
          <a:xfrm>
            <a:off x="23753005" y="13144500"/>
            <a:ext cx="538090" cy="558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p:spTree>
      <p:nvGrpSpPr>
        <p:cNvPr id="1" name=""/>
        <p:cNvGrpSpPr/>
        <p:nvPr/>
      </p:nvGrpSpPr>
      <p:grpSpPr>
        <a:xfrm>
          <a:off x="0" y="0"/>
          <a:ext cx="0" cy="0"/>
          <a:chOff x="0" y="0"/>
          <a:chExt cx="0" cy="0"/>
        </a:xfrm>
      </p:grpSpPr>
      <p:sp>
        <p:nvSpPr>
          <p:cNvPr id="21" name="Paesaggio collinare con vegetazione rigogliosa"/>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itolo presentazione"/>
          <p:cNvSpPr txBox="1"/>
          <p:nvPr>
            <p:ph type="title" hasCustomPrompt="1"/>
          </p:nvPr>
        </p:nvSpPr>
        <p:spPr>
          <a:xfrm>
            <a:off x="1206500" y="7124700"/>
            <a:ext cx="21971000" cy="4648200"/>
          </a:xfrm>
          <a:prstGeom prst="rect">
            <a:avLst/>
          </a:prstGeom>
        </p:spPr>
        <p:txBody>
          <a:bodyPr anchor="b"/>
          <a:lstStyle>
            <a:lvl1pPr>
              <a:defRPr spc="-232" sz="11600"/>
            </a:lvl1pPr>
          </a:lstStyle>
          <a:p>
            <a:pPr/>
            <a:r>
              <a:t>Titolo presentazione</a:t>
            </a:r>
          </a:p>
        </p:txBody>
      </p:sp>
      <p:sp>
        <p:nvSpPr>
          <p:cNvPr id="23" name="Autore e dat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Autore e data</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2">
    <p:spTree>
      <p:nvGrpSpPr>
        <p:cNvPr id="1" name=""/>
        <p:cNvGrpSpPr/>
        <p:nvPr/>
      </p:nvGrpSpPr>
      <p:grpSpPr>
        <a:xfrm>
          <a:off x="0" y="0"/>
          <a:ext cx="0" cy="0"/>
          <a:chOff x="0" y="0"/>
          <a:chExt cx="0" cy="0"/>
        </a:xfrm>
      </p:grpSpPr>
      <p:sp>
        <p:nvSpPr>
          <p:cNvPr id="32" name="Titolo"/>
          <p:cNvSpPr txBox="1"/>
          <p:nvPr>
            <p:ph type="title" hasCustomPrompt="1"/>
          </p:nvPr>
        </p:nvSpPr>
        <p:spPr>
          <a:xfrm>
            <a:off x="1206500" y="1270000"/>
            <a:ext cx="9779000" cy="5882273"/>
          </a:xfrm>
          <a:prstGeom prst="rect">
            <a:avLst/>
          </a:prstGeom>
        </p:spPr>
        <p:txBody>
          <a:bodyPr anchor="b"/>
          <a:lstStyle/>
          <a:p>
            <a:pPr/>
            <a:r>
              <a:t>Titolo</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diapositiva</a:t>
            </a:r>
          </a:p>
          <a:p>
            <a:pPr lvl="1"/>
            <a:r>
              <a:t/>
            </a:r>
          </a:p>
          <a:p>
            <a:pPr lvl="2"/>
            <a:r>
              <a:t/>
            </a:r>
          </a:p>
          <a:p>
            <a:pPr lvl="3"/>
            <a:r>
              <a:t/>
            </a:r>
          </a:p>
          <a:p>
            <a:pPr lvl="4"/>
            <a:r>
              <a:t/>
            </a:r>
          </a:p>
        </p:txBody>
      </p:sp>
      <p:sp>
        <p:nvSpPr>
          <p:cNvPr id="34" name="Rocce coperte di muschio"/>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1916707" y="12901032"/>
            <a:ext cx="538089" cy="558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42" name="Titolo"/>
          <p:cNvSpPr txBox="1"/>
          <p:nvPr>
            <p:ph type="title" hasCustomPrompt="1"/>
          </p:nvPr>
        </p:nvSpPr>
        <p:spPr>
          <a:prstGeom prst="rect">
            <a:avLst/>
          </a:prstGeom>
        </p:spPr>
        <p:txBody>
          <a:bodyPr/>
          <a:lstStyle/>
          <a:p>
            <a:pPr/>
            <a:r>
              <a:t>Titolo</a:t>
            </a:r>
          </a:p>
        </p:txBody>
      </p:sp>
      <p:sp>
        <p:nvSpPr>
          <p:cNvPr id="43" name="Sottotitolo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44" name="Body Level One…"/>
          <p:cNvSpPr txBox="1"/>
          <p:nvPr>
            <p:ph type="body" idx="1" hasCustomPrompt="1"/>
          </p:nvPr>
        </p:nvSpPr>
        <p:spPr>
          <a:prstGeom prst="rect">
            <a:avLst/>
          </a:prstGeom>
        </p:spPr>
        <p:txBody>
          <a:bodyPr/>
          <a:lstStyle/>
          <a:p>
            <a:pPr/>
            <a:r>
              <a:t>Testo elenco puntato diapositiva</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Testo elenco puntato diapositiva</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0" name="Titolo"/>
          <p:cNvSpPr txBox="1"/>
          <p:nvPr>
            <p:ph type="title" hasCustomPrompt="1"/>
          </p:nvPr>
        </p:nvSpPr>
        <p:spPr>
          <a:xfrm>
            <a:off x="1206500" y="952500"/>
            <a:ext cx="9779000" cy="1435100"/>
          </a:xfrm>
          <a:prstGeom prst="rect">
            <a:avLst/>
          </a:prstGeom>
        </p:spPr>
        <p:txBody>
          <a:bodyPr/>
          <a:lstStyle/>
          <a:p>
            <a:pPr/>
            <a:r>
              <a:t>Titolo</a:t>
            </a:r>
          </a:p>
        </p:txBody>
      </p:sp>
      <p:sp>
        <p:nvSpPr>
          <p:cNvPr id="61" name="Sottotitolo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Testo elenco puntato diapositiva</a:t>
            </a:r>
          </a:p>
          <a:p>
            <a:pPr lvl="1"/>
            <a:r>
              <a:t/>
            </a:r>
          </a:p>
          <a:p>
            <a:pPr lvl="2"/>
            <a:r>
              <a:t/>
            </a:r>
          </a:p>
          <a:p>
            <a:pPr lvl="3"/>
            <a:r>
              <a:t/>
            </a:r>
          </a:p>
          <a:p>
            <a:pPr lvl="4"/>
            <a:r>
              <a:t/>
            </a:r>
          </a:p>
        </p:txBody>
      </p:sp>
      <p:sp>
        <p:nvSpPr>
          <p:cNvPr id="63" name="Imponente formazione rocciosa che si staglia su nuvole scure con una strada sterrata sullo sfondo"/>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zione">
    <p:spTree>
      <p:nvGrpSpPr>
        <p:cNvPr id="1" name=""/>
        <p:cNvGrpSpPr/>
        <p:nvPr/>
      </p:nvGrpSpPr>
      <p:grpSpPr>
        <a:xfrm>
          <a:off x="0" y="0"/>
          <a:ext cx="0" cy="0"/>
          <a:chOff x="0" y="0"/>
          <a:chExt cx="0" cy="0"/>
        </a:xfrm>
      </p:grpSpPr>
      <p:sp>
        <p:nvSpPr>
          <p:cNvPr id="71" name="Titolo sezion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Titolo sezione</a:t>
            </a:r>
          </a:p>
        </p:txBody>
      </p:sp>
      <p:sp>
        <p:nvSpPr>
          <p:cNvPr id="72" name="Slide Number"/>
          <p:cNvSpPr txBox="1"/>
          <p:nvPr>
            <p:ph type="sldNum" sz="quarter" idx="2"/>
          </p:nvPr>
        </p:nvSpPr>
        <p:spPr>
          <a:xfrm>
            <a:off x="11916707" y="12901032"/>
            <a:ext cx="538089" cy="558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79" name="Titolo"/>
          <p:cNvSpPr txBox="1"/>
          <p:nvPr>
            <p:ph type="title" hasCustomPrompt="1"/>
          </p:nvPr>
        </p:nvSpPr>
        <p:spPr>
          <a:xfrm>
            <a:off x="1206500" y="952500"/>
            <a:ext cx="21971000" cy="1434949"/>
          </a:xfrm>
          <a:prstGeom prst="rect">
            <a:avLst/>
          </a:prstGeom>
        </p:spPr>
        <p:txBody>
          <a:bodyPr/>
          <a:lstStyle/>
          <a:p>
            <a:pPr/>
            <a:r>
              <a:t>Titolo</a:t>
            </a:r>
          </a:p>
        </p:txBody>
      </p:sp>
      <p:sp>
        <p:nvSpPr>
          <p:cNvPr id="80" name="Sottotitolo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81" name="Slide Number"/>
          <p:cNvSpPr txBox="1"/>
          <p:nvPr>
            <p:ph type="sldNum" sz="quarter" idx="2"/>
          </p:nvPr>
        </p:nvSpPr>
        <p:spPr>
          <a:xfrm>
            <a:off x="23753005" y="13144500"/>
            <a:ext cx="538090" cy="558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ma">
    <p:spTree>
      <p:nvGrpSpPr>
        <p:cNvPr id="1" name=""/>
        <p:cNvGrpSpPr/>
        <p:nvPr/>
      </p:nvGrpSpPr>
      <p:grpSpPr>
        <a:xfrm>
          <a:off x="0" y="0"/>
          <a:ext cx="0" cy="0"/>
          <a:chOff x="0" y="0"/>
          <a:chExt cx="0" cy="0"/>
        </a:xfrm>
      </p:grpSpPr>
      <p:sp>
        <p:nvSpPr>
          <p:cNvPr id="88" name="Titolo programma"/>
          <p:cNvSpPr txBox="1"/>
          <p:nvPr>
            <p:ph type="title" hasCustomPrompt="1"/>
          </p:nvPr>
        </p:nvSpPr>
        <p:spPr>
          <a:xfrm>
            <a:off x="1206500" y="952500"/>
            <a:ext cx="21971000" cy="1435100"/>
          </a:xfrm>
          <a:prstGeom prst="rect">
            <a:avLst/>
          </a:prstGeom>
        </p:spPr>
        <p:txBody>
          <a:bodyPr/>
          <a:lstStyle/>
          <a:p>
            <a:pPr/>
            <a:r>
              <a:t>Titolo programma</a:t>
            </a:r>
          </a:p>
        </p:txBody>
      </p:sp>
      <p:sp>
        <p:nvSpPr>
          <p:cNvPr id="89" name="Sottotitolo programm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programma</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Argomenti del programma</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olo"/>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Testo elenco puntato diapositiva</a:t>
            </a:r>
          </a:p>
          <a:p>
            <a:pPr lvl="1"/>
            <a:r>
              <a:t/>
            </a:r>
          </a:p>
          <a:p>
            <a:pPr lvl="2"/>
            <a:r>
              <a:t/>
            </a:r>
          </a:p>
          <a:p>
            <a:pPr lvl="3"/>
            <a:r>
              <a:t/>
            </a:r>
          </a:p>
          <a:p>
            <a:pPr lvl="4"/>
            <a:r>
              <a:t/>
            </a:r>
          </a:p>
        </p:txBody>
      </p:sp>
      <p:sp>
        <p:nvSpPr>
          <p:cNvPr id="4" name="Slide Number"/>
          <p:cNvSpPr txBox="1"/>
          <p:nvPr>
            <p:ph type="sldNum" sz="quarter" idx="2"/>
          </p:nvPr>
        </p:nvSpPr>
        <p:spPr>
          <a:xfrm>
            <a:off x="11916707" y="12896798"/>
            <a:ext cx="538089" cy="558801"/>
          </a:xfrm>
          <a:prstGeom prst="rect">
            <a:avLst/>
          </a:prstGeom>
          <a:ln w="12700">
            <a:miter lim="400000"/>
          </a:ln>
        </p:spPr>
        <p:txBody>
          <a:bodyPr wrap="none" lIns="50800" tIns="50800" rIns="50800" bIns="50800" anchor="b">
            <a:spAutoFit/>
          </a:bodyPr>
          <a:lstStyle>
            <a:lvl1pPr defTabSz="584200">
              <a:defRPr sz="3000">
                <a:latin typeface="Helvetica"/>
                <a:ea typeface="Helvetica"/>
                <a:cs typeface="Helvetica"/>
                <a:sym typeface="Helvetica"/>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1pPr>
      <a:lvl2pPr marL="0" marR="0" indent="4572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2pPr>
      <a:lvl3pPr marL="0" marR="0" indent="9144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 Id="rId3" Type="http://schemas.openxmlformats.org/officeDocument/2006/relationships/image" Target="../media/image4.tif"/><Relationship Id="rId4" Type="http://schemas.openxmlformats.org/officeDocument/2006/relationships/hyperlink" Target="https://arxiv.org/abs/1710.05833" TargetMode="Externa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hyperlink" Target="https://arxiv.org/abs/1710.05835"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hyperlink" Target="https://arxiv.org/abs/2509.04348" TargetMode="External"/><Relationship Id="rId5" Type="http://schemas.openxmlformats.org/officeDocument/2006/relationships/hyperlink" Target="https://arxiv.org/abs/2312.05302"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hyperlink" Target="https://arxiv.org/abs/2402.03120" TargetMode="Externa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 Id="rId3" Type="http://schemas.openxmlformats.org/officeDocument/2006/relationships/hyperlink" Target="https://arxiv.org/abs/2509.04348"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hyperlink" Target="https://arxiv.org/abs/2001.07619" TargetMode="External"/><Relationship Id="rId12" Type="http://schemas.openxmlformats.org/officeDocument/2006/relationships/image" Target="../media/image50.png"/><Relationship Id="rId13" Type="http://schemas.openxmlformats.org/officeDocument/2006/relationships/hyperlink" Target="https://arxiv.org/abs/2509.04348"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png"/><Relationship Id="rId3"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hyperlink" Target="https://arxiv.org/abs/1807.03358" TargetMode="External"/><Relationship Id="rId8" Type="http://schemas.openxmlformats.org/officeDocument/2006/relationships/image" Target="../media/image66.png"/><Relationship Id="rId9" Type="http://schemas.openxmlformats.org/officeDocument/2006/relationships/hyperlink" Target="https://arxiv.org/abs/2002.01079" TargetMode="External"/><Relationship Id="rId10" Type="http://schemas.openxmlformats.org/officeDocument/2006/relationships/image" Target="../media/image67.png"/><Relationship Id="rId11" Type="http://schemas.openxmlformats.org/officeDocument/2006/relationships/image" Target="../media/image6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png"/><Relationship Id="rId3" Type="http://schemas.openxmlformats.org/officeDocument/2006/relationships/hyperlink" Target="https://arxiv.org/abs/1310.5300" TargetMode="External"/><Relationship Id="rId4" Type="http://schemas.openxmlformats.org/officeDocument/2006/relationships/image" Target="../media/image8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arxiv.org/abs/1310.5300" TargetMode="External"/><Relationship Id="rId3"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png"/><Relationship Id="rId3" Type="http://schemas.openxmlformats.org/officeDocument/2006/relationships/image" Target="../media/image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hyperlink" Target="https://github.com/CosmoStatGW/gwfast" TargetMode="External"/><Relationship Id="rId4" Type="http://schemas.openxmlformats.org/officeDocument/2006/relationships/image" Target="../media/image8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media.ligo.northwestern.edu/gallery/mass-plot" TargetMode="Externa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hyperlink" Target="https://gracedb.ligo.org/superevents/public/O4/" TargetMode="External"/><Relationship Id="rId8"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tif"/><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tif"/><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3.tif"/><Relationship Id="rId15" Type="http://schemas.openxmlformats.org/officeDocument/2006/relationships/hyperlink" Target="https://arxiv.org/abs/1612.09566"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hyperlink" Target="https://arxiv.org/abs/astro-ph/0504616" TargetMode="External"/><Relationship Id="rId4" Type="http://schemas.openxmlformats.org/officeDocument/2006/relationships/hyperlink" Target="https://www.nature.com/articles/323310a0" TargetMode="External"/><Relationship Id="rId5" Type="http://schemas.openxmlformats.org/officeDocument/2006/relationships/image" Target="../media/image25.png"/><Relationship Id="rId6" Type="http://schemas.openxmlformats.org/officeDocument/2006/relationships/image" Target="../media/image2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hyperlink" Target="https://glade.elte.hu" TargetMode="External"/><Relationship Id="rId5" Type="http://schemas.openxmlformats.org/officeDocument/2006/relationships/image" Target="../media/image1.jpeg"/><Relationship Id="rId6" Type="http://schemas.openxmlformats.org/officeDocument/2006/relationships/hyperlink" Target="https://arxiv.org/abs/2402.03120" TargetMode="External"/><Relationship Id="rId7" Type="http://schemas.openxmlformats.org/officeDocument/2006/relationships/image" Target="../media/image29.png"/><Relationship Id="rId8" Type="http://schemas.openxmlformats.org/officeDocument/2006/relationships/image" Target="../media/image4.tif"/><Relationship Id="rId9" Type="http://schemas.openxmlformats.org/officeDocument/2006/relationships/hyperlink" Target="https://arxiv.org/abs/1710.05833" TargetMode="External"/><Relationship Id="rId1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Rectangle"/>
          <p:cNvSpPr/>
          <p:nvPr/>
        </p:nvSpPr>
        <p:spPr>
          <a:xfrm>
            <a:off x="48584" y="13155832"/>
            <a:ext cx="24554006" cy="636979"/>
          </a:xfrm>
          <a:prstGeom prst="rect">
            <a:avLst/>
          </a:prstGeom>
          <a:solidFill>
            <a:srgbClr val="000000">
              <a:alpha val="4857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52" name="Rectangle"/>
          <p:cNvSpPr/>
          <p:nvPr/>
        </p:nvSpPr>
        <p:spPr>
          <a:xfrm>
            <a:off x="-1" y="1079899"/>
            <a:ext cx="21045487" cy="3838881"/>
          </a:xfrm>
          <a:prstGeom prst="rect">
            <a:avLst/>
          </a:prstGeom>
          <a:solidFill>
            <a:srgbClr val="FFFFFF">
              <a:alpha val="61121"/>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53" name="Francesco Iacovelli                     —      16/09/2025       —              LGWA workshop - San Benedetto del Tronto"/>
          <p:cNvSpPr txBox="1"/>
          <p:nvPr>
            <p:ph type="body" idx="21"/>
          </p:nvPr>
        </p:nvSpPr>
        <p:spPr>
          <a:xfrm>
            <a:off x="-85003" y="13168532"/>
            <a:ext cx="24554006" cy="636979"/>
          </a:xfrm>
          <a:prstGeom prst="rect">
            <a:avLst/>
          </a:prstGeom>
          <a:extLst>
            <a:ext uri="{C572A759-6A51-4108-AA02-DFA0A04FC94B}">
              <ma14:wrappingTextBoxFlag xmlns:ma14="http://schemas.microsoft.com/office/mac/drawingml/2011/main" val="1"/>
            </a:ext>
          </a:extLst>
        </p:spPr>
        <p:txBody>
          <a:bodyPr anchor="t"/>
          <a:lstStyle/>
          <a:p>
            <a:pPr lvl="1" marL="0" indent="457200" defTabSz="825500">
              <a:lnSpc>
                <a:spcPct val="100000"/>
              </a:lnSpc>
              <a:spcBef>
                <a:spcPts val="0"/>
              </a:spcBef>
              <a:buSzTx/>
              <a:buNone/>
              <a:defRPr b="1" sz="3600">
                <a:latin typeface="Helvetica"/>
                <a:ea typeface="Helvetica"/>
                <a:cs typeface="Helvetica"/>
                <a:sym typeface="Helvetica"/>
              </a:defRPr>
            </a:pPr>
            <a:r>
              <a:t>Francesco Iacovelli                     —      16/09/2025       —              LGWA workshop - San Benedetto del Tronto</a:t>
            </a:r>
          </a:p>
        </p:txBody>
      </p:sp>
      <p:sp>
        <p:nvSpPr>
          <p:cNvPr id="154" name="Cosmology in the dHz: opportunities from single sources and stochastic backgrounds"/>
          <p:cNvSpPr txBox="1"/>
          <p:nvPr>
            <p:ph type="ctrTitle"/>
          </p:nvPr>
        </p:nvSpPr>
        <p:spPr>
          <a:xfrm>
            <a:off x="330407" y="1010350"/>
            <a:ext cx="20683343" cy="3977979"/>
          </a:xfrm>
          <a:prstGeom prst="rect">
            <a:avLst/>
          </a:prstGeom>
        </p:spPr>
        <p:txBody>
          <a:bodyPr/>
          <a:lstStyle>
            <a:lvl1pPr defTabSz="2048204">
              <a:defRPr spc="-194" sz="9743">
                <a:solidFill>
                  <a:srgbClr val="000000"/>
                </a:solidFill>
                <a:latin typeface="Helvetica"/>
                <a:ea typeface="Helvetica"/>
                <a:cs typeface="Helvetica"/>
                <a:sym typeface="Helvetica"/>
              </a:defRPr>
            </a:lvl1pPr>
          </a:lstStyle>
          <a:p>
            <a:pPr/>
            <a:r>
              <a:t>Cosmology in the dHz: opportunities from single sources and stochastic backgrounds</a:t>
            </a:r>
          </a:p>
        </p:txBody>
      </p:sp>
      <p:pic>
        <p:nvPicPr>
          <p:cNvPr id="155" name="JHU.logo_vertical.white.png" descr="JHU.logo_vertical.white.png"/>
          <p:cNvPicPr>
            <a:picLocks noChangeAspect="1"/>
          </p:cNvPicPr>
          <p:nvPr/>
        </p:nvPicPr>
        <p:blipFill>
          <a:blip r:embed="rId3">
            <a:extLst/>
          </a:blip>
          <a:stretch>
            <a:fillRect/>
          </a:stretch>
        </p:blipFill>
        <p:spPr>
          <a:xfrm>
            <a:off x="-41051" y="10222411"/>
            <a:ext cx="5184232" cy="293425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Bright sirens: the case of GW170817"/>
          <p:cNvSpPr txBox="1"/>
          <p:nvPr/>
        </p:nvSpPr>
        <p:spPr>
          <a:xfrm>
            <a:off x="344632" y="29357"/>
            <a:ext cx="1807648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Bright sirens: the case of GW170817</a:t>
            </a:r>
          </a:p>
        </p:txBody>
      </p:sp>
      <p:sp>
        <p:nvSpPr>
          <p:cNvPr id="250" name="The most “straightforward” case is bright sirens from multimessenger events"/>
          <p:cNvSpPr txBox="1"/>
          <p:nvPr/>
        </p:nvSpPr>
        <p:spPr>
          <a:xfrm>
            <a:off x="771083" y="1743816"/>
            <a:ext cx="2284183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The most “straightforward” case is bright sirens from multimessenger events</a:t>
            </a:r>
          </a:p>
        </p:txBody>
      </p:sp>
      <p:grpSp>
        <p:nvGrpSpPr>
          <p:cNvPr id="253" name="Group"/>
          <p:cNvGrpSpPr/>
          <p:nvPr/>
        </p:nvGrpSpPr>
        <p:grpSpPr>
          <a:xfrm>
            <a:off x="-114333" y="3001465"/>
            <a:ext cx="8361006" cy="11246850"/>
            <a:chOff x="0" y="0"/>
            <a:chExt cx="8361005" cy="11246848"/>
          </a:xfrm>
        </p:grpSpPr>
        <p:pic>
          <p:nvPicPr>
            <p:cNvPr id="251" name="KNGRBGW_dynamic_sketch.png" descr="KNGRBGW_dynamic_sketch.png"/>
            <p:cNvPicPr>
              <a:picLocks noChangeAspect="1"/>
            </p:cNvPicPr>
            <p:nvPr/>
          </p:nvPicPr>
          <p:blipFill>
            <a:blip r:embed="rId2">
              <a:extLst/>
            </a:blip>
            <a:stretch>
              <a:fillRect/>
            </a:stretch>
          </p:blipFill>
          <p:spPr>
            <a:xfrm>
              <a:off x="0" y="0"/>
              <a:ext cx="8361006" cy="10141357"/>
            </a:xfrm>
            <a:prstGeom prst="rect">
              <a:avLst/>
            </a:prstGeom>
            <a:ln w="12700" cap="flat">
              <a:noFill/>
              <a:miter lim="400000"/>
            </a:ln>
            <a:effectLst/>
          </p:spPr>
        </p:pic>
        <p:sp>
          <p:nvSpPr>
            <p:cNvPr id="252" name="© Alberto Colombo"/>
            <p:cNvSpPr/>
            <p:nvPr/>
          </p:nvSpPr>
          <p:spPr>
            <a:xfrm>
              <a:off x="6861699" y="9976848"/>
              <a:ext cx="1270001" cy="1270001"/>
            </a:xfrm>
            <a:prstGeom prst="line">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a:ea typeface="Helvetica"/>
                  <a:cs typeface="Helvetica"/>
                  <a:sym typeface="Helvetica"/>
                </a:defRPr>
              </a:lvl1pPr>
            </a:lstStyle>
            <a:p>
              <a:pPr/>
              <a:r>
                <a:t>© Alberto Colombo</a:t>
              </a:r>
            </a:p>
          </p:txBody>
        </p:sp>
      </p:grpSp>
      <p:pic>
        <p:nvPicPr>
          <p:cNvPr id="254" name="immagine-incollata.tiff" descr="immagine-incollata.tiff"/>
          <p:cNvPicPr>
            <a:picLocks noChangeAspect="1"/>
          </p:cNvPicPr>
          <p:nvPr/>
        </p:nvPicPr>
        <p:blipFill>
          <a:blip r:embed="rId3">
            <a:alphaModFix amt="40000"/>
            <a:extLst/>
          </a:blip>
          <a:srcRect l="299" t="465" r="245" b="393"/>
          <a:stretch>
            <a:fillRect/>
          </a:stretch>
        </p:blipFill>
        <p:spPr>
          <a:xfrm>
            <a:off x="7412928" y="3546605"/>
            <a:ext cx="8020442" cy="5335378"/>
          </a:xfrm>
          <a:custGeom>
            <a:avLst/>
            <a:gdLst/>
            <a:ahLst/>
            <a:cxnLst>
              <a:cxn ang="0">
                <a:pos x="wd2" y="hd2"/>
              </a:cxn>
              <a:cxn ang="5400000">
                <a:pos x="wd2" y="hd2"/>
              </a:cxn>
              <a:cxn ang="10800000">
                <a:pos x="wd2" y="hd2"/>
              </a:cxn>
              <a:cxn ang="16200000">
                <a:pos x="wd2" y="hd2"/>
              </a:cxn>
            </a:cxnLst>
            <a:rect l="0" t="0" r="r" b="b"/>
            <a:pathLst>
              <a:path w="21587" h="21582" fill="norm" stroke="1" extrusionOk="0">
                <a:moveTo>
                  <a:pt x="7660" y="1"/>
                </a:moveTo>
                <a:cubicBezTo>
                  <a:pt x="7303" y="4"/>
                  <a:pt x="6945" y="36"/>
                  <a:pt x="6693" y="94"/>
                </a:cubicBezTo>
                <a:cubicBezTo>
                  <a:pt x="5353" y="401"/>
                  <a:pt x="4168" y="1176"/>
                  <a:pt x="3149" y="2410"/>
                </a:cubicBezTo>
                <a:cubicBezTo>
                  <a:pt x="2845" y="2778"/>
                  <a:pt x="2284" y="3640"/>
                  <a:pt x="2037" y="4119"/>
                </a:cubicBezTo>
                <a:cubicBezTo>
                  <a:pt x="1422" y="5310"/>
                  <a:pt x="983" y="6670"/>
                  <a:pt x="731" y="8158"/>
                </a:cubicBezTo>
                <a:cubicBezTo>
                  <a:pt x="563" y="9147"/>
                  <a:pt x="532" y="9557"/>
                  <a:pt x="532" y="10784"/>
                </a:cubicBezTo>
                <a:cubicBezTo>
                  <a:pt x="532" y="11937"/>
                  <a:pt x="548" y="12193"/>
                  <a:pt x="680" y="13117"/>
                </a:cubicBezTo>
                <a:cubicBezTo>
                  <a:pt x="1204" y="16768"/>
                  <a:pt x="2978" y="19769"/>
                  <a:pt x="5337" y="20995"/>
                </a:cubicBezTo>
                <a:cubicBezTo>
                  <a:pt x="5886" y="21280"/>
                  <a:pt x="6324" y="21420"/>
                  <a:pt x="7101" y="21561"/>
                </a:cubicBezTo>
                <a:cubicBezTo>
                  <a:pt x="7102" y="21561"/>
                  <a:pt x="7102" y="21563"/>
                  <a:pt x="7103" y="21563"/>
                </a:cubicBezTo>
                <a:cubicBezTo>
                  <a:pt x="7106" y="21563"/>
                  <a:pt x="7108" y="21563"/>
                  <a:pt x="7111" y="21563"/>
                </a:cubicBezTo>
                <a:cubicBezTo>
                  <a:pt x="7159" y="21571"/>
                  <a:pt x="7402" y="21579"/>
                  <a:pt x="7661" y="21582"/>
                </a:cubicBezTo>
                <a:cubicBezTo>
                  <a:pt x="8847" y="21597"/>
                  <a:pt x="9933" y="21206"/>
                  <a:pt x="11000" y="20380"/>
                </a:cubicBezTo>
                <a:cubicBezTo>
                  <a:pt x="13187" y="18686"/>
                  <a:pt x="14628" y="15428"/>
                  <a:pt x="14850" y="11788"/>
                </a:cubicBezTo>
                <a:cubicBezTo>
                  <a:pt x="14853" y="11740"/>
                  <a:pt x="14855" y="11692"/>
                  <a:pt x="14857" y="11645"/>
                </a:cubicBezTo>
                <a:cubicBezTo>
                  <a:pt x="14865" y="11453"/>
                  <a:pt x="14871" y="11250"/>
                  <a:pt x="14875" y="11022"/>
                </a:cubicBezTo>
                <a:cubicBezTo>
                  <a:pt x="14876" y="10933"/>
                  <a:pt x="14877" y="10874"/>
                  <a:pt x="14879" y="10792"/>
                </a:cubicBezTo>
                <a:cubicBezTo>
                  <a:pt x="14879" y="10743"/>
                  <a:pt x="14880" y="10695"/>
                  <a:pt x="14880" y="10646"/>
                </a:cubicBezTo>
                <a:cubicBezTo>
                  <a:pt x="14876" y="10252"/>
                  <a:pt x="14884" y="10067"/>
                  <a:pt x="14904" y="10057"/>
                </a:cubicBezTo>
                <a:cubicBezTo>
                  <a:pt x="14921" y="10049"/>
                  <a:pt x="15104" y="10116"/>
                  <a:pt x="15312" y="10205"/>
                </a:cubicBezTo>
                <a:lnTo>
                  <a:pt x="15693" y="10365"/>
                </a:lnTo>
                <a:lnTo>
                  <a:pt x="18623" y="10365"/>
                </a:lnTo>
                <a:lnTo>
                  <a:pt x="18640" y="10365"/>
                </a:lnTo>
                <a:lnTo>
                  <a:pt x="21587" y="10365"/>
                </a:lnTo>
                <a:lnTo>
                  <a:pt x="21587" y="5918"/>
                </a:lnTo>
                <a:lnTo>
                  <a:pt x="21587" y="5909"/>
                </a:lnTo>
                <a:lnTo>
                  <a:pt x="21587" y="1471"/>
                </a:lnTo>
                <a:lnTo>
                  <a:pt x="18620" y="1481"/>
                </a:lnTo>
                <a:lnTo>
                  <a:pt x="15653" y="1490"/>
                </a:lnTo>
                <a:lnTo>
                  <a:pt x="14269" y="2383"/>
                </a:lnTo>
                <a:lnTo>
                  <a:pt x="12886" y="3274"/>
                </a:lnTo>
                <a:lnTo>
                  <a:pt x="12594" y="2878"/>
                </a:lnTo>
                <a:cubicBezTo>
                  <a:pt x="11449" y="1315"/>
                  <a:pt x="10168" y="412"/>
                  <a:pt x="8615" y="74"/>
                </a:cubicBezTo>
                <a:cubicBezTo>
                  <a:pt x="8372" y="22"/>
                  <a:pt x="8017" y="-3"/>
                  <a:pt x="7660" y="1"/>
                </a:cubicBezTo>
                <a:close/>
                <a:moveTo>
                  <a:pt x="15657" y="1567"/>
                </a:moveTo>
                <a:cubicBezTo>
                  <a:pt x="15668" y="1582"/>
                  <a:pt x="15674" y="3546"/>
                  <a:pt x="15670" y="5931"/>
                </a:cubicBezTo>
                <a:cubicBezTo>
                  <a:pt x="15664" y="10235"/>
                  <a:pt x="15664" y="10266"/>
                  <a:pt x="15612" y="10272"/>
                </a:cubicBezTo>
                <a:cubicBezTo>
                  <a:pt x="15582" y="10275"/>
                  <a:pt x="15404" y="10211"/>
                  <a:pt x="15214" y="10129"/>
                </a:cubicBezTo>
                <a:lnTo>
                  <a:pt x="14869" y="9981"/>
                </a:lnTo>
                <a:lnTo>
                  <a:pt x="14863" y="9845"/>
                </a:lnTo>
                <a:cubicBezTo>
                  <a:pt x="14802" y="8617"/>
                  <a:pt x="14523" y="7128"/>
                  <a:pt x="14139" y="5979"/>
                </a:cubicBezTo>
                <a:cubicBezTo>
                  <a:pt x="14066" y="5762"/>
                  <a:pt x="14012" y="5570"/>
                  <a:pt x="14020" y="5552"/>
                </a:cubicBezTo>
                <a:cubicBezTo>
                  <a:pt x="14027" y="5534"/>
                  <a:pt x="14017" y="5509"/>
                  <a:pt x="13998" y="5498"/>
                </a:cubicBezTo>
                <a:cubicBezTo>
                  <a:pt x="13978" y="5486"/>
                  <a:pt x="13908" y="5337"/>
                  <a:pt x="13842" y="5165"/>
                </a:cubicBezTo>
                <a:cubicBezTo>
                  <a:pt x="13776" y="4994"/>
                  <a:pt x="13656" y="4715"/>
                  <a:pt x="13575" y="4546"/>
                </a:cubicBezTo>
                <a:cubicBezTo>
                  <a:pt x="13483" y="4354"/>
                  <a:pt x="13432" y="4212"/>
                  <a:pt x="13442" y="4173"/>
                </a:cubicBezTo>
                <a:cubicBezTo>
                  <a:pt x="13453" y="4132"/>
                  <a:pt x="13445" y="4116"/>
                  <a:pt x="13420" y="4125"/>
                </a:cubicBezTo>
                <a:cubicBezTo>
                  <a:pt x="13369" y="4142"/>
                  <a:pt x="13202" y="3855"/>
                  <a:pt x="13227" y="3794"/>
                </a:cubicBezTo>
                <a:cubicBezTo>
                  <a:pt x="13239" y="3767"/>
                  <a:pt x="13236" y="3757"/>
                  <a:pt x="13220" y="3772"/>
                </a:cubicBezTo>
                <a:cubicBezTo>
                  <a:pt x="13205" y="3786"/>
                  <a:pt x="13132" y="3692"/>
                  <a:pt x="13058" y="3563"/>
                </a:cubicBezTo>
                <a:cubicBezTo>
                  <a:pt x="12956" y="3388"/>
                  <a:pt x="12931" y="3321"/>
                  <a:pt x="12955" y="3292"/>
                </a:cubicBezTo>
                <a:cubicBezTo>
                  <a:pt x="12973" y="3270"/>
                  <a:pt x="13172" y="3133"/>
                  <a:pt x="13398" y="2988"/>
                </a:cubicBezTo>
                <a:cubicBezTo>
                  <a:pt x="13624" y="2843"/>
                  <a:pt x="14220" y="2458"/>
                  <a:pt x="14723" y="2133"/>
                </a:cubicBezTo>
                <a:cubicBezTo>
                  <a:pt x="15226" y="1807"/>
                  <a:pt x="15646" y="1553"/>
                  <a:pt x="15657" y="1567"/>
                </a:cubicBezTo>
                <a:close/>
                <a:moveTo>
                  <a:pt x="2523" y="2170"/>
                </a:moveTo>
                <a:cubicBezTo>
                  <a:pt x="2489" y="2175"/>
                  <a:pt x="2462" y="2221"/>
                  <a:pt x="2435" y="2316"/>
                </a:cubicBezTo>
                <a:cubicBezTo>
                  <a:pt x="2396" y="2458"/>
                  <a:pt x="2393" y="2460"/>
                  <a:pt x="2354" y="2385"/>
                </a:cubicBezTo>
                <a:cubicBezTo>
                  <a:pt x="2316" y="2309"/>
                  <a:pt x="2315" y="2309"/>
                  <a:pt x="2333" y="2397"/>
                </a:cubicBezTo>
                <a:cubicBezTo>
                  <a:pt x="2339" y="2426"/>
                  <a:pt x="2340" y="2458"/>
                  <a:pt x="2336" y="2487"/>
                </a:cubicBezTo>
                <a:cubicBezTo>
                  <a:pt x="2338" y="2504"/>
                  <a:pt x="2335" y="2519"/>
                  <a:pt x="2325" y="2534"/>
                </a:cubicBezTo>
                <a:cubicBezTo>
                  <a:pt x="2324" y="2536"/>
                  <a:pt x="2323" y="2536"/>
                  <a:pt x="2322" y="2537"/>
                </a:cubicBezTo>
                <a:cubicBezTo>
                  <a:pt x="2320" y="2543"/>
                  <a:pt x="2320" y="2553"/>
                  <a:pt x="2317" y="2558"/>
                </a:cubicBezTo>
                <a:cubicBezTo>
                  <a:pt x="2298" y="2595"/>
                  <a:pt x="2312" y="2584"/>
                  <a:pt x="2350" y="2534"/>
                </a:cubicBezTo>
                <a:lnTo>
                  <a:pt x="2418" y="2442"/>
                </a:lnTo>
                <a:lnTo>
                  <a:pt x="2460" y="2534"/>
                </a:lnTo>
                <a:cubicBezTo>
                  <a:pt x="2474" y="2564"/>
                  <a:pt x="2484" y="2582"/>
                  <a:pt x="2494" y="2592"/>
                </a:cubicBezTo>
                <a:cubicBezTo>
                  <a:pt x="2505" y="2596"/>
                  <a:pt x="2516" y="2597"/>
                  <a:pt x="2527" y="2597"/>
                </a:cubicBezTo>
                <a:cubicBezTo>
                  <a:pt x="2534" y="2593"/>
                  <a:pt x="2541" y="2590"/>
                  <a:pt x="2550" y="2582"/>
                </a:cubicBezTo>
                <a:cubicBezTo>
                  <a:pt x="2637" y="2504"/>
                  <a:pt x="2628" y="2208"/>
                  <a:pt x="2545" y="2174"/>
                </a:cubicBezTo>
                <a:cubicBezTo>
                  <a:pt x="2538" y="2173"/>
                  <a:pt x="2531" y="2170"/>
                  <a:pt x="2523" y="2170"/>
                </a:cubicBezTo>
                <a:close/>
                <a:moveTo>
                  <a:pt x="2738" y="2170"/>
                </a:moveTo>
                <a:cubicBezTo>
                  <a:pt x="2728" y="2171"/>
                  <a:pt x="2719" y="2173"/>
                  <a:pt x="2711" y="2178"/>
                </a:cubicBezTo>
                <a:cubicBezTo>
                  <a:pt x="2700" y="2191"/>
                  <a:pt x="2691" y="2216"/>
                  <a:pt x="2691" y="2247"/>
                </a:cubicBezTo>
                <a:cubicBezTo>
                  <a:pt x="2691" y="2337"/>
                  <a:pt x="2758" y="2355"/>
                  <a:pt x="2779" y="2271"/>
                </a:cubicBezTo>
                <a:cubicBezTo>
                  <a:pt x="2795" y="2211"/>
                  <a:pt x="2779" y="2175"/>
                  <a:pt x="2738" y="2170"/>
                </a:cubicBezTo>
                <a:close/>
                <a:moveTo>
                  <a:pt x="2307" y="2176"/>
                </a:moveTo>
                <a:cubicBezTo>
                  <a:pt x="2303" y="2183"/>
                  <a:pt x="2302" y="2193"/>
                  <a:pt x="2307" y="2206"/>
                </a:cubicBezTo>
                <a:cubicBezTo>
                  <a:pt x="2316" y="2228"/>
                  <a:pt x="2329" y="2247"/>
                  <a:pt x="2335" y="2247"/>
                </a:cubicBezTo>
                <a:cubicBezTo>
                  <a:pt x="2341" y="2247"/>
                  <a:pt x="2347" y="2228"/>
                  <a:pt x="2347" y="2206"/>
                </a:cubicBezTo>
                <a:cubicBezTo>
                  <a:pt x="2347" y="2201"/>
                  <a:pt x="2344" y="2198"/>
                  <a:pt x="2343" y="2194"/>
                </a:cubicBezTo>
                <a:cubicBezTo>
                  <a:pt x="2332" y="2186"/>
                  <a:pt x="2320" y="2180"/>
                  <a:pt x="2307" y="2176"/>
                </a:cubicBezTo>
                <a:close/>
                <a:moveTo>
                  <a:pt x="2221" y="2187"/>
                </a:moveTo>
                <a:cubicBezTo>
                  <a:pt x="2213" y="2193"/>
                  <a:pt x="2204" y="2199"/>
                  <a:pt x="2200" y="2208"/>
                </a:cubicBezTo>
                <a:cubicBezTo>
                  <a:pt x="2197" y="2217"/>
                  <a:pt x="2201" y="2235"/>
                  <a:pt x="2210" y="2258"/>
                </a:cubicBezTo>
                <a:cubicBezTo>
                  <a:pt x="2215" y="2248"/>
                  <a:pt x="2219" y="2245"/>
                  <a:pt x="2224" y="2226"/>
                </a:cubicBezTo>
                <a:cubicBezTo>
                  <a:pt x="2231" y="2198"/>
                  <a:pt x="2229" y="2186"/>
                  <a:pt x="2221" y="2187"/>
                </a:cubicBezTo>
                <a:close/>
                <a:moveTo>
                  <a:pt x="2519" y="2227"/>
                </a:moveTo>
                <a:cubicBezTo>
                  <a:pt x="2563" y="2227"/>
                  <a:pt x="2572" y="2254"/>
                  <a:pt x="2572" y="2386"/>
                </a:cubicBezTo>
                <a:cubicBezTo>
                  <a:pt x="2572" y="2506"/>
                  <a:pt x="2560" y="2548"/>
                  <a:pt x="2525" y="2558"/>
                </a:cubicBezTo>
                <a:cubicBezTo>
                  <a:pt x="2470" y="2574"/>
                  <a:pt x="2446" y="2495"/>
                  <a:pt x="2458" y="2340"/>
                </a:cubicBezTo>
                <a:cubicBezTo>
                  <a:pt x="2464" y="2258"/>
                  <a:pt x="2480" y="2227"/>
                  <a:pt x="2519" y="2227"/>
                </a:cubicBezTo>
                <a:close/>
                <a:moveTo>
                  <a:pt x="2202" y="2545"/>
                </a:moveTo>
                <a:cubicBezTo>
                  <a:pt x="2199" y="2547"/>
                  <a:pt x="2198" y="2551"/>
                  <a:pt x="2199" y="2556"/>
                </a:cubicBezTo>
                <a:cubicBezTo>
                  <a:pt x="2217" y="2580"/>
                  <a:pt x="2238" y="2594"/>
                  <a:pt x="2262" y="2598"/>
                </a:cubicBezTo>
                <a:cubicBezTo>
                  <a:pt x="2271" y="2588"/>
                  <a:pt x="2259" y="2569"/>
                  <a:pt x="2226" y="2550"/>
                </a:cubicBezTo>
                <a:cubicBezTo>
                  <a:pt x="2214" y="2543"/>
                  <a:pt x="2206" y="2542"/>
                  <a:pt x="2202" y="2545"/>
                </a:cubicBezTo>
                <a:close/>
                <a:moveTo>
                  <a:pt x="91" y="10094"/>
                </a:moveTo>
                <a:cubicBezTo>
                  <a:pt x="84" y="10093"/>
                  <a:pt x="77" y="10095"/>
                  <a:pt x="69" y="10097"/>
                </a:cubicBezTo>
                <a:cubicBezTo>
                  <a:pt x="67" y="10098"/>
                  <a:pt x="65" y="10098"/>
                  <a:pt x="63" y="10099"/>
                </a:cubicBezTo>
                <a:cubicBezTo>
                  <a:pt x="56" y="10102"/>
                  <a:pt x="47" y="10109"/>
                  <a:pt x="40" y="10116"/>
                </a:cubicBezTo>
                <a:cubicBezTo>
                  <a:pt x="39" y="10116"/>
                  <a:pt x="40" y="10118"/>
                  <a:pt x="40" y="10118"/>
                </a:cubicBezTo>
                <a:cubicBezTo>
                  <a:pt x="1" y="10173"/>
                  <a:pt x="-13" y="10317"/>
                  <a:pt x="14" y="10423"/>
                </a:cubicBezTo>
                <a:cubicBezTo>
                  <a:pt x="29" y="10484"/>
                  <a:pt x="61" y="10517"/>
                  <a:pt x="92" y="10522"/>
                </a:cubicBezTo>
                <a:cubicBezTo>
                  <a:pt x="115" y="10515"/>
                  <a:pt x="139" y="10496"/>
                  <a:pt x="156" y="10466"/>
                </a:cubicBezTo>
                <a:cubicBezTo>
                  <a:pt x="156" y="10465"/>
                  <a:pt x="157" y="10463"/>
                  <a:pt x="157" y="10461"/>
                </a:cubicBezTo>
                <a:cubicBezTo>
                  <a:pt x="199" y="10298"/>
                  <a:pt x="159" y="10109"/>
                  <a:pt x="91" y="10094"/>
                </a:cubicBezTo>
                <a:close/>
                <a:moveTo>
                  <a:pt x="307" y="10107"/>
                </a:moveTo>
                <a:cubicBezTo>
                  <a:pt x="285" y="10107"/>
                  <a:pt x="263" y="10140"/>
                  <a:pt x="257" y="10181"/>
                </a:cubicBezTo>
                <a:cubicBezTo>
                  <a:pt x="256" y="10188"/>
                  <a:pt x="257" y="10194"/>
                  <a:pt x="256" y="10200"/>
                </a:cubicBezTo>
                <a:cubicBezTo>
                  <a:pt x="261" y="10220"/>
                  <a:pt x="269" y="10235"/>
                  <a:pt x="282" y="10242"/>
                </a:cubicBezTo>
                <a:cubicBezTo>
                  <a:pt x="282" y="10242"/>
                  <a:pt x="283" y="10241"/>
                  <a:pt x="283" y="10242"/>
                </a:cubicBezTo>
                <a:cubicBezTo>
                  <a:pt x="288" y="10241"/>
                  <a:pt x="291" y="10242"/>
                  <a:pt x="297" y="10240"/>
                </a:cubicBezTo>
                <a:cubicBezTo>
                  <a:pt x="355" y="10223"/>
                  <a:pt x="363" y="10107"/>
                  <a:pt x="307" y="10107"/>
                </a:cubicBezTo>
                <a:close/>
                <a:moveTo>
                  <a:pt x="15677" y="11221"/>
                </a:moveTo>
                <a:lnTo>
                  <a:pt x="15677" y="15669"/>
                </a:lnTo>
                <a:lnTo>
                  <a:pt x="15677" y="19819"/>
                </a:lnTo>
                <a:lnTo>
                  <a:pt x="15678" y="20116"/>
                </a:lnTo>
                <a:lnTo>
                  <a:pt x="18632" y="20116"/>
                </a:lnTo>
                <a:lnTo>
                  <a:pt x="21587" y="20116"/>
                </a:lnTo>
                <a:lnTo>
                  <a:pt x="21587" y="15669"/>
                </a:lnTo>
                <a:lnTo>
                  <a:pt x="21587" y="15660"/>
                </a:lnTo>
                <a:lnTo>
                  <a:pt x="21587" y="11221"/>
                </a:lnTo>
                <a:lnTo>
                  <a:pt x="18632" y="11221"/>
                </a:lnTo>
                <a:lnTo>
                  <a:pt x="15677" y="11221"/>
                </a:lnTo>
                <a:close/>
                <a:moveTo>
                  <a:pt x="1638" y="17973"/>
                </a:moveTo>
                <a:cubicBezTo>
                  <a:pt x="1633" y="17974"/>
                  <a:pt x="1627" y="17974"/>
                  <a:pt x="1623" y="17976"/>
                </a:cubicBezTo>
                <a:cubicBezTo>
                  <a:pt x="1619" y="17978"/>
                  <a:pt x="1616" y="17983"/>
                  <a:pt x="1613" y="17986"/>
                </a:cubicBezTo>
                <a:cubicBezTo>
                  <a:pt x="1605" y="17992"/>
                  <a:pt x="1597" y="17998"/>
                  <a:pt x="1592" y="18009"/>
                </a:cubicBezTo>
                <a:cubicBezTo>
                  <a:pt x="1590" y="18011"/>
                  <a:pt x="1589" y="18014"/>
                  <a:pt x="1588" y="18017"/>
                </a:cubicBezTo>
                <a:cubicBezTo>
                  <a:pt x="1584" y="18032"/>
                  <a:pt x="1588" y="18050"/>
                  <a:pt x="1596" y="18066"/>
                </a:cubicBezTo>
                <a:cubicBezTo>
                  <a:pt x="1602" y="18063"/>
                  <a:pt x="1609" y="18058"/>
                  <a:pt x="1618" y="18045"/>
                </a:cubicBezTo>
                <a:cubicBezTo>
                  <a:pt x="1641" y="18018"/>
                  <a:pt x="1654" y="17988"/>
                  <a:pt x="1647" y="17978"/>
                </a:cubicBezTo>
                <a:cubicBezTo>
                  <a:pt x="1645" y="17974"/>
                  <a:pt x="1641" y="17974"/>
                  <a:pt x="1638" y="17973"/>
                </a:cubicBezTo>
                <a:close/>
                <a:moveTo>
                  <a:pt x="2112" y="17973"/>
                </a:moveTo>
                <a:cubicBezTo>
                  <a:pt x="2110" y="17974"/>
                  <a:pt x="2107" y="17974"/>
                  <a:pt x="2105" y="17975"/>
                </a:cubicBezTo>
                <a:cubicBezTo>
                  <a:pt x="2089" y="17981"/>
                  <a:pt x="2082" y="18004"/>
                  <a:pt x="2082" y="18047"/>
                </a:cubicBezTo>
                <a:cubicBezTo>
                  <a:pt x="2082" y="18107"/>
                  <a:pt x="2095" y="18129"/>
                  <a:pt x="2128" y="18119"/>
                </a:cubicBezTo>
                <a:cubicBezTo>
                  <a:pt x="2153" y="18112"/>
                  <a:pt x="2175" y="18079"/>
                  <a:pt x="2175" y="18047"/>
                </a:cubicBezTo>
                <a:cubicBezTo>
                  <a:pt x="2175" y="18015"/>
                  <a:pt x="2153" y="17982"/>
                  <a:pt x="2128" y="17975"/>
                </a:cubicBezTo>
                <a:cubicBezTo>
                  <a:pt x="2122" y="17973"/>
                  <a:pt x="2117" y="17973"/>
                  <a:pt x="2112" y="17973"/>
                </a:cubicBezTo>
                <a:close/>
                <a:moveTo>
                  <a:pt x="1913" y="17975"/>
                </a:moveTo>
                <a:cubicBezTo>
                  <a:pt x="1883" y="17983"/>
                  <a:pt x="1850" y="18029"/>
                  <a:pt x="1826" y="18116"/>
                </a:cubicBezTo>
                <a:cubicBezTo>
                  <a:pt x="1789" y="18248"/>
                  <a:pt x="1781" y="18255"/>
                  <a:pt x="1752" y="18195"/>
                </a:cubicBezTo>
                <a:cubicBezTo>
                  <a:pt x="1734" y="18158"/>
                  <a:pt x="1711" y="18139"/>
                  <a:pt x="1702" y="18153"/>
                </a:cubicBezTo>
                <a:cubicBezTo>
                  <a:pt x="1692" y="18167"/>
                  <a:pt x="1698" y="18202"/>
                  <a:pt x="1714" y="18232"/>
                </a:cubicBezTo>
                <a:cubicBezTo>
                  <a:pt x="1736" y="18271"/>
                  <a:pt x="1735" y="18304"/>
                  <a:pt x="1708" y="18355"/>
                </a:cubicBezTo>
                <a:cubicBezTo>
                  <a:pt x="1679" y="18412"/>
                  <a:pt x="1683" y="18411"/>
                  <a:pt x="1732" y="18349"/>
                </a:cubicBezTo>
                <a:cubicBezTo>
                  <a:pt x="1789" y="18275"/>
                  <a:pt x="1792" y="18275"/>
                  <a:pt x="1845" y="18347"/>
                </a:cubicBezTo>
                <a:cubicBezTo>
                  <a:pt x="1917" y="18445"/>
                  <a:pt x="1986" y="18383"/>
                  <a:pt x="1997" y="18209"/>
                </a:cubicBezTo>
                <a:cubicBezTo>
                  <a:pt x="2008" y="18048"/>
                  <a:pt x="1964" y="17961"/>
                  <a:pt x="1913" y="17975"/>
                </a:cubicBezTo>
                <a:close/>
                <a:moveTo>
                  <a:pt x="1909" y="18028"/>
                </a:moveTo>
                <a:cubicBezTo>
                  <a:pt x="1953" y="18028"/>
                  <a:pt x="1962" y="18053"/>
                  <a:pt x="1962" y="18185"/>
                </a:cubicBezTo>
                <a:cubicBezTo>
                  <a:pt x="1962" y="18305"/>
                  <a:pt x="1951" y="18347"/>
                  <a:pt x="1916" y="18357"/>
                </a:cubicBezTo>
                <a:cubicBezTo>
                  <a:pt x="1861" y="18373"/>
                  <a:pt x="1836" y="18295"/>
                  <a:pt x="1848" y="18140"/>
                </a:cubicBezTo>
                <a:cubicBezTo>
                  <a:pt x="1854" y="18058"/>
                  <a:pt x="1870" y="18028"/>
                  <a:pt x="1909" y="18028"/>
                </a:cubicBezTo>
                <a:close/>
                <a:moveTo>
                  <a:pt x="13796" y="18166"/>
                </a:moveTo>
                <a:cubicBezTo>
                  <a:pt x="13775" y="18166"/>
                  <a:pt x="13757" y="18180"/>
                  <a:pt x="13749" y="18200"/>
                </a:cubicBezTo>
                <a:cubicBezTo>
                  <a:pt x="13749" y="18200"/>
                  <a:pt x="13749" y="18201"/>
                  <a:pt x="13749" y="18201"/>
                </a:cubicBezTo>
                <a:cubicBezTo>
                  <a:pt x="13746" y="18218"/>
                  <a:pt x="13747" y="18237"/>
                  <a:pt x="13751" y="18256"/>
                </a:cubicBezTo>
                <a:cubicBezTo>
                  <a:pt x="13760" y="18273"/>
                  <a:pt x="13776" y="18285"/>
                  <a:pt x="13796" y="18285"/>
                </a:cubicBezTo>
                <a:cubicBezTo>
                  <a:pt x="13815" y="18285"/>
                  <a:pt x="13830" y="18274"/>
                  <a:pt x="13839" y="18257"/>
                </a:cubicBezTo>
                <a:cubicBezTo>
                  <a:pt x="13843" y="18235"/>
                  <a:pt x="13841" y="18212"/>
                  <a:pt x="13836" y="18190"/>
                </a:cubicBezTo>
                <a:cubicBezTo>
                  <a:pt x="13827" y="18176"/>
                  <a:pt x="13813" y="18166"/>
                  <a:pt x="13796" y="18166"/>
                </a:cubicBezTo>
                <a:close/>
                <a:moveTo>
                  <a:pt x="13380" y="18177"/>
                </a:moveTo>
                <a:cubicBezTo>
                  <a:pt x="13379" y="18183"/>
                  <a:pt x="13381" y="18195"/>
                  <a:pt x="13385" y="18212"/>
                </a:cubicBezTo>
                <a:cubicBezTo>
                  <a:pt x="13395" y="18248"/>
                  <a:pt x="13388" y="18290"/>
                  <a:pt x="13370" y="18306"/>
                </a:cubicBezTo>
                <a:cubicBezTo>
                  <a:pt x="13347" y="18327"/>
                  <a:pt x="13349" y="18344"/>
                  <a:pt x="13376" y="18370"/>
                </a:cubicBezTo>
                <a:cubicBezTo>
                  <a:pt x="13396" y="18389"/>
                  <a:pt x="13411" y="18403"/>
                  <a:pt x="13412" y="18403"/>
                </a:cubicBezTo>
                <a:cubicBezTo>
                  <a:pt x="13426" y="18410"/>
                  <a:pt x="13405" y="18203"/>
                  <a:pt x="13390" y="18180"/>
                </a:cubicBezTo>
                <a:cubicBezTo>
                  <a:pt x="13384" y="18172"/>
                  <a:pt x="13381" y="18171"/>
                  <a:pt x="13380" y="18177"/>
                </a:cubicBezTo>
                <a:close/>
                <a:moveTo>
                  <a:pt x="13562" y="18190"/>
                </a:moveTo>
                <a:cubicBezTo>
                  <a:pt x="13526" y="18197"/>
                  <a:pt x="13515" y="18226"/>
                  <a:pt x="13509" y="18320"/>
                </a:cubicBezTo>
                <a:cubicBezTo>
                  <a:pt x="13505" y="18393"/>
                  <a:pt x="13508" y="18479"/>
                  <a:pt x="13516" y="18511"/>
                </a:cubicBezTo>
                <a:cubicBezTo>
                  <a:pt x="13522" y="18535"/>
                  <a:pt x="13541" y="18547"/>
                  <a:pt x="13563" y="18553"/>
                </a:cubicBezTo>
                <a:cubicBezTo>
                  <a:pt x="13522" y="18511"/>
                  <a:pt x="13497" y="18358"/>
                  <a:pt x="13525" y="18265"/>
                </a:cubicBezTo>
                <a:cubicBezTo>
                  <a:pt x="13535" y="18232"/>
                  <a:pt x="13549" y="18208"/>
                  <a:pt x="13562" y="18190"/>
                </a:cubicBezTo>
                <a:close/>
                <a:moveTo>
                  <a:pt x="13614" y="18190"/>
                </a:moveTo>
                <a:cubicBezTo>
                  <a:pt x="13632" y="18218"/>
                  <a:pt x="13644" y="18268"/>
                  <a:pt x="13649" y="18322"/>
                </a:cubicBezTo>
                <a:cubicBezTo>
                  <a:pt x="13648" y="18232"/>
                  <a:pt x="13641" y="18198"/>
                  <a:pt x="13614" y="18190"/>
                </a:cubicBezTo>
                <a:close/>
                <a:moveTo>
                  <a:pt x="1485" y="18214"/>
                </a:moveTo>
                <a:cubicBezTo>
                  <a:pt x="1479" y="18215"/>
                  <a:pt x="1472" y="18215"/>
                  <a:pt x="1467" y="18219"/>
                </a:cubicBezTo>
                <a:cubicBezTo>
                  <a:pt x="1449" y="18229"/>
                  <a:pt x="1455" y="18236"/>
                  <a:pt x="1473" y="18240"/>
                </a:cubicBezTo>
                <a:cubicBezTo>
                  <a:pt x="1508" y="18239"/>
                  <a:pt x="1523" y="18230"/>
                  <a:pt x="1505" y="18219"/>
                </a:cubicBezTo>
                <a:cubicBezTo>
                  <a:pt x="1499" y="18215"/>
                  <a:pt x="1492" y="18215"/>
                  <a:pt x="1485" y="18214"/>
                </a:cubicBezTo>
                <a:close/>
                <a:moveTo>
                  <a:pt x="13649" y="18405"/>
                </a:moveTo>
                <a:cubicBezTo>
                  <a:pt x="13647" y="18425"/>
                  <a:pt x="13647" y="18447"/>
                  <a:pt x="13642" y="18464"/>
                </a:cubicBezTo>
                <a:cubicBezTo>
                  <a:pt x="13627" y="18513"/>
                  <a:pt x="13606" y="18549"/>
                  <a:pt x="13591" y="18558"/>
                </a:cubicBezTo>
                <a:cubicBezTo>
                  <a:pt x="13637" y="18548"/>
                  <a:pt x="13647" y="18520"/>
                  <a:pt x="13649" y="18405"/>
                </a:cubicBezTo>
                <a:close/>
                <a:moveTo>
                  <a:pt x="13413" y="18484"/>
                </a:moveTo>
                <a:cubicBezTo>
                  <a:pt x="13407" y="18484"/>
                  <a:pt x="13394" y="18502"/>
                  <a:pt x="13385" y="18524"/>
                </a:cubicBezTo>
                <a:cubicBezTo>
                  <a:pt x="13378" y="18542"/>
                  <a:pt x="13381" y="18554"/>
                  <a:pt x="13391" y="18559"/>
                </a:cubicBezTo>
                <a:cubicBezTo>
                  <a:pt x="13399" y="18549"/>
                  <a:pt x="13408" y="18541"/>
                  <a:pt x="13416" y="18525"/>
                </a:cubicBezTo>
                <a:cubicBezTo>
                  <a:pt x="13419" y="18521"/>
                  <a:pt x="13421" y="18519"/>
                  <a:pt x="13424" y="18514"/>
                </a:cubicBezTo>
                <a:cubicBezTo>
                  <a:pt x="13422" y="18498"/>
                  <a:pt x="13419" y="18484"/>
                  <a:pt x="13413" y="18484"/>
                </a:cubicBezTo>
                <a:close/>
              </a:path>
            </a:pathLst>
          </a:custGeom>
          <a:ln w="12700">
            <a:miter lim="400000"/>
          </a:ln>
        </p:spPr>
      </p:pic>
      <p:sp>
        <p:nvSpPr>
          <p:cNvPr id="255" name="1710.05833"/>
          <p:cNvSpPr txBox="1"/>
          <p:nvPr/>
        </p:nvSpPr>
        <p:spPr>
          <a:xfrm>
            <a:off x="9393093" y="9005529"/>
            <a:ext cx="2107714"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u="sng">
                <a:solidFill>
                  <a:schemeClr val="accent1">
                    <a:lumOff val="13575"/>
                  </a:schemeClr>
                </a:solidFill>
                <a:latin typeface="Helvetica"/>
                <a:ea typeface="Helvetica"/>
                <a:cs typeface="Helvetica"/>
                <a:sym typeface="Helvetica"/>
                <a:hlinkClick r:id="rId4" invalidUrl="" action="" tgtFrame="" tooltip="" history="1" highlightClick="0" endSnd="0"/>
              </a:defRPr>
            </a:lvl1pPr>
          </a:lstStyle>
          <a:p>
            <a:pPr>
              <a:defRPr u="none"/>
            </a:pPr>
            <a:r>
              <a:rPr u="sng">
                <a:hlinkClick r:id="rId4" invalidUrl="" action="" tgtFrame="" tooltip="" history="1" highlightClick="0" endSnd="0"/>
              </a:rPr>
              <a:t>1710.05833</a:t>
            </a:r>
          </a:p>
        </p:txBody>
      </p:sp>
      <p:pic>
        <p:nvPicPr>
          <p:cNvPr id="256" name="Line Line" descr="Line Line"/>
          <p:cNvPicPr>
            <a:picLocks noChangeAspect="0"/>
          </p:cNvPicPr>
          <p:nvPr/>
        </p:nvPicPr>
        <p:blipFill>
          <a:blip r:embed="rId5">
            <a:alphaModFix amt="40000"/>
            <a:extLst/>
          </a:blip>
          <a:stretch>
            <a:fillRect/>
          </a:stretch>
        </p:blipFill>
        <p:spPr>
          <a:xfrm rot="18900000">
            <a:off x="6631586" y="10253887"/>
            <a:ext cx="3234935" cy="1091925"/>
          </a:xfrm>
          <a:prstGeom prst="rect">
            <a:avLst/>
          </a:prstGeom>
        </p:spPr>
      </p:pic>
      <p:pic>
        <p:nvPicPr>
          <p:cNvPr id="258" name="Line Line" descr="Line Line"/>
          <p:cNvPicPr>
            <a:picLocks noChangeAspect="0"/>
          </p:cNvPicPr>
          <p:nvPr/>
        </p:nvPicPr>
        <p:blipFill>
          <a:blip r:embed="rId6">
            <a:alphaModFix amt="40000"/>
            <a:extLst/>
          </a:blip>
          <a:stretch>
            <a:fillRect/>
          </a:stretch>
        </p:blipFill>
        <p:spPr>
          <a:xfrm rot="5400000">
            <a:off x="10817392" y="9794547"/>
            <a:ext cx="2749216" cy="1091925"/>
          </a:xfrm>
          <a:prstGeom prst="rect">
            <a:avLst/>
          </a:prstGeom>
        </p:spPr>
      </p:pic>
      <p:sp>
        <p:nvSpPr>
          <p:cNvPr id="260" name="and"/>
          <p:cNvSpPr txBox="1"/>
          <p:nvPr/>
        </p:nvSpPr>
        <p:spPr>
          <a:xfrm>
            <a:off x="10604262" y="11682131"/>
            <a:ext cx="3175477" cy="911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14:m>
              <m:oMath>
                <m:sSub>
                  <m:e>
                    <m:r>
                      <a:rPr xmlns:a="http://schemas.openxmlformats.org/drawingml/2006/main" sz="6100" i="1">
                        <a:solidFill>
                          <a:srgbClr val="FFFFFF"/>
                        </a:solidFill>
                        <a:latin typeface="Cambria Math" panose="02040503050406030204" pitchFamily="18" charset="0"/>
                      </a:rPr>
                      <m:t>d</m:t>
                    </m:r>
                  </m:e>
                  <m:sub>
                    <m:r>
                      <a:rPr xmlns:a="http://schemas.openxmlformats.org/drawingml/2006/main" sz="6100" i="1">
                        <a:solidFill>
                          <a:srgbClr val="FFFFFF"/>
                        </a:solidFill>
                        <a:latin typeface="Cambria Math" panose="02040503050406030204" pitchFamily="18" charset="0"/>
                      </a:rPr>
                      <m:t>L</m:t>
                    </m:r>
                  </m:sub>
                </m:sSub>
              </m:oMath>
            </a14:m>
            <a:r>
              <a:t> and </a:t>
            </a:r>
            <a14:m>
              <m:oMath>
                <m:r>
                  <a:rPr xmlns:a="http://schemas.openxmlformats.org/drawingml/2006/main" sz="6100" i="1">
                    <a:solidFill>
                      <a:srgbClr val="FFFFFF"/>
                    </a:solidFill>
                    <a:latin typeface="Cambria Math" panose="02040503050406030204" pitchFamily="18" charset="0"/>
                  </a:rPr>
                  <m:t>z</m:t>
                </m:r>
              </m:oMath>
            </a14:m>
          </a:p>
        </p:txBody>
      </p:sp>
      <p:pic>
        <p:nvPicPr>
          <p:cNvPr id="261" name="h0tmp.png" descr="h0tmp.png"/>
          <p:cNvPicPr>
            <a:picLocks noChangeAspect="1"/>
          </p:cNvPicPr>
          <p:nvPr/>
        </p:nvPicPr>
        <p:blipFill>
          <a:blip r:embed="rId7">
            <a:alphaModFix amt="40000"/>
            <a:extLst/>
          </a:blip>
          <a:stretch>
            <a:fillRect/>
          </a:stretch>
        </p:blipFill>
        <p:spPr>
          <a:xfrm>
            <a:off x="15810433" y="5142045"/>
            <a:ext cx="8361006" cy="8120402"/>
          </a:xfrm>
          <a:prstGeom prst="rect">
            <a:avLst/>
          </a:prstGeom>
          <a:ln w="12700">
            <a:miter lim="400000"/>
          </a:ln>
        </p:spPr>
      </p:pic>
      <p:sp>
        <p:nvSpPr>
          <p:cNvPr id="262" name="1710.05835"/>
          <p:cNvSpPr txBox="1"/>
          <p:nvPr/>
        </p:nvSpPr>
        <p:spPr>
          <a:xfrm>
            <a:off x="19297882" y="4541655"/>
            <a:ext cx="226139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u="sng">
                <a:solidFill>
                  <a:schemeClr val="accent1">
                    <a:lumOff val="13575"/>
                  </a:schemeClr>
                </a:solidFill>
                <a:latin typeface="Helvetica"/>
                <a:ea typeface="Helvetica"/>
                <a:cs typeface="Helvetica"/>
                <a:sym typeface="Helvetica"/>
                <a:hlinkClick r:id="rId8" invalidUrl="" action="" tgtFrame="" tooltip="" history="1" highlightClick="0" endSnd="0"/>
              </a:defRPr>
            </a:lvl1pPr>
          </a:lstStyle>
          <a:p>
            <a:pPr>
              <a:defRPr u="none"/>
            </a:pPr>
            <a:r>
              <a:rPr u="sng">
                <a:hlinkClick r:id="rId8" invalidUrl="" action="" tgtFrame="" tooltip="" history="1" highlightClick="0" endSnd="0"/>
              </a:rPr>
              <a:t>1710.05835</a:t>
            </a:r>
          </a:p>
        </p:txBody>
      </p:sp>
      <p:pic>
        <p:nvPicPr>
          <p:cNvPr id="263" name="Line Line" descr="Line Line"/>
          <p:cNvPicPr>
            <a:picLocks noChangeAspect="0"/>
          </p:cNvPicPr>
          <p:nvPr/>
        </p:nvPicPr>
        <p:blipFill>
          <a:blip r:embed="rId5">
            <a:alphaModFix amt="40000"/>
            <a:extLst/>
          </a:blip>
          <a:stretch>
            <a:fillRect/>
          </a:stretch>
        </p:blipFill>
        <p:spPr>
          <a:xfrm rot="18900000">
            <a:off x="13110525" y="10567024"/>
            <a:ext cx="3234934" cy="1091925"/>
          </a:xfrm>
          <a:prstGeom prst="rect">
            <a:avLst/>
          </a:prstGeom>
        </p:spPr>
      </p:pic>
      <p:sp>
        <p:nvSpPr>
          <p:cNvPr id="265" name="9"/>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254"/>
                                        </p:tgtEl>
                                        <p:attrNameLst>
                                          <p:attrName>style.opacity</p:attrName>
                                        </p:attrNameLst>
                                      </p:cBhvr>
                                      <p:to>
                                        <p:strVal val="1.00"/>
                                      </p:to>
                                    </p:set>
                                    <p:animEffect filter="image" prLst="opacity: 1.00; ">
                                      <p:cBhvr>
                                        <p:cTn id="7" dur="indefinite" fill="hold"/>
                                        <p:tgtEl>
                                          <p:spTgt spid="254"/>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256"/>
                                        </p:tgtEl>
                                        <p:attrNameLst>
                                          <p:attrName>style.opacity</p:attrName>
                                        </p:attrNameLst>
                                      </p:cBhvr>
                                      <p:to>
                                        <p:strVal val="1.00"/>
                                      </p:to>
                                    </p:set>
                                    <p:animEffect filter="image" prLst="opacity: 1.00; ">
                                      <p:cBhvr>
                                        <p:cTn id="11" dur="indefinite" fill="hold"/>
                                        <p:tgtEl>
                                          <p:spTgt spid="256"/>
                                        </p:tgtEl>
                                      </p:cBhvr>
                                    </p:animEffect>
                                  </p:childTnLst>
                                </p:cTn>
                              </p:par>
                            </p:childTnLst>
                          </p:cTn>
                        </p:par>
                      </p:childTnLst>
                    </p:cTn>
                  </p:par>
                  <p:par>
                    <p:cTn id="12" fill="hold">
                      <p:stCondLst>
                        <p:cond delay="indefinite"/>
                      </p:stCondLst>
                      <p:childTnLst>
                        <p:par>
                          <p:cTn id="13" fill="hold">
                            <p:stCondLst>
                              <p:cond delay="0"/>
                            </p:stCondLst>
                            <p:childTnLst>
                              <p:par>
                                <p:cTn id="14" presetClass="emph" nodeType="clickEffect" presetID="9" grpId="3" fill="hold">
                                  <p:stCondLst>
                                    <p:cond delay="0"/>
                                  </p:stCondLst>
                                  <p:childTnLst>
                                    <p:set>
                                      <p:cBhvr>
                                        <p:cTn id="15" dur="indefinite" fill="hold"/>
                                        <p:tgtEl>
                                          <p:spTgt spid="258"/>
                                        </p:tgtEl>
                                        <p:attrNameLst>
                                          <p:attrName>style.opacity</p:attrName>
                                        </p:attrNameLst>
                                      </p:cBhvr>
                                      <p:to>
                                        <p:strVal val="1.00"/>
                                      </p:to>
                                    </p:set>
                                    <p:animEffect filter="image" prLst="opacity: 1.00; ">
                                      <p:cBhvr>
                                        <p:cTn id="16" dur="indefinite" fill="hold"/>
                                        <p:tgtEl>
                                          <p:spTgt spid="258"/>
                                        </p:tgtEl>
                                      </p:cBhvr>
                                    </p:animEffect>
                                  </p:childTnLst>
                                </p:cTn>
                              </p:par>
                            </p:childTnLst>
                          </p:cTn>
                        </p:par>
                        <p:par>
                          <p:cTn id="17" fill="hold">
                            <p:stCondLst>
                              <p:cond delay="0"/>
                            </p:stCondLst>
                            <p:childTnLst>
                              <p:par>
                                <p:cTn id="18" presetClass="emph" nodeType="withEffect" presetID="9" grpId="4" fill="hold">
                                  <p:stCondLst>
                                    <p:cond delay="0"/>
                                  </p:stCondLst>
                                  <p:childTnLst>
                                    <p:set>
                                      <p:cBhvr>
                                        <p:cTn id="19" dur="indefinite" fill="hold"/>
                                        <p:tgtEl>
                                          <p:spTgt spid="260"/>
                                        </p:tgtEl>
                                        <p:attrNameLst>
                                          <p:attrName>style.opacity</p:attrName>
                                        </p:attrNameLst>
                                      </p:cBhvr>
                                      <p:to>
                                        <p:strVal val="1.00"/>
                                      </p:to>
                                    </p:set>
                                    <p:animEffect filter="image" prLst="opacity: 1.00; ">
                                      <p:cBhvr>
                                        <p:cTn id="20" dur="indefinite" fill="hold"/>
                                        <p:tgtEl>
                                          <p:spTgt spid="260"/>
                                        </p:tgtEl>
                                      </p:cBhvr>
                                    </p:animEffect>
                                  </p:childTnLst>
                                </p:cTn>
                              </p:par>
                            </p:childTnLst>
                          </p:cTn>
                        </p:par>
                      </p:childTnLst>
                    </p:cTn>
                  </p:par>
                  <p:par>
                    <p:cTn id="21" fill="hold">
                      <p:stCondLst>
                        <p:cond delay="indefinite"/>
                      </p:stCondLst>
                      <p:childTnLst>
                        <p:par>
                          <p:cTn id="22" fill="hold">
                            <p:stCondLst>
                              <p:cond delay="0"/>
                            </p:stCondLst>
                            <p:childTnLst>
                              <p:par>
                                <p:cTn id="23" presetClass="emph" nodeType="clickEffect" presetID="9" grpId="5" fill="hold">
                                  <p:stCondLst>
                                    <p:cond delay="0"/>
                                  </p:stCondLst>
                                  <p:childTnLst>
                                    <p:set>
                                      <p:cBhvr>
                                        <p:cTn id="24" dur="indefinite" fill="hold"/>
                                        <p:tgtEl>
                                          <p:spTgt spid="261"/>
                                        </p:tgtEl>
                                        <p:attrNameLst>
                                          <p:attrName>style.opacity</p:attrName>
                                        </p:attrNameLst>
                                      </p:cBhvr>
                                      <p:to>
                                        <p:strVal val="1.00"/>
                                      </p:to>
                                    </p:set>
                                    <p:animEffect filter="image" prLst="opacity: 1.00; ">
                                      <p:cBhvr>
                                        <p:cTn id="25" dur="indefinite" fill="hold"/>
                                        <p:tgtEl>
                                          <p:spTgt spid="261"/>
                                        </p:tgtEl>
                                      </p:cBhvr>
                                    </p:animEffect>
                                  </p:childTnLst>
                                </p:cTn>
                              </p:par>
                            </p:childTnLst>
                          </p:cTn>
                        </p:par>
                        <p:par>
                          <p:cTn id="26" fill="hold">
                            <p:stCondLst>
                              <p:cond delay="0"/>
                            </p:stCondLst>
                            <p:childTnLst>
                              <p:par>
                                <p:cTn id="27" presetClass="emph" nodeType="withEffect" presetID="9" grpId="6" fill="hold">
                                  <p:stCondLst>
                                    <p:cond delay="0"/>
                                  </p:stCondLst>
                                  <p:childTnLst>
                                    <p:set>
                                      <p:cBhvr>
                                        <p:cTn id="28" dur="indefinite" fill="hold"/>
                                        <p:tgtEl>
                                          <p:spTgt spid="263"/>
                                        </p:tgtEl>
                                        <p:attrNameLst>
                                          <p:attrName>style.opacity</p:attrName>
                                        </p:attrNameLst>
                                      </p:cBhvr>
                                      <p:to>
                                        <p:strVal val="1.00"/>
                                      </p:to>
                                    </p:set>
                                    <p:animEffect filter="image" prLst="opacity: 1.00; ">
                                      <p:cBhvr>
                                        <p:cTn id="29" dur="indefinite" fill="hold"/>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6"/>
      <p:bldP build="whole" bldLvl="1" animBg="1" rev="0" advAuto="0" spid="261" grpId="5"/>
      <p:bldP build="whole" bldLvl="1" animBg="1" rev="0" advAuto="0" spid="256" grpId="2"/>
      <p:bldP build="whole" bldLvl="1" animBg="1" rev="0" advAuto="0" spid="258" grpId="3"/>
      <p:bldP build="whole" bldLvl="1" animBg="1" rev="0" advAuto="0" spid="254" grpId="1"/>
      <p:bldP build="whole" bldLvl="1" animBg="1" rev="0" advAuto="0" spid="260"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1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8" name="Dark sirens: GWs + galaxy catalogs"/>
          <p:cNvSpPr txBox="1"/>
          <p:nvPr/>
        </p:nvSpPr>
        <p:spPr>
          <a:xfrm>
            <a:off x="344632" y="29357"/>
            <a:ext cx="1765004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Dark sirens: GWs + galaxy catalogs</a:t>
            </a:r>
          </a:p>
        </p:txBody>
      </p:sp>
      <p:pic>
        <p:nvPicPr>
          <p:cNvPr id="269" name="Screenshot 2025-09-15 alle 12.58.17.png" descr="Screenshot 2025-09-15 alle 12.58.17.png"/>
          <p:cNvPicPr>
            <a:picLocks noChangeAspect="1"/>
          </p:cNvPicPr>
          <p:nvPr/>
        </p:nvPicPr>
        <p:blipFill>
          <a:blip r:embed="rId2">
            <a:extLst/>
          </a:blip>
          <a:stretch>
            <a:fillRect/>
          </a:stretch>
        </p:blipFill>
        <p:spPr>
          <a:xfrm>
            <a:off x="835922" y="5921654"/>
            <a:ext cx="12127893" cy="7404897"/>
          </a:xfrm>
          <a:prstGeom prst="rect">
            <a:avLst/>
          </a:prstGeom>
          <a:ln w="12700">
            <a:miter lim="400000"/>
          </a:ln>
        </p:spPr>
      </p:pic>
      <p:sp>
        <p:nvSpPr>
          <p:cNvPr id="270" name="In absence of a counterpart, we can resort to statistical techniques…"/>
          <p:cNvSpPr txBox="1"/>
          <p:nvPr/>
        </p:nvSpPr>
        <p:spPr>
          <a:xfrm>
            <a:off x="771083" y="1717300"/>
            <a:ext cx="22841835"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In absence of a counterpart, we can resort to statistical techniques</a:t>
            </a:r>
          </a:p>
          <a:p>
            <a:pPr defTabSz="457200">
              <a:defRPr sz="5000">
                <a:latin typeface="Helvetica"/>
                <a:ea typeface="Helvetica"/>
                <a:cs typeface="Helvetica"/>
                <a:sym typeface="Helvetica"/>
              </a:defRPr>
            </a:pPr>
          </a:p>
          <a:p>
            <a:pPr defTabSz="457200">
              <a:defRPr sz="5000">
                <a:latin typeface="Helvetica"/>
                <a:ea typeface="Helvetica"/>
                <a:cs typeface="Helvetica"/>
                <a:sym typeface="Helvetica"/>
              </a:defRPr>
            </a:pPr>
            <a:r>
              <a:t>One that is commonly considered is the statistical host identification using a galaxy catalog</a:t>
            </a:r>
          </a:p>
        </p:txBody>
      </p:sp>
      <p:pic>
        <p:nvPicPr>
          <p:cNvPr id="271" name="Screenshot 2025-09-15 alle 13.15.46.png" descr="Screenshot 2025-09-15 alle 13.15.46.png"/>
          <p:cNvPicPr>
            <a:picLocks noChangeAspect="1"/>
          </p:cNvPicPr>
          <p:nvPr/>
        </p:nvPicPr>
        <p:blipFill>
          <a:blip r:embed="rId3">
            <a:extLst/>
          </a:blip>
          <a:stretch>
            <a:fillRect/>
          </a:stretch>
        </p:blipFill>
        <p:spPr>
          <a:xfrm>
            <a:off x="14500607" y="5828681"/>
            <a:ext cx="8796076" cy="7590843"/>
          </a:xfrm>
          <a:prstGeom prst="rect">
            <a:avLst/>
          </a:prstGeom>
          <a:ln w="12700">
            <a:miter lim="400000"/>
          </a:ln>
        </p:spPr>
      </p:pic>
      <p:sp>
        <p:nvSpPr>
          <p:cNvPr id="272" name="2509.04348"/>
          <p:cNvSpPr txBox="1"/>
          <p:nvPr/>
        </p:nvSpPr>
        <p:spPr>
          <a:xfrm>
            <a:off x="3972261" y="12945932"/>
            <a:ext cx="219429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u="sng">
                <a:solidFill>
                  <a:schemeClr val="accent1">
                    <a:lumOff val="13575"/>
                  </a:schemeClr>
                </a:solidFill>
                <a:latin typeface="Helvetica"/>
                <a:ea typeface="Helvetica"/>
                <a:cs typeface="Helvetica"/>
                <a:sym typeface="Helvetica"/>
                <a:hlinkClick r:id="rId4" invalidUrl="" action="" tgtFrame="" tooltip="" history="1" highlightClick="0" endSnd="0"/>
              </a:defRPr>
            </a:lvl1pPr>
          </a:lstStyle>
          <a:p>
            <a:pPr>
              <a:defRPr u="none"/>
            </a:pPr>
            <a:r>
              <a:rPr u="sng">
                <a:hlinkClick r:id="rId4" invalidUrl="" action="" tgtFrame="" tooltip="" history="1" highlightClick="0" endSnd="0"/>
              </a:rPr>
              <a:t>2509.04348</a:t>
            </a:r>
          </a:p>
        </p:txBody>
      </p:sp>
      <p:sp>
        <p:nvSpPr>
          <p:cNvPr id="273" name="2312.05302"/>
          <p:cNvSpPr txBox="1"/>
          <p:nvPr/>
        </p:nvSpPr>
        <p:spPr>
          <a:xfrm>
            <a:off x="20578557" y="12945932"/>
            <a:ext cx="219429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u="sng">
                <a:solidFill>
                  <a:schemeClr val="accent1">
                    <a:lumOff val="13575"/>
                  </a:schemeClr>
                </a:solidFill>
                <a:latin typeface="Helvetica"/>
                <a:ea typeface="Helvetica"/>
                <a:cs typeface="Helvetica"/>
                <a:sym typeface="Helvetica"/>
                <a:hlinkClick r:id="rId5" invalidUrl="" action="" tgtFrame="" tooltip="" history="1" highlightClick="0" endSnd="0"/>
              </a:defRPr>
            </a:lvl1pPr>
          </a:lstStyle>
          <a:p>
            <a:pPr>
              <a:defRPr u="none"/>
            </a:pPr>
            <a:r>
              <a:rPr u="sng">
                <a:hlinkClick r:id="rId5" invalidUrl="" action="" tgtFrame="" tooltip="" history="1" highlightClick="0" endSnd="0"/>
              </a:rPr>
              <a:t>2312.05302</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11"/>
          <p:cNvSpPr txBox="1"/>
          <p:nvPr>
            <p:ph type="sldNum" sz="quarter" idx="2"/>
          </p:nvPr>
        </p:nvSpPr>
        <p:spPr>
          <a:xfrm>
            <a:off x="23767051" y="13144500"/>
            <a:ext cx="509998"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6" name="GWs spectral sirens"/>
          <p:cNvSpPr txBox="1"/>
          <p:nvPr/>
        </p:nvSpPr>
        <p:spPr>
          <a:xfrm>
            <a:off x="344632" y="29357"/>
            <a:ext cx="1008373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GWs spectral sirens</a:t>
            </a:r>
          </a:p>
        </p:txBody>
      </p:sp>
      <p:sp>
        <p:nvSpPr>
          <p:cNvPr id="277" name="Alternatively, one can input some knowledge of the mass distribution of compact binaries, and sharp features will help"/>
          <p:cNvSpPr txBox="1"/>
          <p:nvPr/>
        </p:nvSpPr>
        <p:spPr>
          <a:xfrm>
            <a:off x="771083" y="1720091"/>
            <a:ext cx="2284183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Alternatively, one can input some knowledge of the mass distribution of compact binaries, and sharp features will help</a:t>
            </a:r>
          </a:p>
        </p:txBody>
      </p:sp>
      <p:pic>
        <p:nvPicPr>
          <p:cNvPr id="278" name="cqgad424ff2_hr.jpg" descr="cqgad424ff2_hr.jpg"/>
          <p:cNvPicPr>
            <a:picLocks noChangeAspect="1"/>
          </p:cNvPicPr>
          <p:nvPr/>
        </p:nvPicPr>
        <p:blipFill>
          <a:blip r:embed="rId2">
            <a:extLst/>
          </a:blip>
          <a:stretch>
            <a:fillRect/>
          </a:stretch>
        </p:blipFill>
        <p:spPr>
          <a:xfrm>
            <a:off x="13322028" y="4147709"/>
            <a:ext cx="10635995" cy="8734811"/>
          </a:xfrm>
          <a:prstGeom prst="rect">
            <a:avLst/>
          </a:prstGeom>
          <a:ln w="12700">
            <a:miter lim="400000"/>
          </a:ln>
        </p:spPr>
      </p:pic>
      <p:sp>
        <p:nvSpPr>
          <p:cNvPr id="279" name="2402.03120"/>
          <p:cNvSpPr txBox="1"/>
          <p:nvPr/>
        </p:nvSpPr>
        <p:spPr>
          <a:xfrm>
            <a:off x="21337767" y="12945932"/>
            <a:ext cx="219429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u="sng">
                <a:solidFill>
                  <a:schemeClr val="accent1">
                    <a:lumOff val="13575"/>
                  </a:schemeClr>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2402.03120</a:t>
            </a:r>
          </a:p>
        </p:txBody>
      </p:sp>
      <p:sp>
        <p:nvSpPr>
          <p:cNvPr id="280" name="What we directly measure in GW astronomy is indeed the detector-frame masses of a binary source, linked to the source-frame ones by"/>
          <p:cNvSpPr txBox="1"/>
          <p:nvPr/>
        </p:nvSpPr>
        <p:spPr>
          <a:xfrm>
            <a:off x="1054391" y="4032607"/>
            <a:ext cx="11491410"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What we directly measure in GW astronomy is indeed the detector-frame masses of a binary source, linked to the source-frame ones by</a:t>
            </a:r>
          </a:p>
        </p:txBody>
      </p:sp>
      <p:pic>
        <p:nvPicPr>
          <p:cNvPr id="281" name="immagine-incollata.pdf" descr="immagine-incollata.pdf"/>
          <p:cNvPicPr>
            <a:picLocks noChangeAspect="1"/>
          </p:cNvPicPr>
          <p:nvPr/>
        </p:nvPicPr>
        <p:blipFill>
          <a:blip r:embed="rId4">
            <a:extLst/>
          </a:blip>
          <a:stretch>
            <a:fillRect/>
          </a:stretch>
        </p:blipFill>
        <p:spPr>
          <a:xfrm>
            <a:off x="11277599" y="6208219"/>
            <a:ext cx="1828801" cy="1293979"/>
          </a:xfrm>
          <a:prstGeom prst="rect">
            <a:avLst/>
          </a:prstGeom>
          <a:ln w="12700">
            <a:miter lim="400000"/>
          </a:ln>
        </p:spPr>
      </p:pic>
      <p:pic>
        <p:nvPicPr>
          <p:cNvPr id="282" name="immagine-incollata.pdf" descr="immagine-incollata.pdf"/>
          <p:cNvPicPr>
            <a:picLocks noChangeAspect="1"/>
          </p:cNvPicPr>
          <p:nvPr/>
        </p:nvPicPr>
        <p:blipFill>
          <a:blip r:embed="rId5">
            <a:extLst/>
          </a:blip>
          <a:stretch>
            <a:fillRect/>
          </a:stretch>
        </p:blipFill>
        <p:spPr>
          <a:xfrm>
            <a:off x="3789094" y="8154995"/>
            <a:ext cx="6022005" cy="720240"/>
          </a:xfrm>
          <a:prstGeom prst="rect">
            <a:avLst/>
          </a:prstGeom>
          <a:ln w="12700">
            <a:miter lim="400000"/>
          </a:ln>
        </p:spPr>
      </p:pic>
      <p:sp>
        <p:nvSpPr>
          <p:cNvPr id="283" name="Changes in the expansion rate of the Universe would then apparently modify the mass distribution"/>
          <p:cNvSpPr txBox="1"/>
          <p:nvPr/>
        </p:nvSpPr>
        <p:spPr>
          <a:xfrm>
            <a:off x="1054391" y="9826558"/>
            <a:ext cx="1149141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Changes in the expansion rate of the Universe would then apparently modify the mass distribution </a:t>
            </a:r>
          </a:p>
        </p:txBody>
      </p:sp>
      <p:pic>
        <p:nvPicPr>
          <p:cNvPr id="284" name="Rounded Rectangle Rounded rectangle" descr="Rounded Rectangle Rounded rectangle"/>
          <p:cNvPicPr>
            <a:picLocks noChangeAspect="0"/>
          </p:cNvPicPr>
          <p:nvPr/>
        </p:nvPicPr>
        <p:blipFill>
          <a:blip r:embed="rId6">
            <a:extLst/>
          </a:blip>
          <a:stretch>
            <a:fillRect/>
          </a:stretch>
        </p:blipFill>
        <p:spPr>
          <a:xfrm>
            <a:off x="3333180" y="7656241"/>
            <a:ext cx="6933832" cy="1778001"/>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Screenshot 2025-09-15 alle 12.59.58.png" descr="Screenshot 2025-09-15 alle 12.59.58.png"/>
          <p:cNvPicPr>
            <a:picLocks noChangeAspect="1"/>
          </p:cNvPicPr>
          <p:nvPr/>
        </p:nvPicPr>
        <p:blipFill>
          <a:blip r:embed="rId2">
            <a:extLst/>
          </a:blip>
          <a:stretch>
            <a:fillRect/>
          </a:stretch>
        </p:blipFill>
        <p:spPr>
          <a:xfrm>
            <a:off x="2928259" y="5417860"/>
            <a:ext cx="16463042" cy="8183103"/>
          </a:xfrm>
          <a:prstGeom prst="rect">
            <a:avLst/>
          </a:prstGeom>
          <a:ln w="12700">
            <a:miter lim="400000"/>
          </a:ln>
        </p:spPr>
      </p:pic>
      <p:sp>
        <p:nvSpPr>
          <p:cNvPr id="288" name="1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 name="GW standard sirens today"/>
          <p:cNvSpPr txBox="1"/>
          <p:nvPr/>
        </p:nvSpPr>
        <p:spPr>
          <a:xfrm>
            <a:off x="344632" y="29357"/>
            <a:ext cx="1297287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GW standard sirens today</a:t>
            </a:r>
          </a:p>
        </p:txBody>
      </p:sp>
      <p:sp>
        <p:nvSpPr>
          <p:cNvPr id="290" name="2509.04348"/>
          <p:cNvSpPr txBox="1"/>
          <p:nvPr/>
        </p:nvSpPr>
        <p:spPr>
          <a:xfrm>
            <a:off x="6841018" y="13030200"/>
            <a:ext cx="219429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u="sng">
                <a:solidFill>
                  <a:schemeClr val="accent1">
                    <a:lumOff val="13575"/>
                  </a:schemeClr>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2509.04348</a:t>
            </a:r>
          </a:p>
        </p:txBody>
      </p:sp>
      <p:sp>
        <p:nvSpPr>
          <p:cNvPr id="291" name="The key aspects for GW standard sirens are thus localization and number of detections.…"/>
          <p:cNvSpPr txBox="1"/>
          <p:nvPr/>
        </p:nvSpPr>
        <p:spPr>
          <a:xfrm>
            <a:off x="895074" y="1647371"/>
            <a:ext cx="22593851"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The key aspects for GW standard sirens are thus </a:t>
            </a:r>
            <a:r>
              <a:rPr u="sng"/>
              <a:t>localization</a:t>
            </a:r>
            <a:r>
              <a:t> and number of detections.</a:t>
            </a:r>
          </a:p>
          <a:p>
            <a:pPr defTabSz="457200">
              <a:defRPr sz="2000">
                <a:latin typeface="Helvetica"/>
                <a:ea typeface="Helvetica"/>
                <a:cs typeface="Helvetica"/>
                <a:sym typeface="Helvetica"/>
              </a:defRPr>
            </a:pPr>
          </a:p>
          <a:p>
            <a:pPr defTabSz="457200">
              <a:defRPr sz="5000">
                <a:latin typeface="Helvetica"/>
                <a:ea typeface="Helvetica"/>
                <a:cs typeface="Helvetica"/>
                <a:sym typeface="Helvetica"/>
              </a:defRPr>
            </a:pPr>
            <a:r>
              <a:t>For the moment the best constraint is from bright sirens, but the dark side will catch up as observations accumulate. LGWA can help in both directions!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Modified GW propagation"/>
          <p:cNvSpPr txBox="1"/>
          <p:nvPr/>
        </p:nvSpPr>
        <p:spPr>
          <a:xfrm>
            <a:off x="344632" y="29357"/>
            <a:ext cx="1274989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Modified GW propagation</a:t>
            </a:r>
          </a:p>
        </p:txBody>
      </p:sp>
      <p:sp>
        <p:nvSpPr>
          <p:cNvPr id="294" name="Other than  CDM parameters and dark energy, another interesting observable accessible through GWs is modified GW propagation"/>
          <p:cNvSpPr txBox="1"/>
          <p:nvPr/>
        </p:nvSpPr>
        <p:spPr>
          <a:xfrm>
            <a:off x="771083" y="1369885"/>
            <a:ext cx="22841835" cy="1657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Other than </a:t>
            </a:r>
            <a14:m>
              <m:oMath>
                <m:r>
                  <m:rPr>
                    <m:sty m:val="p"/>
                  </m:rPr>
                  <a:rPr xmlns:a="http://schemas.openxmlformats.org/drawingml/2006/main" sz="6100" i="1">
                    <a:solidFill>
                      <a:srgbClr val="FFFFFF"/>
                    </a:solidFill>
                    <a:latin typeface="Cambria Math" panose="02040503050406030204" pitchFamily="18" charset="0"/>
                  </a:rPr>
                  <m:t>Λ</m:t>
                </m:r>
              </m:oMath>
            </a14:m>
            <a:r>
              <a:t>CDM parameters and dark energy, another interesting observable accessible through GWs is modified GW propagation </a:t>
            </a:r>
          </a:p>
        </p:txBody>
      </p:sp>
      <p:grpSp>
        <p:nvGrpSpPr>
          <p:cNvPr id="308" name="Group"/>
          <p:cNvGrpSpPr/>
          <p:nvPr/>
        </p:nvGrpSpPr>
        <p:grpSpPr>
          <a:xfrm>
            <a:off x="449954" y="3191929"/>
            <a:ext cx="23690724" cy="10506874"/>
            <a:chOff x="-127000" y="-127000"/>
            <a:chExt cx="23690722" cy="10506873"/>
          </a:xfrm>
        </p:grpSpPr>
        <p:pic>
          <p:nvPicPr>
            <p:cNvPr id="295" name="immagine-incollata.pdf" descr="immagine-incollata.pdf"/>
            <p:cNvPicPr>
              <a:picLocks noChangeAspect="1"/>
            </p:cNvPicPr>
            <p:nvPr/>
          </p:nvPicPr>
          <p:blipFill>
            <a:blip r:embed="rId2">
              <a:extLst/>
            </a:blip>
            <a:stretch>
              <a:fillRect/>
            </a:stretch>
          </p:blipFill>
          <p:spPr>
            <a:xfrm>
              <a:off x="479826" y="403294"/>
              <a:ext cx="22270439" cy="946129"/>
            </a:xfrm>
            <a:prstGeom prst="rect">
              <a:avLst/>
            </a:prstGeom>
            <a:ln w="12700" cap="flat">
              <a:noFill/>
              <a:miter lim="400000"/>
            </a:ln>
            <a:effectLst/>
          </p:spPr>
        </p:pic>
        <p:pic>
          <p:nvPicPr>
            <p:cNvPr id="296" name="Rounded Rectangle Rounded rectangle" descr="Rounded Rectangle Rounded rectangle"/>
            <p:cNvPicPr>
              <a:picLocks noChangeAspect="0"/>
            </p:cNvPicPr>
            <p:nvPr/>
          </p:nvPicPr>
          <p:blipFill>
            <a:blip r:embed="rId3">
              <a:extLst/>
            </a:blip>
            <a:stretch>
              <a:fillRect/>
            </a:stretch>
          </p:blipFill>
          <p:spPr>
            <a:xfrm>
              <a:off x="168768" y="-127000"/>
              <a:ext cx="22892555" cy="2006714"/>
            </a:xfrm>
            <a:prstGeom prst="rect">
              <a:avLst/>
            </a:prstGeom>
            <a:effectLst/>
          </p:spPr>
        </p:pic>
        <p:pic>
          <p:nvPicPr>
            <p:cNvPr id="298" name="Rounded Rectangle Rounded rectangle" descr="Rounded Rectangle Rounded rectangle"/>
            <p:cNvPicPr>
              <a:picLocks noChangeAspect="0"/>
            </p:cNvPicPr>
            <p:nvPr/>
          </p:nvPicPr>
          <p:blipFill>
            <a:blip r:embed="rId4">
              <a:extLst/>
            </a:blip>
            <a:stretch>
              <a:fillRect/>
            </a:stretch>
          </p:blipFill>
          <p:spPr>
            <a:xfrm>
              <a:off x="3375679" y="2163847"/>
              <a:ext cx="16478733" cy="2750447"/>
            </a:xfrm>
            <a:prstGeom prst="rect">
              <a:avLst/>
            </a:prstGeom>
            <a:effectLst/>
          </p:spPr>
        </p:pic>
        <p:pic>
          <p:nvPicPr>
            <p:cNvPr id="314" name="Connection Line" descr="Connection Line"/>
            <p:cNvPicPr>
              <a:picLocks noChangeAspect="0"/>
            </p:cNvPicPr>
            <p:nvPr/>
          </p:nvPicPr>
          <p:blipFill>
            <a:blip r:embed="rId5">
              <a:extLst/>
            </a:blip>
            <a:stretch>
              <a:fillRect/>
            </a:stretch>
          </p:blipFill>
          <p:spPr>
            <a:xfrm>
              <a:off x="20082510" y="1976120"/>
              <a:ext cx="1771651" cy="2398398"/>
            </a:xfrm>
            <a:prstGeom prst="rect">
              <a:avLst/>
            </a:prstGeom>
            <a:effectLst/>
          </p:spPr>
        </p:pic>
        <p:pic>
          <p:nvPicPr>
            <p:cNvPr id="316" name="Connection Line" descr="Connection Line"/>
            <p:cNvPicPr>
              <a:picLocks noChangeAspect="0"/>
            </p:cNvPicPr>
            <p:nvPr/>
          </p:nvPicPr>
          <p:blipFill>
            <a:blip r:embed="rId6">
              <a:extLst/>
            </a:blip>
            <a:stretch>
              <a:fillRect/>
            </a:stretch>
          </p:blipFill>
          <p:spPr>
            <a:xfrm>
              <a:off x="1333500" y="1964690"/>
              <a:ext cx="1813560" cy="2419707"/>
            </a:xfrm>
            <a:prstGeom prst="rect">
              <a:avLst/>
            </a:prstGeom>
            <a:effectLst/>
          </p:spPr>
        </p:pic>
        <p:pic>
          <p:nvPicPr>
            <p:cNvPr id="302" name="immagine-incollata.pdf" descr="immagine-incollata.pdf"/>
            <p:cNvPicPr>
              <a:picLocks noChangeAspect="1"/>
            </p:cNvPicPr>
            <p:nvPr/>
          </p:nvPicPr>
          <p:blipFill>
            <a:blip r:embed="rId7">
              <a:extLst/>
            </a:blip>
            <a:stretch>
              <a:fillRect/>
            </a:stretch>
          </p:blipFill>
          <p:spPr>
            <a:xfrm>
              <a:off x="4157723" y="2669607"/>
              <a:ext cx="14914644" cy="1738926"/>
            </a:xfrm>
            <a:prstGeom prst="rect">
              <a:avLst/>
            </a:prstGeom>
            <a:ln w="12700" cap="flat">
              <a:noFill/>
              <a:miter lim="400000"/>
            </a:ln>
            <a:effectLst/>
          </p:spPr>
        </p:pic>
        <p:pic>
          <p:nvPicPr>
            <p:cNvPr id="303" name="Xi0_black.pdf" descr="Xi0_black.pdf"/>
            <p:cNvPicPr>
              <a:picLocks noChangeAspect="1"/>
            </p:cNvPicPr>
            <p:nvPr/>
          </p:nvPicPr>
          <p:blipFill>
            <a:blip r:embed="rId8">
              <a:extLst/>
            </a:blip>
            <a:stretch>
              <a:fillRect/>
            </a:stretch>
          </p:blipFill>
          <p:spPr>
            <a:xfrm>
              <a:off x="13625999" y="5001261"/>
              <a:ext cx="9937724" cy="5378613"/>
            </a:xfrm>
            <a:prstGeom prst="rect">
              <a:avLst/>
            </a:prstGeom>
            <a:ln w="12700" cap="flat">
              <a:noFill/>
              <a:miter lim="400000"/>
            </a:ln>
            <a:effectLst/>
          </p:spPr>
        </p:pic>
        <p:grpSp>
          <p:nvGrpSpPr>
            <p:cNvPr id="307" name="Group"/>
            <p:cNvGrpSpPr/>
            <p:nvPr/>
          </p:nvGrpSpPr>
          <p:grpSpPr>
            <a:xfrm>
              <a:off x="-127000" y="6496113"/>
              <a:ext cx="13347572" cy="2388909"/>
              <a:chOff x="-127000" y="-127000"/>
              <a:chExt cx="13347571" cy="2388907"/>
            </a:xfrm>
          </p:grpSpPr>
          <p:pic>
            <p:nvPicPr>
              <p:cNvPr id="304" name="immagine-incollata.pdf" descr="immagine-incollata.pdf"/>
              <p:cNvPicPr>
                <a:picLocks noChangeAspect="1"/>
              </p:cNvPicPr>
              <p:nvPr/>
            </p:nvPicPr>
            <p:blipFill>
              <a:blip r:embed="rId9">
                <a:extLst/>
              </a:blip>
              <a:stretch>
                <a:fillRect/>
              </a:stretch>
            </p:blipFill>
            <p:spPr>
              <a:xfrm>
                <a:off x="240492" y="316704"/>
                <a:ext cx="12612587" cy="1501497"/>
              </a:xfrm>
              <a:prstGeom prst="rect">
                <a:avLst/>
              </a:prstGeom>
              <a:ln w="12700" cap="flat">
                <a:noFill/>
                <a:miter lim="400000"/>
              </a:ln>
              <a:effectLst/>
            </p:spPr>
          </p:pic>
          <p:pic>
            <p:nvPicPr>
              <p:cNvPr id="305" name="Rounded Rectangle Rounded rectangle" descr="Rounded Rectangle Rounded rectangle"/>
              <p:cNvPicPr>
                <a:picLocks noChangeAspect="0"/>
              </p:cNvPicPr>
              <p:nvPr/>
            </p:nvPicPr>
            <p:blipFill>
              <a:blip r:embed="rId10">
                <a:extLst/>
              </a:blip>
              <a:stretch>
                <a:fillRect/>
              </a:stretch>
            </p:blipFill>
            <p:spPr>
              <a:xfrm>
                <a:off x="-127000" y="-127000"/>
                <a:ext cx="13347572" cy="2388908"/>
              </a:xfrm>
              <a:prstGeom prst="rect">
                <a:avLst/>
              </a:prstGeom>
              <a:effectLst/>
            </p:spPr>
          </p:pic>
        </p:grpSp>
      </p:grpSp>
      <p:sp>
        <p:nvSpPr>
          <p:cNvPr id="309" name="See e.g. 2001.07619"/>
          <p:cNvSpPr txBox="1"/>
          <p:nvPr/>
        </p:nvSpPr>
        <p:spPr>
          <a:xfrm>
            <a:off x="5238615" y="12655646"/>
            <a:ext cx="377025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100">
                <a:solidFill>
                  <a:schemeClr val="accent1">
                    <a:lumOff val="13575"/>
                  </a:schemeClr>
                </a:solidFill>
                <a:latin typeface="Helvetica"/>
                <a:ea typeface="Helvetica"/>
                <a:cs typeface="Helvetica"/>
                <a:sym typeface="Helvetica"/>
              </a:defRPr>
            </a:pPr>
            <a:r>
              <a:rPr>
                <a:solidFill>
                  <a:srgbClr val="FFFFFF"/>
                </a:solidFill>
              </a:rPr>
              <a:t>See e.g.</a:t>
            </a:r>
            <a:r>
              <a:t> </a:t>
            </a:r>
            <a:r>
              <a:rPr u="sng">
                <a:hlinkClick r:id="rId11" invalidUrl="" action="" tgtFrame="" tooltip="" history="1" highlightClick="0" endSnd="0"/>
              </a:rPr>
              <a:t>2001.07619</a:t>
            </a:r>
          </a:p>
        </p:txBody>
      </p:sp>
      <p:sp>
        <p:nvSpPr>
          <p:cNvPr id="310" name="1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3" name="Group"/>
          <p:cNvGrpSpPr/>
          <p:nvPr/>
        </p:nvGrpSpPr>
        <p:grpSpPr>
          <a:xfrm>
            <a:off x="5316416" y="3449794"/>
            <a:ext cx="13751168" cy="9220253"/>
            <a:chOff x="0" y="0"/>
            <a:chExt cx="13751166" cy="9220251"/>
          </a:xfrm>
        </p:grpSpPr>
        <p:pic>
          <p:nvPicPr>
            <p:cNvPr id="311" name="Screenshot 2025-09-15 alle 13.58.57.png" descr="Screenshot 2025-09-15 alle 13.58.57.png"/>
            <p:cNvPicPr>
              <a:picLocks noChangeAspect="1"/>
            </p:cNvPicPr>
            <p:nvPr/>
          </p:nvPicPr>
          <p:blipFill>
            <a:blip r:embed="rId12">
              <a:extLst/>
            </a:blip>
            <a:stretch>
              <a:fillRect/>
            </a:stretch>
          </p:blipFill>
          <p:spPr>
            <a:xfrm>
              <a:off x="0" y="0"/>
              <a:ext cx="13751167" cy="9220252"/>
            </a:xfrm>
            <a:prstGeom prst="rect">
              <a:avLst/>
            </a:prstGeom>
            <a:ln w="12700" cap="flat">
              <a:noFill/>
              <a:miter lim="400000"/>
            </a:ln>
            <a:effectLst/>
          </p:spPr>
        </p:pic>
        <p:sp>
          <p:nvSpPr>
            <p:cNvPr id="312" name="2509.04348"/>
            <p:cNvSpPr txBox="1"/>
            <p:nvPr/>
          </p:nvSpPr>
          <p:spPr>
            <a:xfrm>
              <a:off x="1278975" y="8441592"/>
              <a:ext cx="21942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100" u="sng">
                  <a:solidFill>
                    <a:schemeClr val="accent1">
                      <a:lumOff val="13575"/>
                    </a:schemeClr>
                  </a:solidFill>
                  <a:latin typeface="Helvetica"/>
                  <a:ea typeface="Helvetica"/>
                  <a:cs typeface="Helvetica"/>
                  <a:sym typeface="Helvetica"/>
                  <a:hlinkClick r:id="rId13" invalidUrl="" action="" tgtFrame="" tooltip="" history="1" highlightClick="0" endSnd="0"/>
                </a:defRPr>
              </a:lvl1pPr>
            </a:lstStyle>
            <a:p>
              <a:pPr>
                <a:defRPr u="none"/>
              </a:pPr>
              <a:r>
                <a:rPr u="sng">
                  <a:hlinkClick r:id="rId13" invalidUrl="" action="" tgtFrame="" tooltip="" history="1" highlightClick="0" endSnd="0"/>
                </a:rPr>
                <a:t>2509.04348</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308"/>
                                        </p:tgtEl>
                                        <p:attrNameLst>
                                          <p:attrName>style.opacity</p:attrName>
                                        </p:attrNameLst>
                                      </p:cBhvr>
                                      <p:to>
                                        <p:strVal val="0.60"/>
                                      </p:to>
                                    </p:set>
                                    <p:animEffect filter="image" prLst="opacity: 0.60; ">
                                      <p:cBhvr>
                                        <p:cTn id="7" dur="indefinite" fill="hold"/>
                                        <p:tgtEl>
                                          <p:spTgt spid="308"/>
                                        </p:tgtEl>
                                      </p:cBhvr>
                                    </p:animEffect>
                                  </p:childTnLst>
                                </p:cTn>
                              </p:par>
                            </p:childTnLst>
                          </p:cTn>
                        </p:par>
                        <p:par>
                          <p:cTn id="8" fill="hold">
                            <p:stCondLst>
                              <p:cond delay="1000"/>
                            </p:stCondLst>
                            <p:childTnLst>
                              <p:par>
                                <p:cTn id="9" presetClass="entr" nodeType="afterEffect" presetSubtype="8" presetID="2" grpId="2" fill="hold">
                                  <p:stCondLst>
                                    <p:cond delay="0"/>
                                  </p:stCondLst>
                                  <p:iterate type="el" backwards="0">
                                    <p:tmAbs val="0"/>
                                  </p:iterate>
                                  <p:childTnLst>
                                    <p:set>
                                      <p:cBhvr>
                                        <p:cTn id="10" fill="hold"/>
                                        <p:tgtEl>
                                          <p:spTgt spid="313"/>
                                        </p:tgtEl>
                                        <p:attrNameLst>
                                          <p:attrName>style.visibility</p:attrName>
                                        </p:attrNameLst>
                                      </p:cBhvr>
                                      <p:to>
                                        <p:strVal val="visible"/>
                                      </p:to>
                                    </p:set>
                                    <p:anim calcmode="lin" valueType="num">
                                      <p:cBhvr>
                                        <p:cTn id="11" dur="1000" fill="hold"/>
                                        <p:tgtEl>
                                          <p:spTgt spid="313"/>
                                        </p:tgtEl>
                                        <p:attrNameLst>
                                          <p:attrName>ppt_x</p:attrName>
                                        </p:attrNameLst>
                                      </p:cBhvr>
                                      <p:tavLst>
                                        <p:tav tm="0">
                                          <p:val>
                                            <p:strVal val="0-#ppt_w/2"/>
                                          </p:val>
                                        </p:tav>
                                        <p:tav tm="100000">
                                          <p:val>
                                            <p:strVal val="#ppt_x"/>
                                          </p:val>
                                        </p:tav>
                                      </p:tavLst>
                                    </p:anim>
                                    <p:anim calcmode="lin" valueType="num">
                                      <p:cBhvr>
                                        <p:cTn id="12" dur="1000" fill="hold"/>
                                        <p:tgtEl>
                                          <p:spTgt spid="313"/>
                                        </p:tgtEl>
                                        <p:attrNameLst>
                                          <p:attrName>ppt_y</p:attrName>
                                        </p:attrNameLst>
                                      </p:cBhvr>
                                      <p:tavLst>
                                        <p:tav tm="0">
                                          <p:val>
                                            <p:strVal val="#ppt_y"/>
                                          </p:val>
                                        </p:tav>
                                        <p:tav tm="100000">
                                          <p:val>
                                            <p:strVal val="#ppt_y"/>
                                          </p:val>
                                        </p:tav>
                                      </p:tavLst>
                                    </p:anim>
                                  </p:childTnLst>
                                </p:cTn>
                              </p:par>
                            </p:childTnLst>
                          </p:cTn>
                        </p:par>
                        <p:par>
                          <p:cTn id="13" fill="hold">
                            <p:stCondLst>
                              <p:cond delay="0"/>
                            </p:stCondLst>
                            <p:childTnLst>
                              <p:par>
                                <p:cTn id="14" presetClass="emph" nodeType="withEffect" presetID="9" grpId="3" fill="hold">
                                  <p:stCondLst>
                                    <p:cond delay="0"/>
                                  </p:stCondLst>
                                  <p:childTnLst>
                                    <p:set>
                                      <p:cBhvr>
                                        <p:cTn id="15" dur="indefinite" fill="hold"/>
                                        <p:tgtEl>
                                          <p:spTgt spid="309"/>
                                        </p:tgtEl>
                                        <p:attrNameLst>
                                          <p:attrName>style.opacity</p:attrName>
                                        </p:attrNameLst>
                                      </p:cBhvr>
                                      <p:to>
                                        <p:strVal val="0.60"/>
                                      </p:to>
                                    </p:set>
                                    <p:animEffect filter="image" prLst="opacity: 0.60; ">
                                      <p:cBhvr>
                                        <p:cTn id="16" dur="indefinite" fill="hold"/>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2"/>
      <p:bldP build="whole" bldLvl="1" animBg="1" rev="0" advAuto="0" spid="309" grpId="3"/>
      <p:bldP build="whole" bldLvl="1" animBg="1" rev="0" advAuto="0" spid="30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1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DETECTION OF HUNDREDS OF BBH &amp; BNS SOURCES… DETECTION OF HUNDREDS OF BBH &amp; BNS SOURCESLGWA will be able to detect several binary sources out to high redshift. Those will both complement ground-based observations and space-based ones.In particular, multi-" descr="DETECTION OF HUNDREDS OF BBH &amp; BNS SOURCES… DETECTION OF HUNDREDS OF BBH &amp; BNS SOURCESLGWA will be able to detect several binary sources out to high redshift. Those will both complement ground-based observations and space-based ones.In particular, multi-band detections will have a good parameter reconstruction, and detections of IMBHs will shape our understanding of the BBH mass distribution in this range. "/>
          <p:cNvPicPr>
            <a:picLocks noChangeAspect="0"/>
          </p:cNvPicPr>
          <p:nvPr/>
        </p:nvPicPr>
        <p:blipFill>
          <a:blip r:embed="rId2">
            <a:alphaModFix amt="40000"/>
            <a:extLst/>
          </a:blip>
          <a:stretch>
            <a:fillRect/>
          </a:stretch>
        </p:blipFill>
        <p:spPr>
          <a:xfrm>
            <a:off x="639011" y="3320102"/>
            <a:ext cx="7368836" cy="9067801"/>
          </a:xfrm>
          <a:prstGeom prst="rect">
            <a:avLst/>
          </a:prstGeom>
        </p:spPr>
      </p:pic>
      <p:pic>
        <p:nvPicPr>
          <p:cNvPr id="321" name="IMPROVED LOCALIZATION OF BBHs AND BNSs… IMPROVED LOCALIZATION OF BBHs AND BNSsIn the dHz band CBC signals that we observe with LIGO-Virgo can last several months, also years! This will result in an extremely good sky localization and pre-merger alert, wh" descr="IMPROVED LOCALIZATION OF BBHs AND BNSs… IMPROVED LOCALIZATION OF BBHs AND BNSsIn the dHz band CBC signals that we observe with LIGO-Virgo can last several months, also years! This will result in an extremely good sky localization and pre-merger alert, which can be used both to increase the chances of counterpart identification, both for inference with galaxy catalog allowing for higher rates of “golden dark sirens”. "/>
          <p:cNvPicPr>
            <a:picLocks noChangeAspect="0"/>
          </p:cNvPicPr>
          <p:nvPr/>
        </p:nvPicPr>
        <p:blipFill>
          <a:blip r:embed="rId3">
            <a:alphaModFix amt="40218"/>
            <a:extLst/>
          </a:blip>
          <a:stretch>
            <a:fillRect/>
          </a:stretch>
        </p:blipFill>
        <p:spPr>
          <a:xfrm>
            <a:off x="8583783" y="3586801"/>
            <a:ext cx="7366001" cy="8534401"/>
          </a:xfrm>
          <a:prstGeom prst="rect">
            <a:avLst/>
          </a:prstGeom>
        </p:spPr>
      </p:pic>
      <p:pic>
        <p:nvPicPr>
          <p:cNvPr id="322" name="DETECTION OF NEW MULTI-MESSENGER SOURCES… DETECTION OF NEW MULTI-MESSENGER SOURCESLGWA could detect new kinds of sources other that BBHs and BNSs, including mergers involving DWD systems, mergers of NS-WDs, CCSNae, and TDEs from IMBHs+WDs.Event though th" descr="DETECTION OF NEW MULTI-MESSENGER SOURCES… DETECTION OF NEW MULTI-MESSENGER SOURCESLGWA could detect new kinds of sources other that BBHs and BNSs, including mergers involving DWD systems, mergers of NS-WDs, CCSNae, and TDEs from IMBHs+WDs.Event though these systems would be detectable only at low- Equation , they can be electromagnetically bright, and thus be used to reconstruct  Equation  locally. "/>
          <p:cNvPicPr>
            <a:picLocks noChangeAspect="0"/>
          </p:cNvPicPr>
          <p:nvPr/>
        </p:nvPicPr>
        <p:blipFill>
          <a:blip r:embed="rId4">
            <a:alphaModFix amt="40000"/>
            <a:extLst/>
          </a:blip>
          <a:stretch>
            <a:fillRect/>
          </a:stretch>
        </p:blipFill>
        <p:spPr>
          <a:xfrm>
            <a:off x="16528553" y="3555987"/>
            <a:ext cx="7216436" cy="8596029"/>
          </a:xfrm>
          <a:prstGeom prst="rect">
            <a:avLst/>
          </a:prstGeom>
        </p:spPr>
      </p:pic>
      <p:pic>
        <p:nvPicPr>
          <p:cNvPr id="323" name="Screenshot 2025-09-15 alle 13.34.27.png" descr="Screenshot 2025-09-15 alle 13.34.27.png"/>
          <p:cNvPicPr>
            <a:picLocks noChangeAspect="1"/>
          </p:cNvPicPr>
          <p:nvPr/>
        </p:nvPicPr>
        <p:blipFill>
          <a:blip r:embed="rId5">
            <a:extLst/>
          </a:blip>
          <a:stretch>
            <a:fillRect/>
          </a:stretch>
        </p:blipFill>
        <p:spPr>
          <a:xfrm>
            <a:off x="9304284" y="3322312"/>
            <a:ext cx="11842121" cy="9076080"/>
          </a:xfrm>
          <a:prstGeom prst="rect">
            <a:avLst/>
          </a:prstGeom>
          <a:ln w="12700">
            <a:miter lim="400000"/>
          </a:ln>
        </p:spPr>
      </p:pic>
      <p:pic>
        <p:nvPicPr>
          <p:cNvPr id="324" name="Screenshot 2025-09-15 alle 12.55.41.png" descr="Screenshot 2025-09-15 alle 12.55.41.png"/>
          <p:cNvPicPr>
            <a:picLocks noChangeAspect="1"/>
          </p:cNvPicPr>
          <p:nvPr/>
        </p:nvPicPr>
        <p:blipFill>
          <a:blip r:embed="rId6">
            <a:extLst/>
          </a:blip>
          <a:stretch>
            <a:fillRect/>
          </a:stretch>
        </p:blipFill>
        <p:spPr>
          <a:xfrm>
            <a:off x="158605" y="8169872"/>
            <a:ext cx="8151849" cy="5543948"/>
          </a:xfrm>
          <a:prstGeom prst="rect">
            <a:avLst/>
          </a:prstGeom>
          <a:ln w="12700">
            <a:miter lim="400000"/>
          </a:ln>
        </p:spPr>
      </p:pic>
      <p:pic>
        <p:nvPicPr>
          <p:cNvPr id="325" name="signals_LGWA_binaries_170817_black.pdf" descr="signals_LGWA_binaries_170817_black.pdf"/>
          <p:cNvPicPr>
            <a:picLocks noChangeAspect="1"/>
          </p:cNvPicPr>
          <p:nvPr/>
        </p:nvPicPr>
        <p:blipFill>
          <a:blip r:embed="rId7">
            <a:extLst/>
          </a:blip>
          <a:stretch>
            <a:fillRect/>
          </a:stretch>
        </p:blipFill>
        <p:spPr>
          <a:xfrm>
            <a:off x="34921" y="2233419"/>
            <a:ext cx="8348417" cy="5205592"/>
          </a:xfrm>
          <a:prstGeom prst="rect">
            <a:avLst/>
          </a:prstGeom>
          <a:ln w="12700">
            <a:miter lim="400000"/>
          </a:ln>
        </p:spPr>
      </p:pic>
      <p:grpSp>
        <p:nvGrpSpPr>
          <p:cNvPr id="328" name="Group"/>
          <p:cNvGrpSpPr/>
          <p:nvPr/>
        </p:nvGrpSpPr>
        <p:grpSpPr>
          <a:xfrm>
            <a:off x="651712" y="1683587"/>
            <a:ext cx="15285371" cy="11995988"/>
            <a:chOff x="0" y="0"/>
            <a:chExt cx="15285370" cy="11995987"/>
          </a:xfrm>
        </p:grpSpPr>
        <p:pic>
          <p:nvPicPr>
            <p:cNvPr id="326" name="Screenshot 2025-09-15 alle 14.28.39.png" descr="Screenshot 2025-09-15 alle 14.28.39.png"/>
            <p:cNvPicPr>
              <a:picLocks noChangeAspect="1"/>
            </p:cNvPicPr>
            <p:nvPr/>
          </p:nvPicPr>
          <p:blipFill>
            <a:blip r:embed="rId8">
              <a:extLst/>
            </a:blip>
            <a:stretch>
              <a:fillRect/>
            </a:stretch>
          </p:blipFill>
          <p:spPr>
            <a:xfrm>
              <a:off x="5991721" y="0"/>
              <a:ext cx="9293650" cy="6848804"/>
            </a:xfrm>
            <a:prstGeom prst="rect">
              <a:avLst/>
            </a:prstGeom>
            <a:ln w="12700" cap="flat">
              <a:noFill/>
              <a:miter lim="400000"/>
            </a:ln>
            <a:effectLst/>
          </p:spPr>
        </p:pic>
        <p:pic>
          <p:nvPicPr>
            <p:cNvPr id="327" name="Screenshot 2025-09-15 alle 14.29.36.png" descr="Screenshot 2025-09-15 alle 14.29.36.png"/>
            <p:cNvPicPr>
              <a:picLocks noChangeAspect="1"/>
            </p:cNvPicPr>
            <p:nvPr/>
          </p:nvPicPr>
          <p:blipFill>
            <a:blip r:embed="rId9">
              <a:extLst/>
            </a:blip>
            <a:stretch>
              <a:fillRect/>
            </a:stretch>
          </p:blipFill>
          <p:spPr>
            <a:xfrm>
              <a:off x="0" y="5248698"/>
              <a:ext cx="7343435" cy="6747290"/>
            </a:xfrm>
            <a:prstGeom prst="rect">
              <a:avLst/>
            </a:prstGeom>
            <a:ln w="12700" cap="flat">
              <a:noFill/>
              <a:miter lim="400000"/>
            </a:ln>
            <a:effectLst/>
          </p:spPr>
        </p:pic>
      </p:grpSp>
      <p:pic>
        <p:nvPicPr>
          <p:cNvPr id="329" name="Screenshot 2025-09-15 alle 14.41.05.png" descr="Screenshot 2025-09-15 alle 14.41.05.png"/>
          <p:cNvPicPr>
            <a:picLocks noChangeAspect="1"/>
          </p:cNvPicPr>
          <p:nvPr/>
        </p:nvPicPr>
        <p:blipFill>
          <a:blip r:embed="rId10">
            <a:extLst/>
          </a:blip>
          <a:stretch>
            <a:fillRect/>
          </a:stretch>
        </p:blipFill>
        <p:spPr>
          <a:xfrm>
            <a:off x="16150228" y="8412970"/>
            <a:ext cx="8307069" cy="4587486"/>
          </a:xfrm>
          <a:prstGeom prst="rect">
            <a:avLst/>
          </a:prstGeom>
          <a:ln w="12700">
            <a:miter lim="400000"/>
          </a:ln>
        </p:spPr>
      </p:pic>
      <p:sp>
        <p:nvSpPr>
          <p:cNvPr id="330" name="GW standard sirens at LGWA"/>
          <p:cNvSpPr txBox="1"/>
          <p:nvPr/>
        </p:nvSpPr>
        <p:spPr>
          <a:xfrm>
            <a:off x="344632" y="29357"/>
            <a:ext cx="1454894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GW standard sirens at LGWA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320"/>
                                        </p:tgtEl>
                                        <p:attrNameLst>
                                          <p:attrName>style.opacity</p:attrName>
                                        </p:attrNameLst>
                                      </p:cBhvr>
                                      <p:to>
                                        <p:strVal val="1.00"/>
                                      </p:to>
                                    </p:set>
                                    <p:animEffect filter="image" prLst="opacity: 1.00; ">
                                      <p:cBhvr>
                                        <p:cTn id="7" dur="indefinite" fill="hold"/>
                                        <p:tgtEl>
                                          <p:spTgt spid="320"/>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3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323"/>
                                        </p:tgtEl>
                                        <p:attrNameLst>
                                          <p:attrName>style.visibility</p:attrName>
                                        </p:attrNameLst>
                                      </p:cBhvr>
                                      <p:to>
                                        <p:strVal val="hidden"/>
                                      </p:to>
                                    </p:set>
                                  </p:childTnLst>
                                </p:cTn>
                              </p:par>
                            </p:childTnLst>
                          </p:cTn>
                        </p:par>
                        <p:par>
                          <p:cTn id="15" fill="hold">
                            <p:stCondLst>
                              <p:cond delay="0"/>
                            </p:stCondLst>
                            <p:childTnLst>
                              <p:par>
                                <p:cTn id="16" presetClass="emph" nodeType="withEffect" presetID="9" grpId="4" fill="hold">
                                  <p:stCondLst>
                                    <p:cond delay="0"/>
                                  </p:stCondLst>
                                  <p:childTnLst>
                                    <p:set>
                                      <p:cBhvr>
                                        <p:cTn id="17" dur="indefinite" fill="hold"/>
                                        <p:tgtEl>
                                          <p:spTgt spid="320"/>
                                        </p:tgtEl>
                                        <p:attrNameLst>
                                          <p:attrName>style.opacity</p:attrName>
                                        </p:attrNameLst>
                                      </p:cBhvr>
                                      <p:to>
                                        <p:strVal val="0.40"/>
                                      </p:to>
                                    </p:set>
                                    <p:animEffect filter="image" prLst="opacity: 0.40; ">
                                      <p:cBhvr>
                                        <p:cTn id="18" dur="indefinite" fill="hold"/>
                                        <p:tgtEl>
                                          <p:spTgt spid="320"/>
                                        </p:tgtEl>
                                      </p:cBhvr>
                                    </p:animEffect>
                                  </p:childTnLst>
                                </p:cTn>
                              </p:par>
                            </p:childTnLst>
                          </p:cTn>
                        </p:par>
                        <p:par>
                          <p:cTn id="19" fill="hold">
                            <p:stCondLst>
                              <p:cond delay="0"/>
                            </p:stCondLst>
                            <p:childTnLst>
                              <p:par>
                                <p:cTn id="20" presetClass="emph" nodeType="afterEffect" presetID="9" grpId="5" fill="hold">
                                  <p:stCondLst>
                                    <p:cond delay="0"/>
                                  </p:stCondLst>
                                  <p:childTnLst>
                                    <p:set>
                                      <p:cBhvr>
                                        <p:cTn id="21" dur="indefinite" fill="hold"/>
                                        <p:tgtEl>
                                          <p:spTgt spid="321"/>
                                        </p:tgtEl>
                                        <p:attrNameLst>
                                          <p:attrName>style.opacity</p:attrName>
                                        </p:attrNameLst>
                                      </p:cBhvr>
                                      <p:to>
                                        <p:strVal val="1.00"/>
                                      </p:to>
                                    </p:set>
                                    <p:animEffect filter="image" prLst="opacity: 1.00; ">
                                      <p:cBhvr>
                                        <p:cTn id="22" dur="indefinite" fill="hold"/>
                                        <p:tgtEl>
                                          <p:spTgt spid="321"/>
                                        </p:tgtEl>
                                      </p:cBhvr>
                                    </p:animEffect>
                                  </p:childTnLst>
                                </p:cTn>
                              </p:par>
                            </p:childTnLst>
                          </p:cTn>
                        </p:par>
                        <p:par>
                          <p:cTn id="23" fill="hold">
                            <p:stCondLst>
                              <p:cond delay="1000"/>
                            </p:stCondLst>
                            <p:childTnLst>
                              <p:par>
                                <p:cTn id="24" presetClass="entr" nodeType="afterEffect" presetSubtype="0" presetID="1" grpId="6" fill="hold">
                                  <p:stCondLst>
                                    <p:cond delay="0"/>
                                  </p:stCondLst>
                                  <p:iterate type="el" backwards="0">
                                    <p:tmAbs val="0"/>
                                  </p:iterate>
                                  <p:childTnLst>
                                    <p:set>
                                      <p:cBhvr>
                                        <p:cTn id="25" fill="hold"/>
                                        <p:tgtEl>
                                          <p:spTgt spid="324"/>
                                        </p:tgtEl>
                                        <p:attrNameLst>
                                          <p:attrName>style.visibility</p:attrName>
                                        </p:attrNameLst>
                                      </p:cBhvr>
                                      <p:to>
                                        <p:strVal val="visible"/>
                                      </p:to>
                                    </p:set>
                                  </p:childTnLst>
                                </p:cTn>
                              </p:par>
                            </p:childTnLst>
                          </p:cTn>
                        </p:par>
                        <p:par>
                          <p:cTn id="26" fill="hold">
                            <p:stCondLst>
                              <p:cond delay="1000"/>
                            </p:stCondLst>
                            <p:childTnLst>
                              <p:par>
                                <p:cTn id="27" presetClass="entr" nodeType="afterEffect" presetSubtype="0" presetID="1" grpId="7" fill="hold">
                                  <p:stCondLst>
                                    <p:cond delay="0"/>
                                  </p:stCondLst>
                                  <p:iterate type="el" backwards="0">
                                    <p:tmAbs val="0"/>
                                  </p:iterate>
                                  <p:childTnLst>
                                    <p:set>
                                      <p:cBhvr>
                                        <p:cTn id="28" fill="hold"/>
                                        <p:tgtEl>
                                          <p:spTgt spid="325"/>
                                        </p:tgtEl>
                                        <p:attrNameLst>
                                          <p:attrName>style.visibility</p:attrName>
                                        </p:attrNameLst>
                                      </p:cBhvr>
                                      <p:to>
                                        <p:strVal val="visible"/>
                                      </p:to>
                                    </p:set>
                                  </p:childTnLst>
                                </p:cTn>
                              </p:par>
                            </p:childTnLst>
                          </p:cTn>
                        </p:par>
                        <p:par>
                          <p:cTn id="29" fill="hold">
                            <p:stCondLst>
                              <p:cond delay="1000"/>
                            </p:stCondLst>
                            <p:childTnLst>
                              <p:par>
                                <p:cTn id="30" presetClass="entr" nodeType="afterEffect" presetSubtype="0" presetID="1" grpId="8" fill="hold">
                                  <p:stCondLst>
                                    <p:cond delay="0"/>
                                  </p:stCondLst>
                                  <p:iterate type="el" backwards="0">
                                    <p:tmAbs val="0"/>
                                  </p:iterate>
                                  <p:childTnLst>
                                    <p:set>
                                      <p:cBhvr>
                                        <p:cTn id="31" fill="hold"/>
                                        <p:tgtEl>
                                          <p:spTgt spid="3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xit" nodeType="clickEffect" presetSubtype="0" presetID="1" grpId="9" fill="hold">
                                  <p:stCondLst>
                                    <p:cond delay="0"/>
                                  </p:stCondLst>
                                  <p:iterate type="el" backwards="0">
                                    <p:tmAbs val="0"/>
                                  </p:iterate>
                                  <p:childTnLst>
                                    <p:set>
                                      <p:cBhvr>
                                        <p:cTn id="35" fill="hold">
                                          <p:stCondLst>
                                            <p:cond delay="0"/>
                                          </p:stCondLst>
                                        </p:cTn>
                                        <p:tgtEl>
                                          <p:spTgt spid="325"/>
                                        </p:tgtEl>
                                        <p:attrNameLst>
                                          <p:attrName>style.visibility</p:attrName>
                                        </p:attrNameLst>
                                      </p:cBhvr>
                                      <p:to>
                                        <p:strVal val="hidden"/>
                                      </p:to>
                                    </p:set>
                                  </p:childTnLst>
                                </p:cTn>
                              </p:par>
                            </p:childTnLst>
                          </p:cTn>
                        </p:par>
                        <p:par>
                          <p:cTn id="36" fill="hold">
                            <p:stCondLst>
                              <p:cond delay="0"/>
                            </p:stCondLst>
                            <p:childTnLst>
                              <p:par>
                                <p:cTn id="37" presetClass="exit" nodeType="afterEffect" presetSubtype="0" presetID="1" grpId="10" fill="hold">
                                  <p:stCondLst>
                                    <p:cond delay="0"/>
                                  </p:stCondLst>
                                  <p:iterate type="el" backwards="0">
                                    <p:tmAbs val="0"/>
                                  </p:iterate>
                                  <p:childTnLst>
                                    <p:set>
                                      <p:cBhvr>
                                        <p:cTn id="38" fill="hold">
                                          <p:stCondLst>
                                            <p:cond delay="0"/>
                                          </p:stCondLst>
                                        </p:cTn>
                                        <p:tgtEl>
                                          <p:spTgt spid="324"/>
                                        </p:tgtEl>
                                        <p:attrNameLst>
                                          <p:attrName>style.visibility</p:attrName>
                                        </p:attrNameLst>
                                      </p:cBhvr>
                                      <p:to>
                                        <p:strVal val="hidden"/>
                                      </p:to>
                                    </p:set>
                                  </p:childTnLst>
                                </p:cTn>
                              </p:par>
                            </p:childTnLst>
                          </p:cTn>
                        </p:par>
                        <p:par>
                          <p:cTn id="39" fill="hold">
                            <p:stCondLst>
                              <p:cond delay="0"/>
                            </p:stCondLst>
                            <p:childTnLst>
                              <p:par>
                                <p:cTn id="40" presetClass="exit" nodeType="afterEffect" presetSubtype="0" presetID="1" grpId="11" fill="hold">
                                  <p:stCondLst>
                                    <p:cond delay="0"/>
                                  </p:stCondLst>
                                  <p:iterate type="el" backwards="0">
                                    <p:tmAbs val="0"/>
                                  </p:iterate>
                                  <p:childTnLst>
                                    <p:set>
                                      <p:cBhvr>
                                        <p:cTn id="41" fill="hold">
                                          <p:stCondLst>
                                            <p:cond delay="0"/>
                                          </p:stCondLst>
                                        </p:cTn>
                                        <p:tgtEl>
                                          <p:spTgt spid="329"/>
                                        </p:tgtEl>
                                        <p:attrNameLst>
                                          <p:attrName>style.visibility</p:attrName>
                                        </p:attrNameLst>
                                      </p:cBhvr>
                                      <p:to>
                                        <p:strVal val="hidden"/>
                                      </p:to>
                                    </p:set>
                                  </p:childTnLst>
                                </p:cTn>
                              </p:par>
                            </p:childTnLst>
                          </p:cTn>
                        </p:par>
                        <p:par>
                          <p:cTn id="42" fill="hold">
                            <p:stCondLst>
                              <p:cond delay="0"/>
                            </p:stCondLst>
                            <p:childTnLst>
                              <p:par>
                                <p:cTn id="43" presetClass="emph" nodeType="withEffect" presetID="9" grpId="12" fill="hold">
                                  <p:stCondLst>
                                    <p:cond delay="0"/>
                                  </p:stCondLst>
                                  <p:childTnLst>
                                    <p:set>
                                      <p:cBhvr>
                                        <p:cTn id="44" dur="indefinite" fill="hold"/>
                                        <p:tgtEl>
                                          <p:spTgt spid="321"/>
                                        </p:tgtEl>
                                        <p:attrNameLst>
                                          <p:attrName>style.opacity</p:attrName>
                                        </p:attrNameLst>
                                      </p:cBhvr>
                                      <p:to>
                                        <p:strVal val="0.40"/>
                                      </p:to>
                                    </p:set>
                                    <p:animEffect filter="image" prLst="opacity: 0.40; ">
                                      <p:cBhvr>
                                        <p:cTn id="45" dur="indefinite" fill="hold"/>
                                        <p:tgtEl>
                                          <p:spTgt spid="321"/>
                                        </p:tgtEl>
                                      </p:cBhvr>
                                    </p:animEffect>
                                  </p:childTnLst>
                                </p:cTn>
                              </p:par>
                            </p:childTnLst>
                          </p:cTn>
                        </p:par>
                        <p:par>
                          <p:cTn id="46" fill="hold">
                            <p:stCondLst>
                              <p:cond delay="0"/>
                            </p:stCondLst>
                            <p:childTnLst>
                              <p:par>
                                <p:cTn id="47" presetClass="emph" nodeType="withEffect" presetID="9" grpId="13" fill="hold">
                                  <p:stCondLst>
                                    <p:cond delay="0"/>
                                  </p:stCondLst>
                                  <p:childTnLst>
                                    <p:set>
                                      <p:cBhvr>
                                        <p:cTn id="48" dur="indefinite" fill="hold"/>
                                        <p:tgtEl>
                                          <p:spTgt spid="322"/>
                                        </p:tgtEl>
                                        <p:attrNameLst>
                                          <p:attrName>style.opacity</p:attrName>
                                        </p:attrNameLst>
                                      </p:cBhvr>
                                      <p:to>
                                        <p:strVal val="1.00"/>
                                      </p:to>
                                    </p:set>
                                    <p:animEffect filter="image" prLst="opacity: 1.00; ">
                                      <p:cBhvr>
                                        <p:cTn id="49" dur="indefinite" fill="hold"/>
                                        <p:tgtEl>
                                          <p:spTgt spid="322"/>
                                        </p:tgtEl>
                                      </p:cBhvr>
                                    </p:animEffect>
                                  </p:childTnLst>
                                </p:cTn>
                              </p:par>
                            </p:childTnLst>
                          </p:cTn>
                        </p:par>
                        <p:par>
                          <p:cTn id="50" fill="hold">
                            <p:stCondLst>
                              <p:cond delay="1000"/>
                            </p:stCondLst>
                            <p:childTnLst>
                              <p:par>
                                <p:cTn id="51" presetClass="entr" nodeType="afterEffect" presetSubtype="0" presetID="1" grpId="14" fill="hold">
                                  <p:stCondLst>
                                    <p:cond delay="0"/>
                                  </p:stCondLst>
                                  <p:iterate type="el" backwards="0">
                                    <p:tmAbs val="0"/>
                                  </p:iterate>
                                  <p:childTnLst>
                                    <p:set>
                                      <p:cBhvr>
                                        <p:cTn id="52" fill="hold"/>
                                        <p:tgtEl>
                                          <p:spTgt spid="3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1"/>
      <p:bldP build="whole" bldLvl="1" animBg="1" rev="0" advAuto="0" spid="323" grpId="2"/>
      <p:bldP build="whole" bldLvl="1" animBg="1" rev="0" advAuto="0" spid="320" grpId="1"/>
      <p:bldP build="whole" bldLvl="1" animBg="1" rev="0" advAuto="0" spid="323" grpId="3"/>
      <p:bldP build="whole" bldLvl="1" animBg="1" rev="0" advAuto="0" spid="321" grpId="5"/>
      <p:bldP build="whole" bldLvl="1" animBg="1" rev="0" advAuto="0" spid="320" grpId="4"/>
      <p:bldP build="whole" bldLvl="1" animBg="1" rev="0" advAuto="0" spid="325" grpId="7"/>
      <p:bldP build="whole" bldLvl="1" animBg="1" rev="0" advAuto="0" spid="321" grpId="12"/>
      <p:bldP build="whole" bldLvl="1" animBg="1" rev="0" advAuto="0" spid="325" grpId="9"/>
      <p:bldP build="whole" bldLvl="1" animBg="1" rev="0" advAuto="0" spid="324" grpId="6"/>
      <p:bldP build="whole" bldLvl="1" animBg="1" rev="0" advAuto="0" spid="328" grpId="14"/>
      <p:bldP build="whole" bldLvl="1" animBg="1" rev="0" advAuto="0" spid="324" grpId="10"/>
      <p:bldP build="whole" bldLvl="1" animBg="1" rev="0" advAuto="0" spid="329" grpId="8"/>
      <p:bldP build="whole" bldLvl="1" animBg="1" rev="0" advAuto="0" spid="322" grpId="1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1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3" name="Summary"/>
          <p:cNvSpPr txBox="1"/>
          <p:nvPr/>
        </p:nvSpPr>
        <p:spPr>
          <a:xfrm>
            <a:off x="344632" y="29357"/>
            <a:ext cx="488311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Summary</a:t>
            </a:r>
          </a:p>
        </p:txBody>
      </p:sp>
      <p:sp>
        <p:nvSpPr>
          <p:cNvPr id="334" name="GWs are an extremely powerful tool for cosmology, as they allow to put tight constraints on  CDM parameters, dark energy, and modified gravity"/>
          <p:cNvSpPr txBox="1"/>
          <p:nvPr/>
        </p:nvSpPr>
        <p:spPr>
          <a:xfrm>
            <a:off x="612062" y="2412951"/>
            <a:ext cx="23159877" cy="17888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5000" indent="-635000" algn="just" defTabSz="457200">
              <a:lnSpc>
                <a:spcPct val="110000"/>
              </a:lnSpc>
              <a:buSzPct val="50000"/>
              <a:buBlip>
                <a:blip r:embed="rId2"/>
              </a:buBlip>
              <a:defRPr sz="5200">
                <a:latin typeface="Helvetica"/>
                <a:ea typeface="Helvetica"/>
                <a:cs typeface="Helvetica"/>
                <a:sym typeface="Helvetica"/>
              </a:defRPr>
            </a:pPr>
            <a:r>
              <a:t>GWs are an extremely powerful tool for cosmology, as they allow to put tight constraints on </a:t>
            </a:r>
            <a14:m>
              <m:oMath>
                <m:r>
                  <m:rPr>
                    <m:sty m:val="p"/>
                  </m:rPr>
                  <a:rPr xmlns:a="http://schemas.openxmlformats.org/drawingml/2006/main" sz="6350" i="1">
                    <a:solidFill>
                      <a:srgbClr val="FFFFFF"/>
                    </a:solidFill>
                    <a:latin typeface="Cambria Math" panose="02040503050406030204" pitchFamily="18" charset="0"/>
                  </a:rPr>
                  <m:t>Λ</m:t>
                </m:r>
              </m:oMath>
            </a14:m>
            <a:r>
              <a:t>CDM parameters, dark energy, and modified gravity</a:t>
            </a:r>
          </a:p>
        </p:txBody>
      </p:sp>
      <p:sp>
        <p:nvSpPr>
          <p:cNvPr id="335" name="Several techniques can be used to infer the expansion history of the Universe, including systems with and without a counterpart, with the crucial requirements being localization accuracy and number of detections"/>
          <p:cNvSpPr txBox="1"/>
          <p:nvPr/>
        </p:nvSpPr>
        <p:spPr>
          <a:xfrm>
            <a:off x="612062" y="5885371"/>
            <a:ext cx="23159877" cy="262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just" defTabSz="457200">
              <a:lnSpc>
                <a:spcPct val="110000"/>
              </a:lnSpc>
              <a:buSzPct val="50000"/>
              <a:buBlip>
                <a:blip r:embed="rId2"/>
              </a:buBlip>
              <a:defRPr sz="5200">
                <a:latin typeface="Helvetica"/>
                <a:ea typeface="Helvetica"/>
                <a:cs typeface="Helvetica"/>
                <a:sym typeface="Helvetica"/>
              </a:defRPr>
            </a:lvl1pPr>
          </a:lstStyle>
          <a:p>
            <a:pPr/>
            <a:r>
              <a:t>Several techniques can be used to infer the expansion history of the Universe, including systems with and without a counterpart, with the crucial requirements being localization accuracy and number of detections</a:t>
            </a:r>
          </a:p>
        </p:txBody>
      </p:sp>
      <p:sp>
        <p:nvSpPr>
          <p:cNvPr id="336" name="LGWA can largely contribute to GW cosmology, thanks to its localization capabilities, access to new EM-bright sources, and exploration of the high-mass end of the BBH mass distribution"/>
          <p:cNvSpPr txBox="1"/>
          <p:nvPr/>
        </p:nvSpPr>
        <p:spPr>
          <a:xfrm>
            <a:off x="612062" y="10237465"/>
            <a:ext cx="23159877" cy="262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just" defTabSz="457200">
              <a:lnSpc>
                <a:spcPct val="110000"/>
              </a:lnSpc>
              <a:spcBef>
                <a:spcPts val="1000"/>
              </a:spcBef>
              <a:buSzPct val="50000"/>
              <a:buBlip>
                <a:blip r:embed="rId2"/>
              </a:buBlip>
              <a:defRPr sz="5200">
                <a:latin typeface="Helvetica"/>
                <a:ea typeface="Helvetica"/>
                <a:cs typeface="Helvetica"/>
                <a:sym typeface="Helvetica"/>
              </a:defRPr>
            </a:lvl1pPr>
          </a:lstStyle>
          <a:p>
            <a:pPr/>
            <a:r>
              <a:t>LGWA can largely contribute to GW cosmology, thanks to its localization capabilities, access to new EM-bright sources, and exploration of the high-mass end of the BBH mass distribution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Overview"/>
          <p:cNvSpPr txBox="1"/>
          <p:nvPr/>
        </p:nvSpPr>
        <p:spPr>
          <a:xfrm>
            <a:off x="328643" y="112811"/>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Overview</a:t>
            </a:r>
          </a:p>
        </p:txBody>
      </p:sp>
      <p:sp>
        <p:nvSpPr>
          <p:cNvPr id="339" name="Introduction to current GW observations and GW cosmology"/>
          <p:cNvSpPr txBox="1"/>
          <p:nvPr/>
        </p:nvSpPr>
        <p:spPr>
          <a:xfrm>
            <a:off x="612062" y="2504663"/>
            <a:ext cx="23159877"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4999" indent="-634999" algn="just" defTabSz="457200">
              <a:lnSpc>
                <a:spcPct val="110000"/>
              </a:lnSpc>
              <a:buSzPct val="50000"/>
              <a:buBlip>
                <a:blip r:embed="rId2"/>
              </a:buBlip>
              <a:defRPr sz="5900">
                <a:latin typeface="Helvetica"/>
                <a:ea typeface="Helvetica"/>
                <a:cs typeface="Helvetica"/>
                <a:sym typeface="Helvetica"/>
              </a:defRPr>
            </a:lvl1pPr>
          </a:lstStyle>
          <a:p>
            <a:pPr/>
            <a:r>
              <a:t>Introduction to current GW observations and GW cosmology</a:t>
            </a:r>
          </a:p>
        </p:txBody>
      </p:sp>
      <p:sp>
        <p:nvSpPr>
          <p:cNvPr id="340" name="Gravitational-wave standard sirens…"/>
          <p:cNvSpPr txBox="1"/>
          <p:nvPr/>
        </p:nvSpPr>
        <p:spPr>
          <a:xfrm>
            <a:off x="612062" y="4744257"/>
            <a:ext cx="23159877" cy="2987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4999" indent="-634999" algn="just" defTabSz="457200">
              <a:lnSpc>
                <a:spcPct val="110000"/>
              </a:lnSpc>
              <a:buSzPct val="50000"/>
              <a:buBlip>
                <a:blip r:embed="rId2"/>
              </a:buBlip>
              <a:defRPr sz="5900">
                <a:latin typeface="Helvetica"/>
                <a:ea typeface="Helvetica"/>
                <a:cs typeface="Helvetica"/>
                <a:sym typeface="Helvetica"/>
              </a:defRPr>
            </a:pPr>
            <a:r>
              <a:t>Gravitational-wave standard sirens </a:t>
            </a:r>
          </a:p>
          <a:p>
            <a:pPr lvl="1" marL="1244600" indent="-635000" algn="just" defTabSz="457200">
              <a:lnSpc>
                <a:spcPct val="110000"/>
              </a:lnSpc>
              <a:buSzPct val="110000"/>
              <a:buChar char="•"/>
              <a:defRPr sz="5900">
                <a:latin typeface="Helvetica"/>
                <a:ea typeface="Helvetica"/>
                <a:cs typeface="Helvetica"/>
                <a:sym typeface="Helvetica"/>
              </a:defRPr>
            </a:pPr>
            <a:r>
              <a:t>Key concepts</a:t>
            </a:r>
          </a:p>
          <a:p>
            <a:pPr lvl="1" marL="1244600" indent="-635000" algn="just" defTabSz="457200">
              <a:lnSpc>
                <a:spcPct val="110000"/>
              </a:lnSpc>
              <a:buSzPct val="110000"/>
              <a:buChar char="•"/>
              <a:defRPr sz="5900">
                <a:latin typeface="Helvetica"/>
                <a:ea typeface="Helvetica"/>
                <a:cs typeface="Helvetica"/>
                <a:sym typeface="Helvetica"/>
              </a:defRPr>
            </a:pPr>
            <a:r>
              <a:t>Standard sirens at LGWA</a:t>
            </a:r>
          </a:p>
        </p:txBody>
      </p:sp>
      <p:sp>
        <p:nvSpPr>
          <p:cNvPr id="341" name="Stochastic gravitational-wave backgrounds…"/>
          <p:cNvSpPr txBox="1"/>
          <p:nvPr/>
        </p:nvSpPr>
        <p:spPr>
          <a:xfrm>
            <a:off x="612062" y="9173330"/>
            <a:ext cx="23159877" cy="3167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4999" indent="-634999" algn="just" defTabSz="457200">
              <a:lnSpc>
                <a:spcPct val="110000"/>
              </a:lnSpc>
              <a:spcBef>
                <a:spcPts val="1000"/>
              </a:spcBef>
              <a:buSzPct val="50000"/>
              <a:buBlip>
                <a:blip r:embed="rId2"/>
              </a:buBlip>
              <a:defRPr sz="5900">
                <a:latin typeface="Helvetica"/>
                <a:ea typeface="Helvetica"/>
                <a:cs typeface="Helvetica"/>
                <a:sym typeface="Helvetica"/>
              </a:defRPr>
            </a:pPr>
            <a:r>
              <a:t>Stochastic gravitational-wave backgrounds</a:t>
            </a:r>
          </a:p>
          <a:p>
            <a:pPr lvl="1" marL="1244600" indent="-635000" algn="just" defTabSz="457200">
              <a:lnSpc>
                <a:spcPct val="130000"/>
              </a:lnSpc>
              <a:buSzPct val="110000"/>
              <a:buChar char="•"/>
              <a:defRPr sz="5900">
                <a:latin typeface="Helvetica"/>
                <a:ea typeface="Helvetica"/>
                <a:cs typeface="Helvetica"/>
                <a:sym typeface="Helvetica"/>
              </a:defRPr>
            </a:pPr>
            <a:r>
              <a:t>Introduction</a:t>
            </a:r>
          </a:p>
          <a:p>
            <a:pPr lvl="1" marL="1244600" indent="-635000" algn="just" defTabSz="457200">
              <a:lnSpc>
                <a:spcPct val="130000"/>
              </a:lnSpc>
              <a:buSzPct val="110000"/>
              <a:buChar char="•"/>
              <a:defRPr sz="5900">
                <a:latin typeface="Helvetica"/>
                <a:ea typeface="Helvetica"/>
                <a:cs typeface="Helvetica"/>
                <a:sym typeface="Helvetica"/>
              </a:defRPr>
            </a:pPr>
            <a:r>
              <a:t>Detection prospects at LGWA</a:t>
            </a:r>
          </a:p>
        </p:txBody>
      </p:sp>
      <p:sp>
        <p:nvSpPr>
          <p:cNvPr id="342" name="1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tochastic GW backgrounds"/>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Stochastic GW backgrounds</a:t>
            </a:r>
          </a:p>
        </p:txBody>
      </p:sp>
      <p:sp>
        <p:nvSpPr>
          <p:cNvPr id="345" name="The stochastic GW background is formed by the incoherent superposition of signals emitted by different GW sources in our Universe:…"/>
          <p:cNvSpPr txBox="1"/>
          <p:nvPr/>
        </p:nvSpPr>
        <p:spPr>
          <a:xfrm>
            <a:off x="409384" y="2160697"/>
            <a:ext cx="13478286" cy="1061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1200"/>
              </a:spcBef>
              <a:defRPr sz="5000">
                <a:latin typeface="Helvetica"/>
                <a:ea typeface="Helvetica"/>
                <a:cs typeface="Helvetica"/>
                <a:sym typeface="Helvetica"/>
              </a:defRPr>
            </a:pPr>
            <a:r>
              <a:t>The stochastic GW background is formed by the incoherent superposition of signals emitted by different GW sources in our Universe:</a:t>
            </a:r>
          </a:p>
          <a:p>
            <a:pPr algn="just" defTabSz="457200">
              <a:spcBef>
                <a:spcPts val="1200"/>
              </a:spcBef>
              <a:defRPr sz="5000">
                <a:latin typeface="Helvetica"/>
                <a:ea typeface="Helvetica"/>
                <a:cs typeface="Helvetica"/>
                <a:sym typeface="Helvetica"/>
              </a:defRPr>
            </a:pPr>
          </a:p>
          <a:p>
            <a:pPr marL="635000" indent="-635000" algn="just" defTabSz="457200">
              <a:spcBef>
                <a:spcPts val="1200"/>
              </a:spcBef>
              <a:buSzPct val="100000"/>
              <a:buChar char="•"/>
              <a:defRPr sz="5000">
                <a:latin typeface="Helvetica"/>
                <a:ea typeface="Helvetica"/>
                <a:cs typeface="Helvetica"/>
                <a:sym typeface="Helvetica"/>
              </a:defRPr>
            </a:pPr>
            <a:r>
              <a:t>the </a:t>
            </a:r>
            <a:r>
              <a:rPr b="1" u="sng"/>
              <a:t>AGWB</a:t>
            </a:r>
            <a:r>
              <a:t> is made of the superposition of all GWs emitted by different populations of astrophysical sources, from the onset of stellar activity until the present epoch </a:t>
            </a:r>
          </a:p>
          <a:p>
            <a:pPr algn="just" defTabSz="457200">
              <a:spcBef>
                <a:spcPts val="1200"/>
              </a:spcBef>
              <a:defRPr sz="5000">
                <a:latin typeface="Helvetica"/>
                <a:ea typeface="Helvetica"/>
                <a:cs typeface="Helvetica"/>
                <a:sym typeface="Helvetica"/>
              </a:defRPr>
            </a:pPr>
          </a:p>
          <a:p>
            <a:pPr marL="635000" indent="-635000" algn="just" defTabSz="457200">
              <a:spcBef>
                <a:spcPts val="1200"/>
              </a:spcBef>
              <a:buSzPct val="100000"/>
              <a:buChar char="•"/>
              <a:defRPr sz="5000">
                <a:latin typeface="Helvetica"/>
                <a:ea typeface="Helvetica"/>
                <a:cs typeface="Helvetica"/>
                <a:sym typeface="Helvetica"/>
              </a:defRPr>
            </a:pPr>
            <a:r>
              <a:t>The </a:t>
            </a:r>
            <a:r>
              <a:rPr b="1" u="sng"/>
              <a:t>CGWB</a:t>
            </a:r>
            <a:r>
              <a:t> are tensor modes produced by different processes in the early universe such as inflation, reheating, phase transitions, cosmic strings, or primordial black holes</a:t>
            </a:r>
          </a:p>
        </p:txBody>
      </p:sp>
      <p:pic>
        <p:nvPicPr>
          <p:cNvPr id="346" name="e113_3.png" descr="e113_3.png"/>
          <p:cNvPicPr>
            <a:picLocks noChangeAspect="1"/>
          </p:cNvPicPr>
          <p:nvPr/>
        </p:nvPicPr>
        <p:blipFill>
          <a:blip r:embed="rId2">
            <a:extLst/>
          </a:blip>
          <a:srcRect l="0" t="0" r="0" b="0"/>
          <a:stretch>
            <a:fillRect/>
          </a:stretch>
        </p:blipFill>
        <p:spPr>
          <a:xfrm>
            <a:off x="14366433" y="374720"/>
            <a:ext cx="9690761" cy="6601832"/>
          </a:xfrm>
          <a:prstGeom prst="rect">
            <a:avLst/>
          </a:prstGeom>
          <a:ln w="12700">
            <a:miter lim="400000"/>
          </a:ln>
        </p:spPr>
      </p:pic>
      <p:sp>
        <p:nvSpPr>
          <p:cNvPr id="347" name="©APS/Carin Cain"/>
          <p:cNvSpPr txBox="1"/>
          <p:nvPr/>
        </p:nvSpPr>
        <p:spPr>
          <a:xfrm>
            <a:off x="21487407" y="6521167"/>
            <a:ext cx="2473376" cy="4699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pPr/>
            <a:r>
              <a:t>©APS/Carin Cain</a:t>
            </a:r>
          </a:p>
        </p:txBody>
      </p:sp>
      <p:pic>
        <p:nvPicPr>
          <p:cNvPr id="348" name="CCSepOct23_GW_frontis.jpg" descr="CCSepOct23_GW_frontis.jpg"/>
          <p:cNvPicPr>
            <a:picLocks noChangeAspect="1"/>
          </p:cNvPicPr>
          <p:nvPr/>
        </p:nvPicPr>
        <p:blipFill>
          <a:blip r:embed="rId3">
            <a:extLst/>
          </a:blip>
          <a:srcRect l="0" t="0" r="17698" b="8870"/>
          <a:stretch>
            <a:fillRect/>
          </a:stretch>
        </p:blipFill>
        <p:spPr>
          <a:xfrm>
            <a:off x="14386729" y="7319940"/>
            <a:ext cx="9760241" cy="6088046"/>
          </a:xfrm>
          <a:prstGeom prst="rect">
            <a:avLst/>
          </a:prstGeom>
          <a:ln w="12700">
            <a:miter lim="400000"/>
          </a:ln>
        </p:spPr>
      </p:pic>
      <p:sp>
        <p:nvSpPr>
          <p:cNvPr id="349" name="©D Weir/U Helsinki"/>
          <p:cNvSpPr txBox="1"/>
          <p:nvPr/>
        </p:nvSpPr>
        <p:spPr>
          <a:xfrm>
            <a:off x="21307359" y="12977614"/>
            <a:ext cx="2721324" cy="4699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pPr/>
            <a:r>
              <a:t>©D Weir/U Helsinki</a:t>
            </a:r>
          </a:p>
        </p:txBody>
      </p:sp>
      <p:sp>
        <p:nvSpPr>
          <p:cNvPr id="350" name="17"/>
          <p:cNvSpPr txBox="1"/>
          <p:nvPr>
            <p:ph type="sldNum" sz="quarter" idx="2"/>
          </p:nvPr>
        </p:nvSpPr>
        <p:spPr>
          <a:prstGeom prst="rect">
            <a:avLst/>
          </a:prstGeom>
          <a:solidFill>
            <a:srgbClr val="000000"/>
          </a:solidFill>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1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3" name="Cosmological GW backgrounds"/>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Cosmological GW backgrounds</a:t>
            </a:r>
          </a:p>
        </p:txBody>
      </p:sp>
      <p:pic>
        <p:nvPicPr>
          <p:cNvPr id="354" name="GWs FROM INFLATION… GWs FROM INFLATIONDuring inflation, a CGWB can be sourced by vacuum fluctuations. It can be shown that simple single-field slow-roll models would not produce a detectable spectrum. Other alternatives are anyway able to generate an obs" descr="GWs FROM INFLATION… GWs FROM INFLATIONDuring inflation, a CGWB can be sourced by vacuum fluctuations. It can be shown that simple single-field slow-roll models would not produce a detectable spectrum. Other alternatives are anyway able to generate an observable background, such as some multi-field inflationary models or the so-called pre-big-bang model."/>
          <p:cNvPicPr>
            <a:picLocks noChangeAspect="0"/>
          </p:cNvPicPr>
          <p:nvPr/>
        </p:nvPicPr>
        <p:blipFill>
          <a:blip r:embed="rId2">
            <a:alphaModFix amt="40000"/>
            <a:extLst/>
          </a:blip>
          <a:stretch>
            <a:fillRect/>
          </a:stretch>
        </p:blipFill>
        <p:spPr>
          <a:xfrm>
            <a:off x="639011" y="3108951"/>
            <a:ext cx="7368836" cy="8001001"/>
          </a:xfrm>
          <a:prstGeom prst="rect">
            <a:avLst/>
          </a:prstGeom>
        </p:spPr>
      </p:pic>
      <p:pic>
        <p:nvPicPr>
          <p:cNvPr id="355" name="GWs FROM COSMIC STRINGS AND DOMAIN WALLS… GWs FROM COSMIC STRINGS AND DOMAIN WALLSSymmetry breaking PTs in the early Universe can generate topological defects, such as cosmic strings and domain walls as relics.Cosmic strings can produce bursts e.g. from " descr="GWs FROM COSMIC STRINGS AND DOMAIN WALLS… GWs FROM COSMIC STRINGS AND DOMAIN WALLSSymmetry breaking PTs in the early Universe can generate topological defects, such as cosmic strings and domain walls as relics.Cosmic strings can produce bursts e.g. from kinks and cusps, Domain walls can annihilate from the breaking of the discrete symmetry they are related to."/>
          <p:cNvPicPr>
            <a:picLocks noChangeAspect="0"/>
          </p:cNvPicPr>
          <p:nvPr/>
        </p:nvPicPr>
        <p:blipFill>
          <a:blip r:embed="rId3">
            <a:alphaModFix amt="40000"/>
            <a:extLst/>
          </a:blip>
          <a:stretch>
            <a:fillRect/>
          </a:stretch>
        </p:blipFill>
        <p:spPr>
          <a:xfrm>
            <a:off x="16528553" y="3108951"/>
            <a:ext cx="7216436" cy="8001001"/>
          </a:xfrm>
          <a:prstGeom prst="rect">
            <a:avLst/>
          </a:prstGeom>
        </p:spPr>
      </p:pic>
      <p:pic>
        <p:nvPicPr>
          <p:cNvPr id="356" name="GWs FROM FIRST ORDER PHASE TRANSITIONS… GWs FROM FIRST ORDER PHASE TRANSITIONSCosmological PTs in the early Universe can generate a strong, potentially observable  CGWB from bubble nucleation.This peaks at frequencies corresponding to the temperature of " descr="GWs FROM FIRST ORDER PHASE TRANSITIONS… GWs FROM FIRST ORDER PHASE TRANSITIONSCosmological PTs in the early Universe can generate a strong, potentially observable  CGWB from bubble nucleation.This peaks at frequencies corresponding to the temperature of the Universe at the transition. ET could thus probe energies beyond the EW scale,  Equation , not accessible to colliders. "/>
          <p:cNvPicPr>
            <a:picLocks noChangeAspect="0"/>
          </p:cNvPicPr>
          <p:nvPr/>
        </p:nvPicPr>
        <p:blipFill>
          <a:blip r:embed="rId4">
            <a:alphaModFix amt="40218"/>
            <a:extLst/>
          </a:blip>
          <a:stretch>
            <a:fillRect/>
          </a:stretch>
        </p:blipFill>
        <p:spPr>
          <a:xfrm>
            <a:off x="8583783" y="2815688"/>
            <a:ext cx="7366001" cy="8587527"/>
          </a:xfrm>
          <a:prstGeom prst="rect">
            <a:avLst/>
          </a:prstGeom>
        </p:spPr>
      </p:pic>
      <p:sp>
        <p:nvSpPr>
          <p:cNvPr id="357" name="Several processes in the early Universe can produce a CGWB"/>
          <p:cNvSpPr txBox="1"/>
          <p:nvPr/>
        </p:nvSpPr>
        <p:spPr>
          <a:xfrm>
            <a:off x="352274" y="1470040"/>
            <a:ext cx="2367945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Several processes in the early Universe can produce a CGWB</a:t>
            </a:r>
          </a:p>
        </p:txBody>
      </p:sp>
      <p:pic>
        <p:nvPicPr>
          <p:cNvPr id="358" name="Other alternatives are possible, such as the formation of PBHs through various mechanisms, or non-standard scenarios in extensions of GR Other alternatives are possible, such as the formation of PBHs through various mechanisms, or non-standard scenarios " descr="Other alternatives are possible, such as the formation of PBHs through various mechanisms, or non-standard scenarios in extensions of GR Other alternatives are possible, such as the formation of PBHs through various mechanisms, or non-standard scenarios in extensions of GR"/>
          <p:cNvPicPr>
            <a:picLocks noChangeAspect="0"/>
          </p:cNvPicPr>
          <p:nvPr/>
        </p:nvPicPr>
        <p:blipFill>
          <a:blip r:embed="rId5">
            <a:alphaModFix amt="40000"/>
            <a:extLst/>
          </a:blip>
          <a:stretch>
            <a:fillRect/>
          </a:stretch>
        </p:blipFill>
        <p:spPr>
          <a:xfrm>
            <a:off x="1619334" y="11796362"/>
            <a:ext cx="21294898" cy="1600201"/>
          </a:xfrm>
          <a:prstGeom prst="rect">
            <a:avLst/>
          </a:prstGeom>
        </p:spPr>
      </p:pic>
      <p:grpSp>
        <p:nvGrpSpPr>
          <p:cNvPr id="364" name="Group"/>
          <p:cNvGrpSpPr/>
          <p:nvPr/>
        </p:nvGrpSpPr>
        <p:grpSpPr>
          <a:xfrm>
            <a:off x="9321993" y="2772402"/>
            <a:ext cx="12381828" cy="8686801"/>
            <a:chOff x="0" y="0"/>
            <a:chExt cx="12381827" cy="8686800"/>
          </a:xfrm>
        </p:grpSpPr>
        <p:grpSp>
          <p:nvGrpSpPr>
            <p:cNvPr id="362" name="Group"/>
            <p:cNvGrpSpPr/>
            <p:nvPr/>
          </p:nvGrpSpPr>
          <p:grpSpPr>
            <a:xfrm>
              <a:off x="0" y="0"/>
              <a:ext cx="12381828" cy="8686800"/>
              <a:chOff x="0" y="0"/>
              <a:chExt cx="12381827" cy="8686800"/>
            </a:xfrm>
          </p:grpSpPr>
          <p:pic>
            <p:nvPicPr>
              <p:cNvPr id="359" name="Screenshot 2025-02-01 alle 18.59.21.png" descr="Screenshot 2025-02-01 alle 18.59.21.png"/>
              <p:cNvPicPr>
                <a:picLocks noChangeAspect="1"/>
              </p:cNvPicPr>
              <p:nvPr/>
            </p:nvPicPr>
            <p:blipFill>
              <a:blip r:embed="rId6">
                <a:extLst/>
              </a:blip>
              <a:stretch>
                <a:fillRect/>
              </a:stretch>
            </p:blipFill>
            <p:spPr>
              <a:xfrm>
                <a:off x="0" y="0"/>
                <a:ext cx="12381828" cy="8686800"/>
              </a:xfrm>
              <a:prstGeom prst="rect">
                <a:avLst/>
              </a:prstGeom>
              <a:ln w="12700" cap="flat">
                <a:noFill/>
                <a:miter lim="400000"/>
              </a:ln>
              <a:effectLst/>
            </p:spPr>
          </p:pic>
          <p:sp>
            <p:nvSpPr>
              <p:cNvPr id="360" name="single-field"/>
              <p:cNvSpPr txBox="1"/>
              <p:nvPr/>
            </p:nvSpPr>
            <p:spPr>
              <a:xfrm>
                <a:off x="2175257" y="5661019"/>
                <a:ext cx="4532154"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800">
                    <a:latin typeface="Helvetica"/>
                    <a:ea typeface="Helvetica"/>
                    <a:cs typeface="Helvetica"/>
                    <a:sym typeface="Helvetica"/>
                  </a:defRPr>
                </a:lvl1pPr>
              </a:lstStyle>
              <a:p>
                <a:pPr/>
                <a:r>
                  <a:t>single-field</a:t>
                </a:r>
              </a:p>
            </p:txBody>
          </p:sp>
          <p:sp>
            <p:nvSpPr>
              <p:cNvPr id="361" name="multi-field"/>
              <p:cNvSpPr txBox="1"/>
              <p:nvPr/>
            </p:nvSpPr>
            <p:spPr>
              <a:xfrm>
                <a:off x="8103412" y="3550267"/>
                <a:ext cx="2353519" cy="6858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800">
                    <a:latin typeface="Helvetica"/>
                    <a:ea typeface="Helvetica"/>
                    <a:cs typeface="Helvetica"/>
                    <a:sym typeface="Helvetica"/>
                  </a:defRPr>
                </a:lvl1pPr>
              </a:lstStyle>
              <a:p>
                <a:pPr/>
                <a:r>
                  <a:t>multi-field</a:t>
                </a:r>
              </a:p>
            </p:txBody>
          </p:sp>
        </p:grpSp>
        <p:sp>
          <p:nvSpPr>
            <p:cNvPr id="363" name="1807.03358"/>
            <p:cNvSpPr txBox="1"/>
            <p:nvPr/>
          </p:nvSpPr>
          <p:spPr>
            <a:xfrm>
              <a:off x="110607" y="7981589"/>
              <a:ext cx="2261394"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u="sng">
                  <a:solidFill>
                    <a:schemeClr val="accent1">
                      <a:lumOff val="13575"/>
                    </a:schemeClr>
                  </a:solidFill>
                  <a:latin typeface="Helvetica"/>
                  <a:ea typeface="Helvetica"/>
                  <a:cs typeface="Helvetica"/>
                  <a:sym typeface="Helvetica"/>
                  <a:hlinkClick r:id="rId7" invalidUrl="" action="" tgtFrame="" tooltip="" history="1" highlightClick="0" endSnd="0"/>
                </a:defRPr>
              </a:lvl1pPr>
            </a:lstStyle>
            <a:p>
              <a:pPr>
                <a:defRPr u="none"/>
              </a:pPr>
              <a:r>
                <a:rPr u="sng">
                  <a:hlinkClick r:id="rId7" invalidUrl="" action="" tgtFrame="" tooltip="" history="1" highlightClick="0" endSnd="0"/>
                </a:rPr>
                <a:t>1807.03358</a:t>
              </a:r>
            </a:p>
          </p:txBody>
        </p:sp>
      </p:grpSp>
      <p:grpSp>
        <p:nvGrpSpPr>
          <p:cNvPr id="367" name="Group"/>
          <p:cNvGrpSpPr/>
          <p:nvPr/>
        </p:nvGrpSpPr>
        <p:grpSpPr>
          <a:xfrm>
            <a:off x="2085482" y="2759702"/>
            <a:ext cx="12793216" cy="9695993"/>
            <a:chOff x="0" y="0"/>
            <a:chExt cx="12793215" cy="9695992"/>
          </a:xfrm>
        </p:grpSpPr>
        <p:pic>
          <p:nvPicPr>
            <p:cNvPr id="365" name="PLS_ETCE_wCosmicStrings.pdf" descr="PLS_ETCE_wCosmicStrings.pdf"/>
            <p:cNvPicPr>
              <a:picLocks noChangeAspect="1"/>
            </p:cNvPicPr>
            <p:nvPr/>
          </p:nvPicPr>
          <p:blipFill>
            <a:blip r:embed="rId8">
              <a:extLst/>
            </a:blip>
            <a:stretch>
              <a:fillRect/>
            </a:stretch>
          </p:blipFill>
          <p:spPr>
            <a:xfrm>
              <a:off x="0" y="0"/>
              <a:ext cx="12793216" cy="8712200"/>
            </a:xfrm>
            <a:prstGeom prst="rect">
              <a:avLst/>
            </a:prstGeom>
            <a:ln w="12700" cap="flat">
              <a:noFill/>
              <a:miter lim="400000"/>
            </a:ln>
            <a:effectLst/>
          </p:spPr>
        </p:pic>
        <p:sp>
          <p:nvSpPr>
            <p:cNvPr id="366" name="2002.01079"/>
            <p:cNvSpPr/>
            <p:nvPr/>
          </p:nvSpPr>
          <p:spPr>
            <a:xfrm>
              <a:off x="1148655" y="842599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u="sng">
                  <a:solidFill>
                    <a:schemeClr val="accent1">
                      <a:lumOff val="13575"/>
                    </a:schemeClr>
                  </a:solidFill>
                  <a:latin typeface="Helvetica"/>
                  <a:ea typeface="Helvetica"/>
                  <a:cs typeface="Helvetica"/>
                  <a:sym typeface="Helvetica"/>
                  <a:hlinkClick r:id="rId9" invalidUrl="" action="" tgtFrame="" tooltip="" history="1" highlightClick="0" endSnd="0"/>
                </a:defRPr>
              </a:lvl1pPr>
            </a:lstStyle>
            <a:p>
              <a:pPr>
                <a:defRPr u="none"/>
              </a:pPr>
              <a:r>
                <a:rPr u="sng">
                  <a:hlinkClick r:id="rId9" invalidUrl="" action="" tgtFrame="" tooltip="" history="1" highlightClick="0" endSnd="0"/>
                </a:rPr>
                <a:t>2002.01079</a:t>
              </a:r>
            </a:p>
          </p:txBody>
        </p:sp>
      </p:grpSp>
      <p:pic>
        <p:nvPicPr>
          <p:cNvPr id="368" name="Screenshot 2025-06-02 alle 17.15.41.png" descr="Screenshot 2025-06-02 alle 17.15.41.png"/>
          <p:cNvPicPr>
            <a:picLocks noChangeAspect="1"/>
          </p:cNvPicPr>
          <p:nvPr/>
        </p:nvPicPr>
        <p:blipFill>
          <a:blip r:embed="rId10">
            <a:extLst/>
          </a:blip>
          <a:stretch>
            <a:fillRect/>
          </a:stretch>
        </p:blipFill>
        <p:spPr>
          <a:xfrm>
            <a:off x="279748" y="3450593"/>
            <a:ext cx="7712565" cy="6633119"/>
          </a:xfrm>
          <a:prstGeom prst="rect">
            <a:avLst/>
          </a:prstGeom>
          <a:ln w="12700">
            <a:miter lim="400000"/>
          </a:ln>
        </p:spPr>
      </p:pic>
      <p:pic>
        <p:nvPicPr>
          <p:cNvPr id="369" name="Screenshot 2025-06-02 alle 17.22.37.png" descr="Screenshot 2025-06-02 alle 17.22.37.png"/>
          <p:cNvPicPr>
            <a:picLocks noChangeAspect="1"/>
          </p:cNvPicPr>
          <p:nvPr/>
        </p:nvPicPr>
        <p:blipFill>
          <a:blip r:embed="rId11">
            <a:extLst/>
          </a:blip>
          <a:stretch>
            <a:fillRect/>
          </a:stretch>
        </p:blipFill>
        <p:spPr>
          <a:xfrm>
            <a:off x="5215501" y="2625953"/>
            <a:ext cx="12197285" cy="89796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354"/>
                                        </p:tgtEl>
                                        <p:attrNameLst>
                                          <p:attrName>style.opacity</p:attrName>
                                        </p:attrNameLst>
                                      </p:cBhvr>
                                      <p:to>
                                        <p:strVal val="1.00"/>
                                      </p:to>
                                    </p:set>
                                    <p:animEffect filter="image" prLst="opacity: 1.00; ">
                                      <p:cBhvr>
                                        <p:cTn id="7" dur="indefinite" fill="hold"/>
                                        <p:tgtEl>
                                          <p:spTgt spid="354"/>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mph" nodeType="clickEffect" presetID="9" grpId="3" fill="hold">
                                  <p:stCondLst>
                                    <p:cond delay="0"/>
                                  </p:stCondLst>
                                  <p:childTnLst>
                                    <p:set>
                                      <p:cBhvr>
                                        <p:cTn id="14" dur="indefinite" fill="hold"/>
                                        <p:tgtEl>
                                          <p:spTgt spid="356"/>
                                        </p:tgtEl>
                                        <p:attrNameLst>
                                          <p:attrName>style.opacity</p:attrName>
                                        </p:attrNameLst>
                                      </p:cBhvr>
                                      <p:to>
                                        <p:strVal val="1.00"/>
                                      </p:to>
                                    </p:set>
                                    <p:animEffect filter="image" prLst="opacity: 1.00; ">
                                      <p:cBhvr>
                                        <p:cTn id="15" dur="indefinite" fill="hold"/>
                                        <p:tgtEl>
                                          <p:spTgt spid="356"/>
                                        </p:tgtEl>
                                      </p:cBhvr>
                                    </p:animEffect>
                                  </p:childTnLst>
                                </p:cTn>
                              </p:par>
                            </p:childTnLst>
                          </p:cTn>
                        </p:par>
                        <p:par>
                          <p:cTn id="16" fill="hold">
                            <p:stCondLst>
                              <p:cond delay="0"/>
                            </p:stCondLst>
                            <p:childTnLst>
                              <p:par>
                                <p:cTn id="17" presetClass="emph" nodeType="withEffect" presetID="9" grpId="4" fill="hold">
                                  <p:stCondLst>
                                    <p:cond delay="0"/>
                                  </p:stCondLst>
                                  <p:childTnLst>
                                    <p:set>
                                      <p:cBhvr>
                                        <p:cTn id="18" dur="indefinite" fill="hold"/>
                                        <p:tgtEl>
                                          <p:spTgt spid="354"/>
                                        </p:tgtEl>
                                        <p:attrNameLst>
                                          <p:attrName>style.opacity</p:attrName>
                                        </p:attrNameLst>
                                      </p:cBhvr>
                                      <p:to>
                                        <p:strVal val="0.50"/>
                                      </p:to>
                                    </p:set>
                                    <p:animEffect filter="image" prLst="opacity: 0.50; ">
                                      <p:cBhvr>
                                        <p:cTn id="19" dur="indefinite" fill="hold"/>
                                        <p:tgtEl>
                                          <p:spTgt spid="354"/>
                                        </p:tgtEl>
                                      </p:cBhvr>
                                    </p:animEffect>
                                  </p:childTnLst>
                                </p:cTn>
                              </p:par>
                            </p:childTnLst>
                          </p:cTn>
                        </p:par>
                        <p:par>
                          <p:cTn id="20" fill="hold">
                            <p:stCondLst>
                              <p:cond delay="1000"/>
                            </p:stCondLst>
                            <p:childTnLst>
                              <p:par>
                                <p:cTn id="21" presetClass="exit" nodeType="afterEffect" presetSubtype="0" presetID="1" grpId="5" fill="hold">
                                  <p:stCondLst>
                                    <p:cond delay="0"/>
                                  </p:stCondLst>
                                  <p:iterate type="el" backwards="0">
                                    <p:tmAbs val="0"/>
                                  </p:iterate>
                                  <p:childTnLst>
                                    <p:set>
                                      <p:cBhvr>
                                        <p:cTn id="22" fill="hold">
                                          <p:stCondLst>
                                            <p:cond delay="0"/>
                                          </p:stCondLst>
                                        </p:cTn>
                                        <p:tgtEl>
                                          <p:spTgt spid="364"/>
                                        </p:tgtEl>
                                        <p:attrNameLst>
                                          <p:attrName>style.visibility</p:attrName>
                                        </p:attrNameLst>
                                      </p:cBhvr>
                                      <p:to>
                                        <p:strVal val="hidden"/>
                                      </p:to>
                                    </p:set>
                                  </p:childTnLst>
                                </p:cTn>
                              </p:par>
                            </p:childTnLst>
                          </p:cTn>
                        </p:par>
                        <p:par>
                          <p:cTn id="23" fill="hold">
                            <p:stCondLst>
                              <p:cond delay="1000"/>
                            </p:stCondLst>
                            <p:childTnLst>
                              <p:par>
                                <p:cTn id="24" presetClass="entr" nodeType="afterEffect" presetSubtype="0" presetID="1" grpId="6" fill="hold">
                                  <p:stCondLst>
                                    <p:cond delay="0"/>
                                  </p:stCondLst>
                                  <p:iterate type="el" backwards="0">
                                    <p:tmAbs val="0"/>
                                  </p:iterate>
                                  <p:childTnLst>
                                    <p:set>
                                      <p:cBhvr>
                                        <p:cTn id="25" fill="hold"/>
                                        <p:tgtEl>
                                          <p:spTgt spid="36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mph" nodeType="clickEffect" presetID="9" grpId="7" fill="hold">
                                  <p:stCondLst>
                                    <p:cond delay="0"/>
                                  </p:stCondLst>
                                  <p:childTnLst>
                                    <p:set>
                                      <p:cBhvr>
                                        <p:cTn id="29" dur="indefinite" fill="hold"/>
                                        <p:tgtEl>
                                          <p:spTgt spid="356"/>
                                        </p:tgtEl>
                                        <p:attrNameLst>
                                          <p:attrName>style.opacity</p:attrName>
                                        </p:attrNameLst>
                                      </p:cBhvr>
                                      <p:to>
                                        <p:strVal val="0.40"/>
                                      </p:to>
                                    </p:set>
                                    <p:animEffect filter="image" prLst="opacity: 0.40; ">
                                      <p:cBhvr>
                                        <p:cTn id="30" dur="indefinite" fill="hold"/>
                                        <p:tgtEl>
                                          <p:spTgt spid="356"/>
                                        </p:tgtEl>
                                      </p:cBhvr>
                                    </p:animEffect>
                                  </p:childTnLst>
                                </p:cTn>
                              </p:par>
                            </p:childTnLst>
                          </p:cTn>
                        </p:par>
                        <p:par>
                          <p:cTn id="31" fill="hold">
                            <p:stCondLst>
                              <p:cond delay="0"/>
                            </p:stCondLst>
                            <p:childTnLst>
                              <p:par>
                                <p:cTn id="32" presetClass="emph" nodeType="withEffect" presetID="9" grpId="8" fill="hold">
                                  <p:stCondLst>
                                    <p:cond delay="0"/>
                                  </p:stCondLst>
                                  <p:childTnLst>
                                    <p:set>
                                      <p:cBhvr>
                                        <p:cTn id="33" dur="indefinite" fill="hold"/>
                                        <p:tgtEl>
                                          <p:spTgt spid="355"/>
                                        </p:tgtEl>
                                        <p:attrNameLst>
                                          <p:attrName>style.opacity</p:attrName>
                                        </p:attrNameLst>
                                      </p:cBhvr>
                                      <p:to>
                                        <p:strVal val="1.00"/>
                                      </p:to>
                                    </p:set>
                                    <p:animEffect filter="image" prLst="opacity: 1.00; ">
                                      <p:cBhvr>
                                        <p:cTn id="34" dur="indefinite" fill="hold"/>
                                        <p:tgtEl>
                                          <p:spTgt spid="355"/>
                                        </p:tgtEl>
                                      </p:cBhvr>
                                    </p:animEffect>
                                  </p:childTnLst>
                                </p:cTn>
                              </p:par>
                            </p:childTnLst>
                          </p:cTn>
                        </p:par>
                        <p:par>
                          <p:cTn id="35" fill="hold">
                            <p:stCondLst>
                              <p:cond delay="1000"/>
                            </p:stCondLst>
                            <p:childTnLst>
                              <p:par>
                                <p:cTn id="36" presetClass="entr" nodeType="afterEffect" presetSubtype="0" presetID="1" grpId="9" fill="hold">
                                  <p:stCondLst>
                                    <p:cond delay="0"/>
                                  </p:stCondLst>
                                  <p:iterate type="el" backwards="0">
                                    <p:tmAbs val="0"/>
                                  </p:iterate>
                                  <p:childTnLst>
                                    <p:set>
                                      <p:cBhvr>
                                        <p:cTn id="37" fill="hold"/>
                                        <p:tgtEl>
                                          <p:spTgt spid="367"/>
                                        </p:tgtEl>
                                        <p:attrNameLst>
                                          <p:attrName>style.visibility</p:attrName>
                                        </p:attrNameLst>
                                      </p:cBhvr>
                                      <p:to>
                                        <p:strVal val="visible"/>
                                      </p:to>
                                    </p:set>
                                  </p:childTnLst>
                                </p:cTn>
                              </p:par>
                            </p:childTnLst>
                          </p:cTn>
                        </p:par>
                        <p:par>
                          <p:cTn id="38" fill="hold">
                            <p:stCondLst>
                              <p:cond delay="1000"/>
                            </p:stCondLst>
                            <p:childTnLst>
                              <p:par>
                                <p:cTn id="39" presetClass="exit" nodeType="afterEffect" presetSubtype="0" presetID="1" grpId="10" fill="hold">
                                  <p:stCondLst>
                                    <p:cond delay="0"/>
                                  </p:stCondLst>
                                  <p:iterate type="el" backwards="0">
                                    <p:tmAbs val="0"/>
                                  </p:iterate>
                                  <p:childTnLst>
                                    <p:set>
                                      <p:cBhvr>
                                        <p:cTn id="40" fill="hold">
                                          <p:stCondLst>
                                            <p:cond delay="0"/>
                                          </p:stCondLst>
                                        </p:cTn>
                                        <p:tgtEl>
                                          <p:spTgt spid="36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Class="emph" nodeType="clickEffect" presetID="9" grpId="11" fill="hold">
                                  <p:stCondLst>
                                    <p:cond delay="0"/>
                                  </p:stCondLst>
                                  <p:childTnLst>
                                    <p:set>
                                      <p:cBhvr>
                                        <p:cTn id="44" dur="indefinite" fill="hold"/>
                                        <p:tgtEl>
                                          <p:spTgt spid="358"/>
                                        </p:tgtEl>
                                        <p:attrNameLst>
                                          <p:attrName>style.opacity</p:attrName>
                                        </p:attrNameLst>
                                      </p:cBhvr>
                                      <p:to>
                                        <p:strVal val="1.00"/>
                                      </p:to>
                                    </p:set>
                                    <p:animEffect filter="image" prLst="opacity: 1.00; ">
                                      <p:cBhvr>
                                        <p:cTn id="45" dur="indefinite" fill="hold"/>
                                        <p:tgtEl>
                                          <p:spTgt spid="358"/>
                                        </p:tgtEl>
                                      </p:cBhvr>
                                    </p:animEffect>
                                  </p:childTnLst>
                                </p:cTn>
                              </p:par>
                            </p:childTnLst>
                          </p:cTn>
                        </p:par>
                        <p:par>
                          <p:cTn id="46" fill="hold">
                            <p:stCondLst>
                              <p:cond delay="1000"/>
                            </p:stCondLst>
                            <p:childTnLst>
                              <p:par>
                                <p:cTn id="47" presetClass="exit" nodeType="afterEffect" presetSubtype="0" presetID="1" grpId="12" fill="hold">
                                  <p:stCondLst>
                                    <p:cond delay="0"/>
                                  </p:stCondLst>
                                  <p:iterate type="el" backwards="0">
                                    <p:tmAbs val="0"/>
                                  </p:iterate>
                                  <p:childTnLst>
                                    <p:set>
                                      <p:cBhvr>
                                        <p:cTn id="48" fill="hold">
                                          <p:stCondLst>
                                            <p:cond delay="0"/>
                                          </p:stCondLst>
                                        </p:cTn>
                                        <p:tgtEl>
                                          <p:spTgt spid="367"/>
                                        </p:tgtEl>
                                        <p:attrNameLst>
                                          <p:attrName>style.visibility</p:attrName>
                                        </p:attrNameLst>
                                      </p:cBhvr>
                                      <p:to>
                                        <p:strVal val="hidden"/>
                                      </p:to>
                                    </p:set>
                                  </p:childTnLst>
                                </p:cTn>
                              </p:par>
                            </p:childTnLst>
                          </p:cTn>
                        </p:par>
                        <p:par>
                          <p:cTn id="49" fill="hold">
                            <p:stCondLst>
                              <p:cond delay="1000"/>
                            </p:stCondLst>
                            <p:childTnLst>
                              <p:par>
                                <p:cTn id="50" presetClass="entr" nodeType="afterEffect" presetSubtype="0" presetID="1" grpId="13" fill="hold">
                                  <p:stCondLst>
                                    <p:cond delay="0"/>
                                  </p:stCondLst>
                                  <p:iterate type="el" backwards="0">
                                    <p:tmAbs val="0"/>
                                  </p:iterate>
                                  <p:childTnLst>
                                    <p:set>
                                      <p:cBhvr>
                                        <p:cTn id="51" fill="hold"/>
                                        <p:tgtEl>
                                          <p:spTgt spid="369"/>
                                        </p:tgtEl>
                                        <p:attrNameLst>
                                          <p:attrName>style.visibility</p:attrName>
                                        </p:attrNameLst>
                                      </p:cBhvr>
                                      <p:to>
                                        <p:strVal val="visible"/>
                                      </p:to>
                                    </p:set>
                                  </p:childTnLst>
                                </p:cTn>
                              </p:par>
                            </p:childTnLst>
                          </p:cTn>
                        </p:par>
                        <p:par>
                          <p:cTn id="52" fill="hold">
                            <p:stCondLst>
                              <p:cond delay="0"/>
                            </p:stCondLst>
                            <p:childTnLst>
                              <p:par>
                                <p:cTn id="53" presetClass="emph" nodeType="withEffect" presetID="9" grpId="14" fill="hold">
                                  <p:stCondLst>
                                    <p:cond delay="0"/>
                                  </p:stCondLst>
                                  <p:childTnLst>
                                    <p:set>
                                      <p:cBhvr>
                                        <p:cTn id="54" dur="indefinite" fill="hold"/>
                                        <p:tgtEl>
                                          <p:spTgt spid="355"/>
                                        </p:tgtEl>
                                        <p:attrNameLst>
                                          <p:attrName>style.opacity</p:attrName>
                                        </p:attrNameLst>
                                      </p:cBhvr>
                                      <p:to>
                                        <p:strVal val="0.40"/>
                                      </p:to>
                                    </p:set>
                                    <p:animEffect filter="image" prLst="opacity: 0.40; ">
                                      <p:cBhvr>
                                        <p:cTn id="55" dur="indefinite" fill="hold"/>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8"/>
      <p:bldP build="whole" bldLvl="1" animBg="1" rev="0" advAuto="0" spid="364" grpId="2"/>
      <p:bldP build="whole" bldLvl="1" animBg="1" rev="0" advAuto="0" spid="368" grpId="6"/>
      <p:bldP build="whole" bldLvl="1" animBg="1" rev="0" advAuto="0" spid="356" grpId="3"/>
      <p:bldP build="whole" bldLvl="1" animBg="1" rev="0" advAuto="0" spid="364" grpId="5"/>
      <p:bldP build="whole" bldLvl="1" animBg="1" rev="0" advAuto="0" spid="368" grpId="10"/>
      <p:bldP build="whole" bldLvl="1" animBg="1" rev="0" advAuto="0" spid="356" grpId="7"/>
      <p:bldP build="whole" bldLvl="1" animBg="1" rev="0" advAuto="0" spid="355" grpId="14"/>
      <p:bldP build="whole" bldLvl="1" animBg="1" rev="0" advAuto="0" spid="354" grpId="1"/>
      <p:bldP build="whole" bldLvl="1" animBg="1" rev="0" advAuto="0" spid="354" grpId="4"/>
      <p:bldP build="whole" bldLvl="1" animBg="1" rev="0" advAuto="0" spid="369" grpId="13"/>
      <p:bldP build="whole" bldLvl="1" animBg="1" rev="0" advAuto="0" spid="367" grpId="9"/>
      <p:bldP build="whole" bldLvl="1" animBg="1" rev="0" advAuto="0" spid="358" grpId="11"/>
      <p:bldP build="whole" bldLvl="1" animBg="1" rev="0" advAuto="0" spid="367" grpId="1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Overview"/>
          <p:cNvSpPr txBox="1"/>
          <p:nvPr/>
        </p:nvSpPr>
        <p:spPr>
          <a:xfrm>
            <a:off x="328643" y="112811"/>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Overview</a:t>
            </a:r>
          </a:p>
        </p:txBody>
      </p:sp>
      <p:sp>
        <p:nvSpPr>
          <p:cNvPr id="158" name="Introduction to current GW observations and GW cosmology"/>
          <p:cNvSpPr txBox="1"/>
          <p:nvPr/>
        </p:nvSpPr>
        <p:spPr>
          <a:xfrm>
            <a:off x="612062" y="2504663"/>
            <a:ext cx="23159877"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4999" indent="-634999" algn="just" defTabSz="457200">
              <a:lnSpc>
                <a:spcPct val="110000"/>
              </a:lnSpc>
              <a:buSzPct val="50000"/>
              <a:buBlip>
                <a:blip r:embed="rId2"/>
              </a:buBlip>
              <a:defRPr sz="5900">
                <a:latin typeface="Helvetica"/>
                <a:ea typeface="Helvetica"/>
                <a:cs typeface="Helvetica"/>
                <a:sym typeface="Helvetica"/>
              </a:defRPr>
            </a:lvl1pPr>
          </a:lstStyle>
          <a:p>
            <a:pPr/>
            <a:r>
              <a:t>Introduction to current GW observations and GW cosmology</a:t>
            </a:r>
          </a:p>
        </p:txBody>
      </p:sp>
      <p:sp>
        <p:nvSpPr>
          <p:cNvPr id="159" name="Gravitational-wave standard sirens…"/>
          <p:cNvSpPr txBox="1"/>
          <p:nvPr/>
        </p:nvSpPr>
        <p:spPr>
          <a:xfrm>
            <a:off x="612062" y="4922900"/>
            <a:ext cx="23159877" cy="7261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4999" indent="-634999" algn="just" defTabSz="457200">
              <a:lnSpc>
                <a:spcPct val="110000"/>
              </a:lnSpc>
              <a:buSzPct val="50000"/>
              <a:buBlip>
                <a:blip r:embed="rId2"/>
              </a:buBlip>
              <a:defRPr sz="5900">
                <a:latin typeface="Helvetica"/>
                <a:ea typeface="Helvetica"/>
                <a:cs typeface="Helvetica"/>
                <a:sym typeface="Helvetica"/>
              </a:defRPr>
            </a:pPr>
            <a:r>
              <a:t>Gravitational-wave standard sirens </a:t>
            </a:r>
          </a:p>
          <a:p>
            <a:pPr lvl="1" marL="1244600" indent="-635000" algn="just" defTabSz="457200">
              <a:lnSpc>
                <a:spcPct val="110000"/>
              </a:lnSpc>
              <a:buSzPct val="110000"/>
              <a:buChar char="•"/>
              <a:defRPr sz="5900">
                <a:latin typeface="Helvetica"/>
                <a:ea typeface="Helvetica"/>
                <a:cs typeface="Helvetica"/>
                <a:sym typeface="Helvetica"/>
              </a:defRPr>
            </a:pPr>
            <a:r>
              <a:t>Key concepts</a:t>
            </a:r>
          </a:p>
          <a:p>
            <a:pPr lvl="1" marL="1244600" indent="-635000" algn="just" defTabSz="457200">
              <a:lnSpc>
                <a:spcPct val="110000"/>
              </a:lnSpc>
              <a:buSzPct val="110000"/>
              <a:buChar char="•"/>
              <a:defRPr sz="5900">
                <a:latin typeface="Helvetica"/>
                <a:ea typeface="Helvetica"/>
                <a:cs typeface="Helvetica"/>
                <a:sym typeface="Helvetica"/>
              </a:defRPr>
            </a:pPr>
            <a:r>
              <a:t>Standard sirens at LGWA</a:t>
            </a:r>
          </a:p>
          <a:p>
            <a:pPr algn="just" defTabSz="457200">
              <a:lnSpc>
                <a:spcPct val="110000"/>
              </a:lnSpc>
              <a:defRPr sz="5900">
                <a:latin typeface="Helvetica"/>
                <a:ea typeface="Helvetica"/>
                <a:cs typeface="Helvetica"/>
                <a:sym typeface="Helvetica"/>
              </a:defRPr>
            </a:pPr>
          </a:p>
          <a:p>
            <a:pPr marL="634999" indent="-634999" algn="just" defTabSz="457200">
              <a:lnSpc>
                <a:spcPct val="110000"/>
              </a:lnSpc>
              <a:spcBef>
                <a:spcPts val="1000"/>
              </a:spcBef>
              <a:buSzPct val="50000"/>
              <a:buBlip>
                <a:blip r:embed="rId2"/>
              </a:buBlip>
              <a:defRPr sz="5900">
                <a:latin typeface="Helvetica"/>
                <a:ea typeface="Helvetica"/>
                <a:cs typeface="Helvetica"/>
                <a:sym typeface="Helvetica"/>
              </a:defRPr>
            </a:pPr>
            <a:r>
              <a:t>Stochastic gravitational-wave backgrounds</a:t>
            </a:r>
          </a:p>
          <a:p>
            <a:pPr lvl="1" marL="1244600" indent="-635000" algn="just" defTabSz="457200">
              <a:lnSpc>
                <a:spcPct val="130000"/>
              </a:lnSpc>
              <a:buSzPct val="110000"/>
              <a:buChar char="•"/>
              <a:defRPr sz="5900">
                <a:latin typeface="Helvetica"/>
                <a:ea typeface="Helvetica"/>
                <a:cs typeface="Helvetica"/>
                <a:sym typeface="Helvetica"/>
              </a:defRPr>
            </a:pPr>
            <a:r>
              <a:t>Introduction</a:t>
            </a:r>
          </a:p>
          <a:p>
            <a:pPr lvl="1" marL="1244600" indent="-635000" algn="just" defTabSz="457200">
              <a:lnSpc>
                <a:spcPct val="130000"/>
              </a:lnSpc>
              <a:buSzPct val="110000"/>
              <a:buChar char="•"/>
              <a:defRPr sz="5900">
                <a:latin typeface="Helvetica"/>
                <a:ea typeface="Helvetica"/>
                <a:cs typeface="Helvetica"/>
                <a:sym typeface="Helvetica"/>
              </a:defRPr>
            </a:pPr>
            <a:r>
              <a:t>Detection prospects at LGWA</a:t>
            </a:r>
          </a:p>
        </p:txBody>
      </p:sp>
      <p:sp>
        <p:nvSpPr>
          <p:cNvPr id="160" name="1"/>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159"/>
                                        </p:tgtEl>
                                        <p:attrNameLst>
                                          <p:attrName>style.opacity</p:attrName>
                                        </p:attrNameLst>
                                      </p:cBhvr>
                                      <p:to>
                                        <p:strVal val="0.40"/>
                                      </p:to>
                                    </p:set>
                                    <p:animEffect filter="image" prLst="opacity: 0.40; ">
                                      <p:cBhvr>
                                        <p:cTn id="7" dur="indefinite" fill="hold"/>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1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2" name="The astrophysical GW background"/>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The astrophysical GW background </a:t>
            </a:r>
          </a:p>
        </p:txBody>
      </p:sp>
      <p:sp>
        <p:nvSpPr>
          <p:cNvPr id="373" name="The superposition of unresolved signals from CBCs and other astrophysical sources constitutes another GW background, potentially louder than a cosmological one"/>
          <p:cNvSpPr txBox="1"/>
          <p:nvPr/>
        </p:nvSpPr>
        <p:spPr>
          <a:xfrm>
            <a:off x="352274" y="2645033"/>
            <a:ext cx="11437512"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The superposition of unresolved signals from CBCs and other astrophysical sources constitutes another GW background, potentially louder than a cosmological one</a:t>
            </a:r>
          </a:p>
        </p:txBody>
      </p:sp>
      <p:pic>
        <p:nvPicPr>
          <p:cNvPr id="374" name="Screenshot 2025-02-01 alle 20.07.10.png" descr="Screenshot 2025-02-01 alle 20.07.10.png"/>
          <p:cNvPicPr>
            <a:picLocks noChangeAspect="1"/>
          </p:cNvPicPr>
          <p:nvPr/>
        </p:nvPicPr>
        <p:blipFill>
          <a:blip r:embed="rId2">
            <a:extLst/>
          </a:blip>
          <a:stretch>
            <a:fillRect/>
          </a:stretch>
        </p:blipFill>
        <p:spPr>
          <a:xfrm>
            <a:off x="12060879" y="2638885"/>
            <a:ext cx="12128501" cy="10160001"/>
          </a:xfrm>
          <a:prstGeom prst="rect">
            <a:avLst/>
          </a:prstGeom>
          <a:ln w="12700">
            <a:miter lim="400000"/>
          </a:ln>
        </p:spPr>
      </p:pic>
      <p:pic>
        <p:nvPicPr>
          <p:cNvPr id="375" name="immagine-incollata.pdf" descr="immagine-incollata.pdf"/>
          <p:cNvPicPr>
            <a:picLocks noChangeAspect="1"/>
          </p:cNvPicPr>
          <p:nvPr/>
        </p:nvPicPr>
        <p:blipFill>
          <a:blip r:embed="rId3">
            <a:extLst/>
          </a:blip>
          <a:stretch>
            <a:fillRect/>
          </a:stretch>
        </p:blipFill>
        <p:spPr>
          <a:xfrm>
            <a:off x="716261" y="8336454"/>
            <a:ext cx="10709539" cy="1930205"/>
          </a:xfrm>
          <a:prstGeom prst="rect">
            <a:avLst/>
          </a:prstGeom>
          <a:ln w="12700">
            <a:miter lim="400000"/>
          </a:ln>
        </p:spPr>
      </p:pic>
      <p:pic>
        <p:nvPicPr>
          <p:cNvPr id="376" name="Rounded Rectangle Rounded rectangle" descr="Rounded Rectangle Rounded rectangle"/>
          <p:cNvPicPr>
            <a:picLocks noChangeAspect="0"/>
          </p:cNvPicPr>
          <p:nvPr/>
        </p:nvPicPr>
        <p:blipFill>
          <a:blip r:embed="rId4">
            <a:extLst/>
          </a:blip>
          <a:stretch>
            <a:fillRect/>
          </a:stretch>
        </p:blipFill>
        <p:spPr>
          <a:xfrm>
            <a:off x="346221" y="8117254"/>
            <a:ext cx="11449619" cy="2470206"/>
          </a:xfrm>
          <a:prstGeom prst="rect">
            <a:avLst/>
          </a:prstGeom>
        </p:spPr>
      </p:pic>
      <p:pic>
        <p:nvPicPr>
          <p:cNvPr id="380" name="Connection Line" descr="Connection Line"/>
          <p:cNvPicPr>
            <a:picLocks noChangeAspect="0"/>
          </p:cNvPicPr>
          <p:nvPr/>
        </p:nvPicPr>
        <p:blipFill>
          <a:blip r:embed="rId5">
            <a:extLst/>
          </a:blip>
          <a:stretch>
            <a:fillRect/>
          </a:stretch>
        </p:blipFill>
        <p:spPr>
          <a:xfrm>
            <a:off x="15766274" y="1704874"/>
            <a:ext cx="1716609" cy="1528740"/>
          </a:xfrm>
          <a:prstGeom prst="rect">
            <a:avLst/>
          </a:prstGeom>
        </p:spPr>
      </p:pic>
      <p:sp>
        <p:nvSpPr>
          <p:cNvPr id="379" name="1 yr"/>
          <p:cNvSpPr txBox="1"/>
          <p:nvPr/>
        </p:nvSpPr>
        <p:spPr>
          <a:xfrm>
            <a:off x="17376193" y="1173368"/>
            <a:ext cx="149787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1 yr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2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4" name="Search for a SGWB"/>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Search for a SGWB </a:t>
            </a:r>
          </a:p>
        </p:txBody>
      </p:sp>
      <p:sp>
        <p:nvSpPr>
          <p:cNvPr id="385" name="Having a network of GW detectors, the search for a SGWB can be performed correlating the output of the instruments"/>
          <p:cNvSpPr txBox="1"/>
          <p:nvPr/>
        </p:nvSpPr>
        <p:spPr>
          <a:xfrm>
            <a:off x="445343" y="1651274"/>
            <a:ext cx="23493314"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Having a network of GW detectors, the search for a SGWB can be performed </a:t>
            </a:r>
            <a:r>
              <a:rPr u="sng"/>
              <a:t>correlating the output</a:t>
            </a:r>
            <a:r>
              <a:t> of the instruments</a:t>
            </a:r>
          </a:p>
        </p:txBody>
      </p:sp>
      <p:pic>
        <p:nvPicPr>
          <p:cNvPr id="386" name="immagine-incollata.pdf" descr="immagine-incollata.pdf"/>
          <p:cNvPicPr>
            <a:picLocks noChangeAspect="1"/>
          </p:cNvPicPr>
          <p:nvPr/>
        </p:nvPicPr>
        <p:blipFill>
          <a:blip r:embed="rId2">
            <a:extLst/>
          </a:blip>
          <a:stretch>
            <a:fillRect/>
          </a:stretch>
        </p:blipFill>
        <p:spPr>
          <a:xfrm>
            <a:off x="5997635" y="3843446"/>
            <a:ext cx="12388730" cy="2165859"/>
          </a:xfrm>
          <a:prstGeom prst="rect">
            <a:avLst/>
          </a:prstGeom>
          <a:ln w="12700">
            <a:miter lim="400000"/>
          </a:ln>
        </p:spPr>
      </p:pic>
      <p:pic>
        <p:nvPicPr>
          <p:cNvPr id="387" name="Rounded Rectangle Rounded rectangle" descr="Rounded Rectangle Rounded rectangle"/>
          <p:cNvPicPr>
            <a:picLocks noChangeAspect="0"/>
          </p:cNvPicPr>
          <p:nvPr/>
        </p:nvPicPr>
        <p:blipFill>
          <a:blip r:embed="rId3">
            <a:extLst/>
          </a:blip>
          <a:stretch>
            <a:fillRect/>
          </a:stretch>
        </p:blipFill>
        <p:spPr>
          <a:xfrm>
            <a:off x="5644003" y="3583871"/>
            <a:ext cx="13095994" cy="2831576"/>
          </a:xfrm>
          <a:prstGeom prst="rect">
            <a:avLst/>
          </a:prstGeom>
        </p:spPr>
      </p:pic>
      <p:pic>
        <p:nvPicPr>
          <p:cNvPr id="389" name="Line Line" descr="Line Line"/>
          <p:cNvPicPr>
            <a:picLocks noChangeAspect="0"/>
          </p:cNvPicPr>
          <p:nvPr/>
        </p:nvPicPr>
        <p:blipFill>
          <a:blip r:embed="rId4">
            <a:extLst/>
          </a:blip>
          <a:stretch>
            <a:fillRect/>
          </a:stretch>
        </p:blipFill>
        <p:spPr>
          <a:xfrm rot="19702936">
            <a:off x="9676507" y="5840460"/>
            <a:ext cx="2679121" cy="1091925"/>
          </a:xfrm>
          <a:prstGeom prst="rect">
            <a:avLst/>
          </a:prstGeom>
        </p:spPr>
      </p:pic>
      <p:pic>
        <p:nvPicPr>
          <p:cNvPr id="391" name="immagine-incollata.pdf" descr="immagine-incollata.pdf"/>
          <p:cNvPicPr>
            <a:picLocks noChangeAspect="1"/>
          </p:cNvPicPr>
          <p:nvPr/>
        </p:nvPicPr>
        <p:blipFill>
          <a:blip r:embed="rId5">
            <a:extLst/>
          </a:blip>
          <a:stretch>
            <a:fillRect/>
          </a:stretch>
        </p:blipFill>
        <p:spPr>
          <a:xfrm>
            <a:off x="952429" y="6699731"/>
            <a:ext cx="8678881" cy="1163147"/>
          </a:xfrm>
          <a:prstGeom prst="rect">
            <a:avLst/>
          </a:prstGeom>
          <a:ln w="12700">
            <a:miter lim="400000"/>
          </a:ln>
        </p:spPr>
      </p:pic>
      <p:pic>
        <p:nvPicPr>
          <p:cNvPr id="392" name="Line Line" descr="Line Line"/>
          <p:cNvPicPr>
            <a:picLocks noChangeAspect="0"/>
          </p:cNvPicPr>
          <p:nvPr/>
        </p:nvPicPr>
        <p:blipFill>
          <a:blip r:embed="rId6">
            <a:extLst/>
          </a:blip>
          <a:stretch>
            <a:fillRect/>
          </a:stretch>
        </p:blipFill>
        <p:spPr>
          <a:xfrm>
            <a:off x="18294126" y="4453697"/>
            <a:ext cx="3319724" cy="1091925"/>
          </a:xfrm>
          <a:prstGeom prst="rect">
            <a:avLst/>
          </a:prstGeom>
        </p:spPr>
      </p:pic>
      <p:sp>
        <p:nvSpPr>
          <p:cNvPr id="394" name="filter"/>
          <p:cNvSpPr txBox="1"/>
          <p:nvPr/>
        </p:nvSpPr>
        <p:spPr>
          <a:xfrm>
            <a:off x="21582602" y="4491659"/>
            <a:ext cx="2198952"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000">
                <a:latin typeface="Helvetica"/>
                <a:ea typeface="Helvetica"/>
                <a:cs typeface="Helvetica"/>
                <a:sym typeface="Helvetica"/>
              </a:defRPr>
            </a:lvl1pPr>
          </a:lstStyle>
          <a:p>
            <a:pPr/>
            <a:r>
              <a:t>filter</a:t>
            </a:r>
          </a:p>
        </p:txBody>
      </p:sp>
      <p:sp>
        <p:nvSpPr>
          <p:cNvPr id="395" name="One then maximizes the signal-to-noise ratio, defined as"/>
          <p:cNvSpPr txBox="1"/>
          <p:nvPr/>
        </p:nvSpPr>
        <p:spPr>
          <a:xfrm>
            <a:off x="445342" y="8591403"/>
            <a:ext cx="2349331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One then maximizes the signal-to-noise ratio, defined as</a:t>
            </a:r>
          </a:p>
        </p:txBody>
      </p:sp>
      <p:pic>
        <p:nvPicPr>
          <p:cNvPr id="396" name="immagine-incollata.pdf" descr="immagine-incollata.pdf"/>
          <p:cNvPicPr>
            <a:picLocks noChangeAspect="1"/>
          </p:cNvPicPr>
          <p:nvPr/>
        </p:nvPicPr>
        <p:blipFill>
          <a:blip r:embed="rId7">
            <a:extLst/>
          </a:blip>
          <a:stretch>
            <a:fillRect/>
          </a:stretch>
        </p:blipFill>
        <p:spPr>
          <a:xfrm>
            <a:off x="5951763" y="10392935"/>
            <a:ext cx="12480474" cy="273961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LS_LVKO5_ET2CE_LGWA_LISA_wSources_black.pdf" descr="PLS_LVKO5_ET2CE_LGWA_LISA_wSources_black.pdf"/>
          <p:cNvPicPr>
            <a:picLocks noChangeAspect="1"/>
          </p:cNvPicPr>
          <p:nvPr/>
        </p:nvPicPr>
        <p:blipFill>
          <a:blip r:embed="rId2">
            <a:extLst/>
          </a:blip>
          <a:stretch>
            <a:fillRect/>
          </a:stretch>
        </p:blipFill>
        <p:spPr>
          <a:xfrm>
            <a:off x="2873882" y="3155198"/>
            <a:ext cx="18143371" cy="10325974"/>
          </a:xfrm>
          <a:prstGeom prst="rect">
            <a:avLst/>
          </a:prstGeom>
          <a:ln w="12700">
            <a:miter lim="400000"/>
          </a:ln>
        </p:spPr>
      </p:pic>
      <p:sp>
        <p:nvSpPr>
          <p:cNvPr id="399" name="2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From this one can define the power-law integrated sensitivity, which is commonly used to assess the detectability of a SGWB spectrum"/>
          <p:cNvSpPr txBox="1"/>
          <p:nvPr/>
        </p:nvSpPr>
        <p:spPr>
          <a:xfrm>
            <a:off x="445343" y="1441869"/>
            <a:ext cx="23493314"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From this one can define the power-law integrated sensitivity, which is commonly used to assess the detectability of a SGWB spectrum</a:t>
            </a:r>
          </a:p>
        </p:txBody>
      </p:sp>
      <p:sp>
        <p:nvSpPr>
          <p:cNvPr id="401" name="1310.5300"/>
          <p:cNvSpPr txBox="1"/>
          <p:nvPr/>
        </p:nvSpPr>
        <p:spPr>
          <a:xfrm>
            <a:off x="20085642" y="2424342"/>
            <a:ext cx="203537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u="sng">
                <a:solidFill>
                  <a:schemeClr val="accent1">
                    <a:lumOff val="13575"/>
                  </a:schemeClr>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1310.5300</a:t>
            </a:r>
          </a:p>
        </p:txBody>
      </p:sp>
      <p:sp>
        <p:nvSpPr>
          <p:cNvPr id="402" name="Search for a SGWB: the PLS"/>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Search for a SGWB: the PLS </a:t>
            </a:r>
          </a:p>
        </p:txBody>
      </p:sp>
      <p:pic>
        <p:nvPicPr>
          <p:cNvPr id="403" name="immagine-incollata.pdf" descr="immagine-incollata.pdf"/>
          <p:cNvPicPr>
            <a:picLocks noChangeAspect="1"/>
          </p:cNvPicPr>
          <p:nvPr/>
        </p:nvPicPr>
        <p:blipFill>
          <a:blip r:embed="rId4">
            <a:extLst/>
          </a:blip>
          <a:stretch>
            <a:fillRect/>
          </a:stretch>
        </p:blipFill>
        <p:spPr>
          <a:xfrm>
            <a:off x="455999" y="12773973"/>
            <a:ext cx="6274712" cy="81201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2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6" name="From this one can define the power-law integrated sensitivity, which is commonly used to assess the detectability of a SGWB spectrum"/>
          <p:cNvSpPr txBox="1"/>
          <p:nvPr/>
        </p:nvSpPr>
        <p:spPr>
          <a:xfrm>
            <a:off x="445343" y="1441869"/>
            <a:ext cx="23493314"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From this one can define the power-law integrated sensitivity, which is commonly used to assess the detectability of a SGWB spectrum</a:t>
            </a:r>
          </a:p>
        </p:txBody>
      </p:sp>
      <p:sp>
        <p:nvSpPr>
          <p:cNvPr id="407" name="Search for a SGWB: the PLS"/>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Search for a SGWB: the PLS </a:t>
            </a:r>
          </a:p>
        </p:txBody>
      </p:sp>
      <p:sp>
        <p:nvSpPr>
          <p:cNvPr id="408" name="1310.5300"/>
          <p:cNvSpPr txBox="1"/>
          <p:nvPr/>
        </p:nvSpPr>
        <p:spPr>
          <a:xfrm>
            <a:off x="20085642" y="2424342"/>
            <a:ext cx="203537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u="sng">
                <a:solidFill>
                  <a:schemeClr val="accent1">
                    <a:lumOff val="13575"/>
                  </a:schemeClr>
                </a:solidFill>
                <a:latin typeface="Helvetica"/>
                <a:ea typeface="Helvetica"/>
                <a:cs typeface="Helvetica"/>
                <a:sym typeface="Helvetica"/>
                <a:hlinkClick r:id="rId2" invalidUrl="" action="" tgtFrame="" tooltip="" history="1" highlightClick="0" endSnd="0"/>
              </a:defRPr>
            </a:lvl1pPr>
          </a:lstStyle>
          <a:p>
            <a:pPr>
              <a:defRPr u="none"/>
            </a:pPr>
            <a:r>
              <a:rPr u="sng">
                <a:hlinkClick r:id="rId2" invalidUrl="" action="" tgtFrame="" tooltip="" history="1" highlightClick="0" endSnd="0"/>
              </a:rPr>
              <a:t>1310.5300</a:t>
            </a:r>
          </a:p>
        </p:txBody>
      </p:sp>
      <p:pic>
        <p:nvPicPr>
          <p:cNvPr id="409" name="PLS_LGWA_different_pairs_black.pdf" descr="PLS_LGWA_different_pairs_black.pdf"/>
          <p:cNvPicPr>
            <a:picLocks noChangeAspect="1"/>
          </p:cNvPicPr>
          <p:nvPr/>
        </p:nvPicPr>
        <p:blipFill>
          <a:blip r:embed="rId3">
            <a:extLst/>
          </a:blip>
          <a:stretch>
            <a:fillRect/>
          </a:stretch>
        </p:blipFill>
        <p:spPr>
          <a:xfrm>
            <a:off x="4331126" y="2991877"/>
            <a:ext cx="13966035" cy="10383816"/>
          </a:xfrm>
          <a:prstGeom prst="rect">
            <a:avLst/>
          </a:prstGeom>
          <a:ln w="12700">
            <a:miter lim="400000"/>
          </a:ln>
        </p:spPr>
      </p:pic>
      <p:pic>
        <p:nvPicPr>
          <p:cNvPr id="410" name="immagine-incollata.pdf" descr="immagine-incollata.pdf"/>
          <p:cNvPicPr>
            <a:picLocks noChangeAspect="1"/>
          </p:cNvPicPr>
          <p:nvPr/>
        </p:nvPicPr>
        <p:blipFill>
          <a:blip r:embed="rId4">
            <a:extLst/>
          </a:blip>
          <a:stretch>
            <a:fillRect/>
          </a:stretch>
        </p:blipFill>
        <p:spPr>
          <a:xfrm>
            <a:off x="455999" y="12773973"/>
            <a:ext cx="6274712" cy="81201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PLS_LVKO5_ET2CE_LGWA_LISA_wSources_AGWB_black.pdf" descr="PLS_LVKO5_ET2CE_LGWA_LISA_wSources_AGWB_black.pdf"/>
          <p:cNvPicPr>
            <a:picLocks noChangeAspect="1"/>
          </p:cNvPicPr>
          <p:nvPr/>
        </p:nvPicPr>
        <p:blipFill>
          <a:blip r:embed="rId2">
            <a:extLst/>
          </a:blip>
          <a:stretch>
            <a:fillRect/>
          </a:stretch>
        </p:blipFill>
        <p:spPr>
          <a:xfrm>
            <a:off x="8907253" y="4889980"/>
            <a:ext cx="15401789" cy="8765653"/>
          </a:xfrm>
          <a:prstGeom prst="rect">
            <a:avLst/>
          </a:prstGeom>
          <a:ln w="12700">
            <a:miter lim="400000"/>
          </a:ln>
        </p:spPr>
      </p:pic>
      <p:sp>
        <p:nvSpPr>
          <p:cNvPr id="413" name="2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4" name="Search for a SGWB: AGWB in the dHz"/>
          <p:cNvSpPr txBox="1"/>
          <p:nvPr/>
        </p:nvSpPr>
        <p:spPr>
          <a:xfrm>
            <a:off x="328643" y="10928"/>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Search for a SGWB: AGWB in the dHz </a:t>
            </a:r>
          </a:p>
        </p:txBody>
      </p:sp>
      <p:sp>
        <p:nvSpPr>
          <p:cNvPr id="415" name="The LGWA band is particularly favorable to search for CGWB:…"/>
          <p:cNvSpPr txBox="1"/>
          <p:nvPr/>
        </p:nvSpPr>
        <p:spPr>
          <a:xfrm>
            <a:off x="411095" y="1773469"/>
            <a:ext cx="22995999" cy="2788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110000"/>
              </a:lnSpc>
              <a:defRPr sz="5200">
                <a:latin typeface="Helvetica"/>
                <a:ea typeface="Helvetica"/>
                <a:cs typeface="Helvetica"/>
                <a:sym typeface="Helvetica"/>
              </a:defRPr>
            </a:pPr>
            <a:r>
              <a:t>The LGWA band is particularly favorable to search for CGWB:</a:t>
            </a:r>
          </a:p>
          <a:p>
            <a:pPr algn="just" defTabSz="457200">
              <a:lnSpc>
                <a:spcPct val="110000"/>
              </a:lnSpc>
              <a:defRPr sz="1000">
                <a:latin typeface="Helvetica"/>
                <a:ea typeface="Helvetica"/>
                <a:cs typeface="Helvetica"/>
                <a:sym typeface="Helvetica"/>
              </a:defRPr>
            </a:pPr>
          </a:p>
          <a:p>
            <a:pPr marL="635000" indent="-635000" algn="just" defTabSz="457200">
              <a:lnSpc>
                <a:spcPct val="110000"/>
              </a:lnSpc>
              <a:buSzPct val="50000"/>
              <a:buBlip>
                <a:blip r:embed="rId3"/>
              </a:buBlip>
              <a:defRPr sz="5200">
                <a:latin typeface="Helvetica"/>
                <a:ea typeface="Helvetica"/>
                <a:cs typeface="Helvetica"/>
                <a:sym typeface="Helvetica"/>
              </a:defRPr>
            </a:pPr>
            <a:r>
              <a:t>The galactic and extragalactic DWD background, which is un unbeatable source of noise in LISA, is not expected to be loud enough for LGWA  </a:t>
            </a:r>
          </a:p>
        </p:txBody>
      </p:sp>
      <p:sp>
        <p:nvSpPr>
          <p:cNvPr id="416" name="The AGWB from compact binaries can be reduced by subtracting signals, also in conjunction with future experiments (ET and CE) which will observe most of the BBHs in the Universe"/>
          <p:cNvSpPr txBox="1"/>
          <p:nvPr/>
        </p:nvSpPr>
        <p:spPr>
          <a:xfrm>
            <a:off x="325946" y="5465489"/>
            <a:ext cx="8388723" cy="6951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just" defTabSz="457200">
              <a:lnSpc>
                <a:spcPct val="110000"/>
              </a:lnSpc>
              <a:buSzPct val="50000"/>
              <a:buBlip>
                <a:blip r:embed="rId3"/>
              </a:buBlip>
              <a:defRPr sz="5200">
                <a:latin typeface="Helvetica"/>
                <a:ea typeface="Helvetica"/>
                <a:cs typeface="Helvetica"/>
                <a:sym typeface="Helvetica"/>
              </a:defRPr>
            </a:lvl1pPr>
          </a:lstStyle>
          <a:p>
            <a:pPr/>
            <a:r>
              <a:t>The AGWB from compact binaries can be reduced by subtracting signals, also in conjunction with future experiments (ET and CE) which will observe most of the BBHs in the Universe </a:t>
            </a:r>
          </a:p>
        </p:txBody>
      </p:sp>
      <p:sp>
        <p:nvSpPr>
          <p:cNvPr id="417" name="© Luca Reali"/>
          <p:cNvSpPr txBox="1"/>
          <p:nvPr/>
        </p:nvSpPr>
        <p:spPr>
          <a:xfrm>
            <a:off x="11706020" y="13074650"/>
            <a:ext cx="2665618"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a:ea typeface="Helvetica"/>
                <a:cs typeface="Helvetica"/>
                <a:sym typeface="Helvetica"/>
              </a:defRPr>
            </a:lvl1pPr>
          </a:lstStyle>
          <a:p>
            <a:pPr/>
            <a:r>
              <a:t>© Luca Reali</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2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0" name="Summary"/>
          <p:cNvSpPr txBox="1"/>
          <p:nvPr/>
        </p:nvSpPr>
        <p:spPr>
          <a:xfrm>
            <a:off x="344632" y="29357"/>
            <a:ext cx="488311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Summary</a:t>
            </a:r>
          </a:p>
        </p:txBody>
      </p:sp>
      <p:sp>
        <p:nvSpPr>
          <p:cNvPr id="421" name="SGWBs are among the most interesting observables for GW instruments, representing a new powerful probe of the early Universe"/>
          <p:cNvSpPr txBox="1"/>
          <p:nvPr/>
        </p:nvSpPr>
        <p:spPr>
          <a:xfrm>
            <a:off x="635329" y="1968777"/>
            <a:ext cx="19156795" cy="262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just" defTabSz="457200">
              <a:lnSpc>
                <a:spcPct val="110000"/>
              </a:lnSpc>
              <a:buSzPct val="50000"/>
              <a:buBlip>
                <a:blip r:embed="rId2"/>
              </a:buBlip>
              <a:defRPr sz="5200">
                <a:latin typeface="Helvetica"/>
                <a:ea typeface="Helvetica"/>
                <a:cs typeface="Helvetica"/>
                <a:sym typeface="Helvetica"/>
              </a:defRPr>
            </a:lvl1pPr>
          </a:lstStyle>
          <a:p>
            <a:pPr/>
            <a:r>
              <a:t>SGWBs are among the most interesting observables for GW instruments, representing a new powerful probe of the early Universe </a:t>
            </a:r>
          </a:p>
        </p:txBody>
      </p:sp>
      <p:sp>
        <p:nvSpPr>
          <p:cNvPr id="422" name="LGWA will open a new window to observe CGWBs, both specific to the dHz band and spanning different orders in frequency…"/>
          <p:cNvSpPr txBox="1"/>
          <p:nvPr/>
        </p:nvSpPr>
        <p:spPr>
          <a:xfrm>
            <a:off x="612062" y="5531460"/>
            <a:ext cx="23159877" cy="6253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5000" indent="-635000" algn="just" defTabSz="457200">
              <a:lnSpc>
                <a:spcPct val="110000"/>
              </a:lnSpc>
              <a:buSzPct val="50000"/>
              <a:buBlip>
                <a:blip r:embed="rId2"/>
              </a:buBlip>
              <a:defRPr sz="5200">
                <a:latin typeface="Helvetica"/>
                <a:ea typeface="Helvetica"/>
                <a:cs typeface="Helvetica"/>
                <a:sym typeface="Helvetica"/>
              </a:defRPr>
            </a:pPr>
            <a:r>
              <a:t>LGWA will open a new window to observe CGWBs, both specific to the dHz band and spanning different orders in frequency</a:t>
            </a:r>
          </a:p>
          <a:p>
            <a:pPr algn="just" defTabSz="457200">
              <a:lnSpc>
                <a:spcPct val="110000"/>
              </a:lnSpc>
              <a:defRPr sz="5200">
                <a:latin typeface="Helvetica"/>
                <a:ea typeface="Helvetica"/>
                <a:cs typeface="Helvetica"/>
                <a:sym typeface="Helvetica"/>
              </a:defRPr>
            </a:pPr>
          </a:p>
          <a:p>
            <a:pPr algn="just" defTabSz="457200">
              <a:lnSpc>
                <a:spcPct val="110000"/>
              </a:lnSpc>
              <a:defRPr sz="1000">
                <a:latin typeface="Helvetica"/>
                <a:ea typeface="Helvetica"/>
                <a:cs typeface="Helvetica"/>
                <a:sym typeface="Helvetica"/>
              </a:defRPr>
            </a:pPr>
          </a:p>
          <a:p>
            <a:pPr marL="635000" indent="-635000" algn="just" defTabSz="457200">
              <a:lnSpc>
                <a:spcPct val="110000"/>
              </a:lnSpc>
              <a:buSzPct val="50000"/>
              <a:buBlip>
                <a:blip r:embed="rId2"/>
              </a:buBlip>
              <a:defRPr sz="5200">
                <a:latin typeface="Helvetica"/>
                <a:ea typeface="Helvetica"/>
                <a:cs typeface="Helvetica"/>
                <a:sym typeface="Helvetica"/>
              </a:defRPr>
            </a:pPr>
            <a:r>
              <a:t>The impact of the AGWB in the LGWA band is expected to be less relevant than in other bands</a:t>
            </a:r>
          </a:p>
          <a:p>
            <a:pPr algn="just" defTabSz="457200">
              <a:lnSpc>
                <a:spcPct val="110000"/>
              </a:lnSpc>
              <a:defRPr sz="5200">
                <a:latin typeface="Helvetica"/>
                <a:ea typeface="Helvetica"/>
                <a:cs typeface="Helvetica"/>
                <a:sym typeface="Helvetica"/>
              </a:defRPr>
            </a:pPr>
          </a:p>
          <a:p>
            <a:pPr marL="635000" indent="-635000" algn="just" defTabSz="457200">
              <a:lnSpc>
                <a:spcPct val="110000"/>
              </a:lnSpc>
              <a:buSzPct val="50000"/>
              <a:buBlip>
                <a:blip r:embed="rId2"/>
              </a:buBlip>
              <a:defRPr sz="5200">
                <a:latin typeface="Helvetica"/>
                <a:ea typeface="Helvetica"/>
                <a:cs typeface="Helvetica"/>
                <a:sym typeface="Helvetica"/>
              </a:defRPr>
            </a:pPr>
            <a:r>
              <a:t>An array of detectors (also at a reduced sensitivity) will however be needed</a:t>
            </a:r>
          </a:p>
        </p:txBody>
      </p:sp>
      <p:pic>
        <p:nvPicPr>
          <p:cNvPr id="423" name="gwfast_stoc_logo_bkgd.png" descr="gwfast_stoc_logo_bkgd.png">
            <a:hlinkClick r:id="rId3" invalidUrl="" action="" tgtFrame="" tooltip="" history="1" highlightClick="0" endSnd="0"/>
          </p:cNvPr>
          <p:cNvPicPr>
            <a:picLocks noChangeAspect="1"/>
          </p:cNvPicPr>
          <p:nvPr/>
        </p:nvPicPr>
        <p:blipFill>
          <a:blip r:embed="rId4">
            <a:extLst/>
          </a:blip>
          <a:srcRect l="8448" t="13379" r="5664" b="6478"/>
          <a:stretch>
            <a:fillRect/>
          </a:stretch>
        </p:blipFill>
        <p:spPr>
          <a:xfrm>
            <a:off x="20767061" y="399632"/>
            <a:ext cx="3525481" cy="249748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5" name="Rectangle Rectangle" descr="Rectangle Rectangle"/>
          <p:cNvPicPr>
            <a:picLocks noChangeAspect="0"/>
          </p:cNvPicPr>
          <p:nvPr/>
        </p:nvPicPr>
        <p:blipFill>
          <a:blip r:embed="rId3">
            <a:alphaModFix amt="61121"/>
            <a:extLst/>
          </a:blip>
          <a:stretch>
            <a:fillRect/>
          </a:stretch>
        </p:blipFill>
        <p:spPr>
          <a:xfrm>
            <a:off x="2582445" y="3109556"/>
            <a:ext cx="19219110" cy="1644805"/>
          </a:xfrm>
          <a:prstGeom prst="rect">
            <a:avLst/>
          </a:prstGeom>
        </p:spPr>
      </p:pic>
      <p:pic>
        <p:nvPicPr>
          <p:cNvPr id="426" name="Thanks for your attention… questions? Thanks for your attention… questions?" descr="Thanks for your attention… questions? Thanks for your attention… questions?"/>
          <p:cNvPicPr>
            <a:picLocks noChangeAspect="0"/>
          </p:cNvPicPr>
          <p:nvPr/>
        </p:nvPicPr>
        <p:blipFill>
          <a:blip r:embed="rId4">
            <a:extLst/>
          </a:blip>
          <a:stretch>
            <a:fillRect/>
          </a:stretch>
        </p:blipFill>
        <p:spPr>
          <a:xfrm>
            <a:off x="3231762" y="3379508"/>
            <a:ext cx="17920476" cy="1270001"/>
          </a:xfrm>
          <a:prstGeom prst="rect">
            <a:avLst/>
          </a:prstGeom>
        </p:spPr>
      </p:pic>
      <p:grpSp>
        <p:nvGrpSpPr>
          <p:cNvPr id="429" name="Group"/>
          <p:cNvGrpSpPr/>
          <p:nvPr/>
        </p:nvGrpSpPr>
        <p:grpSpPr>
          <a:xfrm>
            <a:off x="15409772" y="10598100"/>
            <a:ext cx="9060394" cy="1998846"/>
            <a:chOff x="0" y="12700"/>
            <a:chExt cx="9060392" cy="1998845"/>
          </a:xfrm>
        </p:grpSpPr>
        <p:pic>
          <p:nvPicPr>
            <p:cNvPr id="427" name="Rectangle Rectangle" descr="Rectangle Rectangle"/>
            <p:cNvPicPr>
              <a:picLocks noChangeAspect="0"/>
            </p:cNvPicPr>
            <p:nvPr/>
          </p:nvPicPr>
          <p:blipFill>
            <a:blip r:embed="rId5">
              <a:alphaModFix amt="60000"/>
              <a:extLst/>
            </a:blip>
            <a:stretch>
              <a:fillRect/>
            </a:stretch>
          </p:blipFill>
          <p:spPr>
            <a:xfrm>
              <a:off x="0" y="12700"/>
              <a:ext cx="9060393" cy="1998846"/>
            </a:xfrm>
            <a:prstGeom prst="rect">
              <a:avLst/>
            </a:prstGeom>
            <a:effectLst/>
          </p:spPr>
        </p:pic>
        <p:pic>
          <p:nvPicPr>
            <p:cNvPr id="428" name="You can also contact me at… You can also contact me at fiacovelli@jhu.edu" descr="You can also contact me at… You can also contact me at fiacovelli@jhu.edu"/>
            <p:cNvPicPr>
              <a:picLocks noChangeAspect="0"/>
            </p:cNvPicPr>
            <p:nvPr/>
          </p:nvPicPr>
          <p:blipFill>
            <a:blip r:embed="rId6">
              <a:extLst/>
            </a:blip>
            <a:stretch>
              <a:fillRect/>
            </a:stretch>
          </p:blipFill>
          <p:spPr>
            <a:xfrm>
              <a:off x="182545" y="104072"/>
              <a:ext cx="8695303" cy="1803401"/>
            </a:xfrm>
            <a:prstGeom prst="rect">
              <a:avLst/>
            </a:prstGeom>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Masses_of_Dead_Stars_LIGO_Virgo_KAGRA.png" descr="Masses_of_Dead_Stars_LIGO_Virgo_KAGRA.png">
            <a:hlinkClick r:id="rId2" invalidUrl="" action="" tgtFrame="" tooltip="" history="1" highlightClick="0" endSnd="0"/>
          </p:cNvPr>
          <p:cNvPicPr>
            <a:picLocks noChangeAspect="1"/>
          </p:cNvPicPr>
          <p:nvPr/>
        </p:nvPicPr>
        <p:blipFill>
          <a:blip r:embed="rId3">
            <a:extLst/>
          </a:blip>
          <a:stretch>
            <a:fillRect/>
          </a:stretch>
        </p:blipFill>
        <p:spPr>
          <a:xfrm>
            <a:off x="-1" y="16326"/>
            <a:ext cx="24384001" cy="13677765"/>
          </a:xfrm>
          <a:prstGeom prst="rect">
            <a:avLst/>
          </a:prstGeom>
          <a:ln w="12700">
            <a:miter lim="400000"/>
          </a:ln>
        </p:spPr>
      </p:pic>
      <p:pic>
        <p:nvPicPr>
          <p:cNvPr id="163" name="Line Line" descr="Line Line"/>
          <p:cNvPicPr>
            <a:picLocks noChangeAspect="0"/>
          </p:cNvPicPr>
          <p:nvPr/>
        </p:nvPicPr>
        <p:blipFill>
          <a:blip r:embed="rId4">
            <a:extLst/>
          </a:blip>
          <a:stretch>
            <a:fillRect/>
          </a:stretch>
        </p:blipFill>
        <p:spPr>
          <a:xfrm rot="20698934">
            <a:off x="9809676" y="12400875"/>
            <a:ext cx="2543472" cy="352234"/>
          </a:xfrm>
          <a:prstGeom prst="rect">
            <a:avLst/>
          </a:prstGeom>
        </p:spPr>
      </p:pic>
      <p:sp>
        <p:nvSpPr>
          <p:cNvPr id="165" name="First BNS event, and first multi-messenger!"/>
          <p:cNvSpPr txBox="1"/>
          <p:nvPr/>
        </p:nvSpPr>
        <p:spPr>
          <a:xfrm>
            <a:off x="369326" y="12426949"/>
            <a:ext cx="9797555" cy="711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a:ea typeface="Helvetica"/>
                <a:cs typeface="Helvetica"/>
                <a:sym typeface="Helvetica"/>
              </a:defRPr>
            </a:lvl1pPr>
          </a:lstStyle>
          <a:p>
            <a:pPr/>
            <a:r>
              <a:t>First BNS event, and first multi-messenger!</a:t>
            </a:r>
          </a:p>
        </p:txBody>
      </p:sp>
      <p:pic>
        <p:nvPicPr>
          <p:cNvPr id="166" name="Line Line" descr="Line Line"/>
          <p:cNvPicPr>
            <a:picLocks noChangeAspect="0"/>
          </p:cNvPicPr>
          <p:nvPr/>
        </p:nvPicPr>
        <p:blipFill>
          <a:blip r:embed="rId5">
            <a:extLst/>
          </a:blip>
          <a:stretch>
            <a:fillRect/>
          </a:stretch>
        </p:blipFill>
        <p:spPr>
          <a:xfrm rot="1291285">
            <a:off x="20076222" y="4166029"/>
            <a:ext cx="1374965" cy="352235"/>
          </a:xfrm>
          <a:prstGeom prst="rect">
            <a:avLst/>
          </a:prstGeom>
        </p:spPr>
      </p:pic>
      <p:sp>
        <p:nvSpPr>
          <p:cNvPr id="168" name="First detection!"/>
          <p:cNvSpPr txBox="1"/>
          <p:nvPr/>
        </p:nvSpPr>
        <p:spPr>
          <a:xfrm>
            <a:off x="18821444" y="3303750"/>
            <a:ext cx="344581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a:ea typeface="Helvetica"/>
                <a:cs typeface="Helvetica"/>
                <a:sym typeface="Helvetica"/>
              </a:defRPr>
            </a:lvl1pPr>
          </a:lstStyle>
          <a:p>
            <a:pPr/>
            <a:r>
              <a:t>First detection!</a:t>
            </a:r>
          </a:p>
        </p:txBody>
      </p:sp>
      <p:pic>
        <p:nvPicPr>
          <p:cNvPr id="169" name="Image" descr="Image"/>
          <p:cNvPicPr>
            <a:picLocks noChangeAspect="1"/>
          </p:cNvPicPr>
          <p:nvPr/>
        </p:nvPicPr>
        <p:blipFill>
          <a:blip r:embed="rId6">
            <a:extLst/>
          </a:blip>
          <a:stretch>
            <a:fillRect/>
          </a:stretch>
        </p:blipFill>
        <p:spPr>
          <a:xfrm>
            <a:off x="22349809" y="3265650"/>
            <a:ext cx="736601" cy="711201"/>
          </a:xfrm>
          <a:prstGeom prst="rect">
            <a:avLst/>
          </a:prstGeom>
          <a:ln w="12700">
            <a:miter lim="400000"/>
          </a:ln>
        </p:spPr>
      </p:pic>
      <p:sp>
        <p:nvSpPr>
          <p:cNvPr id="170" name="State of the art at 2G detectors"/>
          <p:cNvSpPr txBox="1"/>
          <p:nvPr/>
        </p:nvSpPr>
        <p:spPr>
          <a:xfrm>
            <a:off x="328643" y="112811"/>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State of the art at 2G detectors</a:t>
            </a:r>
          </a:p>
        </p:txBody>
      </p:sp>
      <p:grpSp>
        <p:nvGrpSpPr>
          <p:cNvPr id="173" name="237 significant candidates in O4 for the moment!">
            <a:hlinkClick r:id="rId7" invalidUrl="" action="" tgtFrame="" tooltip="" history="1" highlightClick="0" endSnd="0"/>
          </p:cNvPr>
          <p:cNvGrpSpPr/>
          <p:nvPr/>
        </p:nvGrpSpPr>
        <p:grpSpPr>
          <a:xfrm>
            <a:off x="18541314" y="9170021"/>
            <a:ext cx="4849306" cy="2286001"/>
            <a:chOff x="0" y="0"/>
            <a:chExt cx="4849305" cy="2286000"/>
          </a:xfrm>
        </p:grpSpPr>
        <p:sp>
          <p:nvSpPr>
            <p:cNvPr id="172" name="237 significant candidates in O4 for the moment!"/>
            <p:cNvSpPr txBox="1"/>
            <p:nvPr/>
          </p:nvSpPr>
          <p:spPr>
            <a:xfrm>
              <a:off x="88900" y="88900"/>
              <a:ext cx="4671506" cy="21082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latin typeface="Helvetica"/>
                  <a:ea typeface="Helvetica"/>
                  <a:cs typeface="Helvetica"/>
                  <a:sym typeface="Helvetica"/>
                </a:defRPr>
              </a:pPr>
              <a:r>
                <a:rPr b="1" u="sng"/>
                <a:t>237</a:t>
              </a:r>
              <a:r>
                <a:t> significant candidates in O4 for the moment!</a:t>
              </a:r>
            </a:p>
          </p:txBody>
        </p:sp>
        <p:pic>
          <p:nvPicPr>
            <p:cNvPr id="171" name="237 significant candidates in O4 for the moment! 237 significant candidates in O4 for the moment!" descr="237 significant candidates in O4 for the moment! 237 significant candidates in O4 for the moment!"/>
            <p:cNvPicPr>
              <a:picLocks noChangeAspect="0"/>
            </p:cNvPicPr>
            <p:nvPr/>
          </p:nvPicPr>
          <p:blipFill>
            <a:blip r:embed="rId8">
              <a:extLst/>
            </a:blip>
            <a:stretch>
              <a:fillRect/>
            </a:stretch>
          </p:blipFill>
          <p:spPr>
            <a:xfrm>
              <a:off x="0" y="0"/>
              <a:ext cx="4849306" cy="2286000"/>
            </a:xfrm>
            <a:prstGeom prst="rect">
              <a:avLst/>
            </a:prstGeom>
            <a:effectLst/>
          </p:spPr>
        </p:pic>
      </p:grpSp>
      <p:sp>
        <p:nvSpPr>
          <p:cNvPr id="174" name="2"/>
          <p:cNvSpPr txBox="1"/>
          <p:nvPr>
            <p:ph type="sldNum" sz="quarter" idx="2"/>
          </p:nvPr>
        </p:nvSpPr>
        <p:spPr>
          <a:xfrm>
            <a:off x="23852602" y="13095648"/>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timeline_vnext.png" descr="timeline_vnext.png"/>
          <p:cNvPicPr>
            <a:picLocks noChangeAspect="1"/>
          </p:cNvPicPr>
          <p:nvPr/>
        </p:nvPicPr>
        <p:blipFill>
          <a:blip r:embed="rId2">
            <a:extLst/>
          </a:blip>
          <a:stretch>
            <a:fillRect/>
          </a:stretch>
        </p:blipFill>
        <p:spPr>
          <a:xfrm>
            <a:off x="-1" y="3190265"/>
            <a:ext cx="24384001" cy="10232744"/>
          </a:xfrm>
          <a:prstGeom prst="rect">
            <a:avLst/>
          </a:prstGeom>
          <a:ln w="12700">
            <a:miter lim="400000"/>
          </a:ln>
        </p:spPr>
      </p:pic>
      <p:sp>
        <p:nvSpPr>
          <p:cNvPr id="177" name="Prospects at 2G detectors"/>
          <p:cNvSpPr txBox="1"/>
          <p:nvPr/>
        </p:nvSpPr>
        <p:spPr>
          <a:xfrm>
            <a:off x="328643" y="112811"/>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Prospects at 2G detectors</a:t>
            </a:r>
          </a:p>
        </p:txBody>
      </p:sp>
      <p:sp>
        <p:nvSpPr>
          <p:cNvPr id="178" name="Already at 2G detectors, thanks to future advancements, in the coming years the number of detections is expected to quickly raise"/>
          <p:cNvSpPr txBox="1"/>
          <p:nvPr/>
        </p:nvSpPr>
        <p:spPr>
          <a:xfrm>
            <a:off x="1663269" y="1460853"/>
            <a:ext cx="21057462"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000">
                <a:latin typeface="Helvetica"/>
                <a:ea typeface="Helvetica"/>
                <a:cs typeface="Helvetica"/>
                <a:sym typeface="Helvetica"/>
              </a:defRPr>
            </a:lvl1pPr>
          </a:lstStyle>
          <a:p>
            <a:pPr/>
            <a:r>
              <a:t>Already at 2G detectors, thanks to future advancements, in the coming years the number of detections is expected to quickly raise </a:t>
            </a:r>
          </a:p>
        </p:txBody>
      </p:sp>
      <p:sp>
        <p:nvSpPr>
          <p:cNvPr id="179" name="3"/>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 Michele Mancarella"/>
          <p:cNvSpPr txBox="1"/>
          <p:nvPr/>
        </p:nvSpPr>
        <p:spPr>
          <a:xfrm>
            <a:off x="700805" y="12937042"/>
            <a:ext cx="439456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a:ea typeface="Helvetica"/>
                <a:cs typeface="Helvetica"/>
                <a:sym typeface="Helvetica"/>
              </a:defRPr>
            </a:lvl1pPr>
          </a:lstStyle>
          <a:p>
            <a:pPr/>
            <a:r>
              <a:t>© Michele Mancarella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Cosmology at LGWA"/>
          <p:cNvSpPr txBox="1"/>
          <p:nvPr/>
        </p:nvSpPr>
        <p:spPr>
          <a:xfrm>
            <a:off x="344632" y="29357"/>
            <a:ext cx="1042314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Cosmology at LGWA</a:t>
            </a:r>
          </a:p>
        </p:txBody>
      </p:sp>
      <p:sp>
        <p:nvSpPr>
          <p:cNvPr id="183" name="LGWA can contribute to cosmology along the following main lines"/>
          <p:cNvSpPr txBox="1"/>
          <p:nvPr/>
        </p:nvSpPr>
        <p:spPr>
          <a:xfrm>
            <a:off x="771083" y="1401629"/>
            <a:ext cx="2284183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LGWA can contribute to cosmology along the following main lines </a:t>
            </a:r>
          </a:p>
        </p:txBody>
      </p:sp>
      <p:pic>
        <p:nvPicPr>
          <p:cNvPr id="184" name="COSMOGRAPHY, COSMOLOGICAL  PARAMETERS AND MODIFIED GRAVITY… COSMOGRAPHY, COSMOLOGICAL  PARAMETERS AND MODIFIED GRAVITYThrough bright and dark sirens, LGWA will be capable of giving complementary estimations of cosmological parameters, further allowing to" descr="COSMOGRAPHY, COSMOLOGICAL  PARAMETERS AND MODIFIED GRAVITY… COSMOGRAPHY, COSMOLOGICAL  PARAMETERS AND MODIFIED GRAVITYThrough bright and dark sirens, LGWA will be capable of giving complementary estimations of cosmological parameters, further allowing to probe the  Equation  —  Equation  relation out to high redshift.It will also allow to constrain modified GW propagation, a GW-specific observable, and help in the cosmic dipole tension. "/>
          <p:cNvPicPr>
            <a:picLocks noChangeAspect="0"/>
          </p:cNvPicPr>
          <p:nvPr/>
        </p:nvPicPr>
        <p:blipFill>
          <a:blip r:embed="rId2">
            <a:alphaModFix amt="40000"/>
            <a:extLst/>
          </a:blip>
          <a:stretch>
            <a:fillRect/>
          </a:stretch>
        </p:blipFill>
        <p:spPr>
          <a:xfrm>
            <a:off x="639011" y="3303326"/>
            <a:ext cx="7368836" cy="9101352"/>
          </a:xfrm>
          <a:prstGeom prst="rect">
            <a:avLst/>
          </a:prstGeom>
        </p:spPr>
      </p:pic>
      <p:pic>
        <p:nvPicPr>
          <p:cNvPr id="185" name="STOCHASTIC GW BACKGROUNDS OF COSMOLOGICAL ORIGIN… STOCHASTIC GW BACKGROUNDS OF COSMOLOGICAL ORIGINWith the sensitivity in a new band, LGWA could detect stochastic GW backgrounds with  Equation  if in an array configuration across the Moon, also with less" descr="STOCHASTIC GW BACKGROUNDS OF COSMOLOGICAL ORIGIN… STOCHASTIC GW BACKGROUNDS OF COSMOLOGICAL ORIGINWith the sensitivity in a new band, LGWA could detect stochastic GW backgrounds with  Equation  if in an array configuration across the Moon, also with less sensitive detectors.It could detect signals from, e.g., inflation beyond single-field slow-roll, first order phase transitions at  Equation  (earlier than LISA), and cosmic strings. "/>
          <p:cNvPicPr>
            <a:picLocks noChangeAspect="0"/>
          </p:cNvPicPr>
          <p:nvPr/>
        </p:nvPicPr>
        <p:blipFill>
          <a:blip r:embed="rId3">
            <a:alphaModFix amt="40218"/>
            <a:extLst/>
          </a:blip>
          <a:stretch>
            <a:fillRect/>
          </a:stretch>
        </p:blipFill>
        <p:spPr>
          <a:xfrm>
            <a:off x="8583783" y="3257297"/>
            <a:ext cx="7366001" cy="9193409"/>
          </a:xfrm>
          <a:prstGeom prst="rect">
            <a:avLst/>
          </a:prstGeom>
        </p:spPr>
      </p:pic>
      <p:pic>
        <p:nvPicPr>
          <p:cNvPr id="186" name="DETECTION OF INDIVIDUAL COSMOLOGICAL EVENTS… DETECTION OF INDIVIDUAL COSMOLOGICAL EVENTSLGWA could observe GW bursts from cosmic string cusps, depending on the string tension, and constrain string loop models.It could also tell apart primordial BH merger" descr="DETECTION OF INDIVIDUAL COSMOLOGICAL EVENTS… DETECTION OF INDIVIDUAL COSMOLOGICAL EVENTSLGWA could observe GW bursts from cosmic string cusps, depending on the string tension, and constrain string loop models.It could also tell apart primordial BH mergers from astrophysical ones, identifying distinctive features. Those could be produced not only by inflation, but also from domain walls or phase transitions. "/>
          <p:cNvPicPr>
            <a:picLocks noChangeAspect="0"/>
          </p:cNvPicPr>
          <p:nvPr/>
        </p:nvPicPr>
        <p:blipFill>
          <a:blip r:embed="rId4">
            <a:alphaModFix amt="40000"/>
            <a:extLst/>
          </a:blip>
          <a:stretch>
            <a:fillRect/>
          </a:stretch>
        </p:blipFill>
        <p:spPr>
          <a:xfrm>
            <a:off x="16528553" y="3586801"/>
            <a:ext cx="7216436" cy="8534401"/>
          </a:xfrm>
          <a:prstGeom prst="rect">
            <a:avLst/>
          </a:prstGeom>
        </p:spPr>
      </p:pic>
      <p:pic>
        <p:nvPicPr>
          <p:cNvPr id="187" name="Rounded Rectangle Rounded rectangle" descr="Rounded Rectangle Rounded rectangle"/>
          <p:cNvPicPr>
            <a:picLocks noChangeAspect="0"/>
          </p:cNvPicPr>
          <p:nvPr/>
        </p:nvPicPr>
        <p:blipFill>
          <a:blip r:embed="rId5">
            <a:extLst/>
          </a:blip>
          <a:stretch>
            <a:fillRect/>
          </a:stretch>
        </p:blipFill>
        <p:spPr>
          <a:xfrm>
            <a:off x="331557" y="2491942"/>
            <a:ext cx="15930523" cy="10736820"/>
          </a:xfrm>
          <a:prstGeom prst="rect">
            <a:avLst/>
          </a:prstGeom>
        </p:spPr>
      </p:pic>
      <p:sp>
        <p:nvSpPr>
          <p:cNvPr id="189" name="4"/>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184"/>
                                        </p:tgtEl>
                                        <p:attrNameLst>
                                          <p:attrName>style.opacity</p:attrName>
                                        </p:attrNameLst>
                                      </p:cBhvr>
                                      <p:to>
                                        <p:strVal val="1.00"/>
                                      </p:to>
                                    </p:set>
                                    <p:animEffect filter="image" prLst="opacity: 1.00; ">
                                      <p:cBhvr>
                                        <p:cTn id="7" dur="indefinite" fill="hold"/>
                                        <p:tgtEl>
                                          <p:spTgt spid="184"/>
                                        </p:tgtEl>
                                      </p:cBhvr>
                                    </p:animEffect>
                                  </p:childTnLst>
                                </p:cTn>
                              </p:par>
                            </p:childTnLst>
                          </p:cTn>
                        </p:par>
                        <p:par>
                          <p:cTn id="8" fill="hold">
                            <p:stCondLst>
                              <p:cond delay="0"/>
                            </p:stCondLst>
                            <p:childTnLst>
                              <p:par>
                                <p:cTn id="9" presetClass="emph" nodeType="afterEffect" presetID="9" grpId="2" fill="hold">
                                  <p:stCondLst>
                                    <p:cond delay="0"/>
                                  </p:stCondLst>
                                  <p:childTnLst>
                                    <p:set>
                                      <p:cBhvr>
                                        <p:cTn id="10" dur="indefinite" fill="hold"/>
                                        <p:tgtEl>
                                          <p:spTgt spid="185"/>
                                        </p:tgtEl>
                                        <p:attrNameLst>
                                          <p:attrName>style.opacity</p:attrName>
                                        </p:attrNameLst>
                                      </p:cBhvr>
                                      <p:to>
                                        <p:strVal val="1.00"/>
                                      </p:to>
                                    </p:set>
                                    <p:animEffect filter="image" prLst="opacity: 1.00; ">
                                      <p:cBhvr>
                                        <p:cTn id="11" dur="indefinite" fill="hold"/>
                                        <p:tgtEl>
                                          <p:spTgt spid="185"/>
                                        </p:tgtEl>
                                      </p:cBhvr>
                                    </p:animEffect>
                                  </p:childTnLst>
                                </p:cTn>
                              </p:par>
                            </p:childTnLst>
                          </p:cTn>
                        </p:par>
                      </p:childTnLst>
                    </p:cTn>
                  </p:par>
                  <p:par>
                    <p:cTn id="12" fill="hold">
                      <p:stCondLst>
                        <p:cond delay="indefinite"/>
                      </p:stCondLst>
                      <p:childTnLst>
                        <p:par>
                          <p:cTn id="13" fill="hold">
                            <p:stCondLst>
                              <p:cond delay="0"/>
                            </p:stCondLst>
                            <p:childTnLst>
                              <p:par>
                                <p:cTn id="14" presetClass="emph" nodeType="clickEffect" presetID="9" grpId="3" fill="hold">
                                  <p:stCondLst>
                                    <p:cond delay="0"/>
                                  </p:stCondLst>
                                  <p:childTnLst>
                                    <p:set>
                                      <p:cBhvr>
                                        <p:cTn id="15" dur="indefinite" fill="hold"/>
                                        <p:tgtEl>
                                          <p:spTgt spid="186"/>
                                        </p:tgtEl>
                                        <p:attrNameLst>
                                          <p:attrName>style.opacity</p:attrName>
                                        </p:attrNameLst>
                                      </p:cBhvr>
                                      <p:to>
                                        <p:strVal val="1.00"/>
                                      </p:to>
                                    </p:set>
                                    <p:animEffect filter="image" prLst="opacity: 1.00; ">
                                      <p:cBhvr>
                                        <p:cTn id="16" dur="indefinite" fill="hold"/>
                                        <p:tgtEl>
                                          <p:spTgt spid="18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 grpId="4" fill="hold">
                                  <p:stCondLst>
                                    <p:cond delay="0"/>
                                  </p:stCondLst>
                                  <p:iterate type="el" backwards="0">
                                    <p:tmAbs val="0"/>
                                  </p:iterate>
                                  <p:childTnLst>
                                    <p:set>
                                      <p:cBhvr>
                                        <p:cTn id="20" fill="hold"/>
                                        <p:tgtEl>
                                          <p:spTgt spid="187"/>
                                        </p:tgtEl>
                                        <p:attrNameLst>
                                          <p:attrName>style.visibility</p:attrName>
                                        </p:attrNameLst>
                                      </p:cBhvr>
                                      <p:to>
                                        <p:strVal val="visible"/>
                                      </p:to>
                                    </p:set>
                                    <p:anim calcmode="lin" valueType="num">
                                      <p:cBhvr>
                                        <p:cTn id="21" dur="1000" fill="hold"/>
                                        <p:tgtEl>
                                          <p:spTgt spid="187"/>
                                        </p:tgtEl>
                                        <p:attrNameLst>
                                          <p:attrName>ppt_x</p:attrName>
                                        </p:attrNameLst>
                                      </p:cBhvr>
                                      <p:tavLst>
                                        <p:tav tm="0">
                                          <p:val>
                                            <p:strVal val="0-#ppt_w/2"/>
                                          </p:val>
                                        </p:tav>
                                        <p:tav tm="100000">
                                          <p:val>
                                            <p:strVal val="#ppt_x"/>
                                          </p:val>
                                        </p:tav>
                                      </p:tavLst>
                                    </p:anim>
                                    <p:anim calcmode="lin" valueType="num">
                                      <p:cBhvr>
                                        <p:cTn id="22" dur="1000" fill="hold"/>
                                        <p:tgtEl>
                                          <p:spTgt spid="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4"/>
      <p:bldP build="whole" bldLvl="1" animBg="1" rev="0" advAuto="0" spid="185" grpId="2"/>
      <p:bldP build="whole" bldLvl="1" animBg="1" rev="0" advAuto="0" spid="184" grpId="1"/>
      <p:bldP build="whole" bldLvl="1" animBg="1" rev="0" advAuto="0" spid="186"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Overview"/>
          <p:cNvSpPr txBox="1"/>
          <p:nvPr/>
        </p:nvSpPr>
        <p:spPr>
          <a:xfrm>
            <a:off x="328643" y="112811"/>
            <a:ext cx="21971001" cy="1434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latin typeface="Helvetica"/>
                <a:ea typeface="Helvetica"/>
                <a:cs typeface="Helvetica"/>
                <a:sym typeface="Helvetica"/>
              </a:defRPr>
            </a:lvl1pPr>
          </a:lstStyle>
          <a:p>
            <a:pPr/>
            <a:r>
              <a:t>Overview</a:t>
            </a:r>
          </a:p>
        </p:txBody>
      </p:sp>
      <p:sp>
        <p:nvSpPr>
          <p:cNvPr id="192" name="Introduction to current GW observations and GW cosmology"/>
          <p:cNvSpPr txBox="1"/>
          <p:nvPr/>
        </p:nvSpPr>
        <p:spPr>
          <a:xfrm>
            <a:off x="612062" y="2504663"/>
            <a:ext cx="23159877"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4999" indent="-634999" algn="just" defTabSz="457200">
              <a:lnSpc>
                <a:spcPct val="110000"/>
              </a:lnSpc>
              <a:buSzPct val="50000"/>
              <a:buBlip>
                <a:blip r:embed="rId2"/>
              </a:buBlip>
              <a:defRPr sz="5900">
                <a:latin typeface="Helvetica"/>
                <a:ea typeface="Helvetica"/>
                <a:cs typeface="Helvetica"/>
                <a:sym typeface="Helvetica"/>
              </a:defRPr>
            </a:lvl1pPr>
          </a:lstStyle>
          <a:p>
            <a:pPr/>
            <a:r>
              <a:t>Introduction to current GW observations and GW cosmology</a:t>
            </a:r>
          </a:p>
        </p:txBody>
      </p:sp>
      <p:sp>
        <p:nvSpPr>
          <p:cNvPr id="193" name="Gravitational-wave standard sirens…"/>
          <p:cNvSpPr txBox="1"/>
          <p:nvPr/>
        </p:nvSpPr>
        <p:spPr>
          <a:xfrm>
            <a:off x="612062" y="4744257"/>
            <a:ext cx="23159877" cy="2987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4999" indent="-634999" algn="just" defTabSz="457200">
              <a:lnSpc>
                <a:spcPct val="110000"/>
              </a:lnSpc>
              <a:buSzPct val="50000"/>
              <a:buBlip>
                <a:blip r:embed="rId2"/>
              </a:buBlip>
              <a:defRPr sz="5900">
                <a:latin typeface="Helvetica"/>
                <a:ea typeface="Helvetica"/>
                <a:cs typeface="Helvetica"/>
                <a:sym typeface="Helvetica"/>
              </a:defRPr>
            </a:pPr>
            <a:r>
              <a:t>Gravitational-wave standard sirens </a:t>
            </a:r>
          </a:p>
          <a:p>
            <a:pPr lvl="1" marL="1244600" indent="-635000" algn="just" defTabSz="457200">
              <a:lnSpc>
                <a:spcPct val="110000"/>
              </a:lnSpc>
              <a:buSzPct val="110000"/>
              <a:buChar char="•"/>
              <a:defRPr sz="5900">
                <a:latin typeface="Helvetica"/>
                <a:ea typeface="Helvetica"/>
                <a:cs typeface="Helvetica"/>
                <a:sym typeface="Helvetica"/>
              </a:defRPr>
            </a:pPr>
            <a:r>
              <a:t>Key concepts</a:t>
            </a:r>
          </a:p>
          <a:p>
            <a:pPr lvl="1" marL="1244600" indent="-635000" algn="just" defTabSz="457200">
              <a:lnSpc>
                <a:spcPct val="110000"/>
              </a:lnSpc>
              <a:buSzPct val="110000"/>
              <a:buChar char="•"/>
              <a:defRPr sz="5900">
                <a:latin typeface="Helvetica"/>
                <a:ea typeface="Helvetica"/>
                <a:cs typeface="Helvetica"/>
                <a:sym typeface="Helvetica"/>
              </a:defRPr>
            </a:pPr>
            <a:r>
              <a:t>Standard sirens at LGWA</a:t>
            </a:r>
          </a:p>
        </p:txBody>
      </p:sp>
      <p:sp>
        <p:nvSpPr>
          <p:cNvPr id="194" name="Stochastic gravitational-wave backgrounds…"/>
          <p:cNvSpPr txBox="1"/>
          <p:nvPr/>
        </p:nvSpPr>
        <p:spPr>
          <a:xfrm>
            <a:off x="612062" y="9173330"/>
            <a:ext cx="23159877" cy="3167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4999" indent="-634999" algn="just" defTabSz="457200">
              <a:lnSpc>
                <a:spcPct val="110000"/>
              </a:lnSpc>
              <a:spcBef>
                <a:spcPts val="1000"/>
              </a:spcBef>
              <a:buSzPct val="50000"/>
              <a:buBlip>
                <a:blip r:embed="rId2"/>
              </a:buBlip>
              <a:defRPr sz="5900">
                <a:latin typeface="Helvetica"/>
                <a:ea typeface="Helvetica"/>
                <a:cs typeface="Helvetica"/>
                <a:sym typeface="Helvetica"/>
              </a:defRPr>
            </a:pPr>
            <a:r>
              <a:t>Stochastic gravitational-wave backgrounds</a:t>
            </a:r>
          </a:p>
          <a:p>
            <a:pPr lvl="1" marL="1244600" indent="-635000" algn="just" defTabSz="457200">
              <a:lnSpc>
                <a:spcPct val="130000"/>
              </a:lnSpc>
              <a:buSzPct val="110000"/>
              <a:buChar char="•"/>
              <a:defRPr sz="5900">
                <a:latin typeface="Helvetica"/>
                <a:ea typeface="Helvetica"/>
                <a:cs typeface="Helvetica"/>
                <a:sym typeface="Helvetica"/>
              </a:defRPr>
            </a:pPr>
            <a:r>
              <a:t>Introduction</a:t>
            </a:r>
          </a:p>
          <a:p>
            <a:pPr lvl="1" marL="1244600" indent="-635000" algn="just" defTabSz="457200">
              <a:lnSpc>
                <a:spcPct val="130000"/>
              </a:lnSpc>
              <a:buSzPct val="110000"/>
              <a:buChar char="•"/>
              <a:defRPr sz="5900">
                <a:latin typeface="Helvetica"/>
                <a:ea typeface="Helvetica"/>
                <a:cs typeface="Helvetica"/>
                <a:sym typeface="Helvetica"/>
              </a:defRPr>
            </a:pPr>
            <a:r>
              <a:t>Detection prospects at LGWA</a:t>
            </a:r>
          </a:p>
        </p:txBody>
      </p:sp>
      <p:sp>
        <p:nvSpPr>
          <p:cNvPr id="195" name="5"/>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6"/>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8" name="Gravitational-wave standard sirens"/>
          <p:cNvSpPr txBox="1"/>
          <p:nvPr/>
        </p:nvSpPr>
        <p:spPr>
          <a:xfrm>
            <a:off x="344632" y="29357"/>
            <a:ext cx="1731849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Gravitational-wave standard sirens</a:t>
            </a:r>
          </a:p>
        </p:txBody>
      </p:sp>
      <p:sp>
        <p:nvSpPr>
          <p:cNvPr id="199" name="GW sources from binaries are self-calibrating distance indicators:…"/>
          <p:cNvSpPr txBox="1"/>
          <p:nvPr/>
        </p:nvSpPr>
        <p:spPr>
          <a:xfrm>
            <a:off x="771083" y="1491452"/>
            <a:ext cx="2284183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GW sources from binaries are self-calibrating distance indicators:</a:t>
            </a:r>
          </a:p>
          <a:p>
            <a:pPr defTabSz="457200">
              <a:defRPr sz="5000">
                <a:latin typeface="Helvetica"/>
                <a:ea typeface="Helvetica"/>
                <a:cs typeface="Helvetica"/>
                <a:sym typeface="Helvetica"/>
              </a:defRPr>
            </a:pPr>
            <a:r>
              <a:t>all compact binaries are standard, you “just” have to work out the equations!</a:t>
            </a:r>
          </a:p>
        </p:txBody>
      </p:sp>
      <p:pic>
        <p:nvPicPr>
          <p:cNvPr id="200" name="immagine-incollata.pdf" descr="immagine-incollata.pdf"/>
          <p:cNvPicPr>
            <a:picLocks noChangeAspect="1"/>
          </p:cNvPicPr>
          <p:nvPr/>
        </p:nvPicPr>
        <p:blipFill>
          <a:blip r:embed="rId2">
            <a:extLst/>
          </a:blip>
          <a:stretch>
            <a:fillRect/>
          </a:stretch>
        </p:blipFill>
        <p:spPr>
          <a:xfrm>
            <a:off x="2032803" y="4664519"/>
            <a:ext cx="20318394" cy="2138776"/>
          </a:xfrm>
          <a:prstGeom prst="rect">
            <a:avLst/>
          </a:prstGeom>
          <a:ln w="12700">
            <a:miter lim="400000"/>
          </a:ln>
        </p:spPr>
      </p:pic>
      <p:pic>
        <p:nvPicPr>
          <p:cNvPr id="201" name="Line Line" descr="Line Line"/>
          <p:cNvPicPr>
            <a:picLocks noChangeAspect="0"/>
          </p:cNvPicPr>
          <p:nvPr/>
        </p:nvPicPr>
        <p:blipFill>
          <a:blip r:embed="rId3">
            <a:extLst/>
          </a:blip>
          <a:stretch>
            <a:fillRect/>
          </a:stretch>
        </p:blipFill>
        <p:spPr>
          <a:xfrm rot="1225089">
            <a:off x="11016711" y="4196244"/>
            <a:ext cx="1764070" cy="827749"/>
          </a:xfrm>
          <a:prstGeom prst="rect">
            <a:avLst/>
          </a:prstGeom>
        </p:spPr>
      </p:pic>
      <p:pic>
        <p:nvPicPr>
          <p:cNvPr id="203" name="immagine-incollata.pdf" descr="immagine-incollata.pdf"/>
          <p:cNvPicPr>
            <a:picLocks noChangeAspect="1"/>
          </p:cNvPicPr>
          <p:nvPr/>
        </p:nvPicPr>
        <p:blipFill>
          <a:blip r:embed="rId4">
            <a:extLst/>
          </a:blip>
          <a:stretch>
            <a:fillRect/>
          </a:stretch>
        </p:blipFill>
        <p:spPr>
          <a:xfrm>
            <a:off x="9455275" y="6790975"/>
            <a:ext cx="1641476" cy="596901"/>
          </a:xfrm>
          <a:prstGeom prst="rect">
            <a:avLst/>
          </a:prstGeom>
          <a:ln w="12700">
            <a:miter lim="400000"/>
          </a:ln>
        </p:spPr>
      </p:pic>
      <p:pic>
        <p:nvPicPr>
          <p:cNvPr id="204" name="immagine-incollata.tiff" descr="immagine-incollata.tiff"/>
          <p:cNvPicPr>
            <a:picLocks noChangeAspect="1"/>
          </p:cNvPicPr>
          <p:nvPr/>
        </p:nvPicPr>
        <p:blipFill>
          <a:blip r:embed="rId5">
            <a:extLst/>
          </a:blip>
          <a:stretch>
            <a:fillRect/>
          </a:stretch>
        </p:blipFill>
        <p:spPr>
          <a:xfrm>
            <a:off x="16135452" y="7891886"/>
            <a:ext cx="4956310" cy="2787925"/>
          </a:xfrm>
          <a:prstGeom prst="rect">
            <a:avLst/>
          </a:prstGeom>
          <a:ln w="12700">
            <a:miter lim="400000"/>
          </a:ln>
        </p:spPr>
      </p:pic>
      <p:pic>
        <p:nvPicPr>
          <p:cNvPr id="205" name="Line Line" descr="Line Line"/>
          <p:cNvPicPr>
            <a:picLocks noChangeAspect="0"/>
          </p:cNvPicPr>
          <p:nvPr/>
        </p:nvPicPr>
        <p:blipFill>
          <a:blip r:embed="rId6">
            <a:extLst/>
          </a:blip>
          <a:stretch>
            <a:fillRect/>
          </a:stretch>
        </p:blipFill>
        <p:spPr>
          <a:xfrm rot="20484531">
            <a:off x="11002168" y="6364709"/>
            <a:ext cx="1802909" cy="827750"/>
          </a:xfrm>
          <a:prstGeom prst="rect">
            <a:avLst/>
          </a:prstGeom>
        </p:spPr>
      </p:pic>
      <p:pic>
        <p:nvPicPr>
          <p:cNvPr id="207" name="Line Line" descr="Line Line"/>
          <p:cNvPicPr>
            <a:picLocks noChangeAspect="0"/>
          </p:cNvPicPr>
          <p:nvPr/>
        </p:nvPicPr>
        <p:blipFill>
          <a:blip r:embed="rId7">
            <a:extLst/>
          </a:blip>
          <a:stretch>
            <a:fillRect/>
          </a:stretch>
        </p:blipFill>
        <p:spPr>
          <a:xfrm rot="5400000">
            <a:off x="17777276" y="6625278"/>
            <a:ext cx="1672661" cy="827750"/>
          </a:xfrm>
          <a:prstGeom prst="rect">
            <a:avLst/>
          </a:prstGeom>
        </p:spPr>
      </p:pic>
      <p:pic>
        <p:nvPicPr>
          <p:cNvPr id="209" name="immagine-incollata.pdf" descr="immagine-incollata.pdf"/>
          <p:cNvPicPr>
            <a:picLocks noChangeAspect="1"/>
          </p:cNvPicPr>
          <p:nvPr/>
        </p:nvPicPr>
        <p:blipFill>
          <a:blip r:embed="rId8">
            <a:extLst/>
          </a:blip>
          <a:stretch>
            <a:fillRect/>
          </a:stretch>
        </p:blipFill>
        <p:spPr>
          <a:xfrm>
            <a:off x="20403004" y="8879051"/>
            <a:ext cx="2034307" cy="813723"/>
          </a:xfrm>
          <a:prstGeom prst="rect">
            <a:avLst/>
          </a:prstGeom>
          <a:ln w="12700">
            <a:miter lim="400000"/>
          </a:ln>
        </p:spPr>
      </p:pic>
      <p:pic>
        <p:nvPicPr>
          <p:cNvPr id="210" name="immagine-incollata.pdf" descr="immagine-incollata.pdf"/>
          <p:cNvPicPr>
            <a:picLocks noChangeAspect="1"/>
          </p:cNvPicPr>
          <p:nvPr/>
        </p:nvPicPr>
        <p:blipFill>
          <a:blip r:embed="rId9">
            <a:extLst/>
          </a:blip>
          <a:stretch>
            <a:fillRect/>
          </a:stretch>
        </p:blipFill>
        <p:spPr>
          <a:xfrm>
            <a:off x="20403042" y="11768401"/>
            <a:ext cx="2034307" cy="813724"/>
          </a:xfrm>
          <a:prstGeom prst="rect">
            <a:avLst/>
          </a:prstGeom>
          <a:ln w="12700">
            <a:miter lim="400000"/>
          </a:ln>
        </p:spPr>
      </p:pic>
      <p:pic>
        <p:nvPicPr>
          <p:cNvPr id="211" name="immagine-incollata.tiff" descr="immagine-incollata.tiff"/>
          <p:cNvPicPr>
            <a:picLocks noChangeAspect="1"/>
          </p:cNvPicPr>
          <p:nvPr/>
        </p:nvPicPr>
        <p:blipFill>
          <a:blip r:embed="rId10">
            <a:extLst/>
          </a:blip>
          <a:srcRect l="0" t="61183" r="0" b="0"/>
          <a:stretch>
            <a:fillRect/>
          </a:stretch>
        </p:blipFill>
        <p:spPr>
          <a:xfrm>
            <a:off x="-726064" y="8994923"/>
            <a:ext cx="9970261" cy="4839281"/>
          </a:xfrm>
          <a:prstGeom prst="rect">
            <a:avLst/>
          </a:prstGeom>
          <a:ln w="12700">
            <a:miter lim="400000"/>
          </a:ln>
        </p:spPr>
      </p:pic>
      <p:pic>
        <p:nvPicPr>
          <p:cNvPr id="212" name="Line Line" descr="Line Line"/>
          <p:cNvPicPr>
            <a:picLocks noChangeAspect="0"/>
          </p:cNvPicPr>
          <p:nvPr/>
        </p:nvPicPr>
        <p:blipFill>
          <a:blip r:embed="rId11">
            <a:extLst/>
          </a:blip>
          <a:stretch>
            <a:fillRect/>
          </a:stretch>
        </p:blipFill>
        <p:spPr>
          <a:xfrm rot="10214976">
            <a:off x="6914117" y="9074994"/>
            <a:ext cx="2004047" cy="827750"/>
          </a:xfrm>
          <a:prstGeom prst="rect">
            <a:avLst/>
          </a:prstGeom>
        </p:spPr>
      </p:pic>
      <p:pic>
        <p:nvPicPr>
          <p:cNvPr id="214" name="immagine-incollata.pdf" descr="immagine-incollata.pdf"/>
          <p:cNvPicPr>
            <a:picLocks noChangeAspect="1"/>
          </p:cNvPicPr>
          <p:nvPr/>
        </p:nvPicPr>
        <p:blipFill>
          <a:blip r:embed="rId12">
            <a:extLst/>
          </a:blip>
          <a:stretch>
            <a:fillRect/>
          </a:stretch>
        </p:blipFill>
        <p:spPr>
          <a:xfrm>
            <a:off x="9058027" y="8994923"/>
            <a:ext cx="4956310" cy="813723"/>
          </a:xfrm>
          <a:prstGeom prst="rect">
            <a:avLst/>
          </a:prstGeom>
          <a:ln w="12700">
            <a:miter lim="400000"/>
          </a:ln>
        </p:spPr>
      </p:pic>
      <p:sp>
        <p:nvSpPr>
          <p:cNvPr id="215" name="GW150914"/>
          <p:cNvSpPr txBox="1"/>
          <p:nvPr/>
        </p:nvSpPr>
        <p:spPr>
          <a:xfrm>
            <a:off x="3026380" y="8328576"/>
            <a:ext cx="367135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55600">
              <a:defRPr sz="4000">
                <a:latin typeface="Helvetica"/>
                <a:ea typeface="Helvetica"/>
                <a:cs typeface="Helvetica"/>
                <a:sym typeface="Helvetica"/>
              </a:defRPr>
            </a:lvl1pPr>
          </a:lstStyle>
          <a:p>
            <a:pPr/>
            <a:r>
              <a:t>GW150914</a:t>
            </a:r>
          </a:p>
        </p:txBody>
      </p:sp>
      <p:pic>
        <p:nvPicPr>
          <p:cNvPr id="216" name="immagine-incollata.pdf" descr="immagine-incollata.pdf"/>
          <p:cNvPicPr>
            <a:picLocks noChangeAspect="1"/>
          </p:cNvPicPr>
          <p:nvPr/>
        </p:nvPicPr>
        <p:blipFill>
          <a:blip r:embed="rId13">
            <a:extLst/>
          </a:blip>
          <a:stretch>
            <a:fillRect/>
          </a:stretch>
        </p:blipFill>
        <p:spPr>
          <a:xfrm>
            <a:off x="8478241" y="10636282"/>
            <a:ext cx="7170719" cy="905041"/>
          </a:xfrm>
          <a:prstGeom prst="rect">
            <a:avLst/>
          </a:prstGeom>
          <a:ln w="12700">
            <a:miter lim="400000"/>
          </a:ln>
        </p:spPr>
      </p:pic>
      <p:pic>
        <p:nvPicPr>
          <p:cNvPr id="217" name="immagine-incollata.pdf" descr="immagine-incollata.pdf"/>
          <p:cNvPicPr>
            <a:picLocks noChangeAspect="1"/>
          </p:cNvPicPr>
          <p:nvPr/>
        </p:nvPicPr>
        <p:blipFill>
          <a:blip r:embed="rId4">
            <a:extLst/>
          </a:blip>
          <a:stretch>
            <a:fillRect/>
          </a:stretch>
        </p:blipFill>
        <p:spPr>
          <a:xfrm>
            <a:off x="9467975" y="3999347"/>
            <a:ext cx="1641476" cy="596901"/>
          </a:xfrm>
          <a:prstGeom prst="rect">
            <a:avLst/>
          </a:prstGeom>
          <a:ln w="12700">
            <a:miter lim="400000"/>
          </a:ln>
        </p:spPr>
      </p:pic>
      <p:pic>
        <p:nvPicPr>
          <p:cNvPr id="218" name="immagine-incollata.tiff" descr="immagine-incollata.tiff"/>
          <p:cNvPicPr>
            <a:picLocks noChangeAspect="1"/>
          </p:cNvPicPr>
          <p:nvPr/>
        </p:nvPicPr>
        <p:blipFill>
          <a:blip r:embed="rId14">
            <a:extLst/>
          </a:blip>
          <a:stretch>
            <a:fillRect/>
          </a:stretch>
        </p:blipFill>
        <p:spPr>
          <a:xfrm>
            <a:off x="17219645" y="10781300"/>
            <a:ext cx="2787924" cy="2787925"/>
          </a:xfrm>
          <a:prstGeom prst="rect">
            <a:avLst/>
          </a:prstGeom>
          <a:ln w="12700">
            <a:miter lim="400000"/>
          </a:ln>
        </p:spPr>
      </p:pic>
      <p:sp>
        <p:nvSpPr>
          <p:cNvPr id="219" name="Keitel+ (2016)"/>
          <p:cNvSpPr txBox="1"/>
          <p:nvPr/>
        </p:nvSpPr>
        <p:spPr>
          <a:xfrm>
            <a:off x="21153060" y="4339464"/>
            <a:ext cx="2894163"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500" u="sng">
                <a:solidFill>
                  <a:schemeClr val="accent1">
                    <a:lumOff val="13575"/>
                  </a:schemeClr>
                </a:solidFill>
                <a:latin typeface="Helvetica"/>
                <a:ea typeface="Helvetica"/>
                <a:cs typeface="Helvetica"/>
                <a:sym typeface="Helvetica"/>
                <a:hlinkClick r:id="rId15" invalidUrl="" action="" tgtFrame="" tooltip="" history="1" highlightClick="0" endSnd="0"/>
              </a:defRPr>
            </a:lvl1pPr>
          </a:lstStyle>
          <a:p>
            <a:pPr>
              <a:defRPr u="none"/>
            </a:pPr>
            <a:r>
              <a:rPr u="sng">
                <a:hlinkClick r:id="rId15" invalidUrl="" action="" tgtFrame="" tooltip="" history="1" highlightClick="0" endSnd="0"/>
              </a:rPr>
              <a:t>Keitel+ (2016)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he wavelength of gravitational radiation is typically   the size of the source. GWs cannot form an image, they can be best thought of as to sound"/>
          <p:cNvSpPr txBox="1"/>
          <p:nvPr/>
        </p:nvSpPr>
        <p:spPr>
          <a:xfrm>
            <a:off x="771083" y="11753637"/>
            <a:ext cx="22841835" cy="1657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55600">
              <a:defRPr sz="5000">
                <a:latin typeface="Helvetica"/>
                <a:ea typeface="Helvetica"/>
                <a:cs typeface="Helvetica"/>
                <a:sym typeface="Helvetica"/>
              </a:defRPr>
            </a:pPr>
            <a:r>
              <a:t>The wavelength of gravitational radiation is typically </a:t>
            </a:r>
            <a14:m>
              <m:oMath>
                <m:r>
                  <a:rPr xmlns:a="http://schemas.openxmlformats.org/drawingml/2006/main" sz="6100" i="1">
                    <a:solidFill>
                      <a:srgbClr val="FEFFFE"/>
                    </a:solidFill>
                    <a:latin typeface="Cambria Math" panose="02040503050406030204" pitchFamily="18" charset="0"/>
                  </a:rPr>
                  <m:t>≳</m:t>
                </m:r>
              </m:oMath>
            </a14:m>
            <a:r>
              <a:t> the size of the source. GWs cannot form an image, they can be best thought of as to sound</a:t>
            </a:r>
          </a:p>
        </p:txBody>
      </p:sp>
      <p:sp>
        <p:nvSpPr>
          <p:cNvPr id="222" name="7"/>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3" name="Line Line" descr="Line Line"/>
          <p:cNvPicPr>
            <a:picLocks noChangeAspect="0"/>
          </p:cNvPicPr>
          <p:nvPr/>
        </p:nvPicPr>
        <p:blipFill>
          <a:blip r:embed="rId2">
            <a:extLst/>
          </a:blip>
          <a:stretch>
            <a:fillRect/>
          </a:stretch>
        </p:blipFill>
        <p:spPr>
          <a:xfrm>
            <a:off x="5244037" y="8337034"/>
            <a:ext cx="18736478" cy="789946"/>
          </a:xfrm>
          <a:prstGeom prst="rect">
            <a:avLst/>
          </a:prstGeom>
        </p:spPr>
      </p:pic>
      <p:sp>
        <p:nvSpPr>
          <p:cNvPr id="225" name="Time-frequency evolution, amplitude, arrival times……"/>
          <p:cNvSpPr txBox="1"/>
          <p:nvPr/>
        </p:nvSpPr>
        <p:spPr>
          <a:xfrm>
            <a:off x="6485510" y="8826706"/>
            <a:ext cx="1625353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55600">
              <a:defRPr sz="5000">
                <a:latin typeface="Helvetica"/>
                <a:ea typeface="Helvetica"/>
                <a:cs typeface="Helvetica"/>
                <a:sym typeface="Helvetica"/>
              </a:defRPr>
            </a:pPr>
            <a:r>
              <a:t>Time-frequency evolution, amplitude, arrival times…</a:t>
            </a:r>
          </a:p>
          <a:p>
            <a:pPr defTabSz="355600">
              <a:defRPr sz="5000">
                <a:latin typeface="Helvetica"/>
                <a:ea typeface="Helvetica"/>
                <a:cs typeface="Helvetica"/>
                <a:sym typeface="Helvetica"/>
              </a:defRPr>
            </a:pPr>
            <a:r>
              <a:t>but a </a:t>
            </a:r>
            <a:r>
              <a:rPr u="sng"/>
              <a:t>strong correlation</a:t>
            </a:r>
            <a:r>
              <a:t> with the inclination remains for face-on/off systems </a:t>
            </a:r>
          </a:p>
        </p:txBody>
      </p:sp>
      <p:sp>
        <p:nvSpPr>
          <p:cNvPr id="226" name="Holz-Hughes (2005)"/>
          <p:cNvSpPr txBox="1"/>
          <p:nvPr/>
        </p:nvSpPr>
        <p:spPr>
          <a:xfrm>
            <a:off x="612113" y="10305184"/>
            <a:ext cx="409201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500" u="sng">
                <a:solidFill>
                  <a:schemeClr val="accent1">
                    <a:lumOff val="13575"/>
                  </a:schemeClr>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Holz-Hughes (2005)</a:t>
            </a:r>
          </a:p>
        </p:txBody>
      </p:sp>
      <p:sp>
        <p:nvSpPr>
          <p:cNvPr id="227" name="Schutz (1986)"/>
          <p:cNvSpPr txBox="1"/>
          <p:nvPr/>
        </p:nvSpPr>
        <p:spPr>
          <a:xfrm>
            <a:off x="1140235" y="9664906"/>
            <a:ext cx="2884274"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u="sng">
                <a:solidFill>
                  <a:schemeClr val="accent1">
                    <a:lumOff val="13575"/>
                  </a:schemeClr>
                </a:solidFill>
                <a:latin typeface="Helvetica"/>
                <a:ea typeface="Helvetica"/>
                <a:cs typeface="Helvetica"/>
                <a:sym typeface="Helvetica"/>
                <a:hlinkClick r:id="rId4" invalidUrl="" action="" tgtFrame="" tooltip="" history="1" highlightClick="0" endSnd="0"/>
              </a:defRPr>
            </a:lvl1pPr>
          </a:lstStyle>
          <a:p>
            <a:pPr>
              <a:defRPr u="none"/>
            </a:pPr>
            <a:r>
              <a:rPr u="sng">
                <a:hlinkClick r:id="rId4" invalidUrl="" action="" tgtFrame="" tooltip="" history="1" highlightClick="0" endSnd="0"/>
              </a:rPr>
              <a:t>Schutz (1986)</a:t>
            </a:r>
          </a:p>
        </p:txBody>
      </p:sp>
      <p:sp>
        <p:nvSpPr>
          <p:cNvPr id="228" name="Gravitational-wave standard sirens"/>
          <p:cNvSpPr txBox="1"/>
          <p:nvPr/>
        </p:nvSpPr>
        <p:spPr>
          <a:xfrm>
            <a:off x="344632" y="29357"/>
            <a:ext cx="1731849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Gravitational-wave standard sirens</a:t>
            </a:r>
          </a:p>
        </p:txBody>
      </p:sp>
      <p:sp>
        <p:nvSpPr>
          <p:cNvPr id="229" name="GW sources from binaries are self-calibrating distance indicators:…"/>
          <p:cNvSpPr txBox="1"/>
          <p:nvPr/>
        </p:nvSpPr>
        <p:spPr>
          <a:xfrm>
            <a:off x="771083" y="1491452"/>
            <a:ext cx="2284183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GW sources from binaries are self-calibrating distance indicators:</a:t>
            </a:r>
          </a:p>
          <a:p>
            <a:pPr defTabSz="457200">
              <a:defRPr sz="5000">
                <a:latin typeface="Helvetica"/>
                <a:ea typeface="Helvetica"/>
                <a:cs typeface="Helvetica"/>
                <a:sym typeface="Helvetica"/>
              </a:defRPr>
            </a:pPr>
            <a:r>
              <a:t>all compact binaries are standard, you “just” have to work out the equations!</a:t>
            </a:r>
          </a:p>
        </p:txBody>
      </p:sp>
      <p:pic>
        <p:nvPicPr>
          <p:cNvPr id="230" name="immagine-incollata.pdf" descr="immagine-incollata.pdf"/>
          <p:cNvPicPr>
            <a:picLocks noChangeAspect="1"/>
          </p:cNvPicPr>
          <p:nvPr/>
        </p:nvPicPr>
        <p:blipFill>
          <a:blip r:embed="rId5">
            <a:extLst/>
          </a:blip>
          <a:stretch>
            <a:fillRect/>
          </a:stretch>
        </p:blipFill>
        <p:spPr>
          <a:xfrm>
            <a:off x="771083" y="3992906"/>
            <a:ext cx="22841834" cy="4278305"/>
          </a:xfrm>
          <a:prstGeom prst="rect">
            <a:avLst/>
          </a:prstGeom>
          <a:ln w="12700">
            <a:miter lim="400000"/>
          </a:ln>
        </p:spPr>
      </p:pic>
      <p:pic>
        <p:nvPicPr>
          <p:cNvPr id="231" name="Gw250114_data_and_reconstruction.png" descr="Gw250114_data_and_reconstruction.png"/>
          <p:cNvPicPr>
            <a:picLocks noChangeAspect="1"/>
          </p:cNvPicPr>
          <p:nvPr/>
        </p:nvPicPr>
        <p:blipFill>
          <a:blip r:embed="rId6">
            <a:extLst/>
          </a:blip>
          <a:stretch>
            <a:fillRect/>
          </a:stretch>
        </p:blipFill>
        <p:spPr>
          <a:xfrm>
            <a:off x="5463090" y="3673850"/>
            <a:ext cx="18298372" cy="484021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31"/>
                                        </p:tgtEl>
                                        <p:attrNameLst>
                                          <p:attrName>style.visibility</p:attrName>
                                        </p:attrNameLst>
                                      </p:cBhvr>
                                      <p:to>
                                        <p:strVal val="visible"/>
                                      </p:to>
                                    </p:set>
                                    <p:anim calcmode="lin" valueType="num">
                                      <p:cBhvr>
                                        <p:cTn id="7" dur="1000" fill="hold"/>
                                        <p:tgtEl>
                                          <p:spTgt spid="231"/>
                                        </p:tgtEl>
                                        <p:attrNameLst>
                                          <p:attrName>ppt_x</p:attrName>
                                        </p:attrNameLst>
                                      </p:cBhvr>
                                      <p:tavLst>
                                        <p:tav tm="0">
                                          <p:val>
                                            <p:strVal val="0-#ppt_w/2"/>
                                          </p:val>
                                        </p:tav>
                                        <p:tav tm="100000">
                                          <p:val>
                                            <p:strVal val="#ppt_x"/>
                                          </p:val>
                                        </p:tav>
                                      </p:tavLst>
                                    </p:anim>
                                    <p:anim calcmode="lin" valueType="num">
                                      <p:cBhvr>
                                        <p:cTn id="8" dur="1000" fill="hold"/>
                                        <p:tgtEl>
                                          <p:spTgt spid="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Gravitational-wave standard sirens"/>
          <p:cNvSpPr txBox="1"/>
          <p:nvPr/>
        </p:nvSpPr>
        <p:spPr>
          <a:xfrm>
            <a:off x="344632" y="29357"/>
            <a:ext cx="1731849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latin typeface="Helvetica"/>
                <a:ea typeface="Helvetica"/>
                <a:cs typeface="Helvetica"/>
                <a:sym typeface="Helvetica"/>
              </a:defRPr>
            </a:lvl1pPr>
          </a:lstStyle>
          <a:p>
            <a:pPr/>
            <a:r>
              <a:t>Gravitational-wave standard sirens</a:t>
            </a:r>
          </a:p>
        </p:txBody>
      </p:sp>
      <p:sp>
        <p:nvSpPr>
          <p:cNvPr id="234" name="Given our extremely valuable estimation of the luminosity distance, we still miss something to infer cosmological parameters,  !"/>
          <p:cNvSpPr txBox="1"/>
          <p:nvPr/>
        </p:nvSpPr>
        <p:spPr>
          <a:xfrm>
            <a:off x="771083" y="1331785"/>
            <a:ext cx="22841835" cy="1657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Helvetica"/>
                <a:ea typeface="Helvetica"/>
                <a:cs typeface="Helvetica"/>
                <a:sym typeface="Helvetica"/>
              </a:defRPr>
            </a:pPr>
            <a:r>
              <a:t>Given our extremely valuable estimation of the luminosity distance, we still miss something to infer cosmological parameters, </a:t>
            </a:r>
            <a14:m>
              <m:oMath>
                <m:r>
                  <a:rPr xmlns:a="http://schemas.openxmlformats.org/drawingml/2006/main" sz="6100" i="1">
                    <a:solidFill>
                      <a:srgbClr val="FFFFFF"/>
                    </a:solidFill>
                    <a:latin typeface="Cambria Math" panose="02040503050406030204" pitchFamily="18" charset="0"/>
                  </a:rPr>
                  <m:t>z</m:t>
                </m:r>
              </m:oMath>
            </a14:m>
            <a:r>
              <a:t>!</a:t>
            </a:r>
          </a:p>
        </p:txBody>
      </p:sp>
      <p:pic>
        <p:nvPicPr>
          <p:cNvPr id="235" name="Rounded Rectangle Rounded rectangle" descr="Rounded Rectangle Rounded rectangle"/>
          <p:cNvPicPr>
            <a:picLocks noChangeAspect="0"/>
          </p:cNvPicPr>
          <p:nvPr/>
        </p:nvPicPr>
        <p:blipFill>
          <a:blip r:embed="rId2">
            <a:extLst/>
          </a:blip>
          <a:stretch>
            <a:fillRect/>
          </a:stretch>
        </p:blipFill>
        <p:spPr>
          <a:xfrm>
            <a:off x="2316333" y="3067848"/>
            <a:ext cx="20262885" cy="2850154"/>
          </a:xfrm>
          <a:prstGeom prst="rect">
            <a:avLst/>
          </a:prstGeom>
        </p:spPr>
      </p:pic>
      <p:sp>
        <p:nvSpPr>
          <p:cNvPr id="237" name="We can do it either from GWs alone or using complementary measurements"/>
          <p:cNvSpPr txBox="1"/>
          <p:nvPr/>
        </p:nvSpPr>
        <p:spPr>
          <a:xfrm>
            <a:off x="771083" y="6095585"/>
            <a:ext cx="2284183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latin typeface="Helvetica"/>
                <a:ea typeface="Helvetica"/>
                <a:cs typeface="Helvetica"/>
                <a:sym typeface="Helvetica"/>
              </a:defRPr>
            </a:lvl1pPr>
          </a:lstStyle>
          <a:p>
            <a:pPr/>
            <a:r>
              <a:t>We can do it either from GWs alone or using complementary measurements</a:t>
            </a:r>
          </a:p>
        </p:txBody>
      </p:sp>
      <p:pic>
        <p:nvPicPr>
          <p:cNvPr id="238" name="immagine-incollata.tiff" descr="immagine-incollata.tiff"/>
          <p:cNvPicPr>
            <a:picLocks noChangeAspect="1"/>
          </p:cNvPicPr>
          <p:nvPr/>
        </p:nvPicPr>
        <p:blipFill>
          <a:blip r:embed="rId3">
            <a:extLst/>
          </a:blip>
          <a:srcRect l="6772" t="12854" r="60381" b="12894"/>
          <a:stretch>
            <a:fillRect/>
          </a:stretch>
        </p:blipFill>
        <p:spPr>
          <a:xfrm>
            <a:off x="7233843" y="7718791"/>
            <a:ext cx="5083097" cy="4968007"/>
          </a:xfrm>
          <a:custGeom>
            <a:avLst/>
            <a:gdLst/>
            <a:ahLst/>
            <a:cxnLst>
              <a:cxn ang="0">
                <a:pos x="wd2" y="hd2"/>
              </a:cxn>
              <a:cxn ang="5400000">
                <a:pos x="wd2" y="hd2"/>
              </a:cxn>
              <a:cxn ang="10800000">
                <a:pos x="wd2" y="hd2"/>
              </a:cxn>
              <a:cxn ang="16200000">
                <a:pos x="wd2" y="hd2"/>
              </a:cxn>
            </a:cxnLst>
            <a:rect l="0" t="0" r="r" b="b"/>
            <a:pathLst>
              <a:path w="21545" h="21470" fill="norm" stroke="1" extrusionOk="0">
                <a:moveTo>
                  <a:pt x="11089" y="2"/>
                </a:moveTo>
                <a:cubicBezTo>
                  <a:pt x="10036" y="16"/>
                  <a:pt x="8898" y="136"/>
                  <a:pt x="8214" y="334"/>
                </a:cubicBezTo>
                <a:cubicBezTo>
                  <a:pt x="6294" y="892"/>
                  <a:pt x="4191" y="2233"/>
                  <a:pt x="3036" y="3638"/>
                </a:cubicBezTo>
                <a:cubicBezTo>
                  <a:pt x="2447" y="4354"/>
                  <a:pt x="1744" y="5437"/>
                  <a:pt x="1507" y="5994"/>
                </a:cubicBezTo>
                <a:cubicBezTo>
                  <a:pt x="690" y="7915"/>
                  <a:pt x="452" y="9027"/>
                  <a:pt x="469" y="10841"/>
                </a:cubicBezTo>
                <a:cubicBezTo>
                  <a:pt x="502" y="14306"/>
                  <a:pt x="2251" y="17664"/>
                  <a:pt x="5023" y="19583"/>
                </a:cubicBezTo>
                <a:cubicBezTo>
                  <a:pt x="6272" y="20448"/>
                  <a:pt x="8043" y="21155"/>
                  <a:pt x="9503" y="21372"/>
                </a:cubicBezTo>
                <a:cubicBezTo>
                  <a:pt x="10987" y="21593"/>
                  <a:pt x="12872" y="21433"/>
                  <a:pt x="14272" y="20964"/>
                </a:cubicBezTo>
                <a:cubicBezTo>
                  <a:pt x="17065" y="20030"/>
                  <a:pt x="19194" y="18165"/>
                  <a:pt x="20504" y="15510"/>
                </a:cubicBezTo>
                <a:cubicBezTo>
                  <a:pt x="21353" y="13790"/>
                  <a:pt x="21600" y="12548"/>
                  <a:pt x="21535" y="10320"/>
                </a:cubicBezTo>
                <a:cubicBezTo>
                  <a:pt x="21481" y="8462"/>
                  <a:pt x="21276" y="7552"/>
                  <a:pt x="20576" y="6051"/>
                </a:cubicBezTo>
                <a:cubicBezTo>
                  <a:pt x="19106" y="2897"/>
                  <a:pt x="16162" y="649"/>
                  <a:pt x="12776" y="96"/>
                </a:cubicBezTo>
                <a:cubicBezTo>
                  <a:pt x="12323" y="22"/>
                  <a:pt x="11721" y="-7"/>
                  <a:pt x="11089" y="2"/>
                </a:cubicBezTo>
                <a:close/>
                <a:moveTo>
                  <a:pt x="13" y="10347"/>
                </a:moveTo>
                <a:cubicBezTo>
                  <a:pt x="6" y="10433"/>
                  <a:pt x="1" y="10533"/>
                  <a:pt x="0" y="10637"/>
                </a:cubicBezTo>
                <a:cubicBezTo>
                  <a:pt x="49" y="10629"/>
                  <a:pt x="87" y="10567"/>
                  <a:pt x="87" y="10490"/>
                </a:cubicBezTo>
                <a:cubicBezTo>
                  <a:pt x="87" y="10420"/>
                  <a:pt x="56" y="10364"/>
                  <a:pt x="13" y="10347"/>
                </a:cubicBezTo>
                <a:close/>
              </a:path>
            </a:pathLst>
          </a:custGeom>
          <a:ln w="12700">
            <a:miter lim="400000"/>
          </a:ln>
        </p:spPr>
      </p:pic>
      <p:sp>
        <p:nvSpPr>
          <p:cNvPr id="239" name="GLADE+">
            <a:hlinkClick r:id="rId4" invalidUrl="" action="" tgtFrame="" tooltip="" history="1" highlightClick="0" endSnd="0"/>
          </p:cNvPr>
          <p:cNvSpPr txBox="1"/>
          <p:nvPr/>
        </p:nvSpPr>
        <p:spPr>
          <a:xfrm>
            <a:off x="11434758" y="12319179"/>
            <a:ext cx="132561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latin typeface="Helvetica"/>
                <a:ea typeface="Helvetica"/>
                <a:cs typeface="Helvetica"/>
                <a:sym typeface="Helvetica"/>
              </a:defRPr>
            </a:lvl1pPr>
          </a:lstStyle>
          <a:p>
            <a:pPr/>
            <a:r>
              <a:t>GLADE+</a:t>
            </a:r>
          </a:p>
        </p:txBody>
      </p:sp>
      <p:pic>
        <p:nvPicPr>
          <p:cNvPr id="240" name="cqgad424ff2_hr.jpg" descr="cqgad424ff2_hr.jpg"/>
          <p:cNvPicPr>
            <a:picLocks noChangeAspect="1"/>
          </p:cNvPicPr>
          <p:nvPr/>
        </p:nvPicPr>
        <p:blipFill>
          <a:blip r:embed="rId5">
            <a:extLst/>
          </a:blip>
          <a:stretch>
            <a:fillRect/>
          </a:stretch>
        </p:blipFill>
        <p:spPr>
          <a:xfrm>
            <a:off x="13255038" y="7559492"/>
            <a:ext cx="6437265" cy="5286604"/>
          </a:xfrm>
          <a:prstGeom prst="rect">
            <a:avLst/>
          </a:prstGeom>
          <a:ln w="12700">
            <a:miter lim="400000"/>
          </a:ln>
        </p:spPr>
      </p:pic>
      <p:sp>
        <p:nvSpPr>
          <p:cNvPr id="241" name="2402.03120"/>
          <p:cNvSpPr txBox="1"/>
          <p:nvPr/>
        </p:nvSpPr>
        <p:spPr>
          <a:xfrm>
            <a:off x="17772955" y="7572192"/>
            <a:ext cx="172462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latin typeface="Helvetica"/>
                <a:ea typeface="Helvetica"/>
                <a:cs typeface="Helvetica"/>
                <a:sym typeface="Helvetica"/>
                <a:hlinkClick r:id="rId6" invalidUrl="" action="" tgtFrame="" tooltip="" history="1" highlightClick="0" endSnd="0"/>
              </a:defRPr>
            </a:lvl1pPr>
          </a:lstStyle>
          <a:p>
            <a:pPr>
              <a:defRPr u="none"/>
            </a:pPr>
            <a:r>
              <a:rPr u="sng">
                <a:hlinkClick r:id="rId6" invalidUrl="" action="" tgtFrame="" tooltip="" history="1" highlightClick="0" endSnd="0"/>
              </a:rPr>
              <a:t>2402.03120</a:t>
            </a:r>
          </a:p>
        </p:txBody>
      </p:sp>
      <p:pic>
        <p:nvPicPr>
          <p:cNvPr id="242" name="EoSplot_black.pdf" descr="EoSplot_black.pdf"/>
          <p:cNvPicPr>
            <a:picLocks noChangeAspect="1"/>
          </p:cNvPicPr>
          <p:nvPr/>
        </p:nvPicPr>
        <p:blipFill>
          <a:blip r:embed="rId7">
            <a:extLst/>
          </a:blip>
          <a:stretch>
            <a:fillRect/>
          </a:stretch>
        </p:blipFill>
        <p:spPr>
          <a:xfrm>
            <a:off x="19604969" y="6879376"/>
            <a:ext cx="4339604" cy="6625912"/>
          </a:xfrm>
          <a:prstGeom prst="rect">
            <a:avLst/>
          </a:prstGeom>
          <a:ln w="12700">
            <a:miter lim="400000"/>
          </a:ln>
        </p:spPr>
      </p:pic>
      <p:grpSp>
        <p:nvGrpSpPr>
          <p:cNvPr id="245" name="Group"/>
          <p:cNvGrpSpPr/>
          <p:nvPr/>
        </p:nvGrpSpPr>
        <p:grpSpPr>
          <a:xfrm>
            <a:off x="124475" y="7948862"/>
            <a:ext cx="6776152" cy="6129718"/>
            <a:chOff x="92" y="-71"/>
            <a:chExt cx="6776151" cy="6129716"/>
          </a:xfrm>
        </p:grpSpPr>
        <p:pic>
          <p:nvPicPr>
            <p:cNvPr id="243" name="immagine-incollata.tiff" descr="immagine-incollata.tiff"/>
            <p:cNvPicPr>
              <a:picLocks noChangeAspect="1"/>
            </p:cNvPicPr>
            <p:nvPr/>
          </p:nvPicPr>
          <p:blipFill>
            <a:blip r:embed="rId8">
              <a:extLst/>
            </a:blip>
            <a:srcRect l="300" t="465" r="244" b="390"/>
            <a:stretch>
              <a:fillRect/>
            </a:stretch>
          </p:blipFill>
          <p:spPr>
            <a:xfrm>
              <a:off x="92" y="-72"/>
              <a:ext cx="6776152" cy="4507863"/>
            </a:xfrm>
            <a:custGeom>
              <a:avLst/>
              <a:gdLst/>
              <a:ahLst/>
              <a:cxnLst>
                <a:cxn ang="0">
                  <a:pos x="wd2" y="hd2"/>
                </a:cxn>
                <a:cxn ang="5400000">
                  <a:pos x="wd2" y="hd2"/>
                </a:cxn>
                <a:cxn ang="10800000">
                  <a:pos x="wd2" y="hd2"/>
                </a:cxn>
                <a:cxn ang="16200000">
                  <a:pos x="wd2" y="hd2"/>
                </a:cxn>
              </a:cxnLst>
              <a:rect l="0" t="0" r="r" b="b"/>
              <a:pathLst>
                <a:path w="21587" h="21582" fill="norm" stroke="1" extrusionOk="0">
                  <a:moveTo>
                    <a:pt x="7660" y="1"/>
                  </a:moveTo>
                  <a:cubicBezTo>
                    <a:pt x="7304" y="4"/>
                    <a:pt x="6945" y="36"/>
                    <a:pt x="6693" y="94"/>
                  </a:cubicBezTo>
                  <a:cubicBezTo>
                    <a:pt x="5353" y="401"/>
                    <a:pt x="4167" y="1175"/>
                    <a:pt x="3148" y="2410"/>
                  </a:cubicBezTo>
                  <a:cubicBezTo>
                    <a:pt x="2845" y="2778"/>
                    <a:pt x="2284" y="3639"/>
                    <a:pt x="2037" y="4118"/>
                  </a:cubicBezTo>
                  <a:cubicBezTo>
                    <a:pt x="1422" y="5309"/>
                    <a:pt x="983" y="6668"/>
                    <a:pt x="731" y="8156"/>
                  </a:cubicBezTo>
                  <a:cubicBezTo>
                    <a:pt x="563" y="9145"/>
                    <a:pt x="531" y="9557"/>
                    <a:pt x="531" y="10784"/>
                  </a:cubicBezTo>
                  <a:cubicBezTo>
                    <a:pt x="531" y="11937"/>
                    <a:pt x="548" y="12193"/>
                    <a:pt x="680" y="13117"/>
                  </a:cubicBezTo>
                  <a:cubicBezTo>
                    <a:pt x="1204" y="16768"/>
                    <a:pt x="2978" y="19768"/>
                    <a:pt x="5337" y="20993"/>
                  </a:cubicBezTo>
                  <a:cubicBezTo>
                    <a:pt x="5886" y="21278"/>
                    <a:pt x="6323" y="21420"/>
                    <a:pt x="7100" y="21561"/>
                  </a:cubicBezTo>
                  <a:cubicBezTo>
                    <a:pt x="7101" y="21561"/>
                    <a:pt x="7103" y="21561"/>
                    <a:pt x="7104" y="21561"/>
                  </a:cubicBezTo>
                  <a:cubicBezTo>
                    <a:pt x="7107" y="21561"/>
                    <a:pt x="7108" y="21561"/>
                    <a:pt x="7111" y="21561"/>
                  </a:cubicBezTo>
                  <a:cubicBezTo>
                    <a:pt x="7159" y="21569"/>
                    <a:pt x="7401" y="21579"/>
                    <a:pt x="7660" y="21582"/>
                  </a:cubicBezTo>
                  <a:cubicBezTo>
                    <a:pt x="8846" y="21597"/>
                    <a:pt x="9933" y="21204"/>
                    <a:pt x="11001" y="20378"/>
                  </a:cubicBezTo>
                  <a:cubicBezTo>
                    <a:pt x="13188" y="18684"/>
                    <a:pt x="14627" y="15428"/>
                    <a:pt x="14849" y="11787"/>
                  </a:cubicBezTo>
                  <a:cubicBezTo>
                    <a:pt x="14852" y="11740"/>
                    <a:pt x="14855" y="11692"/>
                    <a:pt x="14857" y="11645"/>
                  </a:cubicBezTo>
                  <a:cubicBezTo>
                    <a:pt x="14865" y="11453"/>
                    <a:pt x="14870" y="11250"/>
                    <a:pt x="14873" y="11021"/>
                  </a:cubicBezTo>
                  <a:cubicBezTo>
                    <a:pt x="14875" y="10933"/>
                    <a:pt x="14877" y="10873"/>
                    <a:pt x="14879" y="10791"/>
                  </a:cubicBezTo>
                  <a:cubicBezTo>
                    <a:pt x="14878" y="10743"/>
                    <a:pt x="14880" y="10694"/>
                    <a:pt x="14880" y="10645"/>
                  </a:cubicBezTo>
                  <a:cubicBezTo>
                    <a:pt x="14876" y="10251"/>
                    <a:pt x="14884" y="10066"/>
                    <a:pt x="14904" y="10056"/>
                  </a:cubicBezTo>
                  <a:cubicBezTo>
                    <a:pt x="14920" y="10048"/>
                    <a:pt x="15103" y="10115"/>
                    <a:pt x="15312" y="10204"/>
                  </a:cubicBezTo>
                  <a:lnTo>
                    <a:pt x="15693" y="10366"/>
                  </a:lnTo>
                  <a:lnTo>
                    <a:pt x="18622" y="10366"/>
                  </a:lnTo>
                  <a:lnTo>
                    <a:pt x="18640" y="10366"/>
                  </a:lnTo>
                  <a:lnTo>
                    <a:pt x="21587" y="10366"/>
                  </a:lnTo>
                  <a:lnTo>
                    <a:pt x="21587" y="5918"/>
                  </a:lnTo>
                  <a:lnTo>
                    <a:pt x="21587" y="5908"/>
                  </a:lnTo>
                  <a:lnTo>
                    <a:pt x="21587" y="1471"/>
                  </a:lnTo>
                  <a:lnTo>
                    <a:pt x="18620" y="1481"/>
                  </a:lnTo>
                  <a:lnTo>
                    <a:pt x="15654" y="1490"/>
                  </a:lnTo>
                  <a:lnTo>
                    <a:pt x="14269" y="2381"/>
                  </a:lnTo>
                  <a:lnTo>
                    <a:pt x="12885" y="3275"/>
                  </a:lnTo>
                  <a:lnTo>
                    <a:pt x="12594" y="2877"/>
                  </a:lnTo>
                  <a:cubicBezTo>
                    <a:pt x="11449" y="1315"/>
                    <a:pt x="10167" y="412"/>
                    <a:pt x="8614" y="75"/>
                  </a:cubicBezTo>
                  <a:cubicBezTo>
                    <a:pt x="8371" y="22"/>
                    <a:pt x="8017" y="-3"/>
                    <a:pt x="7660" y="1"/>
                  </a:cubicBezTo>
                  <a:close/>
                  <a:moveTo>
                    <a:pt x="15657" y="1568"/>
                  </a:moveTo>
                  <a:cubicBezTo>
                    <a:pt x="15668" y="1583"/>
                    <a:pt x="15675" y="3546"/>
                    <a:pt x="15671" y="5931"/>
                  </a:cubicBezTo>
                  <a:cubicBezTo>
                    <a:pt x="15665" y="10234"/>
                    <a:pt x="15663" y="10267"/>
                    <a:pt x="15611" y="10273"/>
                  </a:cubicBezTo>
                  <a:cubicBezTo>
                    <a:pt x="15581" y="10276"/>
                    <a:pt x="15403" y="10212"/>
                    <a:pt x="15214" y="10130"/>
                  </a:cubicBezTo>
                  <a:lnTo>
                    <a:pt x="14870" y="9980"/>
                  </a:lnTo>
                  <a:lnTo>
                    <a:pt x="14862" y="9845"/>
                  </a:lnTo>
                  <a:cubicBezTo>
                    <a:pt x="14802" y="8617"/>
                    <a:pt x="14523" y="7127"/>
                    <a:pt x="14139" y="5978"/>
                  </a:cubicBezTo>
                  <a:cubicBezTo>
                    <a:pt x="14066" y="5761"/>
                    <a:pt x="14013" y="5571"/>
                    <a:pt x="14020" y="5553"/>
                  </a:cubicBezTo>
                  <a:cubicBezTo>
                    <a:pt x="14028" y="5535"/>
                    <a:pt x="14017" y="5509"/>
                    <a:pt x="13997" y="5498"/>
                  </a:cubicBezTo>
                  <a:cubicBezTo>
                    <a:pt x="13977" y="5486"/>
                    <a:pt x="13908" y="5337"/>
                    <a:pt x="13842" y="5165"/>
                  </a:cubicBezTo>
                  <a:cubicBezTo>
                    <a:pt x="13776" y="4994"/>
                    <a:pt x="13655" y="4714"/>
                    <a:pt x="13574" y="4544"/>
                  </a:cubicBezTo>
                  <a:cubicBezTo>
                    <a:pt x="13482" y="4352"/>
                    <a:pt x="13432" y="4212"/>
                    <a:pt x="13442" y="4173"/>
                  </a:cubicBezTo>
                  <a:cubicBezTo>
                    <a:pt x="13453" y="4132"/>
                    <a:pt x="13445" y="4115"/>
                    <a:pt x="13419" y="4124"/>
                  </a:cubicBezTo>
                  <a:cubicBezTo>
                    <a:pt x="13369" y="4141"/>
                    <a:pt x="13202" y="3856"/>
                    <a:pt x="13227" y="3795"/>
                  </a:cubicBezTo>
                  <a:cubicBezTo>
                    <a:pt x="13239" y="3768"/>
                    <a:pt x="13236" y="3758"/>
                    <a:pt x="13220" y="3772"/>
                  </a:cubicBezTo>
                  <a:cubicBezTo>
                    <a:pt x="13205" y="3786"/>
                    <a:pt x="13132" y="3692"/>
                    <a:pt x="13058" y="3563"/>
                  </a:cubicBezTo>
                  <a:cubicBezTo>
                    <a:pt x="12957" y="3389"/>
                    <a:pt x="12930" y="3321"/>
                    <a:pt x="12954" y="3292"/>
                  </a:cubicBezTo>
                  <a:cubicBezTo>
                    <a:pt x="12972" y="3270"/>
                    <a:pt x="13172" y="3133"/>
                    <a:pt x="13398" y="2988"/>
                  </a:cubicBezTo>
                  <a:cubicBezTo>
                    <a:pt x="13624" y="2843"/>
                    <a:pt x="14220" y="2458"/>
                    <a:pt x="14723" y="2133"/>
                  </a:cubicBezTo>
                  <a:cubicBezTo>
                    <a:pt x="15226" y="1807"/>
                    <a:pt x="15646" y="1553"/>
                    <a:pt x="15657" y="1568"/>
                  </a:cubicBezTo>
                  <a:close/>
                  <a:moveTo>
                    <a:pt x="2737" y="2169"/>
                  </a:moveTo>
                  <a:cubicBezTo>
                    <a:pt x="2728" y="2170"/>
                    <a:pt x="2719" y="2172"/>
                    <a:pt x="2711" y="2176"/>
                  </a:cubicBezTo>
                  <a:cubicBezTo>
                    <a:pt x="2699" y="2190"/>
                    <a:pt x="2692" y="2216"/>
                    <a:pt x="2692" y="2247"/>
                  </a:cubicBezTo>
                  <a:cubicBezTo>
                    <a:pt x="2692" y="2337"/>
                    <a:pt x="2757" y="2356"/>
                    <a:pt x="2779" y="2271"/>
                  </a:cubicBezTo>
                  <a:cubicBezTo>
                    <a:pt x="2794" y="2212"/>
                    <a:pt x="2778" y="2175"/>
                    <a:pt x="2737" y="2169"/>
                  </a:cubicBezTo>
                  <a:close/>
                  <a:moveTo>
                    <a:pt x="2522" y="2171"/>
                  </a:moveTo>
                  <a:cubicBezTo>
                    <a:pt x="2489" y="2176"/>
                    <a:pt x="2461" y="2220"/>
                    <a:pt x="2435" y="2315"/>
                  </a:cubicBezTo>
                  <a:cubicBezTo>
                    <a:pt x="2395" y="2457"/>
                    <a:pt x="2392" y="2461"/>
                    <a:pt x="2354" y="2385"/>
                  </a:cubicBezTo>
                  <a:cubicBezTo>
                    <a:pt x="2316" y="2309"/>
                    <a:pt x="2315" y="2310"/>
                    <a:pt x="2333" y="2399"/>
                  </a:cubicBezTo>
                  <a:cubicBezTo>
                    <a:pt x="2338" y="2427"/>
                    <a:pt x="2339" y="2457"/>
                    <a:pt x="2335" y="2486"/>
                  </a:cubicBezTo>
                  <a:cubicBezTo>
                    <a:pt x="2337" y="2503"/>
                    <a:pt x="2335" y="2519"/>
                    <a:pt x="2325" y="2533"/>
                  </a:cubicBezTo>
                  <a:cubicBezTo>
                    <a:pt x="2324" y="2535"/>
                    <a:pt x="2324" y="2536"/>
                    <a:pt x="2323" y="2537"/>
                  </a:cubicBezTo>
                  <a:cubicBezTo>
                    <a:pt x="2320" y="2543"/>
                    <a:pt x="2319" y="2553"/>
                    <a:pt x="2316" y="2558"/>
                  </a:cubicBezTo>
                  <a:cubicBezTo>
                    <a:pt x="2297" y="2595"/>
                    <a:pt x="2313" y="2584"/>
                    <a:pt x="2350" y="2533"/>
                  </a:cubicBezTo>
                  <a:lnTo>
                    <a:pt x="2419" y="2442"/>
                  </a:lnTo>
                  <a:lnTo>
                    <a:pt x="2459" y="2533"/>
                  </a:lnTo>
                  <a:cubicBezTo>
                    <a:pt x="2473" y="2564"/>
                    <a:pt x="2484" y="2580"/>
                    <a:pt x="2494" y="2590"/>
                  </a:cubicBezTo>
                  <a:cubicBezTo>
                    <a:pt x="2505" y="2595"/>
                    <a:pt x="2516" y="2597"/>
                    <a:pt x="2527" y="2596"/>
                  </a:cubicBezTo>
                  <a:cubicBezTo>
                    <a:pt x="2534" y="2593"/>
                    <a:pt x="2542" y="2589"/>
                    <a:pt x="2550" y="2581"/>
                  </a:cubicBezTo>
                  <a:cubicBezTo>
                    <a:pt x="2638" y="2502"/>
                    <a:pt x="2627" y="2208"/>
                    <a:pt x="2545" y="2174"/>
                  </a:cubicBezTo>
                  <a:cubicBezTo>
                    <a:pt x="2538" y="2173"/>
                    <a:pt x="2530" y="2171"/>
                    <a:pt x="2522" y="2171"/>
                  </a:cubicBezTo>
                  <a:close/>
                  <a:moveTo>
                    <a:pt x="2307" y="2176"/>
                  </a:moveTo>
                  <a:cubicBezTo>
                    <a:pt x="2303" y="2183"/>
                    <a:pt x="2302" y="2193"/>
                    <a:pt x="2307" y="2207"/>
                  </a:cubicBezTo>
                  <a:cubicBezTo>
                    <a:pt x="2316" y="2229"/>
                    <a:pt x="2329" y="2247"/>
                    <a:pt x="2335" y="2247"/>
                  </a:cubicBezTo>
                  <a:cubicBezTo>
                    <a:pt x="2342" y="2247"/>
                    <a:pt x="2347" y="2229"/>
                    <a:pt x="2347" y="2207"/>
                  </a:cubicBezTo>
                  <a:cubicBezTo>
                    <a:pt x="2347" y="2201"/>
                    <a:pt x="2344" y="2198"/>
                    <a:pt x="2343" y="2193"/>
                  </a:cubicBezTo>
                  <a:cubicBezTo>
                    <a:pt x="2332" y="2185"/>
                    <a:pt x="2320" y="2180"/>
                    <a:pt x="2307" y="2176"/>
                  </a:cubicBezTo>
                  <a:close/>
                  <a:moveTo>
                    <a:pt x="2220" y="2188"/>
                  </a:moveTo>
                  <a:cubicBezTo>
                    <a:pt x="2213" y="2193"/>
                    <a:pt x="2205" y="2198"/>
                    <a:pt x="2201" y="2207"/>
                  </a:cubicBezTo>
                  <a:cubicBezTo>
                    <a:pt x="2197" y="2216"/>
                    <a:pt x="2201" y="2235"/>
                    <a:pt x="2210" y="2258"/>
                  </a:cubicBezTo>
                  <a:cubicBezTo>
                    <a:pt x="2215" y="2248"/>
                    <a:pt x="2219" y="2245"/>
                    <a:pt x="2224" y="2226"/>
                  </a:cubicBezTo>
                  <a:cubicBezTo>
                    <a:pt x="2231" y="2198"/>
                    <a:pt x="2228" y="2187"/>
                    <a:pt x="2220" y="2188"/>
                  </a:cubicBezTo>
                  <a:close/>
                  <a:moveTo>
                    <a:pt x="2518" y="2228"/>
                  </a:moveTo>
                  <a:cubicBezTo>
                    <a:pt x="2563" y="2228"/>
                    <a:pt x="2572" y="2253"/>
                    <a:pt x="2572" y="2385"/>
                  </a:cubicBezTo>
                  <a:cubicBezTo>
                    <a:pt x="2572" y="2505"/>
                    <a:pt x="2561" y="2548"/>
                    <a:pt x="2526" y="2558"/>
                  </a:cubicBezTo>
                  <a:cubicBezTo>
                    <a:pt x="2471" y="2574"/>
                    <a:pt x="2446" y="2495"/>
                    <a:pt x="2458" y="2340"/>
                  </a:cubicBezTo>
                  <a:cubicBezTo>
                    <a:pt x="2464" y="2258"/>
                    <a:pt x="2480" y="2228"/>
                    <a:pt x="2518" y="2228"/>
                  </a:cubicBezTo>
                  <a:close/>
                  <a:moveTo>
                    <a:pt x="2201" y="2545"/>
                  </a:moveTo>
                  <a:cubicBezTo>
                    <a:pt x="2198" y="2547"/>
                    <a:pt x="2198" y="2550"/>
                    <a:pt x="2199" y="2556"/>
                  </a:cubicBezTo>
                  <a:cubicBezTo>
                    <a:pt x="2216" y="2579"/>
                    <a:pt x="2237" y="2594"/>
                    <a:pt x="2262" y="2598"/>
                  </a:cubicBezTo>
                  <a:cubicBezTo>
                    <a:pt x="2271" y="2588"/>
                    <a:pt x="2259" y="2569"/>
                    <a:pt x="2226" y="2551"/>
                  </a:cubicBezTo>
                  <a:cubicBezTo>
                    <a:pt x="2215" y="2544"/>
                    <a:pt x="2206" y="2542"/>
                    <a:pt x="2201" y="2545"/>
                  </a:cubicBezTo>
                  <a:close/>
                  <a:moveTo>
                    <a:pt x="91" y="10094"/>
                  </a:moveTo>
                  <a:cubicBezTo>
                    <a:pt x="84" y="10093"/>
                    <a:pt x="77" y="10093"/>
                    <a:pt x="70" y="10096"/>
                  </a:cubicBezTo>
                  <a:cubicBezTo>
                    <a:pt x="67" y="10097"/>
                    <a:pt x="64" y="10097"/>
                    <a:pt x="62" y="10098"/>
                  </a:cubicBezTo>
                  <a:cubicBezTo>
                    <a:pt x="55" y="10101"/>
                    <a:pt x="48" y="10110"/>
                    <a:pt x="40" y="10117"/>
                  </a:cubicBezTo>
                  <a:cubicBezTo>
                    <a:pt x="2" y="10172"/>
                    <a:pt x="-13" y="10317"/>
                    <a:pt x="14" y="10423"/>
                  </a:cubicBezTo>
                  <a:cubicBezTo>
                    <a:pt x="29" y="10483"/>
                    <a:pt x="62" y="10516"/>
                    <a:pt x="92" y="10522"/>
                  </a:cubicBezTo>
                  <a:cubicBezTo>
                    <a:pt x="116" y="10514"/>
                    <a:pt x="138" y="10497"/>
                    <a:pt x="155" y="10466"/>
                  </a:cubicBezTo>
                  <a:cubicBezTo>
                    <a:pt x="156" y="10465"/>
                    <a:pt x="158" y="10465"/>
                    <a:pt x="158" y="10463"/>
                  </a:cubicBezTo>
                  <a:cubicBezTo>
                    <a:pt x="200" y="10299"/>
                    <a:pt x="159" y="10109"/>
                    <a:pt x="91" y="10094"/>
                  </a:cubicBezTo>
                  <a:close/>
                  <a:moveTo>
                    <a:pt x="306" y="10105"/>
                  </a:moveTo>
                  <a:cubicBezTo>
                    <a:pt x="284" y="10105"/>
                    <a:pt x="263" y="10139"/>
                    <a:pt x="258" y="10180"/>
                  </a:cubicBezTo>
                  <a:cubicBezTo>
                    <a:pt x="257" y="10187"/>
                    <a:pt x="257" y="10192"/>
                    <a:pt x="257" y="10199"/>
                  </a:cubicBezTo>
                  <a:cubicBezTo>
                    <a:pt x="261" y="10219"/>
                    <a:pt x="269" y="10233"/>
                    <a:pt x="282" y="10240"/>
                  </a:cubicBezTo>
                  <a:cubicBezTo>
                    <a:pt x="282" y="10240"/>
                    <a:pt x="283" y="10240"/>
                    <a:pt x="283" y="10240"/>
                  </a:cubicBezTo>
                  <a:cubicBezTo>
                    <a:pt x="288" y="10240"/>
                    <a:pt x="291" y="10240"/>
                    <a:pt x="297" y="10238"/>
                  </a:cubicBezTo>
                  <a:cubicBezTo>
                    <a:pt x="355" y="10222"/>
                    <a:pt x="363" y="10105"/>
                    <a:pt x="306" y="10105"/>
                  </a:cubicBezTo>
                  <a:close/>
                  <a:moveTo>
                    <a:pt x="15678" y="11221"/>
                  </a:moveTo>
                  <a:lnTo>
                    <a:pt x="15678" y="15669"/>
                  </a:lnTo>
                  <a:lnTo>
                    <a:pt x="15678" y="19819"/>
                  </a:lnTo>
                  <a:lnTo>
                    <a:pt x="15678" y="20115"/>
                  </a:lnTo>
                  <a:lnTo>
                    <a:pt x="18632" y="20115"/>
                  </a:lnTo>
                  <a:lnTo>
                    <a:pt x="21587" y="20115"/>
                  </a:lnTo>
                  <a:lnTo>
                    <a:pt x="21587" y="15669"/>
                  </a:lnTo>
                  <a:lnTo>
                    <a:pt x="21587" y="15660"/>
                  </a:lnTo>
                  <a:lnTo>
                    <a:pt x="21587" y="11221"/>
                  </a:lnTo>
                  <a:lnTo>
                    <a:pt x="18632" y="11221"/>
                  </a:lnTo>
                  <a:lnTo>
                    <a:pt x="15678" y="11221"/>
                  </a:lnTo>
                  <a:close/>
                  <a:moveTo>
                    <a:pt x="2111" y="17972"/>
                  </a:moveTo>
                  <a:cubicBezTo>
                    <a:pt x="2109" y="17973"/>
                    <a:pt x="2107" y="17973"/>
                    <a:pt x="2105" y="17974"/>
                  </a:cubicBezTo>
                  <a:cubicBezTo>
                    <a:pt x="2089" y="17980"/>
                    <a:pt x="2081" y="18003"/>
                    <a:pt x="2081" y="18046"/>
                  </a:cubicBezTo>
                  <a:cubicBezTo>
                    <a:pt x="2081" y="18106"/>
                    <a:pt x="2095" y="18128"/>
                    <a:pt x="2128" y="18118"/>
                  </a:cubicBezTo>
                  <a:cubicBezTo>
                    <a:pt x="2153" y="18111"/>
                    <a:pt x="2175" y="18078"/>
                    <a:pt x="2175" y="18046"/>
                  </a:cubicBezTo>
                  <a:cubicBezTo>
                    <a:pt x="2175" y="18014"/>
                    <a:pt x="2153" y="17981"/>
                    <a:pt x="2128" y="17974"/>
                  </a:cubicBezTo>
                  <a:cubicBezTo>
                    <a:pt x="2122" y="17972"/>
                    <a:pt x="2116" y="17971"/>
                    <a:pt x="2111" y="17972"/>
                  </a:cubicBezTo>
                  <a:close/>
                  <a:moveTo>
                    <a:pt x="1637" y="17974"/>
                  </a:moveTo>
                  <a:cubicBezTo>
                    <a:pt x="1633" y="17975"/>
                    <a:pt x="1628" y="17974"/>
                    <a:pt x="1623" y="17976"/>
                  </a:cubicBezTo>
                  <a:cubicBezTo>
                    <a:pt x="1620" y="17977"/>
                    <a:pt x="1617" y="17982"/>
                    <a:pt x="1613" y="17985"/>
                  </a:cubicBezTo>
                  <a:cubicBezTo>
                    <a:pt x="1605" y="17992"/>
                    <a:pt x="1597" y="17997"/>
                    <a:pt x="1592" y="18008"/>
                  </a:cubicBezTo>
                  <a:cubicBezTo>
                    <a:pt x="1591" y="18010"/>
                    <a:pt x="1589" y="18013"/>
                    <a:pt x="1588" y="18016"/>
                  </a:cubicBezTo>
                  <a:cubicBezTo>
                    <a:pt x="1583" y="18031"/>
                    <a:pt x="1588" y="18048"/>
                    <a:pt x="1596" y="18065"/>
                  </a:cubicBezTo>
                  <a:cubicBezTo>
                    <a:pt x="1602" y="18061"/>
                    <a:pt x="1609" y="18058"/>
                    <a:pt x="1618" y="18046"/>
                  </a:cubicBezTo>
                  <a:cubicBezTo>
                    <a:pt x="1641" y="18018"/>
                    <a:pt x="1654" y="17986"/>
                    <a:pt x="1647" y="17976"/>
                  </a:cubicBezTo>
                  <a:cubicBezTo>
                    <a:pt x="1645" y="17972"/>
                    <a:pt x="1641" y="17975"/>
                    <a:pt x="1637" y="17974"/>
                  </a:cubicBezTo>
                  <a:close/>
                  <a:moveTo>
                    <a:pt x="1913" y="17974"/>
                  </a:moveTo>
                  <a:cubicBezTo>
                    <a:pt x="1883" y="17982"/>
                    <a:pt x="1850" y="18027"/>
                    <a:pt x="1826" y="18114"/>
                  </a:cubicBezTo>
                  <a:cubicBezTo>
                    <a:pt x="1789" y="18246"/>
                    <a:pt x="1780" y="18255"/>
                    <a:pt x="1751" y="18194"/>
                  </a:cubicBezTo>
                  <a:cubicBezTo>
                    <a:pt x="1733" y="18157"/>
                    <a:pt x="1711" y="18138"/>
                    <a:pt x="1702" y="18152"/>
                  </a:cubicBezTo>
                  <a:cubicBezTo>
                    <a:pt x="1692" y="18167"/>
                    <a:pt x="1698" y="18203"/>
                    <a:pt x="1714" y="18232"/>
                  </a:cubicBezTo>
                  <a:cubicBezTo>
                    <a:pt x="1736" y="18272"/>
                    <a:pt x="1735" y="18302"/>
                    <a:pt x="1708" y="18354"/>
                  </a:cubicBezTo>
                  <a:cubicBezTo>
                    <a:pt x="1679" y="18411"/>
                    <a:pt x="1683" y="18410"/>
                    <a:pt x="1731" y="18348"/>
                  </a:cubicBezTo>
                  <a:cubicBezTo>
                    <a:pt x="1789" y="18274"/>
                    <a:pt x="1791" y="18274"/>
                    <a:pt x="1845" y="18346"/>
                  </a:cubicBezTo>
                  <a:cubicBezTo>
                    <a:pt x="1917" y="18444"/>
                    <a:pt x="1986" y="18381"/>
                    <a:pt x="1998" y="18208"/>
                  </a:cubicBezTo>
                  <a:cubicBezTo>
                    <a:pt x="2008" y="18046"/>
                    <a:pt x="1963" y="17960"/>
                    <a:pt x="1913" y="17974"/>
                  </a:cubicBezTo>
                  <a:close/>
                  <a:moveTo>
                    <a:pt x="1909" y="18027"/>
                  </a:moveTo>
                  <a:cubicBezTo>
                    <a:pt x="1953" y="18027"/>
                    <a:pt x="1962" y="18053"/>
                    <a:pt x="1962" y="18185"/>
                  </a:cubicBezTo>
                  <a:cubicBezTo>
                    <a:pt x="1962" y="18304"/>
                    <a:pt x="1952" y="18346"/>
                    <a:pt x="1917" y="18356"/>
                  </a:cubicBezTo>
                  <a:cubicBezTo>
                    <a:pt x="1861" y="18372"/>
                    <a:pt x="1837" y="18294"/>
                    <a:pt x="1848" y="18139"/>
                  </a:cubicBezTo>
                  <a:cubicBezTo>
                    <a:pt x="1855" y="18057"/>
                    <a:pt x="1871" y="18027"/>
                    <a:pt x="1909" y="18027"/>
                  </a:cubicBezTo>
                  <a:close/>
                  <a:moveTo>
                    <a:pt x="13795" y="18166"/>
                  </a:moveTo>
                  <a:cubicBezTo>
                    <a:pt x="13774" y="18166"/>
                    <a:pt x="13757" y="18180"/>
                    <a:pt x="13748" y="18200"/>
                  </a:cubicBezTo>
                  <a:cubicBezTo>
                    <a:pt x="13746" y="18217"/>
                    <a:pt x="13747" y="18236"/>
                    <a:pt x="13751" y="18255"/>
                  </a:cubicBezTo>
                  <a:cubicBezTo>
                    <a:pt x="13760" y="18272"/>
                    <a:pt x="13776" y="18285"/>
                    <a:pt x="13795" y="18285"/>
                  </a:cubicBezTo>
                  <a:cubicBezTo>
                    <a:pt x="13814" y="18285"/>
                    <a:pt x="13830" y="18273"/>
                    <a:pt x="13839" y="18257"/>
                  </a:cubicBezTo>
                  <a:cubicBezTo>
                    <a:pt x="13843" y="18234"/>
                    <a:pt x="13841" y="18210"/>
                    <a:pt x="13837" y="18189"/>
                  </a:cubicBezTo>
                  <a:cubicBezTo>
                    <a:pt x="13827" y="18175"/>
                    <a:pt x="13812" y="18166"/>
                    <a:pt x="13795" y="18166"/>
                  </a:cubicBezTo>
                  <a:close/>
                  <a:moveTo>
                    <a:pt x="13380" y="18177"/>
                  </a:moveTo>
                  <a:cubicBezTo>
                    <a:pt x="13379" y="18183"/>
                    <a:pt x="13381" y="18196"/>
                    <a:pt x="13385" y="18213"/>
                  </a:cubicBezTo>
                  <a:cubicBezTo>
                    <a:pt x="13394" y="18249"/>
                    <a:pt x="13387" y="18290"/>
                    <a:pt x="13370" y="18306"/>
                  </a:cubicBezTo>
                  <a:cubicBezTo>
                    <a:pt x="13347" y="18328"/>
                    <a:pt x="13349" y="18344"/>
                    <a:pt x="13375" y="18369"/>
                  </a:cubicBezTo>
                  <a:cubicBezTo>
                    <a:pt x="13395" y="18388"/>
                    <a:pt x="13411" y="18403"/>
                    <a:pt x="13412" y="18403"/>
                  </a:cubicBezTo>
                  <a:cubicBezTo>
                    <a:pt x="13425" y="18410"/>
                    <a:pt x="13405" y="18202"/>
                    <a:pt x="13390" y="18179"/>
                  </a:cubicBezTo>
                  <a:cubicBezTo>
                    <a:pt x="13385" y="18170"/>
                    <a:pt x="13381" y="18171"/>
                    <a:pt x="13380" y="18177"/>
                  </a:cubicBezTo>
                  <a:close/>
                  <a:moveTo>
                    <a:pt x="13561" y="18189"/>
                  </a:moveTo>
                  <a:cubicBezTo>
                    <a:pt x="13525" y="18196"/>
                    <a:pt x="13515" y="18224"/>
                    <a:pt x="13509" y="18318"/>
                  </a:cubicBezTo>
                  <a:cubicBezTo>
                    <a:pt x="13505" y="18391"/>
                    <a:pt x="13507" y="18477"/>
                    <a:pt x="13516" y="18510"/>
                  </a:cubicBezTo>
                  <a:cubicBezTo>
                    <a:pt x="13522" y="18533"/>
                    <a:pt x="13541" y="18546"/>
                    <a:pt x="13562" y="18551"/>
                  </a:cubicBezTo>
                  <a:cubicBezTo>
                    <a:pt x="13521" y="18510"/>
                    <a:pt x="13498" y="18357"/>
                    <a:pt x="13526" y="18265"/>
                  </a:cubicBezTo>
                  <a:cubicBezTo>
                    <a:pt x="13536" y="18231"/>
                    <a:pt x="13549" y="18207"/>
                    <a:pt x="13561" y="18189"/>
                  </a:cubicBezTo>
                  <a:close/>
                  <a:moveTo>
                    <a:pt x="13614" y="18189"/>
                  </a:moveTo>
                  <a:cubicBezTo>
                    <a:pt x="13632" y="18216"/>
                    <a:pt x="13644" y="18268"/>
                    <a:pt x="13650" y="18322"/>
                  </a:cubicBezTo>
                  <a:cubicBezTo>
                    <a:pt x="13648" y="18232"/>
                    <a:pt x="13641" y="18197"/>
                    <a:pt x="13614" y="18189"/>
                  </a:cubicBezTo>
                  <a:close/>
                  <a:moveTo>
                    <a:pt x="1484" y="18213"/>
                  </a:moveTo>
                  <a:cubicBezTo>
                    <a:pt x="1478" y="18214"/>
                    <a:pt x="1472" y="18214"/>
                    <a:pt x="1467" y="18217"/>
                  </a:cubicBezTo>
                  <a:cubicBezTo>
                    <a:pt x="1449" y="18227"/>
                    <a:pt x="1455" y="18236"/>
                    <a:pt x="1473" y="18240"/>
                  </a:cubicBezTo>
                  <a:cubicBezTo>
                    <a:pt x="1508" y="18240"/>
                    <a:pt x="1524" y="18230"/>
                    <a:pt x="1506" y="18219"/>
                  </a:cubicBezTo>
                  <a:cubicBezTo>
                    <a:pt x="1500" y="18216"/>
                    <a:pt x="1492" y="18215"/>
                    <a:pt x="1484" y="18213"/>
                  </a:cubicBezTo>
                  <a:close/>
                  <a:moveTo>
                    <a:pt x="13650" y="18405"/>
                  </a:moveTo>
                  <a:cubicBezTo>
                    <a:pt x="13648" y="18426"/>
                    <a:pt x="13646" y="18447"/>
                    <a:pt x="13641" y="18464"/>
                  </a:cubicBezTo>
                  <a:cubicBezTo>
                    <a:pt x="13626" y="18512"/>
                    <a:pt x="13606" y="18548"/>
                    <a:pt x="13590" y="18557"/>
                  </a:cubicBezTo>
                  <a:cubicBezTo>
                    <a:pt x="13637" y="18547"/>
                    <a:pt x="13648" y="18520"/>
                    <a:pt x="13650" y="18405"/>
                  </a:cubicBezTo>
                  <a:close/>
                  <a:moveTo>
                    <a:pt x="13413" y="18483"/>
                  </a:moveTo>
                  <a:cubicBezTo>
                    <a:pt x="13407" y="18483"/>
                    <a:pt x="13394" y="18501"/>
                    <a:pt x="13385" y="18523"/>
                  </a:cubicBezTo>
                  <a:cubicBezTo>
                    <a:pt x="13378" y="18541"/>
                    <a:pt x="13381" y="18554"/>
                    <a:pt x="13390" y="18559"/>
                  </a:cubicBezTo>
                  <a:cubicBezTo>
                    <a:pt x="13399" y="18548"/>
                    <a:pt x="13408" y="18540"/>
                    <a:pt x="13417" y="18525"/>
                  </a:cubicBezTo>
                  <a:cubicBezTo>
                    <a:pt x="13420" y="18520"/>
                    <a:pt x="13421" y="18518"/>
                    <a:pt x="13423" y="18513"/>
                  </a:cubicBezTo>
                  <a:cubicBezTo>
                    <a:pt x="13422" y="18497"/>
                    <a:pt x="13418" y="18483"/>
                    <a:pt x="13413" y="18483"/>
                  </a:cubicBezTo>
                  <a:close/>
                </a:path>
              </a:pathLst>
            </a:custGeom>
            <a:ln w="12700" cap="flat">
              <a:noFill/>
              <a:miter lim="400000"/>
            </a:ln>
            <a:effectLst/>
          </p:spPr>
        </p:pic>
        <p:sp>
          <p:nvSpPr>
            <p:cNvPr id="244" name="1710.05833"/>
            <p:cNvSpPr/>
            <p:nvPr/>
          </p:nvSpPr>
          <p:spPr>
            <a:xfrm>
              <a:off x="2458273" y="485964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u="sng">
                  <a:solidFill>
                    <a:schemeClr val="accent1">
                      <a:lumOff val="13575"/>
                    </a:schemeClr>
                  </a:solidFill>
                  <a:latin typeface="Helvetica"/>
                  <a:ea typeface="Helvetica"/>
                  <a:cs typeface="Helvetica"/>
                  <a:sym typeface="Helvetica"/>
                  <a:hlinkClick r:id="rId9" invalidUrl="" action="" tgtFrame="" tooltip="" history="1" highlightClick="0" endSnd="0"/>
                </a:defRPr>
              </a:lvl1pPr>
            </a:lstStyle>
            <a:p>
              <a:pPr>
                <a:defRPr u="none"/>
              </a:pPr>
              <a:r>
                <a:rPr u="sng">
                  <a:hlinkClick r:id="rId9" invalidUrl="" action="" tgtFrame="" tooltip="" history="1" highlightClick="0" endSnd="0"/>
                </a:rPr>
                <a:t>1710.05833</a:t>
              </a:r>
            </a:p>
          </p:txBody>
        </p:sp>
      </p:grpSp>
      <p:sp>
        <p:nvSpPr>
          <p:cNvPr id="246" name="8"/>
          <p:cNvSpPr txBox="1"/>
          <p:nvPr>
            <p:ph type="sldNum" sz="quarter" idx="2"/>
          </p:nvPr>
        </p:nvSpPr>
        <p:spPr>
          <a:xfrm>
            <a:off x="23858952" y="13144500"/>
            <a:ext cx="326196" cy="5588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immagine-incollata.pdf" descr="immagine-incollata.pdf"/>
          <p:cNvPicPr>
            <a:picLocks noChangeAspect="1"/>
          </p:cNvPicPr>
          <p:nvPr/>
        </p:nvPicPr>
        <p:blipFill>
          <a:blip r:embed="rId10">
            <a:extLst/>
          </a:blip>
          <a:stretch>
            <a:fillRect/>
          </a:stretch>
        </p:blipFill>
        <p:spPr>
          <a:xfrm>
            <a:off x="2746584" y="3601332"/>
            <a:ext cx="19402384" cy="173464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