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62" r:id="rId5"/>
    <p:sldId id="273" r:id="rId6"/>
    <p:sldId id="278" r:id="rId7"/>
    <p:sldId id="271" r:id="rId8"/>
    <p:sldId id="264" r:id="rId9"/>
    <p:sldId id="279" r:id="rId10"/>
    <p:sldId id="272" r:id="rId11"/>
    <p:sldId id="269" r:id="rId12"/>
    <p:sldId id="275" r:id="rId13"/>
    <p:sldId id="260" r:id="rId14"/>
    <p:sldId id="274" r:id="rId15"/>
    <p:sldId id="276" r:id="rId16"/>
    <p:sldId id="266" r:id="rId17"/>
    <p:sldId id="280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493" autoAdjust="0"/>
    <p:restoredTop sz="94660"/>
  </p:normalViewPr>
  <p:slideViewPr>
    <p:cSldViewPr snapToGrid="0">
      <p:cViewPr varScale="1">
        <p:scale>
          <a:sx n="74" d="100"/>
          <a:sy n="74" d="100"/>
        </p:scale>
        <p:origin x="4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21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C53A3-716E-4A2D-B060-B807F655CA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A35D32-0B1A-4E3A-89D0-1C8E4549F1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90A66A-8F4C-436C-8921-736A09803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9DFF4-0714-4020-875E-A6C002C22467}" type="datetimeFigureOut">
              <a:rPr lang="it-IT" smtClean="0"/>
              <a:t>16/05/2025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0B8313-2033-4B63-AEDA-FED71A06A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EA6079-CF5F-4074-A516-49A3444F4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B6193-68D2-44B5-A472-97577961A0C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8647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737CB-2E88-4D8F-AB25-5F3580C7C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0D42CB-C7FB-49F7-A055-CAFBF5EDAF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57AF5-64C5-4A63-B424-D97C70DAF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9DFF4-0714-4020-875E-A6C002C22467}" type="datetimeFigureOut">
              <a:rPr lang="it-IT" smtClean="0"/>
              <a:t>16/05/2025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1EE8D-A4F0-48B4-AF4E-D720035B5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AA711B-3511-4C22-8F0C-D156C821B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B6193-68D2-44B5-A472-97577961A0C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0213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9CBE2A-7473-4850-B1DA-E77CA667E6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4931AC-D27B-4988-8C60-BA3166256D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35BFD-21EE-458C-96C9-8ECE7E478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9DFF4-0714-4020-875E-A6C002C22467}" type="datetimeFigureOut">
              <a:rPr lang="it-IT" smtClean="0"/>
              <a:t>16/05/2025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94ABA8-2EB1-4509-9A59-C35C14FB0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9F63B-4AB9-49F5-A3BD-FF331BA9A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B6193-68D2-44B5-A472-97577961A0C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8362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85982-5201-4EEF-894A-7DF93102A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F6D937-2F8C-4515-96A9-F8E7637FE0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8EDC5E-9266-4A91-85D4-9BC1C7115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9DFF4-0714-4020-875E-A6C002C22467}" type="datetimeFigureOut">
              <a:rPr lang="it-IT" smtClean="0"/>
              <a:t>16/05/2025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A70EB-78EA-408B-8F2E-3AEAA8F49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489CB-2758-4FC9-ABD5-B9B579B13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B6193-68D2-44B5-A472-97577961A0C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6415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C4DB0-8D29-465B-9D77-0FA6F81CF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9A122C-7D28-41AF-B455-360A3E2FCF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A6335D-9C96-4FAD-87C0-4060E606F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9DFF4-0714-4020-875E-A6C002C22467}" type="datetimeFigureOut">
              <a:rPr lang="it-IT" smtClean="0"/>
              <a:t>16/05/2025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00F65-7AB7-43A8-891B-3B91E1603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B7672-BD76-4BE5-A288-941B7CD91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B6193-68D2-44B5-A472-97577961A0C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1158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8552C-7ED8-42C3-A0FA-1A8655885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3A00-4869-48C6-82DF-5042388F7E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F47106-589E-4424-AF4D-4D8021F881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79821C-6584-4951-93D4-1FF46F83D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9DFF4-0714-4020-875E-A6C002C22467}" type="datetimeFigureOut">
              <a:rPr lang="it-IT" smtClean="0"/>
              <a:t>16/05/2025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8EF1EE-F06F-46E6-9D81-5EAABE643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8E004C-F4C6-4EA1-9C62-D1686BC08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B6193-68D2-44B5-A472-97577961A0C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2956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4F0CE-E27F-4635-9CE0-A0331C066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56190A-DD7E-4943-B8E3-A674EF1687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6D5BF8-5A47-44AF-A32F-2A6D20B12B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218AB5-1E03-491F-B210-E08EC31CBF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D2F092-1B89-498D-887E-37ABAEE82B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4C11BD-805C-42C5-A0CE-EB0237936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9DFF4-0714-4020-875E-A6C002C22467}" type="datetimeFigureOut">
              <a:rPr lang="it-IT" smtClean="0"/>
              <a:t>16/05/2025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C46C2F-281E-41E2-AEAE-F0106DE45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2A2BEB-659C-45BB-A715-B81F2680C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B6193-68D2-44B5-A472-97577961A0C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3778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0657E-70B2-4570-9B26-67143B15A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6CC549-8E92-4F89-9240-27F686EE2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9DFF4-0714-4020-875E-A6C002C22467}" type="datetimeFigureOut">
              <a:rPr lang="it-IT" smtClean="0"/>
              <a:t>16/05/2025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1E1564-4827-4356-B609-8E58EBB12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277684-B5FD-49F9-A136-55664756C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B6193-68D2-44B5-A472-97577961A0C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2842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ED6959-17F8-4DE8-8810-1D5DD0AD3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9DFF4-0714-4020-875E-A6C002C22467}" type="datetimeFigureOut">
              <a:rPr lang="it-IT" smtClean="0"/>
              <a:t>16/05/2025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529784-5B01-45EA-A5A4-82575221F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AB3D4D-369E-406C-B997-7B88E5E0E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B6193-68D2-44B5-A472-97577961A0C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1637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8E501-0F94-4967-9171-A41E837A2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D9E76D-1315-4104-A089-9925C2A72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547ACA-E570-49DC-AE52-56BCC40394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4938FF-B8FB-47D7-B711-281A8DD50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9DFF4-0714-4020-875E-A6C002C22467}" type="datetimeFigureOut">
              <a:rPr lang="it-IT" smtClean="0"/>
              <a:t>16/05/2025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98DF0B-D15B-4E4C-B165-37326FFCE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15A7C5-51D7-4F97-95F0-BFFDAD8E6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B6193-68D2-44B5-A472-97577961A0C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1546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75A8E-B0FB-4770-9BF5-3566C853A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353BFE-8CDC-4192-A2AA-57F544F9E9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A2D765-0858-4C80-B0C1-3FD236B4EB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75AACF-B2D4-49BA-B515-F75444E66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9DFF4-0714-4020-875E-A6C002C22467}" type="datetimeFigureOut">
              <a:rPr lang="it-IT" smtClean="0"/>
              <a:t>16/05/2025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012E7F-9709-482F-AF7A-CAEF57B7F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71FEBC-D88E-44FF-A238-8C91BE873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B6193-68D2-44B5-A472-97577961A0C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8868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D8CD72-F023-47CE-9DCD-519B025A4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3E2FC6-5DD0-498D-9DA3-4BC755807F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0EFE4D-54ED-4BF3-9089-14CD95CD94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09DFF4-0714-4020-875E-A6C002C22467}" type="datetimeFigureOut">
              <a:rPr lang="it-IT" smtClean="0"/>
              <a:t>16/05/2025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9B035A-E1CD-4361-AD99-6780903631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D093EB-02EA-44D1-9BA1-1FD99BD622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B6193-68D2-44B5-A472-97577961A0C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7540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5C3892-4F8B-4C6D-9C32-8CDA445406DB}"/>
              </a:ext>
            </a:extLst>
          </p:cNvPr>
          <p:cNvSpPr txBox="1"/>
          <p:nvPr/>
        </p:nvSpPr>
        <p:spPr>
          <a:xfrm>
            <a:off x="218648" y="240026"/>
            <a:ext cx="841019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Abadi Extra Light" panose="020B0204020104020204" pitchFamily="34" charset="0"/>
              </a:rPr>
              <a:t>S.S.-QE-DETECTOR parade today</a:t>
            </a:r>
            <a:br>
              <a:rPr lang="en-US" sz="6000" dirty="0">
                <a:latin typeface="Abadi Extra Light" panose="020B0204020104020204" pitchFamily="34" charset="0"/>
              </a:rPr>
            </a:br>
            <a:r>
              <a:rPr lang="en-US" sz="6000" dirty="0">
                <a:latin typeface="Abadi Extra Light" panose="020B0204020104020204" pitchFamily="34" charset="0"/>
              </a:rPr>
              <a:t>tomorrow</a:t>
            </a:r>
            <a:endParaRPr lang="it-IT" sz="6000" dirty="0">
              <a:latin typeface="Abadi Extra Light" panose="020B02040201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EEE145-7942-43EC-9F94-5EC472768895}"/>
              </a:ext>
            </a:extLst>
          </p:cNvPr>
          <p:cNvSpPr txBox="1"/>
          <p:nvPr/>
        </p:nvSpPr>
        <p:spPr>
          <a:xfrm>
            <a:off x="8750490" y="5993642"/>
            <a:ext cx="2870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badi Extra Light" panose="020B0204020104020204" pitchFamily="34" charset="0"/>
              </a:rPr>
              <a:t>Fernando Pedichini INAF OAR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5D6E62-F8D7-4769-9914-CA420DF55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3100" y="2019687"/>
            <a:ext cx="3136709" cy="40287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AB83A1-C869-4ABB-932B-D7F63DEC7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0490" y="495025"/>
            <a:ext cx="3136710" cy="46128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266E80-799E-4E3F-A9FB-C61232D235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23" r="10872"/>
          <a:stretch/>
        </p:blipFill>
        <p:spPr>
          <a:xfrm>
            <a:off x="218648" y="3531972"/>
            <a:ext cx="4804113" cy="314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34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25DBE0-D156-46DC-B94A-B1FBCA02AA0D}"/>
              </a:ext>
            </a:extLst>
          </p:cNvPr>
          <p:cNvSpPr txBox="1"/>
          <p:nvPr/>
        </p:nvSpPr>
        <p:spPr>
          <a:xfrm>
            <a:off x="508983" y="544417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badi Extra Light" panose="020B0204020104020204" pitchFamily="34" charset="0"/>
              </a:rPr>
              <a:t>CMOS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EC489E-6320-4625-B26D-CF820FFE23A2}"/>
              </a:ext>
            </a:extLst>
          </p:cNvPr>
          <p:cNvSpPr txBox="1"/>
          <p:nvPr/>
        </p:nvSpPr>
        <p:spPr>
          <a:xfrm>
            <a:off x="5274558" y="1451237"/>
            <a:ext cx="4190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badi Extra Light" panose="020B0204020104020204" pitchFamily="34" charset="0"/>
              </a:rPr>
              <a:t>SONY IMX 990-1-2-3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66862B-0AFB-464B-AB69-61234F0E3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4764" y="3021384"/>
            <a:ext cx="8116433" cy="36485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2C42AB-77A8-4E20-8058-E134E347A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803" y="2250429"/>
            <a:ext cx="2423612" cy="2357142"/>
          </a:xfrm>
          <a:prstGeom prst="rect">
            <a:avLst/>
          </a:prstGeom>
        </p:spPr>
      </p:pic>
      <p:sp>
        <p:nvSpPr>
          <p:cNvPr id="6" name="CasellaDiTesto 9">
            <a:extLst>
              <a:ext uri="{FF2B5EF4-FFF2-40B4-BE49-F238E27FC236}">
                <a16:creationId xmlns:a16="http://schemas.microsoft.com/office/drawing/2014/main" id="{CA67465E-5EC5-4E4F-AEE3-0C686C8F9217}"/>
              </a:ext>
            </a:extLst>
          </p:cNvPr>
          <p:cNvSpPr txBox="1"/>
          <p:nvPr/>
        </p:nvSpPr>
        <p:spPr>
          <a:xfrm>
            <a:off x="508983" y="5082477"/>
            <a:ext cx="231742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badi Extra Light" panose="020B0204020104020204" pitchFamily="34" charset="0"/>
                <a:cs typeface="Times New Roman" panose="02020603050405020304" pitchFamily="18" charset="0"/>
              </a:rPr>
              <a:t>Up to 5.3 </a:t>
            </a:r>
            <a:r>
              <a:rPr lang="en-US" sz="2400" dirty="0" err="1">
                <a:latin typeface="Abadi Extra Light" panose="020B0204020104020204" pitchFamily="34" charset="0"/>
                <a:cs typeface="Times New Roman" panose="02020603050405020304" pitchFamily="18" charset="0"/>
              </a:rPr>
              <a:t>Mpix</a:t>
            </a:r>
            <a:endParaRPr lang="en-US" sz="2400" dirty="0">
              <a:latin typeface="Abadi Extra Light" panose="020B020402010402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Abadi Extra Light" panose="020B0204020104020204" pitchFamily="34" charset="0"/>
                <a:cs typeface="Times New Roman" panose="02020603050405020304" pitchFamily="18" charset="0"/>
              </a:rPr>
              <a:t>Cooler embedded</a:t>
            </a:r>
          </a:p>
          <a:p>
            <a:r>
              <a:rPr lang="en-US" sz="2400" dirty="0">
                <a:latin typeface="Abadi Extra Light" panose="020B0204020104020204" pitchFamily="34" charset="0"/>
                <a:cs typeface="Times New Roman" panose="02020603050405020304" pitchFamily="18" charset="0"/>
              </a:rPr>
              <a:t>Avg QE </a:t>
            </a:r>
            <a:r>
              <a:rPr lang="en-US" sz="2400" dirty="0">
                <a:latin typeface="Abadi Extra Light" panose="020B0204020104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</a:t>
            </a:r>
            <a:r>
              <a:rPr lang="en-US" sz="2400" dirty="0">
                <a:latin typeface="Abadi Extra Light" panose="020B0204020104020204" pitchFamily="34" charset="0"/>
                <a:cs typeface="Times New Roman" panose="02020603050405020304" pitchFamily="18" charset="0"/>
              </a:rPr>
              <a:t> 75%</a:t>
            </a:r>
          </a:p>
          <a:p>
            <a:r>
              <a:rPr lang="en-US" sz="2400" dirty="0">
                <a:latin typeface="Abadi Extra Light" panose="020B0204020104020204" pitchFamily="34" charset="0"/>
                <a:cs typeface="Times New Roman" panose="02020603050405020304" pitchFamily="18" charset="0"/>
              </a:rPr>
              <a:t>RON </a:t>
            </a:r>
            <a:r>
              <a:rPr lang="en-US" sz="2400" dirty="0">
                <a:latin typeface="Abadi Extra Light" panose="020B0204020104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10e- (</a:t>
            </a:r>
            <a:r>
              <a:rPr lang="en-US" sz="2400" dirty="0" err="1">
                <a:latin typeface="Abadi Extra Light" panose="020B0204020104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tbd</a:t>
            </a:r>
            <a:r>
              <a:rPr lang="en-US" sz="2400" dirty="0">
                <a:latin typeface="Abadi Extra Light" panose="020B0204020104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  <a:endParaRPr lang="it-IT" sz="2400" dirty="0">
              <a:latin typeface="Abadi Extra Light" panose="020B0204020104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798296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CEB31D-1BD6-48FF-A446-C2AB642C5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350" y="3575952"/>
            <a:ext cx="5213456" cy="32239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25DBE0-D156-46DC-B94A-B1FBCA02AA0D}"/>
              </a:ext>
            </a:extLst>
          </p:cNvPr>
          <p:cNvSpPr txBox="1"/>
          <p:nvPr/>
        </p:nvSpPr>
        <p:spPr>
          <a:xfrm>
            <a:off x="508983" y="544417"/>
            <a:ext cx="1622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badi Extra Light" panose="020B0204020104020204" pitchFamily="34" charset="0"/>
              </a:rPr>
              <a:t>HYBRID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EC489E-6320-4625-B26D-CF820FFE23A2}"/>
              </a:ext>
            </a:extLst>
          </p:cNvPr>
          <p:cNvSpPr txBox="1"/>
          <p:nvPr/>
        </p:nvSpPr>
        <p:spPr>
          <a:xfrm>
            <a:off x="2714659" y="556748"/>
            <a:ext cx="12263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Abadi Extra Light" panose="020B0204020104020204" pitchFamily="34" charset="0"/>
              </a:rPr>
              <a:t>qDOT</a:t>
            </a:r>
            <a:endParaRPr lang="en-US" sz="3600" dirty="0">
              <a:latin typeface="Abadi Extra Light" panose="020B02040201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3E4E66-7EF2-4498-B68F-8CF99CE17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0498" y="466330"/>
            <a:ext cx="5707406" cy="32818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87A3E6-53FE-449A-98E2-EA4DD9C9D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2474" y="3954232"/>
            <a:ext cx="4602098" cy="2741160"/>
          </a:xfrm>
          <a:prstGeom prst="rect">
            <a:avLst/>
          </a:prstGeom>
        </p:spPr>
      </p:pic>
      <p:sp>
        <p:nvSpPr>
          <p:cNvPr id="7" name="CasellaDiTesto 9">
            <a:extLst>
              <a:ext uri="{FF2B5EF4-FFF2-40B4-BE49-F238E27FC236}">
                <a16:creationId xmlns:a16="http://schemas.microsoft.com/office/drawing/2014/main" id="{429FA560-C6DA-49C4-BFF7-82D1F4117F38}"/>
              </a:ext>
            </a:extLst>
          </p:cNvPr>
          <p:cNvSpPr txBox="1"/>
          <p:nvPr/>
        </p:nvSpPr>
        <p:spPr>
          <a:xfrm>
            <a:off x="978022" y="1656697"/>
            <a:ext cx="283603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badi Extra Light" panose="020B0204020104020204" pitchFamily="34" charset="0"/>
                <a:cs typeface="Times New Roman" panose="02020603050405020304" pitchFamily="18" charset="0"/>
              </a:rPr>
              <a:t>Up to 4 </a:t>
            </a:r>
            <a:r>
              <a:rPr lang="en-US" sz="2400" dirty="0" err="1">
                <a:latin typeface="Abadi Extra Light" panose="020B0204020104020204" pitchFamily="34" charset="0"/>
                <a:cs typeface="Times New Roman" panose="02020603050405020304" pitchFamily="18" charset="0"/>
              </a:rPr>
              <a:t>Mpix</a:t>
            </a:r>
            <a:endParaRPr lang="en-US" sz="2400" dirty="0">
              <a:latin typeface="Abadi Extra Light" panose="020B020402010402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Abadi Extra Light" panose="020B0204020104020204" pitchFamily="34" charset="0"/>
                <a:cs typeface="Times New Roman" panose="02020603050405020304" pitchFamily="18" charset="0"/>
              </a:rPr>
              <a:t>Good for SWIR-MIR</a:t>
            </a:r>
          </a:p>
          <a:p>
            <a:r>
              <a:rPr lang="en-US" sz="2400" dirty="0">
                <a:latin typeface="Abadi Extra Light" panose="020B0204020104020204" pitchFamily="34" charset="0"/>
                <a:cs typeface="Times New Roman" panose="02020603050405020304" pitchFamily="18" charset="0"/>
              </a:rPr>
              <a:t>will be color tuned by </a:t>
            </a:r>
          </a:p>
          <a:p>
            <a:r>
              <a:rPr lang="en-US" sz="2400" dirty="0">
                <a:latin typeface="Abadi Extra Light" panose="020B0204020104020204" pitchFamily="34" charset="0"/>
                <a:cs typeface="Times New Roman" panose="02020603050405020304" pitchFamily="18" charset="0"/>
              </a:rPr>
              <a:t>control electronic</a:t>
            </a:r>
            <a:endParaRPr lang="it-IT" sz="2400" dirty="0">
              <a:latin typeface="Abadi Extra Light" panose="020B0204020104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527820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25DBE0-D156-46DC-B94A-B1FBCA02AA0D}"/>
              </a:ext>
            </a:extLst>
          </p:cNvPr>
          <p:cNvSpPr txBox="1"/>
          <p:nvPr/>
        </p:nvSpPr>
        <p:spPr>
          <a:xfrm>
            <a:off x="180571" y="268970"/>
            <a:ext cx="63329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badi Extra Light" panose="020B0204020104020204" pitchFamily="34" charset="0"/>
              </a:rPr>
              <a:t>VISION-I         </a:t>
            </a:r>
            <a:r>
              <a:rPr lang="en-US" sz="2800" i="1" dirty="0">
                <a:latin typeface="Abadi Extra Light" panose="020B0204020104020204" pitchFamily="34" charset="0"/>
              </a:rPr>
              <a:t>(photons are expensive)</a:t>
            </a:r>
            <a:endParaRPr lang="en-US" sz="3600" i="1" dirty="0">
              <a:latin typeface="Abadi Extra Light" panose="020B02040201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EC489E-6320-4625-B26D-CF820FFE23A2}"/>
              </a:ext>
            </a:extLst>
          </p:cNvPr>
          <p:cNvSpPr txBox="1"/>
          <p:nvPr/>
        </p:nvSpPr>
        <p:spPr>
          <a:xfrm>
            <a:off x="2082850" y="1290502"/>
            <a:ext cx="8026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Abadi Extra Light" panose="020B0204020104020204" pitchFamily="34" charset="0"/>
              </a:rPr>
              <a:t>X-SHOOTER / MUSE / SPHERE-IFS / ALES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5F78C3B-7255-4C56-B20B-29F517AAAF3B}"/>
                  </a:ext>
                </a:extLst>
              </p:cNvPr>
              <p:cNvSpPr txBox="1"/>
              <p:nvPr/>
            </p:nvSpPr>
            <p:spPr>
              <a:xfrm>
                <a:off x="508983" y="2122932"/>
                <a:ext cx="7342779" cy="10388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𝑝𝑖𝑥</m:t>
                          </m:r>
                        </m:sub>
                      </m:sSub>
                      <m:r>
                        <a:rPr lang="it-IT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sSub>
                        <m:sSubPr>
                          <m:ctrlPr>
                            <a:rPr lang="it-IT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𝑠𝑝𝑎𝑥</m:t>
                          </m:r>
                        </m:sub>
                      </m:sSub>
                      <m:r>
                        <a:rPr lang="it-IT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1.5∙</m:t>
                      </m:r>
                      <m:sSubSup>
                        <m:sSubSupPr>
                          <m:ctrlPr>
                            <a:rPr lang="it-IT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𝐹𝑊𝐻𝑀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𝑝𝑖𝑥</m:t>
                          </m:r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it-IT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l-GR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sz="3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5F78C3B-7255-4C56-B20B-29F517AAAF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983" y="2122932"/>
                <a:ext cx="7342779" cy="103887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900DA53-77E9-4B7A-A826-338C04EB221B}"/>
                  </a:ext>
                </a:extLst>
              </p:cNvPr>
              <p:cNvSpPr txBox="1"/>
              <p:nvPr/>
            </p:nvSpPr>
            <p:spPr>
              <a:xfrm>
                <a:off x="508983" y="3429000"/>
                <a:ext cx="7177927" cy="10211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𝑝𝑖𝑥</m:t>
                          </m:r>
                        </m:sub>
                      </m:sSub>
                      <m:r>
                        <a:rPr lang="it-IT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sSub>
                        <m:sSubPr>
                          <m:ctrlPr>
                            <a:rPr lang="it-IT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it-IT" sz="3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𝑝𝑖𝑥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Sup>
                        <m:sSubSupPr>
                          <m:ctrlPr>
                            <a:rPr lang="it-IT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𝐹𝑊𝐻𝑀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𝑝𝑖𝑥</m:t>
                          </m:r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it-IT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l-GR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sz="3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900DA53-77E9-4B7A-A826-338C04EB22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983" y="3429000"/>
                <a:ext cx="7177927" cy="10211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275FCA0-3079-47BC-B754-74C88F851D26}"/>
              </a:ext>
            </a:extLst>
          </p:cNvPr>
          <p:cNvSpPr txBox="1"/>
          <p:nvPr/>
        </p:nvSpPr>
        <p:spPr>
          <a:xfrm>
            <a:off x="8145887" y="2457703"/>
            <a:ext cx="1763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badi Extra Light" panose="020B0204020104020204" pitchFamily="34" charset="0"/>
              </a:rPr>
              <a:t>LENSLET SLICER</a:t>
            </a:r>
            <a:endParaRPr lang="it-IT" i="1" dirty="0">
              <a:latin typeface="Abadi Extra Light" panose="020B02040201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8F250B-E038-48C4-B621-A3FFF62C2419}"/>
              </a:ext>
            </a:extLst>
          </p:cNvPr>
          <p:cNvSpPr txBox="1"/>
          <p:nvPr/>
        </p:nvSpPr>
        <p:spPr>
          <a:xfrm>
            <a:off x="8101002" y="3754922"/>
            <a:ext cx="1311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badi Extra Light" panose="020B0204020104020204" pitchFamily="34" charset="0"/>
              </a:rPr>
              <a:t>SLIT SLICER</a:t>
            </a:r>
            <a:endParaRPr lang="it-IT" i="1" dirty="0">
              <a:latin typeface="Abadi Extra Light" panose="020B02040201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D804A7B-E234-492B-B5BE-9930A0112463}"/>
                  </a:ext>
                </a:extLst>
              </p:cNvPr>
              <p:cNvSpPr txBox="1"/>
              <p:nvPr/>
            </p:nvSpPr>
            <p:spPr>
              <a:xfrm>
                <a:off x="3740419" y="4943116"/>
                <a:ext cx="4711161" cy="156966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l-GR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=500        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400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𝑛𝑚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−900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𝑛𝑚</m:t>
                          </m:r>
                        </m:e>
                      </m:d>
                    </m:oMath>
                  </m:oMathPara>
                </a14:m>
                <a:endParaRPr lang="en-US" sz="2400" b="0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 650     </a:t>
                </a:r>
                <a:r>
                  <a:rPr lang="en-US" sz="24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𝑟𝑒𝑠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𝑛𝑚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2400" i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sz="2400" i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:r>
                  <a:rPr lang="en-US" sz="2400" b="1" i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5</a:t>
                </a:r>
                <a:r>
                  <a:rPr lang="it-IT" sz="2400" b="1" i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00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D804A7B-E234-492B-B5BE-9930A01124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0419" y="4943116"/>
                <a:ext cx="4711161" cy="1569660"/>
              </a:xfrm>
              <a:prstGeom prst="rect">
                <a:avLst/>
              </a:prstGeom>
              <a:blipFill>
                <a:blip r:embed="rId4"/>
                <a:stretch>
                  <a:fillRect l="-258" b="-7722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9">
            <a:extLst>
              <a:ext uri="{FF2B5EF4-FFF2-40B4-BE49-F238E27FC236}">
                <a16:creationId xmlns:a16="http://schemas.microsoft.com/office/drawing/2014/main" id="{25CD2693-0A22-44A8-B853-5B23733F8F9C}"/>
              </a:ext>
            </a:extLst>
          </p:cNvPr>
          <p:cNvSpPr/>
          <p:nvPr/>
        </p:nvSpPr>
        <p:spPr>
          <a:xfrm>
            <a:off x="5938205" y="1959809"/>
            <a:ext cx="2060620" cy="13651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24334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25DBE0-D156-46DC-B94A-B1FBCA02AA0D}"/>
              </a:ext>
            </a:extLst>
          </p:cNvPr>
          <p:cNvSpPr txBox="1"/>
          <p:nvPr/>
        </p:nvSpPr>
        <p:spPr>
          <a:xfrm>
            <a:off x="508983" y="544417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badi Extra Light" panose="020B0204020104020204" pitchFamily="34" charset="0"/>
              </a:rPr>
              <a:t>CMOS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EC489E-6320-4625-B26D-CF820FFE23A2}"/>
              </a:ext>
            </a:extLst>
          </p:cNvPr>
          <p:cNvSpPr txBox="1"/>
          <p:nvPr/>
        </p:nvSpPr>
        <p:spPr>
          <a:xfrm>
            <a:off x="2257607" y="567239"/>
            <a:ext cx="1804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badi Extra Light" panose="020B0204020104020204" pitchFamily="34" charset="0"/>
              </a:rPr>
              <a:t>FOVEON</a:t>
            </a:r>
          </a:p>
        </p:txBody>
      </p:sp>
      <p:pic>
        <p:nvPicPr>
          <p:cNvPr id="3074" name="Picture 2" descr="Foveon Quattro, secondo Sigma vale il doppio dei sensori Bayer | Fotografi  Digitali">
            <a:extLst>
              <a:ext uri="{FF2B5EF4-FFF2-40B4-BE49-F238E27FC236}">
                <a16:creationId xmlns:a16="http://schemas.microsoft.com/office/drawing/2014/main" id="{7F585966-A749-4EC8-8CCA-6C4D39213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350" y="454846"/>
            <a:ext cx="7324322" cy="632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CEE4B3-E285-433D-857B-5AEC43F6F43F}"/>
              </a:ext>
            </a:extLst>
          </p:cNvPr>
          <p:cNvSpPr txBox="1"/>
          <p:nvPr/>
        </p:nvSpPr>
        <p:spPr>
          <a:xfrm>
            <a:off x="62294" y="1881504"/>
            <a:ext cx="439062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latin typeface="Abadi Extra Light" panose="020B0204020104020204" pitchFamily="34" charset="0"/>
              </a:rPr>
              <a:t>15 x 3 </a:t>
            </a:r>
            <a:r>
              <a:rPr lang="en-US" i="1" dirty="0" err="1">
                <a:latin typeface="Abadi Extra Light" panose="020B0204020104020204" pitchFamily="34" charset="0"/>
              </a:rPr>
              <a:t>Mpix</a:t>
            </a:r>
            <a:endParaRPr lang="en-US" i="1" dirty="0">
              <a:latin typeface="Abadi Extra Light" panose="020B0204020104020204" pitchFamily="34" charset="0"/>
            </a:endParaRPr>
          </a:p>
          <a:p>
            <a:pPr algn="ctr"/>
            <a:r>
              <a:rPr lang="en-US" i="1" dirty="0">
                <a:latin typeface="Abadi Extra Light" panose="020B0204020104020204" pitchFamily="34" charset="0"/>
              </a:rPr>
              <a:t>3 levels R, G, B stack </a:t>
            </a:r>
          </a:p>
          <a:p>
            <a:pPr algn="ctr"/>
            <a:endParaRPr lang="en-US" i="1" dirty="0">
              <a:latin typeface="Abadi Extra Light" panose="020B0204020104020204" pitchFamily="34" charset="0"/>
            </a:endParaRPr>
          </a:p>
          <a:p>
            <a:pPr algn="ctr"/>
            <a:endParaRPr lang="en-US" i="1" dirty="0">
              <a:latin typeface="Abadi Extra Light" panose="020B0204020104020204" pitchFamily="34" charset="0"/>
            </a:endParaRPr>
          </a:p>
          <a:p>
            <a:pPr algn="ctr"/>
            <a:r>
              <a:rPr lang="en-US" b="1" i="1" dirty="0">
                <a:latin typeface="Abadi Extra Light" panose="020B0204020104020204" pitchFamily="34" charset="0"/>
              </a:rPr>
              <a:t>Detection depth: deeper for longer wavelengths</a:t>
            </a:r>
          </a:p>
          <a:p>
            <a:pPr algn="ctr"/>
            <a:endParaRPr lang="en-US" i="1" dirty="0">
              <a:latin typeface="Abadi Extra Light" panose="020B0204020104020204" pitchFamily="34" charset="0"/>
            </a:endParaRPr>
          </a:p>
          <a:p>
            <a:pPr algn="ctr"/>
            <a:r>
              <a:rPr lang="en-US" i="1" dirty="0">
                <a:latin typeface="Abadi Extra Light" panose="020B0204020104020204" pitchFamily="34" charset="0"/>
              </a:rPr>
              <a:t>Photometry Compatible</a:t>
            </a:r>
          </a:p>
          <a:p>
            <a:pPr algn="ctr"/>
            <a:endParaRPr lang="en-US" i="1" dirty="0">
              <a:latin typeface="Abadi Extra Light" panose="020B0204020104020204" pitchFamily="34" charset="0"/>
            </a:endParaRPr>
          </a:p>
          <a:p>
            <a:pPr algn="ctr"/>
            <a:r>
              <a:rPr lang="en-US" i="1" dirty="0">
                <a:latin typeface="Abadi Extra Light" panose="020B0204020104020204" pitchFamily="34" charset="0"/>
              </a:rPr>
              <a:t>see: Pedichini+ SDW 2006, ASSL </a:t>
            </a:r>
          </a:p>
          <a:p>
            <a:pPr algn="ctr"/>
            <a:endParaRPr lang="en-US" i="1" dirty="0">
              <a:latin typeface="Abadi Extra Light" panose="020B0204020104020204" pitchFamily="34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1EF505F3-A1FB-4E8A-B497-A13D23BFED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91440" bIns="5713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>
                <a:ln>
                  <a:noFill/>
                </a:ln>
                <a:solidFill>
                  <a:srgbClr val="5D5D5D"/>
                </a:solidFill>
                <a:effectLst/>
                <a:latin typeface="Helvetica Neue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331162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25DBE0-D156-46DC-B94A-B1FBCA02AA0D}"/>
              </a:ext>
            </a:extLst>
          </p:cNvPr>
          <p:cNvSpPr txBox="1"/>
          <p:nvPr/>
        </p:nvSpPr>
        <p:spPr>
          <a:xfrm>
            <a:off x="508983" y="544417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badi Extra Light" panose="020B0204020104020204" pitchFamily="34" charset="0"/>
              </a:rPr>
              <a:t>CMOS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EC489E-6320-4625-B26D-CF820FFE23A2}"/>
              </a:ext>
            </a:extLst>
          </p:cNvPr>
          <p:cNvSpPr txBox="1"/>
          <p:nvPr/>
        </p:nvSpPr>
        <p:spPr>
          <a:xfrm>
            <a:off x="4702452" y="544416"/>
            <a:ext cx="22333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badi Extra Light" panose="020B0204020104020204" pitchFamily="34" charset="0"/>
              </a:rPr>
              <a:t>PIXEL-ONE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B39936-3B62-4F13-8CEC-5BEB60018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5880" y="2232964"/>
            <a:ext cx="4571719" cy="23920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DFBB46-C424-403D-8C25-EA9754A88B01}"/>
              </a:ext>
            </a:extLst>
          </p:cNvPr>
          <p:cNvSpPr txBox="1"/>
          <p:nvPr/>
        </p:nvSpPr>
        <p:spPr>
          <a:xfrm>
            <a:off x="324401" y="1978094"/>
            <a:ext cx="6740820" cy="3785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i="1" dirty="0" err="1">
                <a:latin typeface="Abadi Extra Light" panose="020B0204020104020204" pitchFamily="34" charset="0"/>
              </a:rPr>
              <a:t>Microlenses</a:t>
            </a:r>
            <a:r>
              <a:rPr lang="en-US" i="1" dirty="0">
                <a:latin typeface="Abadi Extra Light" panose="020B0204020104020204" pitchFamily="34" charset="0"/>
              </a:rPr>
              <a:t> allow to use only a small area of your pixel for detection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i="1" dirty="0">
                <a:latin typeface="Abadi Extra Light" panose="020B0204020104020204" pitchFamily="34" charset="0"/>
              </a:rPr>
              <a:t>Lot of space for amplifier, A/D converter and logics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i="1" dirty="0">
                <a:latin typeface="Abadi Extra Light" panose="020B0204020104020204" pitchFamily="34" charset="0"/>
              </a:rPr>
              <a:t>Automatic RESET and ADD of bright pixels &gt;&gt; Infinite dynamic range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i="1" dirty="0">
                <a:latin typeface="Abadi Extra Light" panose="020B0204020104020204" pitchFamily="34" charset="0"/>
              </a:rPr>
              <a:t>No need for shutter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i="1" dirty="0">
                <a:latin typeface="Abadi Extra Light" panose="020B0204020104020204" pitchFamily="34" charset="0"/>
              </a:rPr>
              <a:t>Always running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i="1" dirty="0">
                <a:latin typeface="Abadi Extra Light" panose="020B0204020104020204" pitchFamily="34" charset="0"/>
              </a:rPr>
              <a:t>SONY is working on this technology</a:t>
            </a:r>
          </a:p>
          <a:p>
            <a:pPr>
              <a:lnSpc>
                <a:spcPct val="150000"/>
              </a:lnSpc>
            </a:pPr>
            <a:endParaRPr lang="en-US" i="1" dirty="0">
              <a:latin typeface="Abadi Extra Light" panose="020B02040201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i="1" dirty="0">
                <a:latin typeface="Abadi Extra Light" panose="020B0204020104020204" pitchFamily="34" charset="0"/>
              </a:rPr>
              <a:t>see: Pedichini+ SPIE 2010 </a:t>
            </a:r>
          </a:p>
          <a:p>
            <a:pPr>
              <a:lnSpc>
                <a:spcPct val="150000"/>
              </a:lnSpc>
            </a:pPr>
            <a:endParaRPr lang="en-US" i="1" dirty="0">
              <a:latin typeface="Abadi Extra 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535901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25DBE0-D156-46DC-B94A-B1FBCA02AA0D}"/>
              </a:ext>
            </a:extLst>
          </p:cNvPr>
          <p:cNvSpPr txBox="1"/>
          <p:nvPr/>
        </p:nvSpPr>
        <p:spPr>
          <a:xfrm>
            <a:off x="508983" y="544417"/>
            <a:ext cx="9701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badi Extra Light" panose="020B0204020104020204" pitchFamily="34" charset="0"/>
              </a:rPr>
              <a:t>VISION-II     going to the 4</a:t>
            </a:r>
            <a:r>
              <a:rPr lang="en-US" sz="3600" baseline="30000" dirty="0">
                <a:latin typeface="Abadi Extra Light" panose="020B0204020104020204" pitchFamily="34" charset="0"/>
              </a:rPr>
              <a:t>th</a:t>
            </a:r>
            <a:r>
              <a:rPr lang="en-US" sz="3600" dirty="0">
                <a:latin typeface="Abadi Extra Light" panose="020B0204020104020204" pitchFamily="34" charset="0"/>
              </a:rPr>
              <a:t> dimension (X,Y,E and t)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EC489E-6320-4625-B26D-CF820FFE23A2}"/>
              </a:ext>
            </a:extLst>
          </p:cNvPr>
          <p:cNvSpPr txBox="1"/>
          <p:nvPr/>
        </p:nvSpPr>
        <p:spPr>
          <a:xfrm>
            <a:off x="961624" y="1805998"/>
            <a:ext cx="453765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Abadi Extra Light" panose="020B0204020104020204" pitchFamily="34" charset="0"/>
              </a:rPr>
              <a:t>Bruno Keller Foundation</a:t>
            </a:r>
          </a:p>
          <a:p>
            <a:pPr algn="ctr"/>
            <a:r>
              <a:rPr lang="en-US" sz="3600" dirty="0">
                <a:latin typeface="Abadi Extra Light" panose="020B0204020104020204" pitchFamily="34" charset="0"/>
              </a:rPr>
              <a:t>TOF detector</a:t>
            </a:r>
          </a:p>
          <a:p>
            <a:pPr algn="ctr"/>
            <a:r>
              <a:rPr lang="en-US" sz="3600" dirty="0">
                <a:latin typeface="Abadi Extra Light" panose="020B0204020104020204" pitchFamily="34" charset="0"/>
              </a:rPr>
              <a:t>SPAD array</a:t>
            </a:r>
          </a:p>
          <a:p>
            <a:pPr algn="ctr"/>
            <a:endParaRPr lang="en-US" sz="3600" dirty="0">
              <a:latin typeface="Abadi Extra Light" panose="020B0204020104020204" pitchFamily="34" charset="0"/>
            </a:endParaRPr>
          </a:p>
          <a:p>
            <a:pPr algn="ctr"/>
            <a:endParaRPr lang="en-US" sz="3600" dirty="0">
              <a:latin typeface="Abadi Extra Light" panose="020B0204020104020204" pitchFamily="34" charset="0"/>
            </a:endParaRP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Abadi Extra Light" panose="020B0204020104020204" pitchFamily="34" charset="0"/>
              </a:rPr>
              <a:t>“NDA”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41AE31-297C-4935-85B5-7431216BCD8A}"/>
              </a:ext>
            </a:extLst>
          </p:cNvPr>
          <p:cNvSpPr txBox="1"/>
          <p:nvPr/>
        </p:nvSpPr>
        <p:spPr>
          <a:xfrm>
            <a:off x="6885150" y="3793638"/>
            <a:ext cx="423866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Abadi Extra Light" panose="020B0204020104020204" pitchFamily="34" charset="0"/>
              </a:rPr>
              <a:t>Curved Detectors</a:t>
            </a:r>
          </a:p>
          <a:p>
            <a:pPr algn="ctr"/>
            <a:r>
              <a:rPr lang="en-US" sz="3600" dirty="0">
                <a:latin typeface="Abadi Extra Light" panose="020B0204020104020204" pitchFamily="34" charset="0"/>
              </a:rPr>
              <a:t>simplify and speed-up</a:t>
            </a:r>
          </a:p>
          <a:p>
            <a:pPr algn="ctr"/>
            <a:r>
              <a:rPr lang="en-US" sz="3600" dirty="0">
                <a:latin typeface="Abadi Extra Light" panose="020B0204020104020204" pitchFamily="34" charset="0"/>
              </a:rPr>
              <a:t>optical design</a:t>
            </a:r>
          </a:p>
        </p:txBody>
      </p:sp>
      <p:pic>
        <p:nvPicPr>
          <p:cNvPr id="1026" name="Picture 2" descr="Curved image sensors created by bending | Laser Focus World">
            <a:extLst>
              <a:ext uri="{FF2B5EF4-FFF2-40B4-BE49-F238E27FC236}">
                <a16:creationId xmlns:a16="http://schemas.microsoft.com/office/drawing/2014/main" id="{34DF3DBF-7935-4330-A27A-2A6845D93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217" y="1860998"/>
            <a:ext cx="30480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405365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25DBE0-D156-46DC-B94A-B1FBCA02AA0D}"/>
              </a:ext>
            </a:extLst>
          </p:cNvPr>
          <p:cNvSpPr txBox="1"/>
          <p:nvPr/>
        </p:nvSpPr>
        <p:spPr>
          <a:xfrm>
            <a:off x="154814" y="125853"/>
            <a:ext cx="9153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badi Extra Light" panose="020B0204020104020204" pitchFamily="34" charset="0"/>
              </a:rPr>
              <a:t>DATT @ OAR PNRR STILES WP 5401 </a:t>
            </a:r>
            <a:r>
              <a:rPr lang="en-US" sz="2400" dirty="0">
                <a:latin typeface="Abadi Extra Light" panose="020B0204020104020204" pitchFamily="34" charset="0"/>
              </a:rPr>
              <a:t>(Pedichini OAR)</a:t>
            </a:r>
            <a:endParaRPr lang="en-US" sz="3600" dirty="0">
              <a:latin typeface="Abadi Extra Light" panose="020B02040201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3977B3-A621-40EA-9DEE-1635C70C9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6170"/>
            <a:ext cx="12192000" cy="11418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9ED200-404F-424A-8768-A2551115DCB2}"/>
              </a:ext>
            </a:extLst>
          </p:cNvPr>
          <p:cNvSpPr txBox="1"/>
          <p:nvPr/>
        </p:nvSpPr>
        <p:spPr>
          <a:xfrm>
            <a:off x="495837" y="1468192"/>
            <a:ext cx="2991909" cy="3647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badi Extra Light" panose="020B0204020104020204" pitchFamily="34" charset="0"/>
              </a:rPr>
              <a:t>Detector Advanced Test Track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badi Extra Light" panose="020B0204020104020204" pitchFamily="34" charset="0"/>
              </a:rPr>
              <a:t>Hexapod positioner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badi Extra Light" panose="020B0204020104020204" pitchFamily="34" charset="0"/>
              </a:rPr>
              <a:t>Fully automated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badi Extra Light" panose="020B0204020104020204" pitchFamily="34" charset="0"/>
              </a:rPr>
              <a:t>Super-K source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badi Extra Light" panose="020B0204020104020204" pitchFamily="34" charset="0"/>
              </a:rPr>
              <a:t>Spectral engine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badi Extra Light" panose="020B0204020104020204" pitchFamily="34" charset="0"/>
              </a:rPr>
              <a:t>Fully </a:t>
            </a:r>
            <a:r>
              <a:rPr lang="en-US" dirty="0" err="1">
                <a:latin typeface="Abadi Extra Light" panose="020B0204020104020204" pitchFamily="34" charset="0"/>
              </a:rPr>
              <a:t>Acromatic</a:t>
            </a:r>
            <a:endParaRPr lang="en-US" dirty="0">
              <a:latin typeface="Abadi Extra Light" panose="020B0204020104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badi Extra Light" panose="020B0204020104020204" pitchFamily="34" charset="0"/>
              </a:rPr>
              <a:t>Turbulence injector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badi Extra Light" panose="020B0204020104020204" pitchFamily="34" charset="0"/>
              </a:rPr>
              <a:t>Astro sources DLP projector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badi Extra Light" panose="020B0204020104020204" pitchFamily="34" charset="0"/>
              </a:rPr>
              <a:t>High contrast targets</a:t>
            </a:r>
            <a:endParaRPr lang="it-IT" dirty="0">
              <a:latin typeface="Abadi Extra Light" panose="020B02040201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89CAC9-220C-4801-A210-74AED03785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616" y="998686"/>
            <a:ext cx="7503393" cy="441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899159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F86764-A68F-400E-ACC4-BB40525D3076}"/>
              </a:ext>
            </a:extLst>
          </p:cNvPr>
          <p:cNvSpPr txBox="1"/>
          <p:nvPr/>
        </p:nvSpPr>
        <p:spPr>
          <a:xfrm>
            <a:off x="3923771" y="4280956"/>
            <a:ext cx="4344458" cy="2146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600" dirty="0">
                <a:latin typeface="Abadi Extra Light" panose="020B0204020104020204" pitchFamily="34" charset="0"/>
              </a:rPr>
              <a:t>GRAZIE per la VOSTRA</a:t>
            </a:r>
          </a:p>
          <a:p>
            <a:pPr algn="ctr">
              <a:lnSpc>
                <a:spcPct val="200000"/>
              </a:lnSpc>
            </a:pPr>
            <a:r>
              <a:rPr lang="en-US" sz="3600" dirty="0">
                <a:latin typeface="Abadi Extra Light" panose="020B0204020104020204" pitchFamily="34" charset="0"/>
              </a:rPr>
              <a:t>ATTENZIONE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75E41A-7D54-4184-84A2-26387A6D9028}"/>
              </a:ext>
            </a:extLst>
          </p:cNvPr>
          <p:cNvSpPr txBox="1"/>
          <p:nvPr/>
        </p:nvSpPr>
        <p:spPr>
          <a:xfrm>
            <a:off x="2093353" y="843986"/>
            <a:ext cx="80052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badi Extra Light" panose="020B0204020104020204" pitchFamily="34" charset="0"/>
              </a:rPr>
              <a:t>circa 30-35 </a:t>
            </a:r>
            <a:r>
              <a:rPr lang="en-US" sz="2400" dirty="0" err="1">
                <a:latin typeface="Abadi Extra Light" panose="020B0204020104020204" pitchFamily="34" charset="0"/>
              </a:rPr>
              <a:t>anni</a:t>
            </a:r>
            <a:r>
              <a:rPr lang="en-US" sz="2400" dirty="0">
                <a:latin typeface="Abadi Extra Light" panose="020B0204020104020204" pitchFamily="34" charset="0"/>
              </a:rPr>
              <a:t> </a:t>
            </a:r>
            <a:r>
              <a:rPr lang="en-US" sz="2400" dirty="0" err="1">
                <a:latin typeface="Abadi Extra Light" panose="020B0204020104020204" pitchFamily="34" charset="0"/>
              </a:rPr>
              <a:t>fà</a:t>
            </a:r>
            <a:r>
              <a:rPr lang="en-US" sz="2400" dirty="0">
                <a:latin typeface="Abadi Extra Light" panose="020B0204020104020204" pitchFamily="34" charset="0"/>
              </a:rPr>
              <a:t> la performance </a:t>
            </a:r>
            <a:r>
              <a:rPr lang="en-US" sz="2400" dirty="0" err="1">
                <a:latin typeface="Abadi Extra Light" panose="020B0204020104020204" pitchFamily="34" charset="0"/>
              </a:rPr>
              <a:t>dei</a:t>
            </a:r>
            <a:r>
              <a:rPr lang="en-US" sz="2400" dirty="0">
                <a:latin typeface="Abadi Extra Light" panose="020B0204020104020204" pitchFamily="34" charset="0"/>
              </a:rPr>
              <a:t> </a:t>
            </a:r>
            <a:r>
              <a:rPr lang="en-US" sz="2400" dirty="0" err="1">
                <a:latin typeface="Abadi Extra Light" panose="020B0204020104020204" pitchFamily="34" charset="0"/>
              </a:rPr>
              <a:t>sensori</a:t>
            </a:r>
            <a:r>
              <a:rPr lang="en-US" sz="2400" dirty="0">
                <a:latin typeface="Abadi Extra Light" panose="020B0204020104020204" pitchFamily="34" charset="0"/>
              </a:rPr>
              <a:t> CCD era </a:t>
            </a:r>
            <a:r>
              <a:rPr lang="en-US" sz="2400" dirty="0" err="1">
                <a:latin typeface="Abadi Extra Light" panose="020B0204020104020204" pitchFamily="34" charset="0"/>
              </a:rPr>
              <a:t>ancora</a:t>
            </a:r>
            <a:r>
              <a:rPr lang="en-US" sz="2400" dirty="0">
                <a:latin typeface="Abadi Extra Light" panose="020B0204020104020204" pitchFamily="34" charset="0"/>
              </a:rPr>
              <a:t> </a:t>
            </a:r>
            <a:r>
              <a:rPr lang="en-US" sz="2400" dirty="0" err="1">
                <a:latin typeface="Abadi Extra Light" panose="020B0204020104020204" pitchFamily="34" charset="0"/>
              </a:rPr>
              <a:t>limitata</a:t>
            </a:r>
            <a:r>
              <a:rPr lang="en-US" sz="2400" dirty="0">
                <a:latin typeface="Abadi Extra Light" panose="020B0204020104020204" pitchFamily="34" charset="0"/>
              </a:rPr>
              <a:t> e </a:t>
            </a:r>
            <a:r>
              <a:rPr lang="en-US" sz="2400" dirty="0" err="1">
                <a:latin typeface="Abadi Extra Light" panose="020B0204020104020204" pitchFamily="34" charset="0"/>
              </a:rPr>
              <a:t>si</a:t>
            </a:r>
            <a:r>
              <a:rPr lang="en-US" sz="2400" dirty="0">
                <a:latin typeface="Abadi Extra Light" panose="020B0204020104020204" pitchFamily="34" charset="0"/>
              </a:rPr>
              <a:t> </a:t>
            </a:r>
            <a:r>
              <a:rPr lang="en-US" sz="2400" dirty="0" err="1">
                <a:latin typeface="Abadi Extra Light" panose="020B0204020104020204" pitchFamily="34" charset="0"/>
              </a:rPr>
              <a:t>discuteva</a:t>
            </a:r>
            <a:r>
              <a:rPr lang="en-US" sz="2400" dirty="0">
                <a:latin typeface="Abadi Extra Light" panose="020B0204020104020204" pitchFamily="34" charset="0"/>
              </a:rPr>
              <a:t> se </a:t>
            </a:r>
            <a:r>
              <a:rPr lang="en-US" sz="2400" dirty="0" err="1">
                <a:latin typeface="Abadi Extra Light" panose="020B0204020104020204" pitchFamily="34" charset="0"/>
              </a:rPr>
              <a:t>mai</a:t>
            </a:r>
            <a:r>
              <a:rPr lang="en-US" sz="2400" dirty="0">
                <a:latin typeface="Abadi Extra Light" panose="020B0204020104020204" pitchFamily="34" charset="0"/>
              </a:rPr>
              <a:t> </a:t>
            </a:r>
            <a:r>
              <a:rPr lang="en-US" sz="2400" dirty="0" err="1">
                <a:latin typeface="Abadi Extra Light" panose="020B0204020104020204" pitchFamily="34" charset="0"/>
              </a:rPr>
              <a:t>avessero</a:t>
            </a:r>
            <a:r>
              <a:rPr lang="en-US" sz="2400" dirty="0">
                <a:latin typeface="Abadi Extra Light" panose="020B0204020104020204" pitchFamily="34" charset="0"/>
              </a:rPr>
              <a:t> </a:t>
            </a:r>
            <a:r>
              <a:rPr lang="en-US" sz="2400" dirty="0" err="1">
                <a:latin typeface="Abadi Extra Light" panose="020B0204020104020204" pitchFamily="34" charset="0"/>
              </a:rPr>
              <a:t>soppiantato</a:t>
            </a:r>
            <a:r>
              <a:rPr lang="en-US" sz="2400" dirty="0">
                <a:latin typeface="Abadi Extra Light" panose="020B0204020104020204" pitchFamily="34" charset="0"/>
              </a:rPr>
              <a:t> le </a:t>
            </a:r>
            <a:r>
              <a:rPr lang="en-US" sz="2400" dirty="0" err="1">
                <a:latin typeface="Abadi Extra Light" panose="020B0204020104020204" pitchFamily="34" charset="0"/>
              </a:rPr>
              <a:t>emulsioni</a:t>
            </a:r>
            <a:r>
              <a:rPr lang="en-US" sz="2400" dirty="0">
                <a:latin typeface="Abadi Extra Light" panose="020B0204020104020204" pitchFamily="34" charset="0"/>
              </a:rPr>
              <a:t> </a:t>
            </a:r>
            <a:r>
              <a:rPr lang="en-US" sz="2400" dirty="0" err="1">
                <a:latin typeface="Abadi Extra Light" panose="020B0204020104020204" pitchFamily="34" charset="0"/>
              </a:rPr>
              <a:t>fotografiche</a:t>
            </a:r>
            <a:r>
              <a:rPr lang="en-US" sz="2400" dirty="0">
                <a:latin typeface="Abadi Extra Light" panose="020B0204020104020204" pitchFamily="34" charset="0"/>
              </a:rPr>
              <a:t> e </a:t>
            </a:r>
            <a:r>
              <a:rPr lang="en-US" sz="2400" dirty="0" err="1">
                <a:latin typeface="Abadi Extra Light" panose="020B0204020104020204" pitchFamily="34" charset="0"/>
              </a:rPr>
              <a:t>riguardo</a:t>
            </a:r>
            <a:r>
              <a:rPr lang="en-US" sz="2400" dirty="0">
                <a:latin typeface="Abadi Extra Light" panose="020B0204020104020204" pitchFamily="34" charset="0"/>
              </a:rPr>
              <a:t> ai </a:t>
            </a:r>
            <a:r>
              <a:rPr lang="en-US" sz="2400" dirty="0" err="1">
                <a:latin typeface="Abadi Extra Light" panose="020B0204020104020204" pitchFamily="34" charset="0"/>
              </a:rPr>
              <a:t>primi</a:t>
            </a:r>
            <a:r>
              <a:rPr lang="en-US" sz="2400" dirty="0">
                <a:latin typeface="Abadi Extra Light" panose="020B0204020104020204" pitchFamily="34" charset="0"/>
              </a:rPr>
              <a:t> CMOS poi non se ne </a:t>
            </a:r>
            <a:r>
              <a:rPr lang="en-US" sz="2400" dirty="0" err="1">
                <a:latin typeface="Abadi Extra Light" panose="020B0204020104020204" pitchFamily="34" charset="0"/>
              </a:rPr>
              <a:t>poteva</a:t>
            </a:r>
            <a:r>
              <a:rPr lang="en-US" sz="2400" dirty="0">
                <a:latin typeface="Abadi Extra Light" panose="020B0204020104020204" pitchFamily="34" charset="0"/>
              </a:rPr>
              <a:t> </a:t>
            </a:r>
            <a:r>
              <a:rPr lang="en-US" sz="2400" dirty="0" err="1">
                <a:latin typeface="Abadi Extra Light" panose="020B0204020104020204" pitchFamily="34" charset="0"/>
              </a:rPr>
              <a:t>neppure</a:t>
            </a:r>
            <a:r>
              <a:rPr lang="en-US" sz="2400" dirty="0">
                <a:latin typeface="Abadi Extra Light" panose="020B0204020104020204" pitchFamily="34" charset="0"/>
              </a:rPr>
              <a:t> </a:t>
            </a:r>
            <a:r>
              <a:rPr lang="en-US" sz="2400" dirty="0" err="1">
                <a:latin typeface="Abadi Extra Light" panose="020B0204020104020204" pitchFamily="34" charset="0"/>
              </a:rPr>
              <a:t>parlare</a:t>
            </a:r>
            <a:r>
              <a:rPr lang="en-US" sz="2400" dirty="0">
                <a:latin typeface="Abadi Extra Light" panose="020B0204020104020204" pitchFamily="34" charset="0"/>
              </a:rPr>
              <a:t>.</a:t>
            </a:r>
          </a:p>
          <a:p>
            <a:endParaRPr lang="en-US" sz="2400" dirty="0">
              <a:latin typeface="Abadi Extra Light" panose="020B0204020104020204" pitchFamily="34" charset="0"/>
            </a:endParaRPr>
          </a:p>
          <a:p>
            <a:r>
              <a:rPr lang="en-US" sz="2400" dirty="0" err="1">
                <a:latin typeface="Abadi Extra Light" panose="020B0204020104020204" pitchFamily="34" charset="0"/>
              </a:rPr>
              <a:t>Oggi</a:t>
            </a:r>
            <a:r>
              <a:rPr lang="en-US" sz="2400" dirty="0">
                <a:latin typeface="Abadi Extra Light" panose="020B0204020104020204" pitchFamily="34" charset="0"/>
              </a:rPr>
              <a:t> </a:t>
            </a:r>
            <a:r>
              <a:rPr lang="en-US" sz="2400" dirty="0" err="1">
                <a:latin typeface="Abadi Extra Light" panose="020B0204020104020204" pitchFamily="34" charset="0"/>
              </a:rPr>
              <a:t>i</a:t>
            </a:r>
            <a:r>
              <a:rPr lang="en-US" sz="2400" dirty="0">
                <a:latin typeface="Abadi Extra Light" panose="020B0204020104020204" pitchFamily="34" charset="0"/>
              </a:rPr>
              <a:t> detector “</a:t>
            </a:r>
            <a:r>
              <a:rPr lang="en-US" sz="2400" dirty="0" err="1">
                <a:latin typeface="Abadi Extra Light" panose="020B0204020104020204" pitchFamily="34" charset="0"/>
              </a:rPr>
              <a:t>strani</a:t>
            </a:r>
            <a:r>
              <a:rPr lang="en-US" sz="2400" dirty="0">
                <a:latin typeface="Abadi Extra Light" panose="020B0204020104020204" pitchFamily="34" charset="0"/>
              </a:rPr>
              <a:t>” ed </a:t>
            </a:r>
            <a:r>
              <a:rPr lang="en-US" sz="2400" dirty="0" err="1">
                <a:latin typeface="Abadi Extra Light" panose="020B0204020104020204" pitchFamily="34" charset="0"/>
              </a:rPr>
              <a:t>innovativi</a:t>
            </a:r>
            <a:r>
              <a:rPr lang="en-US" sz="2400" dirty="0">
                <a:latin typeface="Abadi Extra Light" panose="020B0204020104020204" pitchFamily="34" charset="0"/>
              </a:rPr>
              <a:t> </a:t>
            </a:r>
            <a:r>
              <a:rPr lang="en-US" sz="2400" dirty="0" err="1">
                <a:latin typeface="Abadi Extra Light" panose="020B0204020104020204" pitchFamily="34" charset="0"/>
              </a:rPr>
              <a:t>superano</a:t>
            </a:r>
            <a:r>
              <a:rPr lang="en-US" sz="2400" dirty="0">
                <a:latin typeface="Abadi Extra Light" panose="020B0204020104020204" pitchFamily="34" charset="0"/>
              </a:rPr>
              <a:t> </a:t>
            </a:r>
            <a:r>
              <a:rPr lang="en-US" sz="2400" dirty="0" err="1">
                <a:latin typeface="Abadi Extra Light" panose="020B0204020104020204" pitchFamily="34" charset="0"/>
              </a:rPr>
              <a:t>già</a:t>
            </a:r>
            <a:r>
              <a:rPr lang="en-US" sz="2400" dirty="0">
                <a:latin typeface="Abadi Extra Light" panose="020B0204020104020204" pitchFamily="34" charset="0"/>
              </a:rPr>
              <a:t> di gran </a:t>
            </a:r>
            <a:r>
              <a:rPr lang="en-US" sz="2400" dirty="0" err="1">
                <a:latin typeface="Abadi Extra Light" panose="020B0204020104020204" pitchFamily="34" charset="0"/>
              </a:rPr>
              <a:t>lunga</a:t>
            </a:r>
            <a:r>
              <a:rPr lang="en-US" sz="2400" dirty="0">
                <a:latin typeface="Abadi Extra Light" panose="020B0204020104020204" pitchFamily="34" charset="0"/>
              </a:rPr>
              <a:t> </a:t>
            </a:r>
            <a:r>
              <a:rPr lang="en-US" sz="2400" dirty="0" err="1">
                <a:latin typeface="Abadi Extra Light" panose="020B0204020104020204" pitchFamily="34" charset="0"/>
              </a:rPr>
              <a:t>i</a:t>
            </a:r>
            <a:r>
              <a:rPr lang="en-US" sz="2400" dirty="0">
                <a:latin typeface="Abadi Extra Light" panose="020B0204020104020204" pitchFamily="34" charset="0"/>
              </a:rPr>
              <a:t> </a:t>
            </a:r>
            <a:r>
              <a:rPr lang="en-US" sz="2400" dirty="0" err="1">
                <a:latin typeface="Abadi Extra Light" panose="020B0204020104020204" pitchFamily="34" charset="0"/>
              </a:rPr>
              <a:t>primi</a:t>
            </a:r>
            <a:r>
              <a:rPr lang="en-US" sz="2400" dirty="0">
                <a:latin typeface="Abadi Extra Light" panose="020B0204020104020204" pitchFamily="34" charset="0"/>
              </a:rPr>
              <a:t> CCD </a:t>
            </a:r>
            <a:r>
              <a:rPr lang="en-US" sz="2400" dirty="0" err="1">
                <a:latin typeface="Abadi Extra Light" panose="020B0204020104020204" pitchFamily="34" charset="0"/>
              </a:rPr>
              <a:t>usati</a:t>
            </a:r>
            <a:r>
              <a:rPr lang="en-US" sz="2400" dirty="0">
                <a:latin typeface="Abadi Extra Light" panose="020B0204020104020204" pitchFamily="34" charset="0"/>
              </a:rPr>
              <a:t> in </a:t>
            </a:r>
            <a:r>
              <a:rPr lang="en-US" sz="2400" dirty="0" err="1">
                <a:latin typeface="Abadi Extra Light" panose="020B0204020104020204" pitchFamily="34" charset="0"/>
              </a:rPr>
              <a:t>Astrofisica</a:t>
            </a:r>
            <a:r>
              <a:rPr lang="en-US" sz="2400" dirty="0">
                <a:latin typeface="Abadi Extra Light" panose="020B0204020104020204" pitchFamily="34" charset="0"/>
              </a:rPr>
              <a:t>… </a:t>
            </a:r>
            <a:r>
              <a:rPr lang="en-US" sz="2400" dirty="0" err="1">
                <a:latin typeface="Abadi Extra Light" panose="020B0204020104020204" pitchFamily="34" charset="0"/>
              </a:rPr>
              <a:t>basta</a:t>
            </a:r>
            <a:r>
              <a:rPr lang="en-US" sz="2400" dirty="0">
                <a:latin typeface="Abadi Extra Light" panose="020B0204020104020204" pitchFamily="34" charset="0"/>
              </a:rPr>
              <a:t> </a:t>
            </a:r>
            <a:r>
              <a:rPr lang="en-US" sz="2400" dirty="0" err="1">
                <a:latin typeface="Abadi Extra Light" panose="020B0204020104020204" pitchFamily="34" charset="0"/>
              </a:rPr>
              <a:t>lavorare</a:t>
            </a:r>
            <a:r>
              <a:rPr lang="en-US" sz="2400" dirty="0">
                <a:latin typeface="Abadi Extra Light" panose="020B0204020104020204" pitchFamily="34" charset="0"/>
              </a:rPr>
              <a:t> e </a:t>
            </a:r>
            <a:r>
              <a:rPr lang="en-US" sz="2400" dirty="0" err="1">
                <a:latin typeface="Abadi Extra Light" panose="020B0204020104020204" pitchFamily="34" charset="0"/>
              </a:rPr>
              <a:t>saremo</a:t>
            </a:r>
            <a:r>
              <a:rPr lang="en-US" sz="2400" dirty="0">
                <a:latin typeface="Abadi Extra Light" panose="020B0204020104020204" pitchFamily="34" charset="0"/>
              </a:rPr>
              <a:t> </a:t>
            </a:r>
            <a:r>
              <a:rPr lang="en-US" sz="2400" dirty="0" err="1">
                <a:latin typeface="Abadi Extra Light" panose="020B0204020104020204" pitchFamily="34" charset="0"/>
              </a:rPr>
              <a:t>pronti</a:t>
            </a:r>
            <a:r>
              <a:rPr lang="en-US" sz="2400" dirty="0">
                <a:latin typeface="Abadi Extra Light" panose="020B0204020104020204" pitchFamily="34" charset="0"/>
              </a:rPr>
              <a:t> </a:t>
            </a:r>
            <a:r>
              <a:rPr lang="en-US" sz="2400" dirty="0" err="1">
                <a:latin typeface="Abadi Extra Light" panose="020B0204020104020204" pitchFamily="34" charset="0"/>
              </a:rPr>
              <a:t>nel</a:t>
            </a:r>
            <a:r>
              <a:rPr lang="en-US" sz="2400" dirty="0">
                <a:latin typeface="Abadi Extra Light" panose="020B0204020104020204" pitchFamily="34" charset="0"/>
              </a:rPr>
              <a:t> 2040!</a:t>
            </a:r>
            <a:endParaRPr lang="it-IT" sz="2400" dirty="0">
              <a:latin typeface="Abadi Extra 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265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5C3892-4F8B-4C6D-9C32-8CDA445406DB}"/>
              </a:ext>
            </a:extLst>
          </p:cNvPr>
          <p:cNvSpPr txBox="1"/>
          <p:nvPr/>
        </p:nvSpPr>
        <p:spPr>
          <a:xfrm>
            <a:off x="1023136" y="393231"/>
            <a:ext cx="101457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Abadi Extra Light" panose="020B0204020104020204" pitchFamily="34" charset="0"/>
              </a:rPr>
              <a:t>families of standard DETECTOR</a:t>
            </a:r>
            <a:endParaRPr lang="it-IT" sz="6000" dirty="0">
              <a:latin typeface="Abadi Extra Light" panose="020B02040201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368D20-1546-4811-AE20-2C562CF2031E}"/>
              </a:ext>
            </a:extLst>
          </p:cNvPr>
          <p:cNvSpPr txBox="1"/>
          <p:nvPr/>
        </p:nvSpPr>
        <p:spPr>
          <a:xfrm>
            <a:off x="622902" y="3987378"/>
            <a:ext cx="287668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Abadi Extra Light" panose="020B0204020104020204" pitchFamily="34" charset="0"/>
              </a:rPr>
              <a:t>CCD  </a:t>
            </a:r>
            <a:r>
              <a:rPr lang="en-US" i="1" dirty="0">
                <a:latin typeface="Abadi Extra Light" panose="020B0204020104020204" pitchFamily="34" charset="0"/>
              </a:rPr>
              <a:t>(slow)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Abadi Extra Light" panose="020B0204020104020204" pitchFamily="34" charset="0"/>
              </a:rPr>
              <a:t>Large pixels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Abadi Extra Light" panose="020B0204020104020204" pitchFamily="34" charset="0"/>
              </a:rPr>
              <a:t>Megapixels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Abadi Extra Light" panose="020B0204020104020204" pitchFamily="34" charset="0"/>
              </a:rPr>
              <a:t>High Dark Current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Abadi Extra Light" panose="020B0204020104020204" pitchFamily="34" charset="0"/>
              </a:rPr>
              <a:t>3-5e- RON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Abadi Extra Light" panose="020B0204020104020204" pitchFamily="34" charset="0"/>
              </a:rPr>
              <a:t>Binning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Abadi Extra Light" panose="020B0204020104020204" pitchFamily="34" charset="0"/>
              </a:rPr>
              <a:t>High far-red QE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Abadi Extra Light" panose="020B0204020104020204" pitchFamily="34" charset="0"/>
              </a:rPr>
              <a:t>Complex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Abadi Extra Light" panose="020B0204020104020204" pitchFamily="34" charset="0"/>
              </a:rPr>
              <a:t>Radiation weak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Abadi Extra Light" panose="020B0204020104020204" pitchFamily="34" charset="0"/>
              </a:rPr>
              <a:t>Mechanical shutter (most)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564E10-220D-40FE-B6CE-A29029691A42}"/>
              </a:ext>
            </a:extLst>
          </p:cNvPr>
          <p:cNvSpPr txBox="1"/>
          <p:nvPr/>
        </p:nvSpPr>
        <p:spPr>
          <a:xfrm>
            <a:off x="4773938" y="3987377"/>
            <a:ext cx="213468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Abadi Extra Light" panose="020B0204020104020204" pitchFamily="34" charset="0"/>
              </a:rPr>
              <a:t>CMOS</a:t>
            </a:r>
            <a:r>
              <a:rPr lang="en-US" i="1" dirty="0">
                <a:latin typeface="Abadi Extra Light" panose="020B0204020104020204" pitchFamily="34" charset="0"/>
              </a:rPr>
              <a:t>   (fast)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Abadi Extra Light" panose="020B0204020104020204" pitchFamily="34" charset="0"/>
              </a:rPr>
              <a:t>Small pixels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Abadi Extra Light" panose="020B0204020104020204" pitchFamily="34" charset="0"/>
              </a:rPr>
              <a:t>Megapixels++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Abadi Extra Light" panose="020B0204020104020204" pitchFamily="34" charset="0"/>
              </a:rPr>
              <a:t>Low Dark Current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Abadi Extra Light" panose="020B0204020104020204" pitchFamily="34" charset="0"/>
              </a:rPr>
              <a:t>1-2e- RON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Abadi Extra Light" panose="020B0204020104020204" pitchFamily="34" charset="0"/>
              </a:rPr>
              <a:t>Binning only a few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Abadi Extra Light" panose="020B0204020104020204" pitchFamily="34" charset="0"/>
              </a:rPr>
              <a:t>BI and </a:t>
            </a:r>
            <a:r>
              <a:rPr lang="en-US" i="1" dirty="0" err="1">
                <a:latin typeface="Abadi Extra Light" panose="020B0204020104020204" pitchFamily="34" charset="0"/>
              </a:rPr>
              <a:t>Microlens</a:t>
            </a:r>
            <a:endParaRPr lang="en-US" i="1" dirty="0">
              <a:latin typeface="Abadi Extra Light" panose="020B02040201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Abadi Extra Light" panose="020B0204020104020204" pitchFamily="34" charset="0"/>
              </a:rPr>
              <a:t>Simple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Abadi Extra Light" panose="020B0204020104020204" pitchFamily="34" charset="0"/>
              </a:rPr>
              <a:t>Radiation Good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Abadi Extra Light" panose="020B0204020104020204" pitchFamily="34" charset="0"/>
              </a:rPr>
              <a:t>Electronic shutter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978147-DB92-4C45-9ABB-35E271D3334B}"/>
              </a:ext>
            </a:extLst>
          </p:cNvPr>
          <p:cNvSpPr txBox="1"/>
          <p:nvPr/>
        </p:nvSpPr>
        <p:spPr>
          <a:xfrm>
            <a:off x="9074457" y="3987377"/>
            <a:ext cx="306224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Abadi Extra Light" panose="020B0204020104020204" pitchFamily="34" charset="0"/>
              </a:rPr>
              <a:t>HYBRID</a:t>
            </a:r>
            <a:r>
              <a:rPr lang="en-US" i="1" dirty="0">
                <a:latin typeface="Abadi Extra Light" panose="020B0204020104020204" pitchFamily="34" charset="0"/>
              </a:rPr>
              <a:t> (CMOS)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Abadi Extra Light" panose="020B0204020104020204" pitchFamily="34" charset="0"/>
              </a:rPr>
              <a:t>Wavelength [</a:t>
            </a:r>
            <a:r>
              <a:rPr lang="el-GR" i="1" dirty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i="1" dirty="0">
                <a:latin typeface="Abadi Extra Light" panose="020B0204020104020204" pitchFamily="34" charset="0"/>
              </a:rPr>
              <a:t>m] 0.3 – 14+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Abadi Extra Light" panose="020B0204020104020204" pitchFamily="34" charset="0"/>
              </a:rPr>
              <a:t>Megapixels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Abadi Extra Light" panose="020B0204020104020204" pitchFamily="34" charset="0"/>
              </a:rPr>
              <a:t>Cryogenics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Abadi Extra Light" panose="020B0204020104020204" pitchFamily="34" charset="0"/>
              </a:rPr>
              <a:t>2-4e- RON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Abadi Extra Light" panose="020B0204020104020204" pitchFamily="34" charset="0"/>
              </a:rPr>
              <a:t>Sub-Window readout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Abadi Extra Light" panose="020B0204020104020204" pitchFamily="34" charset="0"/>
              </a:rPr>
              <a:t>Expensive and critical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Abadi Extra Light" panose="020B0204020104020204" pitchFamily="34" charset="0"/>
              </a:rPr>
              <a:t>Very complex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Abadi Extra Light" panose="020B0204020104020204" pitchFamily="34" charset="0"/>
              </a:rPr>
              <a:t>Are in Space!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Abadi Extra Light" panose="020B0204020104020204" pitchFamily="34" charset="0"/>
              </a:rPr>
              <a:t>Electronic Shutter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C59847-2C76-4C16-B49B-C3A1855BFB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291"/>
          <a:stretch/>
        </p:blipFill>
        <p:spPr>
          <a:xfrm>
            <a:off x="109469" y="1627521"/>
            <a:ext cx="3140030" cy="2111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0EB25B-4BA0-4778-A24D-41E2A33C7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0571" y="1727118"/>
            <a:ext cx="3043280" cy="19123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AFC2B5-B715-433D-B4B6-EA16ADF904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4471" y="1755763"/>
            <a:ext cx="3043280" cy="193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457951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25DBE0-D156-46DC-B94A-B1FBCA02AA0D}"/>
              </a:ext>
            </a:extLst>
          </p:cNvPr>
          <p:cNvSpPr txBox="1"/>
          <p:nvPr/>
        </p:nvSpPr>
        <p:spPr>
          <a:xfrm>
            <a:off x="508983" y="544417"/>
            <a:ext cx="8960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badi Extra Light" panose="020B0204020104020204" pitchFamily="34" charset="0"/>
              </a:rPr>
              <a:t>CCDs @ the shelf      </a:t>
            </a:r>
            <a:r>
              <a:rPr lang="en-US" sz="3600" i="1" dirty="0">
                <a:latin typeface="Abadi Extra Light" panose="020B0204020104020204" pitchFamily="34" charset="0"/>
              </a:rPr>
              <a:t>(ANDOR &amp; Teledyne-E2V)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05894F-C3C0-4A3A-9D2F-4CAFAD1C356E}"/>
              </a:ext>
            </a:extLst>
          </p:cNvPr>
          <p:cNvSpPr txBox="1"/>
          <p:nvPr/>
        </p:nvSpPr>
        <p:spPr>
          <a:xfrm>
            <a:off x="164430" y="1661224"/>
            <a:ext cx="2382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badi Extra Light" panose="020B0204020104020204" pitchFamily="34" charset="0"/>
              </a:rPr>
              <a:t>AO </a:t>
            </a:r>
            <a:r>
              <a:rPr lang="en-US" sz="3600" dirty="0" err="1">
                <a:latin typeface="Abadi Extra Light" panose="020B0204020104020204" pitchFamily="34" charset="0"/>
              </a:rPr>
              <a:t>ccd</a:t>
            </a:r>
            <a:r>
              <a:rPr lang="en-US" sz="3600" dirty="0">
                <a:latin typeface="Abadi Extra Light" panose="020B0204020104020204" pitchFamily="34" charset="0"/>
              </a:rPr>
              <a:t> 220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2D6BBB-FC7E-48C4-B74F-CDC27738AA2B}"/>
              </a:ext>
            </a:extLst>
          </p:cNvPr>
          <p:cNvSpPr txBox="1"/>
          <p:nvPr/>
        </p:nvSpPr>
        <p:spPr>
          <a:xfrm>
            <a:off x="3578008" y="2337086"/>
            <a:ext cx="1963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Abadi Extra Light" panose="020B0204020104020204" pitchFamily="34" charset="0"/>
              </a:rPr>
              <a:t>iXon</a:t>
            </a:r>
            <a:r>
              <a:rPr lang="en-US" sz="3600" dirty="0">
                <a:latin typeface="Abadi Extra Light" panose="020B0204020104020204" pitchFamily="34" charset="0"/>
              </a:rPr>
              <a:t> </a:t>
            </a:r>
            <a:r>
              <a:rPr lang="en-US" sz="3600" dirty="0" err="1">
                <a:latin typeface="Abadi Extra Light" panose="020B0204020104020204" pitchFamily="34" charset="0"/>
              </a:rPr>
              <a:t>serie</a:t>
            </a:r>
            <a:endParaRPr lang="en-US" sz="3600" dirty="0">
              <a:latin typeface="Abadi Extra Light" panose="020B0204020104020204" pitchFamily="34" charset="0"/>
            </a:endParaRPr>
          </a:p>
        </p:txBody>
      </p:sp>
      <p:pic>
        <p:nvPicPr>
          <p:cNvPr id="1026" name="Picture 2" descr="First Light Imaging Cameras - Andor - Oxford Instruments">
            <a:extLst>
              <a:ext uri="{FF2B5EF4-FFF2-40B4-BE49-F238E27FC236}">
                <a16:creationId xmlns:a16="http://schemas.microsoft.com/office/drawing/2014/main" id="{1867F3E9-2869-4407-887B-FA3FFA2BDB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2" r="13119"/>
          <a:stretch/>
        </p:blipFill>
        <p:spPr bwMode="auto">
          <a:xfrm>
            <a:off x="238542" y="2337086"/>
            <a:ext cx="2570921" cy="245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1270E6-529C-4CA2-A914-4CD95CA1C6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71" b="13434"/>
          <a:stretch/>
        </p:blipFill>
        <p:spPr>
          <a:xfrm>
            <a:off x="3125552" y="3285594"/>
            <a:ext cx="3509515" cy="34124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EE87FB-0741-447B-8181-10FF39AFB6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4823" y="3834512"/>
            <a:ext cx="3191320" cy="27245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48265C-6F5E-451A-88EE-FB6810FE14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88033" y1="40449" x2="88033" y2="404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40540" y="2038301"/>
            <a:ext cx="2682512" cy="19703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F6544A-DD36-4914-8D46-4AD93476D725}"/>
              </a:ext>
            </a:extLst>
          </p:cNvPr>
          <p:cNvSpPr txBox="1"/>
          <p:nvPr/>
        </p:nvSpPr>
        <p:spPr>
          <a:xfrm>
            <a:off x="291163" y="5196776"/>
            <a:ext cx="21289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latin typeface="Abadi Extra Light" panose="020B0204020104020204" pitchFamily="34" charset="0"/>
              </a:rPr>
              <a:t>EM-CCD low dynamic</a:t>
            </a:r>
          </a:p>
          <a:p>
            <a:pPr algn="ctr"/>
            <a:r>
              <a:rPr lang="en-US" i="1" dirty="0">
                <a:latin typeface="Abadi Extra Light" panose="020B0204020104020204" pitchFamily="34" charset="0"/>
              </a:rPr>
              <a:t>0.2-0.3 e- RON</a:t>
            </a:r>
          </a:p>
          <a:p>
            <a:pPr algn="ctr"/>
            <a:r>
              <a:rPr lang="en-US" i="1" dirty="0">
                <a:latin typeface="Abadi Extra Light" panose="020B0204020104020204" pitchFamily="34" charset="0"/>
              </a:rPr>
              <a:t>2kFps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FFD1F1-ED99-41F0-A0A2-63EFEA4091C6}"/>
              </a:ext>
            </a:extLst>
          </p:cNvPr>
          <p:cNvSpPr txBox="1"/>
          <p:nvPr/>
        </p:nvSpPr>
        <p:spPr>
          <a:xfrm>
            <a:off x="3618892" y="2888417"/>
            <a:ext cx="17395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latin typeface="Abadi Extra Light" panose="020B0204020104020204" pitchFamily="34" charset="0"/>
              </a:rPr>
              <a:t>CCD &amp; EM-CCD</a:t>
            </a:r>
          </a:p>
          <a:p>
            <a:pPr algn="ctr"/>
            <a:r>
              <a:rPr lang="en-US" i="1" dirty="0">
                <a:latin typeface="Abadi Extra Light" panose="020B0204020104020204" pitchFamily="34" charset="0"/>
              </a:rPr>
              <a:t>0.2-0.3 e- RON</a:t>
            </a:r>
          </a:p>
          <a:p>
            <a:pPr algn="ctr"/>
            <a:r>
              <a:rPr lang="en-US" i="1" dirty="0">
                <a:latin typeface="Abadi Extra Light" panose="020B0204020104020204" pitchFamily="34" charset="0"/>
              </a:rPr>
              <a:t>1Mpix El. Shutter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71B5E8-6F48-4F66-8A19-8BF95F72ED76}"/>
              </a:ext>
            </a:extLst>
          </p:cNvPr>
          <p:cNvSpPr txBox="1"/>
          <p:nvPr/>
        </p:nvSpPr>
        <p:spPr>
          <a:xfrm>
            <a:off x="7564391" y="4332706"/>
            <a:ext cx="1340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latin typeface="Abadi Extra Light" panose="020B0204020104020204" pitchFamily="34" charset="0"/>
              </a:rPr>
              <a:t>CCD 36Mpix</a:t>
            </a:r>
          </a:p>
          <a:p>
            <a:pPr algn="ctr"/>
            <a:r>
              <a:rPr lang="en-US" i="1" dirty="0">
                <a:latin typeface="Abadi Extra Light" panose="020B0204020104020204" pitchFamily="34" charset="0"/>
              </a:rPr>
              <a:t>monolithic</a:t>
            </a:r>
          </a:p>
        </p:txBody>
      </p:sp>
    </p:spTree>
    <p:extLst>
      <p:ext uri="{BB962C8B-B14F-4D97-AF65-F5344CB8AC3E}">
        <p14:creationId xmlns:p14="http://schemas.microsoft.com/office/powerpoint/2010/main" val="342948495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25DBE0-D156-46DC-B94A-B1FBCA02AA0D}"/>
              </a:ext>
            </a:extLst>
          </p:cNvPr>
          <p:cNvSpPr txBox="1"/>
          <p:nvPr/>
        </p:nvSpPr>
        <p:spPr>
          <a:xfrm>
            <a:off x="508983" y="544417"/>
            <a:ext cx="3506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badi Extra Light" panose="020B0204020104020204" pitchFamily="34" charset="0"/>
              </a:rPr>
              <a:t>CMOS @ the shelf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EC489E-6320-4625-B26D-CF820FFE23A2}"/>
              </a:ext>
            </a:extLst>
          </p:cNvPr>
          <p:cNvSpPr txBox="1"/>
          <p:nvPr/>
        </p:nvSpPr>
        <p:spPr>
          <a:xfrm>
            <a:off x="1434831" y="1661223"/>
            <a:ext cx="1531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Abadi Extra Light" panose="020B0204020104020204" pitchFamily="34" charset="0"/>
              </a:rPr>
              <a:t>sCMOS</a:t>
            </a:r>
            <a:endParaRPr lang="en-US" sz="3600" dirty="0">
              <a:latin typeface="Abadi Extra Light" panose="020B02040201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FE381E-FD41-424E-BADC-DF90319821EA}"/>
              </a:ext>
            </a:extLst>
          </p:cNvPr>
          <p:cNvSpPr txBox="1"/>
          <p:nvPr/>
        </p:nvSpPr>
        <p:spPr>
          <a:xfrm>
            <a:off x="8185759" y="882691"/>
            <a:ext cx="1309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Abadi Extra Light" panose="020B0204020104020204" pitchFamily="34" charset="0"/>
              </a:rPr>
              <a:t>qMOS</a:t>
            </a:r>
            <a:endParaRPr lang="en-US" sz="3600" dirty="0">
              <a:latin typeface="Abadi Extra Light" panose="020B02040201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D1697D-8438-46AD-BDD7-CF1FE7B31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7754" y="4000500"/>
            <a:ext cx="2857500" cy="2857500"/>
          </a:xfrm>
          <a:prstGeom prst="rect">
            <a:avLst/>
          </a:prstGeom>
        </p:spPr>
      </p:pic>
      <p:pic>
        <p:nvPicPr>
          <p:cNvPr id="2050" name="Picture 2" descr="Zyla 4.2 sCMOS - Andor - 牛津仪器">
            <a:extLst>
              <a:ext uri="{FF2B5EF4-FFF2-40B4-BE49-F238E27FC236}">
                <a16:creationId xmlns:a16="http://schemas.microsoft.com/office/drawing/2014/main" id="{0A1196E8-51F3-4776-887C-F2F0AE4F1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75" y="2624686"/>
            <a:ext cx="2685245" cy="188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7E9A93-895C-46B5-B31E-78F7F0995951}"/>
              </a:ext>
            </a:extLst>
          </p:cNvPr>
          <p:cNvSpPr txBox="1"/>
          <p:nvPr/>
        </p:nvSpPr>
        <p:spPr>
          <a:xfrm>
            <a:off x="592433" y="4622043"/>
            <a:ext cx="9751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latin typeface="Abadi Extra Light" panose="020B0204020104020204" pitchFamily="34" charset="0"/>
              </a:rPr>
              <a:t>4Mpix</a:t>
            </a:r>
          </a:p>
          <a:p>
            <a:pPr algn="ctr"/>
            <a:r>
              <a:rPr lang="en-US" i="1" dirty="0">
                <a:latin typeface="Abadi Extra Light" panose="020B0204020104020204" pitchFamily="34" charset="0"/>
              </a:rPr>
              <a:t>1e- RON</a:t>
            </a:r>
          </a:p>
          <a:p>
            <a:pPr algn="ctr"/>
            <a:r>
              <a:rPr lang="en-US" i="1" dirty="0">
                <a:latin typeface="Abadi Extra Light" panose="020B0204020104020204" pitchFamily="34" charset="0"/>
              </a:rPr>
              <a:t>1kFps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039311-74A3-4E7F-B628-ED32DC5C251B}"/>
              </a:ext>
            </a:extLst>
          </p:cNvPr>
          <p:cNvSpPr txBox="1"/>
          <p:nvPr/>
        </p:nvSpPr>
        <p:spPr>
          <a:xfrm>
            <a:off x="8308693" y="4454499"/>
            <a:ext cx="223170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err="1">
                <a:latin typeface="Abadi Extra Light" panose="020B0204020104020204" pitchFamily="34" charset="0"/>
              </a:rPr>
              <a:t>qORCA</a:t>
            </a:r>
            <a:r>
              <a:rPr lang="en-US" i="1" dirty="0">
                <a:latin typeface="Abadi Extra Light" panose="020B0204020104020204" pitchFamily="34" charset="0"/>
              </a:rPr>
              <a:t> HAMAMATSU</a:t>
            </a:r>
          </a:p>
          <a:p>
            <a:pPr algn="ctr"/>
            <a:r>
              <a:rPr lang="en-US" i="1" dirty="0">
                <a:latin typeface="Abadi Extra Light" panose="020B0204020104020204" pitchFamily="34" charset="0"/>
              </a:rPr>
              <a:t>8Mpix</a:t>
            </a:r>
          </a:p>
          <a:p>
            <a:pPr algn="ctr"/>
            <a:r>
              <a:rPr lang="en-US" i="1" dirty="0">
                <a:latin typeface="Abadi Extra Light" panose="020B0204020104020204" pitchFamily="34" charset="0"/>
              </a:rPr>
              <a:t>0.25e- RON</a:t>
            </a:r>
          </a:p>
          <a:p>
            <a:pPr algn="ctr"/>
            <a:r>
              <a:rPr lang="en-US" i="1" dirty="0">
                <a:latin typeface="Abadi Extra Light" panose="020B0204020104020204" pitchFamily="34" charset="0"/>
              </a:rPr>
              <a:t>1kFps</a:t>
            </a:r>
          </a:p>
          <a:p>
            <a:pPr algn="ctr"/>
            <a:r>
              <a:rPr lang="en-US" i="1" dirty="0">
                <a:latin typeface="Abadi Extra Light" panose="020B0204020104020204" pitchFamily="34" charset="0"/>
              </a:rPr>
              <a:t>photon counting mode</a:t>
            </a:r>
          </a:p>
        </p:txBody>
      </p:sp>
      <p:pic>
        <p:nvPicPr>
          <p:cNvPr id="2052" name="Picture 4" descr="ORCA-Quest 2 qCMOS camera C15550-22UP | Hamamatsu Photonics">
            <a:extLst>
              <a:ext uri="{FF2B5EF4-FFF2-40B4-BE49-F238E27FC236}">
                <a16:creationId xmlns:a16="http://schemas.microsoft.com/office/drawing/2014/main" id="{90439283-00D1-4D58-B73D-4B6D05EE2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8968" y1="27778" x2="28968" y2="27778"/>
                        <a14:foregroundMark x1="38095" y1="30159" x2="38095" y2="30159"/>
                        <a14:foregroundMark x1="41270" y1="29365" x2="41270" y2="29365"/>
                        <a14:foregroundMark x1="21032" y1="26190" x2="21032" y2="26190"/>
                        <a14:foregroundMark x1="17857" y1="26190" x2="17857" y2="26190"/>
                        <a14:foregroundMark x1="66667" y1="23810" x2="66667" y2="23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482" y="1190748"/>
            <a:ext cx="3694358" cy="369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3528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25DBE0-D156-46DC-B94A-B1FBCA02AA0D}"/>
              </a:ext>
            </a:extLst>
          </p:cNvPr>
          <p:cNvSpPr txBox="1"/>
          <p:nvPr/>
        </p:nvSpPr>
        <p:spPr>
          <a:xfrm>
            <a:off x="244966" y="299718"/>
            <a:ext cx="3506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badi Extra Light" panose="020B0204020104020204" pitchFamily="34" charset="0"/>
              </a:rPr>
              <a:t>CMOS @ the shelf</a:t>
            </a:r>
          </a:p>
        </p:txBody>
      </p:sp>
      <p:pic>
        <p:nvPicPr>
          <p:cNvPr id="5" name="Picture 2" descr="https://lh7-qw.googleusercontent.com/slidesz/AGV_vUfYELkJ7KEVj8jsshRYqM_I6CRxmP6GH9_Guzb1fw0WxlBJki8_uEJYk_rUOl5eH6DFZUylZkdaI8qfV3AZbhjzSgT440Kf1db5InHL3_JsyiZa1GOLnJDXCvJJnSfUom6QIc_5Sw=s2048?key=Vv-N_AJAS92d_eELp1WHo_7B">
            <a:extLst>
              <a:ext uri="{FF2B5EF4-FFF2-40B4-BE49-F238E27FC236}">
                <a16:creationId xmlns:a16="http://schemas.microsoft.com/office/drawing/2014/main" id="{381F3C3C-B2F7-4BFB-A411-94E6F95521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2" t="25561" r="16786" b="16397"/>
          <a:stretch/>
        </p:blipFill>
        <p:spPr bwMode="auto">
          <a:xfrm>
            <a:off x="7585670" y="896104"/>
            <a:ext cx="2649941" cy="2410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02CBC4-FC29-497C-8510-45F0FEE52B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6" t="2910" r="4993" b="3811"/>
          <a:stretch/>
        </p:blipFill>
        <p:spPr>
          <a:xfrm>
            <a:off x="8860005" y="3518247"/>
            <a:ext cx="2538484" cy="24436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653CA9-5477-4659-9298-D46673485AB5}"/>
              </a:ext>
            </a:extLst>
          </p:cNvPr>
          <p:cNvSpPr txBox="1"/>
          <p:nvPr/>
        </p:nvSpPr>
        <p:spPr>
          <a:xfrm>
            <a:off x="9350765" y="6188951"/>
            <a:ext cx="1632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  <a:latin typeface="Abadi Extra Light" panose="020B0204020104020204" pitchFamily="34" charset="0"/>
              </a:rPr>
              <a:t>2e-4 @107mas</a:t>
            </a:r>
            <a:endParaRPr lang="it-IT" dirty="0">
              <a:solidFill>
                <a:schemeClr val="accent4"/>
              </a:solidFill>
              <a:latin typeface="Abadi Extra Light" panose="020B0204020104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5AB638-05D5-434E-91EE-EE32F229A6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868" y="1358721"/>
            <a:ext cx="3629498" cy="37886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EC489E-6320-4625-B26D-CF820FFE23A2}"/>
              </a:ext>
            </a:extLst>
          </p:cNvPr>
          <p:cNvSpPr txBox="1"/>
          <p:nvPr/>
        </p:nvSpPr>
        <p:spPr>
          <a:xfrm>
            <a:off x="4975221" y="299717"/>
            <a:ext cx="42635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badi Extra Light" panose="020B0204020104020204" pitchFamily="34" charset="0"/>
              </a:rPr>
              <a:t>SHARK-VIS experience</a:t>
            </a:r>
          </a:p>
        </p:txBody>
      </p:sp>
      <p:pic>
        <p:nvPicPr>
          <p:cNvPr id="11" name="Google Shape;174;p17">
            <a:extLst>
              <a:ext uri="{FF2B5EF4-FFF2-40B4-BE49-F238E27FC236}">
                <a16:creationId xmlns:a16="http://schemas.microsoft.com/office/drawing/2014/main" id="{6072BE94-E095-4532-A467-C4E6DE026E12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42041" y="3489270"/>
            <a:ext cx="2746051" cy="277437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0B80EAF-CB30-43C3-B25E-0FCCFEC6692F}"/>
              </a:ext>
            </a:extLst>
          </p:cNvPr>
          <p:cNvSpPr txBox="1"/>
          <p:nvPr/>
        </p:nvSpPr>
        <p:spPr>
          <a:xfrm>
            <a:off x="4680547" y="2999398"/>
            <a:ext cx="1869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  <a:latin typeface="Abadi Extra Light" panose="020B0204020104020204" pitchFamily="34" charset="0"/>
              </a:rPr>
              <a:t>AB </a:t>
            </a:r>
            <a:r>
              <a:rPr lang="en-US" dirty="0" err="1">
                <a:solidFill>
                  <a:schemeClr val="accent4"/>
                </a:solidFill>
                <a:latin typeface="Abadi Extra Light" panose="020B0204020104020204" pitchFamily="34" charset="0"/>
              </a:rPr>
              <a:t>Aurigae</a:t>
            </a:r>
            <a:r>
              <a:rPr lang="en-US" dirty="0">
                <a:solidFill>
                  <a:schemeClr val="accent4"/>
                </a:solidFill>
                <a:latin typeface="Abadi Extra Light" panose="020B0204020104020204" pitchFamily="34" charset="0"/>
              </a:rPr>
              <a:t> </a:t>
            </a:r>
            <a:r>
              <a:rPr lang="en-US" dirty="0" err="1">
                <a:solidFill>
                  <a:schemeClr val="accent4"/>
                </a:solidFill>
                <a:latin typeface="Abadi Extra Light" panose="020B0204020104020204" pitchFamily="34" charset="0"/>
              </a:rPr>
              <a:t>Halpha</a:t>
            </a:r>
            <a:endParaRPr lang="it-IT" dirty="0">
              <a:solidFill>
                <a:schemeClr val="accent4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23C7A6-A5A5-40B3-92F7-B7EC218D166D}"/>
              </a:ext>
            </a:extLst>
          </p:cNvPr>
          <p:cNvSpPr txBox="1"/>
          <p:nvPr/>
        </p:nvSpPr>
        <p:spPr>
          <a:xfrm>
            <a:off x="7069228" y="1731983"/>
            <a:ext cx="780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  <a:latin typeface="Abadi Extra Light" panose="020B0204020104020204" pitchFamily="34" charset="0"/>
              </a:rPr>
              <a:t>VESTA</a:t>
            </a:r>
            <a:endParaRPr lang="it-IT" dirty="0">
              <a:solidFill>
                <a:schemeClr val="accent4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2E76AA-8638-4313-B138-43CAA3BA6882}"/>
              </a:ext>
            </a:extLst>
          </p:cNvPr>
          <p:cNvSpPr txBox="1"/>
          <p:nvPr/>
        </p:nvSpPr>
        <p:spPr>
          <a:xfrm>
            <a:off x="432856" y="1224519"/>
            <a:ext cx="1090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  <a:latin typeface="Abadi Extra Light" panose="020B0204020104020204" pitchFamily="34" charset="0"/>
              </a:rPr>
              <a:t>IO R band</a:t>
            </a:r>
            <a:endParaRPr lang="it-IT" dirty="0">
              <a:solidFill>
                <a:schemeClr val="accent4"/>
              </a:solidFill>
              <a:latin typeface="Abadi Extra 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2987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35" y="712552"/>
            <a:ext cx="3729023" cy="373267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434" y="712552"/>
            <a:ext cx="3729023" cy="373267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1467" y="1383335"/>
            <a:ext cx="2391109" cy="2391109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3006887" y="1688450"/>
            <a:ext cx="187133" cy="15784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4517" y="678352"/>
            <a:ext cx="3314041" cy="2165470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sp>
        <p:nvSpPr>
          <p:cNvPr id="10" name="CasellaDiTesto 9"/>
          <p:cNvSpPr txBox="1"/>
          <p:nvPr/>
        </p:nvSpPr>
        <p:spPr>
          <a:xfrm>
            <a:off x="4852875" y="3087722"/>
            <a:ext cx="18918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badi Extra Light" panose="020B0204020104020204" pitchFamily="34" charset="0"/>
                <a:cs typeface="Times New Roman" panose="02020603050405020304" pitchFamily="18" charset="0"/>
              </a:rPr>
              <a:t>0 : 4 </a:t>
            </a:r>
            <a:r>
              <a:rPr lang="el-GR" sz="3200" dirty="0"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γ</a:t>
            </a:r>
            <a:r>
              <a:rPr lang="en-US" sz="3200" dirty="0">
                <a:latin typeface="Abadi Extra Light" panose="020B0204020104020204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/pix</a:t>
            </a:r>
            <a:endParaRPr lang="it-IT" sz="3200" dirty="0">
              <a:latin typeface="Abadi Extra Light" panose="020B0204020104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7981" y="4014179"/>
            <a:ext cx="3658846" cy="2685248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4224" y="4445230"/>
            <a:ext cx="2663577" cy="2075303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2174790" y="3774444"/>
            <a:ext cx="1521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cs typeface="Times New Roman" panose="02020603050405020304" pitchFamily="18" charset="0"/>
              </a:rPr>
              <a:t>(0.8</a:t>
            </a:r>
            <a:r>
              <a:rPr lang="el-GR" sz="2400" dirty="0">
                <a:solidFill>
                  <a:srgbClr val="FFFF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 γ</a:t>
            </a:r>
            <a:r>
              <a:rPr lang="en-US" sz="2400" dirty="0">
                <a:solidFill>
                  <a:srgbClr val="FFFF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/pix)</a:t>
            </a:r>
            <a:endParaRPr lang="it-IT" sz="2400" dirty="0">
              <a:solidFill>
                <a:srgbClr val="FFFF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D69CC0-CFD4-485C-A05E-A17E7F871AEE}"/>
              </a:ext>
            </a:extLst>
          </p:cNvPr>
          <p:cNvSpPr txBox="1"/>
          <p:nvPr/>
        </p:nvSpPr>
        <p:spPr>
          <a:xfrm>
            <a:off x="190272" y="33945"/>
            <a:ext cx="8593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badi Extra Light" panose="020B0204020104020204" pitchFamily="34" charset="0"/>
              </a:rPr>
              <a:t>CMOS @ the shelf         </a:t>
            </a:r>
            <a:r>
              <a:rPr lang="en-US" sz="3600" dirty="0" err="1">
                <a:latin typeface="Abadi Extra Light" panose="020B0204020104020204" pitchFamily="34" charset="0"/>
              </a:rPr>
              <a:t>qORCA</a:t>
            </a:r>
            <a:r>
              <a:rPr lang="en-US" sz="3600" dirty="0">
                <a:latin typeface="Abadi Extra Light" panose="020B0204020104020204" pitchFamily="34" charset="0"/>
              </a:rPr>
              <a:t> HAMAMATSU</a:t>
            </a:r>
          </a:p>
        </p:txBody>
      </p:sp>
      <p:sp>
        <p:nvSpPr>
          <p:cNvPr id="18" name="CasellaDiTesto 9">
            <a:extLst>
              <a:ext uri="{FF2B5EF4-FFF2-40B4-BE49-F238E27FC236}">
                <a16:creationId xmlns:a16="http://schemas.microsoft.com/office/drawing/2014/main" id="{5FD82914-70C7-4ADA-83C4-E3D1E5A21E13}"/>
              </a:ext>
            </a:extLst>
          </p:cNvPr>
          <p:cNvSpPr txBox="1"/>
          <p:nvPr/>
        </p:nvSpPr>
        <p:spPr>
          <a:xfrm>
            <a:off x="1106085" y="5302082"/>
            <a:ext cx="22615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badi Extra Light" panose="020B0204020104020204" pitchFamily="34" charset="0"/>
                <a:cs typeface="Times New Roman" panose="02020603050405020304" pitchFamily="18" charset="0"/>
              </a:rPr>
              <a:t>0.25 e- RON</a:t>
            </a:r>
            <a:endParaRPr lang="it-IT" sz="3200" dirty="0">
              <a:latin typeface="Abadi Extra Light" panose="020B0204020104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0303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25DBE0-D156-46DC-B94A-B1FBCA02AA0D}"/>
              </a:ext>
            </a:extLst>
          </p:cNvPr>
          <p:cNvSpPr txBox="1"/>
          <p:nvPr/>
        </p:nvSpPr>
        <p:spPr>
          <a:xfrm>
            <a:off x="508983" y="544417"/>
            <a:ext cx="3919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badi Extra Light" panose="020B0204020104020204" pitchFamily="34" charset="0"/>
              </a:rPr>
              <a:t>HYBRID @ the  shelf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EC489E-6320-4625-B26D-CF820FFE23A2}"/>
              </a:ext>
            </a:extLst>
          </p:cNvPr>
          <p:cNvSpPr txBox="1"/>
          <p:nvPr/>
        </p:nvSpPr>
        <p:spPr>
          <a:xfrm>
            <a:off x="932556" y="1661223"/>
            <a:ext cx="8338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badi Extra Light" panose="020B0204020104020204" pitchFamily="34" charset="0"/>
              </a:rPr>
              <a:t>NIR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FE381E-FD41-424E-BADC-DF90319821EA}"/>
              </a:ext>
            </a:extLst>
          </p:cNvPr>
          <p:cNvSpPr txBox="1"/>
          <p:nvPr/>
        </p:nvSpPr>
        <p:spPr>
          <a:xfrm>
            <a:off x="9380925" y="898786"/>
            <a:ext cx="891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badi Extra Light" panose="020B0204020104020204" pitchFamily="34" charset="0"/>
              </a:rPr>
              <a:t>MIR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A6BBC0-6B9D-42E7-A1A9-1CECFB4B241F}"/>
              </a:ext>
            </a:extLst>
          </p:cNvPr>
          <p:cNvSpPr txBox="1"/>
          <p:nvPr/>
        </p:nvSpPr>
        <p:spPr>
          <a:xfrm>
            <a:off x="10485190" y="898786"/>
            <a:ext cx="776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badi Extra Light" panose="020B0204020104020204" pitchFamily="34" charset="0"/>
              </a:rPr>
              <a:t>FIR</a:t>
            </a:r>
          </a:p>
        </p:txBody>
      </p:sp>
      <p:pic>
        <p:nvPicPr>
          <p:cNvPr id="4098" name="Picture 2" descr="https://andor.oxinst.com/assets/uploads/products/andor/images/c-red-one.png">
            <a:extLst>
              <a:ext uri="{FF2B5EF4-FFF2-40B4-BE49-F238E27FC236}">
                <a16:creationId xmlns:a16="http://schemas.microsoft.com/office/drawing/2014/main" id="{A6D5D074-3724-4BD7-9E71-EE93BF13FF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2"/>
          <a:stretch/>
        </p:blipFill>
        <p:spPr bwMode="auto">
          <a:xfrm>
            <a:off x="152403" y="1901227"/>
            <a:ext cx="4718886" cy="487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796C7F0-387A-4AC7-8148-A9B3C0E4CA7C}"/>
              </a:ext>
            </a:extLst>
          </p:cNvPr>
          <p:cNvSpPr/>
          <p:nvPr/>
        </p:nvSpPr>
        <p:spPr>
          <a:xfrm>
            <a:off x="4104861" y="4884219"/>
            <a:ext cx="398227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333333"/>
                </a:solidFill>
                <a:latin typeface="Abadi Extra Light" panose="020B0204020104020204" pitchFamily="34" charset="0"/>
              </a:rPr>
              <a:t>320 x 256 e-APD MCT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333333"/>
                </a:solidFill>
                <a:latin typeface="Abadi Extra Light" panose="020B0204020104020204" pitchFamily="34" charset="0"/>
              </a:rPr>
              <a:t>24 </a:t>
            </a:r>
            <a:r>
              <a:rPr lang="el-GR" dirty="0">
                <a:solidFill>
                  <a:srgbClr val="333333"/>
                </a:solidFill>
                <a:latin typeface="Oxford Sans"/>
              </a:rPr>
              <a:t>μ</a:t>
            </a:r>
            <a:r>
              <a:rPr lang="it-IT" dirty="0">
                <a:solidFill>
                  <a:srgbClr val="333333"/>
                </a:solidFill>
                <a:latin typeface="Abadi Extra Light" panose="020B0204020104020204" pitchFamily="34" charset="0"/>
              </a:rPr>
              <a:t>m pixel pitch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333333"/>
                </a:solidFill>
                <a:latin typeface="Abadi Extra Light" panose="020B0204020104020204" pitchFamily="34" charset="0"/>
              </a:rPr>
              <a:t>SWIR 0.8 - 2.43 </a:t>
            </a:r>
            <a:r>
              <a:rPr lang="el-GR" dirty="0">
                <a:solidFill>
                  <a:srgbClr val="333333"/>
                </a:solidFill>
                <a:latin typeface="Oxford Sans"/>
              </a:rPr>
              <a:t>μ</a:t>
            </a:r>
            <a:r>
              <a:rPr lang="it-IT" dirty="0">
                <a:solidFill>
                  <a:srgbClr val="333333"/>
                </a:solidFill>
                <a:latin typeface="Abadi Extra Light" panose="020B0204020104020204" pitchFamily="34" charset="0"/>
              </a:rPr>
              <a:t>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333333"/>
                </a:solidFill>
                <a:latin typeface="Abadi Extra Light" panose="020B0204020104020204" pitchFamily="34" charset="0"/>
              </a:rPr>
              <a:t>70% QE, wavelength from 0.9 to 1.7 </a:t>
            </a:r>
            <a:r>
              <a:rPr lang="el-GR" dirty="0">
                <a:solidFill>
                  <a:srgbClr val="333333"/>
                </a:solidFill>
                <a:latin typeface="Oxford Sans"/>
              </a:rPr>
              <a:t>μ</a:t>
            </a:r>
            <a:r>
              <a:rPr lang="it-IT" dirty="0">
                <a:solidFill>
                  <a:srgbClr val="333333"/>
                </a:solidFill>
                <a:latin typeface="Abadi Extra Light" panose="020B0204020104020204" pitchFamily="34" charset="0"/>
              </a:rPr>
              <a:t>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333333"/>
                </a:solidFill>
                <a:latin typeface="Abadi Extra Light" panose="020B0204020104020204" pitchFamily="34" charset="0"/>
              </a:rPr>
              <a:t>Up to 3500 fps full frame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333333"/>
                </a:solidFill>
                <a:latin typeface="Abadi Extra Light" panose="020B0204020104020204" pitchFamily="34" charset="0"/>
              </a:rPr>
              <a:t>Subelectron readout noise</a:t>
            </a:r>
            <a:endParaRPr lang="it-IT" i="0" dirty="0">
              <a:solidFill>
                <a:srgbClr val="333333"/>
              </a:solidFill>
              <a:effectLst/>
              <a:latin typeface="Abadi Extra Light" panose="020B0204020104020204" pitchFamily="34" charset="0"/>
            </a:endParaRPr>
          </a:p>
        </p:txBody>
      </p:sp>
      <p:pic>
        <p:nvPicPr>
          <p:cNvPr id="4100" name="Picture 4" descr="https://andor.oxinst.com/assets/uploads/products/andor/images/c-red-newspace.png">
            <a:extLst>
              <a:ext uri="{FF2B5EF4-FFF2-40B4-BE49-F238E27FC236}">
                <a16:creationId xmlns:a16="http://schemas.microsoft.com/office/drawing/2014/main" id="{8D8BF518-C26A-4ED8-8F09-B50584559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067" y="219455"/>
            <a:ext cx="3175031" cy="274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DDF561-3921-4293-8792-8EA8A68AF1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4619" y="1545117"/>
            <a:ext cx="3556303" cy="17677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D6D453-9681-4A36-9ADC-C76753316F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3225" y="3545107"/>
            <a:ext cx="2823930" cy="278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297772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25DBE0-D156-46DC-B94A-B1FBCA02AA0D}"/>
              </a:ext>
            </a:extLst>
          </p:cNvPr>
          <p:cNvSpPr txBox="1"/>
          <p:nvPr/>
        </p:nvSpPr>
        <p:spPr>
          <a:xfrm>
            <a:off x="508983" y="544417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badi Extra Light" panose="020B0204020104020204" pitchFamily="34" charset="0"/>
              </a:rPr>
              <a:t>CMOS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EC489E-6320-4625-B26D-CF820FFE23A2}"/>
              </a:ext>
            </a:extLst>
          </p:cNvPr>
          <p:cNvSpPr txBox="1"/>
          <p:nvPr/>
        </p:nvSpPr>
        <p:spPr>
          <a:xfrm>
            <a:off x="2718779" y="294765"/>
            <a:ext cx="36763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Abadi Extra Light" panose="020B0204020104020204" pitchFamily="34" charset="0"/>
              </a:rPr>
              <a:t>SILIOS / XIMEA</a:t>
            </a:r>
            <a:br>
              <a:rPr lang="en-US" sz="3600" dirty="0">
                <a:latin typeface="Abadi Extra Light" panose="020B0204020104020204" pitchFamily="34" charset="0"/>
              </a:rPr>
            </a:br>
            <a:r>
              <a:rPr lang="en-US" sz="3600" dirty="0">
                <a:latin typeface="Abadi Extra Light" panose="020B0204020104020204" pitchFamily="34" charset="0"/>
              </a:rPr>
              <a:t>hyperspectral filters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5576DA-39C9-414C-B112-E4DFD6349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634" y="2905943"/>
            <a:ext cx="10047668" cy="37531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4F5A0E0-F7C6-4188-BF8B-AF00629F19C0}"/>
              </a:ext>
            </a:extLst>
          </p:cNvPr>
          <p:cNvSpPr/>
          <p:nvPr/>
        </p:nvSpPr>
        <p:spPr>
          <a:xfrm>
            <a:off x="508983" y="1284574"/>
            <a:ext cx="3982278" cy="1708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333333"/>
                </a:solidFill>
                <a:latin typeface="Abadi Extra Light" panose="020B0204020104020204" pitchFamily="34" charset="0"/>
              </a:rPr>
              <a:t>4Mpixel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333333"/>
                </a:solidFill>
                <a:latin typeface="Abadi Extra Light" panose="020B0204020104020204" pitchFamily="34" charset="0"/>
              </a:rPr>
              <a:t>2.4 </a:t>
            </a:r>
            <a:r>
              <a:rPr lang="el-GR" dirty="0">
                <a:solidFill>
                  <a:srgbClr val="333333"/>
                </a:solidFill>
                <a:latin typeface="Oxford Sans"/>
              </a:rPr>
              <a:t>μ</a:t>
            </a:r>
            <a:r>
              <a:rPr lang="it-IT" dirty="0">
                <a:solidFill>
                  <a:srgbClr val="333333"/>
                </a:solidFill>
                <a:latin typeface="Abadi Extra Light" panose="020B0204020104020204" pitchFamily="34" charset="0"/>
              </a:rPr>
              <a:t>m pixel pitch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Abadi Extra Light" panose="020B0204020104020204" pitchFamily="34" charset="0"/>
              </a:rPr>
              <a:t>F</a:t>
            </a:r>
            <a:r>
              <a:rPr lang="it-IT" dirty="0">
                <a:solidFill>
                  <a:srgbClr val="333333"/>
                </a:solidFill>
                <a:latin typeface="Abadi Extra Light" panose="020B0204020104020204" pitchFamily="34" charset="0"/>
              </a:rPr>
              <a:t>ully customizable chip and filters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Abadi Extra Light" panose="020B0204020104020204" pitchFamily="34" charset="0"/>
              </a:rPr>
              <a:t>SPACE ready</a:t>
            </a:r>
            <a:endParaRPr lang="it-IT" dirty="0">
              <a:solidFill>
                <a:srgbClr val="333333"/>
              </a:solidFill>
              <a:latin typeface="Abadi Extra Light" panose="020B02040201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47000C-35FD-40E1-9490-3A4EC9966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5477" y="634992"/>
            <a:ext cx="4901825" cy="300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50165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b="19816"/>
          <a:stretch/>
        </p:blipFill>
        <p:spPr>
          <a:xfrm>
            <a:off x="151304" y="1584705"/>
            <a:ext cx="7763958" cy="339019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9726" y="5290242"/>
            <a:ext cx="1904017" cy="143991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1959" y="761814"/>
            <a:ext cx="3648584" cy="3067478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355738" y="4257275"/>
            <a:ext cx="546630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badi Extra Light" panose="020B0204020104020204" pitchFamily="34" charset="0"/>
              </a:rPr>
              <a:t>1µm x 1µm pixel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badi Extra Light" panose="020B0204020104020204" pitchFamily="34" charset="0"/>
              </a:rPr>
              <a:t>64 </a:t>
            </a:r>
            <a:r>
              <a:rPr lang="en-US" sz="2400" dirty="0" err="1">
                <a:latin typeface="Abadi Extra Light" panose="020B0204020104020204" pitchFamily="34" charset="0"/>
              </a:rPr>
              <a:t>Mpix</a:t>
            </a:r>
            <a:r>
              <a:rPr lang="en-US" sz="2400" dirty="0">
                <a:latin typeface="Abadi Extra Light" panose="020B0204020104020204" pitchFamily="34" charset="0"/>
              </a:rPr>
              <a:t> (8x8)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badi Extra Light" panose="020B0204020104020204" pitchFamily="34" charset="0"/>
              </a:rPr>
              <a:t>Dynamic: a few photon/pix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badi Extra Light" panose="020B0204020104020204" pitchFamily="34" charset="0"/>
              </a:rPr>
              <a:t>Dark: 0.002 e-/pix @ room temp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badi Extra Light" panose="020B0204020104020204" pitchFamily="34" charset="0"/>
              </a:rPr>
              <a:t>Spatial &amp; Time binning of fast exposures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badi Extra Light" panose="020B0204020104020204" pitchFamily="34" charset="0"/>
              </a:rPr>
              <a:t>Image after post-processing</a:t>
            </a:r>
            <a:endParaRPr lang="it-IT" sz="2400" dirty="0">
              <a:latin typeface="Abadi Extra Light" panose="020B02040201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0D0AE3-CF30-44EB-A12F-3C077C58208B}"/>
              </a:ext>
            </a:extLst>
          </p:cNvPr>
          <p:cNvSpPr txBox="1"/>
          <p:nvPr/>
        </p:nvSpPr>
        <p:spPr>
          <a:xfrm>
            <a:off x="463907" y="357275"/>
            <a:ext cx="3315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badi Extra Light" panose="020B0204020104020204" pitchFamily="34" charset="0"/>
              </a:rPr>
              <a:t>CMOS      </a:t>
            </a:r>
            <a:r>
              <a:rPr lang="en-US" sz="3600" dirty="0" err="1">
                <a:latin typeface="Abadi Extra Light" panose="020B0204020104020204" pitchFamily="34" charset="0"/>
              </a:rPr>
              <a:t>gigajot</a:t>
            </a:r>
            <a:endParaRPr lang="en-US" sz="3600" dirty="0">
              <a:latin typeface="Abadi Extra 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198756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2247</TotalTime>
  <Words>607</Words>
  <Application>Microsoft Office PowerPoint</Application>
  <PresentationFormat>Widescreen</PresentationFormat>
  <Paragraphs>158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Abadi Extra Light</vt:lpstr>
      <vt:lpstr>Arial</vt:lpstr>
      <vt:lpstr>Calibri</vt:lpstr>
      <vt:lpstr>Calibri Light</vt:lpstr>
      <vt:lpstr>Cambria Math</vt:lpstr>
      <vt:lpstr>Helvetica Neue</vt:lpstr>
      <vt:lpstr>Oxford Sans</vt:lpstr>
      <vt:lpstr>Segoe UI Symbol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Fernando Pedichini</dc:creator>
  <cp:lastModifiedBy>Fernando Pedichini</cp:lastModifiedBy>
  <cp:revision>57</cp:revision>
  <dcterms:created xsi:type="dcterms:W3CDTF">2025-05-11T11:46:47Z</dcterms:created>
  <dcterms:modified xsi:type="dcterms:W3CDTF">2025-05-16T07:19:51Z</dcterms:modified>
</cp:coreProperties>
</file>