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3090" r:id="rId5"/>
    <p:sldId id="3095" r:id="rId6"/>
    <p:sldId id="3096" r:id="rId7"/>
    <p:sldId id="3114" r:id="rId8"/>
    <p:sldId id="3030" r:id="rId9"/>
    <p:sldId id="3031" r:id="rId10"/>
    <p:sldId id="3001" r:id="rId11"/>
    <p:sldId id="3003" r:id="rId12"/>
    <p:sldId id="260" r:id="rId13"/>
    <p:sldId id="258" r:id="rId14"/>
    <p:sldId id="259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3117" r:id="rId23"/>
    <p:sldId id="3116" r:id="rId24"/>
    <p:sldId id="3115" r:id="rId25"/>
    <p:sldId id="3119" r:id="rId26"/>
    <p:sldId id="3118" r:id="rId27"/>
    <p:sldId id="3120" r:id="rId2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E17FE-E469-4184-AF57-F817CA5923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03AB52-7183-4DAA-92ED-2E4129E0E8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9B750-8F0F-4E22-B30F-7E121F723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4C354-4D8A-49B3-904A-43F753C45540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1AC2F-71EA-4F10-92E5-C723DBD2E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71E93-98A5-49A5-A7A4-967EAD52A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9D67A-7246-4140-9DAC-FCDF42F55BB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9172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2D822-9E3E-43CF-BF8A-8912232BD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C2E2C2-AEAF-49BC-A710-2B55F8585E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C766B-5E05-4998-A9B8-A7E9A07D4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4C354-4D8A-49B3-904A-43F753C45540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2E9FF-0FD5-4DC2-9B98-410C8A0BC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95EB0A-7CEE-4E4E-9D08-3FC8BCC89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9D67A-7246-4140-9DAC-FCDF42F55BB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0290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C6B28E-4AEB-4235-AE53-6A31FCED10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559ABB-561B-4B8E-B80D-D7B0E800F7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AB021-49B0-4FE4-80DD-787C424FC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4C354-4D8A-49B3-904A-43F753C45540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52D91-0630-4C65-8984-E99AB9E68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72E3E-9810-4ECF-B61B-57B6C7B6D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9D67A-7246-4140-9DAC-FCDF42F55BB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7052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948D1-82A1-4DDD-968B-3BD46F951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5954D-D0C8-447E-A3E9-6AB043C3A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1BF66-8099-4056-BD04-51B51F0E7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4C354-4D8A-49B3-904A-43F753C45540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2F739-9DD7-4CD0-9A0A-373F90958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447EA-F8BC-42C8-811E-863AF45AD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9D67A-7246-4140-9DAC-FCDF42F55BB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2718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1CBC6-B4A6-409A-8B93-79780BDF9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B1D6B5-75D1-4249-B54C-9CC522C26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B7C30-37E6-407B-9685-9A785F319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4C354-4D8A-49B3-904A-43F753C45540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B01883-451C-4E13-88F9-615CE6FF7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62F42-1F87-4A31-AD27-FCC5FD3B6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9D67A-7246-4140-9DAC-FCDF42F55BB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9960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20108-91DA-4999-BCE4-29755AB33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FD7C2-F60A-4E1D-A92B-14EAEA9BD5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7A6AB-3049-475D-AE52-1F4BDACE8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61200F-F5DE-4BF4-AF93-9FCB78ED7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4C354-4D8A-49B3-904A-43F753C45540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77BAEE-9450-4EA2-940F-6E14AF49C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97D3C4-EE3F-46A4-AC31-BD4D3F854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9D67A-7246-4140-9DAC-FCDF42F55BB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6486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30C5C-5ECE-40B8-BBBD-EA669D579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961642-495F-4D69-8CBD-B7934643D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CBD212-F759-44BF-A96D-4D31A48FF4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7333B0-B1A3-44B3-B0C6-C1907C49F7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6698A7-AA78-41CA-9121-04D0420845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27A18F-636F-49F4-B191-CF544528F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4C354-4D8A-49B3-904A-43F753C45540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02BF3D-4576-4062-94E0-CACD97C16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B7543A-E55F-42D8-AEE1-5E0078269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9D67A-7246-4140-9DAC-FCDF42F55BB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8262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F5786-8B27-4955-9342-A79DEF3E6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73093B-14AD-414A-96D5-C6894C4AD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4C354-4D8A-49B3-904A-43F753C45540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5B743D-9ECC-42FF-A9BD-35346C640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052254-CCFC-4F79-A6A4-4E1735F58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9D67A-7246-4140-9DAC-FCDF42F55BB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8827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308EAC-F65C-4D86-BA04-49CA8E446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4C354-4D8A-49B3-904A-43F753C45540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247969-4421-4221-BBCC-DF7B34497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2C2737-AA7D-4B31-9C5E-097E1E9C3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9D67A-7246-4140-9DAC-FCDF42F55BB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8324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3239B-81F2-414F-A990-A8D4E9498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69168-DBC8-43CD-9A96-36F54D5BF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887424-E78F-475D-ACE7-E05682E99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EA2D68-7E81-408C-ADE0-C362464BC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4C354-4D8A-49B3-904A-43F753C45540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E39FBB-48CC-4850-8DF7-27C9A5D45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4C6B61-310B-4BA2-9B7D-01D70C5C8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9D67A-7246-4140-9DAC-FCDF42F55BB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7985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B9ADF-4C53-44C9-9832-BBE2352BB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5EF312-4743-4FC6-AB69-EBB987F920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8E01D9-4E91-4367-A754-D66DBF5513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7F6C07-5B6F-43A0-A6AE-05A9325EF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4C354-4D8A-49B3-904A-43F753C45540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435C6-3B57-4AC5-BF36-FE318B861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9A979E-3A7B-4217-89C2-801066D50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9D67A-7246-4140-9DAC-FCDF42F55BB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6117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5531DB-7F04-4644-B8D0-E5CD2F28C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C727CD-3EDE-429F-BF21-90F694303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7A451-A9C0-4C66-B26C-3D9EB04FC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4C354-4D8A-49B3-904A-43F753C45540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AF1E4B-C923-4454-A6B5-011848F263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2444C-6ACF-4626-9793-FB381FDA7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9D67A-7246-4140-9DAC-FCDF42F55BB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0689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horizons-olbin.sciencesconf.org/file/1181660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hdphoto" Target="../media/hdphoto1.wdp"/><Relationship Id="rId7" Type="http://schemas.openxmlformats.org/officeDocument/2006/relationships/image" Target="../media/image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NUL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2.wdp"/><Relationship Id="rId7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99DF3-02DF-418A-9102-86E96F8340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5736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it-IT" dirty="0"/>
              <a:t>Kilometer Baseline Interferometer (KBI) and Time Domain Telescope (TDT), a general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2CF727-F9E2-4072-867C-82916D6E0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37038"/>
            <a:ext cx="9144000" cy="1655762"/>
          </a:xfrm>
        </p:spPr>
        <p:txBody>
          <a:bodyPr/>
          <a:lstStyle/>
          <a:p>
            <a:r>
              <a:rPr lang="it-IT" dirty="0"/>
              <a:t>Expanding Horizons in Italy</a:t>
            </a:r>
          </a:p>
          <a:p>
            <a:r>
              <a:rPr lang="it-IT" dirty="0"/>
              <a:t>15-16 May Rome</a:t>
            </a:r>
          </a:p>
        </p:txBody>
      </p:sp>
    </p:spTree>
    <p:extLst>
      <p:ext uri="{BB962C8B-B14F-4D97-AF65-F5344CB8AC3E}">
        <p14:creationId xmlns:p14="http://schemas.microsoft.com/office/powerpoint/2010/main" val="2199563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8534B81-6414-49F8-8C32-7F9071CA87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96" r="576"/>
          <a:stretch/>
        </p:blipFill>
        <p:spPr>
          <a:xfrm>
            <a:off x="18232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6857C4-BD36-41CE-AA1C-7717D228B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Beam Transport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Fibers</a:t>
            </a:r>
            <a:r>
              <a:rPr lang="de-DE" dirty="0"/>
              <a:t> </a:t>
            </a:r>
            <a:endParaRPr lang="LID4096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335AA7-828E-4364-AFC6-5E02F1DFAD83}"/>
              </a:ext>
            </a:extLst>
          </p:cNvPr>
          <p:cNvSpPr txBox="1"/>
          <p:nvPr/>
        </p:nvSpPr>
        <p:spPr>
          <a:xfrm>
            <a:off x="10958000" y="1943254"/>
            <a:ext cx="853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Perrin+24</a:t>
            </a:r>
            <a:endParaRPr lang="LID4096" sz="12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7A7BC7-1F52-4EBB-BE3B-2D4438946D54}"/>
              </a:ext>
            </a:extLst>
          </p:cNvPr>
          <p:cNvSpPr txBox="1"/>
          <p:nvPr/>
        </p:nvSpPr>
        <p:spPr>
          <a:xfrm>
            <a:off x="2499740" y="95785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LID4096" sz="24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3C138B-BC12-4E33-A71D-52ADE239E6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86" y="213324"/>
            <a:ext cx="2300737" cy="22558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E50E6D8-2336-4340-BE13-D4E69F5F474D}"/>
              </a:ext>
            </a:extLst>
          </p:cNvPr>
          <p:cNvSpPr txBox="1"/>
          <p:nvPr/>
        </p:nvSpPr>
        <p:spPr>
          <a:xfrm>
            <a:off x="4794985" y="6567931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LID4096" sz="12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E3287C-90E4-424D-99B8-626B0ED11ABE}"/>
              </a:ext>
            </a:extLst>
          </p:cNvPr>
          <p:cNvSpPr txBox="1"/>
          <p:nvPr/>
        </p:nvSpPr>
        <p:spPr>
          <a:xfrm>
            <a:off x="99815" y="4952201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LID4096" sz="12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402208-0E8F-4C52-AEF6-551C456C5570}"/>
              </a:ext>
            </a:extLst>
          </p:cNvPr>
          <p:cNvSpPr txBox="1"/>
          <p:nvPr/>
        </p:nvSpPr>
        <p:spPr>
          <a:xfrm rot="1069851">
            <a:off x="-81368" y="5856415"/>
            <a:ext cx="6106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J. MAGRI, F. REYNAUD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EEB6FA-3A7F-42C9-92CB-26856CBC0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0402" y="1538353"/>
            <a:ext cx="9771783" cy="498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98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4847C70-7679-48A8-83E3-E8E586702B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96" r="576"/>
          <a:stretch/>
        </p:blipFill>
        <p:spPr>
          <a:xfrm>
            <a:off x="18232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6857C4-BD36-41CE-AA1C-7717D228B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523" y="71422"/>
            <a:ext cx="9674477" cy="571496"/>
          </a:xfrm>
        </p:spPr>
        <p:txBody>
          <a:bodyPr>
            <a:normAutofit fontScale="90000"/>
          </a:bodyPr>
          <a:lstStyle/>
          <a:p>
            <a:r>
              <a:rPr lang="de-DE" dirty="0"/>
              <a:t>Beam Transport </a:t>
            </a:r>
            <a:r>
              <a:rPr lang="de-DE" dirty="0" err="1"/>
              <a:t>by</a:t>
            </a:r>
            <a:r>
              <a:rPr lang="de-DE" dirty="0"/>
              <a:t> Horizontal Adaptive </a:t>
            </a:r>
            <a:r>
              <a:rPr lang="de-DE" dirty="0" err="1"/>
              <a:t>Optics</a:t>
            </a:r>
            <a:endParaRPr lang="LID4096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5219A1DC-EF71-41B3-B6DA-5BD40A075D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86" y="213324"/>
            <a:ext cx="2300737" cy="22558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89D43F-7891-47F4-AC68-A048EC45B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3923" y="896232"/>
            <a:ext cx="2309612" cy="13321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34BA52-0664-4B5E-B4EE-6E7723E233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988" y="4132924"/>
            <a:ext cx="6717545" cy="2255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459C8D-C4C7-49E6-A97B-B4238E56C66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2293" y="2325328"/>
            <a:ext cx="2088232" cy="1305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410453-F054-4AEB-A609-749EC27AE3B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977" y="1268760"/>
            <a:ext cx="472958" cy="39019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FFFC1B3-1351-4828-A811-466FDBDEBC53}"/>
              </a:ext>
            </a:extLst>
          </p:cNvPr>
          <p:cNvSpPr txBox="1"/>
          <p:nvPr/>
        </p:nvSpPr>
        <p:spPr>
          <a:xfrm>
            <a:off x="10488488" y="4581128"/>
            <a:ext cx="10759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</a:rPr>
              <a:t>Schwartz+09</a:t>
            </a:r>
            <a:endParaRPr lang="LID4096" sz="12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FFAF21-17D8-49EA-9ADA-162D3569471A}"/>
              </a:ext>
            </a:extLst>
          </p:cNvPr>
          <p:cNvSpPr/>
          <p:nvPr/>
        </p:nvSpPr>
        <p:spPr>
          <a:xfrm>
            <a:off x="7536160" y="908720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anose="02020603050405020304" pitchFamily="18" charset="0"/>
              </a:rPr>
              <a:t>Legacy from Optical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272910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A510B-8FFE-46F5-8E13-A40ADB794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TDT: Time Domain Telescope:</a:t>
            </a:r>
            <a:br>
              <a:rPr lang="en-US" dirty="0"/>
            </a:br>
            <a:r>
              <a:rPr lang="en-US" sz="2700" dirty="0"/>
              <a:t>Building on several current initiatives: MAST, MARVEL, MEDUSA....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73AC4-E25A-4CBD-AB8E-ACEA9F009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CD37CE-590F-4614-B007-5422706B4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46" y="1821830"/>
            <a:ext cx="7895492" cy="4358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D74298-94C2-4851-A9C0-8DEDFFF35A41}"/>
              </a:ext>
            </a:extLst>
          </p:cNvPr>
          <p:cNvSpPr txBox="1"/>
          <p:nvPr/>
        </p:nvSpPr>
        <p:spPr>
          <a:xfrm>
            <a:off x="5688623" y="6400772"/>
            <a:ext cx="68338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02124"/>
                </a:solidFill>
                <a:effectLst/>
                <a:latin typeface="docs-Roboto"/>
              </a:rPr>
              <a:t>Credits: TDT Kick-Off Meeting; December 11, 2024, The Hague, NL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25688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B3793-1DA9-49E9-B676-98D7B4F21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Basic features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C2527-C6AC-41EF-A18D-0A6231B8D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/>
              <a:t>100 x 2m telescopes: Dequiv = 20m</a:t>
            </a:r>
          </a:p>
          <a:p>
            <a:r>
              <a:rPr lang="it-IT" dirty="0"/>
              <a:t>4 clusters of 25 telescopes</a:t>
            </a:r>
          </a:p>
          <a:p>
            <a:r>
              <a:rPr lang="it-IT" dirty="0"/>
              <a:t>Connected by fibers per cluster</a:t>
            </a:r>
          </a:p>
          <a:p>
            <a:r>
              <a:rPr lang="it-IT" dirty="0"/>
              <a:t>Wavelength range: 0.3 – 1.8 </a:t>
            </a:r>
            <a:r>
              <a:rPr lang="el-GR" dirty="0"/>
              <a:t>μ</a:t>
            </a:r>
            <a:r>
              <a:rPr lang="it-IT" dirty="0"/>
              <a:t>m</a:t>
            </a:r>
          </a:p>
          <a:p>
            <a:r>
              <a:rPr lang="it-IT" dirty="0"/>
              <a:t>Three spectrographs per cluster: low (10^3), medium (10^4), high (10^5)</a:t>
            </a:r>
          </a:p>
          <a:p>
            <a:r>
              <a:rPr lang="it-IT" dirty="0"/>
              <a:t>Each telescope also high-speed (&gt;&gt;1Hz) optical/NIR photometry</a:t>
            </a:r>
          </a:p>
          <a:p>
            <a:r>
              <a:rPr lang="it-IT" dirty="0"/>
              <a:t>Flexible configuration: 100x1, 25x4, 24x4+4, 1x100, 1x98+2, etc.</a:t>
            </a:r>
          </a:p>
          <a:p>
            <a:r>
              <a:rPr lang="it-IT" dirty="0"/>
              <a:t>Located at La Silla (available space, new lease on life) ?</a:t>
            </a:r>
          </a:p>
          <a:p>
            <a:r>
              <a:rPr lang="it-IT" dirty="0"/>
              <a:t>Total budget: ~350 M€</a:t>
            </a:r>
          </a:p>
          <a:p>
            <a:r>
              <a:rPr lang="it-IT" dirty="0"/>
              <a:t>Timeline: post-ELT (2035?)</a:t>
            </a:r>
          </a:p>
        </p:txBody>
      </p:sp>
    </p:spTree>
    <p:extLst>
      <p:ext uri="{BB962C8B-B14F-4D97-AF65-F5344CB8AC3E}">
        <p14:creationId xmlns:p14="http://schemas.microsoft.com/office/powerpoint/2010/main" val="2925233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46638-3832-4FE5-9016-BFF922C8B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Science Case: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61B56-BEBE-48C4-AA41-60BBBD0D6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Asteroseismology </a:t>
            </a:r>
          </a:p>
          <a:p>
            <a:r>
              <a:rPr lang="it-IT" dirty="0"/>
              <a:t>Exoplanet cosmography from radial velocity variations </a:t>
            </a:r>
          </a:p>
          <a:p>
            <a:r>
              <a:rPr lang="it-IT" dirty="0"/>
              <a:t>Stellar/Binary evolution and populations </a:t>
            </a:r>
          </a:p>
          <a:p>
            <a:r>
              <a:rPr lang="it-IT" dirty="0"/>
              <a:t>Physics of explosive transients and stellar end-points </a:t>
            </a:r>
          </a:p>
          <a:p>
            <a:r>
              <a:rPr lang="it-IT" dirty="0"/>
              <a:t>Multi-messenger astrophysics </a:t>
            </a:r>
          </a:p>
          <a:p>
            <a:r>
              <a:rPr lang="it-IT" dirty="0"/>
              <a:t>Cosmology with time-variable phenomena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68061D-0025-48FE-B554-F8015A82A235}"/>
              </a:ext>
            </a:extLst>
          </p:cNvPr>
          <p:cNvSpPr txBox="1"/>
          <p:nvPr/>
        </p:nvSpPr>
        <p:spPr>
          <a:xfrm rot="20112450">
            <a:off x="7148147" y="4963014"/>
            <a:ext cx="4003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For more info follow Sergio Campana Talk tomorrow</a:t>
            </a:r>
          </a:p>
        </p:txBody>
      </p:sp>
    </p:spTree>
    <p:extLst>
      <p:ext uri="{BB962C8B-B14F-4D97-AF65-F5344CB8AC3E}">
        <p14:creationId xmlns:p14="http://schemas.microsoft.com/office/powerpoint/2010/main" val="3555795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8DC4A-42A8-4F15-A674-39F407F13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telescope (conceptual design only!) 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2F350-FC62-43C3-A226-5EC10D43C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Off-the-shelf 2m telescope with ~5’x5’ </a:t>
            </a:r>
            <a:r>
              <a:rPr lang="en-US" dirty="0" err="1"/>
              <a:t>fov</a:t>
            </a:r>
            <a:r>
              <a:rPr lang="en-US" dirty="0"/>
              <a:t> </a:t>
            </a:r>
          </a:p>
          <a:p>
            <a:pPr marL="457200" lvl="1" indent="0">
              <a:buNone/>
            </a:pPr>
            <a:r>
              <a:rPr lang="en-US" dirty="0"/>
              <a:t>	→ (Or mix of multiple aperture units?) </a:t>
            </a:r>
          </a:p>
          <a:p>
            <a:r>
              <a:rPr lang="en-US" dirty="0"/>
              <a:t>Fully steerable </a:t>
            </a:r>
          </a:p>
          <a:p>
            <a:r>
              <a:rPr lang="en-US" dirty="0"/>
              <a:t>Single instrument unit: </a:t>
            </a:r>
          </a:p>
          <a:p>
            <a:pPr lvl="1"/>
            <a:r>
              <a:rPr lang="en-US" dirty="0"/>
              <a:t>Combined acquisition camera + OIR high-speed camera </a:t>
            </a:r>
          </a:p>
          <a:p>
            <a:pPr lvl="1"/>
            <a:r>
              <a:rPr lang="en-US" dirty="0"/>
              <a:t>Fiber unit for feed into low/medium/high-resolution </a:t>
            </a:r>
            <a:r>
              <a:rPr lang="en-US" dirty="0" err="1"/>
              <a:t>spectograph</a:t>
            </a:r>
            <a:r>
              <a:rPr lang="en-US" dirty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15463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58E2C-C6D3-4F8F-B297-6E41D9DDA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telescope (conceptual design only!) </a:t>
            </a:r>
            <a:endParaRPr lang="it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FDD425-42CD-4FCF-8F11-DAAED743B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93" y="2181123"/>
            <a:ext cx="11220294" cy="36403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A2A984D-FAFA-432C-AF36-CE044BFE646B}"/>
              </a:ext>
            </a:extLst>
          </p:cNvPr>
          <p:cNvSpPr/>
          <p:nvPr/>
        </p:nvSpPr>
        <p:spPr>
          <a:xfrm>
            <a:off x="1960687" y="2013438"/>
            <a:ext cx="6919546" cy="2813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0130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91105-D907-4762-8087-56750DC50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Cluster of telescopes (conceptual!)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1F223-78FF-45C5-AC53-E012C6710B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Per cluster 25 telescopes in a 5x5 grid </a:t>
            </a:r>
          </a:p>
          <a:p>
            <a:r>
              <a:rPr lang="en-US" sz="2400" dirty="0"/>
              <a:t>Fibers of each telescopes feeding a low/medium/high res spectrograph </a:t>
            </a:r>
          </a:p>
          <a:p>
            <a:r>
              <a:rPr lang="en-US" sz="2400" dirty="0"/>
              <a:t>Housed in low-squat building, with retractable roof. </a:t>
            </a:r>
            <a:endParaRPr lang="it-IT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ED4333-3ED1-41E9-8543-3BA7244BB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4629"/>
            <a:ext cx="12192000" cy="403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44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374F7-DD3C-4ABA-82D4-89E4F6C90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Clusters for full TDT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1BD1F-790C-426B-A262-83D4BE716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4C4E78-7804-4C20-9740-5F319ED6F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46" y="1821830"/>
            <a:ext cx="7895492" cy="435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394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4147F-E846-4D39-9941-1680598C1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TDT: Time Domain Telescope @ La Silla?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BA87F-3F2A-45F9-9E94-3468307A2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B12F0-666B-4025-828F-851B4B798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0603"/>
            <a:ext cx="12192000" cy="477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62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2B1DD-9E20-430E-9A73-53D76AB4A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19921-0023-4DB8-B0A6-BEB3B272B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3075"/>
            <a:ext cx="10515600" cy="4351338"/>
          </a:xfrm>
        </p:spPr>
        <p:txBody>
          <a:bodyPr/>
          <a:lstStyle/>
          <a:p>
            <a:r>
              <a:rPr lang="it-IT" dirty="0"/>
              <a:t>Not expert of KBI</a:t>
            </a:r>
          </a:p>
          <a:p>
            <a:r>
              <a:rPr lang="it-IT" dirty="0"/>
              <a:t>Not Expert of Time Domain Astronomy</a:t>
            </a:r>
          </a:p>
          <a:p>
            <a:r>
              <a:rPr lang="it-IT" dirty="0"/>
              <a:t>The kid of the sandwiches</a:t>
            </a:r>
          </a:p>
        </p:txBody>
      </p:sp>
      <p:pic>
        <p:nvPicPr>
          <p:cNvPr id="1026" name="Picture 2" descr="Vettori di Panino Ragazzo - Scarica vettori gratuiti di alta ...">
            <a:extLst>
              <a:ext uri="{FF2B5EF4-FFF2-40B4-BE49-F238E27FC236}">
                <a16:creationId xmlns:a16="http://schemas.microsoft.com/office/drawing/2014/main" id="{5D5AF15A-8B83-44CD-8477-1E5B4E466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365125"/>
            <a:ext cx="354330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48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6C564-5DA0-4DBA-962A-50FCA45B7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TDT: status and Next steps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11B1D-96D1-427D-A053-A3D13519D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2048"/>
            <a:ext cx="10515600" cy="54016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dirty="0"/>
              <a:t>Feasibility Study/ White paper </a:t>
            </a:r>
          </a:p>
          <a:p>
            <a:r>
              <a:rPr lang="it-IT" dirty="0"/>
              <a:t>Science Case </a:t>
            </a:r>
          </a:p>
          <a:p>
            <a:pPr lvl="1"/>
            <a:r>
              <a:rPr lang="it-IT" dirty="0"/>
              <a:t>Transients </a:t>
            </a:r>
          </a:p>
          <a:p>
            <a:pPr lvl="1"/>
            <a:r>
              <a:rPr lang="it-IT" dirty="0"/>
              <a:t>Variables/Asteroseismology/Stellar structure and evolution </a:t>
            </a:r>
          </a:p>
          <a:p>
            <a:pPr lvl="1"/>
            <a:r>
              <a:rPr lang="it-IT" dirty="0"/>
              <a:t>Exoplanets </a:t>
            </a:r>
          </a:p>
          <a:p>
            <a:pPr lvl="1"/>
            <a:r>
              <a:rPr lang="it-IT" dirty="0"/>
              <a:t>Solar System </a:t>
            </a:r>
          </a:p>
          <a:p>
            <a:r>
              <a:rPr lang="it-IT" dirty="0"/>
              <a:t>Telescope/Instrumentation feasibility study </a:t>
            </a:r>
          </a:p>
          <a:p>
            <a:pPr lvl="1"/>
            <a:r>
              <a:rPr lang="it-IT" dirty="0"/>
              <a:t>Unit aperture vs. number of units; mix of different apertures? </a:t>
            </a:r>
          </a:p>
          <a:p>
            <a:pPr lvl="1"/>
            <a:r>
              <a:rPr lang="it-IT" dirty="0"/>
              <a:t>Tip-tilt correctors from improved input psf? </a:t>
            </a:r>
          </a:p>
          <a:p>
            <a:pPr lvl="1"/>
            <a:r>
              <a:rPr lang="it-IT" dirty="0"/>
              <a:t>Fiber coupling </a:t>
            </a:r>
          </a:p>
          <a:p>
            <a:pPr lvl="1"/>
            <a:r>
              <a:rPr lang="it-IT" dirty="0"/>
              <a:t>Detectors </a:t>
            </a:r>
          </a:p>
          <a:p>
            <a:pPr lvl="1"/>
            <a:r>
              <a:rPr lang="it-IT" dirty="0"/>
              <a:t>Spectrographs &amp; Fast-imagers </a:t>
            </a:r>
          </a:p>
          <a:p>
            <a:pPr lvl="1"/>
            <a:r>
              <a:rPr lang="it-IT" dirty="0"/>
              <a:t>Operations and Maintenance modes </a:t>
            </a:r>
          </a:p>
          <a:p>
            <a:pPr lvl="1"/>
            <a:r>
              <a:rPr lang="it-IT" dirty="0"/>
              <a:t>Outrigger clusters around the world? N/S, 24/7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F39962-C431-4D7A-8E7A-676C8BFE2D76}"/>
              </a:ext>
            </a:extLst>
          </p:cNvPr>
          <p:cNvSpPr txBox="1"/>
          <p:nvPr/>
        </p:nvSpPr>
        <p:spPr>
          <a:xfrm rot="19264851">
            <a:off x="7101986" y="4249249"/>
            <a:ext cx="6097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Kick off meeting: </a:t>
            </a:r>
            <a:r>
              <a:rPr lang="en-US" b="0" i="0" dirty="0">
                <a:solidFill>
                  <a:srgbClr val="202124"/>
                </a:solidFill>
                <a:effectLst/>
                <a:latin typeface="docs-Roboto"/>
              </a:rPr>
              <a:t>December 11, 2024, The Hague, NL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18765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F7C42-15C6-4F5C-BBF0-B72917EFB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Some comments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CE988-D81F-4E1C-B462-5A503F7CC5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1065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EA55F-611A-47DE-9FDE-F9D8CE596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1077C-5B3A-43FA-A43D-11324F43C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2" descr="Vettori di Panino Ragazzo - Scarica vettori gratuiti di alta ...">
            <a:extLst>
              <a:ext uri="{FF2B5EF4-FFF2-40B4-BE49-F238E27FC236}">
                <a16:creationId xmlns:a16="http://schemas.microsoft.com/office/drawing/2014/main" id="{DA713A6F-E603-47C2-9314-0767DCEA5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365125"/>
            <a:ext cx="354330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AF4ABB-6FE7-473D-8C62-EB2A5838E6E8}"/>
              </a:ext>
            </a:extLst>
          </p:cNvPr>
          <p:cNvSpPr txBox="1"/>
          <p:nvPr/>
        </p:nvSpPr>
        <p:spPr>
          <a:xfrm rot="18796963">
            <a:off x="2206869" y="2995936"/>
            <a:ext cx="31300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Thank you very much!</a:t>
            </a:r>
          </a:p>
        </p:txBody>
      </p:sp>
    </p:spTree>
    <p:extLst>
      <p:ext uri="{BB962C8B-B14F-4D97-AF65-F5344CB8AC3E}">
        <p14:creationId xmlns:p14="http://schemas.microsoft.com/office/powerpoint/2010/main" val="164127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FD926-2C0D-4AB1-A664-878E3390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67B6A-2462-49DF-A113-925594A9F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85632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84A7B-2744-4B52-A600-1DF33D822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E3AF8-3DB4-4CE2-B695-DFF2CE6D9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2D2665-6EC3-4F90-8005-8222ED954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54" y="23337"/>
            <a:ext cx="11936491" cy="681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042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9F3D-23EE-43EA-BB63-7709608BA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523" y="177211"/>
            <a:ext cx="10515600" cy="851490"/>
          </a:xfrm>
        </p:spPr>
        <p:txBody>
          <a:bodyPr>
            <a:normAutofit/>
          </a:bodyPr>
          <a:lstStyle/>
          <a:p>
            <a:r>
              <a:rPr lang="it-IT" sz="3200" dirty="0">
                <a:hlinkClick r:id="rId2"/>
              </a:rPr>
              <a:t>https://horizons-olbin.sciencesconf.org/file/1181660</a:t>
            </a:r>
            <a:endParaRPr lang="it-IT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86DC6-E264-4F54-A79C-624FB59372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24CDEB-439F-4791-870C-B2696C395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50" y="839992"/>
            <a:ext cx="11288700" cy="581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034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7DC0A-AA3A-4ED6-B7AF-BD35DA952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E420F-485D-49D5-86B8-178DDB2B1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46E026-C5D6-4E8E-87EF-55CA38CD3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92" y="681037"/>
            <a:ext cx="10860016" cy="604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410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5264F-4D34-4C81-8C2E-14130C1BE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FEFCC-F479-423D-9E57-6757FC80E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FC9257-9EF7-45C1-B5DC-CB8796743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12" y="590154"/>
            <a:ext cx="11641175" cy="567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80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cdn.eso.org/images/large/esopia-chaj-1828.jpg">
            <a:extLst>
              <a:ext uri="{FF2B5EF4-FFF2-40B4-BE49-F238E27FC236}">
                <a16:creationId xmlns:a16="http://schemas.microsoft.com/office/drawing/2014/main" id="{B319516F-4F75-49D2-814E-D6A951E71E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AC069B-4DE6-4D40-97BE-1F5C2C722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278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Ten-Kilometer Baselines - Thousands m2 Collecting Area: Optical / IR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AE96BE-E92A-436F-867F-AA75EA3E1BE0}"/>
              </a:ext>
            </a:extLst>
          </p:cNvPr>
          <p:cNvSpPr txBox="1"/>
          <p:nvPr/>
        </p:nvSpPr>
        <p:spPr>
          <a:xfrm>
            <a:off x="0" y="6169709"/>
            <a:ext cx="6097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Credits: Horizons of Optical Long Baseline Interferometry, </a:t>
            </a:r>
            <a:r>
              <a:rPr lang="en-US" dirty="0" err="1">
                <a:solidFill>
                  <a:schemeClr val="bg1"/>
                </a:solidFill>
              </a:rPr>
              <a:t>Meudon</a:t>
            </a:r>
            <a:r>
              <a:rPr lang="en-US" dirty="0">
                <a:solidFill>
                  <a:schemeClr val="bg1"/>
                </a:solidFill>
              </a:rPr>
              <a:t>, France, 27—30 January 2025 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9" name="Picture 4" descr="Artist’s impression of the ELT">
            <a:extLst>
              <a:ext uri="{FF2B5EF4-FFF2-40B4-BE49-F238E27FC236}">
                <a16:creationId xmlns:a16="http://schemas.microsoft.com/office/drawing/2014/main" id="{EC770FDE-DBFF-4A43-B00D-F6D73F8FAF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03547" y="4221088"/>
            <a:ext cx="2921993" cy="23433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rtist’s impression of the ELT">
            <a:extLst>
              <a:ext uri="{FF2B5EF4-FFF2-40B4-BE49-F238E27FC236}">
                <a16:creationId xmlns:a16="http://schemas.microsoft.com/office/drawing/2014/main" id="{99D81066-AFAC-440B-93BA-033B4ADCD7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21636" y="2982124"/>
            <a:ext cx="902321" cy="723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rtist’s impression of the ELT">
            <a:extLst>
              <a:ext uri="{FF2B5EF4-FFF2-40B4-BE49-F238E27FC236}">
                <a16:creationId xmlns:a16="http://schemas.microsoft.com/office/drawing/2014/main" id="{649F9272-96B8-4996-9FB0-5064B89F92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5871" y="3265343"/>
            <a:ext cx="408145" cy="327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rtist’s impression of the ELT">
            <a:extLst>
              <a:ext uri="{FF2B5EF4-FFF2-40B4-BE49-F238E27FC236}">
                <a16:creationId xmlns:a16="http://schemas.microsoft.com/office/drawing/2014/main" id="{F77B4A03-FE88-4181-ADBC-2BCC4DF7AD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2761" y="2829792"/>
            <a:ext cx="343274" cy="2752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rtist’s impression of the ELT">
            <a:extLst>
              <a:ext uri="{FF2B5EF4-FFF2-40B4-BE49-F238E27FC236}">
                <a16:creationId xmlns:a16="http://schemas.microsoft.com/office/drawing/2014/main" id="{E6084BE6-2F49-43C7-837E-FEE3D2D164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97585" y="3861048"/>
            <a:ext cx="1455297" cy="11670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rtist’s impression of the ELT">
            <a:extLst>
              <a:ext uri="{FF2B5EF4-FFF2-40B4-BE49-F238E27FC236}">
                <a16:creationId xmlns:a16="http://schemas.microsoft.com/office/drawing/2014/main" id="{5421701C-CADC-4398-B7CF-4979AA8259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58497" y="3343934"/>
            <a:ext cx="902321" cy="723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rtist’s impression of the ELT">
            <a:extLst>
              <a:ext uri="{FF2B5EF4-FFF2-40B4-BE49-F238E27FC236}">
                <a16:creationId xmlns:a16="http://schemas.microsoft.com/office/drawing/2014/main" id="{5E588D32-16E9-437B-8301-03C0044C5F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85522" y="2844479"/>
            <a:ext cx="343274" cy="2752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95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https://cdn.eso.org/images/large/esopia-chaj-1828.jpg">
            <a:extLst>
              <a:ext uri="{FF2B5EF4-FFF2-40B4-BE49-F238E27FC236}">
                <a16:creationId xmlns:a16="http://schemas.microsoft.com/office/drawing/2014/main" id="{2760ED29-8604-4DCD-8CCC-AD05A06015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DDA12C2A-59B5-41A5-B4C1-458090248BB0}"/>
              </a:ext>
            </a:extLst>
          </p:cNvPr>
          <p:cNvSpPr/>
          <p:nvPr/>
        </p:nvSpPr>
        <p:spPr>
          <a:xfrm>
            <a:off x="36767" y="2924944"/>
            <a:ext cx="12107905" cy="342532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20" name="Picture 4" descr="Artist’s impression of the ELT">
            <a:extLst>
              <a:ext uri="{FF2B5EF4-FFF2-40B4-BE49-F238E27FC236}">
                <a16:creationId xmlns:a16="http://schemas.microsoft.com/office/drawing/2014/main" id="{3DDB7937-EE28-4FAD-8187-91FB8B63B7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03547" y="4221088"/>
            <a:ext cx="2921993" cy="23433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rtist’s impression of the ELT">
            <a:extLst>
              <a:ext uri="{FF2B5EF4-FFF2-40B4-BE49-F238E27FC236}">
                <a16:creationId xmlns:a16="http://schemas.microsoft.com/office/drawing/2014/main" id="{982F5A0F-D368-45ED-A570-EC398D17C4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21636" y="2982124"/>
            <a:ext cx="902321" cy="723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Artist’s impression of the ELT">
            <a:extLst>
              <a:ext uri="{FF2B5EF4-FFF2-40B4-BE49-F238E27FC236}">
                <a16:creationId xmlns:a16="http://schemas.microsoft.com/office/drawing/2014/main" id="{96DE0D44-406C-4B39-AFDC-D7CFC87E89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5871" y="3265343"/>
            <a:ext cx="408145" cy="327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rtist’s impression of the ELT">
            <a:extLst>
              <a:ext uri="{FF2B5EF4-FFF2-40B4-BE49-F238E27FC236}">
                <a16:creationId xmlns:a16="http://schemas.microsoft.com/office/drawing/2014/main" id="{4D4B2D99-A9EE-4B30-95D3-C247E2004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2761" y="2829792"/>
            <a:ext cx="343274" cy="2752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Artist’s impression of the ELT">
            <a:extLst>
              <a:ext uri="{FF2B5EF4-FFF2-40B4-BE49-F238E27FC236}">
                <a16:creationId xmlns:a16="http://schemas.microsoft.com/office/drawing/2014/main" id="{DB3CB0FC-1FE0-42B6-ADFE-ABD47504D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97585" y="3861048"/>
            <a:ext cx="1455297" cy="11670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rtist’s impression of the ELT">
            <a:extLst>
              <a:ext uri="{FF2B5EF4-FFF2-40B4-BE49-F238E27FC236}">
                <a16:creationId xmlns:a16="http://schemas.microsoft.com/office/drawing/2014/main" id="{59AB2683-20AA-4E87-BB9F-66D2836586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58497" y="3343934"/>
            <a:ext cx="902321" cy="723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Artist’s impression of the ELT">
            <a:extLst>
              <a:ext uri="{FF2B5EF4-FFF2-40B4-BE49-F238E27FC236}">
                <a16:creationId xmlns:a16="http://schemas.microsoft.com/office/drawing/2014/main" id="{440D3773-EF8D-4392-ACE4-207AAA2D2E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85522" y="2844479"/>
            <a:ext cx="343274" cy="2752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E9EEBB0-AD32-434D-A3F8-39BB72DCB140}"/>
              </a:ext>
            </a:extLst>
          </p:cNvPr>
          <p:cNvSpPr/>
          <p:nvPr/>
        </p:nvSpPr>
        <p:spPr>
          <a:xfrm>
            <a:off x="191344" y="102959"/>
            <a:ext cx="7814180" cy="18395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US" sz="3600" b="1" spc="50" dirty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ea typeface="+mj-ea"/>
                <a:cs typeface="+mj-cs"/>
              </a:rPr>
              <a:t>Ten</a:t>
            </a:r>
            <a:r>
              <a:rPr lang="en-US" sz="36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ea typeface="+mj-ea"/>
                <a:cs typeface="+mj-cs"/>
              </a:rPr>
              <a:t>-Kilometer Baselines</a:t>
            </a:r>
          </a:p>
          <a:p>
            <a:pPr algn="ctr">
              <a:spcBef>
                <a:spcPct val="0"/>
              </a:spcBef>
            </a:pPr>
            <a:r>
              <a:rPr lang="en-US" sz="3600" b="1" spc="50" dirty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ea typeface="+mj-ea"/>
                <a:cs typeface="+mj-cs"/>
              </a:rPr>
              <a:t>Thousands</a:t>
            </a:r>
            <a:r>
              <a:rPr lang="en-US" sz="36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ea typeface="+mj-ea"/>
                <a:cs typeface="+mj-cs"/>
              </a:rPr>
              <a:t> m</a:t>
            </a:r>
            <a:r>
              <a:rPr lang="en-US" sz="3600" b="1" spc="50" baseline="3000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ea typeface="+mj-ea"/>
                <a:cs typeface="+mj-cs"/>
              </a:rPr>
              <a:t>2</a:t>
            </a:r>
            <a:r>
              <a:rPr lang="en-US" sz="36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ea typeface="+mj-ea"/>
                <a:cs typeface="+mj-cs"/>
              </a:rPr>
              <a:t> Collecting Area</a:t>
            </a:r>
          </a:p>
          <a:p>
            <a:pPr algn="ctr">
              <a:spcBef>
                <a:spcPct val="0"/>
              </a:spcBef>
            </a:pPr>
            <a:r>
              <a:rPr lang="en-US" sz="36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ea typeface="+mj-ea"/>
                <a:cs typeface="+mj-cs"/>
              </a:rPr>
              <a:t>Optical / IR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9A3EE39-BE8E-4D26-B90B-90EB133BBCA0}"/>
              </a:ext>
            </a:extLst>
          </p:cNvPr>
          <p:cNvGrpSpPr/>
          <p:nvPr/>
        </p:nvGrpSpPr>
        <p:grpSpPr>
          <a:xfrm>
            <a:off x="119336" y="3353824"/>
            <a:ext cx="10001997" cy="2383392"/>
            <a:chOff x="194698" y="3298861"/>
            <a:chExt cx="10001997" cy="2383392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8058AB5-7301-49CC-8E82-0806ED81B4DC}"/>
                </a:ext>
              </a:extLst>
            </p:cNvPr>
            <p:cNvSpPr/>
            <p:nvPr/>
          </p:nvSpPr>
          <p:spPr>
            <a:xfrm>
              <a:off x="1271464" y="3298861"/>
              <a:ext cx="892523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spc="50" dirty="0">
                  <a:ln w="0"/>
                  <a:solidFill>
                    <a:schemeClr val="bg1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Resolution~ </a:t>
              </a:r>
              <a:r>
                <a:rPr lang="en-US" sz="4000" b="1" spc="50" dirty="0">
                  <a:ln w="0"/>
                  <a:solidFill>
                    <a:schemeClr val="bg1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sym typeface="Symbol" panose="05050102010706020507" pitchFamily="18" charset="2"/>
                </a:rPr>
                <a:t></a:t>
              </a:r>
              <a:r>
                <a:rPr lang="en-US" sz="4000" b="1" spc="50" dirty="0">
                  <a:ln w="0"/>
                  <a:solidFill>
                    <a:schemeClr val="bg1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/B = </a:t>
              </a:r>
              <a:r>
                <a:rPr lang="en-US" sz="4000" b="1" spc="50" dirty="0">
                  <a:ln w="0"/>
                  <a:solidFill>
                    <a:srgbClr val="FFFF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10 µas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470C719-A139-46B7-A1B9-07BB8F3BE464}"/>
                </a:ext>
              </a:extLst>
            </p:cNvPr>
            <p:cNvSpPr/>
            <p:nvPr/>
          </p:nvSpPr>
          <p:spPr>
            <a:xfrm>
              <a:off x="194698" y="3986814"/>
              <a:ext cx="857345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spc="50" dirty="0">
                  <a:ln w="0"/>
                  <a:solidFill>
                    <a:schemeClr val="bg1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Sensitivity ~ ELT ~ </a:t>
              </a:r>
              <a:r>
                <a:rPr lang="en-US" sz="4000" b="1" spc="50" dirty="0">
                  <a:ln w="0"/>
                  <a:solidFill>
                    <a:srgbClr val="FFFF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28 (23) </a:t>
              </a:r>
              <a:r>
                <a:rPr lang="en-US" sz="4000" b="1" spc="50" dirty="0" err="1">
                  <a:ln w="0"/>
                  <a:solidFill>
                    <a:srgbClr val="FFFF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mag</a:t>
              </a:r>
              <a:r>
                <a:rPr lang="en-US" sz="4000" b="1" spc="50" baseline="-25000" dirty="0" err="1">
                  <a:ln w="0"/>
                  <a:solidFill>
                    <a:srgbClr val="FFFF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AB</a:t>
              </a:r>
              <a:endParaRPr lang="en-US" sz="4000" b="1" spc="50" baseline="-25000" dirty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A15FA50-1752-4916-811A-E3717A23CF61}"/>
                </a:ext>
              </a:extLst>
            </p:cNvPr>
            <p:cNvSpPr txBox="1"/>
            <p:nvPr/>
          </p:nvSpPr>
          <p:spPr>
            <a:xfrm>
              <a:off x="2639616" y="4636353"/>
              <a:ext cx="66247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>
                  <a:solidFill>
                    <a:schemeClr val="bg1"/>
                  </a:solidFill>
                </a:rPr>
                <a:t>Point Source Imaging (Spectroscopy)</a:t>
              </a:r>
              <a:endParaRPr lang="LID4096" sz="2000" dirty="0">
                <a:solidFill>
                  <a:schemeClr val="bg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D7363B5-763B-4890-B1CD-E02C35FC9237}"/>
                </a:ext>
              </a:extLst>
            </p:cNvPr>
            <p:cNvSpPr/>
            <p:nvPr/>
          </p:nvSpPr>
          <p:spPr>
            <a:xfrm>
              <a:off x="1847528" y="4974367"/>
              <a:ext cx="549784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spc="50" dirty="0">
                  <a:ln w="0"/>
                  <a:solidFill>
                    <a:schemeClr val="bg1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Astrometry ~ 0.1 µas </a:t>
              </a:r>
              <a:endParaRPr lang="en-US" sz="4000" b="1" spc="50" dirty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465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F8BA13A-74F9-46D6-91A5-D796C2E38C8E}"/>
              </a:ext>
            </a:extLst>
          </p:cNvPr>
          <p:cNvSpPr txBox="1">
            <a:spLocks/>
          </p:cNvSpPr>
          <p:nvPr/>
        </p:nvSpPr>
        <p:spPr>
          <a:xfrm>
            <a:off x="-1" y="116632"/>
            <a:ext cx="12183317" cy="93610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cap="none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From GRAVITY(+) Towards a Kilometers Baseline, Large Telescope Interferometer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FFF2D7-7B94-4774-89B2-4289CE7C3BCF}"/>
              </a:ext>
            </a:extLst>
          </p:cNvPr>
          <p:cNvSpPr/>
          <p:nvPr/>
        </p:nvSpPr>
        <p:spPr>
          <a:xfrm>
            <a:off x="6672064" y="1548081"/>
            <a:ext cx="4194760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Fundamental Physics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61E9E3-ED33-4461-9CA3-0CDD3F91E072}"/>
              </a:ext>
            </a:extLst>
          </p:cNvPr>
          <p:cNvSpPr/>
          <p:nvPr/>
        </p:nvSpPr>
        <p:spPr>
          <a:xfrm>
            <a:off x="5879976" y="2348880"/>
            <a:ext cx="2308599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Cosmology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0962BD-0E93-45F8-A664-BF631FE6ED36}"/>
              </a:ext>
            </a:extLst>
          </p:cNvPr>
          <p:cNvSpPr/>
          <p:nvPr/>
        </p:nvSpPr>
        <p:spPr>
          <a:xfrm>
            <a:off x="195455" y="5633931"/>
            <a:ext cx="2308599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Exoplanets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81E19A-A7F0-45BF-8D6E-763D6EF6F524}"/>
              </a:ext>
            </a:extLst>
          </p:cNvPr>
          <p:cNvSpPr/>
          <p:nvPr/>
        </p:nvSpPr>
        <p:spPr>
          <a:xfrm>
            <a:off x="2670317" y="3861048"/>
            <a:ext cx="2376264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Black Holes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D0C475-0E61-48C8-BA12-D1A4524BE116}"/>
              </a:ext>
            </a:extLst>
          </p:cNvPr>
          <p:cNvSpPr/>
          <p:nvPr/>
        </p:nvSpPr>
        <p:spPr>
          <a:xfrm>
            <a:off x="4439816" y="3094818"/>
            <a:ext cx="1800200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Galaxies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FE9398-84A0-4450-BA5A-8CEA0296329B}"/>
              </a:ext>
            </a:extLst>
          </p:cNvPr>
          <p:cNvSpPr/>
          <p:nvPr/>
        </p:nvSpPr>
        <p:spPr>
          <a:xfrm>
            <a:off x="1132546" y="4744577"/>
            <a:ext cx="3168352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Stars/-formation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553ABF-5A4A-4B9A-B7D8-67DED4DA42C7}"/>
              </a:ext>
            </a:extLst>
          </p:cNvPr>
          <p:cNvSpPr txBox="1"/>
          <p:nvPr/>
        </p:nvSpPr>
        <p:spPr>
          <a:xfrm>
            <a:off x="387480" y="1442838"/>
            <a:ext cx="4727256" cy="646331"/>
          </a:xfrm>
          <a:prstGeom prst="rect">
            <a:avLst/>
          </a:prstGeom>
          <a:noFill/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de-DE" sz="36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  <a:ea typeface="+mj-ea"/>
                <a:cs typeface="+mj-cs"/>
              </a:rPr>
              <a:t>10 µs angular resolution</a:t>
            </a:r>
            <a:endParaRPr lang="LID4096" sz="3600" b="1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1E066A-77D3-43E5-A602-ECC6EBC33EBF}"/>
              </a:ext>
            </a:extLst>
          </p:cNvPr>
          <p:cNvSpPr txBox="1"/>
          <p:nvPr/>
        </p:nvSpPr>
        <p:spPr>
          <a:xfrm>
            <a:off x="9838330" y="5724544"/>
            <a:ext cx="2158215" cy="584775"/>
          </a:xfrm>
          <a:prstGeom prst="rect">
            <a:avLst/>
          </a:prstGeom>
          <a:noFill/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3200" dirty="0" err="1">
                <a:solidFill>
                  <a:srgbClr val="7030A0"/>
                </a:solidFill>
              </a:rPr>
              <a:t>astrometry</a:t>
            </a:r>
            <a:endParaRPr lang="LID4096" sz="3200" dirty="0">
              <a:solidFill>
                <a:srgbClr val="7030A0"/>
              </a:solidFill>
            </a:endParaRPr>
          </a:p>
        </p:txBody>
      </p:sp>
      <p:sp>
        <p:nvSpPr>
          <p:cNvPr id="13" name="Down Arrow 13">
            <a:extLst>
              <a:ext uri="{FF2B5EF4-FFF2-40B4-BE49-F238E27FC236}">
                <a16:creationId xmlns:a16="http://schemas.microsoft.com/office/drawing/2014/main" id="{6BF3714F-C881-4F1E-9124-C07992C2A1D2}"/>
              </a:ext>
            </a:extLst>
          </p:cNvPr>
          <p:cNvSpPr/>
          <p:nvPr/>
        </p:nvSpPr>
        <p:spPr>
          <a:xfrm rot="14499810">
            <a:off x="3019329" y="180732"/>
            <a:ext cx="255921" cy="6346697"/>
          </a:xfrm>
          <a:prstGeom prst="downArrow">
            <a:avLst>
              <a:gd name="adj1" fmla="val 50000"/>
              <a:gd name="adj2" fmla="val 74303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D6BAED-9603-41A5-8782-8685C07E1410}"/>
              </a:ext>
            </a:extLst>
          </p:cNvPr>
          <p:cNvSpPr txBox="1"/>
          <p:nvPr/>
        </p:nvSpPr>
        <p:spPr>
          <a:xfrm>
            <a:off x="5735960" y="5607737"/>
            <a:ext cx="10723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0070C0"/>
                </a:solidFill>
              </a:rPr>
              <a:t>Earth</a:t>
            </a:r>
            <a:endParaRPr lang="LID4096" sz="3200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7E4B11-1F03-4E76-B4E4-10D612E6AA4B}"/>
              </a:ext>
            </a:extLst>
          </p:cNvPr>
          <p:cNvSpPr txBox="1"/>
          <p:nvPr/>
        </p:nvSpPr>
        <p:spPr>
          <a:xfrm>
            <a:off x="8240426" y="5589240"/>
            <a:ext cx="1417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7030A0"/>
                </a:solidFill>
              </a:rPr>
              <a:t>150 km</a:t>
            </a:r>
            <a:endParaRPr lang="LID4096" sz="3200" dirty="0">
              <a:solidFill>
                <a:srgbClr val="7030A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C433CC-4CF1-40C0-92BB-4958226AF75A}"/>
              </a:ext>
            </a:extLst>
          </p:cNvPr>
          <p:cNvSpPr txBox="1"/>
          <p:nvPr/>
        </p:nvSpPr>
        <p:spPr>
          <a:xfrm>
            <a:off x="3707368" y="5589240"/>
            <a:ext cx="10839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10 </a:t>
            </a:r>
            <a:r>
              <a:rPr lang="de-DE" sz="3200" dirty="0" err="1"/>
              <a:t>pc</a:t>
            </a:r>
            <a:endParaRPr lang="LID4096" sz="3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59F181-97A1-46D4-BE38-6BCBBA4B6151}"/>
              </a:ext>
            </a:extLst>
          </p:cNvPr>
          <p:cNvSpPr txBox="1"/>
          <p:nvPr/>
        </p:nvSpPr>
        <p:spPr>
          <a:xfrm>
            <a:off x="4560256" y="4941168"/>
            <a:ext cx="1269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10 </a:t>
            </a:r>
            <a:r>
              <a:rPr lang="de-DE" sz="3200" dirty="0" err="1"/>
              <a:t>kpc</a:t>
            </a:r>
            <a:endParaRPr lang="LID4096" sz="3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841CDA-4D5A-47C0-8A1F-66F38A5FE96C}"/>
              </a:ext>
            </a:extLst>
          </p:cNvPr>
          <p:cNvSpPr txBox="1"/>
          <p:nvPr/>
        </p:nvSpPr>
        <p:spPr>
          <a:xfrm>
            <a:off x="6129955" y="4941168"/>
            <a:ext cx="4817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0070C0"/>
                </a:solidFill>
              </a:rPr>
              <a:t>0.1 AU = 1 Schwarzschild R. </a:t>
            </a:r>
            <a:endParaRPr lang="LID4096" sz="3200" dirty="0">
              <a:solidFill>
                <a:srgbClr val="0070C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89CF950-B9A5-4904-887C-7FEAC2F9F8DD}"/>
              </a:ext>
            </a:extLst>
          </p:cNvPr>
          <p:cNvSpPr txBox="1"/>
          <p:nvPr/>
        </p:nvSpPr>
        <p:spPr>
          <a:xfrm>
            <a:off x="4583832" y="6218706"/>
            <a:ext cx="34638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0070C0"/>
                </a:solidFill>
              </a:rPr>
              <a:t>1500 km Greenland</a:t>
            </a:r>
            <a:endParaRPr lang="LID4096" sz="3200" dirty="0">
              <a:solidFill>
                <a:srgbClr val="0070C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0E49B3B-2732-47B9-9D68-1B5D267C6089}"/>
              </a:ext>
            </a:extLst>
          </p:cNvPr>
          <p:cNvSpPr txBox="1"/>
          <p:nvPr/>
        </p:nvSpPr>
        <p:spPr>
          <a:xfrm>
            <a:off x="8468052" y="6200209"/>
            <a:ext cx="1208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7030A0"/>
                </a:solidFill>
              </a:rPr>
              <a:t>15 km</a:t>
            </a:r>
            <a:endParaRPr lang="LID4096" sz="3200" dirty="0">
              <a:solidFill>
                <a:srgbClr val="7030A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AED8DD7-9099-4C30-B6CF-9545FC899768}"/>
              </a:ext>
            </a:extLst>
          </p:cNvPr>
          <p:cNvSpPr txBox="1"/>
          <p:nvPr/>
        </p:nvSpPr>
        <p:spPr>
          <a:xfrm>
            <a:off x="3071664" y="6200209"/>
            <a:ext cx="875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1 </a:t>
            </a:r>
            <a:r>
              <a:rPr lang="de-DE" sz="3200" dirty="0" err="1"/>
              <a:t>pc</a:t>
            </a:r>
            <a:endParaRPr lang="LID4096" sz="32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2AEE27-1053-4B69-AAF6-7CCDED2D2EC5}"/>
              </a:ext>
            </a:extLst>
          </p:cNvPr>
          <p:cNvSpPr txBox="1"/>
          <p:nvPr/>
        </p:nvSpPr>
        <p:spPr>
          <a:xfrm>
            <a:off x="5447928" y="4293096"/>
            <a:ext cx="1226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1 </a:t>
            </a:r>
            <a:r>
              <a:rPr lang="de-DE" sz="3200" dirty="0" err="1"/>
              <a:t>Mpc</a:t>
            </a:r>
            <a:endParaRPr lang="LID4096" sz="32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51947F2-7F8F-433A-A577-9159AA294831}"/>
              </a:ext>
            </a:extLst>
          </p:cNvPr>
          <p:cNvSpPr txBox="1"/>
          <p:nvPr/>
        </p:nvSpPr>
        <p:spPr>
          <a:xfrm>
            <a:off x="7107041" y="4293096"/>
            <a:ext cx="3333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0070C0"/>
                </a:solidFill>
              </a:rPr>
              <a:t>10 AU Saturn Orbit</a:t>
            </a:r>
            <a:endParaRPr lang="LID4096" sz="3200" dirty="0">
              <a:solidFill>
                <a:srgbClr val="0070C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E7BB1F0-6B3A-4C79-A8BC-FB150ADA1CBE}"/>
              </a:ext>
            </a:extLst>
          </p:cNvPr>
          <p:cNvSpPr txBox="1"/>
          <p:nvPr/>
        </p:nvSpPr>
        <p:spPr>
          <a:xfrm>
            <a:off x="6710931" y="2996952"/>
            <a:ext cx="13404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&gt;1 </a:t>
            </a:r>
            <a:r>
              <a:rPr lang="de-DE" sz="3200" dirty="0" err="1"/>
              <a:t>Gpc</a:t>
            </a:r>
            <a:endParaRPr lang="LID4096" sz="32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86665B0-5953-4CCE-9EA5-A23E2F1D263C}"/>
              </a:ext>
            </a:extLst>
          </p:cNvPr>
          <p:cNvSpPr txBox="1"/>
          <p:nvPr/>
        </p:nvSpPr>
        <p:spPr>
          <a:xfrm>
            <a:off x="8403070" y="3010775"/>
            <a:ext cx="30684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rgbClr val="0070C0"/>
                </a:solidFill>
              </a:rPr>
              <a:t>1/10 </a:t>
            </a:r>
            <a:r>
              <a:rPr lang="de-DE" sz="3200" dirty="0" err="1">
                <a:solidFill>
                  <a:srgbClr val="0070C0"/>
                </a:solidFill>
              </a:rPr>
              <a:t>pc</a:t>
            </a:r>
            <a:r>
              <a:rPr lang="de-DE" sz="3200" dirty="0">
                <a:solidFill>
                  <a:srgbClr val="0070C0"/>
                </a:solidFill>
              </a:rPr>
              <a:t> SN1987A</a:t>
            </a:r>
            <a:endParaRPr lang="LID4096" sz="3200" dirty="0">
              <a:solidFill>
                <a:srgbClr val="0070C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F8E7CC5-3ECF-4717-B1FA-78797000DA41}"/>
              </a:ext>
            </a:extLst>
          </p:cNvPr>
          <p:cNvSpPr txBox="1"/>
          <p:nvPr/>
        </p:nvSpPr>
        <p:spPr>
          <a:xfrm>
            <a:off x="6103405" y="3630522"/>
            <a:ext cx="1643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100 </a:t>
            </a:r>
            <a:r>
              <a:rPr lang="de-DE" sz="3200" dirty="0" err="1"/>
              <a:t>Mpc</a:t>
            </a:r>
            <a:endParaRPr lang="LID4096" sz="3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5FEC1F-9C8E-4658-AC8B-B7A290130992}"/>
              </a:ext>
            </a:extLst>
          </p:cNvPr>
          <p:cNvSpPr txBox="1"/>
          <p:nvPr/>
        </p:nvSpPr>
        <p:spPr>
          <a:xfrm>
            <a:off x="9856451" y="710685"/>
            <a:ext cx="20244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0070C0"/>
                </a:solidFill>
              </a:rPr>
              <a:t>Ringberg</a:t>
            </a:r>
            <a:r>
              <a:rPr lang="de-DE" dirty="0">
                <a:solidFill>
                  <a:srgbClr val="0070C0"/>
                </a:solidFill>
              </a:rPr>
              <a:t> Workshop</a:t>
            </a:r>
          </a:p>
          <a:p>
            <a:r>
              <a:rPr lang="de-DE" dirty="0">
                <a:solidFill>
                  <a:srgbClr val="0070C0"/>
                </a:solidFill>
              </a:rPr>
              <a:t>June 2024</a:t>
            </a:r>
            <a:endParaRPr lang="LID4096" dirty="0">
              <a:solidFill>
                <a:srgbClr val="0070C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C1CA8E2-81D3-4452-B629-D82FD3C67343}"/>
              </a:ext>
            </a:extLst>
          </p:cNvPr>
          <p:cNvSpPr txBox="1"/>
          <p:nvPr/>
        </p:nvSpPr>
        <p:spPr>
          <a:xfrm>
            <a:off x="8031619" y="3636272"/>
            <a:ext cx="2605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1000 AU TDEs </a:t>
            </a:r>
            <a:endParaRPr lang="LID4096" sz="3200" dirty="0">
              <a:solidFill>
                <a:srgbClr val="0070C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8E69D2-3BCB-44FC-B573-737E6A5050F5}"/>
              </a:ext>
            </a:extLst>
          </p:cNvPr>
          <p:cNvSpPr txBox="1"/>
          <p:nvPr/>
        </p:nvSpPr>
        <p:spPr>
          <a:xfrm rot="20112450">
            <a:off x="118326" y="2879006"/>
            <a:ext cx="4003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For more info follow Filippo Mannucci Talk tomorrow</a:t>
            </a:r>
          </a:p>
        </p:txBody>
      </p:sp>
    </p:spTree>
    <p:extLst>
      <p:ext uri="{BB962C8B-B14F-4D97-AF65-F5344CB8AC3E}">
        <p14:creationId xmlns:p14="http://schemas.microsoft.com/office/powerpoint/2010/main" val="155580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37763-8082-4BB4-819F-4BA39BE82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Arrive at KBI ?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DDF016-6421-4033-87BB-CE644598E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Feasibility Demonstrated</a:t>
            </a:r>
          </a:p>
          <a:p>
            <a:pPr lvl="1"/>
            <a:r>
              <a:rPr lang="en-US" dirty="0"/>
              <a:t>Large Telescopes</a:t>
            </a:r>
          </a:p>
          <a:p>
            <a:pPr lvl="1"/>
            <a:r>
              <a:rPr lang="en-US" dirty="0"/>
              <a:t>Adaptive Optics and Laser Guide Stars</a:t>
            </a:r>
          </a:p>
          <a:p>
            <a:pPr lvl="1"/>
            <a:r>
              <a:rPr lang="en-US" dirty="0"/>
              <a:t>Beam Combination</a:t>
            </a:r>
          </a:p>
          <a:p>
            <a:pPr lvl="1"/>
            <a:r>
              <a:rPr lang="en-US" dirty="0"/>
              <a:t>Fringe tracking and Phase-referencing</a:t>
            </a:r>
          </a:p>
          <a:p>
            <a:r>
              <a:rPr lang="it-IT" dirty="0"/>
              <a:t>What‘s missing ? </a:t>
            </a:r>
          </a:p>
          <a:p>
            <a:pPr lvl="1"/>
            <a:r>
              <a:rPr lang="en-US" dirty="0"/>
              <a:t>Demonstration of Kilometer Baselines</a:t>
            </a:r>
          </a:p>
          <a:p>
            <a:pPr lvl="1"/>
            <a:r>
              <a:rPr lang="en-US" dirty="0"/>
              <a:t>Technology Tradeoff for Cost Reduction</a:t>
            </a:r>
          </a:p>
          <a:p>
            <a:pPr lvl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11834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8185434-FBA2-4D65-B9FC-5308C8F331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96" r="576"/>
          <a:stretch/>
        </p:blipFill>
        <p:spPr>
          <a:xfrm>
            <a:off x="18232" y="0"/>
            <a:ext cx="12192000" cy="6858000"/>
          </a:xfrm>
          <a:prstGeom prst="rect">
            <a:avLst/>
          </a:prstGeom>
        </p:spPr>
      </p:pic>
      <p:pic>
        <p:nvPicPr>
          <p:cNvPr id="26" name="Graphic 25" descr="Telescope">
            <a:extLst>
              <a:ext uri="{FF2B5EF4-FFF2-40B4-BE49-F238E27FC236}">
                <a16:creationId xmlns:a16="http://schemas.microsoft.com/office/drawing/2014/main" id="{2A1ED05B-A349-44E2-8D35-618D5FF9A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59696" y="89995"/>
            <a:ext cx="962741" cy="962741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299CCCF-21DF-4298-98D7-E499D71A1E0A}"/>
              </a:ext>
            </a:extLst>
          </p:cNvPr>
          <p:cNvCxnSpPr>
            <a:cxnSpLocks/>
          </p:cNvCxnSpPr>
          <p:nvPr/>
        </p:nvCxnSpPr>
        <p:spPr>
          <a:xfrm flipV="1">
            <a:off x="2999656" y="448894"/>
            <a:ext cx="1584176" cy="282019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Graphic 52" descr="Telescope">
            <a:extLst>
              <a:ext uri="{FF2B5EF4-FFF2-40B4-BE49-F238E27FC236}">
                <a16:creationId xmlns:a16="http://schemas.microsoft.com/office/drawing/2014/main" id="{D3E90B44-A7A9-4BA0-87FC-F51CC56A4E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5586" y="2704649"/>
            <a:ext cx="962741" cy="96274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65FEB6E-9A03-4BE0-89AF-E55BDD833CE1}"/>
              </a:ext>
            </a:extLst>
          </p:cNvPr>
          <p:cNvSpPr/>
          <p:nvPr/>
        </p:nvSpPr>
        <p:spPr>
          <a:xfrm>
            <a:off x="0" y="6612077"/>
            <a:ext cx="14045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Credit: Bing Maps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43C3F50E-6D9D-43E2-88D5-881CCAD1B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173" y="71422"/>
            <a:ext cx="7221491" cy="571496"/>
          </a:xfrm>
        </p:spPr>
        <p:txBody>
          <a:bodyPr>
            <a:normAutofit fontScale="90000"/>
          </a:bodyPr>
          <a:lstStyle/>
          <a:p>
            <a:r>
              <a:rPr lang="de-DE" dirty="0">
                <a:solidFill>
                  <a:srgbClr val="FFFF00"/>
                </a:solidFill>
              </a:rPr>
              <a:t>K</a:t>
            </a:r>
            <a:r>
              <a:rPr lang="de-DE" dirty="0"/>
              <a:t>ilometer </a:t>
            </a:r>
            <a:r>
              <a:rPr lang="de-DE" dirty="0">
                <a:solidFill>
                  <a:srgbClr val="FFFF00"/>
                </a:solidFill>
              </a:rPr>
              <a:t>B</a:t>
            </a:r>
            <a:r>
              <a:rPr lang="de-DE" dirty="0"/>
              <a:t>aseline </a:t>
            </a:r>
            <a:r>
              <a:rPr lang="de-DE" dirty="0">
                <a:solidFill>
                  <a:srgbClr val="FFFF00"/>
                </a:solidFill>
              </a:rPr>
              <a:t>D</a:t>
            </a:r>
            <a:r>
              <a:rPr lang="de-DE" dirty="0"/>
              <a:t>emonstrator</a:t>
            </a:r>
            <a:endParaRPr lang="LID4096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AA261EA-D5C0-4064-8799-6D2117B93A1B}"/>
              </a:ext>
            </a:extLst>
          </p:cNvPr>
          <p:cNvSpPr/>
          <p:nvPr/>
        </p:nvSpPr>
        <p:spPr>
          <a:xfrm>
            <a:off x="5091098" y="868682"/>
            <a:ext cx="6261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anose="02020603050405020304" pitchFamily="18" charset="0"/>
              </a:rPr>
              <a:t>Outrigger Telescope on VISTA peak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AE441BF-B132-4F0B-AA82-3CD30A332CB0}"/>
              </a:ext>
            </a:extLst>
          </p:cNvPr>
          <p:cNvSpPr/>
          <p:nvPr/>
        </p:nvSpPr>
        <p:spPr>
          <a:xfrm>
            <a:off x="4613504" y="1412776"/>
            <a:ext cx="6955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anose="02020603050405020304" pitchFamily="18" charset="0"/>
              </a:rPr>
              <a:t>Member State Initiative &amp; Partner Institutes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BD8A4E9-4373-4BDC-B03F-24E1AC50A05B}"/>
              </a:ext>
            </a:extLst>
          </p:cNvPr>
          <p:cNvGrpSpPr/>
          <p:nvPr/>
        </p:nvGrpSpPr>
        <p:grpSpPr>
          <a:xfrm>
            <a:off x="4034599" y="1155785"/>
            <a:ext cx="10414329" cy="6233655"/>
            <a:chOff x="4034599" y="1155785"/>
            <a:chExt cx="10414329" cy="623365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46F0588-7E4B-42CC-BA5E-65E6AC8B9DA8}"/>
                </a:ext>
              </a:extLst>
            </p:cNvPr>
            <p:cNvGrpSpPr/>
            <p:nvPr/>
          </p:nvGrpSpPr>
          <p:grpSpPr>
            <a:xfrm>
              <a:off x="4034599" y="1155785"/>
              <a:ext cx="10414329" cy="6233655"/>
              <a:chOff x="3166630" y="-2034865"/>
              <a:chExt cx="10414329" cy="6233655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2F71E843-775F-42CA-8FD6-A58DB84455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66630" y="35427"/>
                <a:ext cx="2735029" cy="3645794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6E31F86-60EC-4AEF-97D5-EF3F4AE96D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269419" y="-2034865"/>
                <a:ext cx="8311540" cy="6233655"/>
              </a:xfrm>
              <a:prstGeom prst="rect">
                <a:avLst/>
              </a:prstGeom>
            </p:spPr>
          </p:pic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6A980678-A40F-4B28-9489-AB04956AF9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233293" y="1702855"/>
                <a:ext cx="762000" cy="762000"/>
              </a:xfrm>
              <a:prstGeom prst="rect">
                <a:avLst/>
              </a:prstGeom>
            </p:spPr>
          </p:pic>
          <p:pic>
            <p:nvPicPr>
              <p:cNvPr id="9" name="Graphic 8">
                <a:extLst>
                  <a:ext uri="{FF2B5EF4-FFF2-40B4-BE49-F238E27FC236}">
                    <a16:creationId xmlns:a16="http://schemas.microsoft.com/office/drawing/2014/main" id="{912C098D-4FFB-40B9-BA2E-56BFAC44C5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901659" y="2621918"/>
                <a:ext cx="1584176" cy="423576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48DA137-D6C3-4692-94EE-48D9FBEA03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0C1329"/>
                  </a:clrFrom>
                  <a:clrTo>
                    <a:srgbClr val="0C1329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697287" y="3077678"/>
                <a:ext cx="1790855" cy="541067"/>
              </a:xfrm>
              <a:prstGeom prst="rect">
                <a:avLst/>
              </a:prstGeom>
            </p:spPr>
          </p:pic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085EDFD-8BF2-4702-9DB7-0B6168B9E9F2}"/>
                </a:ext>
              </a:extLst>
            </p:cNvPr>
            <p:cNvSpPr/>
            <p:nvPr/>
          </p:nvSpPr>
          <p:spPr>
            <a:xfrm>
              <a:off x="4089112" y="1942841"/>
              <a:ext cx="330593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spc="50" dirty="0">
                  <a:ln w="0"/>
                  <a:solidFill>
                    <a:schemeClr val="bg1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cs typeface="Times New Roman" panose="02020603050405020304" pitchFamily="18" charset="0"/>
                </a:rPr>
                <a:t>Commercial 2-4m Telescope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3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8185434-FBA2-4D65-B9FC-5308C8F331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96" r="576"/>
          <a:stretch/>
        </p:blipFill>
        <p:spPr>
          <a:xfrm>
            <a:off x="18232" y="0"/>
            <a:ext cx="12192000" cy="6858000"/>
          </a:xfrm>
          <a:prstGeom prst="rect">
            <a:avLst/>
          </a:prstGeom>
        </p:spPr>
      </p:pic>
      <p:pic>
        <p:nvPicPr>
          <p:cNvPr id="24" name="Graphic 23" descr="Telescope">
            <a:extLst>
              <a:ext uri="{FF2B5EF4-FFF2-40B4-BE49-F238E27FC236}">
                <a16:creationId xmlns:a16="http://schemas.microsoft.com/office/drawing/2014/main" id="{80824B1D-2657-450B-A193-E3FF03189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90629" y="2365911"/>
            <a:ext cx="962741" cy="962741"/>
          </a:xfrm>
          <a:prstGeom prst="rect">
            <a:avLst/>
          </a:prstGeom>
        </p:spPr>
      </p:pic>
      <p:pic>
        <p:nvPicPr>
          <p:cNvPr id="25" name="Graphic 24" descr="Telescope">
            <a:extLst>
              <a:ext uri="{FF2B5EF4-FFF2-40B4-BE49-F238E27FC236}">
                <a16:creationId xmlns:a16="http://schemas.microsoft.com/office/drawing/2014/main" id="{A4018010-26F1-44A9-A69C-BA6AC812E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88088" y="3861048"/>
            <a:ext cx="962741" cy="962741"/>
          </a:xfrm>
          <a:prstGeom prst="rect">
            <a:avLst/>
          </a:prstGeom>
        </p:spPr>
      </p:pic>
      <p:pic>
        <p:nvPicPr>
          <p:cNvPr id="26" name="Graphic 25" descr="Telescope">
            <a:extLst>
              <a:ext uri="{FF2B5EF4-FFF2-40B4-BE49-F238E27FC236}">
                <a16:creationId xmlns:a16="http://schemas.microsoft.com/office/drawing/2014/main" id="{2A1ED05B-A349-44E2-8D35-618D5FF9A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59696" y="89995"/>
            <a:ext cx="962741" cy="962741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299CCCF-21DF-4298-98D7-E499D71A1E0A}"/>
              </a:ext>
            </a:extLst>
          </p:cNvPr>
          <p:cNvCxnSpPr>
            <a:cxnSpLocks/>
          </p:cNvCxnSpPr>
          <p:nvPr/>
        </p:nvCxnSpPr>
        <p:spPr>
          <a:xfrm flipV="1">
            <a:off x="2999656" y="448894"/>
            <a:ext cx="1584176" cy="282019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FE864FD-25E5-4BA5-826C-BC4D86DA2DFC}"/>
              </a:ext>
            </a:extLst>
          </p:cNvPr>
          <p:cNvCxnSpPr>
            <a:cxnSpLocks/>
          </p:cNvCxnSpPr>
          <p:nvPr/>
        </p:nvCxnSpPr>
        <p:spPr>
          <a:xfrm>
            <a:off x="2999656" y="3282157"/>
            <a:ext cx="3960440" cy="151644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9A569D2-4630-458E-9E70-5E38C843D5C6}"/>
              </a:ext>
            </a:extLst>
          </p:cNvPr>
          <p:cNvCxnSpPr>
            <a:cxnSpLocks/>
          </p:cNvCxnSpPr>
          <p:nvPr/>
        </p:nvCxnSpPr>
        <p:spPr>
          <a:xfrm>
            <a:off x="4572000" y="457200"/>
            <a:ext cx="2388096" cy="43330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F400625-B903-4BAF-9051-E11B68FB3BE5}"/>
              </a:ext>
            </a:extLst>
          </p:cNvPr>
          <p:cNvCxnSpPr>
            <a:cxnSpLocks/>
          </p:cNvCxnSpPr>
          <p:nvPr/>
        </p:nvCxnSpPr>
        <p:spPr>
          <a:xfrm>
            <a:off x="5303912" y="3429000"/>
            <a:ext cx="1656184" cy="13612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FC6C265-5656-46A9-BE22-1A06B999AD03}"/>
              </a:ext>
            </a:extLst>
          </p:cNvPr>
          <p:cNvCxnSpPr>
            <a:cxnSpLocks/>
          </p:cNvCxnSpPr>
          <p:nvPr/>
        </p:nvCxnSpPr>
        <p:spPr>
          <a:xfrm>
            <a:off x="2999656" y="3282157"/>
            <a:ext cx="2304256" cy="14684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3044BC3-5429-4C81-B706-C7C1739CF585}"/>
              </a:ext>
            </a:extLst>
          </p:cNvPr>
          <p:cNvCxnSpPr>
            <a:cxnSpLocks/>
          </p:cNvCxnSpPr>
          <p:nvPr/>
        </p:nvCxnSpPr>
        <p:spPr>
          <a:xfrm>
            <a:off x="4572000" y="457200"/>
            <a:ext cx="731912" cy="2971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Graphic 52" descr="Telescope">
            <a:extLst>
              <a:ext uri="{FF2B5EF4-FFF2-40B4-BE49-F238E27FC236}">
                <a16:creationId xmlns:a16="http://schemas.microsoft.com/office/drawing/2014/main" id="{D3E90B44-A7A9-4BA0-87FC-F51CC56A4E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5586" y="2704649"/>
            <a:ext cx="962741" cy="9627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906F39F-28F6-4637-B71E-A27731BDD2FD}"/>
                  </a:ext>
                </a:extLst>
              </p:cNvPr>
              <p:cNvSpPr/>
              <p:nvPr/>
            </p:nvSpPr>
            <p:spPr>
              <a:xfrm>
                <a:off x="6931330" y="788668"/>
                <a:ext cx="2605670" cy="583493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GB" sz="2400" b="1" i="1" spc="50" smtClean="0">
                              <a:ln w="0"/>
                              <a:solidFill>
                                <a:schemeClr val="bg1"/>
                              </a:solidFill>
                              <a:effectLst>
                                <a:innerShdw blurRad="63500" dist="50800" dir="13500000">
                                  <a:srgbClr val="000000">
                                    <a:alpha val="50000"/>
                                  </a:srgbClr>
                                </a:innerShdw>
                              </a:effectLst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GB" sz="2400" b="1" i="1" spc="50" smtClean="0">
                              <a:ln w="0"/>
                              <a:solidFill>
                                <a:schemeClr val="bg1"/>
                              </a:solidFill>
                              <a:effectLst>
                                <a:innerShdw blurRad="63500" dist="50800" dir="13500000">
                                  <a:srgbClr val="000000">
                                    <a:alpha val="50000"/>
                                  </a:srgbClr>
                                </a:inn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𝝀</m:t>
                          </m:r>
                        </m:num>
                        <m:den>
                          <m:r>
                            <a:rPr lang="de-DE" sz="2400" b="1" i="1" spc="50" smtClean="0">
                              <a:ln w="0"/>
                              <a:solidFill>
                                <a:schemeClr val="bg1"/>
                              </a:solidFill>
                              <a:effectLst>
                                <a:innerShdw blurRad="63500" dist="50800" dir="13500000">
                                  <a:srgbClr val="000000">
                                    <a:alpha val="50000"/>
                                  </a:srgbClr>
                                </a:innerShdw>
                              </a:effectLst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de-DE" sz="2400" b="1" i="1" spc="50" smtClean="0">
                              <a:ln w="0"/>
                              <a:solidFill>
                                <a:schemeClr val="bg1"/>
                              </a:solidFill>
                              <a:effectLst>
                                <a:innerShdw blurRad="63500" dist="50800" dir="13500000">
                                  <a:srgbClr val="000000">
                                    <a:alpha val="50000"/>
                                  </a:srgbClr>
                                </a:innerShdw>
                              </a:effectLst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den>
                      </m:f>
                      <m:r>
                        <a:rPr lang="de-DE" sz="2400" b="1" i="1" spc="50" smtClean="0">
                          <a:ln w="0"/>
                          <a:solidFill>
                            <a:schemeClr val="bg1"/>
                          </a:solidFill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de-DE" sz="2400" b="1" i="1" spc="50" smtClean="0">
                          <a:ln w="0"/>
                          <a:solidFill>
                            <a:schemeClr val="bg1"/>
                          </a:solidFill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𝟏𝟎𝟎</m:t>
                      </m:r>
                      <m:r>
                        <a:rPr lang="de-DE" sz="2400" b="1" i="1" spc="50" smtClean="0">
                          <a:ln w="0"/>
                          <a:solidFill>
                            <a:schemeClr val="bg1"/>
                          </a:solidFill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µ</m:t>
                      </m:r>
                      <m:r>
                        <a:rPr lang="de-DE" sz="2400" b="1" i="1" spc="50" smtClean="0">
                          <a:ln w="0"/>
                          <a:solidFill>
                            <a:schemeClr val="bg1"/>
                          </a:solidFill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𝒂𝒔</m:t>
                      </m:r>
                    </m:oMath>
                  </m:oMathPara>
                </a14:m>
                <a:endParaRPr lang="en-GB" sz="2400" b="1" spc="50" dirty="0">
                  <a:ln w="0"/>
                  <a:solidFill>
                    <a:srgbClr val="FFFF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906F39F-28F6-4637-B71E-A27731BDD2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1330" y="788668"/>
                <a:ext cx="2605670" cy="58349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LID4096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19">
            <a:extLst>
              <a:ext uri="{FF2B5EF4-FFF2-40B4-BE49-F238E27FC236}">
                <a16:creationId xmlns:a16="http://schemas.microsoft.com/office/drawing/2014/main" id="{E4C040DE-81A6-499D-8596-3B78DC471D9E}"/>
              </a:ext>
            </a:extLst>
          </p:cNvPr>
          <p:cNvSpPr/>
          <p:nvPr/>
        </p:nvSpPr>
        <p:spPr>
          <a:xfrm rot="19219450">
            <a:off x="2856974" y="127269"/>
            <a:ext cx="4252925" cy="5508232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5FEB6E-9A03-4BE0-89AF-E55BDD833CE1}"/>
              </a:ext>
            </a:extLst>
          </p:cNvPr>
          <p:cNvSpPr/>
          <p:nvPr/>
        </p:nvSpPr>
        <p:spPr>
          <a:xfrm>
            <a:off x="0" y="6612077"/>
            <a:ext cx="14045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Credit: Bing Maps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7503255-AB99-4BBB-A8AB-EDDD921EB3A7}"/>
              </a:ext>
            </a:extLst>
          </p:cNvPr>
          <p:cNvGrpSpPr/>
          <p:nvPr/>
        </p:nvGrpSpPr>
        <p:grpSpPr>
          <a:xfrm>
            <a:off x="2999656" y="448894"/>
            <a:ext cx="3960440" cy="4349706"/>
            <a:chOff x="2999656" y="448894"/>
            <a:chExt cx="3960440" cy="4349706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7C61FE5-B76E-4934-AE1E-7D27C9182A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99656" y="448894"/>
              <a:ext cx="1584176" cy="2820193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24FDB4D-7359-4D97-B36C-2CF1ADD0A1F5}"/>
                </a:ext>
              </a:extLst>
            </p:cNvPr>
            <p:cNvCxnSpPr>
              <a:cxnSpLocks/>
            </p:cNvCxnSpPr>
            <p:nvPr/>
          </p:nvCxnSpPr>
          <p:spPr>
            <a:xfrm>
              <a:off x="2999656" y="3282157"/>
              <a:ext cx="3960440" cy="1516443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CE0CC32-8A0C-4612-B4F4-0A9CB047A335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457200"/>
              <a:ext cx="2388096" cy="4333094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A1AC2C1-EB3C-4EF3-8859-3AA9734650C7}"/>
                </a:ext>
              </a:extLst>
            </p:cNvPr>
            <p:cNvCxnSpPr>
              <a:cxnSpLocks/>
            </p:cNvCxnSpPr>
            <p:nvPr/>
          </p:nvCxnSpPr>
          <p:spPr>
            <a:xfrm>
              <a:off x="5303912" y="3429000"/>
              <a:ext cx="1656184" cy="1361294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9843D52-6601-41C5-8360-EF34FD887E94}"/>
                </a:ext>
              </a:extLst>
            </p:cNvPr>
            <p:cNvCxnSpPr>
              <a:cxnSpLocks/>
            </p:cNvCxnSpPr>
            <p:nvPr/>
          </p:nvCxnSpPr>
          <p:spPr>
            <a:xfrm>
              <a:off x="2999656" y="3282157"/>
              <a:ext cx="2304256" cy="146843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1985F8E-1D09-4186-911B-791D238E02E9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457200"/>
              <a:ext cx="731912" cy="297180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itle 1">
            <a:extLst>
              <a:ext uri="{FF2B5EF4-FFF2-40B4-BE49-F238E27FC236}">
                <a16:creationId xmlns:a16="http://schemas.microsoft.com/office/drawing/2014/main" id="{43C3F50E-6D9D-43E2-88D5-881CCAD1B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781" y="71422"/>
            <a:ext cx="5262470" cy="571496"/>
          </a:xfrm>
        </p:spPr>
        <p:txBody>
          <a:bodyPr>
            <a:normAutofit fontScale="90000"/>
          </a:bodyPr>
          <a:lstStyle/>
          <a:p>
            <a:r>
              <a:rPr lang="de-DE" dirty="0"/>
              <a:t>Extended VLT(I)</a:t>
            </a:r>
            <a:endParaRPr lang="LID4096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BEED43D-7AE7-4618-B5F9-58262DDC78EA}"/>
              </a:ext>
            </a:extLst>
          </p:cNvPr>
          <p:cNvSpPr/>
          <p:nvPr/>
        </p:nvSpPr>
        <p:spPr>
          <a:xfrm>
            <a:off x="8040216" y="2372687"/>
            <a:ext cx="23880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anose="02020603050405020304" pitchFamily="18" charset="0"/>
              </a:rPr>
              <a:t>Technology Tradeoff Studies</a:t>
            </a:r>
          </a:p>
        </p:txBody>
      </p:sp>
    </p:spTree>
    <p:extLst>
      <p:ext uri="{BB962C8B-B14F-4D97-AF65-F5344CB8AC3E}">
        <p14:creationId xmlns:p14="http://schemas.microsoft.com/office/powerpoint/2010/main" val="114828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BE38CF4-529D-413A-AD6E-FBADCAF4F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9415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6857C4-BD36-41CE-AA1C-7717D228B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267" y="71422"/>
            <a:ext cx="7030221" cy="571496"/>
          </a:xfrm>
        </p:spPr>
        <p:txBody>
          <a:bodyPr>
            <a:normAutofit fontScale="90000"/>
          </a:bodyPr>
          <a:lstStyle/>
          <a:p>
            <a:r>
              <a:rPr lang="de-DE" dirty="0"/>
              <a:t>Beam Transport in </a:t>
            </a:r>
            <a:r>
              <a:rPr lang="de-DE" dirty="0" err="1"/>
              <a:t>Vacuum</a:t>
            </a:r>
            <a:r>
              <a:rPr lang="de-DE" dirty="0"/>
              <a:t> </a:t>
            </a:r>
            <a:r>
              <a:rPr lang="de-DE" dirty="0" err="1"/>
              <a:t>Tubes</a:t>
            </a:r>
            <a:endParaRPr lang="LID4096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5219A1DC-EF71-41B3-B6DA-5BD40A075D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86" y="213324"/>
            <a:ext cx="2300737" cy="225580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3FEF811-0D8E-4729-9FD7-AFF0ACA6162E}"/>
              </a:ext>
            </a:extLst>
          </p:cNvPr>
          <p:cNvGrpSpPr/>
          <p:nvPr/>
        </p:nvGrpSpPr>
        <p:grpSpPr>
          <a:xfrm>
            <a:off x="3446007" y="908720"/>
            <a:ext cx="7762561" cy="5528623"/>
            <a:chOff x="4223792" y="1138129"/>
            <a:chExt cx="7762561" cy="552862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8B273B7-4ED4-49AE-B53D-211797561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23792" y="2575956"/>
              <a:ext cx="6781953" cy="381597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2950A1E-B224-4101-9872-0E9623F9C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8272" y="1348405"/>
              <a:ext cx="3223720" cy="237952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ECF45B9-AE3D-4329-8912-8A46692E2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35165" y="4637621"/>
              <a:ext cx="2751188" cy="202913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bg1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7EF85F-363D-4F0E-86FC-8BC6AF932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3440" y="1138129"/>
              <a:ext cx="1188061" cy="87852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8713E0B-8866-400F-9832-7E657B664C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6220" b="-16538"/>
            <a:stretch/>
          </p:blipFill>
          <p:spPr>
            <a:xfrm>
              <a:off x="9631501" y="2778147"/>
              <a:ext cx="2351584" cy="571496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F4CA9FD8-1A40-4613-AA28-A6AA8A6B603F}"/>
              </a:ext>
            </a:extLst>
          </p:cNvPr>
          <p:cNvSpPr/>
          <p:nvPr/>
        </p:nvSpPr>
        <p:spPr>
          <a:xfrm>
            <a:off x="479376" y="4401303"/>
            <a:ext cx="27511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anose="02020603050405020304" pitchFamily="18" charset="0"/>
              </a:rPr>
              <a:t>Extensive Experience in Gravitational Wave and Particle Physics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07C0575-D55D-4005-9D75-E97830D4AA14}"/>
              </a:ext>
            </a:extLst>
          </p:cNvPr>
          <p:cNvSpPr/>
          <p:nvPr/>
        </p:nvSpPr>
        <p:spPr>
          <a:xfrm>
            <a:off x="8040216" y="2372687"/>
            <a:ext cx="23880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cs typeface="Times New Roman" panose="02020603050405020304" pitchFamily="18" charset="0"/>
              </a:rPr>
              <a:t>Technology Tradeoff Studies</a:t>
            </a:r>
          </a:p>
        </p:txBody>
      </p:sp>
    </p:spTree>
    <p:extLst>
      <p:ext uri="{BB962C8B-B14F-4D97-AF65-F5344CB8AC3E}">
        <p14:creationId xmlns:p14="http://schemas.microsoft.com/office/powerpoint/2010/main" val="329914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1000</TotalTime>
  <Words>676</Words>
  <Application>Microsoft Office PowerPoint</Application>
  <PresentationFormat>Widescreen</PresentationFormat>
  <Paragraphs>124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docs-Roboto</vt:lpstr>
      <vt:lpstr>Office Theme</vt:lpstr>
      <vt:lpstr>Kilometer Baseline Interferometer (KBI) and Time Domain Telescope (TDT), a general overview</vt:lpstr>
      <vt:lpstr>Disclaimer</vt:lpstr>
      <vt:lpstr>Ten-Kilometer Baselines - Thousands m2 Collecting Area: Optical / IR</vt:lpstr>
      <vt:lpstr>PowerPoint Presentation</vt:lpstr>
      <vt:lpstr>PowerPoint Presentation</vt:lpstr>
      <vt:lpstr>How to Arrive at KBI ?</vt:lpstr>
      <vt:lpstr>Kilometer Baseline Demonstrator</vt:lpstr>
      <vt:lpstr>Extended VLT(I)</vt:lpstr>
      <vt:lpstr>Beam Transport in Vacuum Tubes</vt:lpstr>
      <vt:lpstr>Beam Transport by Fibers </vt:lpstr>
      <vt:lpstr>Beam Transport by Horizontal Adaptive Optics</vt:lpstr>
      <vt:lpstr>The TDT: Time Domain Telescope: Building on several current initiatives: MAST, MARVEL, MEDUSA....</vt:lpstr>
      <vt:lpstr>Basic features</vt:lpstr>
      <vt:lpstr>Science Case:</vt:lpstr>
      <vt:lpstr>Unit telescope (conceptual design only!) </vt:lpstr>
      <vt:lpstr>Unit telescope (conceptual design only!) </vt:lpstr>
      <vt:lpstr>Cluster of telescopes (conceptual!) </vt:lpstr>
      <vt:lpstr>Four Clusters for full TDT</vt:lpstr>
      <vt:lpstr>The TDT: Time Domain Telescope @ La Silla? </vt:lpstr>
      <vt:lpstr>The TDT: status and Next steps </vt:lpstr>
      <vt:lpstr>Some comments</vt:lpstr>
      <vt:lpstr>PowerPoint Presentation</vt:lpstr>
      <vt:lpstr>backup</vt:lpstr>
      <vt:lpstr>PowerPoint Presentation</vt:lpstr>
      <vt:lpstr>https://horizons-olbin.sciencesconf.org/file/1181660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Kilometer Baseline Interferometer (KBI) and Time Domain Telescope (TDT), a general overview</dc:title>
  <dc:creator>marco.riva@inaf.it</dc:creator>
  <cp:lastModifiedBy>marco.riva@inaf.it</cp:lastModifiedBy>
  <cp:revision>6</cp:revision>
  <dcterms:created xsi:type="dcterms:W3CDTF">2025-05-14T15:06:41Z</dcterms:created>
  <dcterms:modified xsi:type="dcterms:W3CDTF">2025-05-15T07:46:44Z</dcterms:modified>
</cp:coreProperties>
</file>