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494" r:id="rId3"/>
    <p:sldId id="504" r:id="rId4"/>
    <p:sldId id="501" r:id="rId5"/>
    <p:sldId id="259" r:id="rId6"/>
    <p:sldId id="260" r:id="rId7"/>
    <p:sldId id="462" r:id="rId8"/>
    <p:sldId id="472" r:id="rId9"/>
    <p:sldId id="473" r:id="rId10"/>
    <p:sldId id="463" r:id="rId11"/>
    <p:sldId id="499" r:id="rId12"/>
    <p:sldId id="474" r:id="rId13"/>
    <p:sldId id="466" r:id="rId14"/>
    <p:sldId id="475" r:id="rId15"/>
    <p:sldId id="502" r:id="rId16"/>
    <p:sldId id="483" r:id="rId17"/>
    <p:sldId id="484" r:id="rId18"/>
    <p:sldId id="485" r:id="rId19"/>
    <p:sldId id="486" r:id="rId20"/>
    <p:sldId id="487" r:id="rId21"/>
    <p:sldId id="261" r:id="rId22"/>
    <p:sldId id="262" r:id="rId23"/>
    <p:sldId id="488" r:id="rId24"/>
    <p:sldId id="490" r:id="rId25"/>
    <p:sldId id="470" r:id="rId26"/>
    <p:sldId id="281" r:id="rId27"/>
    <p:sldId id="282" r:id="rId28"/>
    <p:sldId id="283" r:id="rId29"/>
    <p:sldId id="284" r:id="rId30"/>
    <p:sldId id="482" r:id="rId31"/>
    <p:sldId id="293" r:id="rId32"/>
    <p:sldId id="305" r:id="rId33"/>
    <p:sldId id="500" r:id="rId34"/>
    <p:sldId id="505" r:id="rId35"/>
    <p:sldId id="508" r:id="rId36"/>
    <p:sldId id="492" r:id="rId37"/>
    <p:sldId id="495" r:id="rId38"/>
    <p:sldId id="295" r:id="rId39"/>
    <p:sldId id="493" r:id="rId40"/>
    <p:sldId id="496" r:id="rId41"/>
    <p:sldId id="497" r:id="rId42"/>
    <p:sldId id="506" r:id="rId43"/>
    <p:sldId id="507" r:id="rId44"/>
    <p:sldId id="478" r:id="rId45"/>
    <p:sldId id="479" r:id="rId46"/>
    <p:sldId id="286" r:id="rId47"/>
    <p:sldId id="287" r:id="rId48"/>
    <p:sldId id="290" r:id="rId4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4674"/>
  </p:normalViewPr>
  <p:slideViewPr>
    <p:cSldViewPr snapToGrid="0">
      <p:cViewPr varScale="1">
        <p:scale>
          <a:sx n="98" d="100"/>
          <a:sy n="98" d="100"/>
        </p:scale>
        <p:origin x="216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A17C5-D4E2-1849-9D1A-33F5E607ABD8}" type="datetimeFigureOut">
              <a:rPr lang="it-IT" smtClean="0"/>
              <a:t>25/01/26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5DF68-4D7D-A648-9EA8-4586AB44BE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5B4E7-5442-4CDA-903D-0BD2B7FCF515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437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8FD43-92A1-4975-A40A-0E45EB2C714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83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8FD43-92A1-4975-A40A-0E45EB2C714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39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8FD43-92A1-4975-A40A-0E45EB2C714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87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8FD43-92A1-4975-A40A-0E45EB2C714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8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8FD43-92A1-4975-A40A-0E45EB2C714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12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5B4E7-5442-4CDA-903D-0BD2B7FCF515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870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5AEBE-C46A-4EA0-BBC4-048CE1674115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2612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5DF68-4D7D-A648-9EA8-4586AB44BED1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034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8FD43-92A1-4975-A40A-0E45EB2C714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84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8FD43-92A1-4975-A40A-0E45EB2C714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2A87C0-7F5A-4F77-E736-F5C5468EC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4944D37-494B-7653-DE7B-89EEF6BEC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97E70F-AA68-75B6-81AF-0DDB4DF03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080-4464-4745-A2FC-1EDD072C678E}" type="datetimeFigureOut">
              <a:rPr lang="it-IT" smtClean="0"/>
              <a:t>25/01/26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2B74AC-E385-9C73-3193-347BF568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12417D-C082-C0F3-6717-02BC15FCA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CFB1-A851-344A-A47A-1B30CEC1C8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21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AE6E7-5475-8607-FA42-86721B81E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9721616-ED08-ECAC-6D5C-C7017CB0B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AB1BA3-83A0-337A-B94B-1B06EBE5C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080-4464-4745-A2FC-1EDD072C678E}" type="datetimeFigureOut">
              <a:rPr lang="it-IT" smtClean="0"/>
              <a:t>25/01/26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BF68B4-8C97-7443-D7D0-DF92FAFEF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6D5079-3FAC-E8D0-7078-C1768049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CFB1-A851-344A-A47A-1B30CEC1C8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683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7A8E62B-6776-078B-BE09-F96465D8ED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3B0B47B-685F-56FE-7089-D351EF5E6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CE00FD-2A5B-2407-AC52-01A568E4D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080-4464-4745-A2FC-1EDD072C678E}" type="datetimeFigureOut">
              <a:rPr lang="it-IT" smtClean="0"/>
              <a:t>25/01/26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0CA9EA-95F7-32DB-7A44-5FB2154F1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FB09D2-0450-8A66-9DB2-EAF3A528F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CFB1-A851-344A-A47A-1B30CEC1C8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196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05B036-BB71-AEF1-A9A3-366009488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60B6CA-44C3-D395-1472-5B12F5D5E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F032D2-D281-C607-DCDA-E33423A25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080-4464-4745-A2FC-1EDD072C678E}" type="datetimeFigureOut">
              <a:rPr lang="it-IT" smtClean="0"/>
              <a:t>25/01/26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A97E79-F37E-E9CD-8622-AD46C6EE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C80F25-4755-A90B-AF4E-F5A8FD73F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CFB1-A851-344A-A47A-1B30CEC1C8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3772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7E0A47-F7E0-57BE-7D8B-0390F4B1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6058FF-28E5-E322-97D3-46EEC345B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4593D4-EC7A-1BCF-479B-90CACF683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080-4464-4745-A2FC-1EDD072C678E}" type="datetimeFigureOut">
              <a:rPr lang="it-IT" smtClean="0"/>
              <a:t>25/01/26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129983-9C58-EC92-6DE3-FCC771F1C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B682BA-A57D-E2F1-9D85-844C8268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CFB1-A851-344A-A47A-1B30CEC1C8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313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F9D1AC-8633-9CFD-6715-7BDDA3062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A048C6-7F65-FD1A-E7BD-4031C6E8B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63126CD-C5CC-4910-645C-C968A3F43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85A52D-5ADA-1A7A-368A-5AC71ED09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080-4464-4745-A2FC-1EDD072C678E}" type="datetimeFigureOut">
              <a:rPr lang="it-IT" smtClean="0"/>
              <a:t>25/01/26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6A5EA7-FE5D-08EE-9A93-06CE5CF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C4DC7D-4155-B5CC-4952-A44053B6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CFB1-A851-344A-A47A-1B30CEC1C8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761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467DF6-2E9C-44B5-312D-FCC1B72A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40E967B-B59D-EF89-A7AE-35026EEF3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96423F9-6253-1C3B-402D-862C31F3D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ABAC6BB-CBEA-C965-A82F-536BC8EC6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942A788-6442-7392-DE1F-E851789C9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E37B8BF-D942-F662-928D-FC5CC63C4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080-4464-4745-A2FC-1EDD072C678E}" type="datetimeFigureOut">
              <a:rPr lang="it-IT" smtClean="0"/>
              <a:t>25/01/26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4C461A6-F7D6-A381-D28B-EB03752F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C17B828-DCFD-C8FC-7427-8DE3C2B1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CFB1-A851-344A-A47A-1B30CEC1C8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840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97EF5C-FA1E-14EA-286A-E1EB7BC1B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5ED68E-FFEE-6D6D-4B9F-0B3F4C9F2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080-4464-4745-A2FC-1EDD072C678E}" type="datetimeFigureOut">
              <a:rPr lang="it-IT" smtClean="0"/>
              <a:t>25/01/26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4977285-9F10-C6AE-AEC3-BD407297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9A9A8A-A5C2-351F-483D-B486F91AF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CFB1-A851-344A-A47A-1B30CEC1C8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044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4564804-A40B-9F9D-0BFB-EF0981B5E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080-4464-4745-A2FC-1EDD072C678E}" type="datetimeFigureOut">
              <a:rPr lang="it-IT" smtClean="0"/>
              <a:t>25/01/26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2663776-2504-3E4B-4BDC-483074041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402D56-3807-944C-AAD4-0E5FE211C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CFB1-A851-344A-A47A-1B30CEC1C8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152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B5225C-209F-0FAD-1AAA-4910EA04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6D3399-A325-14AD-D937-E8853C5B6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5588692-C7CF-7D71-5D8E-ACE189529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D8F7124-9453-9E76-4B90-81CA916E5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080-4464-4745-A2FC-1EDD072C678E}" type="datetimeFigureOut">
              <a:rPr lang="it-IT" smtClean="0"/>
              <a:t>25/01/26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BCA5D3B-8DBB-1A8F-E5F2-8BDB1C29A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A26CAF-2A37-0198-3343-5C051B909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CFB1-A851-344A-A47A-1B30CEC1C8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1359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DB1BAB-BB76-4D62-D31D-69B19873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ECFFC0E-5FE9-C8F5-52FB-1C613B718E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823EF7B-B898-9D26-8DD1-3744BC74B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8FF0A8-823F-E5FB-F80E-917D8402B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080-4464-4745-A2FC-1EDD072C678E}" type="datetimeFigureOut">
              <a:rPr lang="it-IT" smtClean="0"/>
              <a:t>25/01/26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418D88B-CEFE-C07E-99B8-A48714BA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3047234-2E56-F786-7B83-798B3B130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CFB1-A851-344A-A47A-1B30CEC1C8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127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12EDAD9-C106-B10B-6247-21B4CE043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B7A6FB3-C4A0-A51F-6190-1F88322C5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2C6557-57B5-854A-BF1B-8AD66550E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D5B080-4464-4745-A2FC-1EDD072C678E}" type="datetimeFigureOut">
              <a:rPr lang="it-IT" smtClean="0"/>
              <a:t>25/01/26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B895E0-F8CE-795C-0442-60F606BD4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1F54C4-2A4F-6E21-68CB-23E4D1B5B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4FCFB1-A851-344A-A47A-1B30CEC1C8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896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wmf"/><Relationship Id="rId11" Type="http://schemas.openxmlformats.org/officeDocument/2006/relationships/image" Target="../media/image89.jpe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3.wmf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g"/><Relationship Id="rId4" Type="http://schemas.openxmlformats.org/officeDocument/2006/relationships/image" Target="../media/image10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0E245D-9E70-5103-05E2-B1670C9A4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315" y="2952895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/>
              <a:t>Piero Salinari and the </a:t>
            </a:r>
            <a:r>
              <a:rPr lang="it-IT" dirty="0" err="1"/>
              <a:t>advancements</a:t>
            </a:r>
            <a:r>
              <a:rPr lang="it-IT" dirty="0"/>
              <a:t> of </a:t>
            </a:r>
            <a:r>
              <a:rPr lang="it-IT" dirty="0" err="1"/>
              <a:t>telescope</a:t>
            </a:r>
            <a:r>
              <a:rPr lang="it-IT" dirty="0"/>
              <a:t> </a:t>
            </a:r>
            <a:r>
              <a:rPr lang="it-IT" dirty="0" err="1"/>
              <a:t>technology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EFFE644-67AF-7807-9C6C-C8FC2B28F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953" y="6026940"/>
            <a:ext cx="2711382" cy="500841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it-IT" dirty="0" err="1"/>
              <a:t>Presented</a:t>
            </a:r>
            <a:r>
              <a:rPr lang="it-IT" dirty="0"/>
              <a:t> by: S. Esposito, 26 gennaio 2026, Bologna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9F1BAA1-9273-66E4-4EB1-CCB63396D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022" y="2704037"/>
            <a:ext cx="3663025" cy="369893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92249E4-C5F2-5073-E6CE-F3DC82F623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5277"/>
          <a:stretch>
            <a:fillRect/>
          </a:stretch>
        </p:blipFill>
        <p:spPr>
          <a:xfrm>
            <a:off x="-104107" y="0"/>
            <a:ext cx="5755565" cy="190635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1E17D9C-5054-A9F4-CB48-875B28737C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38" t="62202" r="4313" b="26717"/>
          <a:stretch>
            <a:fillRect/>
          </a:stretch>
        </p:blipFill>
        <p:spPr>
          <a:xfrm>
            <a:off x="5783889" y="330219"/>
            <a:ext cx="5943169" cy="100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91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21C8E6-58E9-864A-A29A-5FCBB346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38125"/>
            <a:ext cx="10515600" cy="1325563"/>
          </a:xfrm>
        </p:spPr>
        <p:txBody>
          <a:bodyPr/>
          <a:lstStyle/>
          <a:p>
            <a:r>
              <a:rPr lang="it-IT" dirty="0"/>
              <a:t>1998: specchi primari da 8.4m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14CE92-7484-A54B-975B-52A4EBB1A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956" y="1162036"/>
            <a:ext cx="6319136" cy="552016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EF1F7A-D10E-AA40-816F-EC1C84451025}"/>
              </a:ext>
            </a:extLst>
          </p:cNvPr>
          <p:cNvSpPr txBox="1"/>
          <p:nvPr/>
        </p:nvSpPr>
        <p:spPr>
          <a:xfrm>
            <a:off x="7327900" y="1257300"/>
            <a:ext cx="4108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/>
              <a:t>Lo specchio </a:t>
            </a:r>
            <a:r>
              <a:rPr lang="it-IT" sz="2800" err="1"/>
              <a:t>honeycomb</a:t>
            </a:r>
            <a:r>
              <a:rPr lang="it-IT" sz="2800"/>
              <a:t> !!!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6BFD1D3-700E-764C-A313-F3B3A802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36" y="2095500"/>
            <a:ext cx="5904864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E46B22-8504-514D-B9E1-B3DE97D085D5}"/>
              </a:ext>
            </a:extLst>
          </p:cNvPr>
          <p:cNvSpPr txBox="1"/>
          <p:nvPr/>
        </p:nvSpPr>
        <p:spPr>
          <a:xfrm>
            <a:off x="9244142" y="6299200"/>
            <a:ext cx="2947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Mirrror</a:t>
            </a:r>
            <a:r>
              <a:rPr lang="it-IT"/>
              <a:t> Lab, Tucson, AZ, 1998</a:t>
            </a:r>
          </a:p>
        </p:txBody>
      </p:sp>
    </p:spTree>
    <p:extLst>
      <p:ext uri="{BB962C8B-B14F-4D97-AF65-F5344CB8AC3E}">
        <p14:creationId xmlns:p14="http://schemas.microsoft.com/office/powerpoint/2010/main" val="3256863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62CA89-0C30-CD12-8989-9026D9451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49" y="-163685"/>
            <a:ext cx="10515600" cy="1325563"/>
          </a:xfrm>
        </p:spPr>
        <p:txBody>
          <a:bodyPr/>
          <a:lstStyle/>
          <a:p>
            <a:r>
              <a:rPr lang="it-IT"/>
              <a:t>Fizeau </a:t>
            </a:r>
            <a:r>
              <a:rPr lang="it-IT" err="1"/>
              <a:t>Interferometry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LBT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2365B99-C7D0-089A-20F6-7756F11261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89"/>
          <a:stretch>
            <a:fillRect/>
          </a:stretch>
        </p:blipFill>
        <p:spPr>
          <a:xfrm>
            <a:off x="300498" y="750715"/>
            <a:ext cx="4566491" cy="571737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504617E-29E0-6011-2CF4-E1DD0F42F1BD}"/>
              </a:ext>
            </a:extLst>
          </p:cNvPr>
          <p:cNvSpPr txBox="1"/>
          <p:nvPr/>
        </p:nvSpPr>
        <p:spPr>
          <a:xfrm>
            <a:off x="300498" y="1795750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SPIE 1998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43FACA7-A095-7A8C-5FD8-26C2419310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77" t="8317" r="1477" b="-7409"/>
          <a:stretch>
            <a:fillRect/>
          </a:stretch>
        </p:blipFill>
        <p:spPr>
          <a:xfrm>
            <a:off x="6397491" y="638978"/>
            <a:ext cx="4892503" cy="636834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5C816A0-1E97-8426-4D60-2015ECB1A82A}"/>
              </a:ext>
            </a:extLst>
          </p:cNvPr>
          <p:cNvSpPr txBox="1"/>
          <p:nvPr/>
        </p:nvSpPr>
        <p:spPr>
          <a:xfrm>
            <a:off x="7191766" y="499096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SPIE 2002</a:t>
            </a:r>
          </a:p>
        </p:txBody>
      </p:sp>
    </p:spTree>
    <p:extLst>
      <p:ext uri="{BB962C8B-B14F-4D97-AF65-F5344CB8AC3E}">
        <p14:creationId xmlns:p14="http://schemas.microsoft.com/office/powerpoint/2010/main" val="1673019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73C392-DDBE-2E41-BFA6-E41862CDD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11125"/>
            <a:ext cx="10515600" cy="1325563"/>
          </a:xfrm>
        </p:spPr>
        <p:txBody>
          <a:bodyPr/>
          <a:lstStyle/>
          <a:p>
            <a:r>
              <a:rPr lang="it-IT"/>
              <a:t>1997-2003, i prototipi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F054B41D-AB30-FB46-831C-3C3792909726}"/>
              </a:ext>
            </a:extLst>
          </p:cNvPr>
          <p:cNvGrpSpPr/>
          <p:nvPr/>
        </p:nvGrpSpPr>
        <p:grpSpPr>
          <a:xfrm>
            <a:off x="1006960" y="1035953"/>
            <a:ext cx="2722221" cy="5317808"/>
            <a:chOff x="54460" y="503723"/>
            <a:chExt cx="2722219" cy="531780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13E701C-35A8-4045-83A1-31E819BF9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80" y="1026943"/>
              <a:ext cx="2573122" cy="3840480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6E824AAA-D194-6A48-A3C1-BC9E8BFBD306}"/>
                </a:ext>
              </a:extLst>
            </p:cNvPr>
            <p:cNvSpPr txBox="1"/>
            <p:nvPr/>
          </p:nvSpPr>
          <p:spPr>
            <a:xfrm>
              <a:off x="977822" y="503723"/>
              <a:ext cx="986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GB" sz="2800" b="1" kern="0">
                  <a:latin typeface="Arial"/>
                  <a:cs typeface="Arial"/>
                  <a:sym typeface="Arial"/>
                </a:rPr>
                <a:t>1997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9DCA8F94-6B02-7A4D-A962-CDB5E838EE89}"/>
                </a:ext>
              </a:extLst>
            </p:cNvPr>
            <p:cNvSpPr txBox="1"/>
            <p:nvPr/>
          </p:nvSpPr>
          <p:spPr>
            <a:xfrm>
              <a:off x="54460" y="4867423"/>
              <a:ext cx="272221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GB" sz="2800" b="1" kern="0">
                  <a:latin typeface="Arial"/>
                  <a:cs typeface="Arial"/>
                  <a:sym typeface="Arial"/>
                </a:rPr>
                <a:t>30 </a:t>
              </a:r>
              <a:r>
                <a:rPr lang="en-GB" sz="2800" b="1" kern="0" err="1">
                  <a:latin typeface="Arial"/>
                  <a:cs typeface="Arial"/>
                  <a:sym typeface="Arial"/>
                </a:rPr>
                <a:t>attuatori</a:t>
              </a:r>
              <a:endParaRPr lang="en-GB" sz="2800" b="1" kern="0">
                <a:latin typeface="Arial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GB" sz="2800" b="1" kern="0">
                  <a:latin typeface="Arial"/>
                  <a:cs typeface="Arial"/>
                  <a:sym typeface="Arial"/>
                </a:rPr>
                <a:t>24cm </a:t>
              </a:r>
              <a:r>
                <a:rPr lang="en-GB" sz="2800" b="1" kern="0" err="1">
                  <a:latin typeface="Arial"/>
                  <a:cs typeface="Arial"/>
                  <a:sym typeface="Arial"/>
                </a:rPr>
                <a:t>diametro</a:t>
              </a:r>
              <a:endParaRPr lang="en-GB" sz="2800" b="1" kern="0"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972CE651-7550-BF46-96DC-63FED68D338B}"/>
              </a:ext>
            </a:extLst>
          </p:cNvPr>
          <p:cNvGrpSpPr/>
          <p:nvPr/>
        </p:nvGrpSpPr>
        <p:grpSpPr>
          <a:xfrm>
            <a:off x="8095176" y="1767273"/>
            <a:ext cx="2649310" cy="4817117"/>
            <a:chOff x="6113976" y="2046673"/>
            <a:chExt cx="2649310" cy="4817115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AC7873B-67E2-8843-8BB7-81BC84A1F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976" y="2541756"/>
              <a:ext cx="2649310" cy="3887177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082BFB7F-650F-9247-96A3-CA08D98C61A2}"/>
                </a:ext>
              </a:extLst>
            </p:cNvPr>
            <p:cNvSpPr txBox="1"/>
            <p:nvPr/>
          </p:nvSpPr>
          <p:spPr>
            <a:xfrm>
              <a:off x="6980813" y="2046673"/>
              <a:ext cx="9861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GB" sz="2800" b="1" kern="0">
                  <a:latin typeface="Arial"/>
                  <a:cs typeface="Arial"/>
                  <a:sym typeface="Arial"/>
                </a:rPr>
                <a:t>2003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D63E639A-9141-CF42-A5B6-7D9D0D67B934}"/>
                </a:ext>
              </a:extLst>
            </p:cNvPr>
            <p:cNvSpPr txBox="1"/>
            <p:nvPr/>
          </p:nvSpPr>
          <p:spPr>
            <a:xfrm>
              <a:off x="6463427" y="6340568"/>
              <a:ext cx="21242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GB" sz="2800" b="1" kern="0">
                  <a:latin typeface="Arial"/>
                  <a:cs typeface="Arial"/>
                  <a:sym typeface="Arial"/>
                </a:rPr>
                <a:t>45 </a:t>
              </a:r>
              <a:r>
                <a:rPr lang="en-GB" sz="2800" b="1" kern="0" err="1">
                  <a:latin typeface="Arial"/>
                  <a:cs typeface="Arial"/>
                  <a:sym typeface="Arial"/>
                </a:rPr>
                <a:t>attuatori</a:t>
              </a:r>
              <a:endParaRPr lang="en-GB" sz="2800" b="1" kern="0"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D8C3DBA-335A-214C-91A2-3B137835BBBA}"/>
              </a:ext>
            </a:extLst>
          </p:cNvPr>
          <p:cNvGrpSpPr/>
          <p:nvPr/>
        </p:nvGrpSpPr>
        <p:grpSpPr>
          <a:xfrm>
            <a:off x="4294509" y="1268577"/>
            <a:ext cx="3168162" cy="5120405"/>
            <a:chOff x="2846708" y="1276437"/>
            <a:chExt cx="3168162" cy="5120403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8DB37A95-FA13-E34A-A88F-F67A65FE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6708" y="1672657"/>
              <a:ext cx="3168162" cy="4220058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401CC7AD-FE3A-1B4A-B62D-E2A966A10C6E}"/>
                </a:ext>
              </a:extLst>
            </p:cNvPr>
            <p:cNvSpPr txBox="1"/>
            <p:nvPr/>
          </p:nvSpPr>
          <p:spPr>
            <a:xfrm>
              <a:off x="3960270" y="1276437"/>
              <a:ext cx="9861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GB" sz="2800" b="1" kern="0">
                  <a:latin typeface="Arial"/>
                  <a:cs typeface="Arial"/>
                  <a:sym typeface="Arial"/>
                </a:rPr>
                <a:t>1999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163B33EE-4ADC-A14A-A5DF-03F3FEA6F32D}"/>
                </a:ext>
              </a:extLst>
            </p:cNvPr>
            <p:cNvSpPr txBox="1"/>
            <p:nvPr/>
          </p:nvSpPr>
          <p:spPr>
            <a:xfrm>
              <a:off x="3565883" y="5873620"/>
              <a:ext cx="21242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GB" sz="2800" b="1" kern="0">
                  <a:latin typeface="Arial"/>
                  <a:cs typeface="Arial"/>
                  <a:sym typeface="Arial"/>
                </a:rPr>
                <a:t>36 </a:t>
              </a:r>
              <a:r>
                <a:rPr lang="en-GB" sz="2800" b="1" kern="0" err="1">
                  <a:latin typeface="Arial"/>
                  <a:cs typeface="Arial"/>
                  <a:sym typeface="Arial"/>
                </a:rPr>
                <a:t>attuatori</a:t>
              </a:r>
              <a:endParaRPr lang="en-GB" sz="2800" b="1" kern="0"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F3E0EF4-D761-2246-85A1-BEA473BF2D4A}"/>
              </a:ext>
            </a:extLst>
          </p:cNvPr>
          <p:cNvSpPr txBox="1"/>
          <p:nvPr/>
        </p:nvSpPr>
        <p:spPr>
          <a:xfrm>
            <a:off x="7010400" y="723900"/>
            <a:ext cx="4910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err="1"/>
              <a:t>Brusa</a:t>
            </a:r>
            <a:r>
              <a:rPr lang="it-IT" sz="2800"/>
              <a:t>, Riccardi, Biliotti, MG, ADS</a:t>
            </a:r>
          </a:p>
        </p:txBody>
      </p:sp>
    </p:spTree>
    <p:extLst>
      <p:ext uri="{BB962C8B-B14F-4D97-AF65-F5344CB8AC3E}">
        <p14:creationId xmlns:p14="http://schemas.microsoft.com/office/powerpoint/2010/main" val="425191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5F5326-4FCC-854B-BA59-B032A76C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0"/>
            <a:ext cx="10515600" cy="1325563"/>
          </a:xfrm>
        </p:spPr>
        <p:txBody>
          <a:bodyPr/>
          <a:lstStyle/>
          <a:p>
            <a:r>
              <a:rPr lang="it-IT" b="1"/>
              <a:t>MMT 2003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14B11B6-A4AC-FD47-A9B2-0D5622320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1485900"/>
            <a:ext cx="5585419" cy="40830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6A8828A-2A33-954B-BDDC-09C77E387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550" y="1454150"/>
            <a:ext cx="5829300" cy="43307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4DD0F41-CA19-4240-9558-8AD5A21B0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17" t="5530" r="11319"/>
          <a:stretch/>
        </p:blipFill>
        <p:spPr>
          <a:xfrm>
            <a:off x="4610101" y="624682"/>
            <a:ext cx="7366000" cy="609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1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52E059-4DA0-D14A-8AD9-545D53FD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2875"/>
            <a:ext cx="10515600" cy="1325563"/>
          </a:xfrm>
        </p:spPr>
        <p:txBody>
          <a:bodyPr/>
          <a:lstStyle/>
          <a:p>
            <a:r>
              <a:rPr lang="it-IT" b="1"/>
              <a:t>2002, Hawaii....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2600C7F-C569-B24C-BA5A-77862DDF6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185892"/>
            <a:ext cx="6527800" cy="115090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0067071-BF36-C345-88FA-C182A4725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450" y="889000"/>
            <a:ext cx="4737100" cy="5969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B93D956-D260-BD4D-9CD6-9EEE5DA75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2548667"/>
            <a:ext cx="6324600" cy="176298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21AACC4-FF67-FE4D-B597-28A23BB524FC}"/>
              </a:ext>
            </a:extLst>
          </p:cNvPr>
          <p:cNvSpPr txBox="1"/>
          <p:nvPr/>
        </p:nvSpPr>
        <p:spPr>
          <a:xfrm>
            <a:off x="723900" y="4876800"/>
            <a:ext cx="4762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rgbClr val="FF0000"/>
                </a:solidFill>
              </a:rPr>
              <a:t>The First </a:t>
            </a:r>
            <a:r>
              <a:rPr lang="it-IT" sz="2800" err="1">
                <a:solidFill>
                  <a:srgbClr val="FF0000"/>
                </a:solidFill>
              </a:rPr>
              <a:t>Ligth</a:t>
            </a:r>
            <a:r>
              <a:rPr lang="it-IT" sz="2800">
                <a:solidFill>
                  <a:srgbClr val="FF0000"/>
                </a:solidFill>
              </a:rPr>
              <a:t> AO </a:t>
            </a:r>
            <a:r>
              <a:rPr lang="it-IT" sz="2800" err="1">
                <a:solidFill>
                  <a:srgbClr val="FF0000"/>
                </a:solidFill>
              </a:rPr>
              <a:t>system</a:t>
            </a:r>
            <a:r>
              <a:rPr lang="it-IT" sz="2800">
                <a:solidFill>
                  <a:srgbClr val="FF0000"/>
                </a:solidFill>
              </a:rPr>
              <a:t> for LBT chiamato FLAO viene presentato per la prima volta allo SPIE 2002</a:t>
            </a:r>
          </a:p>
        </p:txBody>
      </p:sp>
    </p:spTree>
    <p:extLst>
      <p:ext uri="{BB962C8B-B14F-4D97-AF65-F5344CB8AC3E}">
        <p14:creationId xmlns:p14="http://schemas.microsoft.com/office/powerpoint/2010/main" val="3717786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4C3C35-6BF1-E03C-1B55-A5FA49D7C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3916"/>
            <a:ext cx="10515600" cy="1325563"/>
          </a:xfrm>
        </p:spPr>
        <p:txBody>
          <a:bodyPr/>
          <a:lstStyle/>
          <a:p>
            <a:r>
              <a:rPr lang="it-IT"/>
              <a:t>2002: LBT in Bertinoro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5A9576-AA8D-9F7A-EBB6-D135D56A84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13"/>
          <a:stretch>
            <a:fillRect/>
          </a:stretch>
        </p:blipFill>
        <p:spPr>
          <a:xfrm>
            <a:off x="0" y="890905"/>
            <a:ext cx="6376086" cy="50761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CDD04E5-221A-092D-D02F-ED1A5E1AA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59" y="5427976"/>
            <a:ext cx="7772400" cy="12941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29564BB-2B3C-F930-4EB0-A80FAE413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813" y="1838356"/>
            <a:ext cx="5898328" cy="4171988"/>
          </a:xfrm>
          <a:prstGeom prst="rect">
            <a:avLst/>
          </a:prstGeom>
        </p:spPr>
      </p:pic>
      <p:pic>
        <p:nvPicPr>
          <p:cNvPr id="7" name="Immagine 6" descr="Immagine che contiene vestiti, aria aperta, persona, albero&#10;&#10;Il contenuto generato dall'IA potrebbe non essere corretto.">
            <a:extLst>
              <a:ext uri="{FF2B5EF4-FFF2-40B4-BE49-F238E27FC236}">
                <a16:creationId xmlns:a16="http://schemas.microsoft.com/office/drawing/2014/main" id="{6553236E-E3F0-EE2B-30EE-2D4CE246A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534" y="79245"/>
            <a:ext cx="9452571" cy="6699509"/>
          </a:xfrm>
          <a:prstGeom prst="rect">
            <a:avLst/>
          </a:prstGeom>
        </p:spPr>
      </p:pic>
      <p:pic>
        <p:nvPicPr>
          <p:cNvPr id="8" name="Immagine 7" descr="Immagine che contiene vestiti, aria aperta, persona, albero&#10;&#10;Il contenuto generato dall'IA potrebbe non essere corretto.">
            <a:extLst>
              <a:ext uri="{FF2B5EF4-FFF2-40B4-BE49-F238E27FC236}">
                <a16:creationId xmlns:a16="http://schemas.microsoft.com/office/drawing/2014/main" id="{AA2B05D9-D8C7-8B3D-144E-13D909FC61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273" t="60886" r="67819"/>
          <a:stretch>
            <a:fillRect/>
          </a:stretch>
        </p:blipFill>
        <p:spPr>
          <a:xfrm>
            <a:off x="3396343" y="1337519"/>
            <a:ext cx="4245428" cy="492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7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FB8E86-3D04-0992-FBB7-8613606E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90" y="78686"/>
            <a:ext cx="10515600" cy="1325563"/>
          </a:xfrm>
        </p:spPr>
        <p:txBody>
          <a:bodyPr/>
          <a:lstStyle/>
          <a:p>
            <a:r>
              <a:rPr lang="it-IT"/>
              <a:t>ELT-2003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C02B06F-B6FE-489C-876F-9231C7712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26" y="1067229"/>
            <a:ext cx="7772400" cy="56478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39A1D9-9461-558D-2E9D-898A6C7D8E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23" t="72426" r="58245" b="1826"/>
          <a:stretch>
            <a:fillRect/>
          </a:stretch>
        </p:blipFill>
        <p:spPr>
          <a:xfrm>
            <a:off x="4740926" y="3705047"/>
            <a:ext cx="4428782" cy="289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92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CED2B46-D847-0D05-44B1-6976A6363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466" y="365125"/>
            <a:ext cx="7772400" cy="611312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B8C4DCE-8A97-4A73-4198-F15C15C74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ELT, 2004-2006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FFDF4F2-271C-2298-BD81-07394594C262}"/>
              </a:ext>
            </a:extLst>
          </p:cNvPr>
          <p:cNvGrpSpPr/>
          <p:nvPr/>
        </p:nvGrpSpPr>
        <p:grpSpPr>
          <a:xfrm>
            <a:off x="347268" y="2511844"/>
            <a:ext cx="4978929" cy="2890360"/>
            <a:chOff x="1437938" y="1542361"/>
            <a:chExt cx="4978929" cy="289036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C10A7E97-3942-F667-B199-45DD87C4A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6840"/>
            <a:stretch>
              <a:fillRect/>
            </a:stretch>
          </p:blipFill>
          <p:spPr>
            <a:xfrm>
              <a:off x="1437938" y="3558448"/>
              <a:ext cx="4978929" cy="874273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BD4F461-6699-9A0C-3FF4-24A94B558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9986" b="45853"/>
            <a:stretch>
              <a:fillRect/>
            </a:stretch>
          </p:blipFill>
          <p:spPr>
            <a:xfrm>
              <a:off x="1437938" y="1542361"/>
              <a:ext cx="4978929" cy="2269475"/>
            </a:xfrm>
            <a:prstGeom prst="rect">
              <a:avLst/>
            </a:prstGeom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9A58EB-CCD4-CEC1-CD35-89B69A38C1E1}"/>
              </a:ext>
            </a:extLst>
          </p:cNvPr>
          <p:cNvSpPr txBox="1"/>
          <p:nvPr/>
        </p:nvSpPr>
        <p:spPr>
          <a:xfrm>
            <a:off x="672029" y="5883007"/>
            <a:ext cx="3209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Report </a:t>
            </a:r>
            <a:r>
              <a:rPr lang="it-IT" err="1"/>
              <a:t>presented</a:t>
            </a:r>
            <a:r>
              <a:rPr lang="it-IT"/>
              <a:t> on </a:t>
            </a:r>
            <a:r>
              <a:rPr lang="it-IT" err="1"/>
              <a:t>May</a:t>
            </a:r>
            <a:r>
              <a:rPr lang="it-IT"/>
              <a:t> 2006</a:t>
            </a:r>
          </a:p>
        </p:txBody>
      </p:sp>
    </p:spTree>
    <p:extLst>
      <p:ext uri="{BB962C8B-B14F-4D97-AF65-F5344CB8AC3E}">
        <p14:creationId xmlns:p14="http://schemas.microsoft.com/office/powerpoint/2010/main" val="3097754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A90F9D-0421-B1F5-2708-12606772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9CC9654-2AB1-508D-754E-DA6CEAD0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21" y="590385"/>
            <a:ext cx="7772400" cy="4200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3F4261E-8772-F351-4A99-FF38E0DD0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721" y="4515538"/>
            <a:ext cx="7239000" cy="20574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7E5C0C-5B8D-0FAA-38EB-58AF8D5A2647}"/>
              </a:ext>
            </a:extLst>
          </p:cNvPr>
          <p:cNvSpPr txBox="1"/>
          <p:nvPr/>
        </p:nvSpPr>
        <p:spPr>
          <a:xfrm>
            <a:off x="8362721" y="3436706"/>
            <a:ext cx="2910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Adaptive </a:t>
            </a:r>
            <a:r>
              <a:rPr lang="it-IT" sz="2400" dirty="0" err="1"/>
              <a:t>primaries</a:t>
            </a:r>
            <a:r>
              <a:rPr lang="it-IT" sz="2400" dirty="0"/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val="19443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012DA4-223D-36DE-AFBA-83A0200E4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3" y="-2692"/>
            <a:ext cx="10515600" cy="1325563"/>
          </a:xfrm>
        </p:spPr>
        <p:txBody>
          <a:bodyPr/>
          <a:lstStyle/>
          <a:p>
            <a:r>
              <a:rPr lang="it-IT"/>
              <a:t>E-ELT Science Book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22427ED-13CD-99EE-3CCC-9CC58239E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85" y="1013550"/>
            <a:ext cx="4143303" cy="59325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D626722-F625-C057-0886-65E2DBF2D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683" y="1569339"/>
            <a:ext cx="6433122" cy="482100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B1BDB6B-22F5-7EEF-F96C-5C262143B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740" y="0"/>
            <a:ext cx="4689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0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D56E60-4AF2-CF4B-8FD5-88F4879C4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16" y="-230188"/>
            <a:ext cx="10515600" cy="1325563"/>
          </a:xfrm>
        </p:spPr>
        <p:txBody>
          <a:bodyPr/>
          <a:lstStyle/>
          <a:p>
            <a:r>
              <a:rPr lang="it-IT" dirty="0" err="1"/>
              <a:t>Acknowledgements</a:t>
            </a:r>
            <a:r>
              <a:rPr lang="it-IT" dirty="0"/>
              <a:t> to: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200F9B-108E-F561-04B6-F85627ED8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97" y="223627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it-IT" dirty="0" err="1"/>
              <a:t>F</a:t>
            </a:r>
            <a:r>
              <a:rPr lang="it-IT" dirty="0"/>
              <a:t>. Mannucci</a:t>
            </a:r>
          </a:p>
          <a:p>
            <a:r>
              <a:rPr lang="it-IT" dirty="0"/>
              <a:t>A. Riccardi</a:t>
            </a:r>
          </a:p>
          <a:p>
            <a:r>
              <a:rPr lang="it-IT" dirty="0" err="1"/>
              <a:t>R</a:t>
            </a:r>
            <a:r>
              <a:rPr lang="it-IT" dirty="0"/>
              <a:t>. Briguglio</a:t>
            </a:r>
          </a:p>
          <a:p>
            <a:r>
              <a:rPr lang="it-IT" dirty="0"/>
              <a:t>E. Pinna</a:t>
            </a:r>
          </a:p>
          <a:p>
            <a:r>
              <a:rPr lang="it-IT" dirty="0"/>
              <a:t>L. Busoni</a:t>
            </a:r>
          </a:p>
          <a:p>
            <a:r>
              <a:rPr lang="it-IT" dirty="0" err="1"/>
              <a:t>R</a:t>
            </a:r>
            <a:r>
              <a:rPr lang="it-IT" dirty="0"/>
              <a:t>. Stanga</a:t>
            </a:r>
          </a:p>
          <a:p>
            <a:r>
              <a:rPr lang="it-IT" dirty="0" err="1"/>
              <a:t>R</a:t>
            </a:r>
            <a:r>
              <a:rPr lang="it-IT" dirty="0"/>
              <a:t>. Biasi</a:t>
            </a:r>
          </a:p>
          <a:p>
            <a:r>
              <a:rPr lang="it-IT" dirty="0"/>
              <a:t>P. </a:t>
            </a:r>
            <a:r>
              <a:rPr lang="it-IT" dirty="0" err="1"/>
              <a:t>Vettolani</a:t>
            </a:r>
            <a:endParaRPr lang="it-IT" dirty="0"/>
          </a:p>
          <a:p>
            <a:r>
              <a:rPr lang="it-IT" dirty="0"/>
              <a:t>G. Pareschi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F525716-4DD1-5EBA-FCCF-ECCD3DCC95B8}"/>
              </a:ext>
            </a:extLst>
          </p:cNvPr>
          <p:cNvSpPr txBox="1"/>
          <p:nvPr/>
        </p:nvSpPr>
        <p:spPr>
          <a:xfrm>
            <a:off x="467496" y="1543775"/>
            <a:ext cx="3357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main</a:t>
            </a:r>
            <a:r>
              <a:rPr lang="it-IT" sz="2400" dirty="0"/>
              <a:t> </a:t>
            </a:r>
            <a:r>
              <a:rPr lang="it-IT" sz="2400" dirty="0" err="1"/>
              <a:t>contributors</a:t>
            </a:r>
            <a:r>
              <a:rPr lang="it-IT" sz="2400" dirty="0"/>
              <a:t>...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B5B8C3-35D9-E657-9B49-6E8705FAB95B}"/>
              </a:ext>
            </a:extLst>
          </p:cNvPr>
          <p:cNvSpPr txBox="1"/>
          <p:nvPr/>
        </p:nvSpPr>
        <p:spPr>
          <a:xfrm>
            <a:off x="467496" y="864542"/>
            <a:ext cx="3812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Workshop Organizers...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AAF0AFB-87E0-742D-0E67-2B5B95788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16347"/>
            <a:ext cx="5134591" cy="613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73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44448F-F6B2-04CB-30AA-895B34837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E-ELT 2007-2008, 42m </a:t>
            </a:r>
            <a:r>
              <a:rPr lang="it-IT" err="1"/>
              <a:t>telescope</a:t>
            </a:r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54D97D8-ECED-9BB4-9971-18F3F00800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01"/>
          <a:stretch>
            <a:fillRect/>
          </a:stretch>
        </p:blipFill>
        <p:spPr>
          <a:xfrm>
            <a:off x="3901930" y="1433384"/>
            <a:ext cx="8540599" cy="50738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828C983-16FA-20D6-C63A-702F63338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11" y="1720401"/>
            <a:ext cx="3629204" cy="474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24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21EA82-11E2-B1AF-8E4B-262CE2753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12" y="-285753"/>
            <a:ext cx="10515600" cy="1325563"/>
          </a:xfrm>
        </p:spPr>
        <p:txBody>
          <a:bodyPr/>
          <a:lstStyle/>
          <a:p>
            <a:r>
              <a:rPr lang="it-IT" err="1"/>
              <a:t>Termodynamic</a:t>
            </a:r>
            <a:r>
              <a:rPr lang="it-IT"/>
              <a:t> solar </a:t>
            </a:r>
            <a:r>
              <a:rPr lang="it-IT" err="1"/>
              <a:t>plant</a:t>
            </a:r>
            <a:r>
              <a:rPr lang="it-IT"/>
              <a:t> 2007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78E7CE-C38C-7592-4711-8E6402D2DFCE}"/>
              </a:ext>
            </a:extLst>
          </p:cNvPr>
          <p:cNvSpPr txBox="1"/>
          <p:nvPr/>
        </p:nvSpPr>
        <p:spPr>
          <a:xfrm>
            <a:off x="342566" y="1408155"/>
            <a:ext cx="25218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a solar </a:t>
            </a:r>
            <a:r>
              <a:rPr lang="it-IT" err="1"/>
              <a:t>thermodynamic</a:t>
            </a:r>
            <a:r>
              <a:rPr lang="it-IT"/>
              <a:t> </a:t>
            </a:r>
            <a:r>
              <a:rPr lang="it-IT" err="1"/>
              <a:t>plant</a:t>
            </a:r>
            <a:r>
              <a:rPr lang="it-IT"/>
              <a:t>—</a:t>
            </a:r>
            <a:r>
              <a:rPr lang="it-IT" err="1"/>
              <a:t>also</a:t>
            </a:r>
            <a:r>
              <a:rPr lang="it-IT"/>
              <a:t> </a:t>
            </a:r>
            <a:r>
              <a:rPr lang="it-IT" err="1"/>
              <a:t>known</a:t>
            </a:r>
            <a:r>
              <a:rPr lang="it-IT"/>
              <a:t> </a:t>
            </a:r>
            <a:r>
              <a:rPr lang="it-IT" err="1"/>
              <a:t>as</a:t>
            </a:r>
            <a:r>
              <a:rPr lang="it-IT"/>
              <a:t> a </a:t>
            </a:r>
            <a:r>
              <a:rPr lang="it-IT" err="1"/>
              <a:t>concentrating</a:t>
            </a:r>
            <a:r>
              <a:rPr lang="it-IT"/>
              <a:t> solar power (CSP) </a:t>
            </a:r>
            <a:r>
              <a:rPr lang="it-IT" err="1"/>
              <a:t>plant</a:t>
            </a:r>
            <a:r>
              <a:rPr lang="it-IT"/>
              <a:t>, or a solar </a:t>
            </a:r>
            <a:r>
              <a:rPr lang="it-IT" err="1"/>
              <a:t>thermal</a:t>
            </a:r>
            <a:r>
              <a:rPr lang="it-IT"/>
              <a:t> power </a:t>
            </a:r>
            <a:r>
              <a:rPr lang="it-IT" err="1"/>
              <a:t>plant</a:t>
            </a:r>
            <a:r>
              <a:rPr lang="it-IT"/>
              <a:t>—is a </a:t>
            </a:r>
            <a:r>
              <a:rPr lang="it-IT" err="1"/>
              <a:t>type</a:t>
            </a:r>
            <a:r>
              <a:rPr lang="it-IT"/>
              <a:t> of power </a:t>
            </a:r>
            <a:r>
              <a:rPr lang="it-IT" err="1"/>
              <a:t>plant</a:t>
            </a:r>
            <a:r>
              <a:rPr lang="it-IT"/>
              <a:t> </a:t>
            </a:r>
            <a:r>
              <a:rPr lang="it-IT" err="1"/>
              <a:t>that</a:t>
            </a:r>
            <a:r>
              <a:rPr lang="it-IT"/>
              <a:t> </a:t>
            </a:r>
            <a:r>
              <a:rPr lang="it-IT" err="1"/>
              <a:t>uses</a:t>
            </a:r>
            <a:r>
              <a:rPr lang="it-IT"/>
              <a:t> solar </a:t>
            </a:r>
            <a:r>
              <a:rPr lang="it-IT" err="1"/>
              <a:t>radiation</a:t>
            </a:r>
            <a:r>
              <a:rPr lang="it-IT"/>
              <a:t> </a:t>
            </a:r>
            <a:r>
              <a:rPr lang="it-IT" err="1"/>
              <a:t>as</a:t>
            </a:r>
            <a:r>
              <a:rPr lang="it-IT"/>
              <a:t> </a:t>
            </a:r>
            <a:r>
              <a:rPr lang="it-IT" err="1"/>
              <a:t>its</a:t>
            </a:r>
            <a:r>
              <a:rPr lang="it-IT"/>
              <a:t> </a:t>
            </a:r>
            <a:r>
              <a:rPr lang="it-IT" err="1"/>
              <a:t>primary</a:t>
            </a:r>
            <a:r>
              <a:rPr lang="it-IT"/>
              <a:t> energy source. By </a:t>
            </a:r>
            <a:r>
              <a:rPr lang="it-IT" err="1"/>
              <a:t>concentrating</a:t>
            </a:r>
            <a:r>
              <a:rPr lang="it-IT"/>
              <a:t> </a:t>
            </a:r>
            <a:r>
              <a:rPr lang="it-IT" err="1"/>
              <a:t>sunlight</a:t>
            </a:r>
            <a:r>
              <a:rPr lang="it-IT"/>
              <a:t>, </a:t>
            </a:r>
            <a:r>
              <a:rPr lang="it-IT" err="1"/>
              <a:t>it</a:t>
            </a:r>
            <a:r>
              <a:rPr lang="it-IT"/>
              <a:t> stores the </a:t>
            </a:r>
            <a:r>
              <a:rPr lang="it-IT" err="1"/>
              <a:t>captured</a:t>
            </a:r>
            <a:r>
              <a:rPr lang="it-IT"/>
              <a:t> energy in the form of </a:t>
            </a:r>
            <a:r>
              <a:rPr lang="it-IT" err="1"/>
              <a:t>heat</a:t>
            </a:r>
            <a:r>
              <a:rPr lang="it-IT"/>
              <a:t> and </a:t>
            </a:r>
            <a:r>
              <a:rPr lang="it-IT" err="1"/>
              <a:t>then</a:t>
            </a:r>
            <a:r>
              <a:rPr lang="it-IT"/>
              <a:t> </a:t>
            </a:r>
            <a:r>
              <a:rPr lang="it-IT" err="1"/>
              <a:t>converts</a:t>
            </a:r>
            <a:r>
              <a:rPr lang="it-IT"/>
              <a:t> </a:t>
            </a:r>
            <a:r>
              <a:rPr lang="it-IT" err="1"/>
              <a:t>it</a:t>
            </a:r>
            <a:r>
              <a:rPr lang="it-IT"/>
              <a:t> </a:t>
            </a:r>
            <a:r>
              <a:rPr lang="it-IT" err="1"/>
              <a:t>into</a:t>
            </a:r>
            <a:r>
              <a:rPr lang="it-IT"/>
              <a:t> </a:t>
            </a:r>
            <a:r>
              <a:rPr lang="it-IT" err="1"/>
              <a:t>electricity</a:t>
            </a:r>
            <a:r>
              <a:rPr lang="it-IT"/>
              <a:t> by </a:t>
            </a:r>
            <a:r>
              <a:rPr lang="it-IT" err="1"/>
              <a:t>means</a:t>
            </a:r>
            <a:r>
              <a:rPr lang="it-IT"/>
              <a:t> of a </a:t>
            </a:r>
            <a:r>
              <a:rPr lang="it-IT" err="1"/>
              <a:t>steam</a:t>
            </a:r>
            <a:r>
              <a:rPr lang="it-IT"/>
              <a:t> turbine.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145773A-4FCC-E6C6-5C36-CE4683978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959" y="1505193"/>
            <a:ext cx="8571021" cy="523046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E0EB540-5DE7-A3C5-237F-36DC66F646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109" t="28079" r="38888" b="22309"/>
          <a:stretch>
            <a:fillRect/>
          </a:stretch>
        </p:blipFill>
        <p:spPr>
          <a:xfrm>
            <a:off x="7599405" y="618503"/>
            <a:ext cx="3435180" cy="64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3C395-893C-3DB7-4018-72B9DB23A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aria aperta, veicolo, Veicolo terrestre, albero&#10;&#10;Il contenuto generato dall'IA potrebbe non essere corretto.">
            <a:extLst>
              <a:ext uri="{FF2B5EF4-FFF2-40B4-BE49-F238E27FC236}">
                <a16:creationId xmlns:a16="http://schemas.microsoft.com/office/drawing/2014/main" id="{1BFDBF95-C432-D981-9770-90DEBA059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pic>
        <p:nvPicPr>
          <p:cNvPr id="9" name="Immagine 8" descr="Immagine che contiene automobile, veicolo, aria aperta, ruota&#10;&#10;Il contenuto generato dall'IA potrebbe non essere corretto.">
            <a:extLst>
              <a:ext uri="{FF2B5EF4-FFF2-40B4-BE49-F238E27FC236}">
                <a16:creationId xmlns:a16="http://schemas.microsoft.com/office/drawing/2014/main" id="{D441F737-0EE7-980D-AE40-F8883BBED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707" y="-329611"/>
            <a:ext cx="4240028" cy="318002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2AA0C8A-D660-2C66-14F0-4F90EA2F1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753" y="-989397"/>
            <a:ext cx="12818488" cy="8836793"/>
          </a:xfrm>
          <a:prstGeom prst="rect">
            <a:avLst/>
          </a:prstGeom>
        </p:spPr>
      </p:pic>
      <p:pic>
        <p:nvPicPr>
          <p:cNvPr id="10" name="Immagine 9" descr="Immagine che contiene aria aperta, neve, albero, inverno&#10;&#10;Il contenuto generato dall'IA potrebbe non essere corretto.">
            <a:extLst>
              <a:ext uri="{FF2B5EF4-FFF2-40B4-BE49-F238E27FC236}">
                <a16:creationId xmlns:a16="http://schemas.microsoft.com/office/drawing/2014/main" id="{7C3EB2E6-740A-384A-221B-5094D50C9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753" y="-1134611"/>
            <a:ext cx="12372753" cy="92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0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A45783-33F3-6A22-E7B8-68938AEA9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03" y="0"/>
            <a:ext cx="10515600" cy="1325563"/>
          </a:xfrm>
        </p:spPr>
        <p:txBody>
          <a:bodyPr/>
          <a:lstStyle/>
          <a:p>
            <a:r>
              <a:rPr lang="it-IT"/>
              <a:t>2007: Specchi con tecnologia </a:t>
            </a:r>
            <a:r>
              <a:rPr lang="it-IT" err="1"/>
              <a:t>slumping</a:t>
            </a:r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8E0B366-7A83-E429-0355-A712D3BFD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52129" y="1828477"/>
            <a:ext cx="5894027" cy="4165019"/>
          </a:xfrm>
          <a:prstGeom prst="rect">
            <a:avLst/>
          </a:prstGeom>
        </p:spPr>
      </p:pic>
      <p:pic>
        <p:nvPicPr>
          <p:cNvPr id="7" name="Immagine 6" descr="Immagine che contiene testo, schermata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77AB6A00-E1C0-F0DB-999C-3655697DD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789" y="963973"/>
            <a:ext cx="6590419" cy="333986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E72F012-2161-E876-1748-79899EAE9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09890" y="3445638"/>
            <a:ext cx="2825825" cy="39988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E22A7A65-4D8E-A749-728B-15B0E5F57A70}"/>
              </a:ext>
            </a:extLst>
          </p:cNvPr>
          <p:cNvSpPr/>
          <p:nvPr/>
        </p:nvSpPr>
        <p:spPr>
          <a:xfrm>
            <a:off x="605481" y="1325563"/>
            <a:ext cx="3756454" cy="7256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902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D6C35E-CB8B-ED38-1941-D7336E8D3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873" y="-33536"/>
            <a:ext cx="10515600" cy="1325563"/>
          </a:xfrm>
        </p:spPr>
        <p:txBody>
          <a:bodyPr/>
          <a:lstStyle/>
          <a:p>
            <a:r>
              <a:rPr lang="it-IT"/>
              <a:t>2008: Stripping of LBT672a </a:t>
            </a:r>
            <a:r>
              <a:rPr lang="it-IT" err="1"/>
              <a:t>reference</a:t>
            </a:r>
            <a:r>
              <a:rPr lang="it-IT"/>
              <a:t> body </a:t>
            </a:r>
            <a:r>
              <a:rPr lang="it-IT" err="1"/>
              <a:t>gold</a:t>
            </a:r>
            <a:r>
              <a:rPr lang="it-IT"/>
              <a:t> </a:t>
            </a:r>
            <a:r>
              <a:rPr lang="it-IT" err="1"/>
              <a:t>deposition</a:t>
            </a:r>
            <a:r>
              <a:rPr lang="it-IT"/>
              <a:t> </a:t>
            </a:r>
            <a:r>
              <a:rPr lang="it-IT" err="1"/>
              <a:t>using</a:t>
            </a:r>
            <a:r>
              <a:rPr lang="it-IT"/>
              <a:t> the «</a:t>
            </a:r>
            <a:r>
              <a:rPr lang="it-IT" i="1"/>
              <a:t>Piragna»</a:t>
            </a:r>
          </a:p>
        </p:txBody>
      </p:sp>
      <p:pic>
        <p:nvPicPr>
          <p:cNvPr id="5" name="Immagine 4" descr="Immagine che contiene statua, uomo, terreno, aria aperta&#10;&#10;Il contenuto generato dall'IA potrebbe non essere corretto.">
            <a:extLst>
              <a:ext uri="{FF2B5EF4-FFF2-40B4-BE49-F238E27FC236}">
                <a16:creationId xmlns:a16="http://schemas.microsoft.com/office/drawing/2014/main" id="{1C3585CF-88AE-72C6-E0FD-9C9567C6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98" y="1553646"/>
            <a:ext cx="4925629" cy="375070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91E8AE-0DA3-E3A8-E7D9-494568E63676}"/>
              </a:ext>
            </a:extLst>
          </p:cNvPr>
          <p:cNvSpPr txBox="1"/>
          <p:nvPr/>
        </p:nvSpPr>
        <p:spPr>
          <a:xfrm>
            <a:off x="8474000" y="1735842"/>
            <a:ext cx="3418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/>
              <a:t>Piragna </a:t>
            </a:r>
            <a:r>
              <a:rPr lang="it-IT" sz="2000" err="1"/>
              <a:t>solution</a:t>
            </a:r>
            <a:r>
              <a:rPr lang="it-IT" sz="2000"/>
              <a:t>: Acqua ossigenata + acido solforico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83A646EE-35FE-9A2A-98DE-F0873DD1EBF4}"/>
              </a:ext>
            </a:extLst>
          </p:cNvPr>
          <p:cNvGrpSpPr/>
          <p:nvPr/>
        </p:nvGrpSpPr>
        <p:grpSpPr>
          <a:xfrm>
            <a:off x="4383037" y="4099515"/>
            <a:ext cx="7772400" cy="2741844"/>
            <a:chOff x="4383037" y="4195157"/>
            <a:chExt cx="7772400" cy="2741844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28812CEF-3913-FBD0-CFD4-6C371E263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3037" y="4195157"/>
              <a:ext cx="7772400" cy="2741844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7CC8F3C3-448B-10F5-AB99-3EFE98DD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0789" y="4198985"/>
              <a:ext cx="2310908" cy="558398"/>
            </a:xfrm>
            <a:prstGeom prst="rect">
              <a:avLst/>
            </a:prstGeom>
          </p:spPr>
        </p:pic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DD76175E-6791-0ECB-748A-98CCF0A6D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437" y="1553646"/>
            <a:ext cx="2693800" cy="2643857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754D3BB-0736-6E95-2C5E-C45AF18359CD}"/>
              </a:ext>
            </a:extLst>
          </p:cNvPr>
          <p:cNvSpPr txBox="1"/>
          <p:nvPr/>
        </p:nvSpPr>
        <p:spPr>
          <a:xfrm>
            <a:off x="3344065" y="1691197"/>
            <a:ext cx="114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P. Salinari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58D59C8-3697-ECE5-EE51-5DE2BF85E145}"/>
              </a:ext>
            </a:extLst>
          </p:cNvPr>
          <p:cNvSpPr txBox="1"/>
          <p:nvPr/>
        </p:nvSpPr>
        <p:spPr>
          <a:xfrm>
            <a:off x="493773" y="4809219"/>
            <a:ext cx="259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chemeClr val="bg1"/>
                </a:solidFill>
              </a:rPr>
              <a:t>According</a:t>
            </a:r>
            <a:r>
              <a:rPr lang="it-IT">
                <a:solidFill>
                  <a:schemeClr val="bg1"/>
                </a:solidFill>
              </a:rPr>
              <a:t> to </a:t>
            </a:r>
            <a:r>
              <a:rPr lang="it-IT" err="1">
                <a:solidFill>
                  <a:schemeClr val="bg1"/>
                </a:solidFill>
              </a:rPr>
              <a:t>R</a:t>
            </a:r>
            <a:r>
              <a:rPr lang="it-IT">
                <a:solidFill>
                  <a:schemeClr val="bg1"/>
                </a:solidFill>
              </a:rPr>
              <a:t>. Briguglio</a:t>
            </a:r>
          </a:p>
        </p:txBody>
      </p:sp>
    </p:spTree>
    <p:extLst>
      <p:ext uri="{BB962C8B-B14F-4D97-AF65-F5344CB8AC3E}">
        <p14:creationId xmlns:p14="http://schemas.microsoft.com/office/powerpoint/2010/main" val="70136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30D247-6841-E74D-ABF7-5212248C2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38" y="722098"/>
            <a:ext cx="10515600" cy="1325563"/>
          </a:xfrm>
        </p:spPr>
        <p:txBody>
          <a:bodyPr/>
          <a:lstStyle/>
          <a:p>
            <a:r>
              <a:rPr lang="it-IT" b="1"/>
              <a:t>2010....</a:t>
            </a:r>
          </a:p>
        </p:txBody>
      </p:sp>
      <p:pic>
        <p:nvPicPr>
          <p:cNvPr id="5" name="Immagine 4" descr="Immagine che contiene cielo, Cartellone, aria aperta, nuvola&#10;&#10;Il contenuto generato dall'IA potrebbe non essere corretto.">
            <a:extLst>
              <a:ext uri="{FF2B5EF4-FFF2-40B4-BE49-F238E27FC236}">
                <a16:creationId xmlns:a16="http://schemas.microsoft.com/office/drawing/2014/main" id="{D191ED25-6E2F-FDD8-4BFD-5FF220B9C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818" y="722098"/>
            <a:ext cx="8631951" cy="57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4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6227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it-IT" sz="3600" b="1"/>
              <a:t>FLAO system installation at LBT....</a:t>
            </a:r>
          </a:p>
        </p:txBody>
      </p:sp>
      <p:pic>
        <p:nvPicPr>
          <p:cNvPr id="4" name="Picture 3" descr="Z:\users\projects\LBT\sec-LBT\pictures\foto professionali\IMG_16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9" y="764705"/>
            <a:ext cx="8532441" cy="58882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0524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40024" y="20042"/>
            <a:ext cx="8927976" cy="1143000"/>
          </a:xfrm>
        </p:spPr>
        <p:txBody>
          <a:bodyPr>
            <a:normAutofit/>
          </a:bodyPr>
          <a:lstStyle/>
          <a:p>
            <a:pPr algn="l"/>
            <a:r>
              <a:rPr lang="it-IT" sz="3600" b="1"/>
              <a:t>FLAO system installation at LBT</a:t>
            </a:r>
            <a:endParaRPr lang="en-US" sz="3600" b="1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80728"/>
            <a:ext cx="573645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sellaDiTesto 23"/>
          <p:cNvSpPr txBox="1"/>
          <p:nvPr/>
        </p:nvSpPr>
        <p:spPr>
          <a:xfrm>
            <a:off x="1703512" y="5877272"/>
            <a:ext cx="3456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February 9</a:t>
            </a:r>
            <a:r>
              <a:rPr lang="en-US" sz="2000" b="1" baseline="30000"/>
              <a:t>th</a:t>
            </a:r>
            <a:r>
              <a:rPr lang="en-US" sz="2000" b="1"/>
              <a:t> --March 17</a:t>
            </a:r>
            <a:r>
              <a:rPr lang="en-US" sz="2000" b="1" baseline="30000"/>
              <a:t>th </a:t>
            </a:r>
            <a:r>
              <a:rPr lang="en-US" sz="2000" b="1"/>
              <a:t> 2010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6164" y="2940914"/>
            <a:ext cx="5313817" cy="387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8602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-27384"/>
            <a:ext cx="8316416" cy="1143000"/>
          </a:xfrm>
        </p:spPr>
        <p:txBody>
          <a:bodyPr>
            <a:normAutofit/>
          </a:bodyPr>
          <a:lstStyle/>
          <a:p>
            <a:r>
              <a:rPr lang="it-IT"/>
              <a:t>FLAO system </a:t>
            </a:r>
            <a:r>
              <a:rPr lang="it-IT" err="1"/>
              <a:t>installation</a:t>
            </a:r>
            <a:r>
              <a:rPr lang="it-IT"/>
              <a:t> @ LBT</a:t>
            </a:r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2025" y="1268760"/>
            <a:ext cx="3959671" cy="528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5520" y="1388772"/>
            <a:ext cx="3960440" cy="528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sellaDiTesto 23"/>
          <p:cNvSpPr txBox="1"/>
          <p:nvPr/>
        </p:nvSpPr>
        <p:spPr>
          <a:xfrm>
            <a:off x="2567609" y="980728"/>
            <a:ext cx="2967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February 9</a:t>
            </a:r>
            <a:r>
              <a:rPr lang="en-US" sz="2000" b="1" baseline="30000"/>
              <a:t>th</a:t>
            </a:r>
            <a:r>
              <a:rPr lang="en-US" sz="2000" b="1"/>
              <a:t> --March 17</a:t>
            </a:r>
            <a:r>
              <a:rPr lang="en-US" sz="2000" b="1" baseline="30000"/>
              <a:t>th</a:t>
            </a:r>
            <a:r>
              <a:rPr lang="en-US" sz="2000" b="1"/>
              <a:t> .</a:t>
            </a:r>
          </a:p>
        </p:txBody>
      </p:sp>
      <p:sp>
        <p:nvSpPr>
          <p:cNvPr id="7" name="CasellaDiTesto 23"/>
          <p:cNvSpPr txBox="1"/>
          <p:nvPr/>
        </p:nvSpPr>
        <p:spPr>
          <a:xfrm>
            <a:off x="2567608" y="980728"/>
            <a:ext cx="3456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February 9</a:t>
            </a:r>
            <a:r>
              <a:rPr lang="en-US" sz="2000" b="1" baseline="30000"/>
              <a:t>th</a:t>
            </a:r>
            <a:r>
              <a:rPr lang="en-US" sz="2000" b="1"/>
              <a:t> --March 17</a:t>
            </a:r>
            <a:r>
              <a:rPr lang="en-US" sz="2000" b="1" baseline="30000"/>
              <a:t>th </a:t>
            </a:r>
            <a:r>
              <a:rPr lang="en-US" sz="2000" b="1"/>
              <a:t> 2010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28048" y="6592996"/>
            <a:ext cx="41399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/>
              <a:t>SPIE, Optics+Photonics Conf., 21 - 25 August 2011, USA</a:t>
            </a:r>
          </a:p>
        </p:txBody>
      </p:sp>
    </p:spTree>
    <p:extLst>
      <p:ext uri="{BB962C8B-B14F-4D97-AF65-F5344CB8AC3E}">
        <p14:creationId xmlns:p14="http://schemas.microsoft.com/office/powerpoint/2010/main" val="2993002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0044" y="1357944"/>
            <a:ext cx="6797419" cy="511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30044" y="-27384"/>
            <a:ext cx="8110373" cy="1143000"/>
          </a:xfrm>
        </p:spPr>
        <p:txBody>
          <a:bodyPr>
            <a:normAutofit/>
          </a:bodyPr>
          <a:lstStyle/>
          <a:p>
            <a:pPr algn="l"/>
            <a:r>
              <a:rPr lang="it-IT" sz="3600" b="1"/>
              <a:t>FLAO system installation at LBT</a:t>
            </a:r>
            <a:endParaRPr lang="en-US" sz="3600" b="1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6438" y="980728"/>
            <a:ext cx="3922051" cy="518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sellaDiTesto 23"/>
          <p:cNvSpPr txBox="1"/>
          <p:nvPr/>
        </p:nvSpPr>
        <p:spPr>
          <a:xfrm>
            <a:off x="2567609" y="980728"/>
            <a:ext cx="2967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February 9</a:t>
            </a:r>
            <a:r>
              <a:rPr lang="en-US" sz="2000" b="1" baseline="30000"/>
              <a:t>th</a:t>
            </a:r>
            <a:r>
              <a:rPr lang="en-US" sz="2000" b="1"/>
              <a:t> --March 17</a:t>
            </a:r>
            <a:r>
              <a:rPr lang="en-US" sz="2000" b="1" baseline="30000"/>
              <a:t>th</a:t>
            </a:r>
            <a:r>
              <a:rPr lang="en-US" sz="2000" b="1"/>
              <a:t> .</a:t>
            </a:r>
          </a:p>
        </p:txBody>
      </p:sp>
      <p:sp>
        <p:nvSpPr>
          <p:cNvPr id="7" name="CasellaDiTesto 23"/>
          <p:cNvSpPr txBox="1"/>
          <p:nvPr/>
        </p:nvSpPr>
        <p:spPr>
          <a:xfrm>
            <a:off x="2567608" y="980728"/>
            <a:ext cx="3456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February 9</a:t>
            </a:r>
            <a:r>
              <a:rPr lang="en-US" sz="2000" b="1" baseline="30000"/>
              <a:t>th</a:t>
            </a:r>
            <a:r>
              <a:rPr lang="en-US" sz="2000" b="1"/>
              <a:t> --March 17</a:t>
            </a:r>
            <a:r>
              <a:rPr lang="en-US" sz="2000" b="1" baseline="30000"/>
              <a:t>th </a:t>
            </a:r>
            <a:r>
              <a:rPr lang="en-US" sz="2000" b="1"/>
              <a:t> 2010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28048" y="6592996"/>
            <a:ext cx="41399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/>
              <a:t>SPIE, Optics+Photonics Conf., 21 - 25 August 2011, USA</a:t>
            </a:r>
          </a:p>
        </p:txBody>
      </p:sp>
    </p:spTree>
    <p:extLst>
      <p:ext uri="{BB962C8B-B14F-4D97-AF65-F5344CB8AC3E}">
        <p14:creationId xmlns:p14="http://schemas.microsoft.com/office/powerpoint/2010/main" val="172096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38628B-1AB6-A316-3B9E-BE625A1B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Disclaimer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E4D89D-9E88-580D-6B16-89F372A17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5480" cy="4351338"/>
          </a:xfrm>
        </p:spPr>
        <p:txBody>
          <a:bodyPr/>
          <a:lstStyle/>
          <a:p>
            <a:r>
              <a:rPr lang="en-US" noProof="0"/>
              <a:t>a personal reconstruction.....</a:t>
            </a:r>
          </a:p>
          <a:p>
            <a:r>
              <a:rPr lang="en-US" noProof="0" dirty="0"/>
              <a:t>from a former graduate student</a:t>
            </a:r>
          </a:p>
          <a:p>
            <a:r>
              <a:rPr lang="en-US" noProof="0" dirty="0"/>
              <a:t>.....and I like to believe a friend of Piero</a:t>
            </a:r>
          </a:p>
          <a:p>
            <a:endParaRPr lang="en-US" noProof="0" dirty="0"/>
          </a:p>
        </p:txBody>
      </p:sp>
      <p:pic>
        <p:nvPicPr>
          <p:cNvPr id="5" name="Immagine 4" descr="Immagine che contiene testo, libro, carta, documento&#10;&#10;Il contenuto generato dall'IA potrebbe non essere corretto.">
            <a:extLst>
              <a:ext uri="{FF2B5EF4-FFF2-40B4-BE49-F238E27FC236}">
                <a16:creationId xmlns:a16="http://schemas.microsoft.com/office/drawing/2014/main" id="{2DB1E4DB-4170-A148-92FF-45685AAF04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58" r="6741"/>
          <a:stretch>
            <a:fillRect/>
          </a:stretch>
        </p:blipFill>
        <p:spPr>
          <a:xfrm>
            <a:off x="7236822" y="0"/>
            <a:ext cx="4284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85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D4E8F4B-B9B2-1C45-A152-3B9DB95BD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1" y="0"/>
            <a:ext cx="9146268" cy="6921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9C2C5FE-AF68-3D4F-BF32-2B260F51C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-88900"/>
            <a:ext cx="10515600" cy="1325563"/>
          </a:xfrm>
          <a:solidFill>
            <a:schemeClr val="bg1"/>
          </a:solidFill>
        </p:spPr>
        <p:txBody>
          <a:bodyPr/>
          <a:lstStyle/>
          <a:p>
            <a:r>
              <a:rPr lang="it-IT"/>
              <a:t>2010, </a:t>
            </a:r>
            <a:r>
              <a:rPr lang="it-IT" err="1"/>
              <a:t>Results</a:t>
            </a:r>
            <a:r>
              <a:rPr lang="it-IT"/>
              <a:t> ?? </a:t>
            </a:r>
            <a:r>
              <a:rPr lang="it-IT" b="1"/>
              <a:t>RESULTS !!!!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B3B457-67F1-BD4A-8F79-45E75E8C2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66" t="44404" r="43764" b="43669"/>
          <a:stretch/>
        </p:blipFill>
        <p:spPr>
          <a:xfrm>
            <a:off x="8801099" y="482600"/>
            <a:ext cx="3182233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9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-99392"/>
            <a:ext cx="8229600" cy="1143000"/>
          </a:xfrm>
        </p:spPr>
        <p:txBody>
          <a:bodyPr/>
          <a:lstStyle/>
          <a:p>
            <a:pPr algn="l"/>
            <a:r>
              <a:rPr lang="it-IT" b="1"/>
              <a:t>High SR images..(H band)</a:t>
            </a:r>
          </a:p>
        </p:txBody>
      </p:sp>
      <p:pic>
        <p:nvPicPr>
          <p:cNvPr id="3" name="Immagine 2" descr="WREF95.ShAndAd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0420" y="777404"/>
            <a:ext cx="6096000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269" y="1353469"/>
            <a:ext cx="2087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</a:rPr>
              <a:t>H band SR 80%</a:t>
            </a:r>
          </a:p>
          <a:p>
            <a:r>
              <a:rPr lang="it-IT" sz="2400" b="1">
                <a:solidFill>
                  <a:schemeClr val="bg1"/>
                </a:solidFill>
              </a:rPr>
              <a:t>8 rings visible </a:t>
            </a:r>
          </a:p>
        </p:txBody>
      </p:sp>
      <p:sp>
        <p:nvSpPr>
          <p:cNvPr id="6" name="CasellaDiTesto 3"/>
          <p:cNvSpPr txBox="1">
            <a:spLocks noChangeArrowheads="1"/>
          </p:cNvSpPr>
          <p:nvPr/>
        </p:nvSpPr>
        <p:spPr bwMode="auto">
          <a:xfrm>
            <a:off x="340420" y="5817964"/>
            <a:ext cx="6552728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/>
              <a:t>The </a:t>
            </a:r>
            <a:r>
              <a:rPr lang="it-IT" b="1" err="1"/>
              <a:t>reference</a:t>
            </a:r>
            <a:r>
              <a:rPr lang="it-IT" b="1"/>
              <a:t>: HD175658,  </a:t>
            </a:r>
            <a:r>
              <a:rPr lang="en-GB"/>
              <a:t>R =6.5</a:t>
            </a:r>
            <a:r>
              <a:rPr lang="it-IT"/>
              <a:t>, H=2.5</a:t>
            </a:r>
            <a:r>
              <a:rPr lang="en-US"/>
              <a:t> </a:t>
            </a:r>
            <a:r>
              <a:rPr lang="it-IT"/>
              <a:t> </a:t>
            </a:r>
          </a:p>
          <a:p>
            <a:r>
              <a:rPr lang="it-IT" b="1"/>
              <a:t>The atmosphere</a:t>
            </a:r>
            <a:r>
              <a:rPr lang="it-IT"/>
              <a:t>: </a:t>
            </a:r>
            <a:r>
              <a:rPr lang="it-IT" err="1"/>
              <a:t>seeing</a:t>
            </a:r>
            <a:r>
              <a:rPr lang="it-IT"/>
              <a:t> 0.9 </a:t>
            </a:r>
            <a:r>
              <a:rPr lang="it-IT" err="1"/>
              <a:t>arcsec</a:t>
            </a:r>
            <a:r>
              <a:rPr lang="it-IT"/>
              <a:t> V band</a:t>
            </a:r>
            <a:endParaRPr lang="it-IT" b="1"/>
          </a:p>
          <a:p>
            <a:r>
              <a:rPr lang="it-IT" b="1"/>
              <a:t>FLAO </a:t>
            </a:r>
            <a:r>
              <a:rPr lang="it-IT" b="1" err="1"/>
              <a:t>parameters</a:t>
            </a:r>
            <a:r>
              <a:rPr lang="it-IT"/>
              <a:t>: 1KHz, 30x30 </a:t>
            </a:r>
            <a:r>
              <a:rPr lang="it-IT" err="1"/>
              <a:t>subaps</a:t>
            </a:r>
            <a:r>
              <a:rPr lang="it-IT"/>
              <a:t>,</a:t>
            </a:r>
            <a:r>
              <a:rPr lang="en-US"/>
              <a:t> </a:t>
            </a:r>
            <a:r>
              <a:rPr lang="it-IT"/>
              <a:t>400 </a:t>
            </a:r>
            <a:r>
              <a:rPr lang="it-IT" err="1"/>
              <a:t>corrected</a:t>
            </a:r>
            <a:r>
              <a:rPr lang="it-IT"/>
              <a:t> </a:t>
            </a:r>
            <a:r>
              <a:rPr lang="it-IT" err="1"/>
              <a:t>modes</a:t>
            </a:r>
            <a:r>
              <a:rPr lang="it-IT"/>
              <a:t>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28048" y="6592996"/>
            <a:ext cx="41399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/>
              <a:t>SPIE, Optics+Photonics Conf., 21 - 25 August 2011, USA</a:t>
            </a:r>
          </a:p>
        </p:txBody>
      </p:sp>
      <p:pic>
        <p:nvPicPr>
          <p:cNvPr id="8" name="500-modes_320" descr="500-modes_320">
            <a:hlinkClick r:id="" action="ppaction://media"/>
            <a:extLst>
              <a:ext uri="{FF2B5EF4-FFF2-40B4-BE49-F238E27FC236}">
                <a16:creationId xmlns:a16="http://schemas.microsoft.com/office/drawing/2014/main" id="{7238246D-BC88-3943-9198-4C734E4887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3284" y="965846"/>
            <a:ext cx="7088716" cy="53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2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537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it-IT" sz="3600" b="1"/>
              <a:t>The Globular cluster M92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7649" y="1620368"/>
            <a:ext cx="3024337" cy="3518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1985" y="1610217"/>
            <a:ext cx="3069048" cy="3518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288" y="1606720"/>
            <a:ext cx="3023320" cy="3518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3512" y="5138608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/>
              <a:t>HST/WFPC3, H band 21min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3873" y="5138608"/>
            <a:ext cx="1961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/>
              <a:t>LBT J band, 6min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0216" y="5138608"/>
            <a:ext cx="2017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/>
              <a:t>LBT K band, 3min</a:t>
            </a:r>
          </a:p>
        </p:txBody>
      </p:sp>
      <p:sp>
        <p:nvSpPr>
          <p:cNvPr id="12" name="CasellaDiTesto 3"/>
          <p:cNvSpPr txBox="1">
            <a:spLocks noChangeArrowheads="1"/>
          </p:cNvSpPr>
          <p:nvPr/>
        </p:nvSpPr>
        <p:spPr bwMode="auto">
          <a:xfrm>
            <a:off x="3403578" y="5734998"/>
            <a:ext cx="6184898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/>
              <a:t>Main data:  </a:t>
            </a:r>
            <a:r>
              <a:rPr lang="en-GB" err="1"/>
              <a:t>Rmag</a:t>
            </a:r>
            <a:r>
              <a:rPr lang="en-GB"/>
              <a:t> 12.0, </a:t>
            </a:r>
            <a:r>
              <a:rPr lang="it-IT"/>
              <a:t>0.9’’ seeing</a:t>
            </a:r>
          </a:p>
          <a:p>
            <a:r>
              <a:rPr lang="it-IT" b="1"/>
              <a:t>AO settings</a:t>
            </a:r>
            <a:r>
              <a:rPr lang="it-IT"/>
              <a:t>: 0.5KHz, 15x15 subaps, 153 corrected modes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537648" y="1466200"/>
            <a:ext cx="2902168" cy="0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760794" y="1216805"/>
            <a:ext cx="5341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/>
              <a:t>10’’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91544" y="5363925"/>
            <a:ext cx="365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</a:rPr>
              <a:t>HST WFPC3, H band, 20min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292446" y="5354633"/>
            <a:ext cx="3296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</a:rPr>
              <a:t>LBT+FLAO, H band, 8min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1450337" y="0"/>
            <a:ext cx="9241220" cy="5616624"/>
            <a:chOff x="-124463" y="865621"/>
            <a:chExt cx="9241220" cy="5616624"/>
          </a:xfrm>
        </p:grpSpPr>
        <p:grpSp>
          <p:nvGrpSpPr>
            <p:cNvPr id="119" name="Group 118"/>
            <p:cNvGrpSpPr/>
            <p:nvPr/>
          </p:nvGrpSpPr>
          <p:grpSpPr>
            <a:xfrm>
              <a:off x="-124463" y="865621"/>
              <a:ext cx="9241220" cy="5616624"/>
              <a:chOff x="-60714" y="807623"/>
              <a:chExt cx="9241220" cy="5616624"/>
            </a:xfrm>
          </p:grpSpPr>
          <p:sp>
            <p:nvSpPr>
              <p:cNvPr id="122" name="Rectangle 121"/>
              <p:cNvSpPr/>
              <p:nvPr/>
            </p:nvSpPr>
            <p:spPr>
              <a:xfrm>
                <a:off x="-60714" y="807623"/>
                <a:ext cx="9180506" cy="56166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23" name="Group 122"/>
              <p:cNvGrpSpPr/>
              <p:nvPr/>
            </p:nvGrpSpPr>
            <p:grpSpPr>
              <a:xfrm>
                <a:off x="-36512" y="1196752"/>
                <a:ext cx="8200653" cy="5196845"/>
                <a:chOff x="-36512" y="1196752"/>
                <a:chExt cx="8200653" cy="5196845"/>
              </a:xfrm>
            </p:grpSpPr>
            <p:grpSp>
              <p:nvGrpSpPr>
                <p:cNvPr id="125" name="Group 124"/>
                <p:cNvGrpSpPr/>
                <p:nvPr/>
              </p:nvGrpSpPr>
              <p:grpSpPr>
                <a:xfrm>
                  <a:off x="-36512" y="1196752"/>
                  <a:ext cx="7781419" cy="4231524"/>
                  <a:chOff x="-36512" y="638839"/>
                  <a:chExt cx="7781419" cy="4231524"/>
                </a:xfrm>
              </p:grpSpPr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-36512" y="908720"/>
                    <a:ext cx="4571644" cy="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8" name="TextBox 127"/>
                  <p:cNvSpPr txBox="1"/>
                  <p:nvPr/>
                </p:nvSpPr>
                <p:spPr>
                  <a:xfrm>
                    <a:off x="1614984" y="638839"/>
                    <a:ext cx="803425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400"/>
                      <a:t>~15’’</a:t>
                    </a:r>
                  </a:p>
                </p:txBody>
              </p:sp>
              <p:grpSp>
                <p:nvGrpSpPr>
                  <p:cNvPr id="129" name="Group 128"/>
                  <p:cNvGrpSpPr/>
                  <p:nvPr/>
                </p:nvGrpSpPr>
                <p:grpSpPr>
                  <a:xfrm>
                    <a:off x="-36512" y="4408698"/>
                    <a:ext cx="7781419" cy="461665"/>
                    <a:chOff x="179512" y="4293096"/>
                    <a:chExt cx="7599047" cy="442948"/>
                  </a:xfrm>
                </p:grpSpPr>
                <p:sp>
                  <p:nvSpPr>
                    <p:cNvPr id="130" name="TextBox 129"/>
                    <p:cNvSpPr txBox="1"/>
                    <p:nvPr/>
                  </p:nvSpPr>
                  <p:spPr>
                    <a:xfrm>
                      <a:off x="179512" y="4293096"/>
                      <a:ext cx="3569690" cy="44294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2400" b="1">
                          <a:solidFill>
                            <a:schemeClr val="bg1"/>
                          </a:solidFill>
                        </a:rPr>
                        <a:t>HST WFPC3, H band, 20min</a:t>
                      </a:r>
                    </a:p>
                  </p:txBody>
                </p:sp>
                <p:sp>
                  <p:nvSpPr>
                    <p:cNvPr id="131" name="TextBox 130"/>
                    <p:cNvSpPr txBox="1"/>
                    <p:nvPr/>
                  </p:nvSpPr>
                  <p:spPr>
                    <a:xfrm>
                      <a:off x="4642744" y="4293096"/>
                      <a:ext cx="3135815" cy="44294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2400" b="1">
                          <a:solidFill>
                            <a:schemeClr val="bg1"/>
                          </a:solidFill>
                        </a:rPr>
                        <a:t>LBT FLAO, H band, 8min</a:t>
                      </a:r>
                    </a:p>
                  </p:txBody>
                </p:sp>
              </p:grpSp>
            </p:grpSp>
            <p:sp>
              <p:nvSpPr>
                <p:cNvPr id="126" name="CasellaDiTesto 3"/>
                <p:cNvSpPr txBox="1">
                  <a:spLocks noChangeArrowheads="1"/>
                </p:cNvSpPr>
                <p:nvPr/>
              </p:nvSpPr>
              <p:spPr bwMode="auto">
                <a:xfrm>
                  <a:off x="1395389" y="5747266"/>
                  <a:ext cx="6768752" cy="646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it-IT" b="1"/>
                    <a:t>Main data: </a:t>
                  </a:r>
                  <a:r>
                    <a:rPr lang="en-GB" err="1"/>
                    <a:t>Rmag</a:t>
                  </a:r>
                  <a:r>
                    <a:rPr lang="en-GB"/>
                    <a:t> 11.5, 0.7’’ seeing, </a:t>
                  </a:r>
                </a:p>
                <a:p>
                  <a:r>
                    <a:rPr lang="en-GB" b="1"/>
                    <a:t>AO settings:</a:t>
                  </a:r>
                  <a:r>
                    <a:rPr lang="it-IT" b="1"/>
                    <a:t> </a:t>
                  </a:r>
                  <a:r>
                    <a:rPr lang="it-IT"/>
                    <a:t>0.5KHz, 15x15 subaps, 153 corrected modes</a:t>
                  </a:r>
                  <a:endParaRPr lang="en-US"/>
                </a:p>
              </p:txBody>
            </p:sp>
          </p:grpSp>
          <p:pic>
            <p:nvPicPr>
              <p:cNvPr id="124" name="Picture 8" descr="m92confH2_Scala_Logaritmica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-1444" y="1597669"/>
                <a:ext cx="9181950" cy="3796291"/>
              </a:xfrm>
              <a:prstGeom prst="rect">
                <a:avLst/>
              </a:prstGeom>
              <a:noFill/>
            </p:spPr>
          </p:pic>
        </p:grpSp>
        <p:sp>
          <p:nvSpPr>
            <p:cNvPr id="120" name="TextBox 119"/>
            <p:cNvSpPr txBox="1"/>
            <p:nvPr/>
          </p:nvSpPr>
          <p:spPr>
            <a:xfrm>
              <a:off x="366523" y="5456257"/>
              <a:ext cx="31348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/>
                <a:t>HST WFPC3, H band, 20 min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530321" y="5451958"/>
              <a:ext cx="28356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/>
                <a:t>LBT+FLAO, H band, 8 min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528048" y="6592996"/>
            <a:ext cx="41399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/>
              <a:t>SPIE, Optics+Photonics Conf., 21 - 25 August 2011, USA</a:t>
            </a:r>
          </a:p>
        </p:txBody>
      </p:sp>
    </p:spTree>
    <p:extLst>
      <p:ext uri="{BB962C8B-B14F-4D97-AF65-F5344CB8AC3E}">
        <p14:creationId xmlns:p14="http://schemas.microsoft.com/office/powerpoint/2010/main" val="347483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persona, uomo, edificio&#10;&#10;Il contenuto generato dall'IA potrebbe non essere corretto.">
            <a:extLst>
              <a:ext uri="{FF2B5EF4-FFF2-40B4-BE49-F238E27FC236}">
                <a16:creationId xmlns:a16="http://schemas.microsoft.com/office/drawing/2014/main" id="{D07FAB52-150A-FB0C-E05D-D28096581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16945"/>
            <a:ext cx="12283807" cy="87823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5670E54-C4F6-B643-20F1-B7B7DCCE0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19" y="-23388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2011: </a:t>
            </a:r>
            <a:r>
              <a:rPr lang="it-IT" b="1" dirty="0" err="1">
                <a:solidFill>
                  <a:schemeClr val="bg1"/>
                </a:solidFill>
              </a:rPr>
              <a:t>Piero’s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fest</a:t>
            </a:r>
            <a:r>
              <a:rPr lang="it-IT" b="1" dirty="0">
                <a:solidFill>
                  <a:schemeClr val="bg1"/>
                </a:solidFill>
              </a:rPr>
              <a:t> foto.</a:t>
            </a:r>
          </a:p>
        </p:txBody>
      </p:sp>
    </p:spTree>
    <p:extLst>
      <p:ext uri="{BB962C8B-B14F-4D97-AF65-F5344CB8AC3E}">
        <p14:creationId xmlns:p14="http://schemas.microsoft.com/office/powerpoint/2010/main" val="3450361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907030-A8C6-077D-BB7F-37789876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46" y="216844"/>
            <a:ext cx="10515600" cy="1325563"/>
          </a:xfrm>
        </p:spPr>
        <p:txBody>
          <a:bodyPr/>
          <a:lstStyle/>
          <a:p>
            <a:r>
              <a:rPr lang="it-IT"/>
              <a:t>2016: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3961715-B409-5AAA-CD48-65860AD5D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237" y="-429002"/>
            <a:ext cx="9356124" cy="7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90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8C7C8FC-97E2-2B7B-C088-F2C3C7397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47" y="333633"/>
            <a:ext cx="5994400" cy="1587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2E28046-9BC8-7B1C-5412-9A81CB77E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7" y="2192981"/>
            <a:ext cx="6184900" cy="4127500"/>
          </a:xfrm>
          <a:prstGeom prst="rect">
            <a:avLst/>
          </a:prstGeom>
        </p:spPr>
      </p:pic>
      <p:pic>
        <p:nvPicPr>
          <p:cNvPr id="10" name="Immagine 9" descr="Immagine che contiene interno, persona, arredo, vestiti&#10;&#10;Il contenuto generato dall'IA potrebbe non essere corretto.">
            <a:extLst>
              <a:ext uri="{FF2B5EF4-FFF2-40B4-BE49-F238E27FC236}">
                <a16:creationId xmlns:a16="http://schemas.microsoft.com/office/drawing/2014/main" id="{2BB080CB-3A08-FF5A-A699-54B3A9FE6F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874"/>
          <a:stretch>
            <a:fillRect/>
          </a:stretch>
        </p:blipFill>
        <p:spPr>
          <a:xfrm>
            <a:off x="6833286" y="-1015916"/>
            <a:ext cx="4287899" cy="827491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B0D4A3B-5F7E-47CA-9075-D8EF81334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407" y="3214604"/>
            <a:ext cx="7772400" cy="3468736"/>
          </a:xfrm>
          <a:prstGeom prst="rect">
            <a:avLst/>
          </a:prstGeom>
        </p:spPr>
      </p:pic>
      <p:pic>
        <p:nvPicPr>
          <p:cNvPr id="7" name="Immagine 6" descr="Immagine che contiene interno, arredo, persona, vestiti&#10;&#10;Il contenuto generato dall'IA potrebbe non essere corretto.">
            <a:extLst>
              <a:ext uri="{FF2B5EF4-FFF2-40B4-BE49-F238E27FC236}">
                <a16:creationId xmlns:a16="http://schemas.microsoft.com/office/drawing/2014/main" id="{4C9E9B0B-733C-256D-E27C-13F9449A6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985" y="-174660"/>
            <a:ext cx="3060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9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EC8CDE3-AEE7-EE03-1069-F33CE9575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705" y="1556667"/>
            <a:ext cx="2443299" cy="2859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157968"/>
            <a:ext cx="10488826" cy="685800"/>
          </a:xfrm>
        </p:spPr>
        <p:txBody>
          <a:bodyPr>
            <a:normAutofit fontScale="90000"/>
          </a:bodyPr>
          <a:lstStyle/>
          <a:p>
            <a:r>
              <a:rPr lang="en-US"/>
              <a:t>2011: Piero’s idea is adult and walks on its legs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0" y="976314"/>
            <a:ext cx="945308" cy="4714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9" descr="Co_logo_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1" y="990600"/>
            <a:ext cx="2124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4800601" y="990600"/>
          <a:ext cx="685800" cy="588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1177159" imgH="1008993" progId="Word.Picture.8">
                  <p:embed/>
                </p:oleObj>
              </mc:Choice>
              <mc:Fallback>
                <p:oleObj name="Picture" r:id="rId5" imgW="1177159" imgH="1008993" progId="Word.Picture.8">
                  <p:embed/>
                  <p:pic>
                    <p:nvPicPr>
                      <p:cNvPr id="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1" y="990600"/>
                        <a:ext cx="685800" cy="5883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990601"/>
            <a:ext cx="1371600" cy="532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000" y="1066800"/>
            <a:ext cx="1905000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0" y="990600"/>
            <a:ext cx="137160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530" y="1780449"/>
            <a:ext cx="3321316" cy="2286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438400" y="1784211"/>
            <a:ext cx="3429002" cy="4844913"/>
            <a:chOff x="76199" y="1676399"/>
            <a:chExt cx="3429002" cy="4844913"/>
          </a:xfrm>
        </p:grpSpPr>
        <p:sp>
          <p:nvSpPr>
            <p:cNvPr id="10" name="TextBox 9"/>
            <p:cNvSpPr txBox="1"/>
            <p:nvPr/>
          </p:nvSpPr>
          <p:spPr>
            <a:xfrm>
              <a:off x="406795" y="4212988"/>
              <a:ext cx="2934008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VLT-UT4: 1stLight Oct 2016</a:t>
              </a:r>
            </a:p>
            <a:p>
              <a:endParaRPr lang="en-US" b="1"/>
            </a:p>
            <a:p>
              <a:r>
                <a:rPr lang="en-US" b="1"/>
                <a:t>Convex, 2mm thick</a:t>
              </a:r>
            </a:p>
            <a:p>
              <a:r>
                <a:rPr lang="en-US" b="1"/>
                <a:t>1120mm </a:t>
              </a:r>
              <a:r>
                <a:rPr lang="en-US" b="1" err="1"/>
                <a:t>diam</a:t>
              </a:r>
              <a:endParaRPr lang="en-US" b="1"/>
            </a:p>
            <a:p>
              <a:r>
                <a:rPr lang="en-US" b="1"/>
                <a:t>1170 acts,  29mm/act</a:t>
              </a:r>
            </a:p>
            <a:p>
              <a:r>
                <a:rPr lang="en-US" err="1"/>
                <a:t>Proj</a:t>
              </a:r>
              <a:r>
                <a:rPr lang="en-US"/>
                <a:t>. on M1: </a:t>
              </a:r>
              <a:r>
                <a:rPr lang="en-US" b="1"/>
                <a:t>21cm/act</a:t>
              </a:r>
            </a:p>
            <a:p>
              <a:r>
                <a:rPr lang="en-US" b="1" err="1">
                  <a:latin typeface="Symbol" charset="2"/>
                  <a:cs typeface="Symbol" charset="2"/>
                </a:rPr>
                <a:t>s</a:t>
              </a:r>
              <a:r>
                <a:rPr lang="en-US" b="1" baseline="-25000" err="1"/>
                <a:t>fit</a:t>
              </a:r>
              <a:r>
                <a:rPr lang="en-US" b="1"/>
                <a:t> = 66nm </a:t>
              </a:r>
              <a:r>
                <a:rPr lang="en-US" b="1" err="1"/>
                <a:t>rms</a:t>
              </a:r>
              <a:r>
                <a:rPr lang="en-US" b="1"/>
                <a:t> WFE</a:t>
              </a:r>
            </a:p>
            <a:p>
              <a:r>
                <a:rPr lang="en-US" sz="1400"/>
                <a:t>(0.8as </a:t>
              </a:r>
              <a:r>
                <a:rPr lang="en-US" sz="1400" err="1"/>
                <a:t>seeing@V</a:t>
              </a:r>
              <a:r>
                <a:rPr lang="en-US" sz="1400"/>
                <a:t>)</a:t>
              </a:r>
              <a:r>
                <a:rPr lang="en-US"/>
                <a:t> 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76199" y="1676399"/>
              <a:ext cx="3429002" cy="2286001"/>
              <a:chOff x="76199" y="1676399"/>
              <a:chExt cx="3429002" cy="2286001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199" y="1676399"/>
                <a:ext cx="3429002" cy="2286001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099" y="3336258"/>
                <a:ext cx="457200" cy="599607"/>
              </a:xfrm>
              <a:prstGeom prst="rect">
                <a:avLst/>
              </a:prstGeom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D1FF282-F839-7E37-2921-80D84EAA3575}"/>
              </a:ext>
            </a:extLst>
          </p:cNvPr>
          <p:cNvGrpSpPr/>
          <p:nvPr/>
        </p:nvGrpSpPr>
        <p:grpSpPr>
          <a:xfrm>
            <a:off x="6630661" y="1422400"/>
            <a:ext cx="3405697" cy="4934732"/>
            <a:chOff x="5106660" y="1422400"/>
            <a:chExt cx="3405697" cy="49347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F6EADBF-A3B3-9FF0-78E0-4289CC300E32}"/>
                </a:ext>
              </a:extLst>
            </p:cNvPr>
            <p:cNvSpPr/>
            <p:nvPr/>
          </p:nvSpPr>
          <p:spPr>
            <a:xfrm>
              <a:off x="5106660" y="1422400"/>
              <a:ext cx="3405697" cy="307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EA94FEB-76AB-DCA7-0066-FEC4537F189D}"/>
                </a:ext>
              </a:extLst>
            </p:cNvPr>
            <p:cNvSpPr/>
            <p:nvPr/>
          </p:nvSpPr>
          <p:spPr>
            <a:xfrm>
              <a:off x="5708178" y="4325807"/>
              <a:ext cx="2186368" cy="20313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/>
                <a:t>SUBARU: GLAO</a:t>
              </a:r>
            </a:p>
            <a:p>
              <a:endParaRPr lang="en-US" b="1"/>
            </a:p>
            <a:p>
              <a:r>
                <a:rPr lang="en-US" b="1"/>
                <a:t>Convex, 2mm thick</a:t>
              </a:r>
            </a:p>
            <a:p>
              <a:r>
                <a:rPr lang="en-US" b="1"/>
                <a:t>1260mm diam</a:t>
              </a:r>
            </a:p>
            <a:p>
              <a:r>
                <a:rPr lang="en-US" b="1"/>
                <a:t>924 acts</a:t>
              </a:r>
            </a:p>
            <a:p>
              <a:endParaRPr lang="en-US" b="1"/>
            </a:p>
            <a:p>
              <a:r>
                <a:rPr lang="en-US" b="1"/>
                <a:t>in production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10F6B61-AF9D-435E-AA28-C5CB07D38C9A}"/>
                </a:ext>
              </a:extLst>
            </p:cNvPr>
            <p:cNvGrpSpPr/>
            <p:nvPr/>
          </p:nvGrpSpPr>
          <p:grpSpPr>
            <a:xfrm>
              <a:off x="5106660" y="1771268"/>
              <a:ext cx="3354326" cy="2358677"/>
              <a:chOff x="4989574" y="3722626"/>
              <a:chExt cx="3354326" cy="2358677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3EA02A2-3F90-A2EC-D36E-8D8C7C89555C}"/>
                  </a:ext>
                </a:extLst>
              </p:cNvPr>
              <p:cNvGrpSpPr/>
              <p:nvPr/>
            </p:nvGrpSpPr>
            <p:grpSpPr>
              <a:xfrm>
                <a:off x="4989574" y="3722626"/>
                <a:ext cx="3354326" cy="2358677"/>
                <a:chOff x="4989574" y="3722626"/>
                <a:chExt cx="3354326" cy="2358677"/>
              </a:xfrm>
            </p:grpSpPr>
            <p:pic>
              <p:nvPicPr>
                <p:cNvPr id="30" name="Picture 29" descr="Several metal parts on a table&#10;&#10;AI-generated content may be incorrect.">
                  <a:extLst>
                    <a:ext uri="{FF2B5EF4-FFF2-40B4-BE49-F238E27FC236}">
                      <a16:creationId xmlns:a16="http://schemas.microsoft.com/office/drawing/2014/main" id="{67E64089-28C7-ED78-4C08-BA8BE7255C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9574" y="3722626"/>
                  <a:ext cx="3354326" cy="2358677"/>
                </a:xfrm>
                <a:prstGeom prst="rect">
                  <a:avLst/>
                </a:prstGeom>
              </p:spPr>
            </p:pic>
            <p:pic>
              <p:nvPicPr>
                <p:cNvPr id="28" name="Picture 27" descr="A blue and red circular object with green and red circles&#10;&#10;AI-generated content may be incorrect.">
                  <a:extLst>
                    <a:ext uri="{FF2B5EF4-FFF2-40B4-BE49-F238E27FC236}">
                      <a16:creationId xmlns:a16="http://schemas.microsoft.com/office/drawing/2014/main" id="{790F0FB0-EE9B-1A3D-F733-1C796C605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40945" y="4617770"/>
                  <a:ext cx="1491472" cy="1418914"/>
                </a:xfrm>
                <a:prstGeom prst="rect">
                  <a:avLst/>
                </a:prstGeom>
              </p:spPr>
            </p:pic>
          </p:grp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44C8DC92-7D53-5C11-4223-AC4F6FDF4B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3157" y="3742776"/>
                <a:ext cx="1003300" cy="348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06204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8E010-805D-0143-8C6F-D8C6F050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9C6306-A346-D29D-FDBE-BDB3BDBAE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19" y="56515"/>
            <a:ext cx="9049574" cy="680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1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4D0D524-A890-2527-AE04-1EA6E860A805}"/>
              </a:ext>
            </a:extLst>
          </p:cNvPr>
          <p:cNvGrpSpPr/>
          <p:nvPr/>
        </p:nvGrpSpPr>
        <p:grpSpPr>
          <a:xfrm>
            <a:off x="1629367" y="1053321"/>
            <a:ext cx="4280005" cy="3669099"/>
            <a:chOff x="105366" y="1053320"/>
            <a:chExt cx="4280005" cy="3669099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5366" y="1053320"/>
              <a:ext cx="4280005" cy="3669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6">
              <a:extLst>
                <a:ext uri="{FF2B5EF4-FFF2-40B4-BE49-F238E27FC236}">
                  <a16:creationId xmlns:a16="http://schemas.microsoft.com/office/drawing/2014/main" id="{8F16DB69-2D3A-50C0-5240-E7B9EA9382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135" y="1080844"/>
              <a:ext cx="12832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chemeClr val="bg1"/>
                  </a:solidFill>
                  <a:latin typeface="Arial" charset="0"/>
                </a:rPr>
                <a:t>ELT (39m)</a:t>
              </a:r>
              <a:endParaRPr lang="it-IT" sz="18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923" y="-26772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Adaptive Telescope Mirrors on ELTs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213278" y="1016036"/>
            <a:ext cx="4380712" cy="3737525"/>
            <a:chOff x="0" y="5085184"/>
            <a:chExt cx="3856755" cy="3290466"/>
          </a:xfrm>
        </p:grpSpPr>
        <p:pic>
          <p:nvPicPr>
            <p:cNvPr id="5" name="Picture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085184"/>
              <a:ext cx="3856755" cy="3290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491566" y="5142241"/>
              <a:ext cx="1212567" cy="325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chemeClr val="bg1"/>
                  </a:solidFill>
                  <a:latin typeface="Arial" charset="0"/>
                </a:rPr>
                <a:t>GMT (25m)</a:t>
              </a:r>
              <a:endParaRPr lang="it-IT" sz="18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77001" y="2133600"/>
            <a:ext cx="4361175" cy="4724400"/>
            <a:chOff x="4953000" y="2133600"/>
            <a:chExt cx="4361175" cy="4724400"/>
          </a:xfrm>
        </p:grpSpPr>
        <p:grpSp>
          <p:nvGrpSpPr>
            <p:cNvPr id="9" name="Group 8"/>
            <p:cNvGrpSpPr/>
            <p:nvPr/>
          </p:nvGrpSpPr>
          <p:grpSpPr>
            <a:xfrm>
              <a:off x="4953000" y="2133600"/>
              <a:ext cx="3962400" cy="4470429"/>
              <a:chOff x="4953000" y="2133600"/>
              <a:chExt cx="3962400" cy="4470429"/>
            </a:xfrm>
          </p:grpSpPr>
          <p:pic>
            <p:nvPicPr>
              <p:cNvPr id="7" name="Picture 2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953000" y="3082741"/>
                <a:ext cx="3962400" cy="3521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6172200" y="2133600"/>
                <a:ext cx="762000" cy="762000"/>
              </a:xfrm>
              <a:prstGeom prst="ellipse">
                <a:avLst/>
              </a:prstGeom>
              <a:noFill/>
              <a:ln w="762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5908627" y="6211669"/>
              <a:ext cx="340554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7x672 act segments (tot:4700)</a:t>
              </a:r>
            </a:p>
            <a:p>
              <a:pPr eaLnBrk="1" hangingPunct="1"/>
              <a:r>
                <a:rPr lang="en-US"/>
                <a:t>1.05m diam per seg. (tot: 3.17m)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58076" y="2635640"/>
            <a:ext cx="3823322" cy="4125778"/>
            <a:chOff x="334076" y="2635640"/>
            <a:chExt cx="3823322" cy="4125778"/>
          </a:xfrm>
        </p:grpSpPr>
        <p:pic>
          <p:nvPicPr>
            <p:cNvPr id="1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4"/>
            <a:stretch>
              <a:fillRect/>
            </a:stretch>
          </p:blipFill>
          <p:spPr bwMode="auto">
            <a:xfrm>
              <a:off x="334076" y="3428999"/>
              <a:ext cx="3823322" cy="3332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1918488" y="2635640"/>
              <a:ext cx="762000" cy="457200"/>
            </a:xfrm>
            <a:prstGeom prst="ellipse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1000" y="6059269"/>
              <a:ext cx="168283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5352 actuators</a:t>
              </a:r>
            </a:p>
            <a:p>
              <a:pPr eaLnBrk="1" hangingPunct="1"/>
              <a:r>
                <a:rPr lang="en-US"/>
                <a:t>2.5m diam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44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128F75-5FB5-7213-9F31-6FE254CD3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894EAEA-B49D-1141-FE67-2577B5B71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" y="1"/>
            <a:ext cx="12175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39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2D904D-685C-BAF6-C738-B2768E917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/>
              <a:t>Piero Salinari and the </a:t>
            </a:r>
            <a:r>
              <a:rPr lang="it-IT" err="1"/>
              <a:t>advances</a:t>
            </a:r>
            <a:r>
              <a:rPr lang="it-IT"/>
              <a:t> of </a:t>
            </a:r>
            <a:r>
              <a:rPr lang="it-IT" err="1"/>
              <a:t>telescope</a:t>
            </a:r>
            <a:r>
              <a:rPr lang="it-IT"/>
              <a:t> </a:t>
            </a:r>
            <a:r>
              <a:rPr lang="it-IT" err="1"/>
              <a:t>technology</a:t>
            </a:r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CAA0CE5-FCC8-097C-C465-0D4525C75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5314162" y="2421924"/>
            <a:ext cx="7087904" cy="429131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C112E4A-78C2-402E-24D5-B51B1B24CF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719"/>
          <a:stretch>
            <a:fillRect/>
          </a:stretch>
        </p:blipFill>
        <p:spPr>
          <a:xfrm>
            <a:off x="0" y="1536452"/>
            <a:ext cx="5663629" cy="344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929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0DC37E-346F-6F04-4993-683BB8FCF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F4D1B2C-227F-C32F-F792-A58C3DC3A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57" y="1"/>
            <a:ext cx="12271357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46BF0E-2A4E-41AB-2D04-723E0B3B8C2E}"/>
              </a:ext>
            </a:extLst>
          </p:cNvPr>
          <p:cNvSpPr txBox="1"/>
          <p:nvPr/>
        </p:nvSpPr>
        <p:spPr>
          <a:xfrm>
            <a:off x="271849" y="365125"/>
            <a:ext cx="5150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5352 </a:t>
            </a:r>
            <a:r>
              <a:rPr lang="it-IT" sz="2800" b="1" dirty="0" err="1">
                <a:solidFill>
                  <a:schemeClr val="bg1"/>
                </a:solidFill>
              </a:rPr>
              <a:t>actuators</a:t>
            </a:r>
            <a:r>
              <a:rPr lang="it-IT" sz="2800" b="1" dirty="0">
                <a:solidFill>
                  <a:schemeClr val="bg1"/>
                </a:solidFill>
              </a:rPr>
              <a:t>, 2.4m </a:t>
            </a:r>
            <a:r>
              <a:rPr lang="it-IT" sz="2800" b="1" dirty="0" err="1">
                <a:solidFill>
                  <a:schemeClr val="bg1"/>
                </a:solidFill>
              </a:rPr>
              <a:t>diameter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95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6DD787-60D1-0F09-DFC1-BCA9C634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5247"/>
            <a:ext cx="10515600" cy="1325563"/>
          </a:xfrm>
        </p:spPr>
        <p:txBody>
          <a:bodyPr/>
          <a:lstStyle/>
          <a:p>
            <a:r>
              <a:rPr lang="it-IT"/>
              <a:t>And </a:t>
            </a:r>
            <a:r>
              <a:rPr lang="it-IT" err="1"/>
              <a:t>then</a:t>
            </a:r>
            <a:r>
              <a:rPr lang="it-IT"/>
              <a:t>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29F91B-A848-EC71-4504-C8A40B738B20}"/>
              </a:ext>
            </a:extLst>
          </p:cNvPr>
          <p:cNvSpPr txBox="1"/>
          <p:nvPr/>
        </p:nvSpPr>
        <p:spPr>
          <a:xfrm>
            <a:off x="234261" y="886133"/>
            <a:ext cx="42219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800" err="1"/>
              <a:t>Visible</a:t>
            </a:r>
            <a:r>
              <a:rPr lang="it-IT" sz="2800"/>
              <a:t> </a:t>
            </a:r>
            <a:r>
              <a:rPr lang="it-IT" sz="2800" err="1"/>
              <a:t>interferometry</a:t>
            </a:r>
            <a:r>
              <a:rPr lang="it-IT" sz="2800"/>
              <a:t> ?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800"/>
              <a:t>Adaptive </a:t>
            </a:r>
            <a:r>
              <a:rPr lang="it-IT" sz="2800" err="1"/>
              <a:t>primaries</a:t>
            </a:r>
            <a:r>
              <a:rPr lang="it-IT" sz="2800"/>
              <a:t> 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0331267-2270-DDED-6EF4-14FA0D6DB7F7}"/>
              </a:ext>
            </a:extLst>
          </p:cNvPr>
          <p:cNvSpPr txBox="1"/>
          <p:nvPr/>
        </p:nvSpPr>
        <p:spPr>
          <a:xfrm>
            <a:off x="280600" y="2211696"/>
            <a:ext cx="6181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noProof="0"/>
              <a:t>Now, its's easy to imagine what Piero would say about at least one of the open points above: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EE8DE1A-893B-1ED3-1D26-FAA6BB356C90}"/>
              </a:ext>
            </a:extLst>
          </p:cNvPr>
          <p:cNvSpPr txBox="1"/>
          <p:nvPr/>
        </p:nvSpPr>
        <p:spPr>
          <a:xfrm>
            <a:off x="234262" y="4399034"/>
            <a:ext cx="7328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5352 </a:t>
            </a:r>
            <a:r>
              <a:rPr lang="it-IT" sz="2400" dirty="0" err="1"/>
              <a:t>actuators</a:t>
            </a:r>
            <a:r>
              <a:rPr lang="it-IT" sz="2400" dirty="0"/>
              <a:t> on M4? No. One </a:t>
            </a:r>
            <a:r>
              <a:rPr lang="it-IT" sz="2400" dirty="0" err="1"/>
              <a:t>actuator</a:t>
            </a:r>
            <a:r>
              <a:rPr lang="it-IT" sz="2400" dirty="0"/>
              <a:t> (</a:t>
            </a:r>
            <a:r>
              <a:rPr lang="it-IT" sz="2400" dirty="0" err="1"/>
              <a:t>DoF</a:t>
            </a:r>
            <a:r>
              <a:rPr lang="it-IT" sz="2400" dirty="0"/>
              <a:t>) per </a:t>
            </a:r>
            <a:r>
              <a:rPr lang="it-IT" sz="2400" dirty="0" err="1"/>
              <a:t>photons</a:t>
            </a:r>
            <a:r>
              <a:rPr lang="it-IT" sz="2400" dirty="0"/>
              <a:t> </a:t>
            </a:r>
            <a:r>
              <a:rPr lang="it-IT" sz="2400" dirty="0" err="1"/>
              <a:t>received</a:t>
            </a:r>
            <a:r>
              <a:rPr lang="it-IT" sz="2400" dirty="0"/>
              <a:t>.  </a:t>
            </a:r>
            <a:r>
              <a:rPr lang="it-IT" sz="2400" dirty="0" err="1"/>
              <a:t>Let’s</a:t>
            </a:r>
            <a:r>
              <a:rPr lang="it-IT" sz="2400" dirty="0"/>
              <a:t> </a:t>
            </a:r>
            <a:r>
              <a:rPr lang="it-IT" sz="2400" dirty="0" err="1"/>
              <a:t>change</a:t>
            </a:r>
            <a:r>
              <a:rPr lang="it-IT" sz="2400" dirty="0"/>
              <a:t> the ELT </a:t>
            </a:r>
            <a:r>
              <a:rPr lang="it-IT" sz="2400" dirty="0" err="1"/>
              <a:t>primary</a:t>
            </a:r>
            <a:r>
              <a:rPr lang="it-IT" sz="2400" dirty="0"/>
              <a:t> design to an </a:t>
            </a:r>
            <a:r>
              <a:rPr lang="it-IT" sz="2400" dirty="0" err="1"/>
              <a:t>adaptive</a:t>
            </a:r>
            <a:r>
              <a:rPr lang="it-IT" sz="2400" dirty="0"/>
              <a:t> M1 (798 </a:t>
            </a:r>
            <a:r>
              <a:rPr lang="it-IT" sz="2400" dirty="0" err="1"/>
              <a:t>segments</a:t>
            </a:r>
            <a:r>
              <a:rPr lang="it-IT" sz="2400" dirty="0"/>
              <a:t> </a:t>
            </a:r>
            <a:r>
              <a:rPr lang="it-IT" sz="2400" dirty="0" err="1"/>
              <a:t>each</a:t>
            </a:r>
            <a:r>
              <a:rPr lang="it-IT" sz="2400" dirty="0"/>
              <a:t> of 1.2m size with 10cm </a:t>
            </a:r>
            <a:r>
              <a:rPr lang="it-IT" sz="2400" dirty="0" err="1"/>
              <a:t>actuator</a:t>
            </a:r>
            <a:r>
              <a:rPr lang="it-IT" sz="2400" dirty="0"/>
              <a:t> pitch or 113 act). </a:t>
            </a:r>
            <a:r>
              <a:rPr lang="it-IT" sz="2400" dirty="0" err="1"/>
              <a:t>Its</a:t>
            </a:r>
            <a:r>
              <a:rPr lang="it-IT" sz="2400" dirty="0"/>
              <a:t> sum up to 90174 </a:t>
            </a:r>
            <a:r>
              <a:rPr lang="it-IT" sz="2400" dirty="0" err="1"/>
              <a:t>actuators</a:t>
            </a:r>
            <a:r>
              <a:rPr lang="it-IT" sz="2400" dirty="0"/>
              <a:t>.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still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a </a:t>
            </a:r>
            <a:r>
              <a:rPr lang="it-IT" sz="2400" dirty="0" err="1"/>
              <a:t>couple</a:t>
            </a:r>
            <a:r>
              <a:rPr lang="it-IT" sz="2400" dirty="0"/>
              <a:t> of </a:t>
            </a:r>
            <a:r>
              <a:rPr lang="it-IT" sz="2400" dirty="0" err="1"/>
              <a:t>years</a:t>
            </a:r>
            <a:r>
              <a:rPr lang="it-IT" sz="2400" dirty="0"/>
              <a:t>..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F18B2D-FA73-EE32-D6A9-86E461EE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109" t="28079" r="38888" b="22309"/>
          <a:stretch>
            <a:fillRect/>
          </a:stretch>
        </p:blipFill>
        <p:spPr>
          <a:xfrm>
            <a:off x="8143524" y="-318729"/>
            <a:ext cx="3961885" cy="749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89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C9F094-48B6-12B0-6EAB-C2C9C0160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6" y="0"/>
            <a:ext cx="12173465" cy="1325563"/>
          </a:xfrm>
        </p:spPr>
        <p:txBody>
          <a:bodyPr/>
          <a:lstStyle/>
          <a:p>
            <a:r>
              <a:rPr lang="en-US" dirty="0"/>
              <a:t>Piero’s contribution to telescope technologies</a:t>
            </a:r>
            <a:endParaRPr lang="it-IT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9C807F-29B1-0E52-CB51-43605F55AFBC}"/>
              </a:ext>
            </a:extLst>
          </p:cNvPr>
          <p:cNvSpPr txBox="1"/>
          <p:nvPr/>
        </p:nvSpPr>
        <p:spPr>
          <a:xfrm>
            <a:off x="457199" y="1690688"/>
            <a:ext cx="112570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I presented a list of main items, I assume I surely have forgotten some, or I am not aware of some!! My apologizes to you and Piero for these errors!!</a:t>
            </a:r>
          </a:p>
          <a:p>
            <a:endParaRPr lang="en-US" sz="2400" noProof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noProof="0" dirty="0">
                <a:solidFill>
                  <a:srgbClr val="FF0000"/>
                </a:solidFill>
              </a:rPr>
              <a:t>Piero’s contribution is impressive/essential</a:t>
            </a:r>
            <a:r>
              <a:rPr lang="en-US" sz="2400" noProof="0" dirty="0"/>
              <a:t>, adaptive secondary and their technology shaped the ELTs design, the largest optical facilities for the next (?) &gt;30 years. Adaptive secondaries are currently the state of the art for AO on bests 8m class telescope like VLTs.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noProof="0" dirty="0"/>
          </a:p>
          <a:p>
            <a:endParaRPr lang="en-US" sz="2400" noProof="0" dirty="0"/>
          </a:p>
          <a:p>
            <a:r>
              <a:rPr lang="en-US" sz="2400" noProof="0" dirty="0"/>
              <a:t>Piero, thank you for everything you did for me over the past 20 years, and for never once letting me doubt that we would make it right in the end.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noProof="0" dirty="0"/>
          </a:p>
        </p:txBody>
      </p:sp>
    </p:spTree>
    <p:extLst>
      <p:ext uri="{BB962C8B-B14F-4D97-AF65-F5344CB8AC3E}">
        <p14:creationId xmlns:p14="http://schemas.microsoft.com/office/powerpoint/2010/main" val="351436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A840F6-BADF-F8DC-94D8-C75BC5590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8" y="-139061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Thanks </a:t>
            </a:r>
            <a:r>
              <a:rPr lang="it-IT" dirty="0" err="1">
                <a:solidFill>
                  <a:schemeClr val="bg1"/>
                </a:solidFill>
              </a:rPr>
              <a:t>you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very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much</a:t>
            </a:r>
            <a:r>
              <a:rPr lang="it-IT" dirty="0">
                <a:solidFill>
                  <a:schemeClr val="bg1"/>
                </a:solidFill>
              </a:rPr>
              <a:t> for </a:t>
            </a:r>
            <a:r>
              <a:rPr lang="it-IT" dirty="0" err="1">
                <a:solidFill>
                  <a:schemeClr val="bg1"/>
                </a:solidFill>
              </a:rPr>
              <a:t>your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attention</a:t>
            </a:r>
            <a:r>
              <a:rPr lang="it-IT" dirty="0">
                <a:solidFill>
                  <a:schemeClr val="bg1"/>
                </a:solidFill>
              </a:rPr>
              <a:t>....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06BD4C4-236E-9CC4-C847-9E8AB9C558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960" t="53733" r="6722" b="9673"/>
          <a:stretch>
            <a:fillRect/>
          </a:stretch>
        </p:blipFill>
        <p:spPr>
          <a:xfrm>
            <a:off x="0" y="1293223"/>
            <a:ext cx="5068389" cy="4955718"/>
          </a:xfrm>
          <a:prstGeom prst="rect">
            <a:avLst/>
          </a:prstGeom>
        </p:spPr>
      </p:pic>
      <p:pic>
        <p:nvPicPr>
          <p:cNvPr id="4" name="Immagine 3" descr="Immagine che contiene cielo, Cartellone, aria aperta, nuvola&#10;&#10;Il contenuto generato dall'IA potrebbe non essere corretto.">
            <a:extLst>
              <a:ext uri="{FF2B5EF4-FFF2-40B4-BE49-F238E27FC236}">
                <a16:creationId xmlns:a16="http://schemas.microsoft.com/office/drawing/2014/main" id="{447313EE-9328-861B-615E-889FC79DBA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69" t="14231" r="12787"/>
          <a:stretch>
            <a:fillRect/>
          </a:stretch>
        </p:blipFill>
        <p:spPr>
          <a:xfrm>
            <a:off x="4741112" y="1653333"/>
            <a:ext cx="6598508" cy="495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7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1913076-7997-7F4A-8A6F-F216B5D2E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4164"/>
            <a:ext cx="11918985" cy="512445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37B2770-7671-454C-BC9D-6690D0A19D3D}"/>
              </a:ext>
            </a:extLst>
          </p:cNvPr>
          <p:cNvSpPr/>
          <p:nvPr/>
        </p:nvSpPr>
        <p:spPr>
          <a:xfrm>
            <a:off x="9677400" y="4483096"/>
            <a:ext cx="1828800" cy="29210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E62ECE5-B902-8F48-815C-C7BD145D4104}"/>
              </a:ext>
            </a:extLst>
          </p:cNvPr>
          <p:cNvSpPr/>
          <p:nvPr/>
        </p:nvSpPr>
        <p:spPr>
          <a:xfrm>
            <a:off x="4508500" y="4483096"/>
            <a:ext cx="1828800" cy="29210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B9B74E2-2DF8-8341-A689-EA4B27E57128}"/>
              </a:ext>
            </a:extLst>
          </p:cNvPr>
          <p:cNvSpPr txBox="1"/>
          <p:nvPr/>
        </p:nvSpPr>
        <p:spPr>
          <a:xfrm>
            <a:off x="1117600" y="5842000"/>
            <a:ext cx="994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SR della piramide calcolati da Markus Kasper &gt; 100% </a:t>
            </a:r>
            <a:r>
              <a:rPr lang="it-IT" sz="3200" dirty="0">
                <a:sym typeface="Wingdings" pitchFamily="2" charset="2"/>
              </a:rPr>
              <a:t></a:t>
            </a:r>
            <a:endParaRPr lang="it-IT" sz="320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E75287A-6C12-949D-B1AC-E890F7FB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15" y="-231557"/>
            <a:ext cx="10515600" cy="1325563"/>
          </a:xfrm>
        </p:spPr>
        <p:txBody>
          <a:bodyPr/>
          <a:lstStyle/>
          <a:p>
            <a:r>
              <a:rPr lang="it-IT" dirty="0"/>
              <a:t>2007 </a:t>
            </a:r>
            <a:r>
              <a:rPr lang="it-IT" dirty="0" err="1"/>
              <a:t>at</a:t>
            </a:r>
            <a:r>
              <a:rPr lang="it-IT"/>
              <a:t> ESO, HOT </a:t>
            </a:r>
            <a:r>
              <a:rPr lang="it-IT" err="1"/>
              <a:t>experiment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45281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03510" y="-27384"/>
            <a:ext cx="8136906" cy="1143000"/>
          </a:xfrm>
        </p:spPr>
        <p:txBody>
          <a:bodyPr>
            <a:normAutofit/>
          </a:bodyPr>
          <a:lstStyle/>
          <a:p>
            <a:pPr algn="l"/>
            <a:r>
              <a:rPr lang="it-IT" b="1"/>
              <a:t>FLAO system installation at LBT</a:t>
            </a:r>
            <a:endParaRPr lang="en-US" b="1"/>
          </a:p>
        </p:txBody>
      </p:sp>
      <p:pic>
        <p:nvPicPr>
          <p:cNvPr id="27" name="Immagine 26" descr="WFS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530" y="1180783"/>
            <a:ext cx="4957762" cy="4159746"/>
          </a:xfrm>
          <a:prstGeom prst="rect">
            <a:avLst/>
          </a:prstGeom>
        </p:spPr>
      </p:pic>
      <p:sp>
        <p:nvSpPr>
          <p:cNvPr id="7" name="CasellaDiTesto 23"/>
          <p:cNvSpPr txBox="1"/>
          <p:nvPr/>
        </p:nvSpPr>
        <p:spPr>
          <a:xfrm>
            <a:off x="1919536" y="5877272"/>
            <a:ext cx="3456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February 9</a:t>
            </a:r>
            <a:r>
              <a:rPr lang="en-US" sz="2000" b="1" baseline="30000"/>
              <a:t>th</a:t>
            </a:r>
            <a:r>
              <a:rPr lang="en-US" sz="2000" b="1"/>
              <a:t> --March 17</a:t>
            </a:r>
            <a:r>
              <a:rPr lang="en-US" sz="2000" b="1" baseline="30000"/>
              <a:t>th </a:t>
            </a:r>
            <a:r>
              <a:rPr lang="en-US" sz="2000" b="1"/>
              <a:t> 2010</a:t>
            </a:r>
          </a:p>
        </p:txBody>
      </p:sp>
      <p:pic>
        <p:nvPicPr>
          <p:cNvPr id="26" name="Immagine 25" descr="WFS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5950" y="2765346"/>
            <a:ext cx="4972050" cy="4092655"/>
          </a:xfrm>
          <a:prstGeom prst="rect">
            <a:avLst/>
          </a:prstGeom>
        </p:spPr>
      </p:pic>
      <p:grpSp>
        <p:nvGrpSpPr>
          <p:cNvPr id="6" name="Group 36">
            <a:extLst>
              <a:ext uri="{FF2B5EF4-FFF2-40B4-BE49-F238E27FC236}">
                <a16:creationId xmlns:a16="http://schemas.microsoft.com/office/drawing/2014/main" id="{EBDDD9ED-4500-1C40-9A44-406455CFD4F6}"/>
              </a:ext>
            </a:extLst>
          </p:cNvPr>
          <p:cNvGrpSpPr/>
          <p:nvPr/>
        </p:nvGrpSpPr>
        <p:grpSpPr>
          <a:xfrm>
            <a:off x="2482325" y="1079082"/>
            <a:ext cx="8450539" cy="4086941"/>
            <a:chOff x="297925" y="2272882"/>
            <a:chExt cx="8450539" cy="4086941"/>
          </a:xfrm>
        </p:grpSpPr>
        <p:pic>
          <p:nvPicPr>
            <p:cNvPr id="8" name="Picture 25">
              <a:extLst>
                <a:ext uri="{FF2B5EF4-FFF2-40B4-BE49-F238E27FC236}">
                  <a16:creationId xmlns:a16="http://schemas.microsoft.com/office/drawing/2014/main" id="{5A728050-7237-2544-9CE8-5A6112658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535"/>
            <a:stretch/>
          </p:blipFill>
          <p:spPr>
            <a:xfrm>
              <a:off x="4462554" y="2829210"/>
              <a:ext cx="4285910" cy="3530613"/>
            </a:xfrm>
            <a:prstGeom prst="rect">
              <a:avLst/>
            </a:prstGeom>
          </p:spPr>
        </p:pic>
        <p:grpSp>
          <p:nvGrpSpPr>
            <p:cNvPr id="9" name="Group 35">
              <a:extLst>
                <a:ext uri="{FF2B5EF4-FFF2-40B4-BE49-F238E27FC236}">
                  <a16:creationId xmlns:a16="http://schemas.microsoft.com/office/drawing/2014/main" id="{BC99D45C-86CA-2043-90A3-F39C7B17A373}"/>
                </a:ext>
              </a:extLst>
            </p:cNvPr>
            <p:cNvGrpSpPr/>
            <p:nvPr/>
          </p:nvGrpSpPr>
          <p:grpSpPr>
            <a:xfrm>
              <a:off x="297925" y="2272882"/>
              <a:ext cx="4252315" cy="3775101"/>
              <a:chOff x="467544" y="2421507"/>
              <a:chExt cx="4252315" cy="3775101"/>
            </a:xfrm>
          </p:grpSpPr>
          <p:pic>
            <p:nvPicPr>
              <p:cNvPr id="10" name="Picture 8">
                <a:extLst>
                  <a:ext uri="{FF2B5EF4-FFF2-40B4-BE49-F238E27FC236}">
                    <a16:creationId xmlns:a16="http://schemas.microsoft.com/office/drawing/2014/main" id="{F7BFE2EB-1EE8-8F41-8694-5627C7D05B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544" y="2421507"/>
                <a:ext cx="4252315" cy="3775101"/>
              </a:xfrm>
              <a:prstGeom prst="rect">
                <a:avLst/>
              </a:prstGeom>
            </p:spPr>
          </p:pic>
          <p:cxnSp>
            <p:nvCxnSpPr>
              <p:cNvPr id="11" name="Straight Connector 33">
                <a:extLst>
                  <a:ext uri="{FF2B5EF4-FFF2-40B4-BE49-F238E27FC236}">
                    <a16:creationId xmlns:a16="http://schemas.microsoft.com/office/drawing/2014/main" id="{4312B668-2955-EC46-8910-153E075F5F7B}"/>
                  </a:ext>
                </a:extLst>
              </p:cNvPr>
              <p:cNvCxnSpPr/>
              <p:nvPr/>
            </p:nvCxnSpPr>
            <p:spPr>
              <a:xfrm>
                <a:off x="899592" y="5877272"/>
                <a:ext cx="1103380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34">
                <a:extLst>
                  <a:ext uri="{FF2B5EF4-FFF2-40B4-BE49-F238E27FC236}">
                    <a16:creationId xmlns:a16="http://schemas.microsoft.com/office/drawing/2014/main" id="{1E202E25-7CB2-794B-BE1A-71596F5885D4}"/>
                  </a:ext>
                </a:extLst>
              </p:cNvPr>
              <p:cNvSpPr txBox="1"/>
              <p:nvPr/>
            </p:nvSpPr>
            <p:spPr>
              <a:xfrm>
                <a:off x="899592" y="5426060"/>
                <a:ext cx="11336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800" b="1"/>
                  <a:t>15mm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82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63552" y="-27384"/>
            <a:ext cx="7776864" cy="1143000"/>
          </a:xfrm>
        </p:spPr>
        <p:txBody>
          <a:bodyPr>
            <a:normAutofit/>
          </a:bodyPr>
          <a:lstStyle/>
          <a:p>
            <a:r>
              <a:rPr lang="it-IT"/>
              <a:t>FLAO system installation at LBT</a:t>
            </a:r>
            <a:endParaRPr lang="en-US"/>
          </a:p>
        </p:txBody>
      </p:sp>
      <p:sp>
        <p:nvSpPr>
          <p:cNvPr id="24" name="CasellaDiTesto 23"/>
          <p:cNvSpPr txBox="1"/>
          <p:nvPr/>
        </p:nvSpPr>
        <p:spPr>
          <a:xfrm>
            <a:off x="2567609" y="980728"/>
            <a:ext cx="2967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February 9</a:t>
            </a:r>
            <a:r>
              <a:rPr lang="en-US" sz="2000" b="1" baseline="30000"/>
              <a:t>th</a:t>
            </a:r>
            <a:r>
              <a:rPr lang="en-US" sz="2000" b="1"/>
              <a:t> --March 17</a:t>
            </a:r>
            <a:r>
              <a:rPr lang="en-US" sz="2000" b="1" baseline="30000"/>
              <a:t>th</a:t>
            </a:r>
            <a:r>
              <a:rPr lang="en-US" sz="2000" b="1"/>
              <a:t> .</a:t>
            </a:r>
          </a:p>
        </p:txBody>
      </p:sp>
      <p:pic>
        <p:nvPicPr>
          <p:cNvPr id="17" name="Picture 2" descr="C:\Documents and Settings\Pinna\Documenti\Arcetri\LBTAO-WFS\2010-02 LBT run#1\Foto\IMG_0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523" y="980728"/>
            <a:ext cx="5837118" cy="388843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" name="Picture 6" descr="C:\Documents and Settings\Pinna\Documenti\Arcetri\LBTAO-WFS\2010-02 LBT run#1\Foto\IMG_0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3088" y="3270786"/>
            <a:ext cx="5431425" cy="361459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CasellaDiTesto 23"/>
          <p:cNvSpPr txBox="1"/>
          <p:nvPr/>
        </p:nvSpPr>
        <p:spPr>
          <a:xfrm>
            <a:off x="2567608" y="980728"/>
            <a:ext cx="3456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February 9</a:t>
            </a:r>
            <a:r>
              <a:rPr lang="en-US" sz="2000" b="1" baseline="30000"/>
              <a:t>th</a:t>
            </a:r>
            <a:r>
              <a:rPr lang="en-US" sz="2000" b="1"/>
              <a:t> --March 17</a:t>
            </a:r>
            <a:r>
              <a:rPr lang="en-US" sz="2000" b="1" baseline="30000"/>
              <a:t>th </a:t>
            </a:r>
            <a:r>
              <a:rPr lang="en-US" sz="2000" b="1"/>
              <a:t> 2010</a:t>
            </a:r>
          </a:p>
        </p:txBody>
      </p:sp>
      <p:sp>
        <p:nvSpPr>
          <p:cNvPr id="8" name="CasellaDiTesto 23"/>
          <p:cNvSpPr txBox="1"/>
          <p:nvPr/>
        </p:nvSpPr>
        <p:spPr>
          <a:xfrm>
            <a:off x="1631504" y="5877272"/>
            <a:ext cx="3456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February 9</a:t>
            </a:r>
            <a:r>
              <a:rPr lang="en-US" sz="2000" b="1" baseline="30000"/>
              <a:t>th</a:t>
            </a:r>
            <a:r>
              <a:rPr lang="en-US" sz="2000" b="1"/>
              <a:t> --March 17</a:t>
            </a:r>
            <a:r>
              <a:rPr lang="en-US" sz="2000" b="1" baseline="30000"/>
              <a:t>th </a:t>
            </a:r>
            <a:r>
              <a:rPr lang="en-US" sz="2000" b="1"/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27940433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31504" y="-27384"/>
            <a:ext cx="7776864" cy="1143000"/>
          </a:xfrm>
        </p:spPr>
        <p:txBody>
          <a:bodyPr>
            <a:normAutofit/>
          </a:bodyPr>
          <a:lstStyle/>
          <a:p>
            <a:pPr algn="l"/>
            <a:r>
              <a:rPr lang="it-IT"/>
              <a:t>FLAO system </a:t>
            </a:r>
            <a:r>
              <a:rPr lang="it-IT" err="1"/>
              <a:t>installation</a:t>
            </a:r>
            <a:r>
              <a:rPr lang="it-IT"/>
              <a:t> @ LBT</a:t>
            </a:r>
            <a:endParaRPr lang="en-US"/>
          </a:p>
        </p:txBody>
      </p:sp>
      <p:pic>
        <p:nvPicPr>
          <p:cNvPr id="20" name="Picture 10" descr="C:\Documents and Settings\Pinna\Documenti\Arcetri\LBTAO-WFS\2010-02 LBT run#1\Foto\IMG_0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6072" y="2836968"/>
            <a:ext cx="5434425" cy="3976409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" name="CasellaDiTesto 23"/>
          <p:cNvSpPr txBox="1"/>
          <p:nvPr/>
        </p:nvSpPr>
        <p:spPr>
          <a:xfrm>
            <a:off x="1775520" y="804138"/>
            <a:ext cx="3456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February 9</a:t>
            </a:r>
            <a:r>
              <a:rPr lang="en-US" sz="2000" b="1" baseline="30000"/>
              <a:t>th</a:t>
            </a:r>
            <a:r>
              <a:rPr lang="en-US" sz="2000" b="1"/>
              <a:t> --March 17</a:t>
            </a:r>
            <a:r>
              <a:rPr lang="en-US" sz="2000" b="1" baseline="30000"/>
              <a:t>th </a:t>
            </a:r>
            <a:r>
              <a:rPr lang="en-US" sz="2000" b="1"/>
              <a:t> 2010</a:t>
            </a:r>
          </a:p>
        </p:txBody>
      </p:sp>
      <p:pic>
        <p:nvPicPr>
          <p:cNvPr id="19" name="Picture 9" descr="C:\Documents and Settings\Pinna\Documenti\Arcetri\LBTAO-WFS\2010-02 LBT run#1\Foto\IMG_03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9496" y="1380839"/>
            <a:ext cx="5854494" cy="3896149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" name="CasellaDiTesto 23"/>
          <p:cNvSpPr txBox="1"/>
          <p:nvPr/>
        </p:nvSpPr>
        <p:spPr>
          <a:xfrm>
            <a:off x="1631504" y="5877272"/>
            <a:ext cx="3456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February 9</a:t>
            </a:r>
            <a:r>
              <a:rPr lang="en-US" sz="2000" b="1" baseline="30000"/>
              <a:t>th</a:t>
            </a:r>
            <a:r>
              <a:rPr lang="en-US" sz="2000" b="1"/>
              <a:t> --March 17</a:t>
            </a:r>
            <a:r>
              <a:rPr lang="en-US" sz="2000" b="1" baseline="30000"/>
              <a:t>th </a:t>
            </a:r>
            <a:r>
              <a:rPr lang="en-US" sz="2000" b="1"/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36172318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59718" y="186953"/>
            <a:ext cx="8301608" cy="1143000"/>
          </a:xfrm>
        </p:spPr>
        <p:txBody>
          <a:bodyPr>
            <a:noAutofit/>
          </a:bodyPr>
          <a:lstStyle/>
          <a:p>
            <a:pPr algn="l"/>
            <a:r>
              <a:rPr lang="it-IT" sz="3600" b="1"/>
              <a:t>May2010: first on </a:t>
            </a:r>
            <a:r>
              <a:rPr lang="it-IT" sz="3600" b="1" err="1"/>
              <a:t>sky</a:t>
            </a:r>
            <a:r>
              <a:rPr lang="it-IT" sz="3600" b="1"/>
              <a:t> </a:t>
            </a:r>
            <a:r>
              <a:rPr lang="it-IT" sz="3600" b="1" err="1"/>
              <a:t>results</a:t>
            </a:r>
            <a:r>
              <a:rPr lang="it-IT" sz="3600" b="1"/>
              <a:t>, a 40mas separation binary</a:t>
            </a:r>
            <a:endParaRPr lang="en-US" sz="3600" b="1"/>
          </a:p>
        </p:txBody>
      </p:sp>
      <p:sp>
        <p:nvSpPr>
          <p:cNvPr id="7" name="CasellaDiTesto 4"/>
          <p:cNvSpPr txBox="1">
            <a:spLocks noChangeArrowheads="1"/>
          </p:cNvSpPr>
          <p:nvPr/>
        </p:nvSpPr>
        <p:spPr bwMode="auto">
          <a:xfrm>
            <a:off x="4799856" y="5417930"/>
            <a:ext cx="46085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/>
              <a:t>Image data</a:t>
            </a:r>
          </a:p>
          <a:p>
            <a:r>
              <a:rPr lang="en-US" sz="2000"/>
              <a:t>H band </a:t>
            </a:r>
          </a:p>
          <a:p>
            <a:r>
              <a:rPr lang="en-US" sz="2000"/>
              <a:t>4s exposure time </a:t>
            </a:r>
          </a:p>
          <a:p>
            <a:r>
              <a:rPr lang="en-US" sz="2000"/>
              <a:t>SR &gt; 60% (no correction for 2</a:t>
            </a:r>
            <a:r>
              <a:rPr lang="en-US" sz="2000" baseline="30000"/>
              <a:t>nd</a:t>
            </a:r>
            <a:r>
              <a:rPr lang="en-US" sz="2000"/>
              <a:t>  star flux)</a:t>
            </a:r>
          </a:p>
        </p:txBody>
      </p:sp>
      <p:pic>
        <p:nvPicPr>
          <p:cNvPr id="6" name="Picture 6" descr="C:\users\projects\LBT\sec-LBT\LBT672\Reports\FLAO_commissioning\press release\53Boo\53Boo.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504" y="1340768"/>
            <a:ext cx="3861048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projects\LBT\sec-LBT\LBT672\Reports\FLAO_commissioning\press release\53Boo\53Boo_vib_compare_log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7928" y="1340769"/>
            <a:ext cx="4613398" cy="392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1765112" y="5517233"/>
            <a:ext cx="21745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FLAO </a:t>
            </a:r>
            <a:r>
              <a:rPr lang="it-IT" b="1" err="1"/>
              <a:t>parameters</a:t>
            </a:r>
            <a:endParaRPr lang="it-IT" b="1"/>
          </a:p>
          <a:p>
            <a:r>
              <a:rPr lang="it-IT"/>
              <a:t>30x30 </a:t>
            </a:r>
            <a:r>
              <a:rPr lang="it-IT" err="1"/>
              <a:t>subaps</a:t>
            </a:r>
            <a:endParaRPr lang="it-IT"/>
          </a:p>
          <a:p>
            <a:r>
              <a:rPr lang="it-IT"/>
              <a:t>400 </a:t>
            </a:r>
            <a:r>
              <a:rPr lang="it-IT" err="1"/>
              <a:t>corrected</a:t>
            </a:r>
            <a:r>
              <a:rPr lang="it-IT"/>
              <a:t> </a:t>
            </a:r>
            <a:r>
              <a:rPr lang="it-IT" err="1"/>
              <a:t>modes</a:t>
            </a:r>
            <a:endParaRPr lang="it-IT"/>
          </a:p>
          <a:p>
            <a:r>
              <a:rPr lang="it-IT"/>
              <a:t>1Khz frame rate</a:t>
            </a:r>
            <a:endParaRPr lang="en-US"/>
          </a:p>
        </p:txBody>
      </p:sp>
      <p:sp>
        <p:nvSpPr>
          <p:cNvPr id="15" name="Freccia a destra con strisce 14"/>
          <p:cNvSpPr/>
          <p:nvPr/>
        </p:nvSpPr>
        <p:spPr>
          <a:xfrm rot="2843275">
            <a:off x="7234865" y="2568645"/>
            <a:ext cx="720080" cy="27995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6456040" y="1979548"/>
            <a:ext cx="16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tx2">
                    <a:lumMod val="60000"/>
                    <a:lumOff val="40000"/>
                  </a:schemeClr>
                </a:solidFill>
              </a:rPr>
              <a:t>Star </a:t>
            </a: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</a:rPr>
              <a:t>companion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8048" y="6592996"/>
            <a:ext cx="41399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/>
              <a:t>SPIE, Optics+Photonics Conf., 21 - 25 August 2011, USA</a:t>
            </a:r>
          </a:p>
        </p:txBody>
      </p:sp>
    </p:spTree>
    <p:extLst>
      <p:ext uri="{BB962C8B-B14F-4D97-AF65-F5344CB8AC3E}">
        <p14:creationId xmlns:p14="http://schemas.microsoft.com/office/powerpoint/2010/main" val="1375534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89831B-5824-9D44-781E-1DB1C0E6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8421"/>
            <a:ext cx="10515600" cy="1325563"/>
          </a:xfrm>
        </p:spPr>
        <p:txBody>
          <a:bodyPr/>
          <a:lstStyle/>
          <a:p>
            <a:r>
              <a:rPr lang="it-IT" err="1"/>
              <a:t>Tirgo</a:t>
            </a:r>
            <a:r>
              <a:rPr lang="it-IT"/>
              <a:t> </a:t>
            </a:r>
            <a:r>
              <a:rPr lang="it-IT" err="1"/>
              <a:t>telescope</a:t>
            </a:r>
            <a:r>
              <a:rPr lang="it-IT"/>
              <a:t> 1981-1987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163630-32C4-0AD9-77AD-0520A054F934}"/>
              </a:ext>
            </a:extLst>
          </p:cNvPr>
          <p:cNvSpPr txBox="1"/>
          <p:nvPr/>
        </p:nvSpPr>
        <p:spPr>
          <a:xfrm>
            <a:off x="160636" y="4870450"/>
            <a:ext cx="6808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From O. Citterio CV: «</a:t>
            </a:r>
            <a:r>
              <a:rPr lang="it-IT" i="1" dirty="0"/>
              <a:t>a national Working Group </a:t>
            </a:r>
            <a:r>
              <a:rPr lang="it-IT" i="1" dirty="0" err="1"/>
              <a:t>was</a:t>
            </a:r>
            <a:r>
              <a:rPr lang="it-IT" i="1" dirty="0"/>
              <a:t> set up in 1973 </a:t>
            </a:r>
            <a:r>
              <a:rPr lang="it-IT" i="1" dirty="0" err="1"/>
              <a:t>coordinated</a:t>
            </a:r>
            <a:r>
              <a:rPr lang="it-IT" i="1" dirty="0"/>
              <a:t> by Prof. C. </a:t>
            </a:r>
            <a:r>
              <a:rPr lang="it-IT" i="1" dirty="0" err="1"/>
              <a:t>Dilworth</a:t>
            </a:r>
            <a:r>
              <a:rPr lang="it-IT" i="1" dirty="0"/>
              <a:t> for the </a:t>
            </a:r>
            <a:r>
              <a:rPr lang="it-IT" i="1" dirty="0" err="1"/>
              <a:t>implementation</a:t>
            </a:r>
            <a:r>
              <a:rPr lang="it-IT" i="1" dirty="0"/>
              <a:t> of the TIRGO project to </a:t>
            </a:r>
            <a:r>
              <a:rPr lang="it-IT" i="1" dirty="0" err="1"/>
              <a:t>which</a:t>
            </a:r>
            <a:r>
              <a:rPr lang="it-IT" i="1" dirty="0"/>
              <a:t> the candidate </a:t>
            </a:r>
            <a:r>
              <a:rPr lang="it-IT" i="1" dirty="0" err="1"/>
              <a:t>was</a:t>
            </a:r>
            <a:r>
              <a:rPr lang="it-IT" i="1" dirty="0"/>
              <a:t> invited to take part </a:t>
            </a:r>
            <a:r>
              <a:rPr lang="it-IT" i="1" dirty="0" err="1"/>
              <a:t>as</a:t>
            </a:r>
            <a:r>
              <a:rPr lang="it-IT" i="1" dirty="0"/>
              <a:t> vice-coordinator of the project. The Observatory </a:t>
            </a:r>
            <a:r>
              <a:rPr lang="it-IT" i="1" dirty="0" err="1"/>
              <a:t>became</a:t>
            </a:r>
            <a:r>
              <a:rPr lang="it-IT" i="1" dirty="0"/>
              <a:t> operative </a:t>
            </a:r>
            <a:r>
              <a:rPr lang="it-IT" i="1" dirty="0" err="1"/>
              <a:t>since</a:t>
            </a:r>
            <a:r>
              <a:rPr lang="it-IT" i="1" dirty="0"/>
              <a:t> 1981, under the management of the Center for IR Astronomy of the CNR (</a:t>
            </a:r>
            <a:r>
              <a:rPr lang="it-IT" i="1" dirty="0" err="1"/>
              <a:t>it</a:t>
            </a:r>
            <a:r>
              <a:rPr lang="it-IT" i="1" dirty="0"/>
              <a:t> </a:t>
            </a:r>
            <a:r>
              <a:rPr lang="it-IT" i="1" dirty="0" err="1"/>
              <a:t>was</a:t>
            </a:r>
            <a:r>
              <a:rPr lang="it-IT" i="1" dirty="0"/>
              <a:t> </a:t>
            </a:r>
            <a:r>
              <a:rPr lang="it-IT" i="1" dirty="0" err="1"/>
              <a:t>decommissioned</a:t>
            </a:r>
            <a:r>
              <a:rPr lang="it-IT" i="1" dirty="0"/>
              <a:t> just in 2009)</a:t>
            </a:r>
            <a:r>
              <a:rPr lang="it-IT" dirty="0"/>
              <a:t>».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0438B0A-56B9-5F1E-51F9-9C325E162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36" y="649995"/>
            <a:ext cx="5958875" cy="396314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BF29EEC-72D6-A5ED-23E9-FD9E8B321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922" y="288115"/>
            <a:ext cx="4574146" cy="633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61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2FDFAA-BAC0-4AB3-3514-5F93A298C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5" y="-127955"/>
            <a:ext cx="10515600" cy="1325563"/>
          </a:xfrm>
        </p:spPr>
        <p:txBody>
          <a:bodyPr/>
          <a:lstStyle/>
          <a:p>
            <a:r>
              <a:rPr lang="it-IT"/>
              <a:t>A </a:t>
            </a:r>
            <a:r>
              <a:rPr lang="it-IT" err="1"/>
              <a:t>few</a:t>
            </a:r>
            <a:r>
              <a:rPr lang="it-IT"/>
              <a:t> images...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850DED0-BF2A-3A11-9510-09058227A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16" y="1410590"/>
            <a:ext cx="7772400" cy="518877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532AA0-7EFB-BD9C-1C2B-A51418202581}"/>
              </a:ext>
            </a:extLst>
          </p:cNvPr>
          <p:cNvSpPr txBox="1"/>
          <p:nvPr/>
        </p:nvSpPr>
        <p:spPr>
          <a:xfrm>
            <a:off x="7498492" y="172039"/>
            <a:ext cx="360199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From </a:t>
            </a:r>
            <a:r>
              <a:rPr lang="it-IT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</a:t>
            </a:r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Stanga: «</a:t>
            </a:r>
            <a:r>
              <a:rPr lang="it-IT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Piero ha portato l'astronomia IR ad Arcetri, ha costruito i fotometri IR, e poi le prime camere IR (all'epoca erano 16x16, e poi siamo arrivati a 128x128 se ricordo bene, con Franco Lisi e Don </a:t>
            </a:r>
            <a:r>
              <a:rPr lang="it-IT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Hartill</a:t>
            </a:r>
            <a:r>
              <a:rPr lang="it-IT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). ...Questo </a:t>
            </a:r>
            <a:r>
              <a:rPr lang="it-IT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e’</a:t>
            </a:r>
            <a:r>
              <a:rPr lang="it-IT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successo fra 1981-1987</a:t>
            </a:r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». 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A6A6FE0-5FED-F4A4-B333-FF884547F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849" y="2544634"/>
            <a:ext cx="3072535" cy="431336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AFF090D-0F08-2770-B410-59C15833DE52}"/>
              </a:ext>
            </a:extLst>
          </p:cNvPr>
          <p:cNvSpPr txBox="1"/>
          <p:nvPr/>
        </p:nvSpPr>
        <p:spPr>
          <a:xfrm>
            <a:off x="5420455" y="5124244"/>
            <a:ext cx="2927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ARNICA camera</a:t>
            </a:r>
          </a:p>
          <a:p>
            <a:r>
              <a:rPr lang="it-IT"/>
              <a:t>NICMOS 3 (256x256, 40um)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6B8DFA8-FB65-6098-74D3-7B08625ED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01" y="1197608"/>
            <a:ext cx="4884154" cy="48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7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256294-D56D-7F48-A5D1-2EA26A616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-228600"/>
            <a:ext cx="11544300" cy="1325563"/>
          </a:xfrm>
        </p:spPr>
        <p:txBody>
          <a:bodyPr/>
          <a:lstStyle/>
          <a:p>
            <a:r>
              <a:rPr lang="it-IT"/>
              <a:t>1988, Franco </a:t>
            </a:r>
            <a:r>
              <a:rPr lang="it-IT" err="1"/>
              <a:t>Pacini</a:t>
            </a:r>
            <a:r>
              <a:rPr lang="it-IT"/>
              <a:t>, Piero Salinari, Roger Angel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8969430-F914-FF45-BA72-B7D94F5AC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1" y="723900"/>
            <a:ext cx="4131914" cy="2971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BC1B2C1-0339-B04E-91FD-F41587B81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949263"/>
            <a:ext cx="3663025" cy="369893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213BA6A-885F-6144-808E-D70B5BE24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0" y="4965700"/>
            <a:ext cx="4819650" cy="173837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ABB550F-9908-8747-81BE-3E243B366D00}"/>
              </a:ext>
            </a:extLst>
          </p:cNvPr>
          <p:cNvSpPr txBox="1"/>
          <p:nvPr/>
        </p:nvSpPr>
        <p:spPr>
          <a:xfrm>
            <a:off x="165101" y="4724400"/>
            <a:ext cx="429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Il progetto del telescopio </a:t>
            </a:r>
            <a:r>
              <a:rPr lang="it-IT" sz="2400" err="1"/>
              <a:t>columbus</a:t>
            </a:r>
            <a:r>
              <a:rPr lang="it-IT" sz="2400"/>
              <a:t> iniziato alla fine degli anni 80 da </a:t>
            </a:r>
            <a:r>
              <a:rPr lang="it-IT" sz="2400" err="1"/>
              <a:t>R</a:t>
            </a:r>
            <a:r>
              <a:rPr lang="it-IT" sz="2400"/>
              <a:t>. Angel </a:t>
            </a:r>
            <a:r>
              <a:rPr lang="it-IT" sz="2400" err="1"/>
              <a:t>UoA</a:t>
            </a:r>
            <a:r>
              <a:rPr lang="it-IT" sz="2400"/>
              <a:t> (AZ)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F0C7C38-EC33-FE4D-A09A-3C9D0BD49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910" y="1511300"/>
            <a:ext cx="381835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10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049564-8F66-5C46-9A42-418464213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-342900"/>
            <a:ext cx="10515600" cy="1325563"/>
          </a:xfrm>
        </p:spPr>
        <p:txBody>
          <a:bodyPr/>
          <a:lstStyle/>
          <a:p>
            <a:r>
              <a:rPr lang="it-IT"/>
              <a:t>1988, Columbus/LBT </a:t>
            </a:r>
            <a:r>
              <a:rPr lang="it-IT" err="1"/>
              <a:t>telescope</a:t>
            </a:r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7A18901-5BA8-6F47-95BE-EE44BC1B6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2"/>
          <a:stretch/>
        </p:blipFill>
        <p:spPr>
          <a:xfrm>
            <a:off x="2123246" y="685800"/>
            <a:ext cx="5351569" cy="5080000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597A172D-674D-C14D-BE18-AAF2C3446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1587"/>
            <a:ext cx="2776484" cy="50074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>
                <a:solidFill>
                  <a:schemeClr val="accent5"/>
                </a:solidFill>
              </a:rPr>
              <a:t>Un telescopio binoculare interferometrico con 2 specchi da 8.4 m su una singola montatura che funziona come un interferometro, un telescopio da 23m di diametro.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D7152D-3CA1-9F4E-9677-473904D78526}"/>
              </a:ext>
            </a:extLst>
          </p:cNvPr>
          <p:cNvSpPr txBox="1"/>
          <p:nvPr/>
        </p:nvSpPr>
        <p:spPr>
          <a:xfrm>
            <a:off x="381001" y="5613400"/>
            <a:ext cx="5092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rgbClr val="FF0000"/>
                </a:solidFill>
              </a:rPr>
              <a:t>Senza ottica adattiva un simile telescopio </a:t>
            </a:r>
            <a:r>
              <a:rPr lang="it-IT" sz="2800" b="1">
                <a:solidFill>
                  <a:srgbClr val="FF0000"/>
                </a:solidFill>
              </a:rPr>
              <a:t>NON FUNZIONA</a:t>
            </a:r>
            <a:r>
              <a:rPr lang="it-IT" sz="2800">
                <a:solidFill>
                  <a:srgbClr val="FF0000"/>
                </a:solidFill>
              </a:rPr>
              <a:t>!!!!!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A471776-7A52-7A4C-9E70-FCE000A0E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899" y="622300"/>
            <a:ext cx="3875488" cy="4813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459DF0-0191-F043-99FE-DED2D7E31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10" y="3048000"/>
            <a:ext cx="5462789" cy="362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4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032AC8-A3BA-7C4E-A0E7-19411E256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67" y="-86288"/>
            <a:ext cx="10515600" cy="1325563"/>
          </a:xfrm>
        </p:spPr>
        <p:txBody>
          <a:bodyPr/>
          <a:lstStyle/>
          <a:p>
            <a:r>
              <a:rPr lang="it-IT"/>
              <a:t>1994, Il secondario adattivo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C1348D4-4998-8E4E-BCD5-57AD2C9FE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64"/>
          <a:stretch/>
        </p:blipFill>
        <p:spPr>
          <a:xfrm>
            <a:off x="0" y="993173"/>
            <a:ext cx="7367752" cy="324567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AE5F7FD-69EF-F34B-A1AA-D09F082CC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56" y="4448138"/>
            <a:ext cx="5841778" cy="22941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F23BDC6-A4C6-D240-9EAC-6D2AD439A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00" y="412990"/>
            <a:ext cx="4892089" cy="549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945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8404</TotalTime>
  <Words>1243</Words>
  <Application>Microsoft Macintosh PowerPoint</Application>
  <PresentationFormat>Widescreen</PresentationFormat>
  <Paragraphs>173</Paragraphs>
  <Slides>48</Slides>
  <Notes>11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5" baseType="lpstr">
      <vt:lpstr>Aptos</vt:lpstr>
      <vt:lpstr>Aptos Display</vt:lpstr>
      <vt:lpstr>Arial</vt:lpstr>
      <vt:lpstr>Symbol</vt:lpstr>
      <vt:lpstr>Wingdings</vt:lpstr>
      <vt:lpstr>Tema di Office</vt:lpstr>
      <vt:lpstr>Picture</vt:lpstr>
      <vt:lpstr>Piero Salinari and the advancements of telescope technology</vt:lpstr>
      <vt:lpstr>Acknowledgements to:</vt:lpstr>
      <vt:lpstr>Disclaimer</vt:lpstr>
      <vt:lpstr>Piero Salinari and the advances of telescope technology</vt:lpstr>
      <vt:lpstr>Tirgo telescope 1981-1987</vt:lpstr>
      <vt:lpstr>A few images...</vt:lpstr>
      <vt:lpstr>1988, Franco Pacini, Piero Salinari, Roger Angel</vt:lpstr>
      <vt:lpstr>1988, Columbus/LBT telescope</vt:lpstr>
      <vt:lpstr>1994, Il secondario adattivo</vt:lpstr>
      <vt:lpstr>1998: specchi primari da 8.4m</vt:lpstr>
      <vt:lpstr>Fizeau Interferometry at LBT</vt:lpstr>
      <vt:lpstr>1997-2003, i prototipi</vt:lpstr>
      <vt:lpstr>MMT 2003</vt:lpstr>
      <vt:lpstr>2002, Hawaii....</vt:lpstr>
      <vt:lpstr>2002: LBT in Bertinoro</vt:lpstr>
      <vt:lpstr>ELT-2003</vt:lpstr>
      <vt:lpstr>ELT, 2004-2006</vt:lpstr>
      <vt:lpstr>Presentazione standard di PowerPoint</vt:lpstr>
      <vt:lpstr>E-ELT Science Book</vt:lpstr>
      <vt:lpstr>E-ELT 2007-2008, 42m telescope</vt:lpstr>
      <vt:lpstr>Termodynamic solar plant 2007</vt:lpstr>
      <vt:lpstr>Presentazione standard di PowerPoint</vt:lpstr>
      <vt:lpstr>2007: Specchi con tecnologia slumping</vt:lpstr>
      <vt:lpstr>2008: Stripping of LBT672a reference body gold deposition using the «Piragna»</vt:lpstr>
      <vt:lpstr>2010....</vt:lpstr>
      <vt:lpstr>FLAO system installation at LBT....</vt:lpstr>
      <vt:lpstr>FLAO system installation at LBT</vt:lpstr>
      <vt:lpstr>FLAO system installation @ LBT</vt:lpstr>
      <vt:lpstr>FLAO system installation at LBT</vt:lpstr>
      <vt:lpstr>2010, Results ?? RESULTS !!!!</vt:lpstr>
      <vt:lpstr>High SR images..(H band)</vt:lpstr>
      <vt:lpstr>The Globular cluster M92</vt:lpstr>
      <vt:lpstr>2011: Piero’s fest foto.</vt:lpstr>
      <vt:lpstr>2016:</vt:lpstr>
      <vt:lpstr>Presentazione standard di PowerPoint</vt:lpstr>
      <vt:lpstr>2011: Piero’s idea is adult and walks on its legs </vt:lpstr>
      <vt:lpstr>Presentazione standard di PowerPoint</vt:lpstr>
      <vt:lpstr>Adaptive Telescope Mirrors on ELTs</vt:lpstr>
      <vt:lpstr>Presentazione standard di PowerPoint</vt:lpstr>
      <vt:lpstr>Presentazione standard di PowerPoint</vt:lpstr>
      <vt:lpstr>And then?</vt:lpstr>
      <vt:lpstr>Piero’s contribution to telescope technologies</vt:lpstr>
      <vt:lpstr>Thanks you very much for your attention....</vt:lpstr>
      <vt:lpstr>2007 at ESO, HOT experiment</vt:lpstr>
      <vt:lpstr>FLAO system installation at LBT</vt:lpstr>
      <vt:lpstr>FLAO system installation at LBT</vt:lpstr>
      <vt:lpstr>FLAO system installation @ LBT</vt:lpstr>
      <vt:lpstr>May2010: first on sky results, a 40mas separation binary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Simone Esposito</dc:creator>
  <cp:lastModifiedBy>Simone Esposito</cp:lastModifiedBy>
  <cp:revision>74</cp:revision>
  <dcterms:created xsi:type="dcterms:W3CDTF">2026-01-20T15:47:28Z</dcterms:created>
  <dcterms:modified xsi:type="dcterms:W3CDTF">2026-01-26T13:08:09Z</dcterms:modified>
</cp:coreProperties>
</file>