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1174" r:id="rId2"/>
    <p:sldId id="1184" r:id="rId3"/>
    <p:sldId id="793" r:id="rId4"/>
    <p:sldId id="1175" r:id="rId5"/>
    <p:sldId id="298" r:id="rId6"/>
    <p:sldId id="2147482164" r:id="rId7"/>
    <p:sldId id="1182" r:id="rId8"/>
    <p:sldId id="256" r:id="rId9"/>
    <p:sldId id="828" r:id="rId10"/>
    <p:sldId id="1177" r:id="rId11"/>
    <p:sldId id="1172" r:id="rId12"/>
    <p:sldId id="1180" r:id="rId13"/>
    <p:sldId id="568" r:id="rId14"/>
    <p:sldId id="1186" r:id="rId15"/>
    <p:sldId id="1185" r:id="rId16"/>
    <p:sldId id="792" r:id="rId17"/>
    <p:sldId id="1179" r:id="rId18"/>
    <p:sldId id="2147482163" r:id="rId19"/>
    <p:sldId id="291" r:id="rId20"/>
    <p:sldId id="1188" r:id="rId21"/>
    <p:sldId id="257" r:id="rId22"/>
    <p:sldId id="263" r:id="rId23"/>
    <p:sldId id="781" r:id="rId24"/>
    <p:sldId id="260" r:id="rId25"/>
    <p:sldId id="266" r:id="rId26"/>
    <p:sldId id="271" r:id="rId27"/>
    <p:sldId id="4174" r:id="rId28"/>
    <p:sldId id="1173" r:id="rId29"/>
    <p:sldId id="2147482165" r:id="rId30"/>
    <p:sldId id="1171" r:id="rId31"/>
    <p:sldId id="1181" r:id="rId32"/>
    <p:sldId id="1077" r:id="rId33"/>
    <p:sldId id="1170" r:id="rId34"/>
    <p:sldId id="267" r:id="rId35"/>
    <p:sldId id="1178" r:id="rId36"/>
    <p:sldId id="733" r:id="rId37"/>
    <p:sldId id="795" r:id="rId38"/>
    <p:sldId id="1176" r:id="rId39"/>
    <p:sldId id="772" r:id="rId40"/>
    <p:sldId id="798" r:id="rId41"/>
    <p:sldId id="1187" r:id="rId42"/>
    <p:sldId id="259" r:id="rId43"/>
    <p:sldId id="1183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6CC7D-10AA-3B4D-87C5-C53AE6DDDE7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D43B6-5E8B-3E47-BDFE-C5BE65ADBA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741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B520C-836E-450F-A60F-2E2581E6C3C1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96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23-48-</a:t>
            </a:r>
            <a:r>
              <a:rPr lang="it-IT" dirty="0">
                <a:solidFill>
                  <a:srgbClr val="FF0000"/>
                </a:solidFill>
              </a:rPr>
              <a:t>52</a:t>
            </a:r>
            <a:r>
              <a:rPr lang="it-IT" dirty="0"/>
              <a:t>-92</a:t>
            </a:r>
          </a:p>
          <a:p>
            <a:endParaRPr lang="it-IT" dirty="0"/>
          </a:p>
          <a:p>
            <a:r>
              <a:rPr lang="it-IT" dirty="0"/>
              <a:t>52-2007- </a:t>
            </a:r>
          </a:p>
          <a:p>
            <a:endParaRPr lang="it-IT" dirty="0"/>
          </a:p>
          <a:p>
            <a:r>
              <a:rPr lang="it-IT" dirty="0"/>
              <a:t>Inizia su </a:t>
            </a:r>
            <a:r>
              <a:rPr lang="it-IT" dirty="0" err="1"/>
              <a:t>wolter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75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111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51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300F0-0D89-9939-30B9-89903014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8E36B8-3DA2-D490-6ED3-97C044496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CA1872-B4FF-1719-F082-017C966A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ABEB0A-B062-2BCB-4D75-33C56BA6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8D5C34-08EF-5566-1864-0B5FE7061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41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FA6C36-8697-C41D-7D31-65398279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72E8C9-B4C8-0A9D-7516-EAC3F79DA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B19DDA-669D-E191-8301-D6ECACB0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48E009-5360-7DD3-1C69-050147BF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CE4AB4-DF03-807D-B668-5C8D178C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2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F06F394-875E-1438-E5BC-3F793019E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8643B1-5E23-79EC-F98A-904C0DCDD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00D224-62C4-5907-B7F6-BE13A212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1FF5B5-DE77-E04E-6894-E7F67EC4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91DB6A-B357-1534-A41D-BA209F9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550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" type="tx">
  <p:cSld name="SLI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3823755" y="6354263"/>
            <a:ext cx="454455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22860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457200" lvl="1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685800" lvl="2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914400" lvl="3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1143000" lvl="4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1371600" lvl="5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1600200" lvl="6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1828800" lvl="7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2057400" lvl="8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18" descr="Content Placeholder 8"/>
          <p:cNvPicPr preferRelativeResize="0"/>
          <p:nvPr/>
        </p:nvPicPr>
        <p:blipFill rotWithShape="1">
          <a:blip r:embed="rId2">
            <a:alphaModFix/>
          </a:blip>
          <a:srcRect l="1247" r="1325" b="10394"/>
          <a:stretch/>
        </p:blipFill>
        <p:spPr>
          <a:xfrm>
            <a:off x="10142964" y="270368"/>
            <a:ext cx="1653501" cy="699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8"/>
          <p:cNvCxnSpPr/>
          <p:nvPr/>
        </p:nvCxnSpPr>
        <p:spPr>
          <a:xfrm>
            <a:off x="467465" y="994639"/>
            <a:ext cx="11329050" cy="0"/>
          </a:xfrm>
          <a:prstGeom prst="straightConnector1">
            <a:avLst/>
          </a:prstGeom>
          <a:noFill/>
          <a:ln w="76200" cap="flat" cmpd="sng">
            <a:solidFill>
              <a:srgbClr val="00204E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609526" y="6187147"/>
            <a:ext cx="252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459036" y="217489"/>
            <a:ext cx="84249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2286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7200"/>
              <a:buFont typeface="Fira Sans"/>
              <a:buNone/>
              <a:defRPr sz="3600" b="1">
                <a:solidFill>
                  <a:srgbClr val="00204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457200" lvl="1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685800" lvl="2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914400" lvl="3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1143000" lvl="4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1371600" lvl="5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1600200" lvl="6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1828800" lvl="7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2057400" lvl="8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20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4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T -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8"/>
            <a:ext cx="10730457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1B9CCF-3F35-56FF-2FCF-8E43B89010FD}"/>
              </a:ext>
            </a:extLst>
          </p:cNvPr>
          <p:cNvSpPr txBox="1">
            <a:spLocks/>
          </p:cNvSpPr>
          <p:nvPr userDrawn="1"/>
        </p:nvSpPr>
        <p:spPr>
          <a:xfrm>
            <a:off x="960625" y="653089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i="1" noProof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CB04681-45DC-0328-05C4-9F3FE6633A1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36625" y="6532505"/>
            <a:ext cx="5147376" cy="175312"/>
          </a:xfrm>
        </p:spPr>
        <p:txBody>
          <a:bodyPr/>
          <a:lstStyle/>
          <a:p>
            <a:r>
              <a:rPr lang="en-US" noProof="0"/>
              <a:t>Segmented Mirrors ESO perspective, Mosaic Telescopes Technology &amp; Science, 26-27 Jan 2026</a:t>
            </a:r>
            <a:endParaRPr lang="en-GB" i="1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E3BC7-3A7F-AE21-0AE3-6B73DC72C4D5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51A87B-B28D-C7FE-EC04-29F44442C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344473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60A516-663C-6B6E-1633-39AF44A2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B14D57-EC4D-03AB-7FC8-6888B5506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99D7A9-5272-5E0F-51A3-5E91F89E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F88333-C096-EB78-7A86-C19C4558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ECAA01-860B-D8CB-2154-EF137DA0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92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9DF869-7E29-F39D-A2F7-6B6F928D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574192-C2D2-1CDD-E0B9-3FE597932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49B7FF-4F35-0A21-FBF7-AC590045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F4087D-2E3D-134A-182E-F2F14954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9C41C3-4594-1679-653A-26FBA1BD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31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E58CD-17AD-0F58-3FF4-63A9B451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55CB0B-5212-B3C3-5EE7-2527A0D28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8C669B-72F4-9B52-AE8E-ACD754F6B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88FA3B-2CD9-78BA-92C7-14E052B2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D60D67-B3C4-2E7E-5BB8-2455B1344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4636D9-222A-8D55-AB50-39A5775C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41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97EBC-32F3-C13A-2E2F-5985B3D9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2B1F76-4BEF-FD2E-5940-D5B05DF5C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6C71D0-9764-D74E-A97F-394CE3354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1040CDD-EDD3-6383-E935-67B7B943D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9A5C838-E5D1-1E42-0F7B-9A85DFC14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45DFA2C-C6F4-6EE6-5FA5-0BD5D640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96B925-C423-5DA9-C573-0CD45BC5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9AD1412-C7BE-E7C0-A8A7-C097B840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13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01947-40F2-B1C1-3C5F-A1690AA3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CC1A6E-8E7F-3503-F304-E7D4B93F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12272B-0240-AAFE-EA73-8235B137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4DC8BB-3626-3CE4-E22D-4DC92E3E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91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A158D4-9BE3-1FEE-E572-01361B71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7BBB460-0477-BF3E-A66C-387C3CD2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F872E-1D1A-2ED2-1D1A-39B3C603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6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F8B5B-A783-1DB4-F79E-5A166231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63E02-1C96-039E-34AE-675449566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5E7145-8524-0862-19CF-B8F2ED4DC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57B57F-AB15-9A37-60A5-3147E157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51B66F-4629-AA5B-E245-3DD0D050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19A266-CC51-230F-3923-F36BE6CF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2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E176E-1FD8-5CDF-4727-C4A017A6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99CB47-E727-A5AA-1D4C-E0E54EC28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ECADB2-0D99-D017-A197-A348E0F22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405A63-BC1E-82F9-91A0-6A8A167E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695EB6-6BD3-C8CC-D800-30DB8445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BC5EA4-DFDC-19E0-6CB5-9EAA0812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74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D0B4F77-62E9-7C0E-0EFC-9C57E91A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568646-169E-72EB-3C07-F18118C47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876AAF-F73D-F069-A91C-BCBDBC0EA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94E9F7-7413-9442-ADBE-30FDF1F335FD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BA560D-35D0-DB61-5177-F93BBF86A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0835BB-AEDA-D1BE-9FAA-73E6E6BAB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39B86-EE4E-4F43-BAC5-554519F18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9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e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2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gif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4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5.gif"/><Relationship Id="rId9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q=International+Holocaust+Remembrance+Day&amp;client=safari&amp;hs=h0Ep&amp;sca_esv=3d16839f334d68f5&amp;rls=en&amp;ei=rJh4aeWbLIWG9u8P7Jix8Qw&amp;ved=2ahUKEwi2oMPFxquSAxVPxgIHHQ3BOGkQgK4QegQIARAC&amp;uact=5&amp;oq=Giorno+della+Memoria%2C+english&amp;gs_lp=Egxnd3Mtd2l6LXNlcnAiHUdpb3JubyBkZWxsYSBNZW1vcmlhLCBlbmdsaXNoMgYQABgWGB4yCBAAGIAEGKIEMggQABiiBBiJBUiCJ1DCAljeJHABeAGQAQCYAWagAb4JqgEEMTYuMbgBA8gBAPgBAZgCEqACnwrCAgoQABiwAxjWBBhHwgINEAAYgAQYsAMYQxiKBcICDRAAGIAEGLEDGIMBGA3CAgYQABgDGA3CAgkQABgDGMcDGA3CAhAQABiABBixAxhDGIMBGIoFwgILEAAYgAQYsQMYgwHCAgQQABgDwgIHEAAYAxjHA8ICBRAAGIAEwgIFEAAY7wWYAwDiAwUSATEgQIgGAZAGCpIHBDE3LjGgB9xYsgcEMTYuMbgHmgrCBwYwLjMuMTXIBz2ACAA&amp;sclient=gws-wiz-serp&amp;mstk=AUtExfAK8wa9Up9gCQOV1RPc1sMnI5xs0xZBYq7LrrNDSB37Cj12MtXIzP9ucOpxRpoF_V1ayyWJ3ZvxopuASCQI2D4cHNySBxeCP9c5vyTBxq550V7sMpUtVSeOeJHK7rq2vhg&amp;csui=3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1EA96-1EC7-AE74-EA8A-6E763108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594" y="1636877"/>
            <a:ext cx="672924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300" noProof="1">
                <a:solidFill>
                  <a:srgbClr val="FF0000"/>
                </a:solidFill>
              </a:rPr>
              <a:t>Some concluding remarks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Giovanni Pareschi</a:t>
            </a:r>
            <a:br>
              <a:rPr lang="it-IT" dirty="0"/>
            </a:br>
            <a:r>
              <a:rPr lang="it-IT" sz="3100" dirty="0"/>
              <a:t>INAF / Osservatorio Astronomico di Brera</a:t>
            </a:r>
            <a:endParaRPr lang="it-IT" dirty="0"/>
          </a:p>
        </p:txBody>
      </p:sp>
      <p:pic>
        <p:nvPicPr>
          <p:cNvPr id="5" name="Immagine 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60C0AE18-3005-47FE-A923-D198DD52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60" y="445412"/>
            <a:ext cx="4285168" cy="61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4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B90C5-1C60-43B7-4A3E-C2ED3981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FF0000"/>
                </a:solidFill>
              </a:rPr>
              <a:t>1938: Rossi and Fermi emigrated to USA</a:t>
            </a:r>
          </a:p>
        </p:txBody>
      </p:sp>
      <p:pic>
        <p:nvPicPr>
          <p:cNvPr id="5" name="Immagine 4" descr="Immagine che contiene vestiti, persona, Viso umano, cravatta&#10;&#10;Il contenuto generato dall'IA potrebbe non essere corretto.">
            <a:extLst>
              <a:ext uri="{FF2B5EF4-FFF2-40B4-BE49-F238E27FC236}">
                <a16:creationId xmlns:a16="http://schemas.microsoft.com/office/drawing/2014/main" id="{EE8BC92F-2D43-A217-6414-E12F22DB0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3" y="2143999"/>
            <a:ext cx="7772400" cy="27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72766EA8-030C-BDE8-B48C-E204D74D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44" y="190450"/>
            <a:ext cx="8735310" cy="64404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E98A48-839F-FDFF-160E-C4D6EB1DA9C0}"/>
              </a:ext>
            </a:extLst>
          </p:cNvPr>
          <p:cNvSpPr txBox="1"/>
          <p:nvPr/>
        </p:nvSpPr>
        <p:spPr>
          <a:xfrm>
            <a:off x="199292" y="5334000"/>
            <a:ext cx="196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E. Rossi</a:t>
            </a:r>
          </a:p>
        </p:txBody>
      </p:sp>
    </p:spTree>
    <p:extLst>
      <p:ext uri="{BB962C8B-B14F-4D97-AF65-F5344CB8AC3E}">
        <p14:creationId xmlns:p14="http://schemas.microsoft.com/office/powerpoint/2010/main" val="3842334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Viso umano, uom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DCF18C87-DCCB-63F4-80F1-632A624C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45" y="0"/>
            <a:ext cx="7772400" cy="67894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37CBD0-6D6D-42FD-98D3-056D665A5E93}"/>
              </a:ext>
            </a:extLst>
          </p:cNvPr>
          <p:cNvSpPr txBox="1"/>
          <p:nvPr/>
        </p:nvSpPr>
        <p:spPr>
          <a:xfrm>
            <a:off x="420414" y="61793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CREDITS: L. Zarantonello, </a:t>
            </a:r>
            <a:r>
              <a:rPr lang="it-IT" dirty="0" err="1"/>
              <a:t>R</a:t>
            </a:r>
            <a:r>
              <a:rPr lang="it-IT" dirty="0"/>
              <a:t>. Rampazzo, V. Zanini</a:t>
            </a:r>
          </a:p>
        </p:txBody>
      </p:sp>
    </p:spTree>
    <p:extLst>
      <p:ext uri="{BB962C8B-B14F-4D97-AF65-F5344CB8AC3E}">
        <p14:creationId xmlns:p14="http://schemas.microsoft.com/office/powerpoint/2010/main" val="371619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magine 3" descr="Scaler1.jpeg">
            <a:extLst>
              <a:ext uri="{FF2B5EF4-FFF2-40B4-BE49-F238E27FC236}">
                <a16:creationId xmlns:a16="http://schemas.microsoft.com/office/drawing/2014/main" id="{02428B40-47E4-4B96-3C17-58D07DFBD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71"/>
          <a:stretch>
            <a:fillRect/>
          </a:stretch>
        </p:blipFill>
        <p:spPr bwMode="auto">
          <a:xfrm>
            <a:off x="8385396" y="1496361"/>
            <a:ext cx="356711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2">
            <a:extLst>
              <a:ext uri="{FF2B5EF4-FFF2-40B4-BE49-F238E27FC236}">
                <a16:creationId xmlns:a16="http://schemas.microsoft.com/office/drawing/2014/main" id="{11BCD593-A8F0-15E3-148E-1B92F27DC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92" y="5038293"/>
            <a:ext cx="37206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int" panose="02000800000000000000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Bonaventura Cavalieri (1598 – 1647)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Professor </a:t>
            </a:r>
            <a:r>
              <a:rPr lang="it-IT" altLang="it-IT" sz="1800" dirty="0" err="1">
                <a:latin typeface="Arial" panose="020B0604020202020204" pitchFamily="34" charset="0"/>
              </a:rPr>
              <a:t>at</a:t>
            </a:r>
            <a:r>
              <a:rPr lang="it-IT" altLang="it-IT" sz="1800" dirty="0">
                <a:latin typeface="Arial" panose="020B0604020202020204" pitchFamily="34" charset="0"/>
              </a:rPr>
              <a:t> the Univ. of Bologna (</a:t>
            </a:r>
            <a:r>
              <a:rPr lang="it-IT" altLang="it-IT" sz="1800" dirty="0" err="1">
                <a:latin typeface="Arial" panose="020B0604020202020204" pitchFamily="34" charset="0"/>
              </a:rPr>
              <a:t>since</a:t>
            </a:r>
            <a:r>
              <a:rPr lang="it-IT" altLang="it-IT" sz="1800" dirty="0">
                <a:latin typeface="Arial" panose="020B0604020202020204" pitchFamily="34" charset="0"/>
              </a:rPr>
              <a:t> 1629)</a:t>
            </a:r>
          </a:p>
        </p:txBody>
      </p:sp>
      <p:pic>
        <p:nvPicPr>
          <p:cNvPr id="2" name="Immagine 4" descr="Scaler.jpeg">
            <a:extLst>
              <a:ext uri="{FF2B5EF4-FFF2-40B4-BE49-F238E27FC236}">
                <a16:creationId xmlns:a16="http://schemas.microsoft.com/office/drawing/2014/main" id="{198AADDE-E780-F996-DA5F-F954D3147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82" y="1012525"/>
            <a:ext cx="364331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Immagine che contiene scultura, Scultura in pietra, Intaglio, edificio&#10;&#10;Il contenuto generato dall'IA potrebbe non essere corretto.">
            <a:extLst>
              <a:ext uri="{FF2B5EF4-FFF2-40B4-BE49-F238E27FC236}">
                <a16:creationId xmlns:a16="http://schemas.microsoft.com/office/drawing/2014/main" id="{6A7077E6-1AC2-5643-1804-A4CE65C00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57" y="73572"/>
            <a:ext cx="3017141" cy="4771292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B361152-55D6-CB98-6A93-0363ECB7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946" y="-216986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Normal</a:t>
            </a:r>
            <a:r>
              <a:rPr lang="it-IT" dirty="0">
                <a:solidFill>
                  <a:srgbClr val="FF0000"/>
                </a:solidFill>
              </a:rPr>
              <a:t> vs grazing </a:t>
            </a:r>
            <a:r>
              <a:rPr lang="it-IT" dirty="0" err="1">
                <a:solidFill>
                  <a:srgbClr val="FF0000"/>
                </a:solidFill>
              </a:rPr>
              <a:t>incidence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1BB289-A0F3-FB8B-F588-E8B1F675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Why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segments</a:t>
            </a:r>
            <a:r>
              <a:rPr lang="it-IT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32BA23-0DB0-7B7C-2D39-F87DC075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51" y="1690688"/>
            <a:ext cx="802159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The mirror itself can be very stiff because of its smaller size (scales non-linearly), and the backplane can be stiffened through increased depth</a:t>
            </a:r>
          </a:p>
          <a:p>
            <a:endParaRPr lang="en-US" noProof="0" dirty="0"/>
          </a:p>
          <a:p>
            <a:r>
              <a:rPr lang="en-US" noProof="0" dirty="0"/>
              <a:t>The mount architecture, coarse actuator, wavefront sensing and control, error budgeting, alignment, gravity approach, segment metrology, and system-level verification of the telescope leverage JWST experience</a:t>
            </a:r>
          </a:p>
          <a:p>
            <a:endParaRPr lang="en-US" noProof="0" dirty="0"/>
          </a:p>
          <a:p>
            <a:r>
              <a:rPr lang="en-US" noProof="0" dirty="0"/>
              <a:t>The JWST AMSD mirror was made of ULE and reached TRL5, and a mount design was also developed. </a:t>
            </a:r>
            <a:r>
              <a:rPr lang="en-US" noProof="0" dirty="0" err="1"/>
              <a:t>Zerodur</a:t>
            </a:r>
            <a:r>
              <a:rPr lang="en-US" noProof="0" dirty="0"/>
              <a:t> and ULE are both options.</a:t>
            </a:r>
          </a:p>
          <a:p>
            <a:pPr marL="0" indent="0">
              <a:buNone/>
            </a:pPr>
            <a:endParaRPr lang="en-US" noProof="0" dirty="0"/>
          </a:p>
        </p:txBody>
      </p:sp>
      <p:pic>
        <p:nvPicPr>
          <p:cNvPr id="5" name="Immagine 4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CFCB2F80-D9EC-E4E7-D9A0-20DD987C6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746" y="2060490"/>
            <a:ext cx="3860800" cy="3429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65ECA-3DF8-85D0-000E-128F87CCDB88}"/>
              </a:ext>
            </a:extLst>
          </p:cNvPr>
          <p:cNvSpPr txBox="1"/>
          <p:nvPr/>
        </p:nvSpPr>
        <p:spPr>
          <a:xfrm>
            <a:off x="3237186" y="62271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CREDITS, </a:t>
            </a:r>
            <a:r>
              <a:rPr lang="it-IT" dirty="0" err="1"/>
              <a:t>Feiunberg</a:t>
            </a:r>
            <a:r>
              <a:rPr lang="it-IT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1137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3A1C1D6-7FB6-8716-E3C6-2F68E29A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Monolithic</a:t>
            </a:r>
            <a:r>
              <a:rPr lang="it-IT" dirty="0"/>
              <a:t> &amp; </a:t>
            </a:r>
            <a:r>
              <a:rPr lang="it-IT" dirty="0" err="1"/>
              <a:t>Segmented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92DD48B-96A0-7FE5-6F14-496014980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81651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convenient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?</a:t>
            </a:r>
          </a:p>
        </p:txBody>
      </p:sp>
      <p:pic>
        <p:nvPicPr>
          <p:cNvPr id="9" name="Immagine 8" descr="Immagine che contiene natura, nuvola, cielo, aria aperta&#10;&#10;Il contenuto generato dall'IA potrebbe non essere corretto.">
            <a:extLst>
              <a:ext uri="{FF2B5EF4-FFF2-40B4-BE49-F238E27FC236}">
                <a16:creationId xmlns:a16="http://schemas.microsoft.com/office/drawing/2014/main" id="{E7170F13-D0EE-6765-D2A2-A4778A5B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6" y="3054796"/>
            <a:ext cx="4008567" cy="2339586"/>
          </a:xfrm>
          <a:prstGeom prst="rect">
            <a:avLst/>
          </a:prstGeom>
        </p:spPr>
      </p:pic>
      <p:pic>
        <p:nvPicPr>
          <p:cNvPr id="13" name="Immagine 12" descr="Immagine che contiene edificio, cielo, megalite, aria aperta&#10;&#10;Il contenuto generato dall'IA potrebbe non essere corretto.">
            <a:extLst>
              <a:ext uri="{FF2B5EF4-FFF2-40B4-BE49-F238E27FC236}">
                <a16:creationId xmlns:a16="http://schemas.microsoft.com/office/drawing/2014/main" id="{BCA8729E-54E5-7288-1D4E-3449AA94C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31" y="3681247"/>
            <a:ext cx="5822733" cy="171313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59C84A1-C634-8A3C-73AB-E757F6D63F50}"/>
              </a:ext>
            </a:extLst>
          </p:cNvPr>
          <p:cNvSpPr txBox="1"/>
          <p:nvPr/>
        </p:nvSpPr>
        <p:spPr>
          <a:xfrm>
            <a:off x="4981903" y="4224589"/>
            <a:ext cx="883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142448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361" y="6224400"/>
            <a:ext cx="897287" cy="6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Risultati immagini per hale telescope histo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E4DA"/>
              </a:clrFrom>
              <a:clrTo>
                <a:srgbClr val="F6E4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3420">
            <a:off x="219050" y="2148517"/>
            <a:ext cx="4728732" cy="44767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12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71285" y="25400"/>
            <a:ext cx="1137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fact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that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triggered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Horn</a:t>
            </a:r>
            <a:endParaRPr lang="it-IT" sz="3200" b="1" dirty="0">
              <a:solidFill>
                <a:srgbClr val="FFF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Russell W. Porter's Drawings of the 200&quot; Hale Telescop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006" y="2420888"/>
            <a:ext cx="4452996" cy="4435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7328" y="908720"/>
            <a:ext cx="11952651" cy="2346784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1928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Rockefeller Foundation 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  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M$ </a:t>
            </a:r>
            <a:b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the 200” </a:t>
            </a:r>
            <a:r>
              <a:rPr lang="it-IT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Palomar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telescope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it-IT" alt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2915" y="3327512"/>
            <a:ext cx="3456383" cy="34138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46050B-0507-BA70-1904-C4EE8323A0CC}"/>
              </a:ext>
            </a:extLst>
          </p:cNvPr>
          <p:cNvSpPr txBox="1"/>
          <p:nvPr/>
        </p:nvSpPr>
        <p:spPr>
          <a:xfrm>
            <a:off x="9193318" y="1113646"/>
            <a:ext cx="247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</a:t>
            </a:r>
            <a:r>
              <a:rPr lang="it-IT" dirty="0" err="1"/>
              <a:t>F</a:t>
            </a:r>
            <a:r>
              <a:rPr lang="it-IT" dirty="0"/>
              <a:t>. Bonoli, 2018</a:t>
            </a:r>
          </a:p>
        </p:txBody>
      </p:sp>
    </p:spTree>
    <p:extLst>
      <p:ext uri="{BB962C8B-B14F-4D97-AF65-F5344CB8AC3E}">
        <p14:creationId xmlns:p14="http://schemas.microsoft.com/office/powerpoint/2010/main" val="23824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erchio, origami,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E09260C3-1DF4-44D3-CA8D-A5AB26F0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01" y="747127"/>
            <a:ext cx="10494598" cy="57383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9D13B1-11E6-01D3-C62D-62486A6A9E70}"/>
              </a:ext>
            </a:extLst>
          </p:cNvPr>
          <p:cNvSpPr txBox="1"/>
          <p:nvPr/>
        </p:nvSpPr>
        <p:spPr>
          <a:xfrm>
            <a:off x="848701" y="61108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CREDITS: L. Zarantonello, </a:t>
            </a:r>
            <a:r>
              <a:rPr lang="it-IT" dirty="0" err="1"/>
              <a:t>R</a:t>
            </a:r>
            <a:r>
              <a:rPr lang="it-IT" dirty="0"/>
              <a:t>. Rampazzo, V. Zanini</a:t>
            </a:r>
          </a:p>
        </p:txBody>
      </p:sp>
    </p:spTree>
    <p:extLst>
      <p:ext uri="{BB962C8B-B14F-4D97-AF65-F5344CB8AC3E}">
        <p14:creationId xmlns:p14="http://schemas.microsoft.com/office/powerpoint/2010/main" val="64601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BC625-B120-5B7E-67B8-379EC4579F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Segmented Mirrors ESO perspective, Mosaic Telescopes Technology &amp; Science, 26-27 Jan 2026</a:t>
            </a:r>
            <a:endParaRPr lang="en-GB" i="1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3E656-B28D-7AAD-512B-1A31D52CBF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Public</a:t>
            </a:r>
            <a:endParaRPr lang="en-GB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680133-0D55-CC5D-E05B-469F64A83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704"/>
            <a:ext cx="8108950" cy="30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A79C81C-7E4D-5F23-FFDE-E4B4989A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6747" y="3137800"/>
            <a:ext cx="2683579" cy="22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87CBDE3-F8CB-5246-75E8-796C7E41A19A}"/>
              </a:ext>
            </a:extLst>
          </p:cNvPr>
          <p:cNvGraphicFramePr>
            <a:graphicFrameLocks noGrp="1"/>
          </p:cNvGraphicFramePr>
          <p:nvPr/>
        </p:nvGraphicFramePr>
        <p:xfrm>
          <a:off x="9101149" y="5571827"/>
          <a:ext cx="2550492" cy="787146"/>
        </p:xfrm>
        <a:graphic>
          <a:graphicData uri="http://schemas.openxmlformats.org/drawingml/2006/table">
            <a:tbl>
              <a:tblPr firstRow="1" firstCol="1" bandRow="1"/>
              <a:tblGrid>
                <a:gridCol w="1775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M1 Mirror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462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Outer diameter (mm)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33339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462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39146.0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33339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Inner diameter (mm)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462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9418.4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M1 Optical Prescription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462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286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Radius of curvature (mm)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462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68685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286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Conic constant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462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-0.996473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36">
            <a:extLst>
              <a:ext uri="{FF2B5EF4-FFF2-40B4-BE49-F238E27FC236}">
                <a16:creationId xmlns:a16="http://schemas.microsoft.com/office/drawing/2014/main" id="{FD1A857D-39A7-5946-C6CE-38C8AD0A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561" y="1413901"/>
            <a:ext cx="3416037" cy="144607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M1 “diameter”: 39-m</a:t>
            </a:r>
          </a:p>
          <a:p>
            <a:r>
              <a:rPr lang="en-US" altLang="en-US"/>
              <a:t>Segments diagonal: 1.4m</a:t>
            </a:r>
          </a:p>
          <a:p>
            <a:r>
              <a:rPr lang="en-US" altLang="en-US"/>
              <a:t>Amount: 	6 x 133 segments </a:t>
            </a:r>
          </a:p>
          <a:p>
            <a:r>
              <a:rPr lang="en-US" altLang="en-US"/>
              <a:t>	1 x 133 spare segments</a:t>
            </a:r>
          </a:p>
          <a:p>
            <a:pPr algn="ctr"/>
            <a:r>
              <a:rPr lang="en-US" altLang="en-US"/>
              <a:t>Total: 931 segments 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9C4A8190-23F1-3EC6-4B0E-F1C4071FF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/>
          <a:stretch>
            <a:fillRect/>
          </a:stretch>
        </p:blipFill>
        <p:spPr bwMode="auto">
          <a:xfrm>
            <a:off x="11726" y="3739143"/>
            <a:ext cx="4405803" cy="26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 descr="A screenshot of a game&#10;&#10;AI-generated content may be incorrect.">
            <a:extLst>
              <a:ext uri="{FF2B5EF4-FFF2-40B4-BE49-F238E27FC236}">
                <a16:creationId xmlns:a16="http://schemas.microsoft.com/office/drawing/2014/main" id="{EAACD669-FA36-A143-9409-63381EEC06D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1655" r="9635" b="4838"/>
          <a:stretch>
            <a:fillRect/>
          </a:stretch>
        </p:blipFill>
        <p:spPr>
          <a:xfrm>
            <a:off x="4422345" y="3740150"/>
            <a:ext cx="4672171" cy="2634908"/>
          </a:xfrm>
        </p:spPr>
      </p:pic>
      <p:pic>
        <p:nvPicPr>
          <p:cNvPr id="7" name="Picture 6" descr="A diagram of a telescope&#10;&#10;AI-generated content may be incorrect.">
            <a:extLst>
              <a:ext uri="{FF2B5EF4-FFF2-40B4-BE49-F238E27FC236}">
                <a16:creationId xmlns:a16="http://schemas.microsoft.com/office/drawing/2014/main" id="{48367FE6-0148-DD79-4510-07A1C2C40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73" y="1575658"/>
            <a:ext cx="1273838" cy="13276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7605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694852" y="349311"/>
            <a:ext cx="10802295" cy="1017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Horn and </a:t>
            </a:r>
            <a:r>
              <a:rPr lang="it-IT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mosaic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space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telescopes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(60 </a:t>
            </a:r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years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beffore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…) 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24607" y="1212449"/>
            <a:ext cx="10499835" cy="228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800" b="1" i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GB" sz="2800" noProof="1">
                <a:solidFill>
                  <a:srgbClr val="002060"/>
                </a:solidFill>
              </a:rPr>
              <a:t>The impossibility of obtaining better-defined images, as long as one remains within the atmosphere, pushes the astronomer to take the optical means outside the atmosphere... one ends up resorting to the relatively light-tiled mirror.</a:t>
            </a:r>
            <a:r>
              <a:rPr lang="en-GB" sz="2800" b="1" i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977729-726E-4958-A10F-A454D9747553}"/>
              </a:ext>
            </a:extLst>
          </p:cNvPr>
          <p:cNvSpPr txBox="1"/>
          <p:nvPr/>
        </p:nvSpPr>
        <p:spPr>
          <a:xfrm>
            <a:off x="1775520" y="4812616"/>
            <a:ext cx="8662864" cy="123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it-IT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G. Horn d’Arturo: </a:t>
            </a:r>
            <a:r>
              <a:rPr lang="it-IT" sz="3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Coelum</a:t>
            </a:r>
            <a:r>
              <a:rPr lang="it-IT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dic. 1966, </a:t>
            </a:r>
          </a:p>
          <a:p>
            <a:pPr algn="r">
              <a:lnSpc>
                <a:spcPct val="130000"/>
              </a:lnSpc>
            </a:pPr>
            <a:r>
              <a:rPr lang="it-IT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Translation</a:t>
            </a:r>
            <a:r>
              <a:rPr lang="it-IT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from </a:t>
            </a:r>
            <a:r>
              <a:rPr lang="it-IT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Italian</a:t>
            </a:r>
            <a:endParaRPr lang="it-IT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Immagine che contiene Viso umano, ritratto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7A8A089F-FD14-0174-A39E-94E5BFF7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58" y="3541986"/>
            <a:ext cx="2362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documento, Carattere&#10;&#10;Il contenuto generato dall'IA potrebbe non essere corretto.">
            <a:extLst>
              <a:ext uri="{FF2B5EF4-FFF2-40B4-BE49-F238E27FC236}">
                <a16:creationId xmlns:a16="http://schemas.microsoft.com/office/drawing/2014/main" id="{3243E3B9-B834-4328-4C79-0C36C5DEA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84" y="0"/>
            <a:ext cx="3401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2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B6E6B2B0-ED2E-1B3D-6500-80C3CBFD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40" y="1221957"/>
            <a:ext cx="8402595" cy="52709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1BB63D-2D1E-9D01-A574-60FBB02D383E}"/>
              </a:ext>
            </a:extLst>
          </p:cNvPr>
          <p:cNvSpPr txBox="1"/>
          <p:nvPr/>
        </p:nvSpPr>
        <p:spPr>
          <a:xfrm>
            <a:off x="9103663" y="6488668"/>
            <a:ext cx="27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CREDITS, </a:t>
            </a:r>
            <a:r>
              <a:rPr lang="it-IT" dirty="0" err="1"/>
              <a:t>Feiunberg</a:t>
            </a:r>
            <a:r>
              <a:rPr lang="it-IT" dirty="0"/>
              <a:t> 2023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50DA1FA-51DB-B300-5419-E42C1F25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050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HWO Trade off</a:t>
            </a:r>
          </a:p>
        </p:txBody>
      </p:sp>
    </p:spTree>
    <p:extLst>
      <p:ext uri="{BB962C8B-B14F-4D97-AF65-F5344CB8AC3E}">
        <p14:creationId xmlns:p14="http://schemas.microsoft.com/office/powerpoint/2010/main" val="3297761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oster, schermata&#10;&#10;Il contenuto generato dall'IA potrebbe non essere corretto.">
            <a:extLst>
              <a:ext uri="{FF2B5EF4-FFF2-40B4-BE49-F238E27FC236}">
                <a16:creationId xmlns:a16="http://schemas.microsoft.com/office/drawing/2014/main" id="{0EA304D0-8152-83A0-474C-27F53A2D7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7" y="116615"/>
            <a:ext cx="11963865" cy="626069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273784-9C63-C5D1-2EAA-106BE237B944}"/>
              </a:ext>
            </a:extLst>
          </p:cNvPr>
          <p:cNvSpPr txBox="1"/>
          <p:nvPr/>
        </p:nvSpPr>
        <p:spPr>
          <a:xfrm>
            <a:off x="1093076" y="63773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CREDITS, </a:t>
            </a:r>
            <a:r>
              <a:rPr lang="it-IT" dirty="0" err="1"/>
              <a:t>Feiunberg</a:t>
            </a:r>
            <a:r>
              <a:rPr lang="it-IT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939030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izzo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716633DB-425C-C5CE-ECDA-E336390D6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8678"/>
            <a:ext cx="6589838" cy="3809468"/>
          </a:xfrm>
          <a:prstGeom prst="rect">
            <a:avLst/>
          </a:prstGeom>
        </p:spPr>
      </p:pic>
      <p:pic>
        <p:nvPicPr>
          <p:cNvPr id="7" name="Immagine 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4A47F773-793A-29B2-08CC-23355285B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847" y="4102443"/>
            <a:ext cx="7715558" cy="2755557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228D9042-783D-5510-316A-8F120777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</a:rPr>
              <a:t>HWO </a:t>
            </a:r>
            <a:r>
              <a:rPr lang="it-IT" sz="5400" dirty="0" err="1">
                <a:solidFill>
                  <a:srgbClr val="FF0000"/>
                </a:solidFill>
              </a:rPr>
              <a:t>optics</a:t>
            </a:r>
            <a:r>
              <a:rPr lang="it-IT" sz="5400" dirty="0">
                <a:solidFill>
                  <a:srgbClr val="FF0000"/>
                </a:solidFill>
              </a:rPr>
              <a:t> cost model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3600" dirty="0">
                <a:solidFill>
                  <a:srgbClr val="002060"/>
                </a:solidFill>
              </a:rPr>
              <a:t>(</a:t>
            </a:r>
            <a:r>
              <a:rPr lang="it-IT" sz="3600" dirty="0" err="1">
                <a:solidFill>
                  <a:srgbClr val="002060"/>
                </a:solidFill>
              </a:rPr>
              <a:t>merely</a:t>
            </a:r>
            <a:r>
              <a:rPr lang="it-IT" sz="3600" dirty="0">
                <a:solidFill>
                  <a:srgbClr val="002060"/>
                </a:solidFill>
              </a:rPr>
              <a:t> the </a:t>
            </a:r>
            <a:r>
              <a:rPr lang="it-IT" sz="3600" dirty="0" err="1">
                <a:solidFill>
                  <a:srgbClr val="002060"/>
                </a:solidFill>
              </a:rPr>
              <a:t>reflecting</a:t>
            </a:r>
            <a:r>
              <a:rPr lang="it-IT" sz="3600" dirty="0">
                <a:solidFill>
                  <a:srgbClr val="002060"/>
                </a:solidFill>
              </a:rPr>
              <a:t> </a:t>
            </a:r>
            <a:r>
              <a:rPr lang="it-IT" sz="3600" dirty="0" err="1">
                <a:solidFill>
                  <a:srgbClr val="002060"/>
                </a:solidFill>
              </a:rPr>
              <a:t>surface</a:t>
            </a:r>
            <a:r>
              <a:rPr lang="it-IT" sz="3600" dirty="0">
                <a:solidFill>
                  <a:srgbClr val="002060"/>
                </a:solidFill>
              </a:rPr>
              <a:t>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8DE19F-BBEC-D018-0F27-2D1A25647EC3}"/>
              </a:ext>
            </a:extLst>
          </p:cNvPr>
          <p:cNvSpPr txBox="1"/>
          <p:nvPr/>
        </p:nvSpPr>
        <p:spPr>
          <a:xfrm>
            <a:off x="98403" y="6128554"/>
            <a:ext cx="4068293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002060"/>
                </a:solidFill>
              </a:rPr>
              <a:t>H. </a:t>
            </a:r>
            <a:r>
              <a:rPr lang="it-IT" sz="1400" i="1" dirty="0" err="1">
                <a:solidFill>
                  <a:srgbClr val="002060"/>
                </a:solidFill>
              </a:rPr>
              <a:t>Ph</a:t>
            </a:r>
            <a:r>
              <a:rPr lang="it-IT" sz="1400" i="1" dirty="0">
                <a:solidFill>
                  <a:srgbClr val="002060"/>
                </a:solidFill>
              </a:rPr>
              <a:t>. Stahl, </a:t>
            </a:r>
            <a:r>
              <a:rPr lang="it-IT" sz="1400" i="1" dirty="0" err="1">
                <a:solidFill>
                  <a:srgbClr val="002060"/>
                </a:solidFill>
              </a:rPr>
              <a:t>Variations</a:t>
            </a:r>
            <a:r>
              <a:rPr lang="it-IT" sz="1400" i="1" dirty="0">
                <a:solidFill>
                  <a:srgbClr val="002060"/>
                </a:solidFill>
              </a:rPr>
              <a:t> of </a:t>
            </a:r>
            <a:r>
              <a:rPr lang="it-IT" sz="1400" i="1" dirty="0" err="1">
                <a:solidFill>
                  <a:srgbClr val="002060"/>
                </a:solidFill>
              </a:rPr>
              <a:t>Parametric</a:t>
            </a:r>
            <a:r>
              <a:rPr lang="it-IT" sz="1400" i="1" dirty="0">
                <a:solidFill>
                  <a:srgbClr val="002060"/>
                </a:solidFill>
              </a:rPr>
              <a:t> Cost Models</a:t>
            </a:r>
          </a:p>
          <a:p>
            <a:r>
              <a:rPr lang="it-IT" sz="1400" i="1" dirty="0">
                <a:solidFill>
                  <a:srgbClr val="002060"/>
                </a:solidFill>
              </a:rPr>
              <a:t>for Ground and Space </a:t>
            </a:r>
            <a:r>
              <a:rPr lang="it-IT" sz="1400" i="1" dirty="0" err="1">
                <a:solidFill>
                  <a:srgbClr val="002060"/>
                </a:solidFill>
              </a:rPr>
              <a:t>Telescopes</a:t>
            </a:r>
            <a:r>
              <a:rPr lang="it-IT" sz="1400" i="1" dirty="0">
                <a:solidFill>
                  <a:srgbClr val="002060"/>
                </a:solidFill>
              </a:rPr>
              <a:t>, SPIE Proc, 2024</a:t>
            </a:r>
          </a:p>
          <a:p>
            <a:r>
              <a:rPr lang="it-IT" sz="1400" i="1" dirty="0">
                <a:solidFill>
                  <a:srgbClr val="002060"/>
                </a:solidFill>
              </a:rPr>
              <a:t>»NASA Marshall model»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0D1E01D-8370-BAD0-EDDE-4B23EB36FAB3}"/>
              </a:ext>
            </a:extLst>
          </p:cNvPr>
          <p:cNvSpPr/>
          <p:nvPr/>
        </p:nvSpPr>
        <p:spPr>
          <a:xfrm>
            <a:off x="4876799" y="5762747"/>
            <a:ext cx="7315201" cy="731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ccia destra 59"/>
          <p:cNvSpPr/>
          <p:nvPr/>
        </p:nvSpPr>
        <p:spPr>
          <a:xfrm>
            <a:off x="230520" y="1740111"/>
            <a:ext cx="11639747" cy="233326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042090" y="1643239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86.9%</a:t>
            </a:r>
            <a:endParaRPr lang="it-IT" sz="1200" dirty="0"/>
          </a:p>
        </p:txBody>
      </p:sp>
      <p:sp>
        <p:nvSpPr>
          <p:cNvPr id="16" name="Rettangolo 15"/>
          <p:cNvSpPr/>
          <p:nvPr/>
        </p:nvSpPr>
        <p:spPr>
          <a:xfrm>
            <a:off x="4066533" y="1657138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94.0%</a:t>
            </a:r>
            <a:endParaRPr lang="it-IT" sz="1200" dirty="0"/>
          </a:p>
        </p:txBody>
      </p:sp>
      <p:sp>
        <p:nvSpPr>
          <p:cNvPr id="19" name="Rettangolo 18"/>
          <p:cNvSpPr/>
          <p:nvPr/>
        </p:nvSpPr>
        <p:spPr>
          <a:xfrm>
            <a:off x="877425" y="4045939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84.0%</a:t>
            </a:r>
            <a:endParaRPr lang="it-IT" sz="1200" dirty="0"/>
          </a:p>
        </p:txBody>
      </p:sp>
      <p:sp>
        <p:nvSpPr>
          <p:cNvPr id="20" name="Rettangolo 19"/>
          <p:cNvSpPr/>
          <p:nvPr/>
        </p:nvSpPr>
        <p:spPr>
          <a:xfrm>
            <a:off x="2706228" y="4059839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80.4%</a:t>
            </a:r>
            <a:endParaRPr lang="it-IT" sz="1200" dirty="0"/>
          </a:p>
        </p:txBody>
      </p:sp>
      <p:sp>
        <p:nvSpPr>
          <p:cNvPr id="21" name="Rettangolo 20"/>
          <p:cNvSpPr/>
          <p:nvPr/>
        </p:nvSpPr>
        <p:spPr>
          <a:xfrm>
            <a:off x="4817254" y="4048337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88.1%</a:t>
            </a:r>
            <a:endParaRPr lang="it-IT" sz="1200" dirty="0"/>
          </a:p>
        </p:txBody>
      </p:sp>
      <p:sp>
        <p:nvSpPr>
          <p:cNvPr id="22" name="Rettangolo 21"/>
          <p:cNvSpPr/>
          <p:nvPr/>
        </p:nvSpPr>
        <p:spPr>
          <a:xfrm>
            <a:off x="6804088" y="4051365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85.4%</a:t>
            </a:r>
            <a:endParaRPr lang="it-IT" sz="1200" dirty="0"/>
          </a:p>
        </p:txBody>
      </p:sp>
      <p:sp>
        <p:nvSpPr>
          <p:cNvPr id="27" name="Rettangolo 26"/>
          <p:cNvSpPr/>
          <p:nvPr/>
        </p:nvSpPr>
        <p:spPr>
          <a:xfrm>
            <a:off x="706155" y="1579370"/>
            <a:ext cx="1956932" cy="646331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lt1"/>
                </a:solidFill>
              </a:rPr>
              <a:t>Specific requirement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166736" y="1579370"/>
            <a:ext cx="2361789" cy="649543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First empirical </a:t>
            </a:r>
          </a:p>
          <a:p>
            <a:pPr algn="ctr"/>
            <a:r>
              <a:rPr lang="en-GB" dirty="0"/>
              <a:t>focalization</a:t>
            </a:r>
          </a:p>
        </p:txBody>
      </p:sp>
      <p:pic>
        <p:nvPicPr>
          <p:cNvPr id="29" name="Immagine 28" descr="Kirkpatrick+Baez+X-ray+Optics+mirr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200" y="2749605"/>
            <a:ext cx="2611365" cy="1397081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6042089" y="1579370"/>
            <a:ext cx="2361789" cy="649543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Analytical solution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8868022" y="1579370"/>
            <a:ext cx="2361789" cy="649543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RT Polynomial optimization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384" y="4221088"/>
            <a:ext cx="1952737" cy="1638165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35" name="Rettangolo 34"/>
          <p:cNvSpPr/>
          <p:nvPr/>
        </p:nvSpPr>
        <p:spPr>
          <a:xfrm>
            <a:off x="11696654" y="6439861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F617A9-AEC3-6944-9E1C-BC4D162FDB2C}" type="slidenum">
              <a:rPr lang="it-IT" smtClean="0">
                <a:solidFill>
                  <a:srgbClr val="FFFFFF"/>
                </a:solidFill>
              </a:rPr>
              <a:t>23</a:t>
            </a:fld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36" name="Immagine 3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3992" y="4221088"/>
            <a:ext cx="1770909" cy="1731390"/>
          </a:xfrm>
          <a:prstGeom prst="rect">
            <a:avLst/>
          </a:prstGeom>
        </p:spPr>
      </p:pic>
      <p:pic>
        <p:nvPicPr>
          <p:cNvPr id="37" name="Immagine 36" descr="wfx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2636912"/>
            <a:ext cx="2033532" cy="147933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8" name="Gruppo 37"/>
          <p:cNvGrpSpPr/>
          <p:nvPr/>
        </p:nvGrpSpPr>
        <p:grpSpPr>
          <a:xfrm>
            <a:off x="7354373" y="3026553"/>
            <a:ext cx="1367256" cy="854286"/>
            <a:chOff x="494009" y="1824289"/>
            <a:chExt cx="2859416" cy="1958163"/>
          </a:xfrm>
        </p:grpSpPr>
        <p:pic>
          <p:nvPicPr>
            <p:cNvPr id="39" name="Immagine 38" descr="rosat1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009" y="1834629"/>
              <a:ext cx="2859416" cy="194782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0" name="Rettangolo 39"/>
            <p:cNvSpPr/>
            <p:nvPr/>
          </p:nvSpPr>
          <p:spPr>
            <a:xfrm>
              <a:off x="2111936" y="1824289"/>
              <a:ext cx="1118502" cy="5643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rgbClr val="FFFFFF"/>
                  </a:solidFill>
                </a:rPr>
                <a:t>ROSAT</a:t>
              </a:r>
            </a:p>
          </p:txBody>
        </p:sp>
      </p:grpSp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334" y="4310969"/>
            <a:ext cx="2872057" cy="162584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953686" y="3529481"/>
            <a:ext cx="3396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Wolter &amp; </a:t>
            </a:r>
          </a:p>
          <a:p>
            <a:r>
              <a:rPr lang="en-US" dirty="0"/>
              <a:t>Wolter-Schwarzschild</a:t>
            </a:r>
            <a:endParaRPr lang="it-IT" dirty="0"/>
          </a:p>
        </p:txBody>
      </p:sp>
      <p:sp>
        <p:nvSpPr>
          <p:cNvPr id="42" name="Rettangolo 41"/>
          <p:cNvSpPr/>
          <p:nvPr/>
        </p:nvSpPr>
        <p:spPr>
          <a:xfrm>
            <a:off x="6096000" y="6021288"/>
            <a:ext cx="2308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Schwarzschild-</a:t>
            </a:r>
            <a:r>
              <a:rPr lang="en-US" dirty="0" err="1"/>
              <a:t>Couder</a:t>
            </a:r>
            <a:r>
              <a:rPr lang="en-US" dirty="0"/>
              <a:t>:</a:t>
            </a:r>
          </a:p>
          <a:p>
            <a:r>
              <a:rPr lang="en-US" dirty="0" err="1"/>
              <a:t>pSCT</a:t>
            </a:r>
            <a:r>
              <a:rPr lang="en-US" dirty="0"/>
              <a:t> &amp; Gate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9840227" y="58230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ASTRI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30521" y="591235"/>
            <a:ext cx="11868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We recalled the evolution of Schwarzschild-like solution designing X-ray and ground based Cherenkov telescopes, finding some analogies in their development pattern.</a:t>
            </a:r>
            <a:endParaRPr lang="it-IT" sz="2000" dirty="0"/>
          </a:p>
        </p:txBody>
      </p:sp>
      <p:sp>
        <p:nvSpPr>
          <p:cNvPr id="44" name="Rettangolo 43"/>
          <p:cNvSpPr/>
          <p:nvPr/>
        </p:nvSpPr>
        <p:spPr>
          <a:xfrm>
            <a:off x="3412949" y="5846802"/>
            <a:ext cx="155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Davies- Cotton</a:t>
            </a:r>
          </a:p>
        </p:txBody>
      </p:sp>
      <p:sp>
        <p:nvSpPr>
          <p:cNvPr id="45" name="Rettangolo 44"/>
          <p:cNvSpPr/>
          <p:nvPr/>
        </p:nvSpPr>
        <p:spPr>
          <a:xfrm>
            <a:off x="3166736" y="2320638"/>
            <a:ext cx="180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Kirkpatrick - Baez</a:t>
            </a:r>
            <a:endParaRPr lang="it-IT" dirty="0"/>
          </a:p>
        </p:txBody>
      </p:sp>
      <p:sp>
        <p:nvSpPr>
          <p:cNvPr id="46" name="Rettangolo 45"/>
          <p:cNvSpPr/>
          <p:nvPr/>
        </p:nvSpPr>
        <p:spPr>
          <a:xfrm>
            <a:off x="9696400" y="227687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WFXT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524934" y="2355988"/>
            <a:ext cx="2273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High Energy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Grazing Incidence</a:t>
            </a:r>
            <a:endParaRPr lang="it-IT" dirty="0"/>
          </a:p>
        </p:txBody>
      </p:sp>
      <p:sp>
        <p:nvSpPr>
          <p:cNvPr id="47" name="Rettangolo 46"/>
          <p:cNvSpPr/>
          <p:nvPr/>
        </p:nvSpPr>
        <p:spPr>
          <a:xfrm>
            <a:off x="914946" y="4387631"/>
            <a:ext cx="161452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Few fast pulses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dirty="0"/>
              <a:t>Large Area</a:t>
            </a:r>
            <a:endParaRPr lang="it-IT" dirty="0"/>
          </a:p>
        </p:txBody>
      </p:sp>
      <p:sp>
        <p:nvSpPr>
          <p:cNvPr id="61" name="Freccia giù 60"/>
          <p:cNvSpPr/>
          <p:nvPr/>
        </p:nvSpPr>
        <p:spPr>
          <a:xfrm>
            <a:off x="1490134" y="2749604"/>
            <a:ext cx="266164" cy="4465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giù 61"/>
          <p:cNvSpPr/>
          <p:nvPr/>
        </p:nvSpPr>
        <p:spPr>
          <a:xfrm>
            <a:off x="1540934" y="4972104"/>
            <a:ext cx="266164" cy="4465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3" name="Immagine 62" descr="Chandra_artist_illustratio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538" y="2355988"/>
            <a:ext cx="1947929" cy="885699"/>
          </a:xfrm>
          <a:prstGeom prst="rect">
            <a:avLst/>
          </a:prstGeom>
        </p:spPr>
      </p:pic>
      <p:sp>
        <p:nvSpPr>
          <p:cNvPr id="65" name="Rettangolo 64"/>
          <p:cNvSpPr/>
          <p:nvPr/>
        </p:nvSpPr>
        <p:spPr>
          <a:xfrm>
            <a:off x="7076194" y="2330588"/>
            <a:ext cx="7126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rgbClr val="FFFFFF"/>
                </a:solidFill>
              </a:rPr>
              <a:t>CHANDRA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0176" y="4077072"/>
            <a:ext cx="1616596" cy="2018734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D1B3183B-3688-E54B-0590-37A3C69A1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38" y="29882"/>
            <a:ext cx="11388262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X-ray and Cherenkov </a:t>
            </a:r>
            <a:r>
              <a:rPr lang="en-US" sz="3600" dirty="0" err="1">
                <a:solidFill>
                  <a:srgbClr val="FF0000"/>
                </a:solidFill>
              </a:rPr>
              <a:t>telescoscopes</a:t>
            </a:r>
            <a:r>
              <a:rPr lang="en-US" sz="3600" dirty="0">
                <a:solidFill>
                  <a:srgbClr val="FF0000"/>
                </a:solidFill>
              </a:rPr>
              <a:t> vs SC configuration</a:t>
            </a:r>
            <a:br>
              <a:rPr lang="en-US" dirty="0"/>
            </a:b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A62811-BEA0-366C-1E77-FA6EAC77C7B5}"/>
              </a:ext>
            </a:extLst>
          </p:cNvPr>
          <p:cNvSpPr txBox="1"/>
          <p:nvPr/>
        </p:nvSpPr>
        <p:spPr>
          <a:xfrm>
            <a:off x="430924" y="6478439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Giorgia Sironi</a:t>
            </a:r>
          </a:p>
        </p:txBody>
      </p:sp>
    </p:spTree>
    <p:extLst>
      <p:ext uri="{BB962C8B-B14F-4D97-AF65-F5344CB8AC3E}">
        <p14:creationId xmlns:p14="http://schemas.microsoft.com/office/powerpoint/2010/main" val="266269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FEF740EE-3843-1B1F-57AD-D3012D1DF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773" y="1417420"/>
            <a:ext cx="5634427" cy="4530383"/>
          </a:xfr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3C3E804-3170-47D5-995C-00284264AA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en-US" noProof="0" dirty="0"/>
              <a:t>A stiffer mirror is highly desirable to prevent deformation caused by dynamic inputs or strain from the back.</a:t>
            </a:r>
          </a:p>
          <a:p>
            <a:r>
              <a:rPr lang="en-US" noProof="0" dirty="0"/>
              <a:t>An example based on a 15 kg/m2 areal density shows that this depends on the mirror's construction, making it a notional figure. </a:t>
            </a:r>
          </a:p>
          <a:p>
            <a:r>
              <a:rPr lang="en-US" noProof="0" dirty="0"/>
              <a:t>You can produce a thicker, stiffer mirror; however, mirror manufacturing with ULE and </a:t>
            </a:r>
            <a:r>
              <a:rPr lang="en-US" noProof="0" dirty="0" err="1"/>
              <a:t>Zerodur</a:t>
            </a:r>
            <a:r>
              <a:rPr lang="en-US" noProof="0" dirty="0"/>
              <a:t> materials limits the thickness and, therefore, the stiffness.</a:t>
            </a:r>
          </a:p>
          <a:p>
            <a:r>
              <a:rPr lang="en-US" noProof="0" dirty="0"/>
              <a:t>Borosilicate can be made thicker depending on the mass, but it would exceed what is feasible for New Glenn.</a:t>
            </a:r>
          </a:p>
          <a:p>
            <a:endParaRPr lang="it-IT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F85A8556-A096-01EE-B75C-BED7C400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14" y="228491"/>
            <a:ext cx="11427372" cy="1325563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MIRROR STIFFNESS SCALES WITH DIAMETER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651923-C932-0E47-87A9-2909A19357F2}"/>
              </a:ext>
            </a:extLst>
          </p:cNvPr>
          <p:cNvSpPr txBox="1"/>
          <p:nvPr/>
        </p:nvSpPr>
        <p:spPr>
          <a:xfrm>
            <a:off x="2764221" y="58777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CREDITS, </a:t>
            </a:r>
            <a:r>
              <a:rPr lang="it-IT" dirty="0" err="1"/>
              <a:t>Feiunberg</a:t>
            </a:r>
            <a:r>
              <a:rPr lang="it-IT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91216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x_concentr1">
            <a:extLst>
              <a:ext uri="{FF2B5EF4-FFF2-40B4-BE49-F238E27FC236}">
                <a16:creationId xmlns:a16="http://schemas.microsoft.com/office/drawing/2014/main" id="{4C271706-C595-2DEE-6034-E5A10346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4864" y="946150"/>
            <a:ext cx="1749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mirrors">
            <a:extLst>
              <a:ext uri="{FF2B5EF4-FFF2-40B4-BE49-F238E27FC236}">
                <a16:creationId xmlns:a16="http://schemas.microsoft.com/office/drawing/2014/main" id="{EE2943E7-AC39-F85F-6212-48E738A1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9812" y="3328482"/>
            <a:ext cx="2078112" cy="285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ax_concentr2">
            <a:extLst>
              <a:ext uri="{FF2B5EF4-FFF2-40B4-BE49-F238E27FC236}">
                <a16:creationId xmlns:a16="http://schemas.microsoft.com/office/drawing/2014/main" id="{9989D4C0-2524-DBE6-3B84-55BCBC2C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341438"/>
            <a:ext cx="177165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irr_mod_1">
            <a:extLst>
              <a:ext uri="{FF2B5EF4-FFF2-40B4-BE49-F238E27FC236}">
                <a16:creationId xmlns:a16="http://schemas.microsoft.com/office/drawing/2014/main" id="{A5239168-E35E-D14F-6924-F7AA610E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4060" y="4063811"/>
            <a:ext cx="3408509" cy="239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5C0457FD-28AA-3149-6FB5-08E5401C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015" y="81875"/>
            <a:ext cx="9358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dirty="0">
                <a:solidFill>
                  <a:srgbClr val="FF0000"/>
                </a:solidFill>
              </a:rPr>
              <a:t>From </a:t>
            </a:r>
            <a:r>
              <a:rPr lang="it-IT" sz="3600" dirty="0" err="1">
                <a:solidFill>
                  <a:srgbClr val="FF0000"/>
                </a:solidFill>
              </a:rPr>
              <a:t>BeppoSAX</a:t>
            </a:r>
            <a:r>
              <a:rPr lang="it-IT" sz="3600" dirty="0">
                <a:solidFill>
                  <a:srgbClr val="FF0000"/>
                </a:solidFill>
              </a:rPr>
              <a:t> to XMM-Newton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6D5053E-6F5B-0452-31F2-D1A0DB2D8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492375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BeppoSAX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90CB256B-287F-3CAB-403C-0B8A0F03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401" y="6312814"/>
            <a:ext cx="127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Jet-X/Swift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55B9CD61-7727-BDB3-3EFB-66DC602A8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374" y="6496170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XMM-Newton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8EF4A0-B458-7009-86C1-F1FBB03676E1}"/>
              </a:ext>
            </a:extLst>
          </p:cNvPr>
          <p:cNvGrpSpPr>
            <a:grpSpLocks/>
          </p:cNvGrpSpPr>
          <p:nvPr/>
        </p:nvGrpSpPr>
        <p:grpSpPr bwMode="auto">
          <a:xfrm>
            <a:off x="6672648" y="789999"/>
            <a:ext cx="4284275" cy="2852161"/>
            <a:chOff x="2888" y="1344"/>
            <a:chExt cx="2803" cy="24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EAC02-545F-86F8-A48B-E977E53ED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r="35463"/>
            <a:stretch>
              <a:fillRect/>
            </a:stretch>
          </p:blipFill>
          <p:spPr bwMode="auto">
            <a:xfrm>
              <a:off x="2888" y="1344"/>
              <a:ext cx="2803" cy="2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7DC46279-F8BA-4480-977A-5D1E6490C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2" y="3612"/>
              <a:ext cx="447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800">
                  <a:latin typeface="Futura Md BT" pitchFamily="34" charset="0"/>
                </a:rPr>
                <a:t>ESA credits</a:t>
              </a:r>
            </a:p>
          </p:txBody>
        </p:sp>
      </p:grpSp>
      <p:pic>
        <p:nvPicPr>
          <p:cNvPr id="14" name="Picture 13" descr="grb_970228">
            <a:extLst>
              <a:ext uri="{FF2B5EF4-FFF2-40B4-BE49-F238E27FC236}">
                <a16:creationId xmlns:a16="http://schemas.microsoft.com/office/drawing/2014/main" id="{6C60908B-68E7-29BA-D5C3-49C09BB9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05038"/>
            <a:ext cx="16589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reccia giù 20">
            <a:extLst>
              <a:ext uri="{FF2B5EF4-FFF2-40B4-BE49-F238E27FC236}">
                <a16:creationId xmlns:a16="http://schemas.microsoft.com/office/drawing/2014/main" id="{52646D6E-107F-639E-8096-33D7E2D96E02}"/>
              </a:ext>
            </a:extLst>
          </p:cNvPr>
          <p:cNvSpPr/>
          <p:nvPr/>
        </p:nvSpPr>
        <p:spPr>
          <a:xfrm rot="19583689">
            <a:off x="829469" y="384295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FA147FA1-980E-4CC6-AD2B-74E11D74CCFF}"/>
              </a:ext>
            </a:extLst>
          </p:cNvPr>
          <p:cNvSpPr/>
          <p:nvPr/>
        </p:nvSpPr>
        <p:spPr>
          <a:xfrm rot="16421588">
            <a:off x="5447971" y="50585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120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952" y="3296732"/>
            <a:ext cx="3090602" cy="1932468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>
              <a:rot lat="398249" lon="860820" rev="2126886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8743357" y="4098557"/>
            <a:ext cx="1164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 10x10 cm</a:t>
            </a:r>
            <a:endParaRPr lang="it-IT" sz="16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920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652464" y="25400"/>
            <a:ext cx="8534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 specchio a tasselli: </a:t>
            </a:r>
            <a:r>
              <a:rPr lang="it-IT" sz="28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1932</a:t>
            </a:r>
            <a:endParaRPr lang="it-IT" sz="3200" b="1" dirty="0">
              <a:solidFill>
                <a:srgbClr val="FFF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976" y="1628800"/>
            <a:ext cx="3727406" cy="475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414810" y="1628800"/>
            <a:ext cx="4145686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80 specchi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trapezoidali </a:t>
            </a:r>
            <a:b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sezione di curvatura sferica</a:t>
            </a:r>
          </a:p>
          <a:p>
            <a:pPr algn="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di diametro complessivo</a:t>
            </a:r>
            <a:b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montatura azimutale fissa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631507" y="908720"/>
            <a:ext cx="8640959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nasce il progetto dello </a:t>
            </a: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specchio a tasselli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905570" y="5628038"/>
            <a:ext cx="4798942" cy="120032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viti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movimentare ogni tassello:</a:t>
            </a:r>
            <a:b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farli convergere nello stesso fuoco,</a:t>
            </a:r>
            <a:b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eliminare alcune aberrazioni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521" y="6224400"/>
            <a:ext cx="672965" cy="6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onnettore 2 14"/>
          <p:cNvCxnSpPr/>
          <p:nvPr/>
        </p:nvCxnSpPr>
        <p:spPr>
          <a:xfrm rot="-360000" flipH="1" flipV="1">
            <a:off x="5258942" y="5879324"/>
            <a:ext cx="576000" cy="429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976" y="5611165"/>
            <a:ext cx="3564000" cy="68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1703512" y="6264714"/>
            <a:ext cx="3771802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OTTICA ATTIVA</a:t>
            </a:r>
            <a:endParaRPr lang="it-IT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DF8A7E-030D-C05C-263A-3F78B2D1DC0A}"/>
              </a:ext>
            </a:extLst>
          </p:cNvPr>
          <p:cNvSpPr txBox="1"/>
          <p:nvPr/>
        </p:nvSpPr>
        <p:spPr>
          <a:xfrm>
            <a:off x="7802561" y="53721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CREDITS, Bonoli 2017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9AC346-7DD8-96F1-052C-9C8575B79622}"/>
              </a:ext>
            </a:extLst>
          </p:cNvPr>
          <p:cNvSpPr txBox="1"/>
          <p:nvPr/>
        </p:nvSpPr>
        <p:spPr>
          <a:xfrm>
            <a:off x="7715931" y="155303"/>
            <a:ext cx="247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</a:t>
            </a:r>
            <a:r>
              <a:rPr lang="it-IT" dirty="0" err="1"/>
              <a:t>F</a:t>
            </a:r>
            <a:r>
              <a:rPr lang="it-IT" dirty="0"/>
              <a:t>. Bonoli, 2018</a:t>
            </a:r>
          </a:p>
        </p:txBody>
      </p:sp>
    </p:spTree>
    <p:extLst>
      <p:ext uri="{BB962C8B-B14F-4D97-AF65-F5344CB8AC3E}">
        <p14:creationId xmlns:p14="http://schemas.microsoft.com/office/powerpoint/2010/main" val="35765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4B1B-64DA-07CF-B931-D7E442FA3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D143A1-D8ED-4624-E0C7-CC14A1B0300D}"/>
              </a:ext>
            </a:extLst>
          </p:cNvPr>
          <p:cNvSpPr/>
          <p:nvPr/>
        </p:nvSpPr>
        <p:spPr>
          <a:xfrm>
            <a:off x="3989591" y="757008"/>
            <a:ext cx="1022672" cy="271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795">
              <a:solidFill>
                <a:srgbClr val="FEFFFF"/>
              </a:solidFill>
              <a:latin typeface="Arial" panose="020B0604020202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1C60F1-4423-5F0B-6802-CF1A5347793D}"/>
              </a:ext>
            </a:extLst>
          </p:cNvPr>
          <p:cNvGrpSpPr/>
          <p:nvPr/>
        </p:nvGrpSpPr>
        <p:grpSpPr>
          <a:xfrm>
            <a:off x="352025" y="-1490034"/>
            <a:ext cx="12142850" cy="7905110"/>
            <a:chOff x="82464" y="-2964273"/>
            <a:chExt cx="14961626" cy="98222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632B3F-B265-806B-3F54-4B147EC58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7665" y="0"/>
              <a:ext cx="8906425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B59C1D-26CC-58B3-41E1-685991507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968" y="-2964273"/>
              <a:ext cx="6075749" cy="94354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C6843B-78E3-44DE-3F5E-5BDA9CFBD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64" y="1555460"/>
              <a:ext cx="4268142" cy="412939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B89D05-81AC-7389-08CB-6523D5E553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0606" y="3429001"/>
              <a:ext cx="1262492" cy="124563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8A8C75-ECF3-B410-345E-38110EA6AF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2958" y="1893172"/>
              <a:ext cx="1765984" cy="103664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01D8AD-58A1-152D-97E3-F5B4FAD485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9589" y="489500"/>
              <a:ext cx="4098990" cy="91942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2E3EDF0-8E35-8691-5EE7-2AC0AC487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9371" y="4814596"/>
              <a:ext cx="2844692" cy="1371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F17E713-2B69-415F-956B-7F47C4CBAAF8}"/>
                </a:ext>
              </a:extLst>
            </p:cNvPr>
            <p:cNvSpPr/>
            <p:nvPr/>
          </p:nvSpPr>
          <p:spPr>
            <a:xfrm>
              <a:off x="6939041" y="-3301"/>
              <a:ext cx="508367" cy="227775"/>
            </a:xfrm>
            <a:custGeom>
              <a:avLst/>
              <a:gdLst>
                <a:gd name="connsiteX0" fmla="*/ 0 w 508367"/>
                <a:gd name="connsiteY0" fmla="*/ 227775 h 227775"/>
                <a:gd name="connsiteX1" fmla="*/ 508367 w 508367"/>
                <a:gd name="connsiteY1" fmla="*/ 0 h 227775"/>
                <a:gd name="connsiteX2" fmla="*/ 56119 w 508367"/>
                <a:gd name="connsiteY2" fmla="*/ 3301 h 227775"/>
                <a:gd name="connsiteX3" fmla="*/ 0 w 508367"/>
                <a:gd name="connsiteY3" fmla="*/ 227775 h 2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367" h="227775">
                  <a:moveTo>
                    <a:pt x="0" y="227775"/>
                  </a:moveTo>
                  <a:lnTo>
                    <a:pt x="508367" y="0"/>
                  </a:lnTo>
                  <a:lnTo>
                    <a:pt x="56119" y="3301"/>
                  </a:lnTo>
                  <a:lnTo>
                    <a:pt x="0" y="2277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95">
                <a:solidFill>
                  <a:srgbClr val="FEFFFF"/>
                </a:solidFill>
                <a:latin typeface="Arial" panose="020B060402020202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542197-A5D9-FBDA-07BA-86F935E7D708}"/>
                </a:ext>
              </a:extLst>
            </p:cNvPr>
            <p:cNvSpPr/>
            <p:nvPr/>
          </p:nvSpPr>
          <p:spPr>
            <a:xfrm>
              <a:off x="11504439" y="1868413"/>
              <a:ext cx="379625" cy="49516"/>
            </a:xfrm>
            <a:custGeom>
              <a:avLst/>
              <a:gdLst>
                <a:gd name="connsiteX0" fmla="*/ 0 w 379625"/>
                <a:gd name="connsiteY0" fmla="*/ 49516 h 49516"/>
                <a:gd name="connsiteX1" fmla="*/ 379625 w 379625"/>
                <a:gd name="connsiteY1" fmla="*/ 29710 h 49516"/>
                <a:gd name="connsiteX2" fmla="*/ 373022 w 379625"/>
                <a:gd name="connsiteY2" fmla="*/ 0 h 49516"/>
                <a:gd name="connsiteX3" fmla="*/ 13204 w 379625"/>
                <a:gd name="connsiteY3" fmla="*/ 0 h 49516"/>
                <a:gd name="connsiteX4" fmla="*/ 0 w 379625"/>
                <a:gd name="connsiteY4" fmla="*/ 49516 h 4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25" h="49516">
                  <a:moveTo>
                    <a:pt x="0" y="49516"/>
                  </a:moveTo>
                  <a:lnTo>
                    <a:pt x="379625" y="29710"/>
                  </a:lnTo>
                  <a:lnTo>
                    <a:pt x="373022" y="0"/>
                  </a:lnTo>
                  <a:lnTo>
                    <a:pt x="13204" y="0"/>
                  </a:lnTo>
                  <a:lnTo>
                    <a:pt x="0" y="4951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95">
                <a:solidFill>
                  <a:srgbClr val="FEFFFF"/>
                </a:solidFill>
                <a:latin typeface="Arial" panose="020B060402020202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BC206F-A623-F1BB-1C81-D29623087A1E}"/>
                </a:ext>
              </a:extLst>
            </p:cNvPr>
            <p:cNvSpPr/>
            <p:nvPr/>
          </p:nvSpPr>
          <p:spPr>
            <a:xfrm>
              <a:off x="11501138" y="2089586"/>
              <a:ext cx="234377" cy="62720"/>
            </a:xfrm>
            <a:custGeom>
              <a:avLst/>
              <a:gdLst>
                <a:gd name="connsiteX0" fmla="*/ 0 w 234377"/>
                <a:gd name="connsiteY0" fmla="*/ 0 h 62720"/>
                <a:gd name="connsiteX1" fmla="*/ 3301 w 234377"/>
                <a:gd name="connsiteY1" fmla="*/ 62720 h 62720"/>
                <a:gd name="connsiteX2" fmla="*/ 234377 w 234377"/>
                <a:gd name="connsiteY2" fmla="*/ 52817 h 62720"/>
                <a:gd name="connsiteX3" fmla="*/ 227775 w 234377"/>
                <a:gd name="connsiteY3" fmla="*/ 33010 h 62720"/>
                <a:gd name="connsiteX4" fmla="*/ 0 w 234377"/>
                <a:gd name="connsiteY4" fmla="*/ 0 h 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377" h="62720">
                  <a:moveTo>
                    <a:pt x="0" y="0"/>
                  </a:moveTo>
                  <a:lnTo>
                    <a:pt x="3301" y="62720"/>
                  </a:lnTo>
                  <a:lnTo>
                    <a:pt x="234377" y="52817"/>
                  </a:lnTo>
                  <a:lnTo>
                    <a:pt x="227775" y="33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95">
                <a:solidFill>
                  <a:srgbClr val="FEFFFF"/>
                </a:solidFill>
                <a:latin typeface="Arial" panose="020B0604020202020204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CED528E-0A3B-3057-1D3A-59944B74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01" y="198111"/>
            <a:ext cx="10680035" cy="552487"/>
          </a:xfrm>
        </p:spPr>
        <p:txBody>
          <a:bodyPr>
            <a:noAutofit/>
          </a:bodyPr>
          <a:lstStyle/>
          <a:p>
            <a:r>
              <a:rPr lang="en-GB" sz="3200" dirty="0" err="1">
                <a:solidFill>
                  <a:srgbClr val="FF0000"/>
                </a:solidFill>
                <a:latin typeface="Arial"/>
                <a:cs typeface="Arial"/>
              </a:rPr>
              <a:t>NewAthena</a:t>
            </a: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b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Modular Optics for efficient and cost-effective production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C75BD0-E809-8A54-5595-2791C48FF555}"/>
              </a:ext>
            </a:extLst>
          </p:cNvPr>
          <p:cNvSpPr txBox="1"/>
          <p:nvPr/>
        </p:nvSpPr>
        <p:spPr>
          <a:xfrm>
            <a:off x="935421" y="6159062"/>
            <a:ext cx="315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Marcos </a:t>
            </a:r>
            <a:r>
              <a:rPr lang="it-IT" dirty="0" err="1"/>
              <a:t>Bavdaz</a:t>
            </a:r>
            <a:r>
              <a:rPr lang="it-IT" dirty="0"/>
              <a:t>, </a:t>
            </a:r>
            <a:r>
              <a:rPr lang="it-IT" dirty="0" err="1"/>
              <a:t>ESAc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329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288" y="1192214"/>
            <a:ext cx="8310562" cy="56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74825" y="4652965"/>
            <a:ext cx="2135864" cy="1440889"/>
            <a:chOff x="68" y="2686"/>
            <a:chExt cx="1516" cy="100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887" y="2686"/>
              <a:ext cx="272" cy="181"/>
              <a:chOff x="887" y="2686"/>
              <a:chExt cx="272" cy="181"/>
            </a:xfrm>
          </p:grpSpPr>
          <p:sp>
            <p:nvSpPr>
              <p:cNvPr id="12293" name="Oval 5"/>
              <p:cNvSpPr>
                <a:spLocks noChangeArrowheads="1"/>
              </p:cNvSpPr>
              <p:nvPr/>
            </p:nvSpPr>
            <p:spPr bwMode="auto">
              <a:xfrm>
                <a:off x="887" y="2686"/>
                <a:ext cx="272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4" name="AutoShape 6"/>
              <p:cNvSpPr>
                <a:spLocks noChangeArrowheads="1"/>
              </p:cNvSpPr>
              <p:nvPr/>
            </p:nvSpPr>
            <p:spPr bwMode="auto">
              <a:xfrm>
                <a:off x="978" y="2686"/>
                <a:ext cx="90" cy="136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68" y="3430"/>
              <a:ext cx="1516" cy="256"/>
            </a:xfrm>
            <a:prstGeom prst="rect">
              <a:avLst/>
            </a:prstGeom>
            <a:noFill/>
            <a:ln w="1270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i="1">
                  <a:solidFill>
                    <a:srgbClr val="FF0000"/>
                  </a:solidFill>
                </a:rPr>
                <a:t>New Configuration</a:t>
              </a:r>
            </a:p>
          </p:txBody>
        </p:sp>
        <p:sp>
          <p:nvSpPr>
            <p:cNvPr id="12296" name="AutoShape 8"/>
            <p:cNvSpPr>
              <a:spLocks noChangeArrowheads="1"/>
            </p:cNvSpPr>
            <p:nvPr/>
          </p:nvSpPr>
          <p:spPr bwMode="auto">
            <a:xfrm rot="-2595858">
              <a:off x="295" y="3067"/>
              <a:ext cx="545" cy="182"/>
            </a:xfrm>
            <a:prstGeom prst="rightArrow">
              <a:avLst>
                <a:gd name="adj1" fmla="val 50000"/>
                <a:gd name="adj2" fmla="val 74863"/>
              </a:avLst>
            </a:prstGeom>
            <a:solidFill>
              <a:srgbClr val="0000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297" name="Picture 9" descr="mirrorFabCirc-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064" y="2160588"/>
            <a:ext cx="2447925" cy="1687512"/>
          </a:xfrm>
          <a:prstGeom prst="rect">
            <a:avLst/>
          </a:prstGeom>
          <a:noFill/>
        </p:spPr>
      </p:pic>
      <p:pic>
        <p:nvPicPr>
          <p:cNvPr id="12298" name="Picture 10" descr="thinfoi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1" y="1412875"/>
            <a:ext cx="1635125" cy="1727200"/>
          </a:xfrm>
          <a:prstGeom prst="rect">
            <a:avLst/>
          </a:prstGeom>
          <a:noFill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1313" y="2565400"/>
            <a:ext cx="2209800" cy="1531938"/>
          </a:xfrm>
          <a:prstGeom prst="rect">
            <a:avLst/>
          </a:prstGeom>
          <a:noFill/>
        </p:spPr>
      </p:pic>
      <p:pic>
        <p:nvPicPr>
          <p:cNvPr id="12300" name="Picture 12" descr="aluminashe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8075" y="3141663"/>
            <a:ext cx="1773238" cy="1727200"/>
          </a:xfrm>
          <a:prstGeom prst="rect">
            <a:avLst/>
          </a:prstGeom>
          <a:noFill/>
        </p:spPr>
      </p:pic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2135189" y="0"/>
            <a:ext cx="80279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2800" dirty="0" err="1">
                <a:solidFill>
                  <a:srgbClr val="FF0000"/>
                </a:solidFill>
              </a:rPr>
              <a:t>Present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Astronomical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optics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technologies</a:t>
            </a:r>
            <a:r>
              <a:rPr lang="it-IT" sz="2800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</a:rPr>
              <a:t>HEW Vs Mass/</a:t>
            </a:r>
            <a:r>
              <a:rPr lang="it-IT" sz="2800" dirty="0" err="1">
                <a:solidFill>
                  <a:schemeClr val="tx2"/>
                </a:solidFill>
              </a:rPr>
              <a:t>geometrical</a:t>
            </a:r>
            <a:r>
              <a:rPr lang="it-IT" sz="2800" dirty="0">
                <a:solidFill>
                  <a:schemeClr val="tx2"/>
                </a:solidFill>
              </a:rPr>
              <a:t> area</a:t>
            </a:r>
          </a:p>
        </p:txBody>
      </p:sp>
      <p:sp>
        <p:nvSpPr>
          <p:cNvPr id="4" name="Rettangolo 3"/>
          <p:cNvSpPr/>
          <p:nvPr/>
        </p:nvSpPr>
        <p:spPr>
          <a:xfrm>
            <a:off x="3071664" y="2564904"/>
            <a:ext cx="216024" cy="216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 flipH="1" flipV="1">
            <a:off x="2279576" y="2276872"/>
            <a:ext cx="720080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991545" y="1844824"/>
            <a:ext cx="8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Nustar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343CF3-1DD1-0828-DA52-EF053836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Horn and </a:t>
            </a:r>
            <a:r>
              <a:rPr lang="it-IT" dirty="0" err="1">
                <a:solidFill>
                  <a:srgbClr val="FF0000"/>
                </a:solidFill>
              </a:rPr>
              <a:t>Cherenkov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telescopes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52742D-1973-242D-C5F9-3A38A9F7F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462" y="1825625"/>
            <a:ext cx="732833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Horn wrote in </a:t>
            </a:r>
            <a:r>
              <a:rPr lang="en-GB" dirty="0" err="1"/>
              <a:t>Coelum</a:t>
            </a:r>
            <a:r>
              <a:rPr lang="en-GB" dirty="0"/>
              <a:t> (1966) as it is reported in the book “Guido Horn </a:t>
            </a:r>
            <a:r>
              <a:rPr lang="en-GB" dirty="0" err="1"/>
              <a:t>d’Arturo</a:t>
            </a:r>
            <a:r>
              <a:rPr lang="en-GB" dirty="0"/>
              <a:t> e lo </a:t>
            </a:r>
            <a:r>
              <a:rPr lang="en-GB" dirty="0" err="1"/>
              <a:t>specchio</a:t>
            </a:r>
            <a:r>
              <a:rPr lang="en-GB" dirty="0"/>
              <a:t> a </a:t>
            </a:r>
            <a:r>
              <a:rPr lang="en-GB" dirty="0" err="1"/>
              <a:t>tasselli</a:t>
            </a:r>
            <a:r>
              <a:rPr lang="en-GB" dirty="0"/>
              <a:t>”</a:t>
            </a:r>
            <a:r>
              <a:rPr lang="en-GB" sz="2400" dirty="0"/>
              <a:t>-Authors M. </a:t>
            </a:r>
            <a:r>
              <a:rPr lang="en-GB" sz="2400" dirty="0" err="1"/>
              <a:t>Zuccoli</a:t>
            </a:r>
            <a:r>
              <a:rPr lang="en-GB" sz="2400" dirty="0"/>
              <a:t> e F. Bonoli ed </a:t>
            </a:r>
            <a:r>
              <a:rPr lang="en-GB" sz="2400" dirty="0" err="1"/>
              <a:t>Clueb</a:t>
            </a:r>
            <a:r>
              <a:rPr lang="en-GB" sz="2400" dirty="0"/>
              <a:t>: </a:t>
            </a:r>
            <a:r>
              <a:rPr lang="en-GB" sz="2400" dirty="0" err="1"/>
              <a:t>pag</a:t>
            </a:r>
            <a:r>
              <a:rPr lang="en-GB" sz="2400" dirty="0"/>
              <a:t> 92: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“ Finally, we read in the Sky and Telescope (June 1966 </a:t>
            </a:r>
            <a:r>
              <a:rPr lang="en-GB" dirty="0" err="1"/>
              <a:t>pag</a:t>
            </a:r>
            <a:r>
              <a:rPr lang="en-GB" dirty="0"/>
              <a:t> 538) that the Smithsonian Astrophysical Observatory, Cambridge (Mass) chose the top of Mount Hopkins for its new facilities*. And it is planning the construction of a 15 meter diameter Reflector, formed by concave segments; </a:t>
            </a:r>
            <a:r>
              <a:rPr lang="en-GB" b="1" dirty="0">
                <a:solidFill>
                  <a:srgbClr val="0000FF"/>
                </a:solidFill>
              </a:rPr>
              <a:t>it will serve for the study of atmospheric luminosity dependent on gamma rays coming from celestial sources.”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*</a:t>
            </a:r>
            <a:r>
              <a:rPr lang="en-GB" b="1" dirty="0">
                <a:solidFill>
                  <a:srgbClr val="002060"/>
                </a:solidFill>
                <a:highlight>
                  <a:srgbClr val="FFFF00"/>
                </a:highlight>
              </a:rPr>
              <a:t>NB: the quoted concept will evolve into the WHIPPLE telescope, that will make the first detection of the Crab nebula in the TeV energy region at the end of the ‘80-ies </a:t>
            </a:r>
          </a:p>
          <a:p>
            <a:endParaRPr lang="it-IT" dirty="0"/>
          </a:p>
        </p:txBody>
      </p:sp>
      <p:pic>
        <p:nvPicPr>
          <p:cNvPr id="5" name="Immagine 4" descr="Immagine che contiene Viso umano, persona, ritratto, uomo&#10;&#10;Il contenuto generato dall'IA potrebbe non essere corretto.">
            <a:extLst>
              <a:ext uri="{FF2B5EF4-FFF2-40B4-BE49-F238E27FC236}">
                <a16:creationId xmlns:a16="http://schemas.microsoft.com/office/drawing/2014/main" id="{F0D404B3-ACB5-6F7D-14D5-3051A12E8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4" y="1825624"/>
            <a:ext cx="3168556" cy="395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7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12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4" y="1523749"/>
            <a:ext cx="8706740" cy="46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71285" y="25400"/>
            <a:ext cx="1137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Completion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the first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telescope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based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on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segmented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mirror</a:t>
            </a:r>
            <a:endParaRPr lang="it-IT" sz="3200" b="1" dirty="0">
              <a:solidFill>
                <a:srgbClr val="FFF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4199" y="914401"/>
            <a:ext cx="90341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1952 –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tiles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1,80 m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4231" y="4365105"/>
            <a:ext cx="5840495" cy="2570327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600000">
              <a:rot lat="1340368" lon="20269284" rev="21086314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051056" y="6120730"/>
            <a:ext cx="364840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183 screws for actuation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112224" y="2852936"/>
            <a:ext cx="3908021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Adjusting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 45 minutes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0D821B-6676-55D2-74B3-5F7EB4405405}"/>
              </a:ext>
            </a:extLst>
          </p:cNvPr>
          <p:cNvSpPr txBox="1"/>
          <p:nvPr/>
        </p:nvSpPr>
        <p:spPr>
          <a:xfrm>
            <a:off x="375138" y="6400800"/>
            <a:ext cx="247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</a:t>
            </a:r>
            <a:r>
              <a:rPr lang="it-IT" dirty="0" err="1"/>
              <a:t>F</a:t>
            </a:r>
            <a:r>
              <a:rPr lang="it-IT" dirty="0"/>
              <a:t>. Bonoli, 2018</a:t>
            </a:r>
          </a:p>
        </p:txBody>
      </p:sp>
    </p:spTree>
    <p:extLst>
      <p:ext uri="{BB962C8B-B14F-4D97-AF65-F5344CB8AC3E}">
        <p14:creationId xmlns:p14="http://schemas.microsoft.com/office/powerpoint/2010/main" val="1600890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ielo, schermata, vestiti&#10;&#10;Il contenuto generato dall'IA potrebbe non essere corretto.">
            <a:extLst>
              <a:ext uri="{FF2B5EF4-FFF2-40B4-BE49-F238E27FC236}">
                <a16:creationId xmlns:a16="http://schemas.microsoft.com/office/drawing/2014/main" id="{43DA8D9E-C9E1-157C-76CF-F6A3E8DF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65" y="268577"/>
            <a:ext cx="8705869" cy="648053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958B76-7E1C-6372-5AD6-ACFFB87F3FF0}"/>
              </a:ext>
            </a:extLst>
          </p:cNvPr>
          <p:cNvSpPr txBox="1"/>
          <p:nvPr/>
        </p:nvSpPr>
        <p:spPr>
          <a:xfrm>
            <a:off x="7809186" y="6379779"/>
            <a:ext cx="216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Credits: </a:t>
            </a:r>
            <a:r>
              <a:rPr lang="it-IT" dirty="0" err="1">
                <a:highlight>
                  <a:srgbClr val="FFFF00"/>
                </a:highlight>
              </a:rPr>
              <a:t>R</a:t>
            </a:r>
            <a:r>
              <a:rPr lang="it-IT" dirty="0">
                <a:highlight>
                  <a:srgbClr val="FFFF00"/>
                </a:highlight>
              </a:rPr>
              <a:t>. </a:t>
            </a:r>
            <a:r>
              <a:rPr lang="it-IT" dirty="0" err="1">
                <a:highlight>
                  <a:srgbClr val="FFFF00"/>
                </a:highlight>
              </a:rPr>
              <a:t>Mirzoyan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2932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43BFDF-E639-5518-C8BC-DFACD3287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07" y="298675"/>
            <a:ext cx="8786446" cy="65593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48EFDD-AF98-2939-90F6-5CCF545FCCEF}"/>
              </a:ext>
            </a:extLst>
          </p:cNvPr>
          <p:cNvSpPr txBox="1"/>
          <p:nvPr/>
        </p:nvSpPr>
        <p:spPr>
          <a:xfrm>
            <a:off x="8288215" y="1031631"/>
            <a:ext cx="216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Credits: </a:t>
            </a:r>
            <a:r>
              <a:rPr lang="it-IT" dirty="0" err="1">
                <a:solidFill>
                  <a:srgbClr val="FFFF00"/>
                </a:solidFill>
              </a:rPr>
              <a:t>R</a:t>
            </a:r>
            <a:r>
              <a:rPr lang="it-IT" dirty="0">
                <a:solidFill>
                  <a:srgbClr val="FFFF00"/>
                </a:solidFill>
              </a:rPr>
              <a:t>. </a:t>
            </a:r>
            <a:r>
              <a:rPr lang="it-IT" dirty="0" err="1">
                <a:solidFill>
                  <a:srgbClr val="FFFF00"/>
                </a:solidFill>
              </a:rPr>
              <a:t>Mirzoyan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398ECD-C747-EB20-B16E-3335A6E444ED}"/>
              </a:ext>
            </a:extLst>
          </p:cNvPr>
          <p:cNvSpPr txBox="1"/>
          <p:nvPr/>
        </p:nvSpPr>
        <p:spPr>
          <a:xfrm>
            <a:off x="231228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CREDITS, </a:t>
            </a:r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Mirzoyan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4903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9994">
            <a:extLst>
              <a:ext uri="{FF2B5EF4-FFF2-40B4-BE49-F238E27FC236}">
                <a16:creationId xmlns:a16="http://schemas.microsoft.com/office/drawing/2014/main" id="{836C50BB-2E1F-B90A-0271-E89924DE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5" y="1127167"/>
            <a:ext cx="9712585" cy="56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P2210036">
            <a:extLst>
              <a:ext uri="{FF2B5EF4-FFF2-40B4-BE49-F238E27FC236}">
                <a16:creationId xmlns:a16="http://schemas.microsoft.com/office/drawing/2014/main" id="{B47FE3F0-7215-1704-FD79-AD8B8ADD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82" y="1610842"/>
            <a:ext cx="3650518" cy="27381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995158-0964-7187-BC59-B434D37E8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3755" y="6308101"/>
            <a:ext cx="4544491" cy="461635"/>
          </a:xfrm>
        </p:spPr>
        <p:txBody>
          <a:bodyPr/>
          <a:lstStyle/>
          <a:p>
            <a:r>
              <a:rPr lang="it-IT" sz="1800" dirty="0"/>
              <a:t>INAF + Media Lario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6336B7-64C3-995D-19F5-737DDF37B81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71560" y="165330"/>
            <a:ext cx="8424937" cy="720000"/>
          </a:xfrm>
        </p:spPr>
        <p:txBody>
          <a:bodyPr>
            <a:normAutofit/>
          </a:bodyPr>
          <a:lstStyle/>
          <a:p>
            <a:r>
              <a:rPr lang="it-IT" sz="3000" dirty="0">
                <a:solidFill>
                  <a:srgbClr val="002060"/>
                </a:solidFill>
              </a:rPr>
              <a:t>Adventure </a:t>
            </a:r>
            <a:r>
              <a:rPr lang="it-IT" sz="3000" dirty="0" err="1">
                <a:solidFill>
                  <a:srgbClr val="002060"/>
                </a:solidFill>
              </a:rPr>
              <a:t>started</a:t>
            </a:r>
            <a:r>
              <a:rPr lang="it-IT" sz="3000" dirty="0">
                <a:solidFill>
                  <a:srgbClr val="002060"/>
                </a:solidFill>
              </a:rPr>
              <a:t> with MAGIC II (2006)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9751D8-A2F6-57CB-6DC4-871A96B2F721}"/>
              </a:ext>
            </a:extLst>
          </p:cNvPr>
          <p:cNvSpPr txBox="1"/>
          <p:nvPr/>
        </p:nvSpPr>
        <p:spPr>
          <a:xfrm>
            <a:off x="7327900" y="1267942"/>
            <a:ext cx="2414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Principal</a:t>
            </a:r>
            <a:r>
              <a:rPr lang="it-IT" sz="1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Inventor: Oberto Citterio</a:t>
            </a:r>
          </a:p>
        </p:txBody>
      </p:sp>
    </p:spTree>
    <p:extLst>
      <p:ext uri="{BB962C8B-B14F-4D97-AF65-F5344CB8AC3E}">
        <p14:creationId xmlns:p14="http://schemas.microsoft.com/office/powerpoint/2010/main" val="1481307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27317-0880-45F0-ACED-F98F807574D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09526" y="6354265"/>
            <a:ext cx="252274" cy="369302"/>
          </a:xfrm>
        </p:spPr>
        <p:txBody>
          <a:bodyPr/>
          <a:lstStyle/>
          <a:p>
            <a:fld id="{65D1E375-1491-4770-B4ED-E699B7903ED8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5D7B4-0DAC-4534-BED1-D2B88EE1D9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905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rgbClr val="002060"/>
                </a:solidFill>
                <a:latin typeface="Fira Sans"/>
              </a:rPr>
              <a:t>Segmented reflecting surface</a:t>
            </a:r>
            <a:endParaRPr lang="en-US" sz="3600" dirty="0">
              <a:solidFill>
                <a:srgbClr val="002060"/>
              </a:solidFill>
              <a:latin typeface="Fira San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15D0D7-971A-4A7A-9578-9F70F71A874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838531" y="223294"/>
            <a:ext cx="2353469" cy="1077119"/>
          </a:xfrm>
        </p:spPr>
      </p:pic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351ECA41-20AC-1C46-86BC-AF2386D749CB}"/>
              </a:ext>
            </a:extLst>
          </p:cNvPr>
          <p:cNvSpPr txBox="1">
            <a:spLocks/>
          </p:cNvSpPr>
          <p:nvPr/>
        </p:nvSpPr>
        <p:spPr>
          <a:xfrm>
            <a:off x="11652448" y="6592269"/>
            <a:ext cx="539552" cy="26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1E375-1491-4770-B4ED-E699B7903ED8}" type="slidenum">
              <a:rPr lang="it-IT" b="1">
                <a:solidFill>
                  <a:schemeClr val="bg1"/>
                </a:solidFill>
              </a:rPr>
              <a:pPr/>
              <a:t>33</a:t>
            </a:fld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071CDDA-F369-4748-BB99-4250C9994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533" y="1196754"/>
            <a:ext cx="3301718" cy="440229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5B23F33-90F0-4D42-A83C-7FD399CB5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81" y="1320491"/>
            <a:ext cx="5227130" cy="355969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2958341B-0577-A141-8C16-A4E77E3B398D}"/>
              </a:ext>
            </a:extLst>
          </p:cNvPr>
          <p:cNvSpPr/>
          <p:nvPr/>
        </p:nvSpPr>
        <p:spPr>
          <a:xfrm>
            <a:off x="1149956" y="5539518"/>
            <a:ext cx="4077230" cy="91440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JWST, </a:t>
            </a:r>
            <a:r>
              <a:rPr lang="it-IT" sz="2400" dirty="0" err="1"/>
              <a:t>reflecting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 cost: </a:t>
            </a:r>
            <a:r>
              <a:rPr lang="it-IT" sz="2400" b="1" dirty="0">
                <a:solidFill>
                  <a:srgbClr val="FFFF00"/>
                </a:solidFill>
                <a:sym typeface="Wingdings"/>
              </a:rPr>
              <a:t> </a:t>
            </a:r>
            <a:r>
              <a:rPr lang="it-IT" sz="2400" b="1" dirty="0">
                <a:solidFill>
                  <a:srgbClr val="FFFF00"/>
                </a:solidFill>
              </a:rPr>
              <a:t>a </a:t>
            </a:r>
            <a:r>
              <a:rPr lang="it-IT" sz="2400" b="1" dirty="0" err="1">
                <a:solidFill>
                  <a:srgbClr val="FFFF00"/>
                </a:solidFill>
              </a:rPr>
              <a:t>few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C000"/>
                </a:solidFill>
              </a:rPr>
              <a:t>M</a:t>
            </a:r>
            <a:r>
              <a:rPr lang="it-IT" sz="2400" b="1" dirty="0" err="1">
                <a:solidFill>
                  <a:srgbClr val="FFFF00"/>
                </a:solidFill>
              </a:rPr>
              <a:t>Euro</a:t>
            </a:r>
            <a:r>
              <a:rPr lang="it-IT" sz="2400" b="1" dirty="0">
                <a:solidFill>
                  <a:srgbClr val="FFFF00"/>
                </a:solidFill>
              </a:rPr>
              <a:t>/m</a:t>
            </a:r>
            <a:r>
              <a:rPr lang="it-IT" sz="2400" b="1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E75C53F-148D-124E-9F2A-CBBD99591278}"/>
              </a:ext>
            </a:extLst>
          </p:cNvPr>
          <p:cNvSpPr/>
          <p:nvPr/>
        </p:nvSpPr>
        <p:spPr>
          <a:xfrm>
            <a:off x="7170204" y="5422438"/>
            <a:ext cx="4908376" cy="14145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ASTRI, </a:t>
            </a:r>
            <a:r>
              <a:rPr lang="it-IT" sz="2400" dirty="0" err="1"/>
              <a:t>reflecting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 cost: </a:t>
            </a:r>
          </a:p>
          <a:p>
            <a:pPr algn="ctr"/>
            <a:r>
              <a:rPr lang="it-IT" sz="2400" b="1" dirty="0">
                <a:solidFill>
                  <a:srgbClr val="FFC000"/>
                </a:solidFill>
                <a:sym typeface="Wingdings"/>
              </a:rPr>
              <a:t> </a:t>
            </a:r>
            <a:r>
              <a:rPr lang="it-IT" sz="2400" b="1" dirty="0">
                <a:solidFill>
                  <a:srgbClr val="FFC000"/>
                </a:solidFill>
              </a:rPr>
              <a:t>A </a:t>
            </a:r>
            <a:r>
              <a:rPr lang="it-IT" sz="2400" b="1" dirty="0" err="1">
                <a:solidFill>
                  <a:srgbClr val="FFC000"/>
                </a:solidFill>
              </a:rPr>
              <a:t>few</a:t>
            </a:r>
            <a:r>
              <a:rPr lang="it-IT" sz="2400" b="1" dirty="0">
                <a:solidFill>
                  <a:srgbClr val="FFC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K</a:t>
            </a:r>
            <a:r>
              <a:rPr lang="it-IT" sz="2400" b="1" dirty="0" err="1">
                <a:solidFill>
                  <a:srgbClr val="FFC000"/>
                </a:solidFill>
              </a:rPr>
              <a:t>Euro</a:t>
            </a:r>
            <a:r>
              <a:rPr lang="it-IT" sz="2400" b="1" dirty="0">
                <a:solidFill>
                  <a:srgbClr val="FFC000"/>
                </a:solidFill>
              </a:rPr>
              <a:t>/m</a:t>
            </a:r>
            <a:r>
              <a:rPr lang="it-IT" sz="2400" b="1" baseline="30000" dirty="0">
                <a:solidFill>
                  <a:srgbClr val="FFC000"/>
                </a:solidFill>
              </a:rPr>
              <a:t>2</a:t>
            </a:r>
            <a:r>
              <a:rPr lang="it-IT" sz="2400" b="1" dirty="0">
                <a:solidFill>
                  <a:srgbClr val="FFC000"/>
                </a:solidFill>
              </a:rPr>
              <a:t>       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6A9293-C673-B742-8B58-F8CA4E7D2FCC}"/>
              </a:ext>
            </a:extLst>
          </p:cNvPr>
          <p:cNvSpPr txBox="1"/>
          <p:nvPr/>
        </p:nvSpPr>
        <p:spPr>
          <a:xfrm>
            <a:off x="4896016" y="4876410"/>
            <a:ext cx="1275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Credits</a:t>
            </a:r>
            <a:r>
              <a:rPr lang="it-IT" sz="1400" dirty="0"/>
              <a:t>: NASA</a:t>
            </a:r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686C173E-A5B1-824D-A4FB-3160191321CC}"/>
              </a:ext>
            </a:extLst>
          </p:cNvPr>
          <p:cNvSpPr txBox="1">
            <a:spLocks/>
          </p:cNvSpPr>
          <p:nvPr/>
        </p:nvSpPr>
        <p:spPr>
          <a:xfrm>
            <a:off x="11804848" y="6744669"/>
            <a:ext cx="539552" cy="26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1E375-1491-4770-B4ED-E699B7903ED8}" type="slidenum">
              <a:rPr lang="it-IT" b="1">
                <a:solidFill>
                  <a:schemeClr val="bg1"/>
                </a:solidFill>
              </a:rPr>
              <a:pPr/>
              <a:t>33</a:t>
            </a:fld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C6030A-E708-D1FA-58BE-3CEE387D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49" y="121912"/>
            <a:ext cx="10515600" cy="1325563"/>
          </a:xfrm>
        </p:spPr>
        <p:txBody>
          <a:bodyPr/>
          <a:lstStyle/>
          <a:p>
            <a:r>
              <a:rPr lang="en-GB" noProof="0" dirty="0">
                <a:solidFill>
                  <a:srgbClr val="FF0000"/>
                </a:solidFill>
              </a:rPr>
              <a:t>INAF past experiences </a:t>
            </a:r>
            <a:r>
              <a:rPr lang="en-GB" dirty="0">
                <a:solidFill>
                  <a:srgbClr val="FF0000"/>
                </a:solidFill>
              </a:rPr>
              <a:t>with </a:t>
            </a:r>
            <a:r>
              <a:rPr lang="en-GB" noProof="0" dirty="0">
                <a:solidFill>
                  <a:srgbClr val="FF0000"/>
                </a:solidFill>
              </a:rPr>
              <a:t>lightweight optics</a:t>
            </a:r>
          </a:p>
        </p:txBody>
      </p:sp>
      <p:pic>
        <p:nvPicPr>
          <p:cNvPr id="4" name="Content Placeholder 3" descr="C:\Users\oberto.citterio\AppData\Local\Microsoft\Windows\Temporary Internet Files\Content.Outlook\SSYX07PN\IMG_0990.JPG">
            <a:extLst>
              <a:ext uri="{FF2B5EF4-FFF2-40B4-BE49-F238E27FC236}">
                <a16:creationId xmlns:a16="http://schemas.microsoft.com/office/drawing/2014/main" id="{651FF4C3-950D-499D-5C36-B09F9ECC41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2" y="1585074"/>
            <a:ext cx="3503910" cy="408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NAF - Osservatorio Astronomico di Brera - immagine con il logo dell'OAB">
            <a:extLst>
              <a:ext uri="{FF2B5EF4-FFF2-40B4-BE49-F238E27FC236}">
                <a16:creationId xmlns:a16="http://schemas.microsoft.com/office/drawing/2014/main" id="{1FBB6E1E-2D25-E4CF-E878-15DD9038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50" y="2240804"/>
            <a:ext cx="3352792" cy="56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F0A67-B6DF-A24F-14F2-A4FC5E9174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03" y="3171453"/>
            <a:ext cx="1974697" cy="87747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C9AEE3E-4AC8-0552-FBE5-AF3E4AA365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85046" y="4143697"/>
            <a:ext cx="1596163" cy="982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E7A9D1-433C-6C8F-4990-DBBA1C18593E}"/>
              </a:ext>
            </a:extLst>
          </p:cNvPr>
          <p:cNvSpPr txBox="1"/>
          <p:nvPr/>
        </p:nvSpPr>
        <p:spPr>
          <a:xfrm>
            <a:off x="84947" y="5846544"/>
            <a:ext cx="430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Space </a:t>
            </a:r>
            <a:r>
              <a:rPr lang="it-IT" dirty="0" err="1"/>
              <a:t>foamed</a:t>
            </a:r>
            <a:r>
              <a:rPr lang="it-IT" dirty="0"/>
              <a:t> </a:t>
            </a:r>
            <a:r>
              <a:rPr lang="it-IT" dirty="0" err="1"/>
              <a:t>Optics</a:t>
            </a:r>
            <a:r>
              <a:rPr lang="it-IT" dirty="0"/>
              <a:t>, 380 mm</a:t>
            </a:r>
          </a:p>
          <a:p>
            <a:r>
              <a:rPr lang="it-IT" dirty="0" err="1"/>
              <a:t>Aereal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10 kg/m</a:t>
            </a:r>
            <a:r>
              <a:rPr lang="it-IT" baseline="30000" dirty="0"/>
              <a:t>2</a:t>
            </a:r>
            <a:r>
              <a:rPr lang="it-IT" dirty="0"/>
              <a:t>, </a:t>
            </a:r>
            <a:r>
              <a:rPr lang="it-IT" dirty="0" err="1"/>
              <a:t>rms</a:t>
            </a:r>
            <a:r>
              <a:rPr lang="it-IT" dirty="0"/>
              <a:t> figure 50 nm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6092BFE-F24F-6E5D-AFD5-960858D13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469" y="1628665"/>
            <a:ext cx="2700502" cy="36006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F4DBEB-0054-79B4-CCDA-B67BB94E45A7}"/>
              </a:ext>
            </a:extLst>
          </p:cNvPr>
          <p:cNvSpPr txBox="1"/>
          <p:nvPr/>
        </p:nvSpPr>
        <p:spPr>
          <a:xfrm>
            <a:off x="4671520" y="5298365"/>
            <a:ext cx="2970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Cherenkov</a:t>
            </a:r>
            <a:r>
              <a:rPr lang="it-IT" dirty="0"/>
              <a:t> LST/CTAO </a:t>
            </a:r>
            <a:r>
              <a:rPr lang="it-IT" dirty="0" err="1"/>
              <a:t>mirror</a:t>
            </a:r>
            <a:r>
              <a:rPr lang="it-IT" dirty="0"/>
              <a:t> </a:t>
            </a:r>
          </a:p>
          <a:p>
            <a:r>
              <a:rPr lang="it-IT" dirty="0"/>
              <a:t>(core of Al </a:t>
            </a:r>
            <a:r>
              <a:rPr lang="it-IT" dirty="0" err="1"/>
              <a:t>hexacell</a:t>
            </a:r>
            <a:r>
              <a:rPr lang="it-IT" dirty="0"/>
              <a:t>)</a:t>
            </a:r>
          </a:p>
        </p:txBody>
      </p:sp>
      <p:pic>
        <p:nvPicPr>
          <p:cNvPr id="11" name="Immagine 10" descr="Immagine che contiene modello, maglia, favo, metallo&#10;&#10;Il contenuto generato dall'IA potrebbe non essere corretto.">
            <a:extLst>
              <a:ext uri="{FF2B5EF4-FFF2-40B4-BE49-F238E27FC236}">
                <a16:creationId xmlns:a16="http://schemas.microsoft.com/office/drawing/2014/main" id="{34F0FEB1-DA2D-F45A-4EA7-87FC7AFFF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223" y="3712772"/>
            <a:ext cx="861276" cy="1190303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FB04431-E825-EB76-732F-C22E6F6809E2}"/>
              </a:ext>
            </a:extLst>
          </p:cNvPr>
          <p:cNvCxnSpPr/>
          <p:nvPr/>
        </p:nvCxnSpPr>
        <p:spPr>
          <a:xfrm>
            <a:off x="7240971" y="3171453"/>
            <a:ext cx="401362" cy="438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836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40A345-6333-CF85-C8B5-107DC587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879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ASTRI-1, Tenerife, </a:t>
            </a:r>
            <a:r>
              <a:rPr lang="it-IT" dirty="0" err="1">
                <a:solidFill>
                  <a:srgbClr val="FF0000"/>
                </a:solidFill>
              </a:rPr>
              <a:t>Xmas</a:t>
            </a:r>
            <a:r>
              <a:rPr lang="it-IT" dirty="0">
                <a:solidFill>
                  <a:srgbClr val="FF0000"/>
                </a:solidFill>
              </a:rPr>
              <a:t> 2025</a:t>
            </a:r>
          </a:p>
        </p:txBody>
      </p:sp>
      <p:pic>
        <p:nvPicPr>
          <p:cNvPr id="5" name="Immagine 4" descr="Immagine che contiene neve, inverno, cielo, aria aperta&#10;&#10;Il contenuto generato dall'IA potrebbe non essere corretto.">
            <a:extLst>
              <a:ext uri="{FF2B5EF4-FFF2-40B4-BE49-F238E27FC236}">
                <a16:creationId xmlns:a16="http://schemas.microsoft.com/office/drawing/2014/main" id="{17B040AE-3BD1-6B14-70E0-CD0CE9AB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855783"/>
            <a:ext cx="4317023" cy="57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7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/>
          <a:stretch/>
        </p:blipFill>
        <p:spPr bwMode="auto">
          <a:xfrm>
            <a:off x="7668344" y="476672"/>
            <a:ext cx="4404320" cy="312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0" y="6586190"/>
            <a:ext cx="12192000" cy="299194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endParaRPr lang="it-IT" sz="1400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652448" y="6674186"/>
            <a:ext cx="539552" cy="199300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36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0" y="-953"/>
            <a:ext cx="12192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r>
              <a:rPr lang="it-IT" sz="2800" b="1" kern="0" dirty="0">
                <a:solidFill>
                  <a:schemeClr val="bg1"/>
                </a:solidFill>
                <a:cs typeface="Arial" pitchFamily="34" charset="0"/>
              </a:rPr>
              <a:t>ASTRI </a:t>
            </a:r>
            <a:r>
              <a:rPr lang="it-IT" sz="2800" b="1" kern="0" dirty="0" err="1">
                <a:solidFill>
                  <a:schemeClr val="bg1"/>
                </a:solidFill>
                <a:cs typeface="Arial" pitchFamily="34" charset="0"/>
              </a:rPr>
              <a:t>Prototype</a:t>
            </a:r>
            <a:r>
              <a:rPr lang="it-IT" sz="2800" b="1" kern="0" dirty="0">
                <a:solidFill>
                  <a:schemeClr val="bg1"/>
                </a:solidFill>
                <a:cs typeface="Arial" pitchFamily="34" charset="0"/>
              </a:rPr>
              <a:t>: PSF </a:t>
            </a:r>
            <a:r>
              <a:rPr lang="it-IT" sz="2800" b="1" kern="0" dirty="0" err="1">
                <a:solidFill>
                  <a:schemeClr val="bg1"/>
                </a:solidFill>
                <a:cs typeface="Arial" pitchFamily="34" charset="0"/>
              </a:rPr>
              <a:t>across</a:t>
            </a:r>
            <a:r>
              <a:rPr lang="it-IT" sz="2800" b="1" kern="0" dirty="0">
                <a:solidFill>
                  <a:schemeClr val="bg1"/>
                </a:solidFill>
                <a:cs typeface="Arial" pitchFamily="34" charset="0"/>
              </a:rPr>
              <a:t> the </a:t>
            </a:r>
            <a:r>
              <a:rPr lang="it-IT" sz="2800" b="1" kern="0" dirty="0" err="1">
                <a:solidFill>
                  <a:schemeClr val="bg1"/>
                </a:solidFill>
                <a:cs typeface="Arial" pitchFamily="34" charset="0"/>
              </a:rPr>
              <a:t>field</a:t>
            </a:r>
            <a:r>
              <a:rPr lang="it-IT" sz="2800" b="1" kern="0" dirty="0">
                <a:solidFill>
                  <a:schemeClr val="bg1"/>
                </a:solidFill>
                <a:cs typeface="Arial" pitchFamily="34" charset="0"/>
              </a:rPr>
              <a:t> of </a:t>
            </a:r>
            <a:r>
              <a:rPr lang="it-IT" sz="2800" b="1" kern="0" dirty="0" err="1">
                <a:solidFill>
                  <a:schemeClr val="bg1"/>
                </a:solidFill>
                <a:cs typeface="Arial" pitchFamily="34" charset="0"/>
              </a:rPr>
              <a:t>view</a:t>
            </a:r>
            <a:endParaRPr lang="it-IT" sz="28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0" y="2427"/>
            <a:ext cx="1763688" cy="467999"/>
            <a:chOff x="0" y="-27384"/>
            <a:chExt cx="1763688" cy="467999"/>
          </a:xfrm>
        </p:grpSpPr>
        <p:sp>
          <p:nvSpPr>
            <p:cNvPr id="26" name="Rettangolo 25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uppo 26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28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magine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8" y="2684207"/>
            <a:ext cx="7764402" cy="3666110"/>
          </a:xfrm>
          <a:prstGeom prst="rect">
            <a:avLst/>
          </a:prstGeom>
        </p:spPr>
      </p:pic>
      <p:graphicFrame>
        <p:nvGraphicFramePr>
          <p:cNvPr id="13" name="Table 6"/>
          <p:cNvGraphicFramePr>
            <a:graphicFrameLocks noGrp="1"/>
          </p:cNvGraphicFramePr>
          <p:nvPr/>
        </p:nvGraphicFramePr>
        <p:xfrm>
          <a:off x="8679776" y="3586624"/>
          <a:ext cx="2682968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97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FoV</a:t>
                      </a:r>
                      <a:r>
                        <a:rPr lang="en-US" sz="1600" baseline="0" dirty="0"/>
                        <a:t>  position (</a:t>
                      </a:r>
                      <a:r>
                        <a:rPr lang="en-US" sz="1600" baseline="0" dirty="0" err="1"/>
                        <a:t>deg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D80 </a:t>
                      </a:r>
                    </a:p>
                    <a:p>
                      <a:pPr algn="ctr"/>
                      <a:r>
                        <a:rPr lang="en-US" sz="1600" dirty="0"/>
                        <a:t>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6.72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9" name="Connettore 2 8"/>
          <p:cNvCxnSpPr/>
          <p:nvPr/>
        </p:nvCxnSpPr>
        <p:spPr>
          <a:xfrm flipH="1">
            <a:off x="5375920" y="5301208"/>
            <a:ext cx="792088" cy="7567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999656" y="618679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003399"/>
                </a:solidFill>
              </a:rPr>
              <a:t>SiPM</a:t>
            </a:r>
            <a:r>
              <a:rPr lang="it-IT" sz="1600" b="1" dirty="0">
                <a:solidFill>
                  <a:srgbClr val="003399"/>
                </a:solidFill>
              </a:rPr>
              <a:t> pixel linear </a:t>
            </a:r>
            <a:r>
              <a:rPr lang="it-IT" sz="1600" b="1" dirty="0" err="1">
                <a:solidFill>
                  <a:srgbClr val="003399"/>
                </a:solidFill>
              </a:rPr>
              <a:t>dimension</a:t>
            </a:r>
            <a:r>
              <a:rPr lang="it-IT" sz="1600" b="1" dirty="0">
                <a:solidFill>
                  <a:srgbClr val="003399"/>
                </a:solidFill>
              </a:rPr>
              <a:t>: 7 mm </a:t>
            </a:r>
            <a:r>
              <a:rPr lang="it-IT" sz="1600" b="1" dirty="0">
                <a:solidFill>
                  <a:srgbClr val="003399"/>
                </a:solidFill>
                <a:sym typeface="Symbol" panose="05050102010706020507" pitchFamily="18" charset="2"/>
              </a:rPr>
              <a:t> 11.2 </a:t>
            </a:r>
            <a:r>
              <a:rPr lang="it-IT" sz="1600" b="1" dirty="0" err="1">
                <a:solidFill>
                  <a:srgbClr val="003399"/>
                </a:solidFill>
                <a:sym typeface="Symbol" panose="05050102010706020507" pitchFamily="18" charset="2"/>
              </a:rPr>
              <a:t>arcmin</a:t>
            </a:r>
            <a:endParaRPr lang="it-IT" sz="1600" b="1" dirty="0">
              <a:solidFill>
                <a:srgbClr val="003399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/>
          <a:srcRect t="2966" b="5708"/>
          <a:stretch/>
        </p:blipFill>
        <p:spPr>
          <a:xfrm>
            <a:off x="81616" y="659295"/>
            <a:ext cx="7526552" cy="206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406400"/>
            <a:ext cx="81026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77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197B6B-E12E-F467-80B4-39B7C217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97183"/>
            <a:ext cx="5877655" cy="1325563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The Scientific Legacy of Guido Horn d’Arturo</a:t>
            </a:r>
            <a:br>
              <a:rPr lang="it-IT" sz="3600" dirty="0">
                <a:solidFill>
                  <a:srgbClr val="FF0000"/>
                </a:solidFill>
              </a:rPr>
            </a:br>
            <a:r>
              <a:rPr lang="it-IT" sz="3600" dirty="0">
                <a:solidFill>
                  <a:srgbClr val="FF0000"/>
                </a:solidFill>
              </a:rPr>
              <a:t>Catania (IT), Novembre 9-10, 2018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 err="1"/>
              <a:t>Translation</a:t>
            </a:r>
            <a:r>
              <a:rPr lang="it-IT" dirty="0"/>
              <a:t> of the </a:t>
            </a:r>
            <a:r>
              <a:rPr lang="it-IT" dirty="0" err="1"/>
              <a:t>Horn’s</a:t>
            </a:r>
            <a:r>
              <a:rPr lang="it-IT" dirty="0"/>
              <a:t> papers in English</a:t>
            </a:r>
          </a:p>
        </p:txBody>
      </p:sp>
      <p:pic>
        <p:nvPicPr>
          <p:cNvPr id="5" name="Immagine 4" descr="Immagine che contiene testo, libro, Stampa, statico&#10;&#10;Il contenuto generato dall'IA potrebbe non essere corretto.">
            <a:extLst>
              <a:ext uri="{FF2B5EF4-FFF2-40B4-BE49-F238E27FC236}">
                <a16:creationId xmlns:a16="http://schemas.microsoft.com/office/drawing/2014/main" id="{0CE0B89D-70EA-B771-AFD0-2F5D0A6DB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19" y="832339"/>
            <a:ext cx="4378569" cy="583809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816DFF-F6D9-63E2-7226-30CC4D7F184C}"/>
              </a:ext>
            </a:extLst>
          </p:cNvPr>
          <p:cNvSpPr txBox="1"/>
          <p:nvPr/>
        </p:nvSpPr>
        <p:spPr>
          <a:xfrm>
            <a:off x="6196376" y="4603519"/>
            <a:ext cx="567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www.memsait.it</a:t>
            </a:r>
            <a:r>
              <a:rPr lang="it-IT" dirty="0"/>
              <a:t>/volumi/Vol.%2089%20n.%204,%202018/2018MmSAI..89..446I.pdf</a:t>
            </a:r>
          </a:p>
        </p:txBody>
      </p:sp>
    </p:spTree>
    <p:extLst>
      <p:ext uri="{BB962C8B-B14F-4D97-AF65-F5344CB8AC3E}">
        <p14:creationId xmlns:p14="http://schemas.microsoft.com/office/powerpoint/2010/main" val="3473752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/>
          <p:cNvSpPr/>
          <p:nvPr/>
        </p:nvSpPr>
        <p:spPr>
          <a:xfrm>
            <a:off x="0" y="6586190"/>
            <a:ext cx="12192000" cy="299194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S. Scuderi – Gli ASTRI di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Horn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– Catania, 9  </a:t>
            </a:r>
            <a:r>
              <a:rPr lang="it-IT" sz="1400" kern="0" dirty="0" err="1">
                <a:solidFill>
                  <a:schemeClr val="bg1"/>
                </a:solidFill>
                <a:cs typeface="Arial" pitchFamily="34" charset="0"/>
              </a:rPr>
              <a:t>Nov</a:t>
            </a:r>
            <a:r>
              <a:rPr lang="it-IT" sz="1400" kern="0" dirty="0">
                <a:solidFill>
                  <a:schemeClr val="bg1"/>
                </a:solidFill>
                <a:cs typeface="Arial" pitchFamily="34" charset="0"/>
              </a:rPr>
              <a:t> 2018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0" y="-953"/>
            <a:ext cx="12192000" cy="468000"/>
          </a:xfrm>
          <a:prstGeom prst="rect">
            <a:avLst/>
          </a:prstGeom>
          <a:solidFill>
            <a:srgbClr val="00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r>
              <a:rPr lang="it-IT" sz="2800" b="1" kern="0" dirty="0">
                <a:solidFill>
                  <a:schemeClr val="bg1"/>
                </a:solidFill>
                <a:cs typeface="Arial" pitchFamily="34" charset="0"/>
              </a:rPr>
              <a:t>Il telescopio a Serra La Nave</a:t>
            </a:r>
          </a:p>
        </p:txBody>
      </p:sp>
      <p:grpSp>
        <p:nvGrpSpPr>
          <p:cNvPr id="33" name="Gruppo 32"/>
          <p:cNvGrpSpPr/>
          <p:nvPr/>
        </p:nvGrpSpPr>
        <p:grpSpPr>
          <a:xfrm>
            <a:off x="0" y="2427"/>
            <a:ext cx="1763688" cy="467999"/>
            <a:chOff x="0" y="-27384"/>
            <a:chExt cx="1763688" cy="467999"/>
          </a:xfrm>
        </p:grpSpPr>
        <p:sp>
          <p:nvSpPr>
            <p:cNvPr id="34" name="Rettangolo 33"/>
            <p:cNvSpPr/>
            <p:nvPr/>
          </p:nvSpPr>
          <p:spPr>
            <a:xfrm>
              <a:off x="0" y="-27384"/>
              <a:ext cx="1763688" cy="467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5" name="Gruppo 34"/>
            <p:cNvGrpSpPr/>
            <p:nvPr/>
          </p:nvGrpSpPr>
          <p:grpSpPr>
            <a:xfrm>
              <a:off x="67243" y="-27384"/>
              <a:ext cx="1624437" cy="467999"/>
              <a:chOff x="82590" y="-27384"/>
              <a:chExt cx="1624437" cy="467999"/>
            </a:xfrm>
          </p:grpSpPr>
          <p:pic>
            <p:nvPicPr>
              <p:cNvPr id="36" name="Picture 6" descr="http://www.uibk.ac.at/cta/stylesheets/images/cta-logo-220x140px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-27384"/>
                <a:ext cx="735427" cy="46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Immagine 3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0" y="105521"/>
                <a:ext cx="817002" cy="20218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r="2828" b="4691"/>
          <a:stretch/>
        </p:blipFill>
        <p:spPr>
          <a:xfrm>
            <a:off x="7356506" y="3172883"/>
            <a:ext cx="4681286" cy="335246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-783" r="-348" b="783"/>
          <a:stretch/>
        </p:blipFill>
        <p:spPr>
          <a:xfrm>
            <a:off x="3569038" y="743917"/>
            <a:ext cx="3489559" cy="2685488"/>
          </a:xfrm>
          <a:prstGeom prst="rect">
            <a:avLst/>
          </a:prstGeom>
        </p:spPr>
      </p:pic>
      <p:pic>
        <p:nvPicPr>
          <p:cNvPr id="15" name="Immagine 14" descr="IMG_411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2586" y="1871666"/>
            <a:ext cx="4673218" cy="3115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06" y="621275"/>
            <a:ext cx="4718046" cy="265390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66" r="20187"/>
          <a:stretch/>
        </p:blipFill>
        <p:spPr>
          <a:xfrm>
            <a:off x="3338552" y="3541010"/>
            <a:ext cx="3950533" cy="280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0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FD4E31-48A6-A3CE-9600-ADCAEAD4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4" y="755904"/>
            <a:ext cx="78625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Astronomia Generale</a:t>
            </a:r>
            <a:br>
              <a:rPr lang="it-IT" dirty="0"/>
            </a:br>
            <a:r>
              <a:rPr lang="it-IT" sz="3600" dirty="0"/>
              <a:t>First </a:t>
            </a:r>
            <a:r>
              <a:rPr lang="it-IT" sz="3600" dirty="0" err="1"/>
              <a:t>course</a:t>
            </a:r>
            <a:r>
              <a:rPr lang="it-IT" sz="3600" dirty="0"/>
              <a:t> of the in </a:t>
            </a:r>
            <a:r>
              <a:rPr lang="it-IT" sz="3600" dirty="0" err="1"/>
              <a:t>Astronomy</a:t>
            </a:r>
            <a:r>
              <a:rPr lang="it-IT" sz="3600" dirty="0"/>
              <a:t> Laurea curriculum </a:t>
            </a:r>
            <a:r>
              <a:rPr lang="it-IT" sz="3600" dirty="0" err="1"/>
              <a:t>at</a:t>
            </a:r>
            <a:r>
              <a:rPr lang="it-IT" sz="3600" dirty="0"/>
              <a:t> the Bologna University</a:t>
            </a:r>
            <a:br>
              <a:rPr lang="it-IT" sz="3600" dirty="0"/>
            </a:br>
            <a:r>
              <a:rPr lang="it-IT" sz="3100" i="1" dirty="0"/>
              <a:t>Prof Corrado Bartolini</a:t>
            </a:r>
            <a:endParaRPr lang="it-IT" i="1" dirty="0"/>
          </a:p>
        </p:txBody>
      </p:sp>
      <p:pic>
        <p:nvPicPr>
          <p:cNvPr id="5" name="Immagine 4" descr="Immagine che contiene vestiti, persona, abito, Viso umano&#10;&#10;Il contenuto generato dall'IA potrebbe non essere corretto.">
            <a:extLst>
              <a:ext uri="{FF2B5EF4-FFF2-40B4-BE49-F238E27FC236}">
                <a16:creationId xmlns:a16="http://schemas.microsoft.com/office/drawing/2014/main" id="{7383C877-B557-8B84-8860-8FE2541B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04" y="3068567"/>
            <a:ext cx="5306896" cy="34159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8FC051-AA26-2FCE-B0CD-BF5BEBD32921}"/>
              </a:ext>
            </a:extLst>
          </p:cNvPr>
          <p:cNvSpPr txBox="1"/>
          <p:nvPr/>
        </p:nvSpPr>
        <p:spPr>
          <a:xfrm>
            <a:off x="789104" y="5556739"/>
            <a:ext cx="148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Piero Salinari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58511D-38B3-92FD-6F21-898C0D42AA2D}"/>
              </a:ext>
            </a:extLst>
          </p:cNvPr>
          <p:cNvSpPr txBox="1"/>
          <p:nvPr/>
        </p:nvSpPr>
        <p:spPr>
          <a:xfrm>
            <a:off x="3933092" y="5052646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Corrado Bartolini</a:t>
            </a:r>
          </a:p>
        </p:txBody>
      </p:sp>
      <p:pic>
        <p:nvPicPr>
          <p:cNvPr id="11" name="Immagine 10" descr="Immagine che contiene testo, diagramma, schizzo, disegno&#10;&#10;Il contenuto generato dall'IA potrebbe non essere corretto.">
            <a:extLst>
              <a:ext uri="{FF2B5EF4-FFF2-40B4-BE49-F238E27FC236}">
                <a16:creationId xmlns:a16="http://schemas.microsoft.com/office/drawing/2014/main" id="{B278D702-1E81-BDE5-89F9-82ED88B8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309" y="1118909"/>
            <a:ext cx="4099537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4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10 </a:t>
            </a:r>
            <a:r>
              <a:rPr lang="it-IT" b="1" dirty="0" err="1">
                <a:solidFill>
                  <a:srgbClr val="FF0000"/>
                </a:solidFill>
              </a:rPr>
              <a:t>Nov</a:t>
            </a:r>
            <a:r>
              <a:rPr lang="it-IT" b="1" dirty="0">
                <a:solidFill>
                  <a:srgbClr val="FF0000"/>
                </a:solidFill>
              </a:rPr>
              <a:t> 2018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Nome Autore, Titolo Evento con Luogo e Data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E375-1491-4770-B4ED-E699B7903ED8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412776"/>
            <a:ext cx="3941510" cy="2952328"/>
          </a:xfrm>
          <a:prstGeom prst="rect">
            <a:avLst/>
          </a:prstGeom>
        </p:spPr>
      </p:pic>
      <p:pic>
        <p:nvPicPr>
          <p:cNvPr id="7" name="Immagine 6" descr="IMG_93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04864"/>
            <a:ext cx="6367636" cy="42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9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uro, interno, pavimento, soffitto&#10;&#10;Il contenuto generato dall'IA potrebbe non essere corretto.">
            <a:extLst>
              <a:ext uri="{FF2B5EF4-FFF2-40B4-BE49-F238E27FC236}">
                <a16:creationId xmlns:a16="http://schemas.microsoft.com/office/drawing/2014/main" id="{DC8CA75D-C574-C0BA-0D58-A860C165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092" y="445412"/>
            <a:ext cx="5949731" cy="4462298"/>
          </a:xfrm>
          <a:prstGeom prst="rect">
            <a:avLst/>
          </a:prstGeom>
        </p:spPr>
      </p:pic>
      <p:pic>
        <p:nvPicPr>
          <p:cNvPr id="4" name="Immagine 3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E9949A79-EE59-DC19-0130-CE28CB6A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60" y="445412"/>
            <a:ext cx="4285168" cy="61783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7BAC20-B32F-A9C7-6EE9-AACCBC06A23D}"/>
              </a:ext>
            </a:extLst>
          </p:cNvPr>
          <p:cNvSpPr txBox="1"/>
          <p:nvPr/>
        </p:nvSpPr>
        <p:spPr>
          <a:xfrm>
            <a:off x="5580993" y="5286703"/>
            <a:ext cx="476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2026: Museum </a:t>
            </a:r>
            <a:r>
              <a:rPr lang="it-IT" dirty="0" err="1"/>
              <a:t>at</a:t>
            </a:r>
            <a:r>
              <a:rPr lang="it-IT" dirty="0"/>
              <a:t> the Bologna Specola/UNIBO</a:t>
            </a:r>
          </a:p>
        </p:txBody>
      </p:sp>
    </p:spTree>
    <p:extLst>
      <p:ext uri="{BB962C8B-B14F-4D97-AF65-F5344CB8AC3E}">
        <p14:creationId xmlns:p14="http://schemas.microsoft.com/office/powerpoint/2010/main" val="761309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oster, libro, catalogo&#10;&#10;Il contenuto generato dall'IA potrebbe non essere corretto.">
            <a:extLst>
              <a:ext uri="{FF2B5EF4-FFF2-40B4-BE49-F238E27FC236}">
                <a16:creationId xmlns:a16="http://schemas.microsoft.com/office/drawing/2014/main" id="{FD7F20AF-D07A-1608-9143-73045783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03" y="332829"/>
            <a:ext cx="8037126" cy="63670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FE6302-82C3-06E0-3F62-482FB85B368E}"/>
              </a:ext>
            </a:extLst>
          </p:cNvPr>
          <p:cNvSpPr txBox="1"/>
          <p:nvPr/>
        </p:nvSpPr>
        <p:spPr>
          <a:xfrm>
            <a:off x="241738" y="0"/>
            <a:ext cx="499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L. Zarantonello, </a:t>
            </a:r>
            <a:r>
              <a:rPr lang="it-IT" dirty="0" err="1"/>
              <a:t>R</a:t>
            </a:r>
            <a:r>
              <a:rPr lang="it-IT" dirty="0"/>
              <a:t>. Rampazzo, V. Zanini</a:t>
            </a:r>
          </a:p>
        </p:txBody>
      </p:sp>
    </p:spTree>
    <p:extLst>
      <p:ext uri="{BB962C8B-B14F-4D97-AF65-F5344CB8AC3E}">
        <p14:creationId xmlns:p14="http://schemas.microsoft.com/office/powerpoint/2010/main" val="558910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C4FD15-A557-A268-8B45-31C7B5AA5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dirty="0">
                <a:solidFill>
                  <a:srgbClr val="FF0000"/>
                </a:solidFill>
              </a:rPr>
              <a:t>Is it not time to dedicate a large facility based on a mosaic configuration to Guido Horn </a:t>
            </a:r>
            <a:r>
              <a:rPr lang="en-CA" sz="4400" dirty="0" err="1">
                <a:solidFill>
                  <a:srgbClr val="FF0000"/>
                </a:solidFill>
              </a:rPr>
              <a:t>d’Arturo</a:t>
            </a:r>
            <a:r>
              <a:rPr lang="en-CA" sz="4400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CA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sz="4400" i="1" dirty="0"/>
              <a:t>An appeal to ESO, ESA, NASA, CTAO, IAC… </a:t>
            </a:r>
            <a:endParaRPr lang="it-IT" sz="4400" i="1" dirty="0"/>
          </a:p>
        </p:txBody>
      </p:sp>
    </p:spTree>
    <p:extLst>
      <p:ext uri="{BB962C8B-B14F-4D97-AF65-F5344CB8AC3E}">
        <p14:creationId xmlns:p14="http://schemas.microsoft.com/office/powerpoint/2010/main" val="269656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920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9" y="836713"/>
            <a:ext cx="4687887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752" y="866230"/>
            <a:ext cx="3545166" cy="61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328" y="5301210"/>
            <a:ext cx="1850529" cy="1847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2Top">
              <a:rot lat="17824014" lon="451276" rev="21285888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 flipV="1">
            <a:off x="3867098" y="1484784"/>
            <a:ext cx="4821191" cy="43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3842189" y="2615396"/>
            <a:ext cx="4856858" cy="288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H="1">
            <a:off x="2949328" y="5517234"/>
            <a:ext cx="626393" cy="70768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4079774" y="5517234"/>
            <a:ext cx="720080" cy="70761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987078" y="3676961"/>
            <a:ext cx="172819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= f = 10,4 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521" y="6224400"/>
            <a:ext cx="672965" cy="6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1652464" y="25400"/>
            <a:ext cx="8534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Mosaic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mirror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in the Bologna specola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40F8E0-98F3-0A06-FD7D-0630E198D86C}"/>
              </a:ext>
            </a:extLst>
          </p:cNvPr>
          <p:cNvSpPr txBox="1"/>
          <p:nvPr/>
        </p:nvSpPr>
        <p:spPr>
          <a:xfrm>
            <a:off x="375138" y="6400800"/>
            <a:ext cx="247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</a:t>
            </a:r>
            <a:r>
              <a:rPr lang="it-IT" dirty="0" err="1"/>
              <a:t>F</a:t>
            </a:r>
            <a:r>
              <a:rPr lang="it-IT" dirty="0"/>
              <a:t>. Bonoli, 2018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8E394E-A354-6C31-C0DD-07404D9D1D82}"/>
              </a:ext>
            </a:extLst>
          </p:cNvPr>
          <p:cNvSpPr txBox="1"/>
          <p:nvPr/>
        </p:nvSpPr>
        <p:spPr>
          <a:xfrm>
            <a:off x="9863423" y="2994379"/>
            <a:ext cx="243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rgbClr val="002060"/>
                </a:solidFill>
              </a:rPr>
              <a:t>Classroom for the lessons for Astronomy Laurea (from about 1975 to </a:t>
            </a:r>
            <a:r>
              <a:rPr lang="en-GB" noProof="0" dirty="0" err="1">
                <a:solidFill>
                  <a:srgbClr val="002060"/>
                </a:solidFill>
              </a:rPr>
              <a:t>amout</a:t>
            </a:r>
            <a:r>
              <a:rPr lang="en-GB" noProof="0" dirty="0">
                <a:solidFill>
                  <a:srgbClr val="002060"/>
                </a:solidFill>
              </a:rPr>
              <a:t> 2010)</a:t>
            </a:r>
          </a:p>
        </p:txBody>
      </p:sp>
      <p:cxnSp>
        <p:nvCxnSpPr>
          <p:cNvPr id="8" name="Connettore diritto a freccia 7">
            <a:extLst>
              <a:ext uri="{FF2B5EF4-FFF2-40B4-BE49-F238E27FC236}">
                <a16:creationId xmlns:a16="http://schemas.microsoft.com/office/drawing/2014/main" id="{83C4C1CA-E7BC-4990-B22F-728FBDA1BF34}"/>
              </a:ext>
            </a:extLst>
          </p:cNvPr>
          <p:cNvCxnSpPr>
            <a:cxnSpLocks/>
          </p:cNvCxnSpPr>
          <p:nvPr/>
        </p:nvCxnSpPr>
        <p:spPr>
          <a:xfrm flipV="1">
            <a:off x="8748574" y="3896710"/>
            <a:ext cx="1065321" cy="317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7D2A50FA-5E97-FDEC-2705-693168AC6372}"/>
              </a:ext>
            </a:extLst>
          </p:cNvPr>
          <p:cNvCxnSpPr/>
          <p:nvPr/>
        </p:nvCxnSpPr>
        <p:spPr>
          <a:xfrm>
            <a:off x="8688289" y="4077071"/>
            <a:ext cx="87849" cy="1176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7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23D5F-CFB5-E690-7AC7-CD030F08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1941676"/>
            <a:ext cx="11774214" cy="2293993"/>
          </a:xfrm>
        </p:spPr>
        <p:txBody>
          <a:bodyPr>
            <a:normAutofit/>
          </a:bodyPr>
          <a:lstStyle/>
          <a:p>
            <a:pPr algn="ctr"/>
            <a:r>
              <a:rPr lang="it-IT" b="1" u="sng" dirty="0">
                <a:hlinkClick r:id="rId2"/>
              </a:rPr>
              <a:t>International Holocaust Remembrance Day</a:t>
            </a:r>
            <a:r>
              <a:rPr lang="it-IT" dirty="0"/>
              <a:t>  </a:t>
            </a:r>
            <a:br>
              <a:rPr lang="it-IT" dirty="0"/>
            </a:br>
            <a:r>
              <a:rPr lang="en-GB" noProof="1"/>
              <a:t>27 January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21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B5E4BB-D487-D402-E47F-0DEA42F0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giornale, testo, Pubblicazione, Notizie&#10;&#10;Il contenuto generato dall'IA potrebbe non essere corretto.">
            <a:extLst>
              <a:ext uri="{FF2B5EF4-FFF2-40B4-BE49-F238E27FC236}">
                <a16:creationId xmlns:a16="http://schemas.microsoft.com/office/drawing/2014/main" id="{AC3BB2A6-F5A7-1375-0347-7CE3FC807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996950"/>
            <a:ext cx="70993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3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Viso umano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7C456E7E-9B3B-8281-7CA4-4DDE65AD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79" y="99873"/>
            <a:ext cx="4406900" cy="6705600"/>
          </a:xfrm>
          <a:prstGeom prst="rect">
            <a:avLst/>
          </a:prstGeom>
        </p:spPr>
      </p:pic>
      <p:pic>
        <p:nvPicPr>
          <p:cNvPr id="6" name="Immagine 5" descr="Immagine che contiene persona, sport, gioco atletico, stadio&#10;&#10;Il contenuto generato dall'IA potrebbe non essere corretto.">
            <a:extLst>
              <a:ext uri="{FF2B5EF4-FFF2-40B4-BE49-F238E27FC236}">
                <a16:creationId xmlns:a16="http://schemas.microsoft.com/office/drawing/2014/main" id="{F694A6D0-38F9-2BE4-E33F-F2300CC0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985" y="903562"/>
            <a:ext cx="5792814" cy="32587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79FFD8-6BFF-CD78-A70B-6CEB9E61F0EF}"/>
              </a:ext>
            </a:extLst>
          </p:cNvPr>
          <p:cNvSpPr txBox="1"/>
          <p:nvPr/>
        </p:nvSpPr>
        <p:spPr>
          <a:xfrm>
            <a:off x="4734103" y="4343198"/>
            <a:ext cx="75409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1"/>
              <a:t>Inter  Milano: : winner of the Italian Championship 1929-30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1"/>
              <a:t>Bologna: winner of the Italian Championship 1935-36 &amp; 1936-38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1"/>
              <a:t>Winner in Paris of the EXPO Trophy  (vs Chelsea, 1937, score 4-1)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1"/>
              <a:t>Inventor of the “sistema” zone tactic</a:t>
            </a:r>
          </a:p>
        </p:txBody>
      </p:sp>
    </p:spTree>
    <p:extLst>
      <p:ext uri="{BB962C8B-B14F-4D97-AF65-F5344CB8AC3E}">
        <p14:creationId xmlns:p14="http://schemas.microsoft.com/office/powerpoint/2010/main" val="357870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31" y="2069233"/>
            <a:ext cx="4764908" cy="399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Connettore 2 17"/>
          <p:cNvCxnSpPr/>
          <p:nvPr/>
        </p:nvCxnSpPr>
        <p:spPr>
          <a:xfrm>
            <a:off x="3127382" y="3050038"/>
            <a:ext cx="401853" cy="2325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2056920" y="5498310"/>
            <a:ext cx="401853" cy="2325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639352" y="2324990"/>
            <a:ext cx="187241" cy="3761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Risultati immagini per leggi sulla raz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0000">
            <a:off x="159686" y="1672165"/>
            <a:ext cx="6915956" cy="24048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361" y="6224400"/>
            <a:ext cx="897287" cy="6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12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171285" y="25400"/>
            <a:ext cx="1137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first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prototype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shows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very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promising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results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</a:t>
            </a:r>
            <a:r>
              <a:rPr lang="it-IT" sz="3200" b="1" dirty="0">
                <a:solidFill>
                  <a:srgbClr val="FFF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2" name="AutoShape 2" descr="leggi-razziali"/>
          <p:cNvSpPr>
            <a:spLocks noChangeAspect="1" noChangeArrowheads="1"/>
          </p:cNvSpPr>
          <p:nvPr/>
        </p:nvSpPr>
        <p:spPr bwMode="auto">
          <a:xfrm>
            <a:off x="207433" y="-1371599"/>
            <a:ext cx="2870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8" name="Picture 4" descr="leggi-razziali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13554">
            <a:off x="6699297" y="2349986"/>
            <a:ext cx="5287924" cy="207596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isultati immagini per leggi sulla razza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8" descr="Risultati immagini per leggi sulla razza"/>
          <p:cNvSpPr>
            <a:spLocks noChangeAspect="1" noChangeArrowheads="1"/>
          </p:cNvSpPr>
          <p:nvPr/>
        </p:nvSpPr>
        <p:spPr bwMode="auto">
          <a:xfrm>
            <a:off x="410633" y="793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853720" y="924853"/>
            <a:ext cx="8274728" cy="150810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1938 –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/>
              <a:t>for 7 </a:t>
            </a:r>
            <a:r>
              <a:rPr lang="it-IT" sz="2800" dirty="0" err="1"/>
              <a:t>years</a:t>
            </a:r>
            <a:r>
              <a:rPr lang="it-IT" sz="2800" dirty="0"/>
              <a:t> </a:t>
            </a:r>
            <a:r>
              <a:rPr lang="it-IT" sz="2800" dirty="0" err="1"/>
              <a:t>Horn’s</a:t>
            </a:r>
            <a:r>
              <a:rPr lang="it-IT" sz="2800" dirty="0"/>
              <a:t>  activity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interrupted</a:t>
            </a:r>
            <a:r>
              <a:rPr lang="it-IT" sz="2800" dirty="0"/>
              <a:t> (from 1938-1945 </a:t>
            </a:r>
            <a:r>
              <a:rPr lang="it-IT" sz="2800" dirty="0" err="1"/>
              <a:t>years</a:t>
            </a:r>
            <a:r>
              <a:rPr lang="it-IT" sz="2800" dirty="0"/>
              <a:t>) </a:t>
            </a:r>
            <a:r>
              <a:rPr lang="it-IT" sz="2800" dirty="0" err="1"/>
              <a:t>because</a:t>
            </a:r>
            <a:r>
              <a:rPr lang="it-IT" sz="2800" dirty="0"/>
              <a:t> of the </a:t>
            </a:r>
            <a:r>
              <a:rPr lang="it-IT" sz="2800" dirty="0" err="1"/>
              <a:t>racial</a:t>
            </a:r>
            <a:r>
              <a:rPr lang="it-IT" sz="2800" dirty="0"/>
              <a:t> </a:t>
            </a:r>
            <a:r>
              <a:rPr lang="it-IT" sz="2800" dirty="0" err="1"/>
              <a:t>laws</a:t>
            </a:r>
            <a:r>
              <a:rPr lang="it-IT" sz="2800" dirty="0"/>
              <a:t> by the </a:t>
            </a:r>
            <a:r>
              <a:rPr lang="it-IT" sz="2800" dirty="0" err="1"/>
              <a:t>fascist</a:t>
            </a:r>
            <a:r>
              <a:rPr lang="it-IT" sz="2800" dirty="0"/>
              <a:t> </a:t>
            </a:r>
            <a:r>
              <a:rPr lang="it-IT" sz="2800" dirty="0" err="1"/>
              <a:t>goverment</a:t>
            </a:r>
            <a:r>
              <a:rPr lang="it-IT" sz="2800" dirty="0"/>
              <a:t> in </a:t>
            </a:r>
            <a:r>
              <a:rPr lang="it-IT" sz="2800" dirty="0" err="1"/>
              <a:t>Italy</a:t>
            </a:r>
            <a:r>
              <a:rPr lang="it-IT" sz="2800" dirty="0"/>
              <a:t> (Horn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Jewish</a:t>
            </a:r>
            <a:r>
              <a:rPr lang="it-IT" sz="2800" dirty="0"/>
              <a:t>!) 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2924182" y="2897638"/>
            <a:ext cx="401853" cy="2325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1853720" y="5345910"/>
            <a:ext cx="401853" cy="2325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436152" y="2172590"/>
            <a:ext cx="187241" cy="3761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6710699" y="1647384"/>
            <a:ext cx="5376600" cy="32400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6725040" y="2234206"/>
            <a:ext cx="5376600" cy="32400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808000"/>
              </a:clrFrom>
              <a:clrTo>
                <a:srgbClr val="808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542" y="3316968"/>
            <a:ext cx="6884719" cy="370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35BA39-F7AB-4036-A8BE-EEC7385AA806}"/>
              </a:ext>
            </a:extLst>
          </p:cNvPr>
          <p:cNvSpPr txBox="1"/>
          <p:nvPr/>
        </p:nvSpPr>
        <p:spPr>
          <a:xfrm>
            <a:off x="8297008" y="6288725"/>
            <a:ext cx="6137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Credits: </a:t>
            </a:r>
            <a:r>
              <a:rPr lang="it-IT" dirty="0" err="1"/>
              <a:t>F</a:t>
            </a:r>
            <a:r>
              <a:rPr lang="it-IT" dirty="0"/>
              <a:t>. Bonoli, 2018</a:t>
            </a:r>
          </a:p>
        </p:txBody>
      </p:sp>
    </p:spTree>
    <p:extLst>
      <p:ext uri="{BB962C8B-B14F-4D97-AF65-F5344CB8AC3E}">
        <p14:creationId xmlns:p14="http://schemas.microsoft.com/office/powerpoint/2010/main" val="26348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1328</Words>
  <Application>Microsoft Macintosh PowerPoint</Application>
  <PresentationFormat>Widescreen</PresentationFormat>
  <Paragraphs>208</Paragraphs>
  <Slides>43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4" baseType="lpstr">
      <vt:lpstr>Aptos</vt:lpstr>
      <vt:lpstr>Aptos Display</vt:lpstr>
      <vt:lpstr>Arial</vt:lpstr>
      <vt:lpstr>Ayuthaya</vt:lpstr>
      <vt:lpstr>Calibri</vt:lpstr>
      <vt:lpstr>Fira Sans</vt:lpstr>
      <vt:lpstr>Futura Md BT</vt:lpstr>
      <vt:lpstr>Symbol</vt:lpstr>
      <vt:lpstr>Times New Roman</vt:lpstr>
      <vt:lpstr>Wingdings</vt:lpstr>
      <vt:lpstr>Tema di Office</vt:lpstr>
      <vt:lpstr>Some concluding remarks  Giovanni Pareschi INAF / Osservatorio Astronomico di Brera</vt:lpstr>
      <vt:lpstr>Presentazione standard di PowerPoint</vt:lpstr>
      <vt:lpstr>Presentazione standard di PowerPoint</vt:lpstr>
      <vt:lpstr>Astronomia Generale First course of the in Astronomy Laurea curriculum at the Bologna University Prof Corrado Bartolini</vt:lpstr>
      <vt:lpstr>Presentazione standard di PowerPoint</vt:lpstr>
      <vt:lpstr>International Holocaust Remembrance Day   27 January </vt:lpstr>
      <vt:lpstr>Presentazione standard di PowerPoint</vt:lpstr>
      <vt:lpstr>Presentazione standard di PowerPoint</vt:lpstr>
      <vt:lpstr>Presentazione standard di PowerPoint</vt:lpstr>
      <vt:lpstr>1938: Rossi and Fermi emigrated to USA</vt:lpstr>
      <vt:lpstr>Presentazione standard di PowerPoint</vt:lpstr>
      <vt:lpstr>Presentazione standard di PowerPoint</vt:lpstr>
      <vt:lpstr>Normal vs grazing incidence</vt:lpstr>
      <vt:lpstr>Why segments?</vt:lpstr>
      <vt:lpstr>Monolithic &amp; Segmented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HWO Trade off</vt:lpstr>
      <vt:lpstr>Presentazione standard di PowerPoint</vt:lpstr>
      <vt:lpstr>HWO optics cost model  (merely the reflecting surface)</vt:lpstr>
      <vt:lpstr>X-ray and Cherenkov telescoscopes vs SC configuration </vt:lpstr>
      <vt:lpstr>MIRROR STIFFNESS SCALES WITH DIAMETER</vt:lpstr>
      <vt:lpstr>Presentazione standard di PowerPoint</vt:lpstr>
      <vt:lpstr>Presentazione standard di PowerPoint</vt:lpstr>
      <vt:lpstr>NewAthena:  Modular Optics for efficient and cost-effective production</vt:lpstr>
      <vt:lpstr>Presentazione standard di PowerPoint</vt:lpstr>
      <vt:lpstr>Horn and Cherenkov telescopes</vt:lpstr>
      <vt:lpstr>Presentazione standard di PowerPoint</vt:lpstr>
      <vt:lpstr>Presentazione standard di PowerPoint</vt:lpstr>
      <vt:lpstr>Presentazione standard di PowerPoint</vt:lpstr>
      <vt:lpstr>Segmented reflecting surface</vt:lpstr>
      <vt:lpstr>INAF past experiences with lightweight optics</vt:lpstr>
      <vt:lpstr>ASTRI-1, Tenerife, Xmas 2025</vt:lpstr>
      <vt:lpstr>Presentazione standard di PowerPoint</vt:lpstr>
      <vt:lpstr>Presentazione standard di PowerPoint</vt:lpstr>
      <vt:lpstr>The Scientific Legacy of Guido Horn d’Arturo Catania (IT), Novembre 9-10, 2018   Translation of the Horn’s papers in English</vt:lpstr>
      <vt:lpstr>Presentazione standard di PowerPoint</vt:lpstr>
      <vt:lpstr>10 Nov 2018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Pareschi</dc:creator>
  <cp:lastModifiedBy>Giovanni Pareschi</cp:lastModifiedBy>
  <cp:revision>12</cp:revision>
  <dcterms:created xsi:type="dcterms:W3CDTF">2026-01-27T06:48:28Z</dcterms:created>
  <dcterms:modified xsi:type="dcterms:W3CDTF">2026-01-28T08:01:42Z</dcterms:modified>
</cp:coreProperties>
</file>