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786" r:id="rId3"/>
    <p:sldId id="266" r:id="rId4"/>
    <p:sldId id="367" r:id="rId5"/>
    <p:sldId id="374" r:id="rId6"/>
    <p:sldId id="371" r:id="rId7"/>
    <p:sldId id="3829" r:id="rId8"/>
    <p:sldId id="3859" r:id="rId9"/>
    <p:sldId id="3828" r:id="rId10"/>
    <p:sldId id="417" r:id="rId11"/>
    <p:sldId id="3820" r:id="rId12"/>
    <p:sldId id="839" r:id="rId13"/>
    <p:sldId id="3856" r:id="rId14"/>
    <p:sldId id="3857" r:id="rId15"/>
    <p:sldId id="3763" r:id="rId16"/>
    <p:sldId id="3858" r:id="rId17"/>
    <p:sldId id="3766" r:id="rId18"/>
    <p:sldId id="3862" r:id="rId19"/>
    <p:sldId id="3767" r:id="rId20"/>
    <p:sldId id="3770" r:id="rId21"/>
    <p:sldId id="3860" r:id="rId22"/>
    <p:sldId id="3861" r:id="rId23"/>
    <p:sldId id="3821" r:id="rId24"/>
    <p:sldId id="3769" r:id="rId25"/>
    <p:sldId id="3863" r:id="rId26"/>
    <p:sldId id="3864" r:id="rId27"/>
    <p:sldId id="3855" r:id="rId28"/>
    <p:sldId id="3841" r:id="rId29"/>
    <p:sldId id="3760" r:id="rId30"/>
    <p:sldId id="3844" r:id="rId31"/>
    <p:sldId id="3847" r:id="rId32"/>
    <p:sldId id="3840" r:id="rId33"/>
    <p:sldId id="3853" r:id="rId34"/>
    <p:sldId id="3854" r:id="rId35"/>
    <p:sldId id="3849" r:id="rId36"/>
    <p:sldId id="3830" r:id="rId37"/>
    <p:sldId id="3827" r:id="rId38"/>
    <p:sldId id="3831" r:id="rId39"/>
    <p:sldId id="3832" r:id="rId40"/>
    <p:sldId id="3838" r:id="rId41"/>
    <p:sldId id="3851" r:id="rId42"/>
    <p:sldId id="358" r:id="rId43"/>
    <p:sldId id="350" r:id="rId44"/>
    <p:sldId id="362" r:id="rId45"/>
    <p:sldId id="3836" r:id="rId46"/>
    <p:sldId id="3852" r:id="rId47"/>
    <p:sldId id="403" r:id="rId48"/>
    <p:sldId id="3835" r:id="rId4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BC1"/>
    <a:srgbClr val="009D60"/>
    <a:srgbClr val="D57FA5"/>
    <a:srgbClr val="00BEAC"/>
    <a:srgbClr val="00CC54"/>
    <a:srgbClr val="9F4FB5"/>
    <a:srgbClr val="9CA7FC"/>
    <a:srgbClr val="79F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18" autoAdjust="0"/>
    <p:restoredTop sz="94543"/>
  </p:normalViewPr>
  <p:slideViewPr>
    <p:cSldViewPr snapToGrid="0" snapToObjects="1">
      <p:cViewPr varScale="1">
        <p:scale>
          <a:sx n="101" d="100"/>
          <a:sy n="101" d="100"/>
        </p:scale>
        <p:origin x="128" y="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60140-A1B3-7342-8A10-E7F5266B6803}" type="doc">
      <dgm:prSet loTypeId="urn:microsoft.com/office/officeart/2008/layout/RadialCluster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C866BD52-9DF1-2340-A009-B7B63DFE4D04}">
      <dgm:prSet phldrT="[Testo]" custT="1"/>
      <dgm:spPr/>
      <dgm:t>
        <a:bodyPr/>
        <a:lstStyle/>
        <a:p>
          <a:r>
            <a:rPr lang="en-GB" sz="2000" noProof="0" dirty="0"/>
            <a:t>Collect </a:t>
          </a:r>
          <a:r>
            <a:rPr lang="en-GB" sz="2000" noProof="0" dirty="0" err="1"/>
            <a:t>enaugh</a:t>
          </a:r>
          <a:r>
            <a:rPr lang="en-GB" sz="2000" noProof="0" dirty="0"/>
            <a:t> time correlated photons</a:t>
          </a:r>
        </a:p>
      </dgm:t>
    </dgm:pt>
    <dgm:pt modelId="{7C4ABCA1-1FDC-3344-82D6-BAF59F12EFEF}" type="parTrans" cxnId="{39D7F80F-3CA6-E149-9C3A-69C59DD48F46}">
      <dgm:prSet/>
      <dgm:spPr/>
      <dgm:t>
        <a:bodyPr/>
        <a:lstStyle/>
        <a:p>
          <a:endParaRPr lang="it-IT" sz="1600"/>
        </a:p>
      </dgm:t>
    </dgm:pt>
    <dgm:pt modelId="{FA08F91D-FD1B-4D44-AE10-10457ADAC7C9}" type="sibTrans" cxnId="{39D7F80F-3CA6-E149-9C3A-69C59DD48F46}">
      <dgm:prSet/>
      <dgm:spPr/>
      <dgm:t>
        <a:bodyPr/>
        <a:lstStyle/>
        <a:p>
          <a:endParaRPr lang="it-IT" sz="1600"/>
        </a:p>
      </dgm:t>
    </dgm:pt>
    <dgm:pt modelId="{2C5307B1-F453-4C48-B764-F21DE6E7D712}">
      <dgm:prSet phldrT="[Testo]" custT="1"/>
      <dgm:spPr>
        <a:effectLst>
          <a:outerShdw blurRad="50800" dist="50800" dir="5400000" sx="1000" sy="1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r>
            <a:rPr lang="it-IT" sz="2000" dirty="0"/>
            <a:t>To “</a:t>
          </a:r>
          <a:r>
            <a:rPr lang="it-IT" sz="2000" dirty="0" err="1"/>
            <a:t>see</a:t>
          </a:r>
          <a:r>
            <a:rPr lang="it-IT" sz="2000" dirty="0"/>
            <a:t>” the flashes</a:t>
          </a:r>
        </a:p>
      </dgm:t>
    </dgm:pt>
    <dgm:pt modelId="{D2B8D382-82B4-844C-965F-228326C15449}" type="parTrans" cxnId="{C75F7240-B65D-F743-AF24-EFC0A4A4C1DD}">
      <dgm:prSet/>
      <dgm:spPr/>
      <dgm:t>
        <a:bodyPr/>
        <a:lstStyle/>
        <a:p>
          <a:endParaRPr lang="it-IT" sz="2400"/>
        </a:p>
      </dgm:t>
    </dgm:pt>
    <dgm:pt modelId="{3C07D946-248D-4A41-8CB1-167D3A885141}" type="sibTrans" cxnId="{C75F7240-B65D-F743-AF24-EFC0A4A4C1DD}">
      <dgm:prSet/>
      <dgm:spPr/>
      <dgm:t>
        <a:bodyPr/>
        <a:lstStyle/>
        <a:p>
          <a:endParaRPr lang="it-IT" sz="1600"/>
        </a:p>
      </dgm:t>
    </dgm:pt>
    <dgm:pt modelId="{76CCD3CF-7479-B74D-BD56-C9390F268232}">
      <dgm:prSet phldrT="[Testo]" custT="1"/>
      <dgm:spPr/>
      <dgm:t>
        <a:bodyPr/>
        <a:lstStyle/>
        <a:p>
          <a:r>
            <a:rPr lang="it-IT" sz="2000" dirty="0" err="1"/>
            <a:t>Isocronicity</a:t>
          </a:r>
          <a:endParaRPr lang="it-IT" sz="2000" dirty="0"/>
        </a:p>
      </dgm:t>
    </dgm:pt>
    <dgm:pt modelId="{606ECAF3-DE94-9140-BD19-28E1F2E8FB1B}" type="parTrans" cxnId="{65626372-3F67-8E41-A64C-8829051901AA}">
      <dgm:prSet/>
      <dgm:spPr/>
      <dgm:t>
        <a:bodyPr/>
        <a:lstStyle/>
        <a:p>
          <a:endParaRPr lang="it-IT" sz="2400"/>
        </a:p>
      </dgm:t>
    </dgm:pt>
    <dgm:pt modelId="{FDB0EF64-C123-D846-8FBA-3465151781AC}" type="sibTrans" cxnId="{65626372-3F67-8E41-A64C-8829051901AA}">
      <dgm:prSet/>
      <dgm:spPr/>
      <dgm:t>
        <a:bodyPr/>
        <a:lstStyle/>
        <a:p>
          <a:endParaRPr lang="it-IT" sz="1600"/>
        </a:p>
      </dgm:t>
    </dgm:pt>
    <dgm:pt modelId="{9CE19808-ECC0-1F4B-A5BB-42FFBB3FF654}">
      <dgm:prSet phldrT="[Testo]" custT="1"/>
      <dgm:spPr/>
      <dgm:t>
        <a:bodyPr/>
        <a:lstStyle/>
        <a:p>
          <a:r>
            <a:rPr lang="it-IT" sz="2000" dirty="0"/>
            <a:t>Large </a:t>
          </a:r>
          <a:r>
            <a:rPr lang="it-IT" sz="2000" dirty="0" err="1"/>
            <a:t>effective</a:t>
          </a:r>
          <a:r>
            <a:rPr lang="it-IT" sz="2000" dirty="0"/>
            <a:t> area</a:t>
          </a:r>
        </a:p>
      </dgm:t>
    </dgm:pt>
    <dgm:pt modelId="{3429D809-001A-F543-B662-DB2EA2425EE8}" type="parTrans" cxnId="{FB925407-2467-0449-B507-8D0BE18712FB}">
      <dgm:prSet/>
      <dgm:spPr/>
      <dgm:t>
        <a:bodyPr/>
        <a:lstStyle/>
        <a:p>
          <a:endParaRPr lang="it-IT" sz="2400"/>
        </a:p>
      </dgm:t>
    </dgm:pt>
    <dgm:pt modelId="{73A2CFC1-77D2-D34C-82BA-A26BA0924CB7}" type="sibTrans" cxnId="{FB925407-2467-0449-B507-8D0BE18712FB}">
      <dgm:prSet/>
      <dgm:spPr/>
      <dgm:t>
        <a:bodyPr/>
        <a:lstStyle/>
        <a:p>
          <a:endParaRPr lang="it-IT" sz="1600"/>
        </a:p>
      </dgm:t>
    </dgm:pt>
    <dgm:pt modelId="{21D6CF37-8B8D-4A44-8CC5-BE69CA7528AF}">
      <dgm:prSet phldrT="[Testo]"/>
      <dgm:spPr/>
      <dgm:t>
        <a:bodyPr/>
        <a:lstStyle/>
        <a:p>
          <a:endParaRPr lang="it-IT" sz="1600" dirty="0">
            <a:solidFill>
              <a:srgbClr val="000000"/>
            </a:solidFill>
          </a:endParaRPr>
        </a:p>
      </dgm:t>
    </dgm:pt>
    <dgm:pt modelId="{801E1CFC-535C-4049-9828-07F83AB73C68}" type="parTrans" cxnId="{15BE1296-983D-E94F-B917-B18830FF373C}">
      <dgm:prSet/>
      <dgm:spPr/>
      <dgm:t>
        <a:bodyPr/>
        <a:lstStyle/>
        <a:p>
          <a:endParaRPr lang="it-IT" sz="1600"/>
        </a:p>
      </dgm:t>
    </dgm:pt>
    <dgm:pt modelId="{73007C46-02F9-2746-92DB-A3226BFB43B1}" type="sibTrans" cxnId="{15BE1296-983D-E94F-B917-B18830FF373C}">
      <dgm:prSet/>
      <dgm:spPr/>
      <dgm:t>
        <a:bodyPr/>
        <a:lstStyle/>
        <a:p>
          <a:endParaRPr lang="it-IT" sz="1600"/>
        </a:p>
      </dgm:t>
    </dgm:pt>
    <dgm:pt modelId="{9AD933B4-BC6C-6D4A-B205-5648B15D4FAA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2000" dirty="0"/>
            <a:t>Large </a:t>
          </a:r>
          <a:r>
            <a:rPr lang="it-IT" sz="2000" dirty="0" err="1"/>
            <a:t>geometrical</a:t>
          </a:r>
          <a:r>
            <a:rPr lang="it-IT" sz="2000" dirty="0"/>
            <a:t> area</a:t>
          </a:r>
        </a:p>
      </dgm:t>
    </dgm:pt>
    <dgm:pt modelId="{0ABD847E-58D2-FF4E-BD66-9CD55120895D}" type="sibTrans" cxnId="{4F329548-F06A-F040-B43B-E6C99000E026}">
      <dgm:prSet/>
      <dgm:spPr/>
      <dgm:t>
        <a:bodyPr/>
        <a:lstStyle/>
        <a:p>
          <a:endParaRPr lang="it-IT" sz="1600"/>
        </a:p>
      </dgm:t>
    </dgm:pt>
    <dgm:pt modelId="{5253BA22-FBFD-1647-9B69-B1DF76427EA2}" type="parTrans" cxnId="{4F329548-F06A-F040-B43B-E6C99000E026}">
      <dgm:prSet/>
      <dgm:spPr/>
      <dgm:t>
        <a:bodyPr/>
        <a:lstStyle/>
        <a:p>
          <a:endParaRPr lang="it-IT" sz="2400"/>
        </a:p>
      </dgm:t>
    </dgm:pt>
    <dgm:pt modelId="{EF1DE88F-81CF-AE43-A98D-39294E150195}">
      <dgm:prSet phldrT="[Testo]" custT="1"/>
      <dgm:spPr/>
      <dgm:t>
        <a:bodyPr/>
        <a:lstStyle/>
        <a:p>
          <a:r>
            <a:rPr lang="it-IT" sz="2000" dirty="0"/>
            <a:t>Good </a:t>
          </a:r>
          <a:r>
            <a:rPr lang="it-IT" sz="2000" dirty="0" err="1"/>
            <a:t>reflectivity</a:t>
          </a:r>
          <a:endParaRPr lang="it-IT" sz="2000" dirty="0"/>
        </a:p>
      </dgm:t>
    </dgm:pt>
    <dgm:pt modelId="{7B43095C-4F54-714F-AB76-EF518FCAF174}" type="sibTrans" cxnId="{622B1081-579F-3F4C-8B10-0046B90D9DBE}">
      <dgm:prSet/>
      <dgm:spPr/>
      <dgm:t>
        <a:bodyPr/>
        <a:lstStyle/>
        <a:p>
          <a:endParaRPr lang="it-IT" sz="1600"/>
        </a:p>
      </dgm:t>
    </dgm:pt>
    <dgm:pt modelId="{2B43CBFE-7D6C-8149-9113-5F3B3BBC9442}" type="parTrans" cxnId="{622B1081-579F-3F4C-8B10-0046B90D9DBE}">
      <dgm:prSet/>
      <dgm:spPr/>
      <dgm:t>
        <a:bodyPr/>
        <a:lstStyle/>
        <a:p>
          <a:endParaRPr lang="it-IT" sz="2400"/>
        </a:p>
      </dgm:t>
    </dgm:pt>
    <dgm:pt modelId="{E506546B-0666-9946-9521-A62F6E5B5562}">
      <dgm:prSet/>
      <dgm:spPr/>
    </dgm:pt>
    <dgm:pt modelId="{3F7AAD90-994C-DF4F-B1FE-79EF8C7E4655}" type="parTrans" cxnId="{D3140CA3-4942-CD4A-82F6-F77F9EFF5EA2}">
      <dgm:prSet/>
      <dgm:spPr/>
      <dgm:t>
        <a:bodyPr/>
        <a:lstStyle/>
        <a:p>
          <a:endParaRPr lang="en-US"/>
        </a:p>
      </dgm:t>
    </dgm:pt>
    <dgm:pt modelId="{032B4B85-EC6F-6043-8CE7-42A0894C1A6F}" type="sibTrans" cxnId="{D3140CA3-4942-CD4A-82F6-F77F9EFF5EA2}">
      <dgm:prSet/>
      <dgm:spPr/>
      <dgm:t>
        <a:bodyPr/>
        <a:lstStyle/>
        <a:p>
          <a:endParaRPr lang="en-US"/>
        </a:p>
      </dgm:t>
    </dgm:pt>
    <dgm:pt modelId="{172BDBF4-93F1-2B4C-98AA-B22FC90B8C3F}" type="pres">
      <dgm:prSet presAssocID="{C1E60140-A1B3-7342-8A10-E7F5266B680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744EABF-AF31-BE4F-B9AE-E6951B149116}" type="pres">
      <dgm:prSet presAssocID="{C866BD52-9DF1-2340-A009-B7B63DFE4D04}" presName="textCenter" presStyleLbl="node1" presStyleIdx="0" presStyleCnt="6" custScaleX="351269" custScaleY="77632" custLinFactY="-9775" custLinFactNeighborX="49794" custLinFactNeighborY="-100000"/>
      <dgm:spPr/>
    </dgm:pt>
    <dgm:pt modelId="{2A8A51B2-3838-C74B-AB98-88A5736D8A86}" type="pres">
      <dgm:prSet presAssocID="{C866BD52-9DF1-2340-A009-B7B63DFE4D04}" presName="cycle_1" presStyleCnt="0"/>
      <dgm:spPr/>
    </dgm:pt>
    <dgm:pt modelId="{1832EA69-8079-044A-81AE-ECE0328BD345}" type="pres">
      <dgm:prSet presAssocID="{2C5307B1-F453-4C48-B764-F21DE6E7D712}" presName="childCenter1" presStyleLbl="node1" presStyleIdx="1" presStyleCnt="6" custScaleX="409857" custScaleY="83370" custLinFactNeighborX="20902" custLinFactNeighborY="-23258"/>
      <dgm:spPr/>
    </dgm:pt>
    <dgm:pt modelId="{02317231-2982-204C-914B-F6E5AC117013}" type="pres">
      <dgm:prSet presAssocID="{D2B8D382-82B4-844C-965F-228326C15449}" presName="Name144" presStyleLbl="parChTrans1D2" presStyleIdx="0" presStyleCnt="3"/>
      <dgm:spPr/>
    </dgm:pt>
    <dgm:pt modelId="{DC7E80BA-0781-CD40-93C3-614ED8B6C757}" type="pres">
      <dgm:prSet presAssocID="{C866BD52-9DF1-2340-A009-B7B63DFE4D04}" presName="cycle_2" presStyleCnt="0"/>
      <dgm:spPr/>
    </dgm:pt>
    <dgm:pt modelId="{DC389E68-0A7B-EF49-961C-9DD79203072B}" type="pres">
      <dgm:prSet presAssocID="{76CCD3CF-7479-B74D-BD56-C9390F268232}" presName="childCenter2" presStyleLbl="node1" presStyleIdx="2" presStyleCnt="6" custScaleX="371354" custScaleY="76827" custLinFactNeighborX="-85225" custLinFactNeighborY="-30361"/>
      <dgm:spPr/>
    </dgm:pt>
    <dgm:pt modelId="{CC3F9C69-F0D9-9749-9D5C-976749217D0E}" type="pres">
      <dgm:prSet presAssocID="{606ECAF3-DE94-9140-BD19-28E1F2E8FB1B}" presName="Name221" presStyleLbl="parChTrans1D2" presStyleIdx="1" presStyleCnt="3"/>
      <dgm:spPr/>
    </dgm:pt>
    <dgm:pt modelId="{9D838419-D3A4-A245-A808-EA8A3AB7667B}" type="pres">
      <dgm:prSet presAssocID="{C866BD52-9DF1-2340-A009-B7B63DFE4D04}" presName="cycle_3" presStyleCnt="0"/>
      <dgm:spPr/>
    </dgm:pt>
    <dgm:pt modelId="{EB9E3B3B-41C0-1E47-8E89-A321B49FFB09}" type="pres">
      <dgm:prSet presAssocID="{9CE19808-ECC0-1F4B-A5BB-42FFBB3FF654}" presName="childCenter3" presStyleLbl="node1" presStyleIdx="3" presStyleCnt="6" custScaleX="412059" custScaleY="87383" custLinFactX="40875" custLinFactNeighborX="100000" custLinFactNeighborY="-24523"/>
      <dgm:spPr/>
    </dgm:pt>
    <dgm:pt modelId="{F9DE9C15-61F4-364B-AE7E-1C7C5DC5B372}" type="pres">
      <dgm:prSet presAssocID="{5253BA22-FBFD-1647-9B69-B1DF76427EA2}" presName="Name285" presStyleLbl="parChTrans1D3" presStyleIdx="0" presStyleCnt="2"/>
      <dgm:spPr/>
    </dgm:pt>
    <dgm:pt modelId="{E90C67B6-7A86-234D-94DC-F27D83A08A65}" type="pres">
      <dgm:prSet presAssocID="{9AD933B4-BC6C-6D4A-B205-5648B15D4FAA}" presName="text3" presStyleLbl="node1" presStyleIdx="4" presStyleCnt="6" custScaleX="405706" custRadScaleRad="400777" custRadScaleInc="-109612">
        <dgm:presLayoutVars>
          <dgm:bulletEnabled val="1"/>
        </dgm:presLayoutVars>
      </dgm:prSet>
      <dgm:spPr/>
    </dgm:pt>
    <dgm:pt modelId="{500DECDE-CC94-254D-93F8-26047C1CA286}" type="pres">
      <dgm:prSet presAssocID="{2B43CBFE-7D6C-8149-9113-5F3B3BBC9442}" presName="Name285" presStyleLbl="parChTrans1D3" presStyleIdx="1" presStyleCnt="2"/>
      <dgm:spPr/>
    </dgm:pt>
    <dgm:pt modelId="{C2A884D0-A6B6-7E41-8721-DECF37A5423C}" type="pres">
      <dgm:prSet presAssocID="{EF1DE88F-81CF-AE43-A98D-39294E150195}" presName="text3" presStyleLbl="node1" presStyleIdx="5" presStyleCnt="6" custScaleX="272857" custRadScaleRad="180082" custRadScaleInc="-199691">
        <dgm:presLayoutVars>
          <dgm:bulletEnabled val="1"/>
        </dgm:presLayoutVars>
      </dgm:prSet>
      <dgm:spPr/>
    </dgm:pt>
    <dgm:pt modelId="{E73665B2-18E5-5044-83F1-1E366A425C90}" type="pres">
      <dgm:prSet presAssocID="{3429D809-001A-F543-B662-DB2EA2425EE8}" presName="Name288" presStyleLbl="parChTrans1D2" presStyleIdx="2" presStyleCnt="3"/>
      <dgm:spPr/>
    </dgm:pt>
  </dgm:ptLst>
  <dgm:cxnLst>
    <dgm:cxn modelId="{FB925407-2467-0449-B507-8D0BE18712FB}" srcId="{C866BD52-9DF1-2340-A009-B7B63DFE4D04}" destId="{9CE19808-ECC0-1F4B-A5BB-42FFBB3FF654}" srcOrd="2" destOrd="0" parTransId="{3429D809-001A-F543-B662-DB2EA2425EE8}" sibTransId="{73A2CFC1-77D2-D34C-82BA-A26BA0924CB7}"/>
    <dgm:cxn modelId="{39D7F80F-3CA6-E149-9C3A-69C59DD48F46}" srcId="{C1E60140-A1B3-7342-8A10-E7F5266B6803}" destId="{C866BD52-9DF1-2340-A009-B7B63DFE4D04}" srcOrd="0" destOrd="0" parTransId="{7C4ABCA1-1FDC-3344-82D6-BAF59F12EFEF}" sibTransId="{FA08F91D-FD1B-4D44-AE10-10457ADAC7C9}"/>
    <dgm:cxn modelId="{DE01EB17-FF80-1647-97D5-6595526E20ED}" type="presOf" srcId="{9AD933B4-BC6C-6D4A-B205-5648B15D4FAA}" destId="{E90C67B6-7A86-234D-94DC-F27D83A08A65}" srcOrd="0" destOrd="0" presId="urn:microsoft.com/office/officeart/2008/layout/RadialCluster"/>
    <dgm:cxn modelId="{C75F7240-B65D-F743-AF24-EFC0A4A4C1DD}" srcId="{C866BD52-9DF1-2340-A009-B7B63DFE4D04}" destId="{2C5307B1-F453-4C48-B764-F21DE6E7D712}" srcOrd="0" destOrd="0" parTransId="{D2B8D382-82B4-844C-965F-228326C15449}" sibTransId="{3C07D946-248D-4A41-8CB1-167D3A885141}"/>
    <dgm:cxn modelId="{4F329548-F06A-F040-B43B-E6C99000E026}" srcId="{9CE19808-ECC0-1F4B-A5BB-42FFBB3FF654}" destId="{9AD933B4-BC6C-6D4A-B205-5648B15D4FAA}" srcOrd="0" destOrd="0" parTransId="{5253BA22-FBFD-1647-9B69-B1DF76427EA2}" sibTransId="{0ABD847E-58D2-FF4E-BD66-9CD55120895D}"/>
    <dgm:cxn modelId="{65626372-3F67-8E41-A64C-8829051901AA}" srcId="{C866BD52-9DF1-2340-A009-B7B63DFE4D04}" destId="{76CCD3CF-7479-B74D-BD56-C9390F268232}" srcOrd="1" destOrd="0" parTransId="{606ECAF3-DE94-9140-BD19-28E1F2E8FB1B}" sibTransId="{FDB0EF64-C123-D846-8FBA-3465151781AC}"/>
    <dgm:cxn modelId="{2DE68272-4463-1F4B-87E1-309523120005}" type="presOf" srcId="{C1E60140-A1B3-7342-8A10-E7F5266B6803}" destId="{172BDBF4-93F1-2B4C-98AA-B22FC90B8C3F}" srcOrd="0" destOrd="0" presId="urn:microsoft.com/office/officeart/2008/layout/RadialCluster"/>
    <dgm:cxn modelId="{622B1081-579F-3F4C-8B10-0046B90D9DBE}" srcId="{9CE19808-ECC0-1F4B-A5BB-42FFBB3FF654}" destId="{EF1DE88F-81CF-AE43-A98D-39294E150195}" srcOrd="1" destOrd="0" parTransId="{2B43CBFE-7D6C-8149-9113-5F3B3BBC9442}" sibTransId="{7B43095C-4F54-714F-AB76-EF518FCAF174}"/>
    <dgm:cxn modelId="{4732A086-E293-3943-B195-238CAF1E8851}" type="presOf" srcId="{EF1DE88F-81CF-AE43-A98D-39294E150195}" destId="{C2A884D0-A6B6-7E41-8721-DECF37A5423C}" srcOrd="0" destOrd="0" presId="urn:microsoft.com/office/officeart/2008/layout/RadialCluster"/>
    <dgm:cxn modelId="{15BE1296-983D-E94F-B917-B18830FF373C}" srcId="{C1E60140-A1B3-7342-8A10-E7F5266B6803}" destId="{21D6CF37-8B8D-4A44-8CC5-BE69CA7528AF}" srcOrd="1" destOrd="0" parTransId="{801E1CFC-535C-4049-9828-07F83AB73C68}" sibTransId="{73007C46-02F9-2746-92DB-A3226BFB43B1}"/>
    <dgm:cxn modelId="{9D5D5C98-1A45-3F4E-9776-577585E03DEA}" type="presOf" srcId="{9CE19808-ECC0-1F4B-A5BB-42FFBB3FF654}" destId="{EB9E3B3B-41C0-1E47-8E89-A321B49FFB09}" srcOrd="0" destOrd="0" presId="urn:microsoft.com/office/officeart/2008/layout/RadialCluster"/>
    <dgm:cxn modelId="{6E7E69A0-8923-C94D-A1D1-4D885777ABED}" type="presOf" srcId="{3429D809-001A-F543-B662-DB2EA2425EE8}" destId="{E73665B2-18E5-5044-83F1-1E366A425C90}" srcOrd="0" destOrd="0" presId="urn:microsoft.com/office/officeart/2008/layout/RadialCluster"/>
    <dgm:cxn modelId="{D3140CA3-4942-CD4A-82F6-F77F9EFF5EA2}" srcId="{C1E60140-A1B3-7342-8A10-E7F5266B6803}" destId="{E506546B-0666-9946-9521-A62F6E5B5562}" srcOrd="2" destOrd="0" parTransId="{3F7AAD90-994C-DF4F-B1FE-79EF8C7E4655}" sibTransId="{032B4B85-EC6F-6043-8CE7-42A0894C1A6F}"/>
    <dgm:cxn modelId="{270282AC-D707-4A44-8BFB-D9C5E0B24ECC}" type="presOf" srcId="{76CCD3CF-7479-B74D-BD56-C9390F268232}" destId="{DC389E68-0A7B-EF49-961C-9DD79203072B}" srcOrd="0" destOrd="0" presId="urn:microsoft.com/office/officeart/2008/layout/RadialCluster"/>
    <dgm:cxn modelId="{2DF2F9AE-913A-4B48-A6BD-C0FCE574FDB7}" type="presOf" srcId="{2C5307B1-F453-4C48-B764-F21DE6E7D712}" destId="{1832EA69-8079-044A-81AE-ECE0328BD345}" srcOrd="0" destOrd="0" presId="urn:microsoft.com/office/officeart/2008/layout/RadialCluster"/>
    <dgm:cxn modelId="{F6795FB1-9734-E44B-B6C8-EC0B68F89B98}" type="presOf" srcId="{D2B8D382-82B4-844C-965F-228326C15449}" destId="{02317231-2982-204C-914B-F6E5AC117013}" srcOrd="0" destOrd="0" presId="urn:microsoft.com/office/officeart/2008/layout/RadialCluster"/>
    <dgm:cxn modelId="{4B5EAEB6-6794-3C40-A572-B3F927797A97}" type="presOf" srcId="{5253BA22-FBFD-1647-9B69-B1DF76427EA2}" destId="{F9DE9C15-61F4-364B-AE7E-1C7C5DC5B372}" srcOrd="0" destOrd="0" presId="urn:microsoft.com/office/officeart/2008/layout/RadialCluster"/>
    <dgm:cxn modelId="{25A05DBD-CD1A-834A-BC01-3662C7023694}" type="presOf" srcId="{C866BD52-9DF1-2340-A009-B7B63DFE4D04}" destId="{A744EABF-AF31-BE4F-B9AE-E6951B149116}" srcOrd="0" destOrd="0" presId="urn:microsoft.com/office/officeart/2008/layout/RadialCluster"/>
    <dgm:cxn modelId="{A50E30E6-5D6C-B347-A8E5-DD29403BD9B5}" type="presOf" srcId="{2B43CBFE-7D6C-8149-9113-5F3B3BBC9442}" destId="{500DECDE-CC94-254D-93F8-26047C1CA286}" srcOrd="0" destOrd="0" presId="urn:microsoft.com/office/officeart/2008/layout/RadialCluster"/>
    <dgm:cxn modelId="{F12A77F6-A914-FD4F-B04B-170EA568BD35}" type="presOf" srcId="{606ECAF3-DE94-9140-BD19-28E1F2E8FB1B}" destId="{CC3F9C69-F0D9-9749-9D5C-976749217D0E}" srcOrd="0" destOrd="0" presId="urn:microsoft.com/office/officeart/2008/layout/RadialCluster"/>
    <dgm:cxn modelId="{FFB7B633-7097-234C-8340-FA404F57ACAE}" type="presParOf" srcId="{172BDBF4-93F1-2B4C-98AA-B22FC90B8C3F}" destId="{A744EABF-AF31-BE4F-B9AE-E6951B149116}" srcOrd="0" destOrd="0" presId="urn:microsoft.com/office/officeart/2008/layout/RadialCluster"/>
    <dgm:cxn modelId="{AB99B03D-114B-D74B-9F8F-51C41A9D8520}" type="presParOf" srcId="{172BDBF4-93F1-2B4C-98AA-B22FC90B8C3F}" destId="{2A8A51B2-3838-C74B-AB98-88A5736D8A86}" srcOrd="1" destOrd="0" presId="urn:microsoft.com/office/officeart/2008/layout/RadialCluster"/>
    <dgm:cxn modelId="{7606C8B1-6D1F-6445-9F97-544DE7B5616A}" type="presParOf" srcId="{2A8A51B2-3838-C74B-AB98-88A5736D8A86}" destId="{1832EA69-8079-044A-81AE-ECE0328BD345}" srcOrd="0" destOrd="0" presId="urn:microsoft.com/office/officeart/2008/layout/RadialCluster"/>
    <dgm:cxn modelId="{CE1EE36F-C435-DC40-B8EA-E689461A9026}" type="presParOf" srcId="{172BDBF4-93F1-2B4C-98AA-B22FC90B8C3F}" destId="{02317231-2982-204C-914B-F6E5AC117013}" srcOrd="2" destOrd="0" presId="urn:microsoft.com/office/officeart/2008/layout/RadialCluster"/>
    <dgm:cxn modelId="{DFEC207E-2EC4-F149-A893-E82625C3F6FE}" type="presParOf" srcId="{172BDBF4-93F1-2B4C-98AA-B22FC90B8C3F}" destId="{DC7E80BA-0781-CD40-93C3-614ED8B6C757}" srcOrd="3" destOrd="0" presId="urn:microsoft.com/office/officeart/2008/layout/RadialCluster"/>
    <dgm:cxn modelId="{A749416F-D06E-1E4B-B1F7-666790F9C395}" type="presParOf" srcId="{DC7E80BA-0781-CD40-93C3-614ED8B6C757}" destId="{DC389E68-0A7B-EF49-961C-9DD79203072B}" srcOrd="0" destOrd="0" presId="urn:microsoft.com/office/officeart/2008/layout/RadialCluster"/>
    <dgm:cxn modelId="{7967FE55-1051-5646-A3E7-7515E3EAF36B}" type="presParOf" srcId="{172BDBF4-93F1-2B4C-98AA-B22FC90B8C3F}" destId="{CC3F9C69-F0D9-9749-9D5C-976749217D0E}" srcOrd="4" destOrd="0" presId="urn:microsoft.com/office/officeart/2008/layout/RadialCluster"/>
    <dgm:cxn modelId="{28B39B0F-8EA6-2B44-B3B5-FA7C66C1061E}" type="presParOf" srcId="{172BDBF4-93F1-2B4C-98AA-B22FC90B8C3F}" destId="{9D838419-D3A4-A245-A808-EA8A3AB7667B}" srcOrd="5" destOrd="0" presId="urn:microsoft.com/office/officeart/2008/layout/RadialCluster"/>
    <dgm:cxn modelId="{A0F6E2EA-DDF0-D342-BD56-F681745A3DF3}" type="presParOf" srcId="{9D838419-D3A4-A245-A808-EA8A3AB7667B}" destId="{EB9E3B3B-41C0-1E47-8E89-A321B49FFB09}" srcOrd="0" destOrd="0" presId="urn:microsoft.com/office/officeart/2008/layout/RadialCluster"/>
    <dgm:cxn modelId="{4C6EC1D5-2F18-2541-B056-A33008003645}" type="presParOf" srcId="{9D838419-D3A4-A245-A808-EA8A3AB7667B}" destId="{F9DE9C15-61F4-364B-AE7E-1C7C5DC5B372}" srcOrd="1" destOrd="0" presId="urn:microsoft.com/office/officeart/2008/layout/RadialCluster"/>
    <dgm:cxn modelId="{4DBD67A6-0DA4-FE4C-AC39-9E418B3EB005}" type="presParOf" srcId="{9D838419-D3A4-A245-A808-EA8A3AB7667B}" destId="{E90C67B6-7A86-234D-94DC-F27D83A08A65}" srcOrd="2" destOrd="0" presId="urn:microsoft.com/office/officeart/2008/layout/RadialCluster"/>
    <dgm:cxn modelId="{47FAE5C2-2DFE-5547-8AE3-1CD3CE11237A}" type="presParOf" srcId="{9D838419-D3A4-A245-A808-EA8A3AB7667B}" destId="{500DECDE-CC94-254D-93F8-26047C1CA286}" srcOrd="3" destOrd="0" presId="urn:microsoft.com/office/officeart/2008/layout/RadialCluster"/>
    <dgm:cxn modelId="{C2BA2A15-5D62-794A-83C9-3957A2860495}" type="presParOf" srcId="{9D838419-D3A4-A245-A808-EA8A3AB7667B}" destId="{C2A884D0-A6B6-7E41-8721-DECF37A5423C}" srcOrd="4" destOrd="0" presId="urn:microsoft.com/office/officeart/2008/layout/RadialCluster"/>
    <dgm:cxn modelId="{9F8419E2-84AF-DA4A-95A5-F88DBCE6E0D5}" type="presParOf" srcId="{172BDBF4-93F1-2B4C-98AA-B22FC90B8C3F}" destId="{E73665B2-18E5-5044-83F1-1E366A425C90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E60140-A1B3-7342-8A10-E7F5266B6803}" type="doc">
      <dgm:prSet loTypeId="urn:microsoft.com/office/officeart/2008/layout/RadialCluster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C866BD52-9DF1-2340-A009-B7B63DFE4D04}">
      <dgm:prSet phldrT="[Testo]" custT="1"/>
      <dgm:spPr/>
      <dgm:t>
        <a:bodyPr/>
        <a:lstStyle/>
        <a:p>
          <a:r>
            <a:rPr lang="it-IT" sz="2000" dirty="0"/>
            <a:t>Good </a:t>
          </a:r>
          <a:r>
            <a:rPr lang="it-IT" sz="2000" dirty="0" err="1"/>
            <a:t>resolution</a:t>
          </a:r>
          <a:r>
            <a:rPr lang="it-IT" sz="2000" dirty="0"/>
            <a:t> on a large FOV</a:t>
          </a:r>
        </a:p>
      </dgm:t>
    </dgm:pt>
    <dgm:pt modelId="{7C4ABCA1-1FDC-3344-82D6-BAF59F12EFEF}" type="parTrans" cxnId="{39D7F80F-3CA6-E149-9C3A-69C59DD48F46}">
      <dgm:prSet/>
      <dgm:spPr/>
      <dgm:t>
        <a:bodyPr/>
        <a:lstStyle/>
        <a:p>
          <a:endParaRPr lang="it-IT" sz="1600"/>
        </a:p>
      </dgm:t>
    </dgm:pt>
    <dgm:pt modelId="{FA08F91D-FD1B-4D44-AE10-10457ADAC7C9}" type="sibTrans" cxnId="{39D7F80F-3CA6-E149-9C3A-69C59DD48F46}">
      <dgm:prSet/>
      <dgm:spPr/>
      <dgm:t>
        <a:bodyPr/>
        <a:lstStyle/>
        <a:p>
          <a:endParaRPr lang="it-IT" sz="1600"/>
        </a:p>
      </dgm:t>
    </dgm:pt>
    <dgm:pt modelId="{2C5307B1-F453-4C48-B764-F21DE6E7D712}">
      <dgm:prSet phldrT="[Testo]" custT="1"/>
      <dgm:spPr/>
      <dgm:t>
        <a:bodyPr/>
        <a:lstStyle/>
        <a:p>
          <a:r>
            <a:rPr lang="it-IT" sz="2000" dirty="0" err="1"/>
            <a:t>Have</a:t>
          </a:r>
          <a:r>
            <a:rPr lang="it-IT" sz="2000" dirty="0"/>
            <a:t> </a:t>
          </a:r>
          <a:r>
            <a:rPr lang="it-IT" sz="2000" dirty="0" err="1"/>
            <a:t>resolution</a:t>
          </a:r>
          <a:r>
            <a:rPr lang="it-IT" sz="2000" dirty="0"/>
            <a:t> to </a:t>
          </a:r>
          <a:r>
            <a:rPr lang="it-IT" sz="2000" dirty="0" err="1"/>
            <a:t>reconstruct</a:t>
          </a:r>
          <a:r>
            <a:rPr lang="it-IT" sz="2000" dirty="0"/>
            <a:t> the incoming </a:t>
          </a:r>
          <a:r>
            <a:rPr lang="it-IT" sz="2000" dirty="0" err="1"/>
            <a:t>direction</a:t>
          </a:r>
          <a:r>
            <a:rPr lang="it-IT" sz="2000" dirty="0"/>
            <a:t> of the “gamma” flashes</a:t>
          </a:r>
        </a:p>
      </dgm:t>
    </dgm:pt>
    <dgm:pt modelId="{D2B8D382-82B4-844C-965F-228326C15449}" type="parTrans" cxnId="{C75F7240-B65D-F743-AF24-EFC0A4A4C1DD}">
      <dgm:prSet/>
      <dgm:spPr/>
      <dgm:t>
        <a:bodyPr/>
        <a:lstStyle/>
        <a:p>
          <a:endParaRPr lang="it-IT" sz="2400"/>
        </a:p>
      </dgm:t>
    </dgm:pt>
    <dgm:pt modelId="{3C07D946-248D-4A41-8CB1-167D3A885141}" type="sibTrans" cxnId="{C75F7240-B65D-F743-AF24-EFC0A4A4C1DD}">
      <dgm:prSet/>
      <dgm:spPr/>
      <dgm:t>
        <a:bodyPr/>
        <a:lstStyle/>
        <a:p>
          <a:endParaRPr lang="it-IT" sz="1600"/>
        </a:p>
      </dgm:t>
    </dgm:pt>
    <dgm:pt modelId="{76CCD3CF-7479-B74D-BD56-C9390F268232}">
      <dgm:prSet phldrT="[Testo]" custT="1"/>
      <dgm:spPr/>
      <dgm:t>
        <a:bodyPr/>
        <a:lstStyle/>
        <a:p>
          <a:r>
            <a:rPr lang="it-IT" sz="2000" dirty="0"/>
            <a:t>FOV </a:t>
          </a:r>
          <a:r>
            <a:rPr lang="it-IT" sz="2000" dirty="0" err="1"/>
            <a:t>requirement</a:t>
          </a:r>
          <a:endParaRPr lang="it-IT" sz="2000" dirty="0"/>
        </a:p>
      </dgm:t>
    </dgm:pt>
    <dgm:pt modelId="{606ECAF3-DE94-9140-BD19-28E1F2E8FB1B}" type="parTrans" cxnId="{65626372-3F67-8E41-A64C-8829051901AA}">
      <dgm:prSet/>
      <dgm:spPr/>
      <dgm:t>
        <a:bodyPr/>
        <a:lstStyle/>
        <a:p>
          <a:endParaRPr lang="it-IT" sz="2400"/>
        </a:p>
      </dgm:t>
    </dgm:pt>
    <dgm:pt modelId="{FDB0EF64-C123-D846-8FBA-3465151781AC}" type="sibTrans" cxnId="{65626372-3F67-8E41-A64C-8829051901AA}">
      <dgm:prSet/>
      <dgm:spPr/>
      <dgm:t>
        <a:bodyPr/>
        <a:lstStyle/>
        <a:p>
          <a:endParaRPr lang="it-IT" sz="1600"/>
        </a:p>
      </dgm:t>
    </dgm:pt>
    <dgm:pt modelId="{9CE19808-ECC0-1F4B-A5BB-42FFBB3FF654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2000" dirty="0"/>
            <a:t>PSF </a:t>
          </a:r>
          <a:r>
            <a:rPr lang="it-IT" sz="2000" dirty="0" err="1"/>
            <a:t>requirement</a:t>
          </a:r>
          <a:endParaRPr lang="it-IT" sz="2000" dirty="0"/>
        </a:p>
      </dgm:t>
    </dgm:pt>
    <dgm:pt modelId="{3429D809-001A-F543-B662-DB2EA2425EE8}" type="parTrans" cxnId="{FB925407-2467-0449-B507-8D0BE18712FB}">
      <dgm:prSet/>
      <dgm:spPr/>
      <dgm:t>
        <a:bodyPr/>
        <a:lstStyle/>
        <a:p>
          <a:endParaRPr lang="it-IT" sz="2400"/>
        </a:p>
      </dgm:t>
    </dgm:pt>
    <dgm:pt modelId="{73A2CFC1-77D2-D34C-82BA-A26BA0924CB7}" type="sibTrans" cxnId="{FB925407-2467-0449-B507-8D0BE18712FB}">
      <dgm:prSet/>
      <dgm:spPr/>
      <dgm:t>
        <a:bodyPr/>
        <a:lstStyle/>
        <a:p>
          <a:endParaRPr lang="it-IT" sz="1600"/>
        </a:p>
      </dgm:t>
    </dgm:pt>
    <dgm:pt modelId="{172BDBF4-93F1-2B4C-98AA-B22FC90B8C3F}" type="pres">
      <dgm:prSet presAssocID="{C1E60140-A1B3-7342-8A10-E7F5266B680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5555967-1825-9A4A-8699-F4C71E053E4B}" type="pres">
      <dgm:prSet presAssocID="{C866BD52-9DF1-2340-A009-B7B63DFE4D04}" presName="singleCycle" presStyleCnt="0"/>
      <dgm:spPr/>
    </dgm:pt>
    <dgm:pt modelId="{A7F1957D-B12A-E644-A5FE-0DC0FDF9895E}" type="pres">
      <dgm:prSet presAssocID="{C866BD52-9DF1-2340-A009-B7B63DFE4D04}" presName="singleCenter" presStyleLbl="node1" presStyleIdx="0" presStyleCnt="4" custScaleX="210751" custScaleY="65716" custLinFactNeighborX="12297" custLinFactNeighborY="-18828">
        <dgm:presLayoutVars>
          <dgm:chMax val="7"/>
          <dgm:chPref val="7"/>
        </dgm:presLayoutVars>
      </dgm:prSet>
      <dgm:spPr/>
    </dgm:pt>
    <dgm:pt modelId="{5A8BA171-8181-BA44-96D1-70CEA57A1ED6}" type="pres">
      <dgm:prSet presAssocID="{D2B8D382-82B4-844C-965F-228326C15449}" presName="Name56" presStyleLbl="parChTrans1D2" presStyleIdx="0" presStyleCnt="3"/>
      <dgm:spPr/>
    </dgm:pt>
    <dgm:pt modelId="{63EFABD8-7AFB-9C49-9062-D44D36FAE865}" type="pres">
      <dgm:prSet presAssocID="{2C5307B1-F453-4C48-B764-F21DE6E7D712}" presName="text0" presStyleLbl="node1" presStyleIdx="1" presStyleCnt="4" custScaleX="560169" custScaleY="93311" custRadScaleRad="98636" custRadScaleInc="20529">
        <dgm:presLayoutVars>
          <dgm:bulletEnabled val="1"/>
        </dgm:presLayoutVars>
      </dgm:prSet>
      <dgm:spPr/>
    </dgm:pt>
    <dgm:pt modelId="{33754E59-9674-0546-803B-D919A2903D90}" type="pres">
      <dgm:prSet presAssocID="{606ECAF3-DE94-9140-BD19-28E1F2E8FB1B}" presName="Name56" presStyleLbl="parChTrans1D2" presStyleIdx="1" presStyleCnt="3"/>
      <dgm:spPr/>
    </dgm:pt>
    <dgm:pt modelId="{FA77419A-8464-784F-BAA4-DC1D10268BF4}" type="pres">
      <dgm:prSet presAssocID="{76CCD3CF-7479-B74D-BD56-C9390F268232}" presName="text0" presStyleLbl="node1" presStyleIdx="2" presStyleCnt="4" custScaleX="234091" custScaleY="63155" custRadScaleRad="96548" custRadScaleInc="-30310">
        <dgm:presLayoutVars>
          <dgm:bulletEnabled val="1"/>
        </dgm:presLayoutVars>
      </dgm:prSet>
      <dgm:spPr/>
    </dgm:pt>
    <dgm:pt modelId="{0C6F8884-B41A-244C-94F3-DF81800CD838}" type="pres">
      <dgm:prSet presAssocID="{3429D809-001A-F543-B662-DB2EA2425EE8}" presName="Name56" presStyleLbl="parChTrans1D2" presStyleIdx="2" presStyleCnt="3"/>
      <dgm:spPr/>
    </dgm:pt>
    <dgm:pt modelId="{93B5A019-BD53-474B-BF73-24292D813829}" type="pres">
      <dgm:prSet presAssocID="{9CE19808-ECC0-1F4B-A5BB-42FFBB3FF654}" presName="text0" presStyleLbl="node1" presStyleIdx="3" presStyleCnt="4" custScaleX="240010" custScaleY="62877" custRadScaleRad="54124" custRadScaleInc="13706">
        <dgm:presLayoutVars>
          <dgm:bulletEnabled val="1"/>
        </dgm:presLayoutVars>
      </dgm:prSet>
      <dgm:spPr/>
    </dgm:pt>
  </dgm:ptLst>
  <dgm:cxnLst>
    <dgm:cxn modelId="{FB925407-2467-0449-B507-8D0BE18712FB}" srcId="{C866BD52-9DF1-2340-A009-B7B63DFE4D04}" destId="{9CE19808-ECC0-1F4B-A5BB-42FFBB3FF654}" srcOrd="2" destOrd="0" parTransId="{3429D809-001A-F543-B662-DB2EA2425EE8}" sibTransId="{73A2CFC1-77D2-D34C-82BA-A26BA0924CB7}"/>
    <dgm:cxn modelId="{39D7F80F-3CA6-E149-9C3A-69C59DD48F46}" srcId="{C1E60140-A1B3-7342-8A10-E7F5266B6803}" destId="{C866BD52-9DF1-2340-A009-B7B63DFE4D04}" srcOrd="0" destOrd="0" parTransId="{7C4ABCA1-1FDC-3344-82D6-BAF59F12EFEF}" sibTransId="{FA08F91D-FD1B-4D44-AE10-10457ADAC7C9}"/>
    <dgm:cxn modelId="{8BB73027-94D2-B340-904A-4D0C3FB33ECF}" type="presOf" srcId="{76CCD3CF-7479-B74D-BD56-C9390F268232}" destId="{FA77419A-8464-784F-BAA4-DC1D10268BF4}" srcOrd="0" destOrd="0" presId="urn:microsoft.com/office/officeart/2008/layout/RadialCluster"/>
    <dgm:cxn modelId="{C75F7240-B65D-F743-AF24-EFC0A4A4C1DD}" srcId="{C866BD52-9DF1-2340-A009-B7B63DFE4D04}" destId="{2C5307B1-F453-4C48-B764-F21DE6E7D712}" srcOrd="0" destOrd="0" parTransId="{D2B8D382-82B4-844C-965F-228326C15449}" sibTransId="{3C07D946-248D-4A41-8CB1-167D3A885141}"/>
    <dgm:cxn modelId="{F922A65E-F66C-AE4A-B74A-6C2A473BCB1C}" type="presOf" srcId="{606ECAF3-DE94-9140-BD19-28E1F2E8FB1B}" destId="{33754E59-9674-0546-803B-D919A2903D90}" srcOrd="0" destOrd="0" presId="urn:microsoft.com/office/officeart/2008/layout/RadialCluster"/>
    <dgm:cxn modelId="{1098DF6B-26C0-4B40-B1B9-F4214C9A9D9F}" type="presOf" srcId="{3429D809-001A-F543-B662-DB2EA2425EE8}" destId="{0C6F8884-B41A-244C-94F3-DF81800CD838}" srcOrd="0" destOrd="0" presId="urn:microsoft.com/office/officeart/2008/layout/RadialCluster"/>
    <dgm:cxn modelId="{C726746D-AF8C-BC42-97A6-7A3C82426FF0}" type="presOf" srcId="{2C5307B1-F453-4C48-B764-F21DE6E7D712}" destId="{63EFABD8-7AFB-9C49-9062-D44D36FAE865}" srcOrd="0" destOrd="0" presId="urn:microsoft.com/office/officeart/2008/layout/RadialCluster"/>
    <dgm:cxn modelId="{65626372-3F67-8E41-A64C-8829051901AA}" srcId="{C866BD52-9DF1-2340-A009-B7B63DFE4D04}" destId="{76CCD3CF-7479-B74D-BD56-C9390F268232}" srcOrd="1" destOrd="0" parTransId="{606ECAF3-DE94-9140-BD19-28E1F2E8FB1B}" sibTransId="{FDB0EF64-C123-D846-8FBA-3465151781AC}"/>
    <dgm:cxn modelId="{4884E790-D3EC-1D4A-BFDF-1A5D1518FA49}" type="presOf" srcId="{C1E60140-A1B3-7342-8A10-E7F5266B6803}" destId="{172BDBF4-93F1-2B4C-98AA-B22FC90B8C3F}" srcOrd="0" destOrd="0" presId="urn:microsoft.com/office/officeart/2008/layout/RadialCluster"/>
    <dgm:cxn modelId="{45A266C2-47A0-9D47-8A86-218615033560}" type="presOf" srcId="{9CE19808-ECC0-1F4B-A5BB-42FFBB3FF654}" destId="{93B5A019-BD53-474B-BF73-24292D813829}" srcOrd="0" destOrd="0" presId="urn:microsoft.com/office/officeart/2008/layout/RadialCluster"/>
    <dgm:cxn modelId="{A79601DE-9C6B-5142-99FC-F5AE3BA7D5AF}" type="presOf" srcId="{C866BD52-9DF1-2340-A009-B7B63DFE4D04}" destId="{A7F1957D-B12A-E644-A5FE-0DC0FDF9895E}" srcOrd="0" destOrd="0" presId="urn:microsoft.com/office/officeart/2008/layout/RadialCluster"/>
    <dgm:cxn modelId="{716250F7-4891-6247-AACF-F5C5EBE58922}" type="presOf" srcId="{D2B8D382-82B4-844C-965F-228326C15449}" destId="{5A8BA171-8181-BA44-96D1-70CEA57A1ED6}" srcOrd="0" destOrd="0" presId="urn:microsoft.com/office/officeart/2008/layout/RadialCluster"/>
    <dgm:cxn modelId="{DD48052B-676D-FE44-A7F5-38640093A816}" type="presParOf" srcId="{172BDBF4-93F1-2B4C-98AA-B22FC90B8C3F}" destId="{B5555967-1825-9A4A-8699-F4C71E053E4B}" srcOrd="0" destOrd="0" presId="urn:microsoft.com/office/officeart/2008/layout/RadialCluster"/>
    <dgm:cxn modelId="{79CB68A7-FFC5-BD49-986D-A65570036DC5}" type="presParOf" srcId="{B5555967-1825-9A4A-8699-F4C71E053E4B}" destId="{A7F1957D-B12A-E644-A5FE-0DC0FDF9895E}" srcOrd="0" destOrd="0" presId="urn:microsoft.com/office/officeart/2008/layout/RadialCluster"/>
    <dgm:cxn modelId="{E525CEFB-1F90-CC49-9B16-AE0311CA5714}" type="presParOf" srcId="{B5555967-1825-9A4A-8699-F4C71E053E4B}" destId="{5A8BA171-8181-BA44-96D1-70CEA57A1ED6}" srcOrd="1" destOrd="0" presId="urn:microsoft.com/office/officeart/2008/layout/RadialCluster"/>
    <dgm:cxn modelId="{C2237229-C421-4D41-B17D-FDCD682625E6}" type="presParOf" srcId="{B5555967-1825-9A4A-8699-F4C71E053E4B}" destId="{63EFABD8-7AFB-9C49-9062-D44D36FAE865}" srcOrd="2" destOrd="0" presId="urn:microsoft.com/office/officeart/2008/layout/RadialCluster"/>
    <dgm:cxn modelId="{95A71997-2E7F-2D47-81EC-C7DE5A63215B}" type="presParOf" srcId="{B5555967-1825-9A4A-8699-F4C71E053E4B}" destId="{33754E59-9674-0546-803B-D919A2903D90}" srcOrd="3" destOrd="0" presId="urn:microsoft.com/office/officeart/2008/layout/RadialCluster"/>
    <dgm:cxn modelId="{FB1B1BDB-7B1C-384C-98FF-C5370DF7B060}" type="presParOf" srcId="{B5555967-1825-9A4A-8699-F4C71E053E4B}" destId="{FA77419A-8464-784F-BAA4-DC1D10268BF4}" srcOrd="4" destOrd="0" presId="urn:microsoft.com/office/officeart/2008/layout/RadialCluster"/>
    <dgm:cxn modelId="{855050A1-0FA5-6D4F-A24D-CC19DB3D81A8}" type="presParOf" srcId="{B5555967-1825-9A4A-8699-F4C71E053E4B}" destId="{0C6F8884-B41A-244C-94F3-DF81800CD838}" srcOrd="5" destOrd="0" presId="urn:microsoft.com/office/officeart/2008/layout/RadialCluster"/>
    <dgm:cxn modelId="{DA52F12D-5F1B-AA4C-A8AC-82D7A36D1C6C}" type="presParOf" srcId="{B5555967-1825-9A4A-8699-F4C71E053E4B}" destId="{93B5A019-BD53-474B-BF73-24292D813829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665B2-18E5-5044-83F1-1E366A425C90}">
      <dsp:nvSpPr>
        <dsp:cNvPr id="0" name=""/>
        <dsp:cNvSpPr/>
      </dsp:nvSpPr>
      <dsp:spPr>
        <a:xfrm rot="1533867">
          <a:off x="6869294" y="2095355"/>
          <a:ext cx="12148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4845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F9C69-F0D9-9749-9D5C-976749217D0E}">
      <dsp:nvSpPr>
        <dsp:cNvPr id="0" name=""/>
        <dsp:cNvSpPr/>
      </dsp:nvSpPr>
      <dsp:spPr>
        <a:xfrm rot="8054266">
          <a:off x="5028324" y="2142281"/>
          <a:ext cx="8627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2710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17231-2982-204C-914B-F6E5AC117013}">
      <dsp:nvSpPr>
        <dsp:cNvPr id="0" name=""/>
        <dsp:cNvSpPr/>
      </dsp:nvSpPr>
      <dsp:spPr>
        <a:xfrm rot="16199200">
          <a:off x="5882406" y="821524"/>
          <a:ext cx="4985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8536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4EABF-AF31-BE4F-B9AE-E6951B149116}">
      <dsp:nvSpPr>
        <dsp:cNvPr id="0" name=""/>
        <dsp:cNvSpPr/>
      </dsp:nvSpPr>
      <dsp:spPr>
        <a:xfrm>
          <a:off x="4406869" y="1070792"/>
          <a:ext cx="3449903" cy="7624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Collect </a:t>
          </a:r>
          <a:r>
            <a:rPr lang="en-GB" sz="2000" kern="1200" noProof="0" dirty="0" err="1"/>
            <a:t>enaugh</a:t>
          </a:r>
          <a:r>
            <a:rPr lang="en-GB" sz="2000" kern="1200" noProof="0" dirty="0"/>
            <a:t> time correlated photons</a:t>
          </a:r>
        </a:p>
      </dsp:txBody>
      <dsp:txXfrm>
        <a:off x="4444088" y="1108011"/>
        <a:ext cx="3375465" cy="688005"/>
      </dsp:txXfrm>
    </dsp:sp>
    <dsp:sp modelId="{1832EA69-8079-044A-81AE-ECE0328BD345}">
      <dsp:nvSpPr>
        <dsp:cNvPr id="0" name=""/>
        <dsp:cNvSpPr/>
      </dsp:nvSpPr>
      <dsp:spPr>
        <a:xfrm>
          <a:off x="4783073" y="23660"/>
          <a:ext cx="2696958" cy="5485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50800" dir="5400000" sx="1000" sy="1000" algn="ctr" rotWithShape="0">
            <a:srgbClr val="000000">
              <a:alpha val="43137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To “</a:t>
          </a:r>
          <a:r>
            <a:rPr lang="it-IT" sz="2000" kern="1200" dirty="0" err="1"/>
            <a:t>see</a:t>
          </a:r>
          <a:r>
            <a:rPr lang="it-IT" sz="2000" kern="1200" dirty="0"/>
            <a:t>” the flashes</a:t>
          </a:r>
        </a:p>
      </dsp:txBody>
      <dsp:txXfrm>
        <a:off x="4809853" y="50440"/>
        <a:ext cx="2643398" cy="495034"/>
      </dsp:txXfrm>
    </dsp:sp>
    <dsp:sp modelId="{DC389E68-0A7B-EF49-961C-9DD79203072B}">
      <dsp:nvSpPr>
        <dsp:cNvPr id="0" name=""/>
        <dsp:cNvSpPr/>
      </dsp:nvSpPr>
      <dsp:spPr>
        <a:xfrm>
          <a:off x="3690817" y="2451326"/>
          <a:ext cx="2443599" cy="505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Isocronicity</a:t>
          </a:r>
          <a:endParaRPr lang="it-IT" sz="2000" kern="1200" dirty="0"/>
        </a:p>
      </dsp:txBody>
      <dsp:txXfrm>
        <a:off x="3715495" y="2476004"/>
        <a:ext cx="2394243" cy="456184"/>
      </dsp:txXfrm>
    </dsp:sp>
    <dsp:sp modelId="{EB9E3B3B-41C0-1E47-8E89-A321B49FFB09}">
      <dsp:nvSpPr>
        <dsp:cNvPr id="0" name=""/>
        <dsp:cNvSpPr/>
      </dsp:nvSpPr>
      <dsp:spPr>
        <a:xfrm>
          <a:off x="7269966" y="2357474"/>
          <a:ext cx="2711448" cy="5750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Large </a:t>
          </a:r>
          <a:r>
            <a:rPr lang="it-IT" sz="2000" kern="1200" dirty="0" err="1"/>
            <a:t>effective</a:t>
          </a:r>
          <a:r>
            <a:rPr lang="it-IT" sz="2000" kern="1200" dirty="0"/>
            <a:t> area</a:t>
          </a:r>
        </a:p>
      </dsp:txBody>
      <dsp:txXfrm>
        <a:off x="7298035" y="2385543"/>
        <a:ext cx="2655310" cy="518863"/>
      </dsp:txXfrm>
    </dsp:sp>
    <dsp:sp modelId="{F9DE9C15-61F4-364B-AE7E-1C7C5DC5B372}">
      <dsp:nvSpPr>
        <dsp:cNvPr id="0" name=""/>
        <dsp:cNvSpPr/>
      </dsp:nvSpPr>
      <dsp:spPr>
        <a:xfrm rot="2321602">
          <a:off x="8901224" y="3170041"/>
          <a:ext cx="7600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0026" y="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C67B6-7A86-234D-94DC-F27D83A08A65}">
      <dsp:nvSpPr>
        <dsp:cNvPr id="0" name=""/>
        <dsp:cNvSpPr/>
      </dsp:nvSpPr>
      <dsp:spPr>
        <a:xfrm>
          <a:off x="8653788" y="3407608"/>
          <a:ext cx="2669644" cy="65802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Large </a:t>
          </a:r>
          <a:r>
            <a:rPr lang="it-IT" sz="2000" kern="1200" dirty="0" err="1"/>
            <a:t>geometrical</a:t>
          </a:r>
          <a:r>
            <a:rPr lang="it-IT" sz="2000" kern="1200" dirty="0"/>
            <a:t> area</a:t>
          </a:r>
        </a:p>
      </dsp:txBody>
      <dsp:txXfrm>
        <a:off x="8685910" y="3439730"/>
        <a:ext cx="2605400" cy="593780"/>
      </dsp:txXfrm>
    </dsp:sp>
    <dsp:sp modelId="{500DECDE-CC94-254D-93F8-26047C1CA286}">
      <dsp:nvSpPr>
        <dsp:cNvPr id="0" name=""/>
        <dsp:cNvSpPr/>
      </dsp:nvSpPr>
      <dsp:spPr>
        <a:xfrm rot="8293658">
          <a:off x="7633279" y="3188347"/>
          <a:ext cx="7681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8184" y="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A884D0-A6B6-7E41-8721-DECF37A5423C}">
      <dsp:nvSpPr>
        <dsp:cNvPr id="0" name=""/>
        <dsp:cNvSpPr/>
      </dsp:nvSpPr>
      <dsp:spPr>
        <a:xfrm>
          <a:off x="6464846" y="3444219"/>
          <a:ext cx="1795465" cy="6580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Good </a:t>
          </a:r>
          <a:r>
            <a:rPr lang="it-IT" sz="2000" kern="1200" dirty="0" err="1"/>
            <a:t>reflectivity</a:t>
          </a:r>
          <a:endParaRPr lang="it-IT" sz="2000" kern="1200" dirty="0"/>
        </a:p>
      </dsp:txBody>
      <dsp:txXfrm>
        <a:off x="6496968" y="3476341"/>
        <a:ext cx="1731221" cy="593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1957D-B12A-E644-A5FE-0DC0FDF9895E}">
      <dsp:nvSpPr>
        <dsp:cNvPr id="0" name=""/>
        <dsp:cNvSpPr/>
      </dsp:nvSpPr>
      <dsp:spPr>
        <a:xfrm>
          <a:off x="2448607" y="1657831"/>
          <a:ext cx="2925859" cy="91233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Good </a:t>
          </a:r>
          <a:r>
            <a:rPr lang="it-IT" sz="2000" kern="1200" dirty="0" err="1"/>
            <a:t>resolution</a:t>
          </a:r>
          <a:r>
            <a:rPr lang="it-IT" sz="2000" kern="1200" dirty="0"/>
            <a:t> on a large FOV</a:t>
          </a:r>
        </a:p>
      </dsp:txBody>
      <dsp:txXfrm>
        <a:off x="2493144" y="1702368"/>
        <a:ext cx="2836785" cy="823262"/>
      </dsp:txXfrm>
    </dsp:sp>
    <dsp:sp modelId="{5A8BA171-8181-BA44-96D1-70CEA57A1ED6}">
      <dsp:nvSpPr>
        <dsp:cNvPr id="0" name=""/>
        <dsp:cNvSpPr/>
      </dsp:nvSpPr>
      <dsp:spPr>
        <a:xfrm rot="15992249">
          <a:off x="3691561" y="1476745"/>
          <a:ext cx="3628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2835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FABD8-7AFB-9C49-9062-D44D36FAE865}">
      <dsp:nvSpPr>
        <dsp:cNvPr id="0" name=""/>
        <dsp:cNvSpPr/>
      </dsp:nvSpPr>
      <dsp:spPr>
        <a:xfrm>
          <a:off x="1230525" y="427715"/>
          <a:ext cx="5210479" cy="8679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Have</a:t>
          </a:r>
          <a:r>
            <a:rPr lang="it-IT" sz="2000" kern="1200" dirty="0"/>
            <a:t> </a:t>
          </a:r>
          <a:r>
            <a:rPr lang="it-IT" sz="2000" kern="1200" dirty="0" err="1"/>
            <a:t>resolution</a:t>
          </a:r>
          <a:r>
            <a:rPr lang="it-IT" sz="2000" kern="1200" dirty="0"/>
            <a:t> to </a:t>
          </a:r>
          <a:r>
            <a:rPr lang="it-IT" sz="2000" kern="1200" dirty="0" err="1"/>
            <a:t>reconstruct</a:t>
          </a:r>
          <a:r>
            <a:rPr lang="it-IT" sz="2000" kern="1200" dirty="0"/>
            <a:t> the incoming </a:t>
          </a:r>
          <a:r>
            <a:rPr lang="it-IT" sz="2000" kern="1200" dirty="0" err="1"/>
            <a:t>direction</a:t>
          </a:r>
          <a:r>
            <a:rPr lang="it-IT" sz="2000" kern="1200" dirty="0"/>
            <a:t> of the “gamma” flashes</a:t>
          </a:r>
        </a:p>
      </dsp:txBody>
      <dsp:txXfrm>
        <a:off x="1272894" y="470084"/>
        <a:ext cx="5125741" cy="783205"/>
      </dsp:txXfrm>
    </dsp:sp>
    <dsp:sp modelId="{33754E59-9674-0546-803B-D919A2903D90}">
      <dsp:nvSpPr>
        <dsp:cNvPr id="0" name=""/>
        <dsp:cNvSpPr/>
      </dsp:nvSpPr>
      <dsp:spPr>
        <a:xfrm rot="2363970">
          <a:off x="4381863" y="2807656"/>
          <a:ext cx="7483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8320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77419A-8464-784F-BAA4-DC1D10268BF4}">
      <dsp:nvSpPr>
        <dsp:cNvPr id="0" name=""/>
        <dsp:cNvSpPr/>
      </dsp:nvSpPr>
      <dsp:spPr>
        <a:xfrm>
          <a:off x="4314027" y="3045144"/>
          <a:ext cx="2177425" cy="5874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FOV </a:t>
          </a:r>
          <a:r>
            <a:rPr lang="it-IT" sz="2000" kern="1200" dirty="0" err="1"/>
            <a:t>requirement</a:t>
          </a:r>
          <a:endParaRPr lang="it-IT" sz="2000" kern="1200" dirty="0"/>
        </a:p>
      </dsp:txBody>
      <dsp:txXfrm>
        <a:off x="4342704" y="3073821"/>
        <a:ext cx="2120071" cy="530089"/>
      </dsp:txXfrm>
    </dsp:sp>
    <dsp:sp modelId="{0C6F8884-B41A-244C-94F3-DF81800CD838}">
      <dsp:nvSpPr>
        <dsp:cNvPr id="0" name=""/>
        <dsp:cNvSpPr/>
      </dsp:nvSpPr>
      <dsp:spPr>
        <a:xfrm rot="8541447">
          <a:off x="2611657" y="2811634"/>
          <a:ext cx="7907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0744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5A019-BD53-474B-BF73-24292D813829}">
      <dsp:nvSpPr>
        <dsp:cNvPr id="0" name=""/>
        <dsp:cNvSpPr/>
      </dsp:nvSpPr>
      <dsp:spPr>
        <a:xfrm>
          <a:off x="1198574" y="3053101"/>
          <a:ext cx="2232481" cy="58485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PSF </a:t>
          </a:r>
          <a:r>
            <a:rPr lang="it-IT" sz="2000" kern="1200" dirty="0" err="1"/>
            <a:t>requirement</a:t>
          </a:r>
          <a:endParaRPr lang="it-IT" sz="2000" kern="1200" dirty="0"/>
        </a:p>
      </dsp:txBody>
      <dsp:txXfrm>
        <a:off x="1227124" y="3081651"/>
        <a:ext cx="2175381" cy="527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7CE90-3AD9-3F46-B547-D5D4AFE8F7DA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3BEEE-FFFC-724E-9EDC-A40462201A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81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3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8563-C534-7871-7B2F-87422522D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F67866-2444-37C1-BED5-1C7343E17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133FE6-11CB-A384-5972-34B5CB521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D5D501-B1E4-042B-3CD8-5F5D9493B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28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9392-89D9-B7AE-6675-1F0D2896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1FED5B6-C99A-7E94-23CC-FAC3D9C02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868409-6828-ABEE-34B6-40C2548A2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A12847-A8BC-8DE0-A007-CE37276FFB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755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A3A9B-58B4-580B-D93B-46798088F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817B74-DA0A-CEB1-E1B7-F4D8C581F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DF110C-A77C-2EB0-8768-1012B716C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D2107B-5060-C19E-2425-A3189D8FE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667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0E46-9BCB-13AE-B2FF-E9719375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75AF39-0B2E-1E69-1DD4-99E8A575E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997C78-82EE-30FF-B236-90B06877B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945D6F-F3FC-68A8-7C5C-F1FFD4853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945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A9AF-81AF-AA98-BB54-EF03E2EE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266E4F1-5A3D-72FC-E2EC-98282B5A9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39B0FB-E058-B452-B981-4A07CB22F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1B6CCE-8F70-A1A1-5F39-8B7F4D4E5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35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AEBC5-8033-DE54-EA0C-3AB486DF7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5C72852-3DAA-4317-83DC-F7149432D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8B3A70-98C9-F85A-6925-90EDAFEB7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7AEA28-1BC8-FEB6-20C3-630CE4D97F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153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58A0-B4C6-1C51-5ECC-657212B76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DDA2052-1187-9B7C-461A-BFE34E6B6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30B541-1834-8290-CF12-2B408666B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7569E8-E3CE-4A23-AEC6-058A4E25E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924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7906-7B58-FCEF-E0AD-61391238E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4C98633-3B10-86ED-3752-702E82242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0F8ED75-B7AD-ADE0-C53C-446F0F39A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A225CA-74DA-274D-3EA5-E0E78A8CE7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849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C978-336A-A9E0-1FC1-0BE61254F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C6D7935-7C86-0FF0-765B-BB707BDC7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D8B4D1F-9D18-31CF-0E95-9D49FE0A5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66F301-7430-E2AB-7E76-81950EE9A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126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E3A81-BD8E-F1F3-4C87-18FFF493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FDEE9F-3CE5-034D-76FC-EC85034ED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CF1CA0-3F99-BEA4-BAEA-C1808D7E8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48D526-665C-181C-75DD-BDDA349BD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907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3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52215-B725-C437-9BEC-846FBC18F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FEBAE9E-FBD1-93C6-3C9E-CCD8712D5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AAA543E-FE1C-4374-87DD-031452DEC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C0195F-FA91-205C-741E-8C1E9DB11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117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2174-8364-97BA-5C8B-5899F2C47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F4417D2-AD84-8A95-4E55-01989DE63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9F93AB-E30E-EB26-B7CD-549DE29AA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9C800C-903E-D05E-56C2-E3A46FC78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225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FBE08-4BFD-565A-19EC-988B7F73B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E9A677-6559-B812-8A37-583766762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0E49AA5-8D2C-3BAC-C4C8-32C6989B5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829A41-965C-6CEC-2990-8DC491CC8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78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1392-2D31-375A-15DE-82E6628AB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DBB6598-B16D-2DD3-675B-008DD1CDD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DEEBF34-12B1-47C4-A5C5-9A662DE65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D4A602-19C6-D03A-7111-88759F330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43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BD5BA-ED49-DAF8-BE67-312482F3F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7BB0B5-9435-5925-E31B-ECA606EB5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5CF3FC-C0AD-FA4F-40F1-D427B93CB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964EED-48FE-EB0A-0A7A-9310995E7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43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84F04-13FF-6260-CF58-8BB07B135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5095D5-F7DA-126E-67C9-3C52A2795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730B8D-3833-2052-C79F-FA4DE9DCB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9B6B99-DC20-AA7A-33EF-1D6654AE6E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961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0F548-9DA4-A16C-40B6-BE2D37E71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0ADF34-9542-7C97-CBDD-B17C2D60F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903AAC3-32AA-E841-F57E-7172D2DF3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F2C136-636A-9DD6-EF7F-788292475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858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F785C-A741-D63A-A9D2-942BF5F6D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0D20629-5843-7990-48D6-C2BC6568B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4EE6B46-6D59-1B0A-8F5E-E85CC7E2C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</a:t>
            </a:r>
            <a:r>
              <a:rPr lang="it-IT" baseline="0" dirty="0"/>
              <a:t> nichel ad angolo critico  e 3.5 nm fa 54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12E542-26A7-F0FF-BB2E-832BED7B0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CB92-E708-A549-AAB1-B929769446D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9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487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8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528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F3A046-A68A-2A3B-8F58-5884D021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tillium" panose="00000500000000000000" pitchFamily="50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1BA75F-AC1B-E057-3CCC-BD432C167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Titillium" panose="00000500000000000000" pitchFamily="50" charset="0"/>
              </a:defRPr>
            </a:lvl1pPr>
          </a:lstStyle>
          <a:p>
            <a:fld id="{4FD2C99F-6840-104F-90DD-4B596279D055}" type="datetime1">
              <a:rPr lang="it-IT" smtClean="0"/>
              <a:pPr/>
              <a:t>26/01/26</a:t>
            </a:fld>
            <a:r>
              <a:rPr lang="it-IT"/>
              <a:t>	</a:t>
            </a:r>
            <a:r>
              <a:rPr lang="en-GB"/>
              <a:t>N. Surname	Institute	</a:t>
            </a:r>
            <a:fld id="{3262B9A0-6138-1E44-843F-813B9A8902B9}" type="slidenum">
              <a:rPr lang="x-none" smtClean="0"/>
              <a:pPr/>
              <a:t>‹#›</a:t>
            </a:fld>
            <a:endParaRPr lang="x-none" dirty="0"/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D3FF6763-D817-9E8D-67DC-089D920C06C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03042138"/>
              </p:ext>
            </p:extLst>
          </p:nvPr>
        </p:nvGraphicFramePr>
        <p:xfrm>
          <a:off x="8391049" y="1013013"/>
          <a:ext cx="652463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870437" imgH="461821" progId="FoxitReader.Document">
                  <p:embed/>
                </p:oleObj>
              </mc:Choice>
              <mc:Fallback>
                <p:oleObj name="PDF" r:id="rId2" imgW="870437" imgH="461821" progId="FoxitReader.Document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D3FF6763-D817-9E8D-67DC-089D920C0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91049" y="1013013"/>
                        <a:ext cx="652463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85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69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1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01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83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34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26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81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8F9D-AC29-EE4B-96CE-D4F9F670F5B8}" type="datetimeFigureOut">
              <a:rPr lang="it-IT" smtClean="0"/>
              <a:t>26/01/26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21070-5092-B142-AD48-4BA844AF4F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39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Document.doc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8.emf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51/0004-6361/201731602" TargetMode="Externa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7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4272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Technologies and fabrication techniques of segmented mirrors for Cherenkov Telescopes</a:t>
            </a:r>
            <a:endParaRPr lang="en-GB" sz="2000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42769" y="3454311"/>
            <a:ext cx="1784134" cy="101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0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rgbClr val="000000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283632" y="694268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B932826-F6DC-7ED6-C1C0-CF513EE81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760" y="3513285"/>
            <a:ext cx="896472" cy="894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C8C4BE-DC31-DB50-245B-1E2B289963D1}"/>
              </a:ext>
            </a:extLst>
          </p:cNvPr>
          <p:cNvSpPr txBox="1"/>
          <p:nvPr/>
        </p:nvSpPr>
        <p:spPr>
          <a:xfrm>
            <a:off x="2451100" y="4883969"/>
            <a:ext cx="406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Giorgia Sironi</a:t>
            </a:r>
          </a:p>
          <a:p>
            <a:r>
              <a:rPr lang="en-GB" dirty="0"/>
              <a:t>INAF-Osservatorio </a:t>
            </a:r>
            <a:r>
              <a:rPr lang="en-GB" dirty="0" err="1"/>
              <a:t>Astronomico</a:t>
            </a:r>
            <a:r>
              <a:rPr lang="en-GB" dirty="0"/>
              <a:t> di Brera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9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3CE86-A789-CE28-EE5E-470ED36A1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5F2511-BFF5-248A-9039-C2366B52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3198" y="1213199"/>
            <a:ext cx="8778756" cy="4535712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34AE27A2-EFB3-53DD-A679-2F1E707FC88A}"/>
              </a:ext>
            </a:extLst>
          </p:cNvPr>
          <p:cNvSpPr/>
          <p:nvPr/>
        </p:nvSpPr>
        <p:spPr>
          <a:xfrm>
            <a:off x="4502150" y="465865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878E25-A66B-3059-B811-3E8FF97E7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26" r="31466"/>
          <a:stretch/>
        </p:blipFill>
        <p:spPr bwMode="auto">
          <a:xfrm>
            <a:off x="203198" y="1195872"/>
            <a:ext cx="2396166" cy="20812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7AF6F9F-4AD8-7FA1-E83F-1E08CEA49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75" r="-12369"/>
          <a:stretch/>
        </p:blipFill>
        <p:spPr bwMode="auto">
          <a:xfrm>
            <a:off x="6579363" y="1109090"/>
            <a:ext cx="2670942" cy="19473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27B4F-8D35-3FAE-7A68-0E7BCB22F442}"/>
              </a:ext>
            </a:extLst>
          </p:cNvPr>
          <p:cNvSpPr txBox="1"/>
          <p:nvPr/>
        </p:nvSpPr>
        <p:spPr>
          <a:xfrm>
            <a:off x="67446" y="792230"/>
            <a:ext cx="200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  </a:t>
            </a:r>
            <a:r>
              <a:rPr lang="en-IT" sz="2000" b="1"/>
              <a:t> </a:t>
            </a:r>
            <a:r>
              <a:rPr lang="en-IT" sz="2000" b="1" dirty="0"/>
              <a:t>Northern array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3D953-21B0-EEFB-6F5B-AD5399F51FE1}"/>
              </a:ext>
            </a:extLst>
          </p:cNvPr>
          <p:cNvSpPr txBox="1"/>
          <p:nvPr/>
        </p:nvSpPr>
        <p:spPr>
          <a:xfrm>
            <a:off x="6715114" y="722050"/>
            <a:ext cx="2061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   </a:t>
            </a:r>
            <a:r>
              <a:rPr lang="en-IT" sz="2000" b="1"/>
              <a:t> </a:t>
            </a:r>
            <a:r>
              <a:rPr lang="en-US" sz="2000" b="1" dirty="0" err="1"/>
              <a:t>Sout</a:t>
            </a:r>
            <a:r>
              <a:rPr lang="en-IT" sz="2000" b="1"/>
              <a:t>hern </a:t>
            </a:r>
            <a:r>
              <a:rPr lang="en-IT" sz="2000" b="1" dirty="0"/>
              <a:t>array</a:t>
            </a:r>
          </a:p>
        </p:txBody>
      </p:sp>
      <p:cxnSp>
        <p:nvCxnSpPr>
          <p:cNvPr id="22" name="Connettore 1 28">
            <a:extLst>
              <a:ext uri="{FF2B5EF4-FFF2-40B4-BE49-F238E27FC236}">
                <a16:creationId xmlns:a16="http://schemas.microsoft.com/office/drawing/2014/main" id="{527617CD-EA9C-533E-35A9-35E116EB501E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">
            <a:extLst>
              <a:ext uri="{FF2B5EF4-FFF2-40B4-BE49-F238E27FC236}">
                <a16:creationId xmlns:a16="http://schemas.microsoft.com/office/drawing/2014/main" id="{AA31920A-DE5D-E735-CEC7-84EA9D86E8FF}"/>
              </a:ext>
            </a:extLst>
          </p:cNvPr>
          <p:cNvCxnSpPr>
            <a:cxnSpLocks/>
          </p:cNvCxnSpPr>
          <p:nvPr/>
        </p:nvCxnSpPr>
        <p:spPr>
          <a:xfrm>
            <a:off x="278452" y="6468535"/>
            <a:ext cx="8496656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F611604-F03F-6963-5182-A1BE39E7E699}"/>
              </a:ext>
            </a:extLst>
          </p:cNvPr>
          <p:cNvCxnSpPr>
            <a:cxnSpLocks/>
          </p:cNvCxnSpPr>
          <p:nvPr/>
        </p:nvCxnSpPr>
        <p:spPr>
          <a:xfrm flipH="1">
            <a:off x="545656" y="6206178"/>
            <a:ext cx="802902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32B81E-0FAA-8319-BCCD-BBD8F3E3D17D}"/>
              </a:ext>
            </a:extLst>
          </p:cNvPr>
          <p:cNvSpPr txBox="1"/>
          <p:nvPr/>
        </p:nvSpPr>
        <p:spPr>
          <a:xfrm>
            <a:off x="8249870" y="5876564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20 GeV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DA143B-17BC-61DD-2F07-0E122757A49C}"/>
              </a:ext>
            </a:extLst>
          </p:cNvPr>
          <p:cNvSpPr txBox="1"/>
          <p:nvPr/>
        </p:nvSpPr>
        <p:spPr>
          <a:xfrm>
            <a:off x="6015077" y="5876564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200 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F87636-FAA2-DA90-2437-00FD03F65466}"/>
              </a:ext>
            </a:extLst>
          </p:cNvPr>
          <p:cNvSpPr txBox="1"/>
          <p:nvPr/>
        </p:nvSpPr>
        <p:spPr>
          <a:xfrm>
            <a:off x="3146666" y="5862213"/>
            <a:ext cx="53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TeV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C2590-9681-21DD-4646-EB6F9080F46C}"/>
              </a:ext>
            </a:extLst>
          </p:cNvPr>
          <p:cNvSpPr txBox="1"/>
          <p:nvPr/>
        </p:nvSpPr>
        <p:spPr>
          <a:xfrm>
            <a:off x="688936" y="5857271"/>
            <a:ext cx="68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3">
                    <a:lumMod val="75000"/>
                  </a:schemeClr>
                </a:solidFill>
              </a:rPr>
              <a:t>300 TeV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B91A77-8229-02A4-D552-B197EECEBC1B}"/>
              </a:ext>
            </a:extLst>
          </p:cNvPr>
          <p:cNvSpPr/>
          <p:nvPr/>
        </p:nvSpPr>
        <p:spPr>
          <a:xfrm>
            <a:off x="6206796" y="6096336"/>
            <a:ext cx="2367879" cy="210000"/>
          </a:xfrm>
          <a:prstGeom prst="rect">
            <a:avLst/>
          </a:prstGeom>
          <a:solidFill>
            <a:srgbClr val="C0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08A4D6-F539-2592-C530-179D71D59317}"/>
              </a:ext>
            </a:extLst>
          </p:cNvPr>
          <p:cNvSpPr/>
          <p:nvPr/>
        </p:nvSpPr>
        <p:spPr>
          <a:xfrm>
            <a:off x="2575706" y="6096608"/>
            <a:ext cx="4102045" cy="210000"/>
          </a:xfrm>
          <a:prstGeom prst="rect">
            <a:avLst/>
          </a:prstGeom>
          <a:solidFill>
            <a:schemeClr val="tx1">
              <a:lumMod val="50000"/>
              <a:lumOff val="50000"/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B4484B-39B3-2213-5A1C-DD62B68D9AAC}"/>
              </a:ext>
            </a:extLst>
          </p:cNvPr>
          <p:cNvSpPr/>
          <p:nvPr/>
        </p:nvSpPr>
        <p:spPr>
          <a:xfrm>
            <a:off x="6489419" y="6101078"/>
            <a:ext cx="2089540" cy="210000"/>
          </a:xfrm>
          <a:prstGeom prst="rect">
            <a:avLst/>
          </a:prstGeom>
          <a:solidFill>
            <a:srgbClr val="C00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B29407-02C9-139A-3E9A-CC6E29E62567}"/>
              </a:ext>
            </a:extLst>
          </p:cNvPr>
          <p:cNvSpPr/>
          <p:nvPr/>
        </p:nvSpPr>
        <p:spPr>
          <a:xfrm>
            <a:off x="777451" y="6096075"/>
            <a:ext cx="3046909" cy="210000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D989EB-E233-6DE1-5ECA-DE7B8528527C}"/>
              </a:ext>
            </a:extLst>
          </p:cNvPr>
          <p:cNvSpPr/>
          <p:nvPr/>
        </p:nvSpPr>
        <p:spPr>
          <a:xfrm>
            <a:off x="3387592" y="6103221"/>
            <a:ext cx="2819203" cy="210000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3C1957-644A-0A9C-7757-56FF14535934}"/>
              </a:ext>
            </a:extLst>
          </p:cNvPr>
          <p:cNvSpPr/>
          <p:nvPr/>
        </p:nvSpPr>
        <p:spPr>
          <a:xfrm>
            <a:off x="777451" y="6097608"/>
            <a:ext cx="2605857" cy="210000"/>
          </a:xfrm>
          <a:prstGeom prst="rect">
            <a:avLst/>
          </a:prstGeom>
          <a:solidFill>
            <a:schemeClr val="accent3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06741F-0220-69CF-0E6A-890C90097024}"/>
              </a:ext>
            </a:extLst>
          </p:cNvPr>
          <p:cNvSpPr txBox="1"/>
          <p:nvPr/>
        </p:nvSpPr>
        <p:spPr>
          <a:xfrm>
            <a:off x="2140867" y="5782561"/>
            <a:ext cx="614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SST					MST				 		LST	</a:t>
            </a:r>
            <a:endParaRPr lang="en-US" dirty="0"/>
          </a:p>
        </p:txBody>
      </p:sp>
      <p:sp>
        <p:nvSpPr>
          <p:cNvPr id="10" name="Rettangolo 4">
            <a:extLst>
              <a:ext uri="{FF2B5EF4-FFF2-40B4-BE49-F238E27FC236}">
                <a16:creationId xmlns:a16="http://schemas.microsoft.com/office/drawing/2014/main" id="{ACBAEFBB-D71F-E8A1-A1B2-031374C0A69B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1" name="Connettore 1 45">
            <a:extLst>
              <a:ext uri="{FF2B5EF4-FFF2-40B4-BE49-F238E27FC236}">
                <a16:creationId xmlns:a16="http://schemas.microsoft.com/office/drawing/2014/main" id="{7C03F248-EFF7-4F21-00CD-8470A2E11BDC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Hexagon 11">
            <a:extLst>
              <a:ext uri="{FF2B5EF4-FFF2-40B4-BE49-F238E27FC236}">
                <a16:creationId xmlns:a16="http://schemas.microsoft.com/office/drawing/2014/main" id="{E352225A-A6DF-4296-35C5-5CA5E06244EE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ttangolo 3">
            <a:extLst>
              <a:ext uri="{FF2B5EF4-FFF2-40B4-BE49-F238E27FC236}">
                <a16:creationId xmlns:a16="http://schemas.microsoft.com/office/drawing/2014/main" id="{09370C00-CF4B-8C51-8BE3-8B5AF53E75B3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84CA0-003E-3D63-BB1A-7E155152E92F}"/>
              </a:ext>
            </a:extLst>
          </p:cNvPr>
          <p:cNvSpPr txBox="1"/>
          <p:nvPr/>
        </p:nvSpPr>
        <p:spPr>
          <a:xfrm>
            <a:off x="3978713" y="623089"/>
            <a:ext cx="1096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CTAO</a:t>
            </a:r>
            <a:endParaRPr lang="en-IT" sz="3200" b="1" dirty="0"/>
          </a:p>
        </p:txBody>
      </p:sp>
    </p:spTree>
    <p:extLst>
      <p:ext uri="{BB962C8B-B14F-4D97-AF65-F5344CB8AC3E}">
        <p14:creationId xmlns:p14="http://schemas.microsoft.com/office/powerpoint/2010/main" val="2979015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D908A-13C2-0728-EAC9-CA2EED7BF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3B07622-1785-C1A0-744F-85EC2802051D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27">
            <a:extLst>
              <a:ext uri="{FF2B5EF4-FFF2-40B4-BE49-F238E27FC236}">
                <a16:creationId xmlns:a16="http://schemas.microsoft.com/office/drawing/2014/main" id="{763F016A-568C-4760-DFE5-3F369B21185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satellite dishes&#10;&#10;AI-generated content may be incorrect.">
            <a:extLst>
              <a:ext uri="{FF2B5EF4-FFF2-40B4-BE49-F238E27FC236}">
                <a16:creationId xmlns:a16="http://schemas.microsoft.com/office/drawing/2014/main" id="{87A90FF9-CA2B-F5B3-8F85-084E483BF6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549" y="2257959"/>
            <a:ext cx="516157" cy="3549999"/>
          </a:xfrm>
          <a:prstGeom prst="rect">
            <a:avLst/>
          </a:prstGeom>
        </p:spPr>
      </p:pic>
      <p:pic>
        <p:nvPicPr>
          <p:cNvPr id="30" name="Picture 29" descr="A group of satellite dishes&#10;&#10;AI-generated content may be incorrect.">
            <a:extLst>
              <a:ext uri="{FF2B5EF4-FFF2-40B4-BE49-F238E27FC236}">
                <a16:creationId xmlns:a16="http://schemas.microsoft.com/office/drawing/2014/main" id="{179D7272-8573-F9CA-5391-F2903BB2A2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84" y="2224453"/>
            <a:ext cx="7385319" cy="3662540"/>
          </a:xfrm>
          <a:prstGeom prst="rect">
            <a:avLst/>
          </a:prstGeom>
        </p:spPr>
      </p:pic>
      <p:grpSp>
        <p:nvGrpSpPr>
          <p:cNvPr id="3" name="Gruppo 22">
            <a:extLst>
              <a:ext uri="{FF2B5EF4-FFF2-40B4-BE49-F238E27FC236}">
                <a16:creationId xmlns:a16="http://schemas.microsoft.com/office/drawing/2014/main" id="{50294D34-3921-2F5F-5534-02B790D81DA2}"/>
              </a:ext>
            </a:extLst>
          </p:cNvPr>
          <p:cNvGrpSpPr/>
          <p:nvPr/>
        </p:nvGrpSpPr>
        <p:grpSpPr>
          <a:xfrm>
            <a:off x="283632" y="791650"/>
            <a:ext cx="2636599" cy="1205751"/>
            <a:chOff x="0" y="3510784"/>
            <a:chExt cx="2641606" cy="1449744"/>
          </a:xfrm>
        </p:grpSpPr>
        <p:sp>
          <p:nvSpPr>
            <p:cNvPr id="4" name="Rettangolo arrotondato 23">
              <a:extLst>
                <a:ext uri="{FF2B5EF4-FFF2-40B4-BE49-F238E27FC236}">
                  <a16:creationId xmlns:a16="http://schemas.microsoft.com/office/drawing/2014/main" id="{EB5F667D-CAB8-C24C-A48B-84CFC4597B77}"/>
                </a:ext>
              </a:extLst>
            </p:cNvPr>
            <p:cNvSpPr/>
            <p:nvPr/>
          </p:nvSpPr>
          <p:spPr>
            <a:xfrm>
              <a:off x="0" y="3510784"/>
              <a:ext cx="2641606" cy="144974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ttangolo 24">
              <a:extLst>
                <a:ext uri="{FF2B5EF4-FFF2-40B4-BE49-F238E27FC236}">
                  <a16:creationId xmlns:a16="http://schemas.microsoft.com/office/drawing/2014/main" id="{C6C77306-C210-1799-02B7-0162A1FE416E}"/>
                </a:ext>
              </a:extLst>
            </p:cNvPr>
            <p:cNvSpPr/>
            <p:nvPr/>
          </p:nvSpPr>
          <p:spPr>
            <a:xfrm>
              <a:off x="31785" y="3542571"/>
              <a:ext cx="2578036" cy="1148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>
                  <a:solidFill>
                    <a:schemeClr val="tx1"/>
                  </a:solidFill>
                </a:rPr>
                <a:t>A &gt; 5.5-300 m2</a:t>
              </a:r>
              <a:endParaRPr lang="en-GB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o 25">
            <a:extLst>
              <a:ext uri="{FF2B5EF4-FFF2-40B4-BE49-F238E27FC236}">
                <a16:creationId xmlns:a16="http://schemas.microsoft.com/office/drawing/2014/main" id="{A75BB2A3-017E-F9AF-8710-60E5D47B07FE}"/>
              </a:ext>
            </a:extLst>
          </p:cNvPr>
          <p:cNvGrpSpPr/>
          <p:nvPr/>
        </p:nvGrpSpPr>
        <p:grpSpPr>
          <a:xfrm>
            <a:off x="3037410" y="789569"/>
            <a:ext cx="2063247" cy="1205750"/>
            <a:chOff x="4328397" y="2388734"/>
            <a:chExt cx="2417935" cy="1444191"/>
          </a:xfrm>
        </p:grpSpPr>
        <p:sp>
          <p:nvSpPr>
            <p:cNvPr id="7" name="Rettangolo arrotondato 26">
              <a:extLst>
                <a:ext uri="{FF2B5EF4-FFF2-40B4-BE49-F238E27FC236}">
                  <a16:creationId xmlns:a16="http://schemas.microsoft.com/office/drawing/2014/main" id="{8C8306AA-9B0A-5FEC-7347-D7677C873349}"/>
                </a:ext>
              </a:extLst>
            </p:cNvPr>
            <p:cNvSpPr/>
            <p:nvPr/>
          </p:nvSpPr>
          <p:spPr>
            <a:xfrm>
              <a:off x="4328397" y="2388734"/>
              <a:ext cx="2417935" cy="144419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Rettangolo 27">
              <a:extLst>
                <a:ext uri="{FF2B5EF4-FFF2-40B4-BE49-F238E27FC236}">
                  <a16:creationId xmlns:a16="http://schemas.microsoft.com/office/drawing/2014/main" id="{FC2ADEE6-4BEE-DE92-9CD0-1EA71820DCD6}"/>
                </a:ext>
              </a:extLst>
            </p:cNvPr>
            <p:cNvSpPr/>
            <p:nvPr/>
          </p:nvSpPr>
          <p:spPr>
            <a:xfrm>
              <a:off x="4360181" y="2420519"/>
              <a:ext cx="2248828" cy="1146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dirty="0" err="1">
                  <a:solidFill>
                    <a:schemeClr val="tx1"/>
                  </a:solidFill>
                </a:rPr>
                <a:t>Dt</a:t>
              </a:r>
              <a:r>
                <a:rPr lang="it-IT" dirty="0">
                  <a:solidFill>
                    <a:schemeClr val="tx1"/>
                  </a:solidFill>
                </a:rPr>
                <a:t> &lt; 2 -6 ns</a:t>
              </a:r>
            </a:p>
          </p:txBody>
        </p:sp>
      </p:grpSp>
      <p:grpSp>
        <p:nvGrpSpPr>
          <p:cNvPr id="10" name="Gruppo 28">
            <a:extLst>
              <a:ext uri="{FF2B5EF4-FFF2-40B4-BE49-F238E27FC236}">
                <a16:creationId xmlns:a16="http://schemas.microsoft.com/office/drawing/2014/main" id="{6AFE4F1B-58E5-FEFF-6453-C6D6CEFF4623}"/>
              </a:ext>
            </a:extLst>
          </p:cNvPr>
          <p:cNvGrpSpPr/>
          <p:nvPr/>
        </p:nvGrpSpPr>
        <p:grpSpPr>
          <a:xfrm>
            <a:off x="5216424" y="798122"/>
            <a:ext cx="1919110" cy="1205750"/>
            <a:chOff x="936472" y="3201311"/>
            <a:chExt cx="2261633" cy="822014"/>
          </a:xfrm>
        </p:grpSpPr>
        <p:sp>
          <p:nvSpPr>
            <p:cNvPr id="11" name="Rettangolo arrotondato 29">
              <a:extLst>
                <a:ext uri="{FF2B5EF4-FFF2-40B4-BE49-F238E27FC236}">
                  <a16:creationId xmlns:a16="http://schemas.microsoft.com/office/drawing/2014/main" id="{3E61DD96-C461-7B4A-6F69-EFA9F21F7DA1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ttangolo 30">
              <a:extLst>
                <a:ext uri="{FF2B5EF4-FFF2-40B4-BE49-F238E27FC236}">
                  <a16:creationId xmlns:a16="http://schemas.microsoft.com/office/drawing/2014/main" id="{B7676561-4CC8-EAD9-854D-88804F905AE1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dirty="0">
                  <a:solidFill>
                    <a:srgbClr val="000000"/>
                  </a:solidFill>
                </a:rPr>
                <a:t>D80 &lt; 0.25 -0.1 </a:t>
              </a:r>
              <a:r>
                <a:rPr lang="it-IT" dirty="0" err="1">
                  <a:solidFill>
                    <a:srgbClr val="000000"/>
                  </a:solidFill>
                </a:rPr>
                <a:t>deg</a:t>
              </a:r>
              <a:endParaRPr lang="it-IT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uppo 31">
            <a:extLst>
              <a:ext uri="{FF2B5EF4-FFF2-40B4-BE49-F238E27FC236}">
                <a16:creationId xmlns:a16="http://schemas.microsoft.com/office/drawing/2014/main" id="{94E2C5F7-BB2B-0493-29D7-6DD3F630CEB2}"/>
              </a:ext>
            </a:extLst>
          </p:cNvPr>
          <p:cNvGrpSpPr/>
          <p:nvPr/>
        </p:nvGrpSpPr>
        <p:grpSpPr>
          <a:xfrm>
            <a:off x="7251301" y="781188"/>
            <a:ext cx="1723371" cy="1222683"/>
            <a:chOff x="3965838" y="3191880"/>
            <a:chExt cx="1947015" cy="930162"/>
          </a:xfrm>
        </p:grpSpPr>
        <p:sp>
          <p:nvSpPr>
            <p:cNvPr id="14" name="Rettangolo arrotondato 33">
              <a:extLst>
                <a:ext uri="{FF2B5EF4-FFF2-40B4-BE49-F238E27FC236}">
                  <a16:creationId xmlns:a16="http://schemas.microsoft.com/office/drawing/2014/main" id="{B414DC11-0778-DD51-56E1-1D985C0B6A26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ttangolo 34">
              <a:extLst>
                <a:ext uri="{FF2B5EF4-FFF2-40B4-BE49-F238E27FC236}">
                  <a16:creationId xmlns:a16="http://schemas.microsoft.com/office/drawing/2014/main" id="{DEC36BDB-D7E8-C1C0-D850-722D1CBF53E6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dirty="0">
                  <a:solidFill>
                    <a:srgbClr val="000000"/>
                  </a:solidFill>
                </a:rPr>
                <a:t>&gt; 9.9 - 4.3 </a:t>
              </a:r>
              <a:r>
                <a:rPr lang="it-IT" dirty="0" err="1">
                  <a:solidFill>
                    <a:srgbClr val="000000"/>
                  </a:solidFill>
                </a:rPr>
                <a:t>deg</a:t>
              </a:r>
              <a:endParaRPr lang="it-IT" kern="12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6" name="Connettore 1 28">
            <a:extLst>
              <a:ext uri="{FF2B5EF4-FFF2-40B4-BE49-F238E27FC236}">
                <a16:creationId xmlns:a16="http://schemas.microsoft.com/office/drawing/2014/main" id="{092B44AD-5331-D12E-1245-E210FC8596DF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2">
            <a:extLst>
              <a:ext uri="{FF2B5EF4-FFF2-40B4-BE49-F238E27FC236}">
                <a16:creationId xmlns:a16="http://schemas.microsoft.com/office/drawing/2014/main" id="{280C9CA2-E332-7DDC-C1FB-51D0A52D381E}"/>
              </a:ext>
            </a:extLst>
          </p:cNvPr>
          <p:cNvCxnSpPr>
            <a:cxnSpLocks/>
          </p:cNvCxnSpPr>
          <p:nvPr/>
        </p:nvCxnSpPr>
        <p:spPr>
          <a:xfrm>
            <a:off x="278452" y="6468535"/>
            <a:ext cx="8496656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1097D2-15AD-6FD6-F382-7D5A24CC799E}"/>
              </a:ext>
            </a:extLst>
          </p:cNvPr>
          <p:cNvCxnSpPr>
            <a:cxnSpLocks/>
          </p:cNvCxnSpPr>
          <p:nvPr/>
        </p:nvCxnSpPr>
        <p:spPr>
          <a:xfrm flipH="1">
            <a:off x="545656" y="6206178"/>
            <a:ext cx="802902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4F2DC76-E1C4-D184-88B7-21E1B553DA89}"/>
              </a:ext>
            </a:extLst>
          </p:cNvPr>
          <p:cNvSpPr txBox="1"/>
          <p:nvPr/>
        </p:nvSpPr>
        <p:spPr>
          <a:xfrm>
            <a:off x="8249870" y="5876564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20 GeV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20314D-9384-29ED-3092-AC5A0802371D}"/>
              </a:ext>
            </a:extLst>
          </p:cNvPr>
          <p:cNvSpPr txBox="1"/>
          <p:nvPr/>
        </p:nvSpPr>
        <p:spPr>
          <a:xfrm>
            <a:off x="6015077" y="5876564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</a:rPr>
              <a:t>200 GeV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854B35-B352-2C53-E3B2-EA1503E01024}"/>
              </a:ext>
            </a:extLst>
          </p:cNvPr>
          <p:cNvSpPr txBox="1"/>
          <p:nvPr/>
        </p:nvSpPr>
        <p:spPr>
          <a:xfrm>
            <a:off x="3146666" y="5862213"/>
            <a:ext cx="53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TeV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71772-8D22-99C8-31A2-7BF7CC57A90C}"/>
              </a:ext>
            </a:extLst>
          </p:cNvPr>
          <p:cNvSpPr txBox="1"/>
          <p:nvPr/>
        </p:nvSpPr>
        <p:spPr>
          <a:xfrm>
            <a:off x="688936" y="5857271"/>
            <a:ext cx="68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accent3">
                    <a:lumMod val="75000"/>
                  </a:schemeClr>
                </a:solidFill>
              </a:rPr>
              <a:t>300 TeV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2BA19F-02D5-C17A-BBF1-22B3A5721697}"/>
              </a:ext>
            </a:extLst>
          </p:cNvPr>
          <p:cNvSpPr/>
          <p:nvPr/>
        </p:nvSpPr>
        <p:spPr>
          <a:xfrm>
            <a:off x="6206796" y="6096336"/>
            <a:ext cx="2367879" cy="210000"/>
          </a:xfrm>
          <a:prstGeom prst="rect">
            <a:avLst/>
          </a:prstGeom>
          <a:solidFill>
            <a:srgbClr val="C0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6C913-3C54-6BB5-7791-D4E82CD030E4}"/>
              </a:ext>
            </a:extLst>
          </p:cNvPr>
          <p:cNvSpPr/>
          <p:nvPr/>
        </p:nvSpPr>
        <p:spPr>
          <a:xfrm>
            <a:off x="2575706" y="6096608"/>
            <a:ext cx="4102045" cy="210000"/>
          </a:xfrm>
          <a:prstGeom prst="rect">
            <a:avLst/>
          </a:prstGeom>
          <a:solidFill>
            <a:schemeClr val="tx1">
              <a:lumMod val="50000"/>
              <a:lumOff val="50000"/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AF8B66-FC81-6675-704E-D1B3030F7F3A}"/>
              </a:ext>
            </a:extLst>
          </p:cNvPr>
          <p:cNvSpPr/>
          <p:nvPr/>
        </p:nvSpPr>
        <p:spPr>
          <a:xfrm>
            <a:off x="6489419" y="6101078"/>
            <a:ext cx="2089540" cy="210000"/>
          </a:xfrm>
          <a:prstGeom prst="rect">
            <a:avLst/>
          </a:prstGeom>
          <a:solidFill>
            <a:srgbClr val="C00000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719B18-960E-9BBE-1A45-1BDCC87D4138}"/>
              </a:ext>
            </a:extLst>
          </p:cNvPr>
          <p:cNvSpPr/>
          <p:nvPr/>
        </p:nvSpPr>
        <p:spPr>
          <a:xfrm>
            <a:off x="777451" y="6096075"/>
            <a:ext cx="3046909" cy="210000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C051F4-A12C-EB65-0DB5-66E6C949ABCD}"/>
              </a:ext>
            </a:extLst>
          </p:cNvPr>
          <p:cNvSpPr/>
          <p:nvPr/>
        </p:nvSpPr>
        <p:spPr>
          <a:xfrm>
            <a:off x="3387592" y="6103221"/>
            <a:ext cx="2819203" cy="210000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A15623-FC54-4178-C28D-3F9323D63A85}"/>
              </a:ext>
            </a:extLst>
          </p:cNvPr>
          <p:cNvSpPr/>
          <p:nvPr/>
        </p:nvSpPr>
        <p:spPr>
          <a:xfrm>
            <a:off x="777451" y="6097608"/>
            <a:ext cx="2605857" cy="210000"/>
          </a:xfrm>
          <a:prstGeom prst="rect">
            <a:avLst/>
          </a:prstGeom>
          <a:solidFill>
            <a:schemeClr val="accent3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3B564-8F38-0B9A-1D98-1730A9FF1408}"/>
              </a:ext>
            </a:extLst>
          </p:cNvPr>
          <p:cNvSpPr txBox="1"/>
          <p:nvPr/>
        </p:nvSpPr>
        <p:spPr>
          <a:xfrm>
            <a:off x="2140867" y="5782561"/>
            <a:ext cx="614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SST					MST				 		LST	</a:t>
            </a:r>
            <a:endParaRPr lang="en-US" dirty="0"/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id="{DB38D8A2-21EE-B918-BCF9-D6FAB5DBAF59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35" name="Connettore 1 45">
            <a:extLst>
              <a:ext uri="{FF2B5EF4-FFF2-40B4-BE49-F238E27FC236}">
                <a16:creationId xmlns:a16="http://schemas.microsoft.com/office/drawing/2014/main" id="{C3CECD53-06D9-B925-EB13-0F47559519DA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Hexagon 35">
            <a:extLst>
              <a:ext uri="{FF2B5EF4-FFF2-40B4-BE49-F238E27FC236}">
                <a16:creationId xmlns:a16="http://schemas.microsoft.com/office/drawing/2014/main" id="{3744CEE7-8AE4-41F4-70B3-5E3D021BCE6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ttangolo 3">
            <a:extLst>
              <a:ext uri="{FF2B5EF4-FFF2-40B4-BE49-F238E27FC236}">
                <a16:creationId xmlns:a16="http://schemas.microsoft.com/office/drawing/2014/main" id="{E0C42F42-6C0F-0BAD-BC83-C7776EF146DA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5B5104-8E2F-6A31-2D3F-B27C320D0E3A}"/>
              </a:ext>
            </a:extLst>
          </p:cNvPr>
          <p:cNvSpPr txBox="1"/>
          <p:nvPr/>
        </p:nvSpPr>
        <p:spPr>
          <a:xfrm>
            <a:off x="688936" y="2434951"/>
            <a:ext cx="614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CTAO TELESCOPES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32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F7F6F-79C2-A3E6-9317-51C61F48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822D5C8C-D69C-9E3F-40CF-0997F178CF8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arge satellite dish with a large antenna&#10;&#10;AI-generated content may be incorrect.">
            <a:extLst>
              <a:ext uri="{FF2B5EF4-FFF2-40B4-BE49-F238E27FC236}">
                <a16:creationId xmlns:a16="http://schemas.microsoft.com/office/drawing/2014/main" id="{149D7697-69AD-0DD0-2361-FE134012E4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95" y="2531265"/>
            <a:ext cx="3609934" cy="3891129"/>
          </a:xfrm>
          <a:prstGeom prst="rect">
            <a:avLst/>
          </a:prstGeom>
        </p:spPr>
      </p:pic>
      <p:grpSp>
        <p:nvGrpSpPr>
          <p:cNvPr id="11" name="Gruppo 22">
            <a:extLst>
              <a:ext uri="{FF2B5EF4-FFF2-40B4-BE49-F238E27FC236}">
                <a16:creationId xmlns:a16="http://schemas.microsoft.com/office/drawing/2014/main" id="{2D5CBF71-6F78-D9ED-857B-657B4F5CF99F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2" name="Rettangolo arrotondato 23">
              <a:extLst>
                <a:ext uri="{FF2B5EF4-FFF2-40B4-BE49-F238E27FC236}">
                  <a16:creationId xmlns:a16="http://schemas.microsoft.com/office/drawing/2014/main" id="{953CE3A1-01A3-B7D9-B46E-A43D77065BCC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ttangolo 24">
              <a:extLst>
                <a:ext uri="{FF2B5EF4-FFF2-40B4-BE49-F238E27FC236}">
                  <a16:creationId xmlns:a16="http://schemas.microsoft.com/office/drawing/2014/main" id="{3F2C785E-C9E5-1043-9C35-CFDFFCD9D8D9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4" name="Gruppo 25">
            <a:extLst>
              <a:ext uri="{FF2B5EF4-FFF2-40B4-BE49-F238E27FC236}">
                <a16:creationId xmlns:a16="http://schemas.microsoft.com/office/drawing/2014/main" id="{32EEEF85-4E6B-12F5-4B7F-460CBA226237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15" name="Rettangolo arrotondato 26">
              <a:extLst>
                <a:ext uri="{FF2B5EF4-FFF2-40B4-BE49-F238E27FC236}">
                  <a16:creationId xmlns:a16="http://schemas.microsoft.com/office/drawing/2014/main" id="{1AD6147E-A959-1844-D9EB-10C2255ED4FE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ttangolo 27">
              <a:extLst>
                <a:ext uri="{FF2B5EF4-FFF2-40B4-BE49-F238E27FC236}">
                  <a16:creationId xmlns:a16="http://schemas.microsoft.com/office/drawing/2014/main" id="{2B4BC968-1FD6-0706-CE0E-6AB87E6D3F14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o 28">
            <a:extLst>
              <a:ext uri="{FF2B5EF4-FFF2-40B4-BE49-F238E27FC236}">
                <a16:creationId xmlns:a16="http://schemas.microsoft.com/office/drawing/2014/main" id="{A6F6E482-2742-3719-BCFF-6FEC74B1FC26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0" name="Rettangolo arrotondato 29">
              <a:extLst>
                <a:ext uri="{FF2B5EF4-FFF2-40B4-BE49-F238E27FC236}">
                  <a16:creationId xmlns:a16="http://schemas.microsoft.com/office/drawing/2014/main" id="{43C22CCD-3CE7-46F1-CFB3-9D3444747A6A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ttangolo 30">
              <a:extLst>
                <a:ext uri="{FF2B5EF4-FFF2-40B4-BE49-F238E27FC236}">
                  <a16:creationId xmlns:a16="http://schemas.microsoft.com/office/drawing/2014/main" id="{F30C22C9-EA78-5829-5CBB-490D4564A5EF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3" name="Gruppo 31">
            <a:extLst>
              <a:ext uri="{FF2B5EF4-FFF2-40B4-BE49-F238E27FC236}">
                <a16:creationId xmlns:a16="http://schemas.microsoft.com/office/drawing/2014/main" id="{BBAC1702-1DB1-6CBE-F28A-98EF05391C91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6" name="Rettangolo arrotondato 33">
              <a:extLst>
                <a:ext uri="{FF2B5EF4-FFF2-40B4-BE49-F238E27FC236}">
                  <a16:creationId xmlns:a16="http://schemas.microsoft.com/office/drawing/2014/main" id="{A0A09E0C-C1BA-769A-16D2-9C484A8C160E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ttangolo 34">
              <a:extLst>
                <a:ext uri="{FF2B5EF4-FFF2-40B4-BE49-F238E27FC236}">
                  <a16:creationId xmlns:a16="http://schemas.microsoft.com/office/drawing/2014/main" id="{20379E3E-5A80-2E0E-7096-245F56B59C2B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sp>
        <p:nvSpPr>
          <p:cNvPr id="3" name="Rettangolo 4">
            <a:extLst>
              <a:ext uri="{FF2B5EF4-FFF2-40B4-BE49-F238E27FC236}">
                <a16:creationId xmlns:a16="http://schemas.microsoft.com/office/drawing/2014/main" id="{AA89D01E-E80F-0D30-A8A4-0A4719C8FB5A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7" name="Connettore 1 45">
            <a:extLst>
              <a:ext uri="{FF2B5EF4-FFF2-40B4-BE49-F238E27FC236}">
                <a16:creationId xmlns:a16="http://schemas.microsoft.com/office/drawing/2014/main" id="{22AB6835-6AE1-65C2-098B-CA02EA57C57D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Hexagon 7">
            <a:extLst>
              <a:ext uri="{FF2B5EF4-FFF2-40B4-BE49-F238E27FC236}">
                <a16:creationId xmlns:a16="http://schemas.microsoft.com/office/drawing/2014/main" id="{164EF992-E455-43E3-8826-F566D17A7FEF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B0547DA5-AA41-82C1-CAF5-98AB33CD6C78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pic>
        <p:nvPicPr>
          <p:cNvPr id="21" name="Immagine 20" descr="Macintosh HD:Users:giorgiasironi:Lavoro:CTA:LST:RT:Roc_fit.jpg">
            <a:extLst>
              <a:ext uri="{FF2B5EF4-FFF2-40B4-BE49-F238E27FC236}">
                <a16:creationId xmlns:a16="http://schemas.microsoft.com/office/drawing/2014/main" id="{AF5D8491-1302-3870-4FCA-D7AD1F23DAF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7405" y="3048448"/>
            <a:ext cx="4516579" cy="318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ttangolo 15">
            <a:extLst>
              <a:ext uri="{FF2B5EF4-FFF2-40B4-BE49-F238E27FC236}">
                <a16:creationId xmlns:a16="http://schemas.microsoft.com/office/drawing/2014/main" id="{A3B72510-C903-9F1E-2B5D-B0C84C376580}"/>
              </a:ext>
            </a:extLst>
          </p:cNvPr>
          <p:cNvSpPr/>
          <p:nvPr/>
        </p:nvSpPr>
        <p:spPr>
          <a:xfrm>
            <a:off x="302508" y="1254693"/>
            <a:ext cx="76529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Ex 1: CTA-LST Parabolic approximation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Parabolic Dish (D=23 m)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198 spherical mirrors (side-to-side=1.5 m)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Segments rotated to approximate the parabolic response </a:t>
            </a:r>
          </a:p>
        </p:txBody>
      </p:sp>
    </p:spTree>
    <p:extLst>
      <p:ext uri="{BB962C8B-B14F-4D97-AF65-F5344CB8AC3E}">
        <p14:creationId xmlns:p14="http://schemas.microsoft.com/office/powerpoint/2010/main" val="84565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A6ADB-EA21-36E9-E0CA-205BE74E9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6F2384DE-A02F-300A-2FF5-E3A84EED0D6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o 22">
            <a:extLst>
              <a:ext uri="{FF2B5EF4-FFF2-40B4-BE49-F238E27FC236}">
                <a16:creationId xmlns:a16="http://schemas.microsoft.com/office/drawing/2014/main" id="{591ED49F-60D8-1991-7632-56D76C5E2DA3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2" name="Rettangolo arrotondato 23">
              <a:extLst>
                <a:ext uri="{FF2B5EF4-FFF2-40B4-BE49-F238E27FC236}">
                  <a16:creationId xmlns:a16="http://schemas.microsoft.com/office/drawing/2014/main" id="{B5BCCDC4-4281-DCB3-2547-C65312DBF4AD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ttangolo 24">
              <a:extLst>
                <a:ext uri="{FF2B5EF4-FFF2-40B4-BE49-F238E27FC236}">
                  <a16:creationId xmlns:a16="http://schemas.microsoft.com/office/drawing/2014/main" id="{6E7AA9A4-8B01-FE8E-3261-8CE2B65FB0F8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4" name="Gruppo 25">
            <a:extLst>
              <a:ext uri="{FF2B5EF4-FFF2-40B4-BE49-F238E27FC236}">
                <a16:creationId xmlns:a16="http://schemas.microsoft.com/office/drawing/2014/main" id="{04EC6D35-E92A-5001-2D46-6FF9BC289503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15" name="Rettangolo arrotondato 26">
              <a:extLst>
                <a:ext uri="{FF2B5EF4-FFF2-40B4-BE49-F238E27FC236}">
                  <a16:creationId xmlns:a16="http://schemas.microsoft.com/office/drawing/2014/main" id="{6FD8FD5D-9BE2-D3CC-E1F2-DFC0A390A07C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ttangolo 27">
              <a:extLst>
                <a:ext uri="{FF2B5EF4-FFF2-40B4-BE49-F238E27FC236}">
                  <a16:creationId xmlns:a16="http://schemas.microsoft.com/office/drawing/2014/main" id="{9AE92A7C-D313-9FE2-6B23-4353B81831EA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o 28">
            <a:extLst>
              <a:ext uri="{FF2B5EF4-FFF2-40B4-BE49-F238E27FC236}">
                <a16:creationId xmlns:a16="http://schemas.microsoft.com/office/drawing/2014/main" id="{E73529C3-52E7-0F5A-52C9-F54600D74401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0" name="Rettangolo arrotondato 29">
              <a:extLst>
                <a:ext uri="{FF2B5EF4-FFF2-40B4-BE49-F238E27FC236}">
                  <a16:creationId xmlns:a16="http://schemas.microsoft.com/office/drawing/2014/main" id="{76ABD5D3-9AE5-B87D-83B1-96406EC4BBE0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ttangolo 30">
              <a:extLst>
                <a:ext uri="{FF2B5EF4-FFF2-40B4-BE49-F238E27FC236}">
                  <a16:creationId xmlns:a16="http://schemas.microsoft.com/office/drawing/2014/main" id="{94B334FC-A17D-F3EF-E91D-5F0536DAC212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3" name="Gruppo 31">
            <a:extLst>
              <a:ext uri="{FF2B5EF4-FFF2-40B4-BE49-F238E27FC236}">
                <a16:creationId xmlns:a16="http://schemas.microsoft.com/office/drawing/2014/main" id="{333552E8-CD57-5CAA-9234-11F511BDDA32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6" name="Rettangolo arrotondato 33">
              <a:extLst>
                <a:ext uri="{FF2B5EF4-FFF2-40B4-BE49-F238E27FC236}">
                  <a16:creationId xmlns:a16="http://schemas.microsoft.com/office/drawing/2014/main" id="{75C42D31-8611-5F6F-982C-7E8725F328D1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Rettangolo 34">
              <a:extLst>
                <a:ext uri="{FF2B5EF4-FFF2-40B4-BE49-F238E27FC236}">
                  <a16:creationId xmlns:a16="http://schemas.microsoft.com/office/drawing/2014/main" id="{7FBE08C3-8DC6-4789-C1AF-95B4EFC273C1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sp>
        <p:nvSpPr>
          <p:cNvPr id="3" name="Rettangolo 4">
            <a:extLst>
              <a:ext uri="{FF2B5EF4-FFF2-40B4-BE49-F238E27FC236}">
                <a16:creationId xmlns:a16="http://schemas.microsoft.com/office/drawing/2014/main" id="{E936D5BB-118E-EDBE-849B-841B0013B566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7" name="Connettore 1 45">
            <a:extLst>
              <a:ext uri="{FF2B5EF4-FFF2-40B4-BE49-F238E27FC236}">
                <a16:creationId xmlns:a16="http://schemas.microsoft.com/office/drawing/2014/main" id="{B8F40EF4-4274-0347-10CC-441A1F00391E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Hexagon 7">
            <a:extLst>
              <a:ext uri="{FF2B5EF4-FFF2-40B4-BE49-F238E27FC236}">
                <a16:creationId xmlns:a16="http://schemas.microsoft.com/office/drawing/2014/main" id="{08E1C6A3-9047-CAFB-E126-C378C7B7F7C8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F42FE45B-9495-6981-672F-CD6667377B01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pic>
        <p:nvPicPr>
          <p:cNvPr id="2" name="Immagine 6" descr="Macintosh HD:Users:giorgiasironi:Lavoro:CTA:LST:RT:2-3Roc_err:Roc_hist.jpg">
            <a:extLst>
              <a:ext uri="{FF2B5EF4-FFF2-40B4-BE49-F238E27FC236}">
                <a16:creationId xmlns:a16="http://schemas.microsoft.com/office/drawing/2014/main" id="{7E1B21A8-C48F-7FF4-342F-CEE4CA40F76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3012" y="2737762"/>
            <a:ext cx="4318002" cy="363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25">
            <a:extLst>
              <a:ext uri="{FF2B5EF4-FFF2-40B4-BE49-F238E27FC236}">
                <a16:creationId xmlns:a16="http://schemas.microsoft.com/office/drawing/2014/main" id="{E909904D-1408-E76B-BC0A-FA48480159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22" y="2635069"/>
            <a:ext cx="2912509" cy="2740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836BA4-1A85-BB04-05F3-38634BA68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911912"/>
              </p:ext>
            </p:extLst>
          </p:nvPr>
        </p:nvGraphicFramePr>
        <p:xfrm>
          <a:off x="361309" y="5536665"/>
          <a:ext cx="3780790" cy="81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3807748370"/>
                    </a:ext>
                  </a:extLst>
                </a:gridCol>
                <a:gridCol w="1917065">
                  <a:extLst>
                    <a:ext uri="{9D8B030D-6E8A-4147-A177-3AD203B41FA5}">
                      <a16:colId xmlns:a16="http://schemas.microsoft.com/office/drawing/2014/main" val="3400850245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dirty="0" err="1">
                          <a:effectLst/>
                        </a:rPr>
                        <a:t>RoC</a:t>
                      </a:r>
                      <a:r>
                        <a:rPr lang="en-GB" sz="1200" dirty="0">
                          <a:effectLst/>
                        </a:rPr>
                        <a:t> [m]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</a:rPr>
                        <a:t># of segments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0132360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dirty="0">
                          <a:effectLst/>
                        </a:rPr>
                        <a:t>56.3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1112921"/>
                  </a:ext>
                </a:extLst>
              </a:tr>
              <a:tr h="86995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dirty="0">
                          <a:effectLst/>
                        </a:rPr>
                        <a:t>57.1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>
                          <a:effectLst/>
                        </a:rPr>
                        <a:t>60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6885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dirty="0">
                          <a:effectLst/>
                        </a:rPr>
                        <a:t>57.9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GB" sz="1200" dirty="0">
                          <a:effectLst/>
                        </a:rPr>
                        <a:t>78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93758"/>
                  </a:ext>
                </a:extLst>
              </a:tr>
            </a:tbl>
          </a:graphicData>
        </a:graphic>
      </p:graphicFrame>
      <p:sp>
        <p:nvSpPr>
          <p:cNvPr id="10" name="Rettangolo 15">
            <a:extLst>
              <a:ext uri="{FF2B5EF4-FFF2-40B4-BE49-F238E27FC236}">
                <a16:creationId xmlns:a16="http://schemas.microsoft.com/office/drawing/2014/main" id="{7F84ADE1-E05C-4C8D-43CF-E1A18F5D7275}"/>
              </a:ext>
            </a:extLst>
          </p:cNvPr>
          <p:cNvSpPr/>
          <p:nvPr/>
        </p:nvSpPr>
        <p:spPr>
          <a:xfrm>
            <a:off x="302508" y="1254693"/>
            <a:ext cx="76529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Ex 1: CTA-LST Parabolic approximation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Parabolic Dish (D=23 m)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198 spherical mirrors (side-to-side=1.5 m)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Segments rotated to approximate the parabolic response </a:t>
            </a:r>
          </a:p>
        </p:txBody>
      </p:sp>
    </p:spTree>
    <p:extLst>
      <p:ext uri="{BB962C8B-B14F-4D97-AF65-F5344CB8AC3E}">
        <p14:creationId xmlns:p14="http://schemas.microsoft.com/office/powerpoint/2010/main" val="266819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55B36-0EE5-29A2-66CC-BA603D8D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>
            <a:extLst>
              <a:ext uri="{FF2B5EF4-FFF2-40B4-BE49-F238E27FC236}">
                <a16:creationId xmlns:a16="http://schemas.microsoft.com/office/drawing/2014/main" id="{24311767-5750-E357-7EA9-85A8C57B3C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080" y="2544037"/>
            <a:ext cx="4867344" cy="39244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3921F919-86BB-808B-373B-BF68BFA08CB4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4">
            <a:extLst>
              <a:ext uri="{FF2B5EF4-FFF2-40B4-BE49-F238E27FC236}">
                <a16:creationId xmlns:a16="http://schemas.microsoft.com/office/drawing/2014/main" id="{8D626FCE-8537-865E-1566-5FDE7976842A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6634F35-970D-1D41-75F5-ECDC49C4283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22B81599-4285-565F-1CE0-1B4615A63E33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0" name="Rettangolo 1">
            <a:extLst>
              <a:ext uri="{FF2B5EF4-FFF2-40B4-BE49-F238E27FC236}">
                <a16:creationId xmlns:a16="http://schemas.microsoft.com/office/drawing/2014/main" id="{857D4E27-7163-2C67-2927-EDE221520E96}"/>
              </a:ext>
            </a:extLst>
          </p:cNvPr>
          <p:cNvSpPr/>
          <p:nvPr/>
        </p:nvSpPr>
        <p:spPr>
          <a:xfrm>
            <a:off x="1076938" y="3041588"/>
            <a:ext cx="4489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Yellow dashed line: parabolic mirror</a:t>
            </a:r>
          </a:p>
          <a:p>
            <a:r>
              <a:rPr lang="en-GB" sz="1400" dirty="0">
                <a:solidFill>
                  <a:srgbClr val="009D60"/>
                </a:solidFill>
              </a:rPr>
              <a:t>Green: continuous RoC distribution</a:t>
            </a:r>
          </a:p>
          <a:p>
            <a:r>
              <a:rPr lang="en-GB" sz="1400" dirty="0">
                <a:solidFill>
                  <a:srgbClr val="4B4BC1"/>
                </a:solidFill>
              </a:rPr>
              <a:t>Blue: proposed solution with 3 coronae</a:t>
            </a:r>
          </a:p>
          <a:p>
            <a:r>
              <a:rPr lang="en-GB" sz="1400" dirty="0">
                <a:solidFill>
                  <a:srgbClr val="D57FA5"/>
                </a:solidFill>
              </a:rPr>
              <a:t>Pink: all mirrors with the same RoC</a:t>
            </a:r>
          </a:p>
        </p:txBody>
      </p:sp>
      <p:pic>
        <p:nvPicPr>
          <p:cNvPr id="21" name="Immagine 6">
            <a:extLst>
              <a:ext uri="{FF2B5EF4-FFF2-40B4-BE49-F238E27FC236}">
                <a16:creationId xmlns:a16="http://schemas.microsoft.com/office/drawing/2014/main" id="{95904A30-507E-CDE7-ABB1-B2FDAEF95F9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57356" y="4617217"/>
            <a:ext cx="1895054" cy="158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magine 7">
            <a:extLst>
              <a:ext uri="{FF2B5EF4-FFF2-40B4-BE49-F238E27FC236}">
                <a16:creationId xmlns:a16="http://schemas.microsoft.com/office/drawing/2014/main" id="{4BB7DB3F-5E17-DC22-208E-D233C62859E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58930" y="4643769"/>
            <a:ext cx="1895054" cy="15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01D41C7-C670-5838-39CB-242502B87D44}"/>
              </a:ext>
            </a:extLst>
          </p:cNvPr>
          <p:cNvSpPr/>
          <p:nvPr/>
        </p:nvSpPr>
        <p:spPr>
          <a:xfrm>
            <a:off x="5403104" y="3130194"/>
            <a:ext cx="3315133" cy="1015745"/>
          </a:xfrm>
          <a:prstGeom prst="roundRect">
            <a:avLst/>
          </a:prstGeom>
          <a:solidFill>
            <a:srgbClr val="4B4B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Tessellation allowed to obtain parabolic response by spherical mirrors</a:t>
            </a:r>
          </a:p>
        </p:txBody>
      </p:sp>
      <p:grpSp>
        <p:nvGrpSpPr>
          <p:cNvPr id="41" name="Gruppo 22">
            <a:extLst>
              <a:ext uri="{FF2B5EF4-FFF2-40B4-BE49-F238E27FC236}">
                <a16:creationId xmlns:a16="http://schemas.microsoft.com/office/drawing/2014/main" id="{4C96FC77-B821-22CC-4027-E881FD438CC0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42" name="Rettangolo arrotondato 23">
              <a:extLst>
                <a:ext uri="{FF2B5EF4-FFF2-40B4-BE49-F238E27FC236}">
                  <a16:creationId xmlns:a16="http://schemas.microsoft.com/office/drawing/2014/main" id="{72A66959-9F45-0699-E7CB-1E5EAF165AD7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ttangolo 24">
              <a:extLst>
                <a:ext uri="{FF2B5EF4-FFF2-40B4-BE49-F238E27FC236}">
                  <a16:creationId xmlns:a16="http://schemas.microsoft.com/office/drawing/2014/main" id="{7C631AF0-7AF1-D203-B4A8-D37151F1C209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44" name="Gruppo 25">
            <a:extLst>
              <a:ext uri="{FF2B5EF4-FFF2-40B4-BE49-F238E27FC236}">
                <a16:creationId xmlns:a16="http://schemas.microsoft.com/office/drawing/2014/main" id="{3847B75E-C613-0919-0651-80D6BCF7A9FA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45" name="Rettangolo arrotondato 26">
              <a:extLst>
                <a:ext uri="{FF2B5EF4-FFF2-40B4-BE49-F238E27FC236}">
                  <a16:creationId xmlns:a16="http://schemas.microsoft.com/office/drawing/2014/main" id="{E983C355-0B84-0350-1F71-F9AD873BB1B0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ttangolo 27">
              <a:extLst>
                <a:ext uri="{FF2B5EF4-FFF2-40B4-BE49-F238E27FC236}">
                  <a16:creationId xmlns:a16="http://schemas.microsoft.com/office/drawing/2014/main" id="{8BC3677A-FFCB-2EC3-2C6A-E69D4BD89B78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uppo 28">
            <a:extLst>
              <a:ext uri="{FF2B5EF4-FFF2-40B4-BE49-F238E27FC236}">
                <a16:creationId xmlns:a16="http://schemas.microsoft.com/office/drawing/2014/main" id="{A27BCCBB-A255-5920-6745-A69693DAE111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48" name="Rettangolo arrotondato 29">
              <a:extLst>
                <a:ext uri="{FF2B5EF4-FFF2-40B4-BE49-F238E27FC236}">
                  <a16:creationId xmlns:a16="http://schemas.microsoft.com/office/drawing/2014/main" id="{54B11D60-0A7F-9E46-E4F4-6DDDB0AF4B37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ttangolo 30">
              <a:extLst>
                <a:ext uri="{FF2B5EF4-FFF2-40B4-BE49-F238E27FC236}">
                  <a16:creationId xmlns:a16="http://schemas.microsoft.com/office/drawing/2014/main" id="{47612BE5-6E09-6941-D377-0E218B671E64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50" name="Gruppo 31">
            <a:extLst>
              <a:ext uri="{FF2B5EF4-FFF2-40B4-BE49-F238E27FC236}">
                <a16:creationId xmlns:a16="http://schemas.microsoft.com/office/drawing/2014/main" id="{688F5964-FCBE-41E6-16CA-6869EF9C4653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51" name="Rettangolo arrotondato 33">
              <a:extLst>
                <a:ext uri="{FF2B5EF4-FFF2-40B4-BE49-F238E27FC236}">
                  <a16:creationId xmlns:a16="http://schemas.microsoft.com/office/drawing/2014/main" id="{D5DE1204-E6E1-0C59-29C5-56FE7C991742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ttangolo 34">
              <a:extLst>
                <a:ext uri="{FF2B5EF4-FFF2-40B4-BE49-F238E27FC236}">
                  <a16:creationId xmlns:a16="http://schemas.microsoft.com/office/drawing/2014/main" id="{10F61361-6F27-C227-26C3-F14856D1E5E2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53" name="Connettore 1 45">
            <a:extLst>
              <a:ext uri="{FF2B5EF4-FFF2-40B4-BE49-F238E27FC236}">
                <a16:creationId xmlns:a16="http://schemas.microsoft.com/office/drawing/2014/main" id="{D1F71E61-B165-E94D-5993-D55479B26624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ttangolo 15">
            <a:extLst>
              <a:ext uri="{FF2B5EF4-FFF2-40B4-BE49-F238E27FC236}">
                <a16:creationId xmlns:a16="http://schemas.microsoft.com/office/drawing/2014/main" id="{326ECE01-F6E2-8D74-6565-A2C15BB11CBD}"/>
              </a:ext>
            </a:extLst>
          </p:cNvPr>
          <p:cNvSpPr/>
          <p:nvPr/>
        </p:nvSpPr>
        <p:spPr>
          <a:xfrm>
            <a:off x="302508" y="1254693"/>
            <a:ext cx="76529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Ex 1: CTA-LST Parabolic approximation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Parabolic Dish (D=23 m)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198 spherical mirrors (side-to-side=1.5 m)</a:t>
            </a:r>
          </a:p>
          <a:p>
            <a:pPr marL="285750" indent="-285750" algn="just">
              <a:buFont typeface="Arial"/>
              <a:buChar char="•"/>
            </a:pPr>
            <a:r>
              <a:rPr lang="en-GB" dirty="0"/>
              <a:t>Segments rotated to approximate the parabolic response </a:t>
            </a:r>
          </a:p>
        </p:txBody>
      </p:sp>
    </p:spTree>
    <p:extLst>
      <p:ext uri="{BB962C8B-B14F-4D97-AF65-F5344CB8AC3E}">
        <p14:creationId xmlns:p14="http://schemas.microsoft.com/office/powerpoint/2010/main" val="3576725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6C282-0DDE-FE8B-1468-468E35151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5DCAB5-72EF-D5CC-8C61-F02B5F2F151E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0F9D1F17-0E5F-04EA-849D-F0AF1608F4C0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8">
            <a:extLst>
              <a:ext uri="{FF2B5EF4-FFF2-40B4-BE49-F238E27FC236}">
                <a16:creationId xmlns:a16="http://schemas.microsoft.com/office/drawing/2014/main" id="{4A5E85BE-092B-B109-2FC2-AC52A87B24E2}"/>
              </a:ext>
            </a:extLst>
          </p:cNvPr>
          <p:cNvSpPr txBox="1"/>
          <p:nvPr/>
        </p:nvSpPr>
        <p:spPr>
          <a:xfrm>
            <a:off x="252466" y="1788454"/>
            <a:ext cx="8462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1905: Karl Schwarzschild solved the Seidel optical equations for </a:t>
            </a:r>
            <a:r>
              <a:rPr lang="en-GB" sz="2000" b="1" dirty="0"/>
              <a:t>spherical</a:t>
            </a:r>
            <a:r>
              <a:rPr lang="en-GB" sz="2000" dirty="0"/>
              <a:t> aberration and</a:t>
            </a:r>
            <a:r>
              <a:rPr lang="en-GB" sz="2000" b="1" dirty="0"/>
              <a:t> coma </a:t>
            </a:r>
            <a:r>
              <a:rPr lang="en-GB" sz="2000" dirty="0"/>
              <a:t>find relation between parameters capable to make a telescope </a:t>
            </a:r>
            <a:r>
              <a:rPr lang="en-GB" sz="2000" b="1" dirty="0"/>
              <a:t>aplanatic</a:t>
            </a:r>
            <a:r>
              <a:rPr lang="en-GB" sz="2000" dirty="0"/>
              <a:t>.</a:t>
            </a:r>
            <a:endParaRPr lang="en-GB" sz="1100" dirty="0"/>
          </a:p>
          <a:p>
            <a:endParaRPr lang="en-GB" sz="1100" dirty="0"/>
          </a:p>
          <a:p>
            <a:r>
              <a:rPr lang="en-GB" sz="2000" i="1" dirty="0"/>
              <a:t>“For any geometry, 2 aspheric mirrors allow the correction of SI and SII to give an aplanatic telescope” </a:t>
            </a:r>
          </a:p>
        </p:txBody>
      </p:sp>
      <p:pic>
        <p:nvPicPr>
          <p:cNvPr id="24" name="Immagine 19" descr="sch-tel.pdf">
            <a:extLst>
              <a:ext uri="{FF2B5EF4-FFF2-40B4-BE49-F238E27FC236}">
                <a16:creationId xmlns:a16="http://schemas.microsoft.com/office/drawing/2014/main" id="{0495873E-8805-0747-0524-D08CB4242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135" y="3464435"/>
            <a:ext cx="4352424" cy="2781486"/>
          </a:xfrm>
          <a:prstGeom prst="rect">
            <a:avLst/>
          </a:prstGeom>
        </p:spPr>
      </p:pic>
      <p:sp>
        <p:nvSpPr>
          <p:cNvPr id="25" name="Rettangolo 20">
            <a:extLst>
              <a:ext uri="{FF2B5EF4-FFF2-40B4-BE49-F238E27FC236}">
                <a16:creationId xmlns:a16="http://schemas.microsoft.com/office/drawing/2014/main" id="{2F943B33-D492-E992-1D30-C9DC4F4BF22F}"/>
              </a:ext>
            </a:extLst>
          </p:cNvPr>
          <p:cNvSpPr/>
          <p:nvPr/>
        </p:nvSpPr>
        <p:spPr>
          <a:xfrm>
            <a:off x="321941" y="6004850"/>
            <a:ext cx="8634834" cy="408040"/>
          </a:xfrm>
          <a:prstGeom prst="rect">
            <a:avLst/>
          </a:prstGeom>
          <a:solidFill>
            <a:srgbClr val="FFC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/>
              <a:t>Technological obstacle: </a:t>
            </a:r>
            <a:r>
              <a:rPr lang="en-GB" sz="2000" b="1" dirty="0" err="1"/>
              <a:t>Aspherical</a:t>
            </a:r>
            <a:r>
              <a:rPr lang="en-GB" sz="2000" b="1" dirty="0"/>
              <a:t> Optics manufacturing</a:t>
            </a:r>
          </a:p>
        </p:txBody>
      </p:sp>
      <p:sp>
        <p:nvSpPr>
          <p:cNvPr id="26" name="Rettangolo 24">
            <a:extLst>
              <a:ext uri="{FF2B5EF4-FFF2-40B4-BE49-F238E27FC236}">
                <a16:creationId xmlns:a16="http://schemas.microsoft.com/office/drawing/2014/main" id="{AAFAF9B2-5BDA-9B11-46CC-567CDDE26809}"/>
              </a:ext>
            </a:extLst>
          </p:cNvPr>
          <p:cNvSpPr/>
          <p:nvPr/>
        </p:nvSpPr>
        <p:spPr>
          <a:xfrm>
            <a:off x="250707" y="3679250"/>
            <a:ext cx="45244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u="sng" dirty="0"/>
              <a:t>Schwarzschild telescope</a:t>
            </a:r>
          </a:p>
          <a:p>
            <a:endParaRPr lang="it-IT" dirty="0"/>
          </a:p>
        </p:txBody>
      </p:sp>
      <p:pic>
        <p:nvPicPr>
          <p:cNvPr id="27" name="Immagine 23" descr="Schwarzschild.jpg">
            <a:extLst>
              <a:ext uri="{FF2B5EF4-FFF2-40B4-BE49-F238E27FC236}">
                <a16:creationId xmlns:a16="http://schemas.microsoft.com/office/drawing/2014/main" id="{A1D6FD7E-6D47-DE36-DA82-7FEE407EE7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41" y="4143415"/>
            <a:ext cx="1276546" cy="1500141"/>
          </a:xfrm>
          <a:prstGeom prst="rect">
            <a:avLst/>
          </a:prstGeom>
        </p:spPr>
      </p:pic>
      <p:sp>
        <p:nvSpPr>
          <p:cNvPr id="28" name="Rettangolo 1">
            <a:extLst>
              <a:ext uri="{FF2B5EF4-FFF2-40B4-BE49-F238E27FC236}">
                <a16:creationId xmlns:a16="http://schemas.microsoft.com/office/drawing/2014/main" id="{27BFD8B2-DD9A-E965-7E7B-120C2B23E2E4}"/>
              </a:ext>
            </a:extLst>
          </p:cNvPr>
          <p:cNvSpPr/>
          <p:nvPr/>
        </p:nvSpPr>
        <p:spPr>
          <a:xfrm>
            <a:off x="1632725" y="40739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b</a:t>
            </a:r>
            <a:r>
              <a:rPr lang="en-GB" baseline="-25000" dirty="0"/>
              <a:t>S1</a:t>
            </a:r>
            <a:r>
              <a:rPr lang="en-GB" dirty="0"/>
              <a:t>= Hyperbola</a:t>
            </a:r>
          </a:p>
          <a:p>
            <a:r>
              <a:rPr lang="en-GB" dirty="0"/>
              <a:t>b</a:t>
            </a:r>
            <a:r>
              <a:rPr lang="en-GB" baseline="-25000" dirty="0"/>
              <a:t>S2</a:t>
            </a:r>
            <a:r>
              <a:rPr lang="en-GB" dirty="0"/>
              <a:t>= Spheroid</a:t>
            </a:r>
          </a:p>
          <a:p>
            <a:r>
              <a:rPr lang="en-GB" dirty="0" err="1"/>
              <a:t>FoV</a:t>
            </a:r>
            <a:r>
              <a:rPr lang="en-GB" dirty="0"/>
              <a:t>: 2.8 </a:t>
            </a:r>
            <a:r>
              <a:rPr lang="en-GB" dirty="0" err="1"/>
              <a:t>deg</a:t>
            </a:r>
            <a:endParaRPr lang="en-GB" dirty="0"/>
          </a:p>
          <a:p>
            <a:r>
              <a:rPr lang="en-GB" dirty="0"/>
              <a:t>RMS</a:t>
            </a:r>
            <a:r>
              <a:rPr lang="en-GB" baseline="-25000" dirty="0"/>
              <a:t>edge</a:t>
            </a:r>
            <a:r>
              <a:rPr lang="en-GB" dirty="0"/>
              <a:t>~12’’</a:t>
            </a:r>
            <a:endParaRPr lang="it-IT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FA08D74-3A45-25F2-6F39-55BAA469EAB3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41E2356C-EDCC-0B60-887B-00166969960A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4F9AB471-9A85-AA0C-6102-441EA7673678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grpSp>
        <p:nvGrpSpPr>
          <p:cNvPr id="8" name="Gruppo 22">
            <a:extLst>
              <a:ext uri="{FF2B5EF4-FFF2-40B4-BE49-F238E27FC236}">
                <a16:creationId xmlns:a16="http://schemas.microsoft.com/office/drawing/2014/main" id="{F834A6E2-0B46-B810-7909-183D690E4ABD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0" name="Rettangolo arrotondato 23">
              <a:extLst>
                <a:ext uri="{FF2B5EF4-FFF2-40B4-BE49-F238E27FC236}">
                  <a16:creationId xmlns:a16="http://schemas.microsoft.com/office/drawing/2014/main" id="{43DD3553-5F9D-79AF-3138-A0B05AFD37C7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ttangolo 24">
              <a:extLst>
                <a:ext uri="{FF2B5EF4-FFF2-40B4-BE49-F238E27FC236}">
                  <a16:creationId xmlns:a16="http://schemas.microsoft.com/office/drawing/2014/main" id="{50EEE7D2-DEE8-B575-7DC8-2DE530422434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6" name="Gruppo 25">
            <a:extLst>
              <a:ext uri="{FF2B5EF4-FFF2-40B4-BE49-F238E27FC236}">
                <a16:creationId xmlns:a16="http://schemas.microsoft.com/office/drawing/2014/main" id="{669C270D-116B-CDF6-017B-C1685F05FFCD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0" name="Rettangolo arrotondato 26">
              <a:extLst>
                <a:ext uri="{FF2B5EF4-FFF2-40B4-BE49-F238E27FC236}">
                  <a16:creationId xmlns:a16="http://schemas.microsoft.com/office/drawing/2014/main" id="{B4BDBB77-C9BE-28BC-F2D2-C835EFCC98DE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ttangolo 27">
              <a:extLst>
                <a:ext uri="{FF2B5EF4-FFF2-40B4-BE49-F238E27FC236}">
                  <a16:creationId xmlns:a16="http://schemas.microsoft.com/office/drawing/2014/main" id="{CED2D103-8E97-13B1-287A-4405B0C1046E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8">
            <a:extLst>
              <a:ext uri="{FF2B5EF4-FFF2-40B4-BE49-F238E27FC236}">
                <a16:creationId xmlns:a16="http://schemas.microsoft.com/office/drawing/2014/main" id="{373D68D9-8AA5-8B16-522B-4FAC1622D48A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30" name="Rettangolo arrotondato 29">
              <a:extLst>
                <a:ext uri="{FF2B5EF4-FFF2-40B4-BE49-F238E27FC236}">
                  <a16:creationId xmlns:a16="http://schemas.microsoft.com/office/drawing/2014/main" id="{F88409B8-BA32-6BD7-D3D6-4A24A2FDE7DE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F64AEA7F-C1B7-C7C1-1DF4-18D79F92F057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E0DB278-F5EA-C3EF-9CEC-0A1EDFC32E48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4" name="Rettangolo arrotondato 33">
              <a:extLst>
                <a:ext uri="{FF2B5EF4-FFF2-40B4-BE49-F238E27FC236}">
                  <a16:creationId xmlns:a16="http://schemas.microsoft.com/office/drawing/2014/main" id="{41443523-ECDD-C6CB-8F40-3331F6B9E187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1AF5C835-4E11-7939-AA1B-95393CAC3B28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42" name="Connettore 1 45">
            <a:extLst>
              <a:ext uri="{FF2B5EF4-FFF2-40B4-BE49-F238E27FC236}">
                <a16:creationId xmlns:a16="http://schemas.microsoft.com/office/drawing/2014/main" id="{1D1E07A7-1A5E-CB49-61F7-1164D3C83A11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217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A072D-F44A-15A5-57FB-783F01CB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76057D-8295-BBFF-DB4C-3C5A2662A821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0B026C3-BC22-212E-A59A-B53A3DABA703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8">
            <a:extLst>
              <a:ext uri="{FF2B5EF4-FFF2-40B4-BE49-F238E27FC236}">
                <a16:creationId xmlns:a16="http://schemas.microsoft.com/office/drawing/2014/main" id="{66BEBE0A-9BCF-1562-4312-146BCDA973C7}"/>
              </a:ext>
            </a:extLst>
          </p:cNvPr>
          <p:cNvSpPr txBox="1"/>
          <p:nvPr/>
        </p:nvSpPr>
        <p:spPr>
          <a:xfrm>
            <a:off x="252466" y="1788454"/>
            <a:ext cx="84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1926: </a:t>
            </a:r>
            <a:r>
              <a:rPr lang="en-GB" sz="2000" dirty="0" err="1"/>
              <a:t>Couder</a:t>
            </a:r>
            <a:r>
              <a:rPr lang="en-GB" sz="2000" dirty="0"/>
              <a:t> solved the Seidel equation </a:t>
            </a:r>
            <a:r>
              <a:rPr lang="en-GB" sz="2000" b="1" dirty="0"/>
              <a:t>removing the flat field</a:t>
            </a:r>
            <a:r>
              <a:rPr lang="en-GB" sz="2000" dirty="0"/>
              <a:t> condition obtaining </a:t>
            </a:r>
            <a:r>
              <a:rPr lang="en-GB" sz="2000" b="1" dirty="0"/>
              <a:t>aplanatic anastigmatic </a:t>
            </a:r>
            <a:r>
              <a:rPr lang="en-GB" sz="2000" dirty="0"/>
              <a:t>telescope and a generalization of Schwarzschild theorem:</a:t>
            </a:r>
          </a:p>
          <a:p>
            <a:endParaRPr lang="en-GB" sz="2000" i="1" dirty="0"/>
          </a:p>
          <a:p>
            <a:r>
              <a:rPr lang="en-GB" sz="2000" i="1" dirty="0"/>
              <a:t>“N aspheric optics allow correcting N Seidel aberrations”</a:t>
            </a:r>
          </a:p>
        </p:txBody>
      </p:sp>
      <p:sp>
        <p:nvSpPr>
          <p:cNvPr id="25" name="Rettangolo 20">
            <a:extLst>
              <a:ext uri="{FF2B5EF4-FFF2-40B4-BE49-F238E27FC236}">
                <a16:creationId xmlns:a16="http://schemas.microsoft.com/office/drawing/2014/main" id="{A4551E4F-16E5-0F35-6FD9-C20C500A099F}"/>
              </a:ext>
            </a:extLst>
          </p:cNvPr>
          <p:cNvSpPr/>
          <p:nvPr/>
        </p:nvSpPr>
        <p:spPr>
          <a:xfrm>
            <a:off x="321941" y="6004850"/>
            <a:ext cx="8634834" cy="408040"/>
          </a:xfrm>
          <a:prstGeom prst="rect">
            <a:avLst/>
          </a:prstGeom>
          <a:solidFill>
            <a:srgbClr val="FFC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/>
              <a:t>Technological obstacle: </a:t>
            </a:r>
            <a:r>
              <a:rPr lang="en-GB" sz="2000" b="1" dirty="0" err="1"/>
              <a:t>Aspherical</a:t>
            </a:r>
            <a:r>
              <a:rPr lang="en-GB" sz="2000" b="1" dirty="0"/>
              <a:t> Optics manufacturing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F9B5CF-5D80-574F-DE8D-E45749134981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15A70AB0-3EFE-F9E3-7CCC-C9401F15C76A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4FDE63A2-6461-2A1D-F6B2-EE21E7039163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grpSp>
        <p:nvGrpSpPr>
          <p:cNvPr id="8" name="Gruppo 22">
            <a:extLst>
              <a:ext uri="{FF2B5EF4-FFF2-40B4-BE49-F238E27FC236}">
                <a16:creationId xmlns:a16="http://schemas.microsoft.com/office/drawing/2014/main" id="{682E4B9F-7B73-0A7B-EC82-24E6CF44AF75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0" name="Rettangolo arrotondato 23">
              <a:extLst>
                <a:ext uri="{FF2B5EF4-FFF2-40B4-BE49-F238E27FC236}">
                  <a16:creationId xmlns:a16="http://schemas.microsoft.com/office/drawing/2014/main" id="{187BD856-45AB-3109-0D99-90DFFF8B4108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ttangolo 24">
              <a:extLst>
                <a:ext uri="{FF2B5EF4-FFF2-40B4-BE49-F238E27FC236}">
                  <a16:creationId xmlns:a16="http://schemas.microsoft.com/office/drawing/2014/main" id="{A3FFE335-66D0-01B9-860C-9F558AD7D6A2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6" name="Gruppo 25">
            <a:extLst>
              <a:ext uri="{FF2B5EF4-FFF2-40B4-BE49-F238E27FC236}">
                <a16:creationId xmlns:a16="http://schemas.microsoft.com/office/drawing/2014/main" id="{F08F20BE-AF43-54F5-D143-567A3E881F02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0" name="Rettangolo arrotondato 26">
              <a:extLst>
                <a:ext uri="{FF2B5EF4-FFF2-40B4-BE49-F238E27FC236}">
                  <a16:creationId xmlns:a16="http://schemas.microsoft.com/office/drawing/2014/main" id="{4DBB3ED6-B33C-2558-3B27-AA4582286EC7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ttangolo 27">
              <a:extLst>
                <a:ext uri="{FF2B5EF4-FFF2-40B4-BE49-F238E27FC236}">
                  <a16:creationId xmlns:a16="http://schemas.microsoft.com/office/drawing/2014/main" id="{F94D1541-52AD-1400-0969-B9FD1D69405E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8">
            <a:extLst>
              <a:ext uri="{FF2B5EF4-FFF2-40B4-BE49-F238E27FC236}">
                <a16:creationId xmlns:a16="http://schemas.microsoft.com/office/drawing/2014/main" id="{271791B7-C844-A903-3ECA-08BD5CCC2179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30" name="Rettangolo arrotondato 29">
              <a:extLst>
                <a:ext uri="{FF2B5EF4-FFF2-40B4-BE49-F238E27FC236}">
                  <a16:creationId xmlns:a16="http://schemas.microsoft.com/office/drawing/2014/main" id="{9FDEF460-9668-5ACD-3AFC-CDAE3959693A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E50BBF9F-263D-F02D-5724-75725A700954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5B1D06E2-E777-5734-751C-6749C7BF60F4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4" name="Rettangolo arrotondato 33">
              <a:extLst>
                <a:ext uri="{FF2B5EF4-FFF2-40B4-BE49-F238E27FC236}">
                  <a16:creationId xmlns:a16="http://schemas.microsoft.com/office/drawing/2014/main" id="{AD02200C-0B9E-BA08-BF07-23A40BE4E4BB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596A9593-06C1-DBFE-5533-5302317D8C37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42" name="Connettore 1 45">
            <a:extLst>
              <a:ext uri="{FF2B5EF4-FFF2-40B4-BE49-F238E27FC236}">
                <a16:creationId xmlns:a16="http://schemas.microsoft.com/office/drawing/2014/main" id="{7362EAE5-CFB9-EE2E-BFDA-2FA191A1AE4F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12">
            <a:extLst>
              <a:ext uri="{FF2B5EF4-FFF2-40B4-BE49-F238E27FC236}">
                <a16:creationId xmlns:a16="http://schemas.microsoft.com/office/drawing/2014/main" id="{4A393F78-8ACF-53C3-8435-FC23A9639D93}"/>
              </a:ext>
            </a:extLst>
          </p:cNvPr>
          <p:cNvSpPr/>
          <p:nvPr/>
        </p:nvSpPr>
        <p:spPr>
          <a:xfrm>
            <a:off x="1732887" y="3584029"/>
            <a:ext cx="1099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Spheric</a:t>
            </a:r>
            <a:endParaRPr lang="it-IT" dirty="0"/>
          </a:p>
        </p:txBody>
      </p:sp>
      <p:sp>
        <p:nvSpPr>
          <p:cNvPr id="3" name="Rettangolo 13">
            <a:extLst>
              <a:ext uri="{FF2B5EF4-FFF2-40B4-BE49-F238E27FC236}">
                <a16:creationId xmlns:a16="http://schemas.microsoft.com/office/drawing/2014/main" id="{8B42CC41-AC08-9E78-AC92-7536183C2E80}"/>
              </a:ext>
            </a:extLst>
          </p:cNvPr>
          <p:cNvSpPr/>
          <p:nvPr/>
        </p:nvSpPr>
        <p:spPr>
          <a:xfrm>
            <a:off x="1745587" y="4067251"/>
            <a:ext cx="1099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Coma</a:t>
            </a:r>
          </a:p>
        </p:txBody>
      </p:sp>
      <p:graphicFrame>
        <p:nvGraphicFramePr>
          <p:cNvPr id="4" name="Oggetto 14">
            <a:extLst>
              <a:ext uri="{FF2B5EF4-FFF2-40B4-BE49-F238E27FC236}">
                <a16:creationId xmlns:a16="http://schemas.microsoft.com/office/drawing/2014/main" id="{EE902985-3730-0C57-07D7-11E6582249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17648"/>
              </p:ext>
            </p:extLst>
          </p:nvPr>
        </p:nvGraphicFramePr>
        <p:xfrm>
          <a:off x="447556" y="3570395"/>
          <a:ext cx="962143" cy="141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900" imgH="876300" progId="Equation.3">
                  <p:embed/>
                </p:oleObj>
              </mc:Choice>
              <mc:Fallback>
                <p:oleObj name="Equation" r:id="rId3" imgW="596900" imgH="876300" progId="Equation.3">
                  <p:embed/>
                  <p:pic>
                    <p:nvPicPr>
                      <p:cNvPr id="34" name="Oggetto 14">
                        <a:extLst>
                          <a:ext uri="{FF2B5EF4-FFF2-40B4-BE49-F238E27FC236}">
                            <a16:creationId xmlns:a16="http://schemas.microsoft.com/office/drawing/2014/main" id="{BC803752-C169-B1EC-9532-403482D327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556" y="3570395"/>
                        <a:ext cx="962143" cy="1412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tangolo 15">
            <a:extLst>
              <a:ext uri="{FF2B5EF4-FFF2-40B4-BE49-F238E27FC236}">
                <a16:creationId xmlns:a16="http://schemas.microsoft.com/office/drawing/2014/main" id="{960403D1-8345-022B-B4B6-3B7F9DCECC7C}"/>
              </a:ext>
            </a:extLst>
          </p:cNvPr>
          <p:cNvSpPr/>
          <p:nvPr/>
        </p:nvSpPr>
        <p:spPr>
          <a:xfrm>
            <a:off x="1720187" y="4540673"/>
            <a:ext cx="1645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Astigmatism</a:t>
            </a:r>
          </a:p>
        </p:txBody>
      </p:sp>
      <p:pic>
        <p:nvPicPr>
          <p:cNvPr id="13" name="Immagine 1" descr="couder.png">
            <a:extLst>
              <a:ext uri="{FF2B5EF4-FFF2-40B4-BE49-F238E27FC236}">
                <a16:creationId xmlns:a16="http://schemas.microsoft.com/office/drawing/2014/main" id="{444DD9C4-B1D3-AA84-4D2E-0E57D725DA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80" y="3486982"/>
            <a:ext cx="5778500" cy="1064106"/>
          </a:xfrm>
          <a:prstGeom prst="rect">
            <a:avLst/>
          </a:prstGeom>
        </p:spPr>
      </p:pic>
      <p:sp>
        <p:nvSpPr>
          <p:cNvPr id="14" name="Rettangolo 2">
            <a:extLst>
              <a:ext uri="{FF2B5EF4-FFF2-40B4-BE49-F238E27FC236}">
                <a16:creationId xmlns:a16="http://schemas.microsoft.com/office/drawing/2014/main" id="{89D40771-0ED9-A8C1-30C3-B365FE6A5F8C}"/>
              </a:ext>
            </a:extLst>
          </p:cNvPr>
          <p:cNvSpPr/>
          <p:nvPr/>
        </p:nvSpPr>
        <p:spPr>
          <a:xfrm>
            <a:off x="2977403" y="44236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b="1" dirty="0"/>
              <a:t>Couder telescope</a:t>
            </a:r>
          </a:p>
          <a:p>
            <a:pPr algn="r"/>
            <a:r>
              <a:rPr lang="en-GB" dirty="0"/>
              <a:t>b</a:t>
            </a:r>
            <a:r>
              <a:rPr lang="en-GB" baseline="-25000" dirty="0"/>
              <a:t>S1</a:t>
            </a:r>
            <a:r>
              <a:rPr lang="en-GB" dirty="0"/>
              <a:t>= Hyperbola</a:t>
            </a:r>
          </a:p>
          <a:p>
            <a:pPr algn="r"/>
            <a:r>
              <a:rPr lang="en-GB" dirty="0"/>
              <a:t>b</a:t>
            </a:r>
            <a:r>
              <a:rPr lang="en-GB" baseline="-25000" dirty="0"/>
              <a:t>S2</a:t>
            </a:r>
            <a:r>
              <a:rPr lang="en-GB" dirty="0"/>
              <a:t>= Spheroid</a:t>
            </a:r>
          </a:p>
          <a:p>
            <a:pPr algn="r"/>
            <a:r>
              <a:rPr lang="en-GB" dirty="0"/>
              <a:t>FoV:3.0 </a:t>
            </a:r>
            <a:r>
              <a:rPr lang="en-GB" dirty="0" err="1"/>
              <a:t>deg</a:t>
            </a:r>
            <a:endParaRPr lang="en-GB" dirty="0"/>
          </a:p>
          <a:p>
            <a:pPr algn="r"/>
            <a:r>
              <a:rPr lang="en-GB" dirty="0"/>
              <a:t>RMS</a:t>
            </a:r>
            <a:r>
              <a:rPr lang="en-GB" baseline="-25000" dirty="0"/>
              <a:t>edge</a:t>
            </a:r>
            <a:r>
              <a:rPr lang="en-GB" dirty="0"/>
              <a:t>~1’’</a:t>
            </a:r>
            <a:endParaRPr lang="it-IT" dirty="0"/>
          </a:p>
        </p:txBody>
      </p:sp>
      <p:pic>
        <p:nvPicPr>
          <p:cNvPr id="15" name="Immagine 7" descr="couder.jpg">
            <a:extLst>
              <a:ext uri="{FF2B5EF4-FFF2-40B4-BE49-F238E27FC236}">
                <a16:creationId xmlns:a16="http://schemas.microsoft.com/office/drawing/2014/main" id="{110D72CB-E60D-157E-F43A-08DFCD12FB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327" y="4515116"/>
            <a:ext cx="931317" cy="14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9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41E9B-DC97-299E-2874-5B77C778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F0C1CB-ADF7-3C6B-27E1-9A1ED4E0E6DD}"/>
              </a:ext>
            </a:extLst>
          </p:cNvPr>
          <p:cNvSpPr txBox="1"/>
          <p:nvPr/>
        </p:nvSpPr>
        <p:spPr>
          <a:xfrm>
            <a:off x="283632" y="1647647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V</a:t>
            </a:r>
            <a:r>
              <a:rPr lang="en-US" sz="2000" b="1" dirty="0"/>
              <a:t>. </a:t>
            </a:r>
            <a:r>
              <a:rPr lang="en-US" sz="2000" b="1" dirty="0" err="1"/>
              <a:t>Vassiliev</a:t>
            </a:r>
            <a:r>
              <a:rPr lang="en-US" sz="2000" b="1" dirty="0"/>
              <a:t> </a:t>
            </a:r>
            <a:r>
              <a:rPr lang="en-US" sz="2000" dirty="0"/>
              <a:t>proposed to apply the </a:t>
            </a:r>
            <a:r>
              <a:rPr lang="en-US" sz="2000" b="1" dirty="0"/>
              <a:t>Schwarzschild-</a:t>
            </a:r>
            <a:r>
              <a:rPr lang="en-US" sz="2000" b="1" dirty="0" err="1"/>
              <a:t>Couder</a:t>
            </a:r>
            <a:r>
              <a:rPr lang="en-US" sz="2000" b="1" dirty="0"/>
              <a:t> solution to Cherenkov</a:t>
            </a:r>
            <a:r>
              <a:rPr lang="en-US" sz="2000" dirty="0"/>
              <a:t> telescopes (2007).</a:t>
            </a:r>
          </a:p>
          <a:p>
            <a:pPr algn="just"/>
            <a:endParaRPr lang="en-GB" sz="2000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002BC0DB-C9B4-4CA9-0061-0F450B5E0695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13">
            <a:extLst>
              <a:ext uri="{FF2B5EF4-FFF2-40B4-BE49-F238E27FC236}">
                <a16:creationId xmlns:a16="http://schemas.microsoft.com/office/drawing/2014/main" id="{078D3FE2-E133-E282-4DF5-EE11306E4647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922"/>
          <a:stretch/>
        </p:blipFill>
        <p:spPr>
          <a:xfrm>
            <a:off x="4069033" y="2399248"/>
            <a:ext cx="5039951" cy="3678887"/>
          </a:xfrm>
          <a:prstGeom prst="rect">
            <a:avLst/>
          </a:prstGeom>
        </p:spPr>
      </p:pic>
      <p:sp>
        <p:nvSpPr>
          <p:cNvPr id="23" name="Rettangolo 15">
            <a:extLst>
              <a:ext uri="{FF2B5EF4-FFF2-40B4-BE49-F238E27FC236}">
                <a16:creationId xmlns:a16="http://schemas.microsoft.com/office/drawing/2014/main" id="{C490E026-0392-42A6-4370-94F3E000C601}"/>
              </a:ext>
            </a:extLst>
          </p:cNvPr>
          <p:cNvSpPr/>
          <p:nvPr/>
        </p:nvSpPr>
        <p:spPr>
          <a:xfrm>
            <a:off x="311480" y="2330626"/>
            <a:ext cx="8724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 design for CTA Medium Size class Telescope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1600" dirty="0"/>
              <a:t>Better resolution off-axis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1600" dirty="0"/>
              <a:t>Smaller plate scale </a:t>
            </a:r>
            <a:r>
              <a:rPr lang="en-US" sz="1600" dirty="0">
                <a:sym typeface="Wingdings"/>
              </a:rPr>
              <a:t>smaller camera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1600" dirty="0">
                <a:sym typeface="Wingdings"/>
              </a:rPr>
              <a:t>Aspheric mirrors manufacturing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1600" dirty="0">
                <a:sym typeface="Wingdings"/>
              </a:rPr>
              <a:t>Alignment</a:t>
            </a:r>
            <a:endParaRPr lang="en-US" sz="1600" dirty="0"/>
          </a:p>
          <a:p>
            <a:pPr marL="342900" indent="-342900">
              <a:buFont typeface="Wingdings" charset="2"/>
              <a:buChar char="Ø"/>
            </a:pPr>
            <a:endParaRPr lang="en-US" sz="2000" dirty="0"/>
          </a:p>
        </p:txBody>
      </p:sp>
      <p:pic>
        <p:nvPicPr>
          <p:cNvPr id="6" name="Immagine 14">
            <a:extLst>
              <a:ext uri="{FF2B5EF4-FFF2-40B4-BE49-F238E27FC236}">
                <a16:creationId xmlns:a16="http://schemas.microsoft.com/office/drawing/2014/main" id="{7DBB61EE-49FB-C6FC-0818-F6E69841A0B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16" y="3776442"/>
            <a:ext cx="3591075" cy="2594640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C4E688EA-688D-AA7C-69BD-FECA4101DE62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65EA5C53-E106-346D-69B3-B89CB03E36BB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id="{72585156-34B5-E83D-6A2E-F47B77E091AB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grpSp>
        <p:nvGrpSpPr>
          <p:cNvPr id="16" name="Gruppo 22">
            <a:extLst>
              <a:ext uri="{FF2B5EF4-FFF2-40B4-BE49-F238E27FC236}">
                <a16:creationId xmlns:a16="http://schemas.microsoft.com/office/drawing/2014/main" id="{7CF92146-6FAB-9F9B-2BD2-D172C0A472DE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20" name="Rettangolo arrotondato 23">
              <a:extLst>
                <a:ext uri="{FF2B5EF4-FFF2-40B4-BE49-F238E27FC236}">
                  <a16:creationId xmlns:a16="http://schemas.microsoft.com/office/drawing/2014/main" id="{14A29CC8-1C27-72B8-3A8A-B89EFBCC462C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ttangolo 24">
              <a:extLst>
                <a:ext uri="{FF2B5EF4-FFF2-40B4-BE49-F238E27FC236}">
                  <a16:creationId xmlns:a16="http://schemas.microsoft.com/office/drawing/2014/main" id="{B6406C31-05C7-8F51-1FB0-093C42CE49C4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2" name="Gruppo 25">
            <a:extLst>
              <a:ext uri="{FF2B5EF4-FFF2-40B4-BE49-F238E27FC236}">
                <a16:creationId xmlns:a16="http://schemas.microsoft.com/office/drawing/2014/main" id="{4D33E6B7-D0E4-378A-F1D9-3421DD1DF06F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4" name="Rettangolo arrotondato 26">
              <a:extLst>
                <a:ext uri="{FF2B5EF4-FFF2-40B4-BE49-F238E27FC236}">
                  <a16:creationId xmlns:a16="http://schemas.microsoft.com/office/drawing/2014/main" id="{78A2CB2F-A5F2-0184-BE2A-5D4EB54236D2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ttangolo 27">
              <a:extLst>
                <a:ext uri="{FF2B5EF4-FFF2-40B4-BE49-F238E27FC236}">
                  <a16:creationId xmlns:a16="http://schemas.microsoft.com/office/drawing/2014/main" id="{9DD5FE29-2D75-2176-EB47-CF66CEC65703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uppo 28">
            <a:extLst>
              <a:ext uri="{FF2B5EF4-FFF2-40B4-BE49-F238E27FC236}">
                <a16:creationId xmlns:a16="http://schemas.microsoft.com/office/drawing/2014/main" id="{7821F1FB-8034-36D6-9232-EEAB79FD76C2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7" name="Rettangolo arrotondato 29">
              <a:extLst>
                <a:ext uri="{FF2B5EF4-FFF2-40B4-BE49-F238E27FC236}">
                  <a16:creationId xmlns:a16="http://schemas.microsoft.com/office/drawing/2014/main" id="{6A132F9F-E86B-06B5-D8A1-1458201E436D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ttangolo 30">
              <a:extLst>
                <a:ext uri="{FF2B5EF4-FFF2-40B4-BE49-F238E27FC236}">
                  <a16:creationId xmlns:a16="http://schemas.microsoft.com/office/drawing/2014/main" id="{8C6FBCF1-B6EA-9811-0359-1E566621FD12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29" name="Gruppo 31">
            <a:extLst>
              <a:ext uri="{FF2B5EF4-FFF2-40B4-BE49-F238E27FC236}">
                <a16:creationId xmlns:a16="http://schemas.microsoft.com/office/drawing/2014/main" id="{F2017A6A-3043-6CB1-CFD8-723C92548E16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0" name="Rettangolo arrotondato 33">
              <a:extLst>
                <a:ext uri="{FF2B5EF4-FFF2-40B4-BE49-F238E27FC236}">
                  <a16:creationId xmlns:a16="http://schemas.microsoft.com/office/drawing/2014/main" id="{40A50539-F8C6-19C3-C677-47FDC1C6124C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ttangolo 34">
              <a:extLst>
                <a:ext uri="{FF2B5EF4-FFF2-40B4-BE49-F238E27FC236}">
                  <a16:creationId xmlns:a16="http://schemas.microsoft.com/office/drawing/2014/main" id="{004396EC-050D-5DD7-3FC4-B17F5CE7B053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32" name="Connettore 1 45">
            <a:extLst>
              <a:ext uri="{FF2B5EF4-FFF2-40B4-BE49-F238E27FC236}">
                <a16:creationId xmlns:a16="http://schemas.microsoft.com/office/drawing/2014/main" id="{C00AD073-FE60-7A4C-38CC-2138EC467371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8">
            <a:extLst>
              <a:ext uri="{FF2B5EF4-FFF2-40B4-BE49-F238E27FC236}">
                <a16:creationId xmlns:a16="http://schemas.microsoft.com/office/drawing/2014/main" id="{EB447501-4F6B-57FD-2CDC-18937EECC219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723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1F04-AC15-1774-F035-D4C2DC7D7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C0FB74-9274-41E4-0CF1-763A4328C1A0}"/>
              </a:ext>
            </a:extLst>
          </p:cNvPr>
          <p:cNvSpPr txBox="1"/>
          <p:nvPr/>
        </p:nvSpPr>
        <p:spPr>
          <a:xfrm>
            <a:off x="283632" y="1647647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V</a:t>
            </a:r>
            <a:r>
              <a:rPr lang="en-US" sz="2000" b="1" dirty="0"/>
              <a:t>. </a:t>
            </a:r>
            <a:r>
              <a:rPr lang="en-US" sz="2000" b="1" dirty="0" err="1"/>
              <a:t>Vassiliev</a:t>
            </a:r>
            <a:r>
              <a:rPr lang="en-US" sz="2000" b="1" dirty="0"/>
              <a:t> </a:t>
            </a:r>
            <a:r>
              <a:rPr lang="en-US" sz="2000" dirty="0"/>
              <a:t>proposed to apply the </a:t>
            </a:r>
            <a:r>
              <a:rPr lang="en-US" sz="2000" b="1" dirty="0"/>
              <a:t>Schwarzschild-</a:t>
            </a:r>
            <a:r>
              <a:rPr lang="en-US" sz="2000" b="1" dirty="0" err="1"/>
              <a:t>Couder</a:t>
            </a:r>
            <a:r>
              <a:rPr lang="en-US" sz="2000" b="1" dirty="0"/>
              <a:t> solution to Cherenkov</a:t>
            </a:r>
            <a:r>
              <a:rPr lang="en-US" sz="2000" dirty="0"/>
              <a:t> telescopes (2007).</a:t>
            </a:r>
          </a:p>
          <a:p>
            <a:pPr algn="just"/>
            <a:endParaRPr lang="en-GB" sz="2000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B0939735-2669-B318-86EF-318DD4FCD74E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13">
            <a:extLst>
              <a:ext uri="{FF2B5EF4-FFF2-40B4-BE49-F238E27FC236}">
                <a16:creationId xmlns:a16="http://schemas.microsoft.com/office/drawing/2014/main" id="{01068698-0863-DD0E-59C2-59AEFCBA95C1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922"/>
          <a:stretch/>
        </p:blipFill>
        <p:spPr>
          <a:xfrm>
            <a:off x="4069033" y="2399248"/>
            <a:ext cx="5039951" cy="3678887"/>
          </a:xfrm>
          <a:prstGeom prst="rect">
            <a:avLst/>
          </a:prstGeom>
        </p:spPr>
      </p:pic>
      <p:sp>
        <p:nvSpPr>
          <p:cNvPr id="23" name="Rettangolo 15">
            <a:extLst>
              <a:ext uri="{FF2B5EF4-FFF2-40B4-BE49-F238E27FC236}">
                <a16:creationId xmlns:a16="http://schemas.microsoft.com/office/drawing/2014/main" id="{967A4B65-E2E2-DE11-804A-1E960A08CCFB}"/>
              </a:ext>
            </a:extLst>
          </p:cNvPr>
          <p:cNvSpPr/>
          <p:nvPr/>
        </p:nvSpPr>
        <p:spPr>
          <a:xfrm>
            <a:off x="311480" y="2330626"/>
            <a:ext cx="8724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 design for CTA Medium Size class Telescope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1600" dirty="0"/>
              <a:t>Better resolution off-axis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1600" dirty="0"/>
              <a:t>Smaller plate scale </a:t>
            </a:r>
            <a:r>
              <a:rPr lang="en-US" sz="1600" dirty="0">
                <a:sym typeface="Wingdings"/>
              </a:rPr>
              <a:t>smaller camera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1600" dirty="0">
                <a:sym typeface="Wingdings"/>
              </a:rPr>
              <a:t>Aspheric mirrors manufacturing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1600" dirty="0">
                <a:sym typeface="Wingdings"/>
              </a:rPr>
              <a:t>Alignment</a:t>
            </a:r>
            <a:endParaRPr lang="en-US" sz="1600" dirty="0"/>
          </a:p>
          <a:p>
            <a:pPr marL="342900" indent="-342900">
              <a:buFont typeface="Wingdings" charset="2"/>
              <a:buChar char="Ø"/>
            </a:pPr>
            <a:endParaRPr lang="en-US" sz="2000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6EC1928-A415-C811-05AA-B7328B393AD6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68FF6596-9349-F059-0594-831D909E3816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id="{8D882059-803A-1728-7EB8-BD168ABE4AEF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grpSp>
        <p:nvGrpSpPr>
          <p:cNvPr id="16" name="Gruppo 22">
            <a:extLst>
              <a:ext uri="{FF2B5EF4-FFF2-40B4-BE49-F238E27FC236}">
                <a16:creationId xmlns:a16="http://schemas.microsoft.com/office/drawing/2014/main" id="{CB5EE744-3DDB-EA69-806E-A4E913A64F05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20" name="Rettangolo arrotondato 23">
              <a:extLst>
                <a:ext uri="{FF2B5EF4-FFF2-40B4-BE49-F238E27FC236}">
                  <a16:creationId xmlns:a16="http://schemas.microsoft.com/office/drawing/2014/main" id="{44399B9F-9EF6-4AFD-56C8-6CC954D341B2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ttangolo 24">
              <a:extLst>
                <a:ext uri="{FF2B5EF4-FFF2-40B4-BE49-F238E27FC236}">
                  <a16:creationId xmlns:a16="http://schemas.microsoft.com/office/drawing/2014/main" id="{0A4B835A-4B2D-4FD1-7EC4-0219814A5F95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2" name="Gruppo 25">
            <a:extLst>
              <a:ext uri="{FF2B5EF4-FFF2-40B4-BE49-F238E27FC236}">
                <a16:creationId xmlns:a16="http://schemas.microsoft.com/office/drawing/2014/main" id="{8BFBD715-BAEE-3047-6E82-6DAB8625C50B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4" name="Rettangolo arrotondato 26">
              <a:extLst>
                <a:ext uri="{FF2B5EF4-FFF2-40B4-BE49-F238E27FC236}">
                  <a16:creationId xmlns:a16="http://schemas.microsoft.com/office/drawing/2014/main" id="{95D835E0-29D0-64B3-9210-A4BA1BB4BDAA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ttangolo 27">
              <a:extLst>
                <a:ext uri="{FF2B5EF4-FFF2-40B4-BE49-F238E27FC236}">
                  <a16:creationId xmlns:a16="http://schemas.microsoft.com/office/drawing/2014/main" id="{686354B4-651D-ABD3-D8DC-E55B5D2A39CA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uppo 28">
            <a:extLst>
              <a:ext uri="{FF2B5EF4-FFF2-40B4-BE49-F238E27FC236}">
                <a16:creationId xmlns:a16="http://schemas.microsoft.com/office/drawing/2014/main" id="{310301A8-B116-19C5-3200-EEA2399F1FD3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7" name="Rettangolo arrotondato 29">
              <a:extLst>
                <a:ext uri="{FF2B5EF4-FFF2-40B4-BE49-F238E27FC236}">
                  <a16:creationId xmlns:a16="http://schemas.microsoft.com/office/drawing/2014/main" id="{2C4BE57E-8869-9E30-3484-5E5BB0F8D239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ttangolo 30">
              <a:extLst>
                <a:ext uri="{FF2B5EF4-FFF2-40B4-BE49-F238E27FC236}">
                  <a16:creationId xmlns:a16="http://schemas.microsoft.com/office/drawing/2014/main" id="{4E0B1D71-517B-277B-8958-968632B47C72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29" name="Gruppo 31">
            <a:extLst>
              <a:ext uri="{FF2B5EF4-FFF2-40B4-BE49-F238E27FC236}">
                <a16:creationId xmlns:a16="http://schemas.microsoft.com/office/drawing/2014/main" id="{1FC6766B-80BA-A597-C329-C93F0BBD5359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0" name="Rettangolo arrotondato 33">
              <a:extLst>
                <a:ext uri="{FF2B5EF4-FFF2-40B4-BE49-F238E27FC236}">
                  <a16:creationId xmlns:a16="http://schemas.microsoft.com/office/drawing/2014/main" id="{C25CA60F-A7E0-6F1C-F460-EFE14CBBBE3D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ttangolo 34">
              <a:extLst>
                <a:ext uri="{FF2B5EF4-FFF2-40B4-BE49-F238E27FC236}">
                  <a16:creationId xmlns:a16="http://schemas.microsoft.com/office/drawing/2014/main" id="{3F2E5FE0-D6F2-F60F-B87D-43A41C3A1899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32" name="Connettore 1 45">
            <a:extLst>
              <a:ext uri="{FF2B5EF4-FFF2-40B4-BE49-F238E27FC236}">
                <a16:creationId xmlns:a16="http://schemas.microsoft.com/office/drawing/2014/main" id="{64DE54F7-1010-2EB3-1D14-D65F09C68908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8">
            <a:extLst>
              <a:ext uri="{FF2B5EF4-FFF2-40B4-BE49-F238E27FC236}">
                <a16:creationId xmlns:a16="http://schemas.microsoft.com/office/drawing/2014/main" id="{BB0EC2D2-3DD5-A8C9-7348-02FD2B7CC178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  <p:graphicFrame>
        <p:nvGraphicFramePr>
          <p:cNvPr id="2" name="Oggetto 2">
            <a:extLst>
              <a:ext uri="{FF2B5EF4-FFF2-40B4-BE49-F238E27FC236}">
                <a16:creationId xmlns:a16="http://schemas.microsoft.com/office/drawing/2014/main" id="{A1CCD607-B6AE-FB03-E60C-F051B0ADAD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38144"/>
              </p:ext>
            </p:extLst>
          </p:nvPr>
        </p:nvGraphicFramePr>
        <p:xfrm>
          <a:off x="-3402394" y="3720603"/>
          <a:ext cx="7139987" cy="2310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4" imgW="6121400" imgH="1981200" progId="Word.Document.12">
                  <p:embed/>
                </p:oleObj>
              </mc:Choice>
              <mc:Fallback>
                <p:oleObj name="Documento" r:id="rId4" imgW="6121400" imgH="1981200" progId="Word.Document.12">
                  <p:embed/>
                  <p:pic>
                    <p:nvPicPr>
                      <p:cNvPr id="5" name="Oggetto 2">
                        <a:extLst>
                          <a:ext uri="{FF2B5EF4-FFF2-40B4-BE49-F238E27FC236}">
                            <a16:creationId xmlns:a16="http://schemas.microsoft.com/office/drawing/2014/main" id="{4F2391EB-5459-7D93-6962-8305B9685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402394" y="3720603"/>
                        <a:ext cx="7139987" cy="2310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magine 16" descr="Comparison-between-a-single-channel-PMT-and-an-8-8-array-of-SiPM_W640.jpg">
            <a:extLst>
              <a:ext uri="{FF2B5EF4-FFF2-40B4-BE49-F238E27FC236}">
                <a16:creationId xmlns:a16="http://schemas.microsoft.com/office/drawing/2014/main" id="{CB8F3086-9379-375E-189D-4DECED1BFD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10" y="4622948"/>
            <a:ext cx="1687590" cy="1516994"/>
          </a:xfrm>
          <a:prstGeom prst="rect">
            <a:avLst/>
          </a:prstGeom>
        </p:spPr>
      </p:pic>
      <p:sp>
        <p:nvSpPr>
          <p:cNvPr id="5" name="Ovale 1">
            <a:extLst>
              <a:ext uri="{FF2B5EF4-FFF2-40B4-BE49-F238E27FC236}">
                <a16:creationId xmlns:a16="http://schemas.microsoft.com/office/drawing/2014/main" id="{AA0A799D-B2D5-4327-CE35-238D911F1846}"/>
              </a:ext>
            </a:extLst>
          </p:cNvPr>
          <p:cNvSpPr/>
          <p:nvPr/>
        </p:nvSpPr>
        <p:spPr>
          <a:xfrm>
            <a:off x="560531" y="5564990"/>
            <a:ext cx="2082800" cy="287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1">
            <a:extLst>
              <a:ext uri="{FF2B5EF4-FFF2-40B4-BE49-F238E27FC236}">
                <a16:creationId xmlns:a16="http://schemas.microsoft.com/office/drawing/2014/main" id="{7FBFE780-A3E0-34D4-90A3-E122A289E9C2}"/>
              </a:ext>
            </a:extLst>
          </p:cNvPr>
          <p:cNvSpPr/>
          <p:nvPr/>
        </p:nvSpPr>
        <p:spPr>
          <a:xfrm>
            <a:off x="649695" y="3907215"/>
            <a:ext cx="2082800" cy="287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">
            <a:extLst>
              <a:ext uri="{FF2B5EF4-FFF2-40B4-BE49-F238E27FC236}">
                <a16:creationId xmlns:a16="http://schemas.microsoft.com/office/drawing/2014/main" id="{7BF0EB3F-66E2-174C-B0DA-3A2C732D1B02}"/>
              </a:ext>
            </a:extLst>
          </p:cNvPr>
          <p:cNvSpPr/>
          <p:nvPr/>
        </p:nvSpPr>
        <p:spPr>
          <a:xfrm>
            <a:off x="802095" y="4059615"/>
            <a:ext cx="2082800" cy="287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85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4F8C4-9487-BB5B-0998-D1EF70B4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A50E3A-AC07-73B6-2107-F286BE4910E6}"/>
              </a:ext>
            </a:extLst>
          </p:cNvPr>
          <p:cNvSpPr txBox="1"/>
          <p:nvPr/>
        </p:nvSpPr>
        <p:spPr>
          <a:xfrm>
            <a:off x="234916" y="1613605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In 1992 Burrow, Burgs and </a:t>
            </a:r>
            <a:r>
              <a:rPr lang="en-GB" sz="2000" dirty="0" err="1"/>
              <a:t>Giacconi</a:t>
            </a:r>
            <a:r>
              <a:rPr lang="en-GB" sz="2000" dirty="0"/>
              <a:t> proposed to modify the X-ray telescope (CHANDRA) design with </a:t>
            </a:r>
            <a:r>
              <a:rPr lang="en-GB" sz="2000" b="1" dirty="0">
                <a:solidFill>
                  <a:srgbClr val="FF0000"/>
                </a:solidFill>
              </a:rPr>
              <a:t>Schwarzschild-like polynomial solution</a:t>
            </a:r>
            <a:endParaRPr lang="en-US" sz="2000" dirty="0">
              <a:sym typeface="Wingdings"/>
            </a:endParaRPr>
          </a:p>
          <a:p>
            <a:pPr algn="just"/>
            <a:endParaRPr lang="en-GB" sz="2000" dirty="0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3391311-C889-3897-6673-23FC3DD209A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9E7F6165-61F9-C6F2-B44E-484C586D5876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7" name="Rettangolo 33">
            <a:extLst>
              <a:ext uri="{FF2B5EF4-FFF2-40B4-BE49-F238E27FC236}">
                <a16:creationId xmlns:a16="http://schemas.microsoft.com/office/drawing/2014/main" id="{C84253ED-1B55-B782-DAE6-EF70A7D8FE34}"/>
              </a:ext>
            </a:extLst>
          </p:cNvPr>
          <p:cNvSpPr/>
          <p:nvPr/>
        </p:nvSpPr>
        <p:spPr>
          <a:xfrm>
            <a:off x="160494" y="2377816"/>
            <a:ext cx="836930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GB" sz="2000" dirty="0"/>
              <a:t>Defines the surface profile  allowing higher order polynomials admitted</a:t>
            </a:r>
          </a:p>
          <a:p>
            <a:pPr marL="285750" indent="-285750" algn="just">
              <a:buFont typeface="Wingdings" charset="2"/>
              <a:buChar char="Ø"/>
            </a:pPr>
            <a:endParaRPr lang="en-GB" dirty="0"/>
          </a:p>
          <a:p>
            <a:pPr marL="285750" indent="-285750" algn="just">
              <a:buFont typeface="Wingdings" charset="2"/>
              <a:buChar char="Ø"/>
            </a:pPr>
            <a:endParaRPr lang="en-GB" dirty="0"/>
          </a:p>
          <a:p>
            <a:pPr algn="just"/>
            <a:endParaRPr lang="en-GB" dirty="0"/>
          </a:p>
          <a:p>
            <a:pPr marL="285750" indent="-285750" algn="just">
              <a:buFont typeface="Wingdings" charset="2"/>
              <a:buChar char="Ø"/>
            </a:pPr>
            <a:r>
              <a:rPr lang="en-GB" sz="2000" dirty="0"/>
              <a:t>Optimization of the imagery quality is on the </a:t>
            </a:r>
            <a:r>
              <a:rPr lang="en-GB" sz="2000" dirty="0" err="1"/>
              <a:t>FoV</a:t>
            </a:r>
            <a:endParaRPr lang="en-GB" sz="2000" dirty="0"/>
          </a:p>
        </p:txBody>
      </p:sp>
      <p:pic>
        <p:nvPicPr>
          <p:cNvPr id="8" name="Immagine 20">
            <a:extLst>
              <a:ext uri="{FF2B5EF4-FFF2-40B4-BE49-F238E27FC236}">
                <a16:creationId xmlns:a16="http://schemas.microsoft.com/office/drawing/2014/main" id="{B250ABCC-68F9-37FE-4E53-7C031BDA68D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7856" y="3806115"/>
            <a:ext cx="4586816" cy="2633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Rettangolo 21">
            <a:extLst>
              <a:ext uri="{FF2B5EF4-FFF2-40B4-BE49-F238E27FC236}">
                <a16:creationId xmlns:a16="http://schemas.microsoft.com/office/drawing/2014/main" id="{2B6ECC3B-EDDD-5ECD-D416-F8B72BA220AB}"/>
              </a:ext>
            </a:extLst>
          </p:cNvPr>
          <p:cNvSpPr/>
          <p:nvPr/>
        </p:nvSpPr>
        <p:spPr>
          <a:xfrm>
            <a:off x="6038206" y="1586611"/>
            <a:ext cx="9757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CHANDRA</a:t>
            </a:r>
          </a:p>
        </p:txBody>
      </p:sp>
      <p:sp>
        <p:nvSpPr>
          <p:cNvPr id="16" name="Rettangolo 9">
            <a:extLst>
              <a:ext uri="{FF2B5EF4-FFF2-40B4-BE49-F238E27FC236}">
                <a16:creationId xmlns:a16="http://schemas.microsoft.com/office/drawing/2014/main" id="{FE673B84-EBF7-E371-3953-B65015B7C0A7}"/>
              </a:ext>
            </a:extLst>
          </p:cNvPr>
          <p:cNvSpPr/>
          <p:nvPr/>
        </p:nvSpPr>
        <p:spPr>
          <a:xfrm>
            <a:off x="5084886" y="3931606"/>
            <a:ext cx="34449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000" dirty="0" err="1"/>
              <a:t>Burrows</a:t>
            </a:r>
            <a:r>
              <a:rPr lang="it-IT" sz="1000" dirty="0"/>
              <a:t>, C. </a:t>
            </a:r>
            <a:r>
              <a:rPr lang="it-IT" sz="1000" dirty="0" err="1"/>
              <a:t>J</a:t>
            </a:r>
            <a:r>
              <a:rPr lang="it-IT" sz="1000" dirty="0"/>
              <a:t>., </a:t>
            </a:r>
            <a:r>
              <a:rPr lang="it-IT" sz="1000" dirty="0" err="1"/>
              <a:t>Burg</a:t>
            </a:r>
            <a:r>
              <a:rPr lang="it-IT" sz="1000" dirty="0"/>
              <a:t>, </a:t>
            </a:r>
            <a:r>
              <a:rPr lang="it-IT" sz="1000" dirty="0" err="1"/>
              <a:t>R</a:t>
            </a:r>
            <a:r>
              <a:rPr lang="it-IT" sz="1000" dirty="0"/>
              <a:t>., &amp; Giacconi, </a:t>
            </a:r>
            <a:r>
              <a:rPr lang="it-IT" sz="1000" dirty="0" err="1"/>
              <a:t>R</a:t>
            </a:r>
            <a:r>
              <a:rPr lang="it-IT" sz="1000" dirty="0"/>
              <a:t>. 1992, </a:t>
            </a:r>
            <a:r>
              <a:rPr lang="it-IT" sz="1000" dirty="0" err="1"/>
              <a:t>ApJ</a:t>
            </a:r>
            <a:r>
              <a:rPr lang="it-IT" sz="1000" dirty="0"/>
              <a:t>, 392, 760 </a:t>
            </a:r>
          </a:p>
        </p:txBody>
      </p:sp>
      <p:graphicFrame>
        <p:nvGraphicFramePr>
          <p:cNvPr id="20" name="Oggetto 28">
            <a:extLst>
              <a:ext uri="{FF2B5EF4-FFF2-40B4-BE49-F238E27FC236}">
                <a16:creationId xmlns:a16="http://schemas.microsoft.com/office/drawing/2014/main" id="{B819C630-7A41-A2C7-2F9F-8595F9B48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699118"/>
              </p:ext>
            </p:extLst>
          </p:nvPr>
        </p:nvGraphicFramePr>
        <p:xfrm>
          <a:off x="1562132" y="2727555"/>
          <a:ext cx="1475278" cy="746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03300" imgH="508000" progId="Equation.3">
                  <p:embed/>
                </p:oleObj>
              </mc:Choice>
              <mc:Fallback>
                <p:oleObj name="Equation" r:id="rId4" imgW="1003300" imgH="508000" progId="Equation.3">
                  <p:embed/>
                  <p:pic>
                    <p:nvPicPr>
                      <p:cNvPr id="29" name="Oggetto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2132" y="2727555"/>
                        <a:ext cx="1475278" cy="746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ggetto 29">
            <a:extLst>
              <a:ext uri="{FF2B5EF4-FFF2-40B4-BE49-F238E27FC236}">
                <a16:creationId xmlns:a16="http://schemas.microsoft.com/office/drawing/2014/main" id="{16467122-B8A1-6C09-32F9-3DF59FB90E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702781"/>
              </p:ext>
            </p:extLst>
          </p:nvPr>
        </p:nvGraphicFramePr>
        <p:xfrm>
          <a:off x="1397537" y="4183490"/>
          <a:ext cx="1339850" cy="73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41400" imgH="571500" progId="Equation.3">
                  <p:embed/>
                </p:oleObj>
              </mc:Choice>
              <mc:Fallback>
                <p:oleObj name="Equation" r:id="rId6" imgW="1041400" imgH="571500" progId="Equation.3">
                  <p:embed/>
                  <p:pic>
                    <p:nvPicPr>
                      <p:cNvPr id="30" name="Oggetto 2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7537" y="4183490"/>
                        <a:ext cx="1339850" cy="735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ttangolo 30">
            <a:extLst>
              <a:ext uri="{FF2B5EF4-FFF2-40B4-BE49-F238E27FC236}">
                <a16:creationId xmlns:a16="http://schemas.microsoft.com/office/drawing/2014/main" id="{2352C9DD-88A6-0899-8B63-1CB5810777E6}"/>
              </a:ext>
            </a:extLst>
          </p:cNvPr>
          <p:cNvSpPr/>
          <p:nvPr/>
        </p:nvSpPr>
        <p:spPr>
          <a:xfrm>
            <a:off x="433677" y="5145823"/>
            <a:ext cx="3723701" cy="94702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Ray-tracing optimization</a:t>
            </a:r>
          </a:p>
          <a:p>
            <a:pPr algn="ctr"/>
            <a:r>
              <a:rPr lang="en-GB" sz="2000" dirty="0"/>
              <a:t>On the </a:t>
            </a:r>
            <a:r>
              <a:rPr lang="en-GB" sz="2000" dirty="0" err="1"/>
              <a:t>FoV</a:t>
            </a:r>
            <a:r>
              <a:rPr lang="en-GB" sz="2000" dirty="0"/>
              <a:t> 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AE4689D-1476-8C44-216E-DE5679EFA507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122F784F-4852-0E89-9AA9-043129666E1F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11" name="Gruppo 22">
            <a:extLst>
              <a:ext uri="{FF2B5EF4-FFF2-40B4-BE49-F238E27FC236}">
                <a16:creationId xmlns:a16="http://schemas.microsoft.com/office/drawing/2014/main" id="{8B766DF4-0E02-857A-45F0-E1C4E66624C2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23" name="Rettangolo arrotondato 23">
              <a:extLst>
                <a:ext uri="{FF2B5EF4-FFF2-40B4-BE49-F238E27FC236}">
                  <a16:creationId xmlns:a16="http://schemas.microsoft.com/office/drawing/2014/main" id="{7A715232-D48C-E6F4-1D1C-8E0CE9A05513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34D7DA1-436F-7285-D82F-6B0E3F95FB82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7" name="Gruppo 25">
            <a:extLst>
              <a:ext uri="{FF2B5EF4-FFF2-40B4-BE49-F238E27FC236}">
                <a16:creationId xmlns:a16="http://schemas.microsoft.com/office/drawing/2014/main" id="{C541FFE7-D0E9-A2F5-0254-9C000D56CD61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8" name="Rettangolo arrotondato 26">
              <a:extLst>
                <a:ext uri="{FF2B5EF4-FFF2-40B4-BE49-F238E27FC236}">
                  <a16:creationId xmlns:a16="http://schemas.microsoft.com/office/drawing/2014/main" id="{F1118CF4-6034-155A-EC88-855F5ECFCD28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ttangolo 27">
              <a:extLst>
                <a:ext uri="{FF2B5EF4-FFF2-40B4-BE49-F238E27FC236}">
                  <a16:creationId xmlns:a16="http://schemas.microsoft.com/office/drawing/2014/main" id="{90D48234-266E-3D02-4932-0829D85F170A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po 28">
            <a:extLst>
              <a:ext uri="{FF2B5EF4-FFF2-40B4-BE49-F238E27FC236}">
                <a16:creationId xmlns:a16="http://schemas.microsoft.com/office/drawing/2014/main" id="{C7018A7C-DCBA-60D5-95B2-F303D2CBA682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31" name="Rettangolo arrotondato 29">
              <a:extLst>
                <a:ext uri="{FF2B5EF4-FFF2-40B4-BE49-F238E27FC236}">
                  <a16:creationId xmlns:a16="http://schemas.microsoft.com/office/drawing/2014/main" id="{9DD5B24F-4AA4-74FC-7EBB-2F4C65F0DDC0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ttangolo 30">
              <a:extLst>
                <a:ext uri="{FF2B5EF4-FFF2-40B4-BE49-F238E27FC236}">
                  <a16:creationId xmlns:a16="http://schemas.microsoft.com/office/drawing/2014/main" id="{98C9B4E4-45BC-5907-B0E3-BE2B0E1ABC5B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4" name="Gruppo 31">
            <a:extLst>
              <a:ext uri="{FF2B5EF4-FFF2-40B4-BE49-F238E27FC236}">
                <a16:creationId xmlns:a16="http://schemas.microsoft.com/office/drawing/2014/main" id="{F96E59A2-06F4-FEDE-C694-3590ABCAF3F6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5" name="Rettangolo arrotondato 33">
              <a:extLst>
                <a:ext uri="{FF2B5EF4-FFF2-40B4-BE49-F238E27FC236}">
                  <a16:creationId xmlns:a16="http://schemas.microsoft.com/office/drawing/2014/main" id="{73B003E7-CADE-DAD4-6BA1-EA1716FFD07A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ttangolo 34">
              <a:extLst>
                <a:ext uri="{FF2B5EF4-FFF2-40B4-BE49-F238E27FC236}">
                  <a16:creationId xmlns:a16="http://schemas.microsoft.com/office/drawing/2014/main" id="{329A12B8-7B14-5AFE-1A03-EDD9757A4287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43" name="Connettore 1 45">
            <a:extLst>
              <a:ext uri="{FF2B5EF4-FFF2-40B4-BE49-F238E27FC236}">
                <a16:creationId xmlns:a16="http://schemas.microsoft.com/office/drawing/2014/main" id="{4848F905-F129-A2F5-C65F-C06577C5F045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sellaDiTesto 8">
            <a:extLst>
              <a:ext uri="{FF2B5EF4-FFF2-40B4-BE49-F238E27FC236}">
                <a16:creationId xmlns:a16="http://schemas.microsoft.com/office/drawing/2014/main" id="{0638BCB4-1090-9CE6-704F-2BAEF23B2F2A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88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1D6C1-33A8-5299-4379-CC51B51F5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0CE0E3-7636-D5AA-2BD7-F7CE65F5FF70}"/>
              </a:ext>
            </a:extLst>
          </p:cNvPr>
          <p:cNvSpPr txBox="1"/>
          <p:nvPr/>
        </p:nvSpPr>
        <p:spPr>
          <a:xfrm>
            <a:off x="241300" y="304800"/>
            <a:ext cx="8758768" cy="45243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br>
              <a:rPr lang="en-GB" sz="2000" dirty="0"/>
            </a:br>
            <a:r>
              <a:rPr lang="en-GB" sz="2000" dirty="0"/>
              <a:t>Imaging Atmospheric Cherenkov Telescopes</a:t>
            </a:r>
          </a:p>
          <a:p>
            <a:r>
              <a:rPr lang="en-GB" sz="2000" dirty="0"/>
              <a:t>Segmentation and design</a:t>
            </a:r>
          </a:p>
          <a:p>
            <a:r>
              <a:rPr lang="en-GB" sz="2000" dirty="0"/>
              <a:t>Segmentation and manufacturing</a:t>
            </a:r>
          </a:p>
          <a:p>
            <a:r>
              <a:rPr lang="en-GB" sz="2000" dirty="0"/>
              <a:t>Segmentation and alignment</a:t>
            </a:r>
          </a:p>
          <a:p>
            <a:r>
              <a:rPr lang="en-GB" sz="2000" dirty="0"/>
              <a:t>Segmentation and defocusing</a:t>
            </a:r>
          </a:p>
          <a:p>
            <a:r>
              <a:rPr lang="en-GB" sz="2000" dirty="0"/>
              <a:t>Conclusions</a:t>
            </a:r>
          </a:p>
          <a:p>
            <a:endParaRPr lang="en-GB" sz="2000" dirty="0"/>
          </a:p>
          <a:p>
            <a:endParaRPr lang="en-GB" sz="2000" dirty="0"/>
          </a:p>
          <a:p>
            <a:pPr lvl="1"/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400" dirty="0"/>
          </a:p>
          <a:p>
            <a:pPr marL="342900" indent="-342900">
              <a:buFont typeface="Wingdings" charset="2"/>
              <a:buChar char="Ø"/>
            </a:pPr>
            <a:endParaRPr lang="en-GB" sz="24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68FEAFE-E04B-8D6B-37B0-5090D8B74DD6}"/>
              </a:ext>
            </a:extLst>
          </p:cNvPr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0E00594-BBCD-FF8F-DA13-16E9EDF82ADA}"/>
              </a:ext>
            </a:extLst>
          </p:cNvPr>
          <p:cNvSpPr txBox="1"/>
          <p:nvPr/>
        </p:nvSpPr>
        <p:spPr>
          <a:xfrm>
            <a:off x="6151033" y="67270"/>
            <a:ext cx="275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y-GB" sz="2800" b="1" dirty="0">
                <a:solidFill>
                  <a:srgbClr val="000000"/>
                </a:solidFill>
              </a:rPr>
              <a:t>Summary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FC234288-4B10-9A02-C826-E02576CB476E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5B3AC7A0-0E60-D8E5-CA78-D3E8F4F40A85}"/>
              </a:ext>
            </a:extLst>
          </p:cNvPr>
          <p:cNvCxnSpPr/>
          <p:nvPr/>
        </p:nvCxnSpPr>
        <p:spPr>
          <a:xfrm>
            <a:off x="283632" y="694268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4">
            <a:extLst>
              <a:ext uri="{FF2B5EF4-FFF2-40B4-BE49-F238E27FC236}">
                <a16:creationId xmlns:a16="http://schemas.microsoft.com/office/drawing/2014/main" id="{5F557CF2-7012-9693-CCC4-5CBA6117762C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11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45623-FD59-5DCC-999D-E2103462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1E501A36-2BD3-9C52-8E13-BEAD9C131ACC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5F04377F-4744-FBD4-CB94-E99CC15B77B5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6" name="Rettangolo 12">
            <a:extLst>
              <a:ext uri="{FF2B5EF4-FFF2-40B4-BE49-F238E27FC236}">
                <a16:creationId xmlns:a16="http://schemas.microsoft.com/office/drawing/2014/main" id="{78A69EB4-A2CB-E42E-6C57-E3E73C484CA5}"/>
              </a:ext>
            </a:extLst>
          </p:cNvPr>
          <p:cNvSpPr/>
          <p:nvPr/>
        </p:nvSpPr>
        <p:spPr>
          <a:xfrm>
            <a:off x="5344367" y="1626800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86.9%</a:t>
            </a:r>
            <a:endParaRPr lang="it-IT" sz="1200" dirty="0"/>
          </a:p>
        </p:txBody>
      </p:sp>
      <p:grpSp>
        <p:nvGrpSpPr>
          <p:cNvPr id="22" name="Gruppo 10">
            <a:extLst>
              <a:ext uri="{FF2B5EF4-FFF2-40B4-BE49-F238E27FC236}">
                <a16:creationId xmlns:a16="http://schemas.microsoft.com/office/drawing/2014/main" id="{5E9616EE-DFFF-28C5-F265-EF2B2D0530E4}"/>
              </a:ext>
            </a:extLst>
          </p:cNvPr>
          <p:cNvGrpSpPr/>
          <p:nvPr/>
        </p:nvGrpSpPr>
        <p:grpSpPr>
          <a:xfrm>
            <a:off x="323902" y="2839532"/>
            <a:ext cx="2280671" cy="1768224"/>
            <a:chOff x="60054" y="1164921"/>
            <a:chExt cx="2971257" cy="2125329"/>
          </a:xfrm>
        </p:grpSpPr>
        <p:pic>
          <p:nvPicPr>
            <p:cNvPr id="23" name="Immagine 34">
              <a:extLst>
                <a:ext uri="{FF2B5EF4-FFF2-40B4-BE49-F238E27FC236}">
                  <a16:creationId xmlns:a16="http://schemas.microsoft.com/office/drawing/2014/main" id="{00D9C9DD-5E8A-99D8-0385-6A13B3613A2A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054" y="1164921"/>
              <a:ext cx="2971257" cy="21253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9484B3CA-2E60-90BC-900B-59C6A1C9ED8C}"/>
                </a:ext>
              </a:extLst>
            </p:cNvPr>
            <p:cNvSpPr/>
            <p:nvPr/>
          </p:nvSpPr>
          <p:spPr>
            <a:xfrm>
              <a:off x="482600" y="1270000"/>
              <a:ext cx="2413000" cy="1727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2" name="Rettangolo 66">
            <a:extLst>
              <a:ext uri="{FF2B5EF4-FFF2-40B4-BE49-F238E27FC236}">
                <a16:creationId xmlns:a16="http://schemas.microsoft.com/office/drawing/2014/main" id="{84F5D68C-C01D-D2B6-7827-FF1C7DDFF772}"/>
              </a:ext>
            </a:extLst>
          </p:cNvPr>
          <p:cNvSpPr/>
          <p:nvPr/>
        </p:nvSpPr>
        <p:spPr>
          <a:xfrm>
            <a:off x="365190" y="1641588"/>
            <a:ext cx="8569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Polynomial solutions can be generalized for all purposes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2000" dirty="0"/>
              <a:t>RMS value should be chosen according specification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2000" dirty="0"/>
              <a:t>Minimum is at ~ </a:t>
            </a:r>
            <a:r>
              <a:rPr lang="en-GB" sz="2000" dirty="0" err="1"/>
              <a:t>θ</a:t>
            </a:r>
            <a:r>
              <a:rPr lang="en-GB" sz="2000" baseline="-25000" dirty="0" err="1"/>
              <a:t>max</a:t>
            </a:r>
            <a:r>
              <a:rPr lang="en-GB" sz="2000" dirty="0"/>
              <a:t> /2</a:t>
            </a:r>
            <a:r>
              <a:rPr lang="en-GB" sz="2000" baseline="30000" dirty="0"/>
              <a:t>1/2</a:t>
            </a:r>
          </a:p>
        </p:txBody>
      </p:sp>
      <p:sp>
        <p:nvSpPr>
          <p:cNvPr id="44" name="Rettangolo 75">
            <a:extLst>
              <a:ext uri="{FF2B5EF4-FFF2-40B4-BE49-F238E27FC236}">
                <a16:creationId xmlns:a16="http://schemas.microsoft.com/office/drawing/2014/main" id="{99CDCA58-1B04-1E5E-29E7-CB5BF4C865A5}"/>
              </a:ext>
            </a:extLst>
          </p:cNvPr>
          <p:cNvSpPr/>
          <p:nvPr/>
        </p:nvSpPr>
        <p:spPr>
          <a:xfrm>
            <a:off x="4069033" y="2393510"/>
            <a:ext cx="4385708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Real angular resolution is never perfect!!</a:t>
            </a:r>
          </a:p>
          <a:p>
            <a:r>
              <a:rPr lang="en-GB" dirty="0"/>
              <a:t>On-axis value can be equal to the typical manufacturing and alignment errors can be </a:t>
            </a:r>
          </a:p>
        </p:txBody>
      </p:sp>
      <p:sp>
        <p:nvSpPr>
          <p:cNvPr id="45" name="Rettangolo 76">
            <a:extLst>
              <a:ext uri="{FF2B5EF4-FFF2-40B4-BE49-F238E27FC236}">
                <a16:creationId xmlns:a16="http://schemas.microsoft.com/office/drawing/2014/main" id="{1E4A3992-1005-40D7-D0A8-D6FD0EBDD04A}"/>
              </a:ext>
            </a:extLst>
          </p:cNvPr>
          <p:cNvSpPr/>
          <p:nvPr/>
        </p:nvSpPr>
        <p:spPr>
          <a:xfrm>
            <a:off x="556730" y="2631195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CHANDRA upgrade, Burrows et al. 1992</a:t>
            </a:r>
            <a:endParaRPr lang="it-IT" sz="1000" dirty="0"/>
          </a:p>
        </p:txBody>
      </p:sp>
      <p:cxnSp>
        <p:nvCxnSpPr>
          <p:cNvPr id="47" name="Connettore 1 27">
            <a:extLst>
              <a:ext uri="{FF2B5EF4-FFF2-40B4-BE49-F238E27FC236}">
                <a16:creationId xmlns:a16="http://schemas.microsoft.com/office/drawing/2014/main" id="{16FCB993-371B-DB68-05C3-2D0916F14FC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Hexagon 6">
            <a:extLst>
              <a:ext uri="{FF2B5EF4-FFF2-40B4-BE49-F238E27FC236}">
                <a16:creationId xmlns:a16="http://schemas.microsoft.com/office/drawing/2014/main" id="{3E0ED5EA-F27E-649C-5644-6A8E0A605813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B1D006B0-5446-A932-509F-32BDC2D21A9B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9" name="Gruppo 22">
            <a:extLst>
              <a:ext uri="{FF2B5EF4-FFF2-40B4-BE49-F238E27FC236}">
                <a16:creationId xmlns:a16="http://schemas.microsoft.com/office/drawing/2014/main" id="{D643C6B1-AA97-A6B6-C071-BC4232606172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0" name="Rettangolo arrotondato 23">
              <a:extLst>
                <a:ext uri="{FF2B5EF4-FFF2-40B4-BE49-F238E27FC236}">
                  <a16:creationId xmlns:a16="http://schemas.microsoft.com/office/drawing/2014/main" id="{CAA0FAE1-CD17-1EE5-7786-01EE799598F9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ttangolo 24">
              <a:extLst>
                <a:ext uri="{FF2B5EF4-FFF2-40B4-BE49-F238E27FC236}">
                  <a16:creationId xmlns:a16="http://schemas.microsoft.com/office/drawing/2014/main" id="{505F56B0-5527-18BF-066D-70D0067075F6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6" name="Gruppo 25">
            <a:extLst>
              <a:ext uri="{FF2B5EF4-FFF2-40B4-BE49-F238E27FC236}">
                <a16:creationId xmlns:a16="http://schemas.microsoft.com/office/drawing/2014/main" id="{4EE7685E-4F39-5B0C-7230-AE717ADB26F9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0" name="Rettangolo arrotondato 26">
              <a:extLst>
                <a:ext uri="{FF2B5EF4-FFF2-40B4-BE49-F238E27FC236}">
                  <a16:creationId xmlns:a16="http://schemas.microsoft.com/office/drawing/2014/main" id="{298BE3FB-EBC4-5C0B-4ADD-677305BC31B9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ttangolo 27">
              <a:extLst>
                <a:ext uri="{FF2B5EF4-FFF2-40B4-BE49-F238E27FC236}">
                  <a16:creationId xmlns:a16="http://schemas.microsoft.com/office/drawing/2014/main" id="{8A470DC8-AC22-E0BD-D217-002B7368B494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uppo 28">
            <a:extLst>
              <a:ext uri="{FF2B5EF4-FFF2-40B4-BE49-F238E27FC236}">
                <a16:creationId xmlns:a16="http://schemas.microsoft.com/office/drawing/2014/main" id="{E772592F-CC02-E90A-8F72-7C47B8707372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51" name="Rettangolo arrotondato 29">
              <a:extLst>
                <a:ext uri="{FF2B5EF4-FFF2-40B4-BE49-F238E27FC236}">
                  <a16:creationId xmlns:a16="http://schemas.microsoft.com/office/drawing/2014/main" id="{4816D7A9-3704-E3E9-BEA8-BB40628459C6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ttangolo 30">
              <a:extLst>
                <a:ext uri="{FF2B5EF4-FFF2-40B4-BE49-F238E27FC236}">
                  <a16:creationId xmlns:a16="http://schemas.microsoft.com/office/drawing/2014/main" id="{75A2163B-3810-9B86-4B34-D804410DFFCF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53" name="Gruppo 31">
            <a:extLst>
              <a:ext uri="{FF2B5EF4-FFF2-40B4-BE49-F238E27FC236}">
                <a16:creationId xmlns:a16="http://schemas.microsoft.com/office/drawing/2014/main" id="{1EC02459-C6C6-5C9B-09A7-D5C1FE5DE4B3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54" name="Rettangolo arrotondato 33">
              <a:extLst>
                <a:ext uri="{FF2B5EF4-FFF2-40B4-BE49-F238E27FC236}">
                  <a16:creationId xmlns:a16="http://schemas.microsoft.com/office/drawing/2014/main" id="{338D9C86-84BF-A868-0022-265BCFBD7485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ttangolo 34">
              <a:extLst>
                <a:ext uri="{FF2B5EF4-FFF2-40B4-BE49-F238E27FC236}">
                  <a16:creationId xmlns:a16="http://schemas.microsoft.com/office/drawing/2014/main" id="{4808EB35-A2A4-6A16-2CF7-6613AD084128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56" name="Connettore 1 45">
            <a:extLst>
              <a:ext uri="{FF2B5EF4-FFF2-40B4-BE49-F238E27FC236}">
                <a16:creationId xmlns:a16="http://schemas.microsoft.com/office/drawing/2014/main" id="{6E352834-1840-830A-52B5-30CD3D2F8278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6A188538-2D52-F279-36D4-0C64796A63AB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14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61C8D-53EE-E3BA-FBC7-5087EC10F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11">
            <a:extLst>
              <a:ext uri="{FF2B5EF4-FFF2-40B4-BE49-F238E27FC236}">
                <a16:creationId xmlns:a16="http://schemas.microsoft.com/office/drawing/2014/main" id="{3625B2E9-AAFF-92E9-0B0A-CB073E85463D}"/>
              </a:ext>
            </a:extLst>
          </p:cNvPr>
          <p:cNvGrpSpPr/>
          <p:nvPr/>
        </p:nvGrpSpPr>
        <p:grpSpPr>
          <a:xfrm>
            <a:off x="2326047" y="4167731"/>
            <a:ext cx="3292854" cy="2155862"/>
            <a:chOff x="47202" y="3674236"/>
            <a:chExt cx="3542151" cy="2434128"/>
          </a:xfrm>
        </p:grpSpPr>
        <p:pic>
          <p:nvPicPr>
            <p:cNvPr id="26" name="Immagine 37" descr="wfxt-psf.png">
              <a:extLst>
                <a:ext uri="{FF2B5EF4-FFF2-40B4-BE49-F238E27FC236}">
                  <a16:creationId xmlns:a16="http://schemas.microsoft.com/office/drawing/2014/main" id="{1ABB370F-153B-C543-ADF3-EAED7A86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02" y="3674236"/>
              <a:ext cx="3542151" cy="2434128"/>
            </a:xfrm>
            <a:prstGeom prst="rect">
              <a:avLst/>
            </a:prstGeom>
          </p:spPr>
        </p:pic>
        <p:sp>
          <p:nvSpPr>
            <p:cNvPr id="27" name="Rettangolo 9">
              <a:extLst>
                <a:ext uri="{FF2B5EF4-FFF2-40B4-BE49-F238E27FC236}">
                  <a16:creationId xmlns:a16="http://schemas.microsoft.com/office/drawing/2014/main" id="{24D8F0E3-4EEB-2992-8A43-66A64FAC075C}"/>
                </a:ext>
              </a:extLst>
            </p:cNvPr>
            <p:cNvSpPr/>
            <p:nvPr/>
          </p:nvSpPr>
          <p:spPr>
            <a:xfrm>
              <a:off x="800100" y="3790950"/>
              <a:ext cx="2717800" cy="2028326"/>
            </a:xfrm>
            <a:prstGeom prst="rect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38">
              <a:extLst>
                <a:ext uri="{FF2B5EF4-FFF2-40B4-BE49-F238E27FC236}">
                  <a16:creationId xmlns:a16="http://schemas.microsoft.com/office/drawing/2014/main" id="{6A8E5FA6-B468-937A-EE1E-EF7B15CCFDC7}"/>
                </a:ext>
              </a:extLst>
            </p:cNvPr>
            <p:cNvSpPr/>
            <p:nvPr/>
          </p:nvSpPr>
          <p:spPr>
            <a:xfrm>
              <a:off x="800100" y="5619750"/>
              <a:ext cx="660400" cy="1995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CB362028-A426-BC21-5196-B3B68EC11453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41F4089A-1B19-7AEE-D91F-66F18015A371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6" name="Rettangolo 12">
            <a:extLst>
              <a:ext uri="{FF2B5EF4-FFF2-40B4-BE49-F238E27FC236}">
                <a16:creationId xmlns:a16="http://schemas.microsoft.com/office/drawing/2014/main" id="{9FFFEEC4-FAB9-B6F5-5558-3EFE7EC41B4C}"/>
              </a:ext>
            </a:extLst>
          </p:cNvPr>
          <p:cNvSpPr/>
          <p:nvPr/>
        </p:nvSpPr>
        <p:spPr>
          <a:xfrm>
            <a:off x="5344367" y="1626800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86.9%</a:t>
            </a:r>
            <a:endParaRPr lang="it-IT" sz="1200" dirty="0"/>
          </a:p>
        </p:txBody>
      </p:sp>
      <p:sp>
        <p:nvSpPr>
          <p:cNvPr id="21" name="Rettangolo 21">
            <a:extLst>
              <a:ext uri="{FF2B5EF4-FFF2-40B4-BE49-F238E27FC236}">
                <a16:creationId xmlns:a16="http://schemas.microsoft.com/office/drawing/2014/main" id="{C8CA0948-7C61-B43E-8206-2D2010C43218}"/>
              </a:ext>
            </a:extLst>
          </p:cNvPr>
          <p:cNvSpPr/>
          <p:nvPr/>
        </p:nvSpPr>
        <p:spPr>
          <a:xfrm>
            <a:off x="7250693" y="5350351"/>
            <a:ext cx="659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85.4%</a:t>
            </a:r>
            <a:endParaRPr lang="it-IT" sz="1200" dirty="0"/>
          </a:p>
        </p:txBody>
      </p:sp>
      <p:grpSp>
        <p:nvGrpSpPr>
          <p:cNvPr id="22" name="Gruppo 10">
            <a:extLst>
              <a:ext uri="{FF2B5EF4-FFF2-40B4-BE49-F238E27FC236}">
                <a16:creationId xmlns:a16="http://schemas.microsoft.com/office/drawing/2014/main" id="{D32F6087-0158-A7A4-BF56-099AEDF37C7A}"/>
              </a:ext>
            </a:extLst>
          </p:cNvPr>
          <p:cNvGrpSpPr/>
          <p:nvPr/>
        </p:nvGrpSpPr>
        <p:grpSpPr>
          <a:xfrm>
            <a:off x="323902" y="2839532"/>
            <a:ext cx="2280671" cy="1768224"/>
            <a:chOff x="60054" y="1164921"/>
            <a:chExt cx="2971257" cy="2125329"/>
          </a:xfrm>
        </p:grpSpPr>
        <p:pic>
          <p:nvPicPr>
            <p:cNvPr id="23" name="Immagine 34">
              <a:extLst>
                <a:ext uri="{FF2B5EF4-FFF2-40B4-BE49-F238E27FC236}">
                  <a16:creationId xmlns:a16="http://schemas.microsoft.com/office/drawing/2014/main" id="{892307FA-9858-40BF-1583-C9D85FC2F034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054" y="1164921"/>
              <a:ext cx="2971257" cy="21253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3C40B521-1A1F-A9BD-6A8B-9E912AD9C70B}"/>
                </a:ext>
              </a:extLst>
            </p:cNvPr>
            <p:cNvSpPr/>
            <p:nvPr/>
          </p:nvSpPr>
          <p:spPr>
            <a:xfrm>
              <a:off x="482600" y="1270000"/>
              <a:ext cx="2413000" cy="1727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1" name="Connettore 1 14">
            <a:extLst>
              <a:ext uri="{FF2B5EF4-FFF2-40B4-BE49-F238E27FC236}">
                <a16:creationId xmlns:a16="http://schemas.microsoft.com/office/drawing/2014/main" id="{9ACB3A33-DFFD-68D2-4799-AD1441E1226F}"/>
              </a:ext>
            </a:extLst>
          </p:cNvPr>
          <p:cNvCxnSpPr>
            <a:cxnSpLocks/>
          </p:cNvCxnSpPr>
          <p:nvPr/>
        </p:nvCxnSpPr>
        <p:spPr>
          <a:xfrm>
            <a:off x="692997" y="4341911"/>
            <a:ext cx="2303541" cy="172564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46">
            <a:extLst>
              <a:ext uri="{FF2B5EF4-FFF2-40B4-BE49-F238E27FC236}">
                <a16:creationId xmlns:a16="http://schemas.microsoft.com/office/drawing/2014/main" id="{65E2F87B-59AF-C754-F5B8-0033C8166B1E}"/>
              </a:ext>
            </a:extLst>
          </p:cNvPr>
          <p:cNvCxnSpPr>
            <a:cxnSpLocks/>
          </p:cNvCxnSpPr>
          <p:nvPr/>
        </p:nvCxnSpPr>
        <p:spPr>
          <a:xfrm>
            <a:off x="2483350" y="4396920"/>
            <a:ext cx="1176428" cy="167063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ttangolo 66">
            <a:extLst>
              <a:ext uri="{FF2B5EF4-FFF2-40B4-BE49-F238E27FC236}">
                <a16:creationId xmlns:a16="http://schemas.microsoft.com/office/drawing/2014/main" id="{6B43D273-F067-C698-D6D9-3DA3D5ADCD22}"/>
              </a:ext>
            </a:extLst>
          </p:cNvPr>
          <p:cNvSpPr/>
          <p:nvPr/>
        </p:nvSpPr>
        <p:spPr>
          <a:xfrm>
            <a:off x="365190" y="1641588"/>
            <a:ext cx="8569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Polynomial solutions can be generalized for all purposes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2000" dirty="0"/>
              <a:t>RMS value should be chosen according specification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2000" dirty="0"/>
              <a:t>Minimum is at ~ </a:t>
            </a:r>
            <a:r>
              <a:rPr lang="en-GB" sz="2000" dirty="0" err="1"/>
              <a:t>θ</a:t>
            </a:r>
            <a:r>
              <a:rPr lang="en-GB" sz="2000" baseline="-25000" dirty="0" err="1"/>
              <a:t>max</a:t>
            </a:r>
            <a:r>
              <a:rPr lang="en-GB" sz="2000" dirty="0"/>
              <a:t> /2</a:t>
            </a:r>
            <a:r>
              <a:rPr lang="en-GB" sz="2000" baseline="30000" dirty="0"/>
              <a:t>1/2</a:t>
            </a:r>
          </a:p>
        </p:txBody>
      </p:sp>
      <p:graphicFrame>
        <p:nvGraphicFramePr>
          <p:cNvPr id="43" name="Oggetto 67">
            <a:extLst>
              <a:ext uri="{FF2B5EF4-FFF2-40B4-BE49-F238E27FC236}">
                <a16:creationId xmlns:a16="http://schemas.microsoft.com/office/drawing/2014/main" id="{E968659C-21C3-B628-4C19-459742820B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1978" y="459837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43" name="Oggetto 67">
                        <a:extLst>
                          <a:ext uri="{FF2B5EF4-FFF2-40B4-BE49-F238E27FC236}">
                            <a16:creationId xmlns:a16="http://schemas.microsoft.com/office/drawing/2014/main" id="{57771AF3-4693-4434-1CAF-CCDE1A212D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1978" y="459837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ttangolo 75">
            <a:extLst>
              <a:ext uri="{FF2B5EF4-FFF2-40B4-BE49-F238E27FC236}">
                <a16:creationId xmlns:a16="http://schemas.microsoft.com/office/drawing/2014/main" id="{4AF62E6F-9A05-A3B6-689D-82622BCD5BBC}"/>
              </a:ext>
            </a:extLst>
          </p:cNvPr>
          <p:cNvSpPr/>
          <p:nvPr/>
        </p:nvSpPr>
        <p:spPr>
          <a:xfrm>
            <a:off x="4069033" y="2393510"/>
            <a:ext cx="4385708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Real angular resolution is never perfect!!</a:t>
            </a:r>
          </a:p>
          <a:p>
            <a:r>
              <a:rPr lang="en-GB" dirty="0"/>
              <a:t>On-axis value can be equal to the typical manufacturing and alignment errors can be </a:t>
            </a:r>
          </a:p>
        </p:txBody>
      </p:sp>
      <p:sp>
        <p:nvSpPr>
          <p:cNvPr id="45" name="Rettangolo 76">
            <a:extLst>
              <a:ext uri="{FF2B5EF4-FFF2-40B4-BE49-F238E27FC236}">
                <a16:creationId xmlns:a16="http://schemas.microsoft.com/office/drawing/2014/main" id="{73DF9C71-0489-E268-5F23-484218FA753A}"/>
              </a:ext>
            </a:extLst>
          </p:cNvPr>
          <p:cNvSpPr/>
          <p:nvPr/>
        </p:nvSpPr>
        <p:spPr>
          <a:xfrm>
            <a:off x="556730" y="2631195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CHANDRA upgrade, Burrows et al. 1992</a:t>
            </a:r>
            <a:endParaRPr lang="it-IT" sz="1000" dirty="0"/>
          </a:p>
        </p:txBody>
      </p:sp>
      <p:sp>
        <p:nvSpPr>
          <p:cNvPr id="46" name="Rettangolo 77">
            <a:extLst>
              <a:ext uri="{FF2B5EF4-FFF2-40B4-BE49-F238E27FC236}">
                <a16:creationId xmlns:a16="http://schemas.microsoft.com/office/drawing/2014/main" id="{A8C51659-DAA8-5919-15AA-E09F63B169C7}"/>
              </a:ext>
            </a:extLst>
          </p:cNvPr>
          <p:cNvSpPr/>
          <p:nvPr/>
        </p:nvSpPr>
        <p:spPr>
          <a:xfrm>
            <a:off x="2974504" y="4024527"/>
            <a:ext cx="1546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WFXT, </a:t>
            </a:r>
            <a:r>
              <a:rPr lang="en-GB" sz="1000" dirty="0" err="1"/>
              <a:t>Conconi</a:t>
            </a:r>
            <a:r>
              <a:rPr lang="en-GB" sz="1000" dirty="0"/>
              <a:t> et al. 2010</a:t>
            </a:r>
            <a:endParaRPr lang="it-IT" sz="1000" dirty="0"/>
          </a:p>
        </p:txBody>
      </p:sp>
      <p:cxnSp>
        <p:nvCxnSpPr>
          <p:cNvPr id="47" name="Connettore 1 27">
            <a:extLst>
              <a:ext uri="{FF2B5EF4-FFF2-40B4-BE49-F238E27FC236}">
                <a16:creationId xmlns:a16="http://schemas.microsoft.com/office/drawing/2014/main" id="{8DF08B78-820D-189D-83ED-2BA30C902B6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Hexagon 6">
            <a:extLst>
              <a:ext uri="{FF2B5EF4-FFF2-40B4-BE49-F238E27FC236}">
                <a16:creationId xmlns:a16="http://schemas.microsoft.com/office/drawing/2014/main" id="{B82BF752-93B6-6D39-A7F5-517757071060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8A93BD9F-E1CC-8E73-0D32-FCFF9F8E37FD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9" name="Gruppo 22">
            <a:extLst>
              <a:ext uri="{FF2B5EF4-FFF2-40B4-BE49-F238E27FC236}">
                <a16:creationId xmlns:a16="http://schemas.microsoft.com/office/drawing/2014/main" id="{1D2C254D-792D-EDD3-BB4B-D20D2E4661E7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0" name="Rettangolo arrotondato 23">
              <a:extLst>
                <a:ext uri="{FF2B5EF4-FFF2-40B4-BE49-F238E27FC236}">
                  <a16:creationId xmlns:a16="http://schemas.microsoft.com/office/drawing/2014/main" id="{75C947DC-16CA-F68E-E39B-BC322E416154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ttangolo 24">
              <a:extLst>
                <a:ext uri="{FF2B5EF4-FFF2-40B4-BE49-F238E27FC236}">
                  <a16:creationId xmlns:a16="http://schemas.microsoft.com/office/drawing/2014/main" id="{A27B47E5-2B33-C65E-C22B-901BC48D26D5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6" name="Gruppo 25">
            <a:extLst>
              <a:ext uri="{FF2B5EF4-FFF2-40B4-BE49-F238E27FC236}">
                <a16:creationId xmlns:a16="http://schemas.microsoft.com/office/drawing/2014/main" id="{5BA6F719-57F4-B4B6-B275-EA754CC730AD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0" name="Rettangolo arrotondato 26">
              <a:extLst>
                <a:ext uri="{FF2B5EF4-FFF2-40B4-BE49-F238E27FC236}">
                  <a16:creationId xmlns:a16="http://schemas.microsoft.com/office/drawing/2014/main" id="{74CC9CE7-8F24-FA50-4F4E-CF4458F9C994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ttangolo 27">
              <a:extLst>
                <a:ext uri="{FF2B5EF4-FFF2-40B4-BE49-F238E27FC236}">
                  <a16:creationId xmlns:a16="http://schemas.microsoft.com/office/drawing/2014/main" id="{48977D08-2124-0645-2895-411E9AD12122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uppo 28">
            <a:extLst>
              <a:ext uri="{FF2B5EF4-FFF2-40B4-BE49-F238E27FC236}">
                <a16:creationId xmlns:a16="http://schemas.microsoft.com/office/drawing/2014/main" id="{876DAE5D-4CB9-BD78-C85D-3D894D894071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51" name="Rettangolo arrotondato 29">
              <a:extLst>
                <a:ext uri="{FF2B5EF4-FFF2-40B4-BE49-F238E27FC236}">
                  <a16:creationId xmlns:a16="http://schemas.microsoft.com/office/drawing/2014/main" id="{7237A284-D4F7-B105-96BC-7A082A72FC9E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ttangolo 30">
              <a:extLst>
                <a:ext uri="{FF2B5EF4-FFF2-40B4-BE49-F238E27FC236}">
                  <a16:creationId xmlns:a16="http://schemas.microsoft.com/office/drawing/2014/main" id="{5D532D77-B15C-B59D-ED15-A6CF633B8367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53" name="Gruppo 31">
            <a:extLst>
              <a:ext uri="{FF2B5EF4-FFF2-40B4-BE49-F238E27FC236}">
                <a16:creationId xmlns:a16="http://schemas.microsoft.com/office/drawing/2014/main" id="{BAD28227-07AE-9B2C-7C00-B4DA4E15AFB3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54" name="Rettangolo arrotondato 33">
              <a:extLst>
                <a:ext uri="{FF2B5EF4-FFF2-40B4-BE49-F238E27FC236}">
                  <a16:creationId xmlns:a16="http://schemas.microsoft.com/office/drawing/2014/main" id="{53DD4CA9-0914-167E-2F6B-AF59FBDF9359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ttangolo 34">
              <a:extLst>
                <a:ext uri="{FF2B5EF4-FFF2-40B4-BE49-F238E27FC236}">
                  <a16:creationId xmlns:a16="http://schemas.microsoft.com/office/drawing/2014/main" id="{D27345B4-C86C-ABAD-6FA2-A7A04265BC42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56" name="Connettore 1 45">
            <a:extLst>
              <a:ext uri="{FF2B5EF4-FFF2-40B4-BE49-F238E27FC236}">
                <a16:creationId xmlns:a16="http://schemas.microsoft.com/office/drawing/2014/main" id="{6932E7C1-5F98-7E38-C1B7-1D5645215A13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23BD8BC-E3D0-0409-1190-332CA33BF849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387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842F5-DBF2-0472-5A33-3B363F1A0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11">
            <a:extLst>
              <a:ext uri="{FF2B5EF4-FFF2-40B4-BE49-F238E27FC236}">
                <a16:creationId xmlns:a16="http://schemas.microsoft.com/office/drawing/2014/main" id="{B9A3CE81-9CD2-27CD-41F1-1BFB651E445C}"/>
              </a:ext>
            </a:extLst>
          </p:cNvPr>
          <p:cNvGrpSpPr/>
          <p:nvPr/>
        </p:nvGrpSpPr>
        <p:grpSpPr>
          <a:xfrm>
            <a:off x="2326047" y="4167731"/>
            <a:ext cx="3292854" cy="2155862"/>
            <a:chOff x="47202" y="3674236"/>
            <a:chExt cx="3542151" cy="2434128"/>
          </a:xfrm>
        </p:grpSpPr>
        <p:pic>
          <p:nvPicPr>
            <p:cNvPr id="26" name="Immagine 37" descr="wfxt-psf.png">
              <a:extLst>
                <a:ext uri="{FF2B5EF4-FFF2-40B4-BE49-F238E27FC236}">
                  <a16:creationId xmlns:a16="http://schemas.microsoft.com/office/drawing/2014/main" id="{355850DE-57F8-0FF1-92DD-2FF3AC62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02" y="3674236"/>
              <a:ext cx="3542151" cy="2434128"/>
            </a:xfrm>
            <a:prstGeom prst="rect">
              <a:avLst/>
            </a:prstGeom>
          </p:spPr>
        </p:pic>
        <p:sp>
          <p:nvSpPr>
            <p:cNvPr id="27" name="Rettangolo 9">
              <a:extLst>
                <a:ext uri="{FF2B5EF4-FFF2-40B4-BE49-F238E27FC236}">
                  <a16:creationId xmlns:a16="http://schemas.microsoft.com/office/drawing/2014/main" id="{D97727F8-9CDB-B640-116B-DD133B989778}"/>
                </a:ext>
              </a:extLst>
            </p:cNvPr>
            <p:cNvSpPr/>
            <p:nvPr/>
          </p:nvSpPr>
          <p:spPr>
            <a:xfrm>
              <a:off x="800100" y="3790950"/>
              <a:ext cx="2717800" cy="2028326"/>
            </a:xfrm>
            <a:prstGeom prst="rect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38">
              <a:extLst>
                <a:ext uri="{FF2B5EF4-FFF2-40B4-BE49-F238E27FC236}">
                  <a16:creationId xmlns:a16="http://schemas.microsoft.com/office/drawing/2014/main" id="{5454A534-8765-12F2-929E-BCF95C667497}"/>
                </a:ext>
              </a:extLst>
            </p:cNvPr>
            <p:cNvSpPr/>
            <p:nvPr/>
          </p:nvSpPr>
          <p:spPr>
            <a:xfrm>
              <a:off x="800100" y="5619750"/>
              <a:ext cx="660400" cy="19952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7AF21DD1-5B5D-028D-1714-F038DD7A3D3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3BA5CF3F-8A0E-D69C-2CCD-4C97E6EF8CFF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3" name="Immagine 30">
            <a:extLst>
              <a:ext uri="{FF2B5EF4-FFF2-40B4-BE49-F238E27FC236}">
                <a16:creationId xmlns:a16="http://schemas.microsoft.com/office/drawing/2014/main" id="{7289A282-7474-D7F1-9140-5223EE227930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0831" y="3947388"/>
            <a:ext cx="3403495" cy="1983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Rettangolo 12">
            <a:extLst>
              <a:ext uri="{FF2B5EF4-FFF2-40B4-BE49-F238E27FC236}">
                <a16:creationId xmlns:a16="http://schemas.microsoft.com/office/drawing/2014/main" id="{BF240A0E-485C-EC58-415E-8EE52E9B59E7}"/>
              </a:ext>
            </a:extLst>
          </p:cNvPr>
          <p:cNvSpPr/>
          <p:nvPr/>
        </p:nvSpPr>
        <p:spPr>
          <a:xfrm>
            <a:off x="5344367" y="1626800"/>
            <a:ext cx="659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86.9%</a:t>
            </a:r>
            <a:endParaRPr lang="it-IT" sz="1200" dirty="0"/>
          </a:p>
        </p:txBody>
      </p:sp>
      <p:sp>
        <p:nvSpPr>
          <p:cNvPr id="21" name="Rettangolo 21">
            <a:extLst>
              <a:ext uri="{FF2B5EF4-FFF2-40B4-BE49-F238E27FC236}">
                <a16:creationId xmlns:a16="http://schemas.microsoft.com/office/drawing/2014/main" id="{204E6CE5-D8C7-A987-ACA0-E165E11F79FF}"/>
              </a:ext>
            </a:extLst>
          </p:cNvPr>
          <p:cNvSpPr/>
          <p:nvPr/>
        </p:nvSpPr>
        <p:spPr>
          <a:xfrm>
            <a:off x="7250693" y="5350351"/>
            <a:ext cx="659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85.4%</a:t>
            </a:r>
            <a:endParaRPr lang="it-IT" sz="1200" dirty="0"/>
          </a:p>
        </p:txBody>
      </p:sp>
      <p:grpSp>
        <p:nvGrpSpPr>
          <p:cNvPr id="22" name="Gruppo 10">
            <a:extLst>
              <a:ext uri="{FF2B5EF4-FFF2-40B4-BE49-F238E27FC236}">
                <a16:creationId xmlns:a16="http://schemas.microsoft.com/office/drawing/2014/main" id="{7DF9FDC3-EB7C-D82E-BDB5-4F5F944BD311}"/>
              </a:ext>
            </a:extLst>
          </p:cNvPr>
          <p:cNvGrpSpPr/>
          <p:nvPr/>
        </p:nvGrpSpPr>
        <p:grpSpPr>
          <a:xfrm>
            <a:off x="323902" y="2839532"/>
            <a:ext cx="2280671" cy="1768224"/>
            <a:chOff x="60054" y="1164921"/>
            <a:chExt cx="2971257" cy="2125329"/>
          </a:xfrm>
        </p:grpSpPr>
        <p:pic>
          <p:nvPicPr>
            <p:cNvPr id="23" name="Immagine 34">
              <a:extLst>
                <a:ext uri="{FF2B5EF4-FFF2-40B4-BE49-F238E27FC236}">
                  <a16:creationId xmlns:a16="http://schemas.microsoft.com/office/drawing/2014/main" id="{EFE92031-F4AC-5A93-27D4-62124A980FED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054" y="1164921"/>
              <a:ext cx="2971257" cy="21253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4" name="Rettangolo 8">
              <a:extLst>
                <a:ext uri="{FF2B5EF4-FFF2-40B4-BE49-F238E27FC236}">
                  <a16:creationId xmlns:a16="http://schemas.microsoft.com/office/drawing/2014/main" id="{6C1FAD08-C118-A1EA-2700-E7EC6ED31A97}"/>
                </a:ext>
              </a:extLst>
            </p:cNvPr>
            <p:cNvSpPr/>
            <p:nvPr/>
          </p:nvSpPr>
          <p:spPr>
            <a:xfrm>
              <a:off x="482600" y="1270000"/>
              <a:ext cx="2413000" cy="1727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Rettangolo 39">
            <a:extLst>
              <a:ext uri="{FF2B5EF4-FFF2-40B4-BE49-F238E27FC236}">
                <a16:creationId xmlns:a16="http://schemas.microsoft.com/office/drawing/2014/main" id="{5DCD9FC6-71E2-55C8-56F0-55A4C97402AE}"/>
              </a:ext>
            </a:extLst>
          </p:cNvPr>
          <p:cNvSpPr/>
          <p:nvPr/>
        </p:nvSpPr>
        <p:spPr>
          <a:xfrm>
            <a:off x="6093143" y="5633422"/>
            <a:ext cx="275313" cy="45719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">
            <a:extLst>
              <a:ext uri="{FF2B5EF4-FFF2-40B4-BE49-F238E27FC236}">
                <a16:creationId xmlns:a16="http://schemas.microsoft.com/office/drawing/2014/main" id="{EDF261BB-9A23-795F-1A3E-559CDBD89BB5}"/>
              </a:ext>
            </a:extLst>
          </p:cNvPr>
          <p:cNvSpPr/>
          <p:nvPr/>
        </p:nvSpPr>
        <p:spPr>
          <a:xfrm>
            <a:off x="6093143" y="5633424"/>
            <a:ext cx="67685" cy="45719"/>
          </a:xfrm>
          <a:prstGeom prst="rect">
            <a:avLst/>
          </a:prstGeom>
          <a:noFill/>
          <a:ln w="44450"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1 14">
            <a:extLst>
              <a:ext uri="{FF2B5EF4-FFF2-40B4-BE49-F238E27FC236}">
                <a16:creationId xmlns:a16="http://schemas.microsoft.com/office/drawing/2014/main" id="{4A813657-5D5B-9303-D678-EF69ACE6F6F9}"/>
              </a:ext>
            </a:extLst>
          </p:cNvPr>
          <p:cNvCxnSpPr>
            <a:cxnSpLocks/>
          </p:cNvCxnSpPr>
          <p:nvPr/>
        </p:nvCxnSpPr>
        <p:spPr>
          <a:xfrm>
            <a:off x="692997" y="4341911"/>
            <a:ext cx="2303541" cy="172564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46">
            <a:extLst>
              <a:ext uri="{FF2B5EF4-FFF2-40B4-BE49-F238E27FC236}">
                <a16:creationId xmlns:a16="http://schemas.microsoft.com/office/drawing/2014/main" id="{3A37A9C0-F63C-1A6E-9042-7405F4CBF266}"/>
              </a:ext>
            </a:extLst>
          </p:cNvPr>
          <p:cNvCxnSpPr>
            <a:cxnSpLocks/>
          </p:cNvCxnSpPr>
          <p:nvPr/>
        </p:nvCxnSpPr>
        <p:spPr>
          <a:xfrm>
            <a:off x="2483350" y="4396920"/>
            <a:ext cx="1176428" cy="167063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49">
            <a:extLst>
              <a:ext uri="{FF2B5EF4-FFF2-40B4-BE49-F238E27FC236}">
                <a16:creationId xmlns:a16="http://schemas.microsoft.com/office/drawing/2014/main" id="{0AC989FC-D84B-13CA-6D84-B72548AA55FE}"/>
              </a:ext>
            </a:extLst>
          </p:cNvPr>
          <p:cNvCxnSpPr>
            <a:cxnSpLocks/>
          </p:cNvCxnSpPr>
          <p:nvPr/>
        </p:nvCxnSpPr>
        <p:spPr>
          <a:xfrm flipV="1">
            <a:off x="3031511" y="5609493"/>
            <a:ext cx="3061632" cy="271068"/>
          </a:xfrm>
          <a:prstGeom prst="line">
            <a:avLst/>
          </a:prstGeom>
          <a:ln>
            <a:solidFill>
              <a:srgbClr val="364A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52">
            <a:extLst>
              <a:ext uri="{FF2B5EF4-FFF2-40B4-BE49-F238E27FC236}">
                <a16:creationId xmlns:a16="http://schemas.microsoft.com/office/drawing/2014/main" id="{11ED2C4B-42EF-2D4E-B1DA-DD36A3791168}"/>
              </a:ext>
            </a:extLst>
          </p:cNvPr>
          <p:cNvCxnSpPr>
            <a:cxnSpLocks/>
          </p:cNvCxnSpPr>
          <p:nvPr/>
        </p:nvCxnSpPr>
        <p:spPr>
          <a:xfrm flipV="1">
            <a:off x="5504125" y="5719943"/>
            <a:ext cx="671854" cy="354251"/>
          </a:xfrm>
          <a:prstGeom prst="line">
            <a:avLst/>
          </a:prstGeom>
          <a:ln>
            <a:solidFill>
              <a:srgbClr val="364A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ttangolo 66">
            <a:extLst>
              <a:ext uri="{FF2B5EF4-FFF2-40B4-BE49-F238E27FC236}">
                <a16:creationId xmlns:a16="http://schemas.microsoft.com/office/drawing/2014/main" id="{26EC6FB6-2D6D-B615-49AC-DAE9ED20D8D7}"/>
              </a:ext>
            </a:extLst>
          </p:cNvPr>
          <p:cNvSpPr/>
          <p:nvPr/>
        </p:nvSpPr>
        <p:spPr>
          <a:xfrm>
            <a:off x="365190" y="1641588"/>
            <a:ext cx="8569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Polynomial solutions can be generalized for all purposes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2000" dirty="0"/>
              <a:t>RMS value should be chosen according specification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2000" dirty="0"/>
              <a:t>Minimum is at ~ </a:t>
            </a:r>
            <a:r>
              <a:rPr lang="en-GB" sz="2000" dirty="0" err="1"/>
              <a:t>θ</a:t>
            </a:r>
            <a:r>
              <a:rPr lang="en-GB" sz="2000" baseline="-25000" dirty="0" err="1"/>
              <a:t>max</a:t>
            </a:r>
            <a:r>
              <a:rPr lang="en-GB" sz="2000" dirty="0"/>
              <a:t> /2</a:t>
            </a:r>
            <a:r>
              <a:rPr lang="en-GB" sz="2000" baseline="30000" dirty="0"/>
              <a:t>1/2</a:t>
            </a:r>
          </a:p>
        </p:txBody>
      </p:sp>
      <p:graphicFrame>
        <p:nvGraphicFramePr>
          <p:cNvPr id="43" name="Oggetto 67">
            <a:extLst>
              <a:ext uri="{FF2B5EF4-FFF2-40B4-BE49-F238E27FC236}">
                <a16:creationId xmlns:a16="http://schemas.microsoft.com/office/drawing/2014/main" id="{2814E35E-5BC2-CF33-0E39-CA82E4F337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1978" y="4598375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43" name="Oggetto 67">
                        <a:extLst>
                          <a:ext uri="{FF2B5EF4-FFF2-40B4-BE49-F238E27FC236}">
                            <a16:creationId xmlns:a16="http://schemas.microsoft.com/office/drawing/2014/main" id="{57771AF3-4693-4434-1CAF-CCDE1A212D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1978" y="4598375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ttangolo 75">
            <a:extLst>
              <a:ext uri="{FF2B5EF4-FFF2-40B4-BE49-F238E27FC236}">
                <a16:creationId xmlns:a16="http://schemas.microsoft.com/office/drawing/2014/main" id="{FA2B0F1F-4BBC-5E32-7733-D40B64BB8229}"/>
              </a:ext>
            </a:extLst>
          </p:cNvPr>
          <p:cNvSpPr/>
          <p:nvPr/>
        </p:nvSpPr>
        <p:spPr>
          <a:xfrm>
            <a:off x="4069033" y="2393510"/>
            <a:ext cx="4385708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Real angular resolution is never perfect!!</a:t>
            </a:r>
          </a:p>
          <a:p>
            <a:r>
              <a:rPr lang="en-GB" dirty="0"/>
              <a:t>On-axis value can be equal to the typical manufacturing and alignment errors can be </a:t>
            </a:r>
          </a:p>
        </p:txBody>
      </p:sp>
      <p:sp>
        <p:nvSpPr>
          <p:cNvPr id="45" name="Rettangolo 76">
            <a:extLst>
              <a:ext uri="{FF2B5EF4-FFF2-40B4-BE49-F238E27FC236}">
                <a16:creationId xmlns:a16="http://schemas.microsoft.com/office/drawing/2014/main" id="{EFC306C9-1AA2-5062-8FEA-10975C150B4D}"/>
              </a:ext>
            </a:extLst>
          </p:cNvPr>
          <p:cNvSpPr/>
          <p:nvPr/>
        </p:nvSpPr>
        <p:spPr>
          <a:xfrm>
            <a:off x="556730" y="2631195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CHANDRA upgrade, Burrows et al. 1992</a:t>
            </a:r>
            <a:endParaRPr lang="it-IT" sz="1000" dirty="0"/>
          </a:p>
        </p:txBody>
      </p:sp>
      <p:sp>
        <p:nvSpPr>
          <p:cNvPr id="46" name="Rettangolo 77">
            <a:extLst>
              <a:ext uri="{FF2B5EF4-FFF2-40B4-BE49-F238E27FC236}">
                <a16:creationId xmlns:a16="http://schemas.microsoft.com/office/drawing/2014/main" id="{055DEFAE-4437-1315-5670-E21441BED825}"/>
              </a:ext>
            </a:extLst>
          </p:cNvPr>
          <p:cNvSpPr/>
          <p:nvPr/>
        </p:nvSpPr>
        <p:spPr>
          <a:xfrm>
            <a:off x="2974504" y="4024527"/>
            <a:ext cx="15467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/>
              <a:t>WFXT, </a:t>
            </a:r>
            <a:r>
              <a:rPr lang="en-GB" sz="1000" dirty="0" err="1"/>
              <a:t>Conconi</a:t>
            </a:r>
            <a:r>
              <a:rPr lang="en-GB" sz="1000" dirty="0"/>
              <a:t> et al. 2010</a:t>
            </a:r>
            <a:endParaRPr lang="it-IT" sz="1000" dirty="0"/>
          </a:p>
        </p:txBody>
      </p:sp>
      <p:cxnSp>
        <p:nvCxnSpPr>
          <p:cNvPr id="47" name="Connettore 1 27">
            <a:extLst>
              <a:ext uri="{FF2B5EF4-FFF2-40B4-BE49-F238E27FC236}">
                <a16:creationId xmlns:a16="http://schemas.microsoft.com/office/drawing/2014/main" id="{5A1B794E-2248-278C-6315-6D431F516723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ttangolo 1">
            <a:extLst>
              <a:ext uri="{FF2B5EF4-FFF2-40B4-BE49-F238E27FC236}">
                <a16:creationId xmlns:a16="http://schemas.microsoft.com/office/drawing/2014/main" id="{0E6E2DEC-3174-D6C8-463D-90BC0034A759}"/>
              </a:ext>
            </a:extLst>
          </p:cNvPr>
          <p:cNvSpPr/>
          <p:nvPr/>
        </p:nvSpPr>
        <p:spPr>
          <a:xfrm>
            <a:off x="6116225" y="3658149"/>
            <a:ext cx="2587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ASTRI Optical response</a:t>
            </a:r>
            <a:endParaRPr lang="it-IT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99316025-0F1C-3468-0C8E-26EEEDECB7B2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FD167786-A6A1-7F52-29BE-38F83ABC5067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9" name="Gruppo 22">
            <a:extLst>
              <a:ext uri="{FF2B5EF4-FFF2-40B4-BE49-F238E27FC236}">
                <a16:creationId xmlns:a16="http://schemas.microsoft.com/office/drawing/2014/main" id="{5E0D0BFD-C52B-B705-CAEF-870373C32636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0" name="Rettangolo arrotondato 23">
              <a:extLst>
                <a:ext uri="{FF2B5EF4-FFF2-40B4-BE49-F238E27FC236}">
                  <a16:creationId xmlns:a16="http://schemas.microsoft.com/office/drawing/2014/main" id="{A2AEED88-D647-AD11-5ED5-3DD9A664CD33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ttangolo 24">
              <a:extLst>
                <a:ext uri="{FF2B5EF4-FFF2-40B4-BE49-F238E27FC236}">
                  <a16:creationId xmlns:a16="http://schemas.microsoft.com/office/drawing/2014/main" id="{9F3034A0-60A1-686E-1BDB-C024C359296E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16" name="Gruppo 25">
            <a:extLst>
              <a:ext uri="{FF2B5EF4-FFF2-40B4-BE49-F238E27FC236}">
                <a16:creationId xmlns:a16="http://schemas.microsoft.com/office/drawing/2014/main" id="{96E6B502-73BF-8375-C037-FA3A1D46F76B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0" name="Rettangolo arrotondato 26">
              <a:extLst>
                <a:ext uri="{FF2B5EF4-FFF2-40B4-BE49-F238E27FC236}">
                  <a16:creationId xmlns:a16="http://schemas.microsoft.com/office/drawing/2014/main" id="{F988B0B5-E35D-13FA-0E50-BED81508DF55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ttangolo 27">
              <a:extLst>
                <a:ext uri="{FF2B5EF4-FFF2-40B4-BE49-F238E27FC236}">
                  <a16:creationId xmlns:a16="http://schemas.microsoft.com/office/drawing/2014/main" id="{866266CE-DAF4-0425-305E-BABE87059FCC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uppo 28">
            <a:extLst>
              <a:ext uri="{FF2B5EF4-FFF2-40B4-BE49-F238E27FC236}">
                <a16:creationId xmlns:a16="http://schemas.microsoft.com/office/drawing/2014/main" id="{5FD4C688-43DF-49BB-9413-7E961D12A9C4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51" name="Rettangolo arrotondato 29">
              <a:extLst>
                <a:ext uri="{FF2B5EF4-FFF2-40B4-BE49-F238E27FC236}">
                  <a16:creationId xmlns:a16="http://schemas.microsoft.com/office/drawing/2014/main" id="{3B358CAF-6728-7E9C-E4A5-D0F78808B7CE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ttangolo 30">
              <a:extLst>
                <a:ext uri="{FF2B5EF4-FFF2-40B4-BE49-F238E27FC236}">
                  <a16:creationId xmlns:a16="http://schemas.microsoft.com/office/drawing/2014/main" id="{3427A8AC-2F16-8A77-71A2-1F682E548DC5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53" name="Gruppo 31">
            <a:extLst>
              <a:ext uri="{FF2B5EF4-FFF2-40B4-BE49-F238E27FC236}">
                <a16:creationId xmlns:a16="http://schemas.microsoft.com/office/drawing/2014/main" id="{6F30F7D9-419F-5383-40CE-9F66D0C80393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54" name="Rettangolo arrotondato 33">
              <a:extLst>
                <a:ext uri="{FF2B5EF4-FFF2-40B4-BE49-F238E27FC236}">
                  <a16:creationId xmlns:a16="http://schemas.microsoft.com/office/drawing/2014/main" id="{3E32D58A-53D3-5BDF-A837-BF4BDAA6B556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Rettangolo 34">
              <a:extLst>
                <a:ext uri="{FF2B5EF4-FFF2-40B4-BE49-F238E27FC236}">
                  <a16:creationId xmlns:a16="http://schemas.microsoft.com/office/drawing/2014/main" id="{F8C0893D-B84D-43F8-61F4-1662B10A17B6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56" name="Connettore 1 45">
            <a:extLst>
              <a:ext uri="{FF2B5EF4-FFF2-40B4-BE49-F238E27FC236}">
                <a16:creationId xmlns:a16="http://schemas.microsoft.com/office/drawing/2014/main" id="{870AA5F5-D16D-5074-2054-DDB905CD137A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66A7EDAF-EC8E-A94D-80C3-09B42628ADD2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8147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33FE1-DCCB-C6B2-7D04-27B8BFE69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A11A6C-3C40-0FF2-5CA9-C5C7099D8CC2}"/>
              </a:ext>
            </a:extLst>
          </p:cNvPr>
          <p:cNvSpPr txBox="1"/>
          <p:nvPr/>
        </p:nvSpPr>
        <p:spPr>
          <a:xfrm>
            <a:off x="234916" y="1652249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 2011 P. Conconi proposed </a:t>
            </a:r>
            <a:r>
              <a:rPr lang="en-US" sz="2000" dirty="0"/>
              <a:t>to apply the </a:t>
            </a:r>
            <a:r>
              <a:rPr lang="en-US" sz="2000" b="1" dirty="0">
                <a:solidFill>
                  <a:srgbClr val="FF0000"/>
                </a:solidFill>
              </a:rPr>
              <a:t>polynomial optimization </a:t>
            </a:r>
            <a:r>
              <a:rPr lang="en-US" sz="2000" dirty="0"/>
              <a:t>to the </a:t>
            </a:r>
            <a:r>
              <a:rPr lang="en-US" sz="2000" b="1" dirty="0" err="1">
                <a:solidFill>
                  <a:srgbClr val="FF0000"/>
                </a:solidFill>
              </a:rPr>
              <a:t>Schwazschild-Coude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design to ASTRI Cherenkov telescopes.</a:t>
            </a:r>
          </a:p>
          <a:p>
            <a:endParaRPr lang="en-US" sz="2000" dirty="0"/>
          </a:p>
          <a:p>
            <a:r>
              <a:rPr lang="en-US" sz="2000" dirty="0"/>
              <a:t>ASTRI/CTA-SST telescope:</a:t>
            </a:r>
            <a:endParaRPr lang="en-US" sz="2000" b="1" dirty="0">
              <a:solidFill>
                <a:srgbClr val="3366FF"/>
              </a:solidFill>
            </a:endParaRP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2000" dirty="0"/>
              <a:t>Very fast optics 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2000" dirty="0"/>
              <a:t>Flat off-axis angular resolution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2000" dirty="0"/>
              <a:t>Very aspheric optics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2000" dirty="0"/>
              <a:t>Alignment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0DABBD5-D171-7202-DF2B-BFE672CB6F87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F456B88F-11A8-69E4-8295-F2D4686CBAC0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3" name="Immagine 9">
            <a:extLst>
              <a:ext uri="{FF2B5EF4-FFF2-40B4-BE49-F238E27FC236}">
                <a16:creationId xmlns:a16="http://schemas.microsoft.com/office/drawing/2014/main" id="{C84C3F5F-005E-E61B-8861-259D03A864B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678" y="4191423"/>
            <a:ext cx="3617665" cy="1911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Immagine 10">
            <a:extLst>
              <a:ext uri="{FF2B5EF4-FFF2-40B4-BE49-F238E27FC236}">
                <a16:creationId xmlns:a16="http://schemas.microsoft.com/office/drawing/2014/main" id="{15C86348-E6EB-18A7-E340-F5723AFC0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266" y="2501574"/>
            <a:ext cx="3904831" cy="3601646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992EB3C-EAF6-6D4D-7D41-D01A168BCE21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6B40B158-C43A-9766-91AB-E10A53EC5454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10" name="Gruppo 22">
            <a:extLst>
              <a:ext uri="{FF2B5EF4-FFF2-40B4-BE49-F238E27FC236}">
                <a16:creationId xmlns:a16="http://schemas.microsoft.com/office/drawing/2014/main" id="{C288E697-4B89-7CF4-BF53-01218579F908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11" name="Rettangolo arrotondato 23">
              <a:extLst>
                <a:ext uri="{FF2B5EF4-FFF2-40B4-BE49-F238E27FC236}">
                  <a16:creationId xmlns:a16="http://schemas.microsoft.com/office/drawing/2014/main" id="{33CA22D5-D030-A294-395A-EF73004F9AD7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ttangolo 24">
              <a:extLst>
                <a:ext uri="{FF2B5EF4-FFF2-40B4-BE49-F238E27FC236}">
                  <a16:creationId xmlns:a16="http://schemas.microsoft.com/office/drawing/2014/main" id="{CBC58AEA-19E5-BD90-3A34-3D070CD89EB4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0" name="Gruppo 25">
            <a:extLst>
              <a:ext uri="{FF2B5EF4-FFF2-40B4-BE49-F238E27FC236}">
                <a16:creationId xmlns:a16="http://schemas.microsoft.com/office/drawing/2014/main" id="{F6027882-3908-DD86-ADCD-6F1089EBD712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1" name="Rettangolo arrotondato 26">
              <a:extLst>
                <a:ext uri="{FF2B5EF4-FFF2-40B4-BE49-F238E27FC236}">
                  <a16:creationId xmlns:a16="http://schemas.microsoft.com/office/drawing/2014/main" id="{AB7DD046-B2D0-D518-99BF-81350E0D5E7C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ttangolo 27">
              <a:extLst>
                <a:ext uri="{FF2B5EF4-FFF2-40B4-BE49-F238E27FC236}">
                  <a16:creationId xmlns:a16="http://schemas.microsoft.com/office/drawing/2014/main" id="{CF6C348B-B5B8-2DD9-7FAE-F978FF5A0917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uppo 28">
            <a:extLst>
              <a:ext uri="{FF2B5EF4-FFF2-40B4-BE49-F238E27FC236}">
                <a16:creationId xmlns:a16="http://schemas.microsoft.com/office/drawing/2014/main" id="{2A6842DD-A0FF-C54C-2D1D-0FF66E358B6A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5" name="Rettangolo arrotondato 29">
              <a:extLst>
                <a:ext uri="{FF2B5EF4-FFF2-40B4-BE49-F238E27FC236}">
                  <a16:creationId xmlns:a16="http://schemas.microsoft.com/office/drawing/2014/main" id="{FBA98E4B-E6B2-F8C7-B51D-6F3662C8FC2B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ttangolo 30">
              <a:extLst>
                <a:ext uri="{FF2B5EF4-FFF2-40B4-BE49-F238E27FC236}">
                  <a16:creationId xmlns:a16="http://schemas.microsoft.com/office/drawing/2014/main" id="{568DF40A-AC10-6A5D-8208-DAAC5102507B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27" name="Gruppo 31">
            <a:extLst>
              <a:ext uri="{FF2B5EF4-FFF2-40B4-BE49-F238E27FC236}">
                <a16:creationId xmlns:a16="http://schemas.microsoft.com/office/drawing/2014/main" id="{2CE64252-2D48-EE97-724D-30F1AF8835EA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28" name="Rettangolo arrotondato 33">
              <a:extLst>
                <a:ext uri="{FF2B5EF4-FFF2-40B4-BE49-F238E27FC236}">
                  <a16:creationId xmlns:a16="http://schemas.microsoft.com/office/drawing/2014/main" id="{44AD95B1-2575-8206-37DE-D5155D3ACA9A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ttangolo 34">
              <a:extLst>
                <a:ext uri="{FF2B5EF4-FFF2-40B4-BE49-F238E27FC236}">
                  <a16:creationId xmlns:a16="http://schemas.microsoft.com/office/drawing/2014/main" id="{89284D02-B995-5E81-7210-D2109ED4C94B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30" name="Connettore 1 45">
            <a:extLst>
              <a:ext uri="{FF2B5EF4-FFF2-40B4-BE49-F238E27FC236}">
                <a16:creationId xmlns:a16="http://schemas.microsoft.com/office/drawing/2014/main" id="{FD76636C-0599-B37A-F7AF-EDC52940D0FE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8">
            <a:extLst>
              <a:ext uri="{FF2B5EF4-FFF2-40B4-BE49-F238E27FC236}">
                <a16:creationId xmlns:a16="http://schemas.microsoft.com/office/drawing/2014/main" id="{4B3579F3-4ABD-1542-7119-DE2AA1108541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695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03CF0-597A-42B3-4A1A-CDA3D3087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6F47FC15-18EA-8098-C652-4D38D61D938C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9DF1DD81-D1C6-953E-1AC4-D4D86592EBF8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5" name="Immagine 12" descr="Macintosh HD:Users:giorgiasironi:Lavoro:ASTRI-MA:plot3d_2.png">
            <a:extLst>
              <a:ext uri="{FF2B5EF4-FFF2-40B4-BE49-F238E27FC236}">
                <a16:creationId xmlns:a16="http://schemas.microsoft.com/office/drawing/2014/main" id="{BC7C5CD9-E78F-CB0A-E185-44341065CAB4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6832" y="2282143"/>
            <a:ext cx="2699761" cy="2323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Immagine 13" descr="Macintosh HD:Users:giorgiasironi:Lavoro:ASTRI2:Theo:OA_PSF:OA_PSF  0.jpg.jpg">
            <a:extLst>
              <a:ext uri="{FF2B5EF4-FFF2-40B4-BE49-F238E27FC236}">
                <a16:creationId xmlns:a16="http://schemas.microsoft.com/office/drawing/2014/main" id="{D7583BB5-0354-C76A-8AD2-F32794F7AAB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32" y="4759935"/>
            <a:ext cx="1546448" cy="159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14">
            <a:extLst>
              <a:ext uri="{FF2B5EF4-FFF2-40B4-BE49-F238E27FC236}">
                <a16:creationId xmlns:a16="http://schemas.microsoft.com/office/drawing/2014/main" id="{433BE630-DBBF-BA51-223C-B0F84B2EC5B2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36437" y="4759935"/>
            <a:ext cx="1532482" cy="159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17">
            <a:extLst>
              <a:ext uri="{FF2B5EF4-FFF2-40B4-BE49-F238E27FC236}">
                <a16:creationId xmlns:a16="http://schemas.microsoft.com/office/drawing/2014/main" id="{6DA6024D-FBC9-4326-4AAE-9BA7148C0593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06016" y="4759935"/>
            <a:ext cx="1491015" cy="159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8" descr="Macintosh HD:Users:giorgiasironi:Lavoro:ASTRI-MA:plot3d_3.png">
            <a:extLst>
              <a:ext uri="{FF2B5EF4-FFF2-40B4-BE49-F238E27FC236}">
                <a16:creationId xmlns:a16="http://schemas.microsoft.com/office/drawing/2014/main" id="{C16BE91C-D956-1DE8-4E3C-C4ED46AFFD75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6211" y="2188148"/>
            <a:ext cx="2169160" cy="2623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Immagine 9">
            <a:extLst>
              <a:ext uri="{FF2B5EF4-FFF2-40B4-BE49-F238E27FC236}">
                <a16:creationId xmlns:a16="http://schemas.microsoft.com/office/drawing/2014/main" id="{AA61DB85-65FB-50A5-C86E-928313696CFF}"/>
              </a:ext>
            </a:extLst>
          </p:cNvPr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219" y="4276101"/>
            <a:ext cx="3374376" cy="2023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C2E584CD-66F1-F1F5-6909-A895514D6BD4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3">
            <a:extLst>
              <a:ext uri="{FF2B5EF4-FFF2-40B4-BE49-F238E27FC236}">
                <a16:creationId xmlns:a16="http://schemas.microsoft.com/office/drawing/2014/main" id="{B9DF0CB0-7FFD-E0F8-698D-4A27CCA63F29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22" name="Gruppo 22">
            <a:extLst>
              <a:ext uri="{FF2B5EF4-FFF2-40B4-BE49-F238E27FC236}">
                <a16:creationId xmlns:a16="http://schemas.microsoft.com/office/drawing/2014/main" id="{5DD7FA3C-2ACF-BF9F-EC24-53BE63E0ADC7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23" name="Rettangolo arrotondato 23">
              <a:extLst>
                <a:ext uri="{FF2B5EF4-FFF2-40B4-BE49-F238E27FC236}">
                  <a16:creationId xmlns:a16="http://schemas.microsoft.com/office/drawing/2014/main" id="{6DCB6156-275E-B905-3097-1DD0D6A766DF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ttangolo 24">
              <a:extLst>
                <a:ext uri="{FF2B5EF4-FFF2-40B4-BE49-F238E27FC236}">
                  <a16:creationId xmlns:a16="http://schemas.microsoft.com/office/drawing/2014/main" id="{11002B3A-69FF-3E94-D66D-BAF471A92A87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5" name="Gruppo 25">
            <a:extLst>
              <a:ext uri="{FF2B5EF4-FFF2-40B4-BE49-F238E27FC236}">
                <a16:creationId xmlns:a16="http://schemas.microsoft.com/office/drawing/2014/main" id="{8F4C94A8-E5B7-3CD5-DE4E-A0F6CF5B4920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6" name="Rettangolo arrotondato 26">
              <a:extLst>
                <a:ext uri="{FF2B5EF4-FFF2-40B4-BE49-F238E27FC236}">
                  <a16:creationId xmlns:a16="http://schemas.microsoft.com/office/drawing/2014/main" id="{FEE8DAD3-6EBC-8B02-238B-AE62E7C9B879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ttangolo 27">
              <a:extLst>
                <a:ext uri="{FF2B5EF4-FFF2-40B4-BE49-F238E27FC236}">
                  <a16:creationId xmlns:a16="http://schemas.microsoft.com/office/drawing/2014/main" id="{5D6C43E4-D9F9-B1BB-5A14-40D4DE0D6A17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po 28">
            <a:extLst>
              <a:ext uri="{FF2B5EF4-FFF2-40B4-BE49-F238E27FC236}">
                <a16:creationId xmlns:a16="http://schemas.microsoft.com/office/drawing/2014/main" id="{2D7D9B17-0711-D286-9481-F430862B8E59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9" name="Rettangolo arrotondato 29">
              <a:extLst>
                <a:ext uri="{FF2B5EF4-FFF2-40B4-BE49-F238E27FC236}">
                  <a16:creationId xmlns:a16="http://schemas.microsoft.com/office/drawing/2014/main" id="{A5D3C653-C1D9-9A47-30ED-411B2C31B2B3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ttangolo 30">
              <a:extLst>
                <a:ext uri="{FF2B5EF4-FFF2-40B4-BE49-F238E27FC236}">
                  <a16:creationId xmlns:a16="http://schemas.microsoft.com/office/drawing/2014/main" id="{706B1256-62F2-394F-322F-AA28159DAEE6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1" name="Gruppo 31">
            <a:extLst>
              <a:ext uri="{FF2B5EF4-FFF2-40B4-BE49-F238E27FC236}">
                <a16:creationId xmlns:a16="http://schemas.microsoft.com/office/drawing/2014/main" id="{E11CF4CF-C7C6-115A-7D92-F4B5A3D62C0B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2" name="Rettangolo arrotondato 33">
              <a:extLst>
                <a:ext uri="{FF2B5EF4-FFF2-40B4-BE49-F238E27FC236}">
                  <a16:creationId xmlns:a16="http://schemas.microsoft.com/office/drawing/2014/main" id="{25A11955-429A-41C7-FAB1-4BA2CA6524C9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ttangolo 34">
              <a:extLst>
                <a:ext uri="{FF2B5EF4-FFF2-40B4-BE49-F238E27FC236}">
                  <a16:creationId xmlns:a16="http://schemas.microsoft.com/office/drawing/2014/main" id="{9877F7D3-E088-F30F-7596-193075D54529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35" name="Connettore 1 45">
            <a:extLst>
              <a:ext uri="{FF2B5EF4-FFF2-40B4-BE49-F238E27FC236}">
                <a16:creationId xmlns:a16="http://schemas.microsoft.com/office/drawing/2014/main" id="{08279F9B-D522-79D9-4283-A3B6F52AFE2E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8">
            <a:extLst>
              <a:ext uri="{FF2B5EF4-FFF2-40B4-BE49-F238E27FC236}">
                <a16:creationId xmlns:a16="http://schemas.microsoft.com/office/drawing/2014/main" id="{44F691CD-3570-8390-9B76-D33EE7B8F0B7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  <p:sp>
        <p:nvSpPr>
          <p:cNvPr id="43" name="CasellaDiTesto 8">
            <a:extLst>
              <a:ext uri="{FF2B5EF4-FFF2-40B4-BE49-F238E27FC236}">
                <a16:creationId xmlns:a16="http://schemas.microsoft.com/office/drawing/2014/main" id="{299975AF-F6CE-C168-37D1-1E8753A4E2CD}"/>
              </a:ext>
            </a:extLst>
          </p:cNvPr>
          <p:cNvSpPr txBox="1"/>
          <p:nvPr/>
        </p:nvSpPr>
        <p:spPr>
          <a:xfrm>
            <a:off x="234916" y="1652249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 2011 P. Conconi proposed </a:t>
            </a:r>
            <a:r>
              <a:rPr lang="en-US" sz="2000" dirty="0"/>
              <a:t>to apply the </a:t>
            </a:r>
            <a:r>
              <a:rPr lang="en-US" sz="2000" b="1" dirty="0">
                <a:solidFill>
                  <a:srgbClr val="FF0000"/>
                </a:solidFill>
              </a:rPr>
              <a:t>polynomial optimization </a:t>
            </a:r>
            <a:r>
              <a:rPr lang="en-US" sz="2000" dirty="0"/>
              <a:t>to the </a:t>
            </a:r>
            <a:r>
              <a:rPr lang="en-US" sz="2000" b="1" dirty="0" err="1">
                <a:solidFill>
                  <a:srgbClr val="FF0000"/>
                </a:solidFill>
              </a:rPr>
              <a:t>Schwazschild-Coude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design to ASTRI Cherenkov telescopes.</a:t>
            </a:r>
          </a:p>
          <a:p>
            <a:endParaRPr lang="en-US" sz="2000" dirty="0"/>
          </a:p>
          <a:p>
            <a:r>
              <a:rPr lang="en-US" sz="2000" dirty="0"/>
              <a:t>ASTRI/CTA-SST telescope:</a:t>
            </a:r>
            <a:endParaRPr lang="en-US" sz="2000" b="1" dirty="0">
              <a:solidFill>
                <a:srgbClr val="3366FF"/>
              </a:solidFill>
            </a:endParaRP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2000" dirty="0"/>
              <a:t>Very fast optics 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2000" dirty="0"/>
              <a:t>Flat off-axis angular resolution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2000" dirty="0"/>
              <a:t>Very aspheric optics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2000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943828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EB6DC-9F9F-26C0-85C8-AE34378D2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4761B633-9FA5-57CB-FC07-4EA34C80279F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A9AB9B54-5DD6-1354-1603-B7AEE8227562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88E0147-E302-74FC-DAB1-18C2E796B01F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3">
            <a:extLst>
              <a:ext uri="{FF2B5EF4-FFF2-40B4-BE49-F238E27FC236}">
                <a16:creationId xmlns:a16="http://schemas.microsoft.com/office/drawing/2014/main" id="{BD9952C0-5515-16FE-4EE0-F86FC5935112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22" name="Gruppo 22">
            <a:extLst>
              <a:ext uri="{FF2B5EF4-FFF2-40B4-BE49-F238E27FC236}">
                <a16:creationId xmlns:a16="http://schemas.microsoft.com/office/drawing/2014/main" id="{09DC5E78-5124-BE32-5A8C-2D682E35235A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23" name="Rettangolo arrotondato 23">
              <a:extLst>
                <a:ext uri="{FF2B5EF4-FFF2-40B4-BE49-F238E27FC236}">
                  <a16:creationId xmlns:a16="http://schemas.microsoft.com/office/drawing/2014/main" id="{D900BC89-978E-720E-CF8B-B8FFC9453A14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ttangolo 24">
              <a:extLst>
                <a:ext uri="{FF2B5EF4-FFF2-40B4-BE49-F238E27FC236}">
                  <a16:creationId xmlns:a16="http://schemas.microsoft.com/office/drawing/2014/main" id="{19FEA9CA-D071-7995-AD84-FFEF841EE053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5" name="Gruppo 25">
            <a:extLst>
              <a:ext uri="{FF2B5EF4-FFF2-40B4-BE49-F238E27FC236}">
                <a16:creationId xmlns:a16="http://schemas.microsoft.com/office/drawing/2014/main" id="{B2174AAE-492E-1CD1-DE69-4005039AE47A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6" name="Rettangolo arrotondato 26">
              <a:extLst>
                <a:ext uri="{FF2B5EF4-FFF2-40B4-BE49-F238E27FC236}">
                  <a16:creationId xmlns:a16="http://schemas.microsoft.com/office/drawing/2014/main" id="{F9EDC590-08AB-45C6-8EA1-99206ECC974E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ttangolo 27">
              <a:extLst>
                <a:ext uri="{FF2B5EF4-FFF2-40B4-BE49-F238E27FC236}">
                  <a16:creationId xmlns:a16="http://schemas.microsoft.com/office/drawing/2014/main" id="{13656C72-EF35-51D8-36A0-995BAE5A699B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po 28">
            <a:extLst>
              <a:ext uri="{FF2B5EF4-FFF2-40B4-BE49-F238E27FC236}">
                <a16:creationId xmlns:a16="http://schemas.microsoft.com/office/drawing/2014/main" id="{E9DE757F-6A3E-5B80-5872-32341908CB57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9" name="Rettangolo arrotondato 29">
              <a:extLst>
                <a:ext uri="{FF2B5EF4-FFF2-40B4-BE49-F238E27FC236}">
                  <a16:creationId xmlns:a16="http://schemas.microsoft.com/office/drawing/2014/main" id="{0D8370F8-2E4F-A682-409F-24F000387DC1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ttangolo 30">
              <a:extLst>
                <a:ext uri="{FF2B5EF4-FFF2-40B4-BE49-F238E27FC236}">
                  <a16:creationId xmlns:a16="http://schemas.microsoft.com/office/drawing/2014/main" id="{A6C45104-2466-00BD-FF1D-BECFCFE437A7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1" name="Gruppo 31">
            <a:extLst>
              <a:ext uri="{FF2B5EF4-FFF2-40B4-BE49-F238E27FC236}">
                <a16:creationId xmlns:a16="http://schemas.microsoft.com/office/drawing/2014/main" id="{0A8D076A-9096-5053-9C52-03EE965EFB7D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2" name="Rettangolo arrotondato 33">
              <a:extLst>
                <a:ext uri="{FF2B5EF4-FFF2-40B4-BE49-F238E27FC236}">
                  <a16:creationId xmlns:a16="http://schemas.microsoft.com/office/drawing/2014/main" id="{2B09BE16-7F64-5FEE-D998-12CBA3E0ECFB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ttangolo 34">
              <a:extLst>
                <a:ext uri="{FF2B5EF4-FFF2-40B4-BE49-F238E27FC236}">
                  <a16:creationId xmlns:a16="http://schemas.microsoft.com/office/drawing/2014/main" id="{2F875676-256E-A5FC-8BB0-84F039192C98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35" name="Connettore 1 45">
            <a:extLst>
              <a:ext uri="{FF2B5EF4-FFF2-40B4-BE49-F238E27FC236}">
                <a16:creationId xmlns:a16="http://schemas.microsoft.com/office/drawing/2014/main" id="{3BDFAF89-2D7E-139E-2D54-3F59F09068AF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8">
            <a:extLst>
              <a:ext uri="{FF2B5EF4-FFF2-40B4-BE49-F238E27FC236}">
                <a16:creationId xmlns:a16="http://schemas.microsoft.com/office/drawing/2014/main" id="{3AEF37A9-E378-6DF6-4A16-D5D0C88D6325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  <p:sp>
        <p:nvSpPr>
          <p:cNvPr id="43" name="CasellaDiTesto 8">
            <a:extLst>
              <a:ext uri="{FF2B5EF4-FFF2-40B4-BE49-F238E27FC236}">
                <a16:creationId xmlns:a16="http://schemas.microsoft.com/office/drawing/2014/main" id="{34CF8CBE-C621-680F-E5D3-D8A586E04D28}"/>
              </a:ext>
            </a:extLst>
          </p:cNvPr>
          <p:cNvSpPr txBox="1"/>
          <p:nvPr/>
        </p:nvSpPr>
        <p:spPr>
          <a:xfrm>
            <a:off x="234916" y="1652249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 2011 P. Conconi proposed </a:t>
            </a:r>
            <a:r>
              <a:rPr lang="en-US" sz="2000" dirty="0"/>
              <a:t>to apply the </a:t>
            </a:r>
            <a:r>
              <a:rPr lang="en-US" sz="2000" b="1" dirty="0">
                <a:solidFill>
                  <a:srgbClr val="FF0000"/>
                </a:solidFill>
              </a:rPr>
              <a:t>polynomial optimization </a:t>
            </a:r>
            <a:r>
              <a:rPr lang="en-US" sz="2000" dirty="0"/>
              <a:t>to the </a:t>
            </a:r>
            <a:r>
              <a:rPr lang="en-US" sz="2000" b="1" dirty="0" err="1">
                <a:solidFill>
                  <a:srgbClr val="FF0000"/>
                </a:solidFill>
              </a:rPr>
              <a:t>Schwazschild-Coude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design to ASTRI Cherenkov telescopes.</a:t>
            </a:r>
          </a:p>
          <a:p>
            <a:endParaRPr lang="en-US" sz="2000" dirty="0"/>
          </a:p>
          <a:p>
            <a:r>
              <a:rPr lang="en-US" sz="2000" dirty="0"/>
              <a:t>ASTRI/CTA-SST telescope:</a:t>
            </a:r>
            <a:endParaRPr lang="en-US" sz="2000" b="1" dirty="0">
              <a:solidFill>
                <a:srgbClr val="3366FF"/>
              </a:solidFill>
            </a:endParaRP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2000" dirty="0"/>
              <a:t>Very fast optics </a:t>
            </a:r>
          </a:p>
          <a:p>
            <a:pPr marL="342900" indent="-342900">
              <a:buClr>
                <a:srgbClr val="009D60"/>
              </a:buClr>
              <a:buFont typeface="Wingdings" charset="2"/>
              <a:buChar char="Ø"/>
            </a:pPr>
            <a:r>
              <a:rPr lang="en-US" sz="2000" dirty="0"/>
              <a:t>Flat off-axis angular resolution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2000" dirty="0"/>
              <a:t>Very aspheric optic</a:t>
            </a:r>
          </a:p>
          <a:p>
            <a:pPr marL="342900" indent="-342900">
              <a:buClr>
                <a:srgbClr val="C00000"/>
              </a:buClr>
              <a:buFont typeface="Wingdings" charset="2"/>
              <a:buChar char="Ø"/>
            </a:pPr>
            <a:r>
              <a:rPr lang="en-US" sz="2000" dirty="0"/>
              <a:t>Alignment</a:t>
            </a:r>
          </a:p>
        </p:txBody>
      </p:sp>
      <p:graphicFrame>
        <p:nvGraphicFramePr>
          <p:cNvPr id="3" name="Tabella 1">
            <a:extLst>
              <a:ext uri="{FF2B5EF4-FFF2-40B4-BE49-F238E27FC236}">
                <a16:creationId xmlns:a16="http://schemas.microsoft.com/office/drawing/2014/main" id="{BDEFE481-31A6-374C-5D88-4E9449F2A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462383"/>
              </p:ext>
            </p:extLst>
          </p:nvPr>
        </p:nvGraphicFramePr>
        <p:xfrm>
          <a:off x="4140362" y="3080446"/>
          <a:ext cx="4507981" cy="308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918">
                <a:tc>
                  <a:txBody>
                    <a:bodyPr/>
                    <a:lstStyle/>
                    <a:p>
                      <a:pPr algn="l"/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ASTRI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SSt-1M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LST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600" dirty="0" err="1"/>
                        <a:t>Diameter</a:t>
                      </a:r>
                      <a:r>
                        <a:rPr lang="it-IT" sz="1600" dirty="0"/>
                        <a:t> 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600" dirty="0" err="1"/>
                        <a:t>Focal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lenght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2.15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722">
                <a:tc>
                  <a:txBody>
                    <a:bodyPr/>
                    <a:lstStyle/>
                    <a:p>
                      <a:pPr algn="l"/>
                      <a:r>
                        <a:rPr lang="it-IT" sz="1600" dirty="0"/>
                        <a:t>Spostamento sul</a:t>
                      </a:r>
                      <a:r>
                        <a:rPr lang="it-IT" sz="1600" baseline="0" dirty="0"/>
                        <a:t> piano focale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3.6 mm/0.1°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6 mm/0.08°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51 mm/0.1°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600" dirty="0"/>
                        <a:t>FOV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9.6 </a:t>
                      </a:r>
                      <a:r>
                        <a:rPr lang="it-IT" sz="1600" dirty="0" err="1"/>
                        <a:t>deg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9.1 </a:t>
                      </a:r>
                      <a:r>
                        <a:rPr lang="it-IT" sz="1600" dirty="0" err="1"/>
                        <a:t>deg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4.5 </a:t>
                      </a:r>
                      <a:r>
                        <a:rPr lang="it-IT" sz="1600" dirty="0" err="1"/>
                        <a:t>deg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600" dirty="0"/>
                        <a:t>Camera 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/>
                        <a:t>35 cm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 2.</a:t>
                      </a:r>
                      <a:r>
                        <a:rPr lang="it-IT" sz="1600" baseline="0" dirty="0"/>
                        <a:t>5 m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600" dirty="0"/>
                        <a:t>Camera </a:t>
                      </a:r>
                      <a:r>
                        <a:rPr lang="it-IT" sz="1600" dirty="0" err="1"/>
                        <a:t>weight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186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2000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ttangolo 20">
            <a:extLst>
              <a:ext uri="{FF2B5EF4-FFF2-40B4-BE49-F238E27FC236}">
                <a16:creationId xmlns:a16="http://schemas.microsoft.com/office/drawing/2014/main" id="{AB1222FC-036F-19B4-AB63-4C127F1BBC75}"/>
              </a:ext>
            </a:extLst>
          </p:cNvPr>
          <p:cNvSpPr/>
          <p:nvPr/>
        </p:nvSpPr>
        <p:spPr>
          <a:xfrm>
            <a:off x="8186483" y="414654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LST</a:t>
            </a: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EBA219FB-B2F3-8C1C-547B-89F94F2F5712}"/>
              </a:ext>
            </a:extLst>
          </p:cNvPr>
          <p:cNvSpPr/>
          <p:nvPr/>
        </p:nvSpPr>
        <p:spPr>
          <a:xfrm>
            <a:off x="3289187" y="6893311"/>
            <a:ext cx="1456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Long focal </a:t>
            </a:r>
            <a:endParaRPr lang="it-IT" sz="2400" dirty="0"/>
          </a:p>
        </p:txBody>
      </p:sp>
      <p:sp>
        <p:nvSpPr>
          <p:cNvPr id="13" name="Freccia destra 7">
            <a:extLst>
              <a:ext uri="{FF2B5EF4-FFF2-40B4-BE49-F238E27FC236}">
                <a16:creationId xmlns:a16="http://schemas.microsoft.com/office/drawing/2014/main" id="{2AC6ABFE-1010-F1A3-B2DD-DED2B617A64D}"/>
              </a:ext>
            </a:extLst>
          </p:cNvPr>
          <p:cNvSpPr/>
          <p:nvPr/>
        </p:nvSpPr>
        <p:spPr>
          <a:xfrm>
            <a:off x="5033212" y="7004609"/>
            <a:ext cx="797955" cy="281958"/>
          </a:xfrm>
          <a:prstGeom prst="rightArrow">
            <a:avLst/>
          </a:prstGeom>
          <a:solidFill>
            <a:srgbClr val="79F9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37">
            <a:extLst>
              <a:ext uri="{FF2B5EF4-FFF2-40B4-BE49-F238E27FC236}">
                <a16:creationId xmlns:a16="http://schemas.microsoft.com/office/drawing/2014/main" id="{E8BE9889-8F07-8FBF-FA37-94CA849DCA22}"/>
              </a:ext>
            </a:extLst>
          </p:cNvPr>
          <p:cNvSpPr/>
          <p:nvPr/>
        </p:nvSpPr>
        <p:spPr>
          <a:xfrm>
            <a:off x="6116001" y="6893311"/>
            <a:ext cx="1867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Large camera</a:t>
            </a:r>
            <a:endParaRPr lang="it-IT" sz="2400" dirty="0"/>
          </a:p>
        </p:txBody>
      </p:sp>
      <p:sp>
        <p:nvSpPr>
          <p:cNvPr id="15" name="Rettangolo 38">
            <a:extLst>
              <a:ext uri="{FF2B5EF4-FFF2-40B4-BE49-F238E27FC236}">
                <a16:creationId xmlns:a16="http://schemas.microsoft.com/office/drawing/2014/main" id="{3996E811-3DFC-CF20-649E-3072B38367BD}"/>
              </a:ext>
            </a:extLst>
          </p:cNvPr>
          <p:cNvSpPr/>
          <p:nvPr/>
        </p:nvSpPr>
        <p:spPr>
          <a:xfrm>
            <a:off x="4592389" y="7288623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Defined FOV</a:t>
            </a:r>
            <a:endParaRPr lang="it-IT" sz="2400" dirty="0"/>
          </a:p>
        </p:txBody>
      </p:sp>
      <p:pic>
        <p:nvPicPr>
          <p:cNvPr id="17" name="Immagine 10">
            <a:extLst>
              <a:ext uri="{FF2B5EF4-FFF2-40B4-BE49-F238E27FC236}">
                <a16:creationId xmlns:a16="http://schemas.microsoft.com/office/drawing/2014/main" id="{81D2BF72-E93B-1E68-8EB5-71CB8B836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167" y="2335202"/>
            <a:ext cx="734744" cy="677696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Immagine 22" descr="cta_lst_20140121_01.jpg">
            <a:extLst>
              <a:ext uri="{FF2B5EF4-FFF2-40B4-BE49-F238E27FC236}">
                <a16:creationId xmlns:a16="http://schemas.microsoft.com/office/drawing/2014/main" id="{338B7D62-D33B-D373-0E42-AB83628A1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745" y="2191329"/>
            <a:ext cx="603174" cy="84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6087A-F7BA-E7A7-2923-61989E0F3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D50735B9-B458-81AC-E430-A5763CB852E0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tangolo 4">
            <a:extLst>
              <a:ext uri="{FF2B5EF4-FFF2-40B4-BE49-F238E27FC236}">
                <a16:creationId xmlns:a16="http://schemas.microsoft.com/office/drawing/2014/main" id="{2CFA15EF-014E-56B7-23B7-179088098152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F0C27745-F347-90D9-55DC-62FA6B491539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3">
            <a:extLst>
              <a:ext uri="{FF2B5EF4-FFF2-40B4-BE49-F238E27FC236}">
                <a16:creationId xmlns:a16="http://schemas.microsoft.com/office/drawing/2014/main" id="{E843E714-57EF-C932-402C-9885720A1F49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design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pSp>
        <p:nvGrpSpPr>
          <p:cNvPr id="22" name="Gruppo 22">
            <a:extLst>
              <a:ext uri="{FF2B5EF4-FFF2-40B4-BE49-F238E27FC236}">
                <a16:creationId xmlns:a16="http://schemas.microsoft.com/office/drawing/2014/main" id="{68074C34-43CE-0949-E597-FB41B5074789}"/>
              </a:ext>
            </a:extLst>
          </p:cNvPr>
          <p:cNvGrpSpPr/>
          <p:nvPr/>
        </p:nvGrpSpPr>
        <p:grpSpPr>
          <a:xfrm>
            <a:off x="283632" y="637412"/>
            <a:ext cx="2636599" cy="541530"/>
            <a:chOff x="0" y="3510785"/>
            <a:chExt cx="2641606" cy="651113"/>
          </a:xfrm>
        </p:grpSpPr>
        <p:sp>
          <p:nvSpPr>
            <p:cNvPr id="23" name="Rettangolo arrotondato 23">
              <a:extLst>
                <a:ext uri="{FF2B5EF4-FFF2-40B4-BE49-F238E27FC236}">
                  <a16:creationId xmlns:a16="http://schemas.microsoft.com/office/drawing/2014/main" id="{B16B797B-8273-294E-2B04-D54625616F84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ttangolo 24">
              <a:extLst>
                <a:ext uri="{FF2B5EF4-FFF2-40B4-BE49-F238E27FC236}">
                  <a16:creationId xmlns:a16="http://schemas.microsoft.com/office/drawing/2014/main" id="{77E50B68-633E-9780-15F2-89F34C850C76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5" name="Gruppo 25">
            <a:extLst>
              <a:ext uri="{FF2B5EF4-FFF2-40B4-BE49-F238E27FC236}">
                <a16:creationId xmlns:a16="http://schemas.microsoft.com/office/drawing/2014/main" id="{46D16B0D-B885-940D-4537-4A229B99C1A2}"/>
              </a:ext>
            </a:extLst>
          </p:cNvPr>
          <p:cNvGrpSpPr/>
          <p:nvPr/>
        </p:nvGrpSpPr>
        <p:grpSpPr>
          <a:xfrm>
            <a:off x="3037410" y="635331"/>
            <a:ext cx="2063247" cy="543612"/>
            <a:chOff x="4328397" y="2388734"/>
            <a:chExt cx="2417935" cy="651113"/>
          </a:xfrm>
        </p:grpSpPr>
        <p:sp>
          <p:nvSpPr>
            <p:cNvPr id="26" name="Rettangolo arrotondato 26">
              <a:extLst>
                <a:ext uri="{FF2B5EF4-FFF2-40B4-BE49-F238E27FC236}">
                  <a16:creationId xmlns:a16="http://schemas.microsoft.com/office/drawing/2014/main" id="{099A5BCD-EAB8-395C-741B-75879A5C9330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ttangolo 27">
              <a:extLst>
                <a:ext uri="{FF2B5EF4-FFF2-40B4-BE49-F238E27FC236}">
                  <a16:creationId xmlns:a16="http://schemas.microsoft.com/office/drawing/2014/main" id="{ECAFFFC0-52C4-B49F-294E-AD32B6C7DC96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po 28">
            <a:extLst>
              <a:ext uri="{FF2B5EF4-FFF2-40B4-BE49-F238E27FC236}">
                <a16:creationId xmlns:a16="http://schemas.microsoft.com/office/drawing/2014/main" id="{175B2B3D-C5C9-8A63-2E7E-B5A3B8D670F3}"/>
              </a:ext>
            </a:extLst>
          </p:cNvPr>
          <p:cNvGrpSpPr/>
          <p:nvPr/>
        </p:nvGrpSpPr>
        <p:grpSpPr>
          <a:xfrm>
            <a:off x="5216424" y="643884"/>
            <a:ext cx="1919110" cy="535058"/>
            <a:chOff x="936472" y="3201311"/>
            <a:chExt cx="2261633" cy="822014"/>
          </a:xfrm>
        </p:grpSpPr>
        <p:sp>
          <p:nvSpPr>
            <p:cNvPr id="29" name="Rettangolo arrotondato 29">
              <a:extLst>
                <a:ext uri="{FF2B5EF4-FFF2-40B4-BE49-F238E27FC236}">
                  <a16:creationId xmlns:a16="http://schemas.microsoft.com/office/drawing/2014/main" id="{B64D48BE-2836-522A-5AF8-6A5A218CBB3D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ttangolo 30">
              <a:extLst>
                <a:ext uri="{FF2B5EF4-FFF2-40B4-BE49-F238E27FC236}">
                  <a16:creationId xmlns:a16="http://schemas.microsoft.com/office/drawing/2014/main" id="{D0FEE935-276C-018F-DCC7-432DEEBB74CD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31" name="Gruppo 31">
            <a:extLst>
              <a:ext uri="{FF2B5EF4-FFF2-40B4-BE49-F238E27FC236}">
                <a16:creationId xmlns:a16="http://schemas.microsoft.com/office/drawing/2014/main" id="{25D7242D-29D5-D0A4-19E3-B870303BD892}"/>
              </a:ext>
            </a:extLst>
          </p:cNvPr>
          <p:cNvGrpSpPr/>
          <p:nvPr/>
        </p:nvGrpSpPr>
        <p:grpSpPr>
          <a:xfrm>
            <a:off x="7251301" y="626951"/>
            <a:ext cx="1723371" cy="535058"/>
            <a:chOff x="3965838" y="3191880"/>
            <a:chExt cx="1947015" cy="930162"/>
          </a:xfrm>
        </p:grpSpPr>
        <p:sp>
          <p:nvSpPr>
            <p:cNvPr id="32" name="Rettangolo arrotondato 33">
              <a:extLst>
                <a:ext uri="{FF2B5EF4-FFF2-40B4-BE49-F238E27FC236}">
                  <a16:creationId xmlns:a16="http://schemas.microsoft.com/office/drawing/2014/main" id="{290D293B-21C9-65F9-C953-A07EF90B4C9C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ttangolo 34">
              <a:extLst>
                <a:ext uri="{FF2B5EF4-FFF2-40B4-BE49-F238E27FC236}">
                  <a16:creationId xmlns:a16="http://schemas.microsoft.com/office/drawing/2014/main" id="{464454B6-B81F-783E-5708-E61F5CC95266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  <p:cxnSp>
        <p:nvCxnSpPr>
          <p:cNvPr id="35" name="Connettore 1 45">
            <a:extLst>
              <a:ext uri="{FF2B5EF4-FFF2-40B4-BE49-F238E27FC236}">
                <a16:creationId xmlns:a16="http://schemas.microsoft.com/office/drawing/2014/main" id="{0E988B27-C17F-ACB0-15E9-19B989CF0C22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sellaDiTesto 8">
            <a:extLst>
              <a:ext uri="{FF2B5EF4-FFF2-40B4-BE49-F238E27FC236}">
                <a16:creationId xmlns:a16="http://schemas.microsoft.com/office/drawing/2014/main" id="{1D7F78D5-5B84-FDA9-02BE-1219DFD0705B}"/>
              </a:ext>
            </a:extLst>
          </p:cNvPr>
          <p:cNvSpPr txBox="1"/>
          <p:nvPr/>
        </p:nvSpPr>
        <p:spPr>
          <a:xfrm>
            <a:off x="250707" y="1259477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/>
              <a:t>Ex 2: ASTRI and </a:t>
            </a:r>
            <a:r>
              <a:rPr lang="en-GB" sz="2400" b="1" dirty="0" err="1"/>
              <a:t>pSCT</a:t>
            </a:r>
            <a:r>
              <a:rPr lang="en-GB" sz="2400" b="1" dirty="0"/>
              <a:t> and the strong </a:t>
            </a:r>
            <a:r>
              <a:rPr lang="en-GB" sz="2400" b="1" dirty="0" err="1"/>
              <a:t>asphericity</a:t>
            </a:r>
            <a:r>
              <a:rPr lang="en-GB" sz="2400" b="1" dirty="0"/>
              <a:t> </a:t>
            </a:r>
          </a:p>
        </p:txBody>
      </p:sp>
      <p:sp>
        <p:nvSpPr>
          <p:cNvPr id="9" name="Rettangolo 20">
            <a:extLst>
              <a:ext uri="{FF2B5EF4-FFF2-40B4-BE49-F238E27FC236}">
                <a16:creationId xmlns:a16="http://schemas.microsoft.com/office/drawing/2014/main" id="{C4A03AAF-0E21-0197-F767-9CC1270174C1}"/>
              </a:ext>
            </a:extLst>
          </p:cNvPr>
          <p:cNvSpPr/>
          <p:nvPr/>
        </p:nvSpPr>
        <p:spPr>
          <a:xfrm>
            <a:off x="8186483" y="4146542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LST</a:t>
            </a: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4E9E394C-300A-69EA-D7C9-AA8ABC386193}"/>
              </a:ext>
            </a:extLst>
          </p:cNvPr>
          <p:cNvSpPr/>
          <p:nvPr/>
        </p:nvSpPr>
        <p:spPr>
          <a:xfrm>
            <a:off x="3289187" y="6893311"/>
            <a:ext cx="1456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Long focal </a:t>
            </a:r>
            <a:endParaRPr lang="it-IT" sz="2400" dirty="0"/>
          </a:p>
        </p:txBody>
      </p:sp>
      <p:sp>
        <p:nvSpPr>
          <p:cNvPr id="13" name="Freccia destra 7">
            <a:extLst>
              <a:ext uri="{FF2B5EF4-FFF2-40B4-BE49-F238E27FC236}">
                <a16:creationId xmlns:a16="http://schemas.microsoft.com/office/drawing/2014/main" id="{FC9F9717-61F0-8233-86A3-4C9C010B051A}"/>
              </a:ext>
            </a:extLst>
          </p:cNvPr>
          <p:cNvSpPr/>
          <p:nvPr/>
        </p:nvSpPr>
        <p:spPr>
          <a:xfrm>
            <a:off x="5033212" y="7004609"/>
            <a:ext cx="797955" cy="281958"/>
          </a:xfrm>
          <a:prstGeom prst="rightArrow">
            <a:avLst/>
          </a:prstGeom>
          <a:solidFill>
            <a:srgbClr val="79F9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37">
            <a:extLst>
              <a:ext uri="{FF2B5EF4-FFF2-40B4-BE49-F238E27FC236}">
                <a16:creationId xmlns:a16="http://schemas.microsoft.com/office/drawing/2014/main" id="{0A22344F-041E-24A7-7864-B65F27C65FB0}"/>
              </a:ext>
            </a:extLst>
          </p:cNvPr>
          <p:cNvSpPr/>
          <p:nvPr/>
        </p:nvSpPr>
        <p:spPr>
          <a:xfrm>
            <a:off x="6116001" y="6893311"/>
            <a:ext cx="1867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Large camera</a:t>
            </a:r>
            <a:endParaRPr lang="it-IT" sz="2400" dirty="0"/>
          </a:p>
        </p:txBody>
      </p:sp>
      <p:sp>
        <p:nvSpPr>
          <p:cNvPr id="15" name="Rettangolo 38">
            <a:extLst>
              <a:ext uri="{FF2B5EF4-FFF2-40B4-BE49-F238E27FC236}">
                <a16:creationId xmlns:a16="http://schemas.microsoft.com/office/drawing/2014/main" id="{ABBA0F02-C739-855A-9CCD-C9913343E463}"/>
              </a:ext>
            </a:extLst>
          </p:cNvPr>
          <p:cNvSpPr/>
          <p:nvPr/>
        </p:nvSpPr>
        <p:spPr>
          <a:xfrm>
            <a:off x="4592389" y="7288623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Defined FOV</a:t>
            </a:r>
            <a:endParaRPr lang="it-IT" sz="2400" dirty="0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8F2E5771-3C5C-1741-F469-C7C5B01816F5}"/>
              </a:ext>
            </a:extLst>
          </p:cNvPr>
          <p:cNvSpPr/>
          <p:nvPr/>
        </p:nvSpPr>
        <p:spPr>
          <a:xfrm>
            <a:off x="2453964" y="6001023"/>
            <a:ext cx="1456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Long focal </a:t>
            </a:r>
            <a:endParaRPr lang="it-IT" sz="2400" dirty="0"/>
          </a:p>
        </p:txBody>
      </p:sp>
      <p:sp>
        <p:nvSpPr>
          <p:cNvPr id="5" name="Freccia destra 7">
            <a:extLst>
              <a:ext uri="{FF2B5EF4-FFF2-40B4-BE49-F238E27FC236}">
                <a16:creationId xmlns:a16="http://schemas.microsoft.com/office/drawing/2014/main" id="{C8E248BE-C052-54D8-9EAD-2F7A0091A3FD}"/>
              </a:ext>
            </a:extLst>
          </p:cNvPr>
          <p:cNvSpPr/>
          <p:nvPr/>
        </p:nvSpPr>
        <p:spPr>
          <a:xfrm>
            <a:off x="4197989" y="6112321"/>
            <a:ext cx="797955" cy="281958"/>
          </a:xfrm>
          <a:prstGeom prst="rightArrow">
            <a:avLst/>
          </a:prstGeom>
          <a:solidFill>
            <a:srgbClr val="79F9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37">
            <a:extLst>
              <a:ext uri="{FF2B5EF4-FFF2-40B4-BE49-F238E27FC236}">
                <a16:creationId xmlns:a16="http://schemas.microsoft.com/office/drawing/2014/main" id="{53AAE00B-1D16-5610-E89C-95BBD2048A2A}"/>
              </a:ext>
            </a:extLst>
          </p:cNvPr>
          <p:cNvSpPr/>
          <p:nvPr/>
        </p:nvSpPr>
        <p:spPr>
          <a:xfrm>
            <a:off x="5280778" y="6001023"/>
            <a:ext cx="1867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Large camera</a:t>
            </a:r>
            <a:endParaRPr lang="it-IT" sz="2400" dirty="0"/>
          </a:p>
        </p:txBody>
      </p:sp>
      <p:sp>
        <p:nvSpPr>
          <p:cNvPr id="8" name="Rettangolo 38">
            <a:extLst>
              <a:ext uri="{FF2B5EF4-FFF2-40B4-BE49-F238E27FC236}">
                <a16:creationId xmlns:a16="http://schemas.microsoft.com/office/drawing/2014/main" id="{F65FFED9-16DC-6B91-472D-38CF1B2605C7}"/>
              </a:ext>
            </a:extLst>
          </p:cNvPr>
          <p:cNvSpPr/>
          <p:nvPr/>
        </p:nvSpPr>
        <p:spPr>
          <a:xfrm>
            <a:off x="3757166" y="6396335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Defined FOV</a:t>
            </a:r>
            <a:endParaRPr lang="it-IT" sz="2400" dirty="0"/>
          </a:p>
        </p:txBody>
      </p:sp>
      <p:pic>
        <p:nvPicPr>
          <p:cNvPr id="10" name="Immagine 7" descr="NecctarCAM_MST.jpg">
            <a:extLst>
              <a:ext uri="{FF2B5EF4-FFF2-40B4-BE49-F238E27FC236}">
                <a16:creationId xmlns:a16="http://schemas.microsoft.com/office/drawing/2014/main" id="{0C3D29BF-1CCD-FEF1-63CC-C020A7B20F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060" y="3541581"/>
            <a:ext cx="3858331" cy="2435571"/>
          </a:xfrm>
          <a:prstGeom prst="rect">
            <a:avLst/>
          </a:prstGeom>
        </p:spPr>
      </p:pic>
      <p:pic>
        <p:nvPicPr>
          <p:cNvPr id="16" name="Picture 15" descr="A large white box on a roof&#10;&#10;AI-generated content may be incorrect.">
            <a:extLst>
              <a:ext uri="{FF2B5EF4-FFF2-40B4-BE49-F238E27FC236}">
                <a16:creationId xmlns:a16="http://schemas.microsoft.com/office/drawing/2014/main" id="{9992F433-2F59-3A40-633B-28C8C19DEE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33" y="1743079"/>
            <a:ext cx="3333713" cy="2435571"/>
          </a:xfrm>
          <a:prstGeom prst="rect">
            <a:avLst/>
          </a:prstGeom>
        </p:spPr>
      </p:pic>
      <p:pic>
        <p:nvPicPr>
          <p:cNvPr id="20" name="Immagine 16" descr="Comparison-between-a-single-channel-PMT-and-an-8-8-array-of-SiPM_W640.jpg">
            <a:extLst>
              <a:ext uri="{FF2B5EF4-FFF2-40B4-BE49-F238E27FC236}">
                <a16:creationId xmlns:a16="http://schemas.microsoft.com/office/drawing/2014/main" id="{FE2FF1F0-3965-55D2-DE73-24C82669B2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091" y="1731489"/>
            <a:ext cx="1238924" cy="1495535"/>
          </a:xfrm>
          <a:prstGeom prst="rect">
            <a:avLst/>
          </a:prstGeom>
        </p:spPr>
      </p:pic>
      <p:pic>
        <p:nvPicPr>
          <p:cNvPr id="21" name="Immagine 16" descr="Comparison-between-a-single-channel-PMT-and-an-8-8-array-of-SiPM_W640.jpg">
            <a:extLst>
              <a:ext uri="{FF2B5EF4-FFF2-40B4-BE49-F238E27FC236}">
                <a16:creationId xmlns:a16="http://schemas.microsoft.com/office/drawing/2014/main" id="{D5A8E18F-7C72-86C0-F3EC-399DF59842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04" y="4520011"/>
            <a:ext cx="1238924" cy="1904559"/>
          </a:xfrm>
          <a:prstGeom prst="rect">
            <a:avLst/>
          </a:prstGeom>
        </p:spPr>
      </p:pic>
      <p:pic>
        <p:nvPicPr>
          <p:cNvPr id="33" name="Picture 3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C1F3459-554A-F465-2E1E-52BB71BAF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816" y="1765107"/>
            <a:ext cx="2393252" cy="3191002"/>
          </a:xfrm>
          <a:prstGeom prst="rect">
            <a:avLst/>
          </a:prstGeom>
        </p:spPr>
      </p:pic>
      <p:pic>
        <p:nvPicPr>
          <p:cNvPr id="36" name="Picture 3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00FA6F7-4316-3DC9-C0FE-2FE8D814A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266" y="1456844"/>
            <a:ext cx="2473217" cy="32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88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A6AD-4BD4-C253-FCB0-998FFDE4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63439D18-91BE-17EA-0D32-D792CA70E3BA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24910D1C-9419-0C36-8ACA-E12B5203F1ED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5DFD4D92-EAE3-93FC-45FF-D56F6F6A3C5C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cxnSp>
        <p:nvCxnSpPr>
          <p:cNvPr id="6" name="Connettore 1 2">
            <a:extLst>
              <a:ext uri="{FF2B5EF4-FFF2-40B4-BE49-F238E27FC236}">
                <a16:creationId xmlns:a16="http://schemas.microsoft.com/office/drawing/2014/main" id="{F8B5C3F8-DD0F-B947-995E-B8C2E003A35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4">
            <a:extLst>
              <a:ext uri="{FF2B5EF4-FFF2-40B4-BE49-F238E27FC236}">
                <a16:creationId xmlns:a16="http://schemas.microsoft.com/office/drawing/2014/main" id="{AA51F1FF-D13F-05FB-EB83-B1B6F62C6B91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1" name="Connettore 1 17">
            <a:extLst>
              <a:ext uri="{FF2B5EF4-FFF2-40B4-BE49-F238E27FC236}">
                <a16:creationId xmlns:a16="http://schemas.microsoft.com/office/drawing/2014/main" id="{384BE2E8-36D9-BD9C-6DDC-6360274572F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27">
            <a:extLst>
              <a:ext uri="{FF2B5EF4-FFF2-40B4-BE49-F238E27FC236}">
                <a16:creationId xmlns:a16="http://schemas.microsoft.com/office/drawing/2014/main" id="{5BDBC414-734E-ACD4-1E96-38C69FDDF13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019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D0C53-5176-3148-6135-0915757B1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446;p52">
            <a:extLst>
              <a:ext uri="{FF2B5EF4-FFF2-40B4-BE49-F238E27FC236}">
                <a16:creationId xmlns:a16="http://schemas.microsoft.com/office/drawing/2014/main" id="{6349926A-C796-99A2-0494-86DD5410B826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075" y="2081048"/>
            <a:ext cx="2978278" cy="211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2">
            <a:extLst>
              <a:ext uri="{FF2B5EF4-FFF2-40B4-BE49-F238E27FC236}">
                <a16:creationId xmlns:a16="http://schemas.microsoft.com/office/drawing/2014/main" id="{34BEE130-C834-5DC0-13CB-E189EAB8A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625" y="1468930"/>
            <a:ext cx="5329016" cy="216745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09D609-E00C-2668-A816-78704FE8435B}"/>
              </a:ext>
            </a:extLst>
          </p:cNvPr>
          <p:cNvSpPr/>
          <p:nvPr/>
        </p:nvSpPr>
        <p:spPr>
          <a:xfrm>
            <a:off x="306615" y="655755"/>
            <a:ext cx="4809670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large, uncovered, fast moving collectors</a:t>
            </a:r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CDDC549-2DAC-791E-34FE-FE2758ED360B}"/>
              </a:ext>
            </a:extLst>
          </p:cNvPr>
          <p:cNvSpPr/>
          <p:nvPr/>
        </p:nvSpPr>
        <p:spPr>
          <a:xfrm>
            <a:off x="5172484" y="727147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28BA4957-EC83-D5AB-C5C2-FE04C1B64B44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17">
            <a:extLst>
              <a:ext uri="{FF2B5EF4-FFF2-40B4-BE49-F238E27FC236}">
                <a16:creationId xmlns:a16="http://schemas.microsoft.com/office/drawing/2014/main" id="{46E2CA16-9AA6-FDC3-BEB1-B36903B16F58}"/>
              </a:ext>
            </a:extLst>
          </p:cNvPr>
          <p:cNvSpPr/>
          <p:nvPr/>
        </p:nvSpPr>
        <p:spPr>
          <a:xfrm>
            <a:off x="4502150" y="483227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0789285C-B525-AFBD-5527-0FEF565886D7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6035BE33-8737-4CB7-2649-E281A63D60BB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25A8C669-166B-BE11-7B74-9A3CD68096EE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95381E35-ECEF-4A2F-81A0-A079417D60A3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39EDDC-D862-7EB3-C372-E5946F94EF90}"/>
              </a:ext>
            </a:extLst>
          </p:cNvPr>
          <p:cNvSpPr/>
          <p:nvPr/>
        </p:nvSpPr>
        <p:spPr>
          <a:xfrm>
            <a:off x="5947075" y="634991"/>
            <a:ext cx="2894072" cy="9933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Segmented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Cost-effective</a:t>
            </a:r>
            <a:endParaRPr lang="en-US" dirty="0"/>
          </a:p>
        </p:txBody>
      </p:sp>
      <p:cxnSp>
        <p:nvCxnSpPr>
          <p:cNvPr id="2" name="Connettore 1 17">
            <a:extLst>
              <a:ext uri="{FF2B5EF4-FFF2-40B4-BE49-F238E27FC236}">
                <a16:creationId xmlns:a16="http://schemas.microsoft.com/office/drawing/2014/main" id="{A3D21D4A-021C-A9DF-4987-C70B45E5F3F0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27">
            <a:extLst>
              <a:ext uri="{FF2B5EF4-FFF2-40B4-BE49-F238E27FC236}">
                <a16:creationId xmlns:a16="http://schemas.microsoft.com/office/drawing/2014/main" id="{0062036D-85AA-4F67-D75D-F456F59ED53D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8D1BD3B-DBEF-3014-71CF-C6801113A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418552"/>
              </p:ext>
            </p:extLst>
          </p:nvPr>
        </p:nvGraphicFramePr>
        <p:xfrm>
          <a:off x="4732397" y="4490833"/>
          <a:ext cx="4159285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952">
                  <a:extLst>
                    <a:ext uri="{9D8B030D-6E8A-4147-A177-3AD203B41FA5}">
                      <a16:colId xmlns:a16="http://schemas.microsoft.com/office/drawing/2014/main" val="4166151278"/>
                    </a:ext>
                  </a:extLst>
                </a:gridCol>
                <a:gridCol w="1167303">
                  <a:extLst>
                    <a:ext uri="{9D8B030D-6E8A-4147-A177-3AD203B41FA5}">
                      <a16:colId xmlns:a16="http://schemas.microsoft.com/office/drawing/2014/main" val="956347511"/>
                    </a:ext>
                  </a:extLst>
                </a:gridCol>
                <a:gridCol w="1093579">
                  <a:extLst>
                    <a:ext uri="{9D8B030D-6E8A-4147-A177-3AD203B41FA5}">
                      <a16:colId xmlns:a16="http://schemas.microsoft.com/office/drawing/2014/main" val="347031243"/>
                    </a:ext>
                  </a:extLst>
                </a:gridCol>
                <a:gridCol w="1216451">
                  <a:extLst>
                    <a:ext uri="{9D8B030D-6E8A-4147-A177-3AD203B41FA5}">
                      <a16:colId xmlns:a16="http://schemas.microsoft.com/office/drawing/2014/main" val="2818919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Telescope @CTA-S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Mirrors/</a:t>
                      </a:r>
                    </a:p>
                    <a:p>
                      <a:r>
                        <a:rPr lang="en-US" sz="1600" dirty="0"/>
                        <a:t>Telescope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Mirrors </a:t>
                      </a:r>
                    </a:p>
                    <a:p>
                      <a:r>
                        <a:rPr lang="en-US" sz="1600" dirty="0"/>
                        <a:t>@CTA-S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36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98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67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37(42)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666 (756)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0852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E5607A3-9989-9FBB-27B3-882F5E3C8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26690"/>
              </p:ext>
            </p:extLst>
          </p:nvPr>
        </p:nvGraphicFramePr>
        <p:xfrm>
          <a:off x="439625" y="5302823"/>
          <a:ext cx="375561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215">
                  <a:extLst>
                    <a:ext uri="{9D8B030D-6E8A-4147-A177-3AD203B41FA5}">
                      <a16:colId xmlns:a16="http://schemas.microsoft.com/office/drawing/2014/main" val="95634751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347031243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818919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# Telescope @ASTRI -MA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Mirrors/</a:t>
                      </a:r>
                    </a:p>
                    <a:p>
                      <a:r>
                        <a:rPr lang="en-US" sz="1600" dirty="0"/>
                        <a:t>Telescope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Mirrors </a:t>
                      </a:r>
                    </a:p>
                    <a:p>
                      <a:r>
                        <a:rPr lang="en-US" sz="1600" dirty="0"/>
                        <a:t>@ASTRI-MA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36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9 (10)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162 (180)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0852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CB6FC55-512F-09FF-CD13-8928D1247AD7}"/>
              </a:ext>
            </a:extLst>
          </p:cNvPr>
          <p:cNvSpPr txBox="1"/>
          <p:nvPr/>
        </p:nvSpPr>
        <p:spPr>
          <a:xfrm>
            <a:off x="439625" y="1118295"/>
            <a:ext cx="4676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Enormous number of mirrors to be produced</a:t>
            </a:r>
            <a:endParaRPr lang="en-US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D505DA8-C250-C67A-E241-133F36168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717306"/>
              </p:ext>
            </p:extLst>
          </p:nvPr>
        </p:nvGraphicFramePr>
        <p:xfrm>
          <a:off x="439625" y="3830433"/>
          <a:ext cx="4098332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464">
                  <a:extLst>
                    <a:ext uri="{9D8B030D-6E8A-4147-A177-3AD203B41FA5}">
                      <a16:colId xmlns:a16="http://schemas.microsoft.com/office/drawing/2014/main" val="4166151278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956347511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47031243"/>
                    </a:ext>
                  </a:extLst>
                </a:gridCol>
                <a:gridCol w="1062568">
                  <a:extLst>
                    <a:ext uri="{9D8B030D-6E8A-4147-A177-3AD203B41FA5}">
                      <a16:colId xmlns:a16="http://schemas.microsoft.com/office/drawing/2014/main" val="2818919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Telescope @CTA-N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Mirrors/</a:t>
                      </a:r>
                    </a:p>
                    <a:p>
                      <a:r>
                        <a:rPr lang="en-US" sz="1600" dirty="0"/>
                        <a:t>Telescope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# Mirrors </a:t>
                      </a:r>
                    </a:p>
                    <a:p>
                      <a:r>
                        <a:rPr lang="en-US" sz="1600" dirty="0"/>
                        <a:t>@CTA-N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362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98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667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812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0F41-8AA8-E438-E1E2-95426C13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89D6F5A-4E76-AD32-8875-CE6A8A96AAC2}"/>
              </a:ext>
            </a:extLst>
          </p:cNvPr>
          <p:cNvSpPr/>
          <p:nvPr/>
        </p:nvSpPr>
        <p:spPr>
          <a:xfrm>
            <a:off x="306615" y="655755"/>
            <a:ext cx="4809670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large, uncovered, fast moving collectors</a:t>
            </a:r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A0C47AD-E4E6-05C4-0345-FEC70410FFFF}"/>
              </a:ext>
            </a:extLst>
          </p:cNvPr>
          <p:cNvSpPr/>
          <p:nvPr/>
        </p:nvSpPr>
        <p:spPr>
          <a:xfrm>
            <a:off x="5172484" y="727147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59DEA11D-3624-0402-F798-8BA63F55F10E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B0409C-2E9E-358D-DFFE-AB76D46A7517}"/>
              </a:ext>
            </a:extLst>
          </p:cNvPr>
          <p:cNvSpPr txBox="1"/>
          <p:nvPr/>
        </p:nvSpPr>
        <p:spPr>
          <a:xfrm>
            <a:off x="366567" y="1174856"/>
            <a:ext cx="516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</a:t>
            </a:r>
            <a:r>
              <a:rPr lang="en-GB" sz="1800" b="1" dirty="0"/>
              <a:t>lass cold-slumping </a:t>
            </a:r>
            <a:r>
              <a:rPr lang="en-GB" sz="1800" dirty="0"/>
              <a:t>developed by INAF-Osservatorio </a:t>
            </a:r>
            <a:r>
              <a:rPr lang="en-GB" sz="1800" dirty="0" err="1"/>
              <a:t>Astronomico</a:t>
            </a:r>
            <a:r>
              <a:rPr lang="en-GB" sz="1800" dirty="0"/>
              <a:t> di </a:t>
            </a:r>
            <a:r>
              <a:rPr lang="en-GB" sz="1800" dirty="0" err="1"/>
              <a:t>brera</a:t>
            </a:r>
            <a:r>
              <a:rPr lang="en-GB" sz="1800" dirty="0"/>
              <a:t> and Media </a:t>
            </a:r>
            <a:r>
              <a:rPr lang="en-GB" dirty="0"/>
              <a:t>L</a:t>
            </a:r>
            <a:r>
              <a:rPr lang="en-GB" sz="1800" dirty="0"/>
              <a:t>ario</a:t>
            </a:r>
          </a:p>
        </p:txBody>
      </p:sp>
      <p:sp>
        <p:nvSpPr>
          <p:cNvPr id="7" name="Rettangolo 17">
            <a:extLst>
              <a:ext uri="{FF2B5EF4-FFF2-40B4-BE49-F238E27FC236}">
                <a16:creationId xmlns:a16="http://schemas.microsoft.com/office/drawing/2014/main" id="{762D2BDC-7C3E-AA64-3134-B6144EE7CC0A}"/>
              </a:ext>
            </a:extLst>
          </p:cNvPr>
          <p:cNvSpPr/>
          <p:nvPr/>
        </p:nvSpPr>
        <p:spPr>
          <a:xfrm>
            <a:off x="4502150" y="483227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F71386D1-E474-DA83-15F2-52480A8FEF37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0E2AB55E-C952-A53E-84BB-B00C308624CE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818C8606-B0D8-AC78-57C2-0C0B4A901C2B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691B501C-07B1-F9BA-5472-C642E2987B12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257E9B-7F50-061A-C621-0E0D8B69AEC7}"/>
              </a:ext>
            </a:extLst>
          </p:cNvPr>
          <p:cNvSpPr/>
          <p:nvPr/>
        </p:nvSpPr>
        <p:spPr>
          <a:xfrm>
            <a:off x="5947075" y="634991"/>
            <a:ext cx="2894072" cy="9933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Segmented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Cost-effective</a:t>
            </a:r>
            <a:endParaRPr lang="en-US" dirty="0"/>
          </a:p>
        </p:txBody>
      </p:sp>
      <p:pic>
        <p:nvPicPr>
          <p:cNvPr id="26" name="Picture 25" descr="Different types of molds&#10;&#10;AI-generated content may be incorrect.">
            <a:extLst>
              <a:ext uri="{FF2B5EF4-FFF2-40B4-BE49-F238E27FC236}">
                <a16:creationId xmlns:a16="http://schemas.microsoft.com/office/drawing/2014/main" id="{054CD087-2EA9-99AA-4DE0-D4507A19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88" y="2007807"/>
            <a:ext cx="6082227" cy="43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9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203198" y="1528658"/>
            <a:ext cx="4320280" cy="4680520"/>
            <a:chOff x="323528" y="1698166"/>
            <a:chExt cx="4320280" cy="4680520"/>
          </a:xfrm>
        </p:grpSpPr>
        <p:sp>
          <p:nvSpPr>
            <p:cNvPr id="21" name="Rectangle 83"/>
            <p:cNvSpPr/>
            <p:nvPr/>
          </p:nvSpPr>
          <p:spPr>
            <a:xfrm>
              <a:off x="323528" y="1700808"/>
              <a:ext cx="4320280" cy="46778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21601" y="1915328"/>
              <a:ext cx="1521131" cy="28116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>
              <a:off x="323528" y="5057314"/>
              <a:ext cx="4295931" cy="1192216"/>
            </a:xfrm>
            <a:custGeom>
              <a:avLst/>
              <a:gdLst>
                <a:gd name="T0" fmla="*/ 0 w 18345"/>
                <a:gd name="T1" fmla="*/ 1523640 h 4234"/>
                <a:gd name="T2" fmla="*/ 6603640 w 18345"/>
                <a:gd name="T3" fmla="*/ 1523640 h 4234"/>
                <a:gd name="T4" fmla="*/ 5650028 w 18345"/>
                <a:gd name="T5" fmla="*/ 0 h 4234"/>
                <a:gd name="T6" fmla="*/ 953611 w 18345"/>
                <a:gd name="T7" fmla="*/ 0 h 4234"/>
                <a:gd name="T8" fmla="*/ 0 w 18345"/>
                <a:gd name="T9" fmla="*/ 1523640 h 4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45"/>
                <a:gd name="T16" fmla="*/ 0 h 4234"/>
                <a:gd name="T17" fmla="*/ 18345 w 18345"/>
                <a:gd name="T18" fmla="*/ 4234 h 4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5" h="4234">
                  <a:moveTo>
                    <a:pt x="0" y="4233"/>
                  </a:moveTo>
                  <a:lnTo>
                    <a:pt x="18344" y="4233"/>
                  </a:lnTo>
                  <a:lnTo>
                    <a:pt x="15695" y="0"/>
                  </a:lnTo>
                  <a:lnTo>
                    <a:pt x="2649" y="0"/>
                  </a:lnTo>
                  <a:lnTo>
                    <a:pt x="0" y="4233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5400000" scaled="1"/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2346794" y="2058271"/>
              <a:ext cx="399" cy="575999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2555776" y="1698166"/>
              <a:ext cx="2016224" cy="3079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36376">
                <a:tabLst>
                  <a:tab pos="0" algn="l"/>
                  <a:tab pos="427285" algn="l"/>
                  <a:tab pos="856086" algn="l"/>
                  <a:tab pos="1284885" algn="l"/>
                  <a:tab pos="1713686" algn="l"/>
                  <a:tab pos="2142485" algn="l"/>
                  <a:tab pos="2571286" algn="l"/>
                  <a:tab pos="3000085" algn="l"/>
                  <a:tab pos="3428886" algn="l"/>
                  <a:tab pos="3857686" algn="l"/>
                  <a:tab pos="4286486" algn="l"/>
                  <a:tab pos="4715286" algn="l"/>
                  <a:tab pos="5144087" algn="l"/>
                  <a:tab pos="5572886" algn="l"/>
                  <a:tab pos="6001687" algn="l"/>
                  <a:tab pos="6430486" algn="l"/>
                  <a:tab pos="6859287" algn="l"/>
                  <a:tab pos="7288086" algn="l"/>
                  <a:tab pos="7716887" algn="l"/>
                  <a:tab pos="8145687" algn="l"/>
                  <a:tab pos="8574487" algn="l"/>
                </a:tabLst>
              </a:pPr>
              <a:r>
                <a:rPr lang="en-US" sz="1900" dirty="0">
                  <a:solidFill>
                    <a:srgbClr val="FFFFFF"/>
                  </a:solidFill>
                  <a:latin typeface="Calibri"/>
                  <a:cs typeface="Calibri"/>
                </a:rPr>
                <a:t>Primary Gamma-ray</a:t>
              </a:r>
            </a:p>
          </p:txBody>
        </p:sp>
        <p:pic>
          <p:nvPicPr>
            <p:cNvPr id="26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090" y="5082153"/>
              <a:ext cx="3979931" cy="12269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87748" y="2749880"/>
              <a:ext cx="1033" cy="2810400"/>
            </a:xfrm>
            <a:prstGeom prst="line">
              <a:avLst/>
            </a:prstGeom>
            <a:noFill/>
            <a:ln w="28575" cmpd="sng">
              <a:solidFill>
                <a:srgbClr val="008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AutoShape 31"/>
            <p:cNvSpPr>
              <a:spLocks noChangeArrowheads="1"/>
            </p:cNvSpPr>
            <p:nvPr/>
          </p:nvSpPr>
          <p:spPr bwMode="auto">
            <a:xfrm rot="16200000">
              <a:off x="176047" y="3803526"/>
              <a:ext cx="1175207" cy="290097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defTabSz="436376">
                <a:tabLst>
                  <a:tab pos="0" algn="l"/>
                  <a:tab pos="427285" algn="l"/>
                  <a:tab pos="856086" algn="l"/>
                  <a:tab pos="1284885" algn="l"/>
                  <a:tab pos="1713686" algn="l"/>
                  <a:tab pos="2142485" algn="l"/>
                  <a:tab pos="2571286" algn="l"/>
                  <a:tab pos="3000085" algn="l"/>
                  <a:tab pos="3428886" algn="l"/>
                  <a:tab pos="3857686" algn="l"/>
                  <a:tab pos="4286486" algn="l"/>
                  <a:tab pos="4715286" algn="l"/>
                  <a:tab pos="5144087" algn="l"/>
                  <a:tab pos="5572886" algn="l"/>
                  <a:tab pos="6001687" algn="l"/>
                  <a:tab pos="6430486" algn="l"/>
                  <a:tab pos="6859287" algn="l"/>
                  <a:tab pos="7288086" algn="l"/>
                  <a:tab pos="7716887" algn="l"/>
                  <a:tab pos="8145687" algn="l"/>
                  <a:tab pos="8574487" algn="l"/>
                </a:tabLst>
              </a:pPr>
              <a:r>
                <a:rPr lang="it-IT" sz="1900" dirty="0">
                  <a:solidFill>
                    <a:srgbClr val="008000"/>
                  </a:solidFill>
                  <a:latin typeface="Calibri"/>
                  <a:cs typeface="Calibri"/>
                </a:rPr>
                <a:t>~ 10 </a:t>
              </a:r>
              <a:r>
                <a:rPr lang="it-IT" sz="1900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m</a:t>
              </a:r>
              <a:r>
                <a:rPr lang="it-IT" sz="1900" dirty="0" err="1">
                  <a:solidFill>
                    <a:srgbClr val="008000"/>
                  </a:solidFill>
                  <a:latin typeface="Calibri"/>
                  <a:cs typeface="Calibri"/>
                </a:rPr>
                <a:t>s</a:t>
              </a:r>
              <a:endParaRPr lang="it-IT" sz="19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9" name="Corda 28"/>
          <p:cNvSpPr/>
          <p:nvPr/>
        </p:nvSpPr>
        <p:spPr>
          <a:xfrm>
            <a:off x="1174601" y="4388097"/>
            <a:ext cx="2232248" cy="519351"/>
          </a:xfrm>
          <a:prstGeom prst="chord">
            <a:avLst>
              <a:gd name="adj1" fmla="val 306958"/>
              <a:gd name="adj2" fmla="val 10474458"/>
            </a:avLst>
          </a:prstGeom>
          <a:solidFill>
            <a:srgbClr val="6863FF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647604" algn="l"/>
                <a:tab pos="1561866" algn="l"/>
                <a:tab pos="2476131" algn="l"/>
                <a:tab pos="3390396" algn="l"/>
                <a:tab pos="4304661" algn="l"/>
                <a:tab pos="5218923" algn="l"/>
                <a:tab pos="6133188" algn="l"/>
                <a:tab pos="7047451" algn="l"/>
                <a:tab pos="7961715" algn="l"/>
                <a:tab pos="8875980" algn="l"/>
                <a:tab pos="9790242" algn="l"/>
                <a:tab pos="10133092" algn="l"/>
                <a:tab pos="10856885" algn="l"/>
                <a:tab pos="11580677" algn="l"/>
              </a:tabLst>
            </a:pPr>
            <a:endParaRPr lang="it-IT" b="1">
              <a:latin typeface="Helvetica Neue" charset="0"/>
            </a:endParaRPr>
          </a:p>
        </p:txBody>
      </p:sp>
      <p:sp>
        <p:nvSpPr>
          <p:cNvPr id="30" name="Corda 29"/>
          <p:cNvSpPr/>
          <p:nvPr/>
        </p:nvSpPr>
        <p:spPr>
          <a:xfrm>
            <a:off x="1290517" y="3940754"/>
            <a:ext cx="2007840" cy="519351"/>
          </a:xfrm>
          <a:prstGeom prst="chord">
            <a:avLst>
              <a:gd name="adj1" fmla="val 452983"/>
              <a:gd name="adj2" fmla="val 10348680"/>
            </a:avLst>
          </a:prstGeom>
          <a:solidFill>
            <a:srgbClr val="6863FF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647604" algn="l"/>
                <a:tab pos="1561866" algn="l"/>
                <a:tab pos="2476131" algn="l"/>
                <a:tab pos="3390396" algn="l"/>
                <a:tab pos="4304661" algn="l"/>
                <a:tab pos="5218923" algn="l"/>
                <a:tab pos="6133188" algn="l"/>
                <a:tab pos="7047451" algn="l"/>
                <a:tab pos="7961715" algn="l"/>
                <a:tab pos="8875980" algn="l"/>
                <a:tab pos="9790242" algn="l"/>
                <a:tab pos="10133092" algn="l"/>
                <a:tab pos="10856885" algn="l"/>
                <a:tab pos="11580677" algn="l"/>
              </a:tabLst>
            </a:pPr>
            <a:endParaRPr lang="it-IT" b="1">
              <a:latin typeface="Helvetica Neue" charset="0"/>
            </a:endParaRPr>
          </a:p>
        </p:txBody>
      </p:sp>
      <p:sp>
        <p:nvSpPr>
          <p:cNvPr id="31" name="Corda 30"/>
          <p:cNvSpPr/>
          <p:nvPr/>
        </p:nvSpPr>
        <p:spPr>
          <a:xfrm>
            <a:off x="1498157" y="3508706"/>
            <a:ext cx="1584176" cy="519351"/>
          </a:xfrm>
          <a:prstGeom prst="chord">
            <a:avLst>
              <a:gd name="adj1" fmla="val 1070665"/>
              <a:gd name="adj2" fmla="val 9846954"/>
            </a:avLst>
          </a:prstGeom>
          <a:solidFill>
            <a:srgbClr val="6863FF">
              <a:alpha val="40000"/>
            </a:srgbClr>
          </a:solidFill>
        </p:spPr>
        <p:txBody>
          <a:bodyPr wrap="square" rtlCol="0" anchor="ctr">
            <a:spAutoFit/>
          </a:bodyPr>
          <a:lstStyle/>
          <a:p>
            <a:pPr marL="285750" indent="-285750" algn="ctr">
              <a:spcBef>
                <a:spcPts val="600"/>
              </a:spcBef>
              <a:spcAft>
                <a:spcPts val="600"/>
              </a:spcAft>
              <a:buBlip>
                <a:blip r:embed="rId5"/>
              </a:buBlip>
              <a:tabLst>
                <a:tab pos="647604" algn="l"/>
                <a:tab pos="1561866" algn="l"/>
                <a:tab pos="2476131" algn="l"/>
                <a:tab pos="3390396" algn="l"/>
                <a:tab pos="4304661" algn="l"/>
                <a:tab pos="5218923" algn="l"/>
                <a:tab pos="6133188" algn="l"/>
                <a:tab pos="7047451" algn="l"/>
                <a:tab pos="7961715" algn="l"/>
                <a:tab pos="8875980" algn="l"/>
                <a:tab pos="9790242" algn="l"/>
                <a:tab pos="10133092" algn="l"/>
                <a:tab pos="10856885" algn="l"/>
                <a:tab pos="11580677" algn="l"/>
              </a:tabLst>
            </a:pPr>
            <a:endParaRPr lang="it-IT" b="1">
              <a:latin typeface="Helvetica Neue" charset="0"/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209092" y="4604121"/>
            <a:ext cx="1033" cy="362128"/>
          </a:xfrm>
          <a:prstGeom prst="line">
            <a:avLst/>
          </a:prstGeom>
          <a:noFill/>
          <a:ln w="28575" cmpd="sng">
            <a:solidFill>
              <a:srgbClr val="008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4" name="AutoShape 31"/>
          <p:cNvSpPr>
            <a:spLocks noChangeArrowheads="1"/>
          </p:cNvSpPr>
          <p:nvPr/>
        </p:nvSpPr>
        <p:spPr bwMode="auto">
          <a:xfrm rot="16200000">
            <a:off x="396584" y="4523898"/>
            <a:ext cx="1175207" cy="290097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36376">
              <a:tabLst>
                <a:tab pos="0" algn="l"/>
                <a:tab pos="427285" algn="l"/>
                <a:tab pos="856086" algn="l"/>
                <a:tab pos="1284885" algn="l"/>
                <a:tab pos="1713686" algn="l"/>
                <a:tab pos="2142485" algn="l"/>
                <a:tab pos="2571286" algn="l"/>
                <a:tab pos="3000085" algn="l"/>
                <a:tab pos="3428886" algn="l"/>
                <a:tab pos="3857686" algn="l"/>
                <a:tab pos="4286486" algn="l"/>
                <a:tab pos="4715286" algn="l"/>
                <a:tab pos="5144087" algn="l"/>
                <a:tab pos="5572886" algn="l"/>
                <a:tab pos="6001687" algn="l"/>
                <a:tab pos="6430486" algn="l"/>
                <a:tab pos="6859287" algn="l"/>
                <a:tab pos="7288086" algn="l"/>
                <a:tab pos="7716887" algn="l"/>
                <a:tab pos="8145687" algn="l"/>
                <a:tab pos="8574487" algn="l"/>
              </a:tabLst>
            </a:pPr>
            <a:r>
              <a:rPr lang="it-IT" sz="1900" dirty="0">
                <a:solidFill>
                  <a:srgbClr val="008000"/>
                </a:solidFill>
                <a:latin typeface="Calibri"/>
                <a:cs typeface="Calibri"/>
              </a:rPr>
              <a:t>~ 1 ns</a:t>
            </a:r>
          </a:p>
        </p:txBody>
      </p:sp>
      <p:sp>
        <p:nvSpPr>
          <p:cNvPr id="35" name="Figura a mano libera 34"/>
          <p:cNvSpPr/>
          <p:nvPr/>
        </p:nvSpPr>
        <p:spPr>
          <a:xfrm>
            <a:off x="1786189" y="3668017"/>
            <a:ext cx="983067" cy="142855"/>
          </a:xfrm>
          <a:custGeom>
            <a:avLst/>
            <a:gdLst>
              <a:gd name="connsiteX0" fmla="*/ 0 w 1345634"/>
              <a:gd name="connsiteY0" fmla="*/ 0 h 328044"/>
              <a:gd name="connsiteX1" fmla="*/ 664407 w 1345634"/>
              <a:gd name="connsiteY1" fmla="*/ 328023 h 328044"/>
              <a:gd name="connsiteX2" fmla="*/ 1345634 w 1345634"/>
              <a:gd name="connsiteY2" fmla="*/ 16821 h 32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634" h="328044">
                <a:moveTo>
                  <a:pt x="0" y="0"/>
                </a:moveTo>
                <a:cubicBezTo>
                  <a:pt x="220067" y="162610"/>
                  <a:pt x="440135" y="325220"/>
                  <a:pt x="664407" y="328023"/>
                </a:cubicBezTo>
                <a:cubicBezTo>
                  <a:pt x="888679" y="330826"/>
                  <a:pt x="1226490" y="64483"/>
                  <a:pt x="1345634" y="16821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2175261" y="3442701"/>
            <a:ext cx="5470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just"/>
            <a:r>
              <a:rPr lang="it-IT" dirty="0">
                <a:solidFill>
                  <a:srgbClr val="FF0000"/>
                </a:solidFill>
                <a:cs typeface="Calibri"/>
              </a:rPr>
              <a:t>~ </a:t>
            </a:r>
            <a:r>
              <a:rPr lang="it-IT" dirty="0">
                <a:solidFill>
                  <a:srgbClr val="FF0000"/>
                </a:solidFill>
              </a:rPr>
              <a:t>1°</a:t>
            </a:r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>
            <a:off x="3883528" y="2559166"/>
            <a:ext cx="1033" cy="2810400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1" name="AutoShape 31"/>
          <p:cNvSpPr>
            <a:spLocks noChangeArrowheads="1"/>
          </p:cNvSpPr>
          <p:nvPr/>
        </p:nvSpPr>
        <p:spPr bwMode="auto">
          <a:xfrm rot="16200000">
            <a:off x="3071827" y="3612812"/>
            <a:ext cx="1175207" cy="290097"/>
          </a:xfrm>
          <a:prstGeom prst="roundRect">
            <a:avLst>
              <a:gd name="adj" fmla="val 398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36376">
              <a:tabLst>
                <a:tab pos="0" algn="l"/>
                <a:tab pos="427285" algn="l"/>
                <a:tab pos="856086" algn="l"/>
                <a:tab pos="1284885" algn="l"/>
                <a:tab pos="1713686" algn="l"/>
                <a:tab pos="2142485" algn="l"/>
                <a:tab pos="2571286" algn="l"/>
                <a:tab pos="3000085" algn="l"/>
                <a:tab pos="3428886" algn="l"/>
                <a:tab pos="3857686" algn="l"/>
                <a:tab pos="4286486" algn="l"/>
                <a:tab pos="4715286" algn="l"/>
                <a:tab pos="5144087" algn="l"/>
                <a:tab pos="5572886" algn="l"/>
                <a:tab pos="6001687" algn="l"/>
                <a:tab pos="6430486" algn="l"/>
                <a:tab pos="6859287" algn="l"/>
                <a:tab pos="7288086" algn="l"/>
                <a:tab pos="7716887" algn="l"/>
                <a:tab pos="8145687" algn="l"/>
                <a:tab pos="8574487" algn="l"/>
              </a:tabLst>
            </a:pPr>
            <a:r>
              <a:rPr lang="it-IT" sz="1900" dirty="0">
                <a:solidFill>
                  <a:srgbClr val="FF0000"/>
                </a:solidFill>
                <a:latin typeface="Calibri"/>
                <a:cs typeface="Calibri"/>
              </a:rPr>
              <a:t>~ 10 km</a:t>
            </a:r>
          </a:p>
        </p:txBody>
      </p: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2650285" y="5335120"/>
            <a:ext cx="1299106" cy="351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defTabSz="436376">
              <a:spcBef>
                <a:spcPts val="1193"/>
              </a:spcBef>
              <a:tabLst>
                <a:tab pos="0" algn="l"/>
                <a:tab pos="427285" algn="l"/>
                <a:tab pos="856086" algn="l"/>
                <a:tab pos="1284885" algn="l"/>
                <a:tab pos="1713686" algn="l"/>
                <a:tab pos="2142485" algn="l"/>
                <a:tab pos="2571286" algn="l"/>
                <a:tab pos="3000085" algn="l"/>
                <a:tab pos="3428886" algn="l"/>
                <a:tab pos="3857686" algn="l"/>
                <a:tab pos="4286486" algn="l"/>
                <a:tab pos="4715286" algn="l"/>
                <a:tab pos="5144087" algn="l"/>
                <a:tab pos="5572886" algn="l"/>
                <a:tab pos="6001687" algn="l"/>
                <a:tab pos="6430486" algn="l"/>
                <a:tab pos="6859287" algn="l"/>
                <a:tab pos="7288086" algn="l"/>
                <a:tab pos="7716887" algn="l"/>
                <a:tab pos="8145687" algn="l"/>
                <a:tab pos="8574487" algn="l"/>
              </a:tabLst>
            </a:pPr>
            <a:r>
              <a:rPr lang="it-IT" sz="1900" dirty="0">
                <a:solidFill>
                  <a:srgbClr val="FF0000"/>
                </a:solidFill>
                <a:latin typeface="Calibri"/>
                <a:cs typeface="Calibri"/>
              </a:rPr>
              <a:t>~ 100 m</a:t>
            </a:r>
          </a:p>
        </p:txBody>
      </p:sp>
      <p:cxnSp>
        <p:nvCxnSpPr>
          <p:cNvPr id="43" name="Straight Arrow Connector 43"/>
          <p:cNvCxnSpPr/>
          <p:nvPr/>
        </p:nvCxnSpPr>
        <p:spPr>
          <a:xfrm>
            <a:off x="2417462" y="5419478"/>
            <a:ext cx="1456959" cy="142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2290245" y="2875929"/>
            <a:ext cx="1584176" cy="2592288"/>
          </a:xfrm>
          <a:prstGeom prst="line">
            <a:avLst/>
          </a:prstGeom>
          <a:ln>
            <a:solidFill>
              <a:srgbClr val="6863FF">
                <a:alpha val="52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H="1">
            <a:off x="778077" y="2875929"/>
            <a:ext cx="1440160" cy="2592288"/>
          </a:xfrm>
          <a:prstGeom prst="line">
            <a:avLst/>
          </a:prstGeom>
          <a:ln>
            <a:solidFill>
              <a:srgbClr val="6863FF">
                <a:alpha val="50000"/>
              </a:srgb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4512818" y="1396567"/>
            <a:ext cx="44279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Very High Energy </a:t>
            </a: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lang="en-US" sz="2000" dirty="0">
                <a:latin typeface="Calibri"/>
                <a:cs typeface="Calibri"/>
              </a:rPr>
              <a:t>-rays (E &gt; 20GeV) are generated by a variety of cosmic sources.</a:t>
            </a:r>
          </a:p>
          <a:p>
            <a:pPr algn="just"/>
            <a:endParaRPr lang="en-US" sz="2000" dirty="0">
              <a:latin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lang="en-US" sz="2000" dirty="0">
                <a:cs typeface="Symbol" charset="2"/>
              </a:rPr>
              <a:t>-rays</a:t>
            </a:r>
            <a:r>
              <a:rPr lang="en-US" sz="2000" dirty="0">
                <a:latin typeface="Calibri"/>
                <a:cs typeface="Calibri"/>
              </a:rPr>
              <a:t> interact with the atmosphere</a:t>
            </a:r>
            <a:r>
              <a:rPr lang="en-US" sz="2000" dirty="0">
                <a:cs typeface="Calibri"/>
              </a:rPr>
              <a:t> generating a 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particle cascade </a:t>
            </a:r>
            <a:r>
              <a:rPr lang="en-US" sz="2000" dirty="0">
                <a:cs typeface="Calibri"/>
              </a:rPr>
              <a:t>which produces detectable light by means of the Cherenkov effect: </a:t>
            </a:r>
            <a:endParaRPr lang="en-US" sz="2000" dirty="0">
              <a:latin typeface="Calibri"/>
              <a:cs typeface="Calibri"/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Origin at about 10 km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cs typeface="Calibri"/>
              </a:rPr>
              <a:t>Cone angle about 1°; 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cs typeface="Calibri"/>
              </a:rPr>
              <a:t>Illuminating  radius about 100 m;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cs typeface="Calibri"/>
              </a:rPr>
              <a:t>Light wave-front about 1 ns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cs typeface="Calibri"/>
              </a:rPr>
              <a:t>Light density about 10 </a:t>
            </a:r>
            <a:r>
              <a:rPr lang="en-US" sz="2000" dirty="0" err="1">
                <a:cs typeface="Calibri"/>
              </a:rPr>
              <a:t>ph</a:t>
            </a:r>
            <a:r>
              <a:rPr lang="en-US" sz="2000" dirty="0">
                <a:cs typeface="Calibri"/>
              </a:rPr>
              <a:t>/m</a:t>
            </a:r>
            <a:r>
              <a:rPr lang="en-US" sz="2000" baseline="30000" dirty="0">
                <a:cs typeface="Calibri"/>
              </a:rPr>
              <a:t>2</a:t>
            </a:r>
            <a:endParaRPr lang="en-US" sz="2000" dirty="0">
              <a:cs typeface="Calibri"/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en-US" sz="2000" dirty="0">
                <a:cs typeface="Calibri"/>
              </a:rPr>
              <a:t>(NSB about 10</a:t>
            </a:r>
            <a:r>
              <a:rPr lang="en-US" sz="2000" baseline="30000" dirty="0">
                <a:cs typeface="Calibri"/>
              </a:rPr>
              <a:t>8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ph</a:t>
            </a:r>
            <a:r>
              <a:rPr lang="en-US" sz="2000" dirty="0">
                <a:cs typeface="Calibri"/>
              </a:rPr>
              <a:t>/m</a:t>
            </a:r>
            <a:r>
              <a:rPr lang="en-US" sz="2000" baseline="30000" dirty="0">
                <a:cs typeface="Calibri"/>
              </a:rPr>
              <a:t>2</a:t>
            </a:r>
            <a:r>
              <a:rPr lang="en-US" sz="2000" dirty="0">
                <a:cs typeface="Calibri"/>
              </a:rPr>
              <a:t>/s)</a:t>
            </a:r>
          </a:p>
          <a:p>
            <a:pPr lvl="1" algn="just"/>
            <a:endParaRPr lang="en-US" dirty="0">
              <a:solidFill>
                <a:srgbClr val="FF0000"/>
              </a:solidFill>
              <a:cs typeface="Calibri"/>
            </a:endParaRPr>
          </a:p>
          <a:p>
            <a:pPr algn="just"/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Rettangolo 4">
            <a:extLst>
              <a:ext uri="{FF2B5EF4-FFF2-40B4-BE49-F238E27FC236}">
                <a16:creationId xmlns:a16="http://schemas.microsoft.com/office/drawing/2014/main" id="{D5000995-2196-BFE1-EB3F-34BC16AC1B1E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668D3A3-9B71-4A6F-F99D-B4B603C9E28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3">
            <a:extLst>
              <a:ext uri="{FF2B5EF4-FFF2-40B4-BE49-F238E27FC236}">
                <a16:creationId xmlns:a16="http://schemas.microsoft.com/office/drawing/2014/main" id="{C15D7C9C-DFE1-9F27-09CC-75DE9FCC9081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78C4C-4AA5-90F6-5BEF-A37B90615136}"/>
              </a:ext>
            </a:extLst>
          </p:cNvPr>
          <p:cNvSpPr txBox="1"/>
          <p:nvPr/>
        </p:nvSpPr>
        <p:spPr>
          <a:xfrm>
            <a:off x="210654" y="620317"/>
            <a:ext cx="7121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IT" sz="2000" dirty="0"/>
              <a:t>Understanding the origin and the role of CRs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IT" sz="2000" dirty="0"/>
              <a:t>Probing extreme enviroments (jets/winds/explosions – NS</a:t>
            </a:r>
            <a:r>
              <a:rPr lang="en-IT" sz="2000"/>
              <a:t>/BH</a:t>
            </a:r>
            <a:r>
              <a:rPr lang="en-US" sz="2000" dirty="0"/>
              <a:t>)</a:t>
            </a:r>
            <a:r>
              <a:rPr lang="en-IT">
                <a:solidFill>
                  <a:schemeClr val="bg1"/>
                </a:solidFill>
              </a:rPr>
              <a:t>)</a:t>
            </a:r>
            <a:endParaRPr lang="en-IT" dirty="0">
              <a:solidFill>
                <a:schemeClr val="bg1"/>
              </a:solidFill>
            </a:endParaRPr>
          </a:p>
        </p:txBody>
      </p:sp>
      <p:cxnSp>
        <p:nvCxnSpPr>
          <p:cNvPr id="14" name="Connettore 1 48">
            <a:extLst>
              <a:ext uri="{FF2B5EF4-FFF2-40B4-BE49-F238E27FC236}">
                <a16:creationId xmlns:a16="http://schemas.microsoft.com/office/drawing/2014/main" id="{72B18F6E-A75D-19A7-BC22-55DEC3A3AC03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FD815B51-04A8-1DD5-BBC8-AE901782022C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7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9ACE7-77BD-2870-347B-83F6075D8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EAB6DD4-CDB3-8A3A-080B-09663076AE8F}"/>
              </a:ext>
            </a:extLst>
          </p:cNvPr>
          <p:cNvSpPr/>
          <p:nvPr/>
        </p:nvSpPr>
        <p:spPr>
          <a:xfrm>
            <a:off x="306615" y="655755"/>
            <a:ext cx="4809670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large, uncovered, fast moving collectors</a:t>
            </a:r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EC365D0F-E617-E612-2F3F-AFF3286C2122}"/>
              </a:ext>
            </a:extLst>
          </p:cNvPr>
          <p:cNvSpPr/>
          <p:nvPr/>
        </p:nvSpPr>
        <p:spPr>
          <a:xfrm>
            <a:off x="5172484" y="727147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A56335D-F307-03D6-603E-3423950A9569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9C26E8A-5992-F6F1-E9AD-1C741382BF9F}"/>
              </a:ext>
            </a:extLst>
          </p:cNvPr>
          <p:cNvSpPr txBox="1"/>
          <p:nvPr/>
        </p:nvSpPr>
        <p:spPr>
          <a:xfrm>
            <a:off x="366567" y="1174856"/>
            <a:ext cx="5275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</a:t>
            </a:r>
            <a:r>
              <a:rPr lang="en-GB" sz="1800" b="1" dirty="0"/>
              <a:t>lass cold-slumping </a:t>
            </a:r>
            <a:r>
              <a:rPr lang="en-GB" sz="1800" dirty="0"/>
              <a:t>developed by INAF-Osservatorio </a:t>
            </a:r>
            <a:r>
              <a:rPr lang="en-GB" sz="1800" dirty="0" err="1"/>
              <a:t>Astronomico</a:t>
            </a:r>
            <a:r>
              <a:rPr lang="en-GB" sz="1800" dirty="0"/>
              <a:t> di </a:t>
            </a:r>
            <a:r>
              <a:rPr lang="en-GB" sz="1800" dirty="0" err="1"/>
              <a:t>brera</a:t>
            </a:r>
            <a:r>
              <a:rPr lang="en-GB" sz="1800" dirty="0"/>
              <a:t> and Media </a:t>
            </a:r>
            <a:r>
              <a:rPr lang="en-GB" dirty="0"/>
              <a:t>L</a:t>
            </a:r>
            <a:r>
              <a:rPr lang="en-GB" sz="1800" dirty="0"/>
              <a:t>ario</a:t>
            </a:r>
          </a:p>
          <a:p>
            <a:endParaRPr lang="en-GB" dirty="0"/>
          </a:p>
        </p:txBody>
      </p:sp>
      <p:sp>
        <p:nvSpPr>
          <p:cNvPr id="7" name="Rettangolo 17">
            <a:extLst>
              <a:ext uri="{FF2B5EF4-FFF2-40B4-BE49-F238E27FC236}">
                <a16:creationId xmlns:a16="http://schemas.microsoft.com/office/drawing/2014/main" id="{F05E2765-3425-C026-C4B7-9FD0B71AE569}"/>
              </a:ext>
            </a:extLst>
          </p:cNvPr>
          <p:cNvSpPr/>
          <p:nvPr/>
        </p:nvSpPr>
        <p:spPr>
          <a:xfrm>
            <a:off x="4502150" y="483227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9C949D7F-CAAE-D303-2671-FFCA9BCE4DB1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41BA52B6-11F6-3A1A-7593-931FE42158C4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0FDD5EC1-08D1-8992-2BB1-7D4E1474BD48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9F3CBC57-8E0E-852E-467E-CD9ED7DF0D21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AFB82AE-0156-C71E-F144-F04BC01DC126}"/>
              </a:ext>
            </a:extLst>
          </p:cNvPr>
          <p:cNvSpPr/>
          <p:nvPr/>
        </p:nvSpPr>
        <p:spPr>
          <a:xfrm>
            <a:off x="5947075" y="634991"/>
            <a:ext cx="2894072" cy="9933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Segmented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Cost-effective</a:t>
            </a:r>
            <a:endParaRPr lang="en-US" dirty="0"/>
          </a:p>
        </p:txBody>
      </p:sp>
      <p:pic>
        <p:nvPicPr>
          <p:cNvPr id="11" name="Immagine 12" descr="Macintosh HD:Users:giorgiasironi:Lavoro:ASTRI-MA:plot3d_2.png">
            <a:extLst>
              <a:ext uri="{FF2B5EF4-FFF2-40B4-BE49-F238E27FC236}">
                <a16:creationId xmlns:a16="http://schemas.microsoft.com/office/drawing/2014/main" id="{491B0477-EAC9-85A4-C78A-3AF4E7A60860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197" y="3023820"/>
            <a:ext cx="3209500" cy="26593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Immagine 25">
            <a:extLst>
              <a:ext uri="{FF2B5EF4-FFF2-40B4-BE49-F238E27FC236}">
                <a16:creationId xmlns:a16="http://schemas.microsoft.com/office/drawing/2014/main" id="{7A19194D-49F5-FBC3-DC86-588BC8987B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2865" y="3000061"/>
            <a:ext cx="2431682" cy="2287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14" name="Immagine 6" descr="Macintosh HD:Users:giorgiasironi:Lavoro:CTA:LST:RT:2-3Roc_err:Roc_hist.jpg">
            <a:extLst>
              <a:ext uri="{FF2B5EF4-FFF2-40B4-BE49-F238E27FC236}">
                <a16:creationId xmlns:a16="http://schemas.microsoft.com/office/drawing/2014/main" id="{CB927BA4-320E-EA42-FC58-3AB9F93F490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8943" y="2698496"/>
            <a:ext cx="3044701" cy="2675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29B4DA-B048-DB8B-AE9C-CB11214D9EFB}"/>
              </a:ext>
            </a:extLst>
          </p:cNvPr>
          <p:cNvSpPr txBox="1"/>
          <p:nvPr/>
        </p:nvSpPr>
        <p:spPr>
          <a:xfrm>
            <a:off x="375269" y="2016202"/>
            <a:ext cx="7664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9D60"/>
              </a:buClr>
              <a:buFont typeface="Wingdings" pitchFamily="2" charset="2"/>
              <a:buChar char="Ø"/>
            </a:pPr>
            <a:r>
              <a:rPr lang="en-GB" sz="1800" dirty="0"/>
              <a:t>Replica on few moulds: </a:t>
            </a:r>
            <a:r>
              <a:rPr lang="en-GB" dirty="0"/>
              <a:t>optical polishing </a:t>
            </a:r>
            <a:r>
              <a:rPr lang="en-GB" sz="1800" dirty="0"/>
              <a:t>of a small number of workpieces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DEE8DF-688C-7798-7C52-B3EEF807ABF3}"/>
              </a:ext>
            </a:extLst>
          </p:cNvPr>
          <p:cNvSpPr txBox="1"/>
          <p:nvPr/>
        </p:nvSpPr>
        <p:spPr>
          <a:xfrm>
            <a:off x="538583" y="5371113"/>
            <a:ext cx="2279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18 segments</a:t>
            </a:r>
          </a:p>
          <a:p>
            <a:pPr algn="ctr"/>
            <a:r>
              <a:rPr lang="en-GB" dirty="0"/>
              <a:t>3 aspherical moulds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C535D6-C246-B6D6-3A1D-54B4095D1400}"/>
              </a:ext>
            </a:extLst>
          </p:cNvPr>
          <p:cNvSpPr txBox="1"/>
          <p:nvPr/>
        </p:nvSpPr>
        <p:spPr>
          <a:xfrm>
            <a:off x="3674341" y="5361397"/>
            <a:ext cx="239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198 segments</a:t>
            </a:r>
          </a:p>
          <a:p>
            <a:pPr algn="ctr"/>
            <a:r>
              <a:rPr lang="en-GB" dirty="0"/>
              <a:t>3 spherical moulds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0B53D1-D36A-FA3A-8460-EA0C041E59AD}"/>
              </a:ext>
            </a:extLst>
          </p:cNvPr>
          <p:cNvSpPr txBox="1"/>
          <p:nvPr/>
        </p:nvSpPr>
        <p:spPr>
          <a:xfrm>
            <a:off x="6326191" y="5242059"/>
            <a:ext cx="2390206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Capable to mimic the parabolic response thanks to segmentation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AA7B5D-7566-4964-25A0-DA1553AC0256}"/>
              </a:ext>
            </a:extLst>
          </p:cNvPr>
          <p:cNvSpPr txBox="1"/>
          <p:nvPr/>
        </p:nvSpPr>
        <p:spPr>
          <a:xfrm>
            <a:off x="-658604" y="2588145"/>
            <a:ext cx="467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ASTRI</a:t>
            </a:r>
            <a:endParaRPr lang="en-GB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09E3AE-A651-12FC-37B5-46B5989B59FB}"/>
              </a:ext>
            </a:extLst>
          </p:cNvPr>
          <p:cNvSpPr txBox="1"/>
          <p:nvPr/>
        </p:nvSpPr>
        <p:spPr>
          <a:xfrm>
            <a:off x="3662143" y="2458826"/>
            <a:ext cx="467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CTA-LST</a:t>
            </a:r>
          </a:p>
        </p:txBody>
      </p:sp>
    </p:spTree>
    <p:extLst>
      <p:ext uri="{BB962C8B-B14F-4D97-AF65-F5344CB8AC3E}">
        <p14:creationId xmlns:p14="http://schemas.microsoft.com/office/powerpoint/2010/main" val="2456601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20E7-FB30-FFDA-5152-7A64AD16D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523626D-C79B-F78C-EDF7-DF415A482AE8}"/>
              </a:ext>
            </a:extLst>
          </p:cNvPr>
          <p:cNvSpPr/>
          <p:nvPr/>
        </p:nvSpPr>
        <p:spPr>
          <a:xfrm>
            <a:off x="306615" y="655755"/>
            <a:ext cx="4809670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large, uncovered, fast moving collectors</a:t>
            </a:r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7A9F0CA-4EF9-CEBB-EBCA-25220675AF1D}"/>
              </a:ext>
            </a:extLst>
          </p:cNvPr>
          <p:cNvSpPr/>
          <p:nvPr/>
        </p:nvSpPr>
        <p:spPr>
          <a:xfrm>
            <a:off x="5172484" y="727147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8F918D4-6FA1-99E7-2564-D53BCBAB031B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B17A93B-94B6-A38E-2F35-EC455C0ECA58}"/>
              </a:ext>
            </a:extLst>
          </p:cNvPr>
          <p:cNvSpPr txBox="1"/>
          <p:nvPr/>
        </p:nvSpPr>
        <p:spPr>
          <a:xfrm>
            <a:off x="366567" y="1174856"/>
            <a:ext cx="5275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G</a:t>
            </a:r>
            <a:r>
              <a:rPr lang="en-GB" sz="1800" b="1" dirty="0"/>
              <a:t>lass cold-slumping </a:t>
            </a:r>
            <a:r>
              <a:rPr lang="en-GB" sz="1800" dirty="0"/>
              <a:t>developed by INAF-Osservatorio </a:t>
            </a:r>
            <a:r>
              <a:rPr lang="en-GB" sz="1800" dirty="0" err="1"/>
              <a:t>Astronomico</a:t>
            </a:r>
            <a:r>
              <a:rPr lang="en-GB" sz="1800" dirty="0"/>
              <a:t> di </a:t>
            </a:r>
            <a:r>
              <a:rPr lang="en-GB" sz="1800" dirty="0" err="1"/>
              <a:t>brera</a:t>
            </a:r>
            <a:r>
              <a:rPr lang="en-GB" sz="1800" dirty="0"/>
              <a:t> and Media </a:t>
            </a:r>
            <a:r>
              <a:rPr lang="en-GB" dirty="0"/>
              <a:t>L</a:t>
            </a:r>
            <a:r>
              <a:rPr lang="en-GB" sz="1800" dirty="0"/>
              <a:t>ario</a:t>
            </a:r>
          </a:p>
          <a:p>
            <a:endParaRPr lang="en-GB" dirty="0"/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26FD6F10-C808-66EC-319C-DEB8A460CDEC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064E8047-916F-5C37-FBDE-E99AB4F02CDE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C96ECF67-C351-BD84-F4AC-08D52BE7CD02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7BEF188A-7918-89D2-DDE7-EBED90E56913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FD5384F-2CB9-A53A-CB6F-54883B7C526C}"/>
              </a:ext>
            </a:extLst>
          </p:cNvPr>
          <p:cNvSpPr/>
          <p:nvPr/>
        </p:nvSpPr>
        <p:spPr>
          <a:xfrm>
            <a:off x="5947075" y="634991"/>
            <a:ext cx="2894072" cy="9933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Segmented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Cost-effective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FAEC7-25EF-50E3-B051-3D725AAE9267}"/>
              </a:ext>
            </a:extLst>
          </p:cNvPr>
          <p:cNvSpPr txBox="1"/>
          <p:nvPr/>
        </p:nvSpPr>
        <p:spPr>
          <a:xfrm>
            <a:off x="375269" y="2016202"/>
            <a:ext cx="7664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9D60"/>
              </a:buClr>
              <a:buFont typeface="Wingdings" pitchFamily="2" charset="2"/>
              <a:buChar char="Ø"/>
            </a:pPr>
            <a:r>
              <a:rPr lang="en-GB" sz="1800" dirty="0"/>
              <a:t>Replica on few moulds: fine </a:t>
            </a:r>
            <a:r>
              <a:rPr lang="en-GB" sz="1800" dirty="0" err="1"/>
              <a:t>lavoration</a:t>
            </a:r>
            <a:r>
              <a:rPr lang="en-GB" sz="1800" dirty="0"/>
              <a:t> of a small number of workpieces</a:t>
            </a:r>
          </a:p>
          <a:p>
            <a:pPr marL="285750" indent="-285750">
              <a:buClr>
                <a:srgbClr val="009D60"/>
              </a:buClr>
              <a:buFont typeface="Wingdings" pitchFamily="2" charset="2"/>
              <a:buChar char="Ø"/>
            </a:pPr>
            <a:r>
              <a:rPr lang="en-GB" sz="1800" dirty="0"/>
              <a:t>Maintain the glass native roughness – no additional scattering</a:t>
            </a:r>
          </a:p>
        </p:txBody>
      </p:sp>
      <p:pic>
        <p:nvPicPr>
          <p:cNvPr id="4" name="Picture 3" descr="A black square with a red circle in the center&#10;&#10;AI-generated content may be incorrect.">
            <a:extLst>
              <a:ext uri="{FF2B5EF4-FFF2-40B4-BE49-F238E27FC236}">
                <a16:creationId xmlns:a16="http://schemas.microsoft.com/office/drawing/2014/main" id="{56DAAFE9-C262-A0DA-6377-A57813E18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259" y="2778714"/>
            <a:ext cx="1706968" cy="1680905"/>
          </a:xfrm>
          <a:prstGeom prst="rect">
            <a:avLst/>
          </a:prstGeom>
        </p:spPr>
      </p:pic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2A114384-8F7C-6373-5CCD-F2FA59164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94966" y="2751999"/>
            <a:ext cx="1706967" cy="1675626"/>
          </a:xfrm>
          <a:prstGeom prst="rect">
            <a:avLst/>
          </a:prstGeom>
        </p:spPr>
      </p:pic>
      <p:pic>
        <p:nvPicPr>
          <p:cNvPr id="8" name="Picture 7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F3E8A4B9-65DE-330B-45CC-EF9166FF8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8518" y="2778565"/>
            <a:ext cx="1684880" cy="1659155"/>
          </a:xfrm>
          <a:prstGeom prst="rect">
            <a:avLst/>
          </a:prstGeom>
        </p:spPr>
      </p:pic>
      <p:pic>
        <p:nvPicPr>
          <p:cNvPr id="9" name="Picture 8" descr="A diagram of a red circle&#10;&#10;AI-generated content may be incorrect.">
            <a:extLst>
              <a:ext uri="{FF2B5EF4-FFF2-40B4-BE49-F238E27FC236}">
                <a16:creationId xmlns:a16="http://schemas.microsoft.com/office/drawing/2014/main" id="{1E7EFF55-B8D6-D185-E826-2B589B1B8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797" y="4533149"/>
            <a:ext cx="1773169" cy="1690211"/>
          </a:xfrm>
          <a:prstGeom prst="rect">
            <a:avLst/>
          </a:prstGeom>
        </p:spPr>
      </p:pic>
      <p:pic>
        <p:nvPicPr>
          <p:cNvPr id="10" name="Picture 9" descr="A diagram of a ray of light&#10;&#10;AI-generated content may be incorrect.">
            <a:extLst>
              <a:ext uri="{FF2B5EF4-FFF2-40B4-BE49-F238E27FC236}">
                <a16:creationId xmlns:a16="http://schemas.microsoft.com/office/drawing/2014/main" id="{FF698941-964A-49FF-4803-2FCC3E11B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4492" y="4590727"/>
            <a:ext cx="1733103" cy="1680539"/>
          </a:xfrm>
          <a:prstGeom prst="rect">
            <a:avLst/>
          </a:prstGeom>
        </p:spPr>
      </p:pic>
      <p:pic>
        <p:nvPicPr>
          <p:cNvPr id="16" name="Picture 15" descr="A diagram of a ray of light&#10;&#10;AI-generated content may be incorrect.">
            <a:extLst>
              <a:ext uri="{FF2B5EF4-FFF2-40B4-BE49-F238E27FC236}">
                <a16:creationId xmlns:a16="http://schemas.microsoft.com/office/drawing/2014/main" id="{93349265-CC74-FAA5-C9E7-ECF680115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1934" y="4586113"/>
            <a:ext cx="1684880" cy="16716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C4C8C39-E73E-4E38-F979-11D22D420B8F}"/>
              </a:ext>
            </a:extLst>
          </p:cNvPr>
          <p:cNvSpPr txBox="1"/>
          <p:nvPr/>
        </p:nvSpPr>
        <p:spPr>
          <a:xfrm>
            <a:off x="5788224" y="2967335"/>
            <a:ext cx="239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CTA-LST</a:t>
            </a:r>
            <a:endParaRPr lang="en-GB" sz="1800" dirty="0"/>
          </a:p>
          <a:p>
            <a:pPr algn="ctr"/>
            <a:r>
              <a:rPr lang="en-GB" dirty="0"/>
              <a:t>Theoretical response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C584-BD18-A0ED-E3DD-6F48D7501BCD}"/>
              </a:ext>
            </a:extLst>
          </p:cNvPr>
          <p:cNvSpPr txBox="1"/>
          <p:nvPr/>
        </p:nvSpPr>
        <p:spPr>
          <a:xfrm>
            <a:off x="5947075" y="4855187"/>
            <a:ext cx="2390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CTA-LST</a:t>
            </a:r>
            <a:endParaRPr lang="en-GB" sz="1800" dirty="0"/>
          </a:p>
          <a:p>
            <a:pPr algn="ctr"/>
            <a:r>
              <a:rPr lang="en-GB" dirty="0"/>
              <a:t>Theoretical response</a:t>
            </a:r>
          </a:p>
          <a:p>
            <a:pPr algn="ctr"/>
            <a:r>
              <a:rPr lang="en-GB" dirty="0"/>
              <a:t>+ 30’’ roughness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3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75D7-A26A-D139-88C3-E337C839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4F572E-BB96-ECF8-DCCF-2CA8C6D6C66D}"/>
              </a:ext>
            </a:extLst>
          </p:cNvPr>
          <p:cNvSpPr/>
          <p:nvPr/>
        </p:nvSpPr>
        <p:spPr>
          <a:xfrm>
            <a:off x="306615" y="655755"/>
            <a:ext cx="4809670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large, uncovered, fast moving collectors</a:t>
            </a:r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8FBA510-44E3-5AE2-2E63-FB3C5A6083BB}"/>
              </a:ext>
            </a:extLst>
          </p:cNvPr>
          <p:cNvSpPr/>
          <p:nvPr/>
        </p:nvSpPr>
        <p:spPr>
          <a:xfrm>
            <a:off x="5172484" y="727147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D639DBD-483C-DCC3-2010-7FEC3EB98178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FCC98CE-6E88-B041-1037-AA4717CBC3C7}"/>
              </a:ext>
            </a:extLst>
          </p:cNvPr>
          <p:cNvSpPr txBox="1"/>
          <p:nvPr/>
        </p:nvSpPr>
        <p:spPr>
          <a:xfrm>
            <a:off x="436418" y="1798954"/>
            <a:ext cx="8707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2011 – Progetto Bandiera ASTRI – INAF started the end-to-end production of ASTRI-Horn</a:t>
            </a:r>
            <a:endParaRPr lang="en-GB" sz="1800" dirty="0"/>
          </a:p>
        </p:txBody>
      </p:sp>
      <p:sp>
        <p:nvSpPr>
          <p:cNvPr id="7" name="Rettangolo 17">
            <a:extLst>
              <a:ext uri="{FF2B5EF4-FFF2-40B4-BE49-F238E27FC236}">
                <a16:creationId xmlns:a16="http://schemas.microsoft.com/office/drawing/2014/main" id="{FBBFB604-C6D0-0DC5-C666-BA512D649F2B}"/>
              </a:ext>
            </a:extLst>
          </p:cNvPr>
          <p:cNvSpPr/>
          <p:nvPr/>
        </p:nvSpPr>
        <p:spPr>
          <a:xfrm>
            <a:off x="4502150" y="483227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468489E3-6568-A479-C860-7BC0B31DC08F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F467FD4C-870C-101D-96A3-6115B7CB1D67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C0A96203-079E-E27D-0773-A613AD55CDAC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BE714135-7B13-D5C7-7CA5-A3F9A1274838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E40F784-0B99-A4A6-AFA7-9CADDCC8AE03}"/>
              </a:ext>
            </a:extLst>
          </p:cNvPr>
          <p:cNvSpPr/>
          <p:nvPr/>
        </p:nvSpPr>
        <p:spPr>
          <a:xfrm>
            <a:off x="5947075" y="634991"/>
            <a:ext cx="2894072" cy="9933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Segmented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Cost-effective</a:t>
            </a:r>
            <a:endParaRPr lang="en-US" dirty="0"/>
          </a:p>
        </p:txBody>
      </p:sp>
      <p:cxnSp>
        <p:nvCxnSpPr>
          <p:cNvPr id="2" name="Connettore 1 2">
            <a:extLst>
              <a:ext uri="{FF2B5EF4-FFF2-40B4-BE49-F238E27FC236}">
                <a16:creationId xmlns:a16="http://schemas.microsoft.com/office/drawing/2014/main" id="{2E012E02-22BF-88B6-EDB6-2AAC9380148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tangolo 17">
            <a:extLst>
              <a:ext uri="{FF2B5EF4-FFF2-40B4-BE49-F238E27FC236}">
                <a16:creationId xmlns:a16="http://schemas.microsoft.com/office/drawing/2014/main" id="{4C4853A9-9A79-E721-6A4F-3A002CACEEE3}"/>
              </a:ext>
            </a:extLst>
          </p:cNvPr>
          <p:cNvSpPr/>
          <p:nvPr/>
        </p:nvSpPr>
        <p:spPr>
          <a:xfrm>
            <a:off x="4502150" y="483227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B6FC4A-755B-4568-C4B1-13D4C2538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965608" y="2297737"/>
            <a:ext cx="3092821" cy="577645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tl" rotWithShape="0">
              <a:schemeClr val="tx1">
                <a:alpha val="8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0">
            <a:extLst>
              <a:ext uri="{FF2B5EF4-FFF2-40B4-BE49-F238E27FC236}">
                <a16:creationId xmlns:a16="http://schemas.microsoft.com/office/drawing/2014/main" id="{0FFC6C0B-2132-33FD-8C3D-7318D2788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599" y="2334748"/>
            <a:ext cx="1925607" cy="5036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7A077-A662-0ED6-8FD5-E876AA0A8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074" y="2268344"/>
            <a:ext cx="637491" cy="636427"/>
          </a:xfrm>
          <a:prstGeom prst="rect">
            <a:avLst/>
          </a:prstGeom>
        </p:spPr>
      </p:pic>
      <p:pic>
        <p:nvPicPr>
          <p:cNvPr id="10" name="Immagine 7">
            <a:extLst>
              <a:ext uri="{FF2B5EF4-FFF2-40B4-BE49-F238E27FC236}">
                <a16:creationId xmlns:a16="http://schemas.microsoft.com/office/drawing/2014/main" id="{ECBB28FD-E83A-5878-B0D1-A612ECFA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18" y="2704255"/>
            <a:ext cx="8336643" cy="3960688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09B480D5-AFE9-F0B8-CA19-B75FE861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49751" y="2256072"/>
            <a:ext cx="1135670" cy="64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20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E428D-1418-5F9F-8451-7BC3090A1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1">
            <a:extLst>
              <a:ext uri="{FF2B5EF4-FFF2-40B4-BE49-F238E27FC236}">
                <a16:creationId xmlns:a16="http://schemas.microsoft.com/office/drawing/2014/main" id="{614F52DF-8390-4344-A48F-CB921789187D}"/>
              </a:ext>
            </a:extLst>
          </p:cNvPr>
          <p:cNvGrpSpPr/>
          <p:nvPr/>
        </p:nvGrpSpPr>
        <p:grpSpPr>
          <a:xfrm>
            <a:off x="359780" y="1529034"/>
            <a:ext cx="8466772" cy="2603796"/>
            <a:chOff x="514455" y="1225733"/>
            <a:chExt cx="8466772" cy="2603796"/>
          </a:xfrm>
        </p:grpSpPr>
        <p:grpSp>
          <p:nvGrpSpPr>
            <p:cNvPr id="28" name="Gruppo 7">
              <a:extLst>
                <a:ext uri="{FF2B5EF4-FFF2-40B4-BE49-F238E27FC236}">
                  <a16:creationId xmlns:a16="http://schemas.microsoft.com/office/drawing/2014/main" id="{FD6116BC-0029-F1B9-CAC0-C89D656812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344" y="1558935"/>
              <a:ext cx="8336883" cy="2251623"/>
              <a:chOff x="-71695" y="1382280"/>
              <a:chExt cx="10995577" cy="2864405"/>
            </a:xfrm>
          </p:grpSpPr>
          <p:pic>
            <p:nvPicPr>
              <p:cNvPr id="38" name="Immagine 4">
                <a:extLst>
                  <a:ext uri="{FF2B5EF4-FFF2-40B4-BE49-F238E27FC236}">
                    <a16:creationId xmlns:a16="http://schemas.microsoft.com/office/drawing/2014/main" id="{6B241151-0875-6342-B2B9-B7FA493AC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71695" y="1408714"/>
                <a:ext cx="10009180" cy="2837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ttangolo 7">
                <a:extLst>
                  <a:ext uri="{FF2B5EF4-FFF2-40B4-BE49-F238E27FC236}">
                    <a16:creationId xmlns:a16="http://schemas.microsoft.com/office/drawing/2014/main" id="{DE05C2DD-25C7-5758-0621-3926162F5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580" y="1382280"/>
                <a:ext cx="3165475" cy="603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000090"/>
                    </a:solidFill>
                    <a:latin typeface="Ayuthaya" charset="0"/>
                    <a:cs typeface="Ayuthaya" charset="0"/>
                  </a:rPr>
                  <a:t>Corona 1</a:t>
                </a:r>
              </a:p>
              <a:p>
                <a:r>
                  <a:rPr lang="en-GB" sz="1400" dirty="0">
                    <a:solidFill>
                      <a:srgbClr val="000090"/>
                    </a:solidFill>
                    <a:latin typeface="Ayuthaya" charset="0"/>
                    <a:cs typeface="Ayuthaya" charset="0"/>
                  </a:rPr>
                  <a:t>Focus at 7154mm</a:t>
                </a:r>
                <a:endParaRPr lang="it-IT" sz="1400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40" name="Rettangolo 7">
                <a:extLst>
                  <a:ext uri="{FF2B5EF4-FFF2-40B4-BE49-F238E27FC236}">
                    <a16:creationId xmlns:a16="http://schemas.microsoft.com/office/drawing/2014/main" id="{0C2A5F83-9E5D-0326-CE4C-41689C901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934" y="1397422"/>
                <a:ext cx="3165475" cy="603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000090"/>
                    </a:solidFill>
                    <a:latin typeface="Ayuthaya" charset="0"/>
                    <a:cs typeface="Ayuthaya" charset="0"/>
                  </a:rPr>
                  <a:t>Corona 2</a:t>
                </a:r>
              </a:p>
              <a:p>
                <a:r>
                  <a:rPr lang="en-GB" sz="1400" dirty="0">
                    <a:solidFill>
                      <a:srgbClr val="000090"/>
                    </a:solidFill>
                    <a:latin typeface="Ayuthaya" charset="0"/>
                    <a:cs typeface="Ayuthaya" charset="0"/>
                  </a:rPr>
                  <a:t>Focus at 7612mm</a:t>
                </a:r>
                <a:endParaRPr lang="it-IT" sz="1400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41" name="Rettangolo 7">
                <a:extLst>
                  <a:ext uri="{FF2B5EF4-FFF2-40B4-BE49-F238E27FC236}">
                    <a16:creationId xmlns:a16="http://schemas.microsoft.com/office/drawing/2014/main" id="{E8A1F00C-D5F0-5057-5A2F-4D96A1C6E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8843" y="1408715"/>
                <a:ext cx="3165473" cy="603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000090"/>
                    </a:solidFill>
                    <a:latin typeface="Ayuthaya" charset="0"/>
                    <a:cs typeface="Ayuthaya" charset="0"/>
                  </a:rPr>
                  <a:t>Corona 3</a:t>
                </a:r>
              </a:p>
              <a:p>
                <a:r>
                  <a:rPr lang="en-GB" sz="1400" dirty="0">
                    <a:solidFill>
                      <a:srgbClr val="000090"/>
                    </a:solidFill>
                    <a:latin typeface="Ayuthaya" charset="0"/>
                    <a:cs typeface="Ayuthaya" charset="0"/>
                  </a:rPr>
                  <a:t>Focus at 7901mm</a:t>
                </a:r>
                <a:endParaRPr lang="it-IT" sz="1400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42" name="Rettangolo 7">
                <a:extLst>
                  <a:ext uri="{FF2B5EF4-FFF2-40B4-BE49-F238E27FC236}">
                    <a16:creationId xmlns:a16="http://schemas.microsoft.com/office/drawing/2014/main" id="{F1BB4375-01FD-F26B-F039-D8B62C807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521" y="3351375"/>
                <a:ext cx="3165475" cy="43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C223FF"/>
                    </a:solidFill>
                    <a:latin typeface="Ayuthaya" charset="0"/>
                    <a:cs typeface="Ayuthaya" charset="0"/>
                  </a:rPr>
                  <a:t>~ 8.5 cm</a:t>
                </a:r>
                <a:endParaRPr lang="it-IT" sz="1400" dirty="0">
                  <a:solidFill>
                    <a:srgbClr val="C223FF"/>
                  </a:solidFill>
                </a:endParaRPr>
              </a:p>
            </p:txBody>
          </p:sp>
          <p:sp>
            <p:nvSpPr>
              <p:cNvPr id="43" name="Rettangolo 7">
                <a:extLst>
                  <a:ext uri="{FF2B5EF4-FFF2-40B4-BE49-F238E27FC236}">
                    <a16:creationId xmlns:a16="http://schemas.microsoft.com/office/drawing/2014/main" id="{761831F9-9AFE-2330-64D6-994181D3C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0316" y="3336110"/>
                <a:ext cx="3165475" cy="43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C223FF"/>
                    </a:solidFill>
                    <a:latin typeface="Ayuthaya" charset="0"/>
                    <a:cs typeface="Ayuthaya" charset="0"/>
                  </a:rPr>
                  <a:t>~ 50 cm</a:t>
                </a:r>
                <a:endParaRPr lang="it-IT" sz="1400" dirty="0">
                  <a:solidFill>
                    <a:srgbClr val="C223FF"/>
                  </a:solidFill>
                </a:endParaRPr>
              </a:p>
            </p:txBody>
          </p:sp>
          <p:sp>
            <p:nvSpPr>
              <p:cNvPr id="44" name="Rettangolo 7">
                <a:extLst>
                  <a:ext uri="{FF2B5EF4-FFF2-40B4-BE49-F238E27FC236}">
                    <a16:creationId xmlns:a16="http://schemas.microsoft.com/office/drawing/2014/main" id="{FD492492-2BC1-BBEE-4050-D0B4D9E49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8407" y="3305580"/>
                <a:ext cx="3165475" cy="437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C223FF"/>
                    </a:solidFill>
                    <a:latin typeface="Ayuthaya" charset="0"/>
                    <a:cs typeface="Ayuthaya" charset="0"/>
                  </a:rPr>
                  <a:t>~ 100 cm</a:t>
                </a:r>
                <a:endParaRPr lang="it-IT" sz="1400" dirty="0">
                  <a:solidFill>
                    <a:srgbClr val="C223FF"/>
                  </a:solidFill>
                </a:endParaRPr>
              </a:p>
            </p:txBody>
          </p:sp>
          <p:cxnSp>
            <p:nvCxnSpPr>
              <p:cNvPr id="45" name="Connettore 2 39">
                <a:extLst>
                  <a:ext uri="{FF2B5EF4-FFF2-40B4-BE49-F238E27FC236}">
                    <a16:creationId xmlns:a16="http://schemas.microsoft.com/office/drawing/2014/main" id="{237F772B-9DE8-0730-9463-8A1D259FE71F}"/>
                  </a:ext>
                </a:extLst>
              </p:cNvPr>
              <p:cNvCxnSpPr/>
              <p:nvPr/>
            </p:nvCxnSpPr>
            <p:spPr bwMode="auto">
              <a:xfrm>
                <a:off x="703371" y="3405784"/>
                <a:ext cx="2089275" cy="0"/>
              </a:xfrm>
              <a:prstGeom prst="straightConnector1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Connettore 2 40">
                <a:extLst>
                  <a:ext uri="{FF2B5EF4-FFF2-40B4-BE49-F238E27FC236}">
                    <a16:creationId xmlns:a16="http://schemas.microsoft.com/office/drawing/2014/main" id="{E1410F25-A86F-9E2E-C12B-3E710C78D872}"/>
                  </a:ext>
                </a:extLst>
              </p:cNvPr>
              <p:cNvCxnSpPr/>
              <p:nvPr/>
            </p:nvCxnSpPr>
            <p:spPr bwMode="auto">
              <a:xfrm>
                <a:off x="4137872" y="3386714"/>
                <a:ext cx="2087688" cy="0"/>
              </a:xfrm>
              <a:prstGeom prst="straightConnector1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Connettore 2 41">
                <a:extLst>
                  <a:ext uri="{FF2B5EF4-FFF2-40B4-BE49-F238E27FC236}">
                    <a16:creationId xmlns:a16="http://schemas.microsoft.com/office/drawing/2014/main" id="{2776FC82-9E24-2076-7E2D-F87E50913B80}"/>
                  </a:ext>
                </a:extLst>
              </p:cNvPr>
              <p:cNvCxnSpPr/>
              <p:nvPr/>
            </p:nvCxnSpPr>
            <p:spPr bwMode="auto">
              <a:xfrm>
                <a:off x="7453408" y="3357320"/>
                <a:ext cx="2089276" cy="0"/>
              </a:xfrm>
              <a:prstGeom prst="straightConnector1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5400" cap="flat" cmpd="sng" algn="ctr">
                <a:solidFill>
                  <a:srgbClr val="0000FF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29" name="Immagine 23">
              <a:extLst>
                <a:ext uri="{FF2B5EF4-FFF2-40B4-BE49-F238E27FC236}">
                  <a16:creationId xmlns:a16="http://schemas.microsoft.com/office/drawing/2014/main" id="{7613F3B3-31E2-270A-8128-43C369D2477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455" y="1225733"/>
              <a:ext cx="2514595" cy="233491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0" name="Immagine 24">
              <a:extLst>
                <a:ext uri="{FF2B5EF4-FFF2-40B4-BE49-F238E27FC236}">
                  <a16:creationId xmlns:a16="http://schemas.microsoft.com/office/drawing/2014/main" id="{1BCE6313-D9A1-041F-C740-FEDCE4DD4368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52855" y="1225733"/>
              <a:ext cx="3105006" cy="26037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1" name="Immagine 25">
              <a:extLst>
                <a:ext uri="{FF2B5EF4-FFF2-40B4-BE49-F238E27FC236}">
                  <a16:creationId xmlns:a16="http://schemas.microsoft.com/office/drawing/2014/main" id="{66F375FB-74C9-16AF-B2AA-EBDEBC8B2635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57861" y="1272701"/>
              <a:ext cx="2444745" cy="22879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32" name="Rettangolo 32">
              <a:extLst>
                <a:ext uri="{FF2B5EF4-FFF2-40B4-BE49-F238E27FC236}">
                  <a16:creationId xmlns:a16="http://schemas.microsoft.com/office/drawing/2014/main" id="{574E5837-EAD5-60F9-57ED-AD2C46926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719" y="3438831"/>
              <a:ext cx="248580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PV 4.5 mm - </a:t>
              </a:r>
              <a:r>
                <a:rPr lang="en-GB" sz="1200" dirty="0" err="1">
                  <a:solidFill>
                    <a:srgbClr val="000090"/>
                  </a:solidFill>
                  <a:latin typeface="Ayuthaya" charset="0"/>
                  <a:cs typeface="Ayuthaya" charset="0"/>
                </a:rPr>
                <a:t>Rms</a:t>
              </a: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 800 µm 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F3751BF9-8113-7258-F8D2-5D4DEB5A7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4897" y="3481382"/>
              <a:ext cx="24858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PV 2.8 mm – </a:t>
              </a:r>
              <a:r>
                <a:rPr lang="en-GB" sz="1200" dirty="0" err="1">
                  <a:solidFill>
                    <a:srgbClr val="000090"/>
                  </a:solidFill>
                  <a:latin typeface="Ayuthaya" charset="0"/>
                  <a:cs typeface="Ayuthaya" charset="0"/>
                </a:rPr>
                <a:t>Rms</a:t>
              </a: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 670 µm 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34" name="Rettangolo 32">
              <a:extLst>
                <a:ext uri="{FF2B5EF4-FFF2-40B4-BE49-F238E27FC236}">
                  <a16:creationId xmlns:a16="http://schemas.microsoft.com/office/drawing/2014/main" id="{7F795F1D-B264-E8AF-88E0-52086FAB6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014" y="3490832"/>
              <a:ext cx="2485801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PV 5.7 mm – </a:t>
              </a:r>
              <a:r>
                <a:rPr lang="en-GB" sz="1200" dirty="0" err="1">
                  <a:solidFill>
                    <a:srgbClr val="000090"/>
                  </a:solidFill>
                  <a:latin typeface="Ayuthaya" charset="0"/>
                  <a:cs typeface="Ayuthaya" charset="0"/>
                </a:rPr>
                <a:t>Rms</a:t>
              </a: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 972 µm 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35" name="Rettangolo 32">
              <a:extLst>
                <a:ext uri="{FF2B5EF4-FFF2-40B4-BE49-F238E27FC236}">
                  <a16:creationId xmlns:a16="http://schemas.microsoft.com/office/drawing/2014/main" id="{8B44E9CF-0776-211F-707C-04B39C5A4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720" y="1225733"/>
              <a:ext cx="211537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Corona 1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36" name="Rettangolo 32">
              <a:extLst>
                <a:ext uri="{FF2B5EF4-FFF2-40B4-BE49-F238E27FC236}">
                  <a16:creationId xmlns:a16="http://schemas.microsoft.com/office/drawing/2014/main" id="{165E6187-07A0-01A0-2A1E-4FD02DBDE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781" y="1275382"/>
              <a:ext cx="211537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Corona 2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  <p:sp>
          <p:nvSpPr>
            <p:cNvPr id="37" name="Rettangolo 32">
              <a:extLst>
                <a:ext uri="{FF2B5EF4-FFF2-40B4-BE49-F238E27FC236}">
                  <a16:creationId xmlns:a16="http://schemas.microsoft.com/office/drawing/2014/main" id="{D0BDF42E-22E9-D2FD-0BBC-44C00870C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014" y="1293839"/>
              <a:ext cx="211537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200" dirty="0">
                  <a:solidFill>
                    <a:srgbClr val="000090"/>
                  </a:solidFill>
                  <a:latin typeface="Ayuthaya" charset="0"/>
                  <a:cs typeface="Ayuthaya" charset="0"/>
                </a:rPr>
                <a:t>Corona 3</a:t>
              </a:r>
              <a:endParaRPr lang="it-IT" sz="1200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78A66D59-0787-6B44-37F7-38B19F2C571B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4">
            <a:extLst>
              <a:ext uri="{FF2B5EF4-FFF2-40B4-BE49-F238E27FC236}">
                <a16:creationId xmlns:a16="http://schemas.microsoft.com/office/drawing/2014/main" id="{1EF56F01-4A5B-9668-0DDC-1521ADAAB719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ADFBE2CE-3F5D-2120-23BB-6C1519F9F46D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662D4E63-6917-D89B-0115-ED61AF4F9091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1658FCBD-0B37-779D-61B5-4D0E7400E872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cxnSp>
        <p:nvCxnSpPr>
          <p:cNvPr id="2" name="Connettore 1 2">
            <a:extLst>
              <a:ext uri="{FF2B5EF4-FFF2-40B4-BE49-F238E27FC236}">
                <a16:creationId xmlns:a16="http://schemas.microsoft.com/office/drawing/2014/main" id="{DC8F18D5-8967-E5BF-C8BB-84121A8A6CCF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o 29">
            <a:extLst>
              <a:ext uri="{FF2B5EF4-FFF2-40B4-BE49-F238E27FC236}">
                <a16:creationId xmlns:a16="http://schemas.microsoft.com/office/drawing/2014/main" id="{6F12B9F6-146E-B881-7347-FE0140C9AB24}"/>
              </a:ext>
            </a:extLst>
          </p:cNvPr>
          <p:cNvGrpSpPr>
            <a:grpSpLocks/>
          </p:cNvGrpSpPr>
          <p:nvPr/>
        </p:nvGrpSpPr>
        <p:grpSpPr bwMode="auto">
          <a:xfrm>
            <a:off x="359780" y="4308410"/>
            <a:ext cx="3193157" cy="2147587"/>
            <a:chOff x="7256124" y="3868688"/>
            <a:chExt cx="5078924" cy="3954121"/>
          </a:xfrm>
        </p:grpSpPr>
        <p:pic>
          <p:nvPicPr>
            <p:cNvPr id="14" name="Immagine 30" descr="3d-sape.png">
              <a:extLst>
                <a:ext uri="{FF2B5EF4-FFF2-40B4-BE49-F238E27FC236}">
                  <a16:creationId xmlns:a16="http://schemas.microsoft.com/office/drawing/2014/main" id="{8628B2A1-7AD0-0755-94B7-A72C6B626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56124" y="3868688"/>
              <a:ext cx="5078924" cy="3954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nettore 2 10">
              <a:extLst>
                <a:ext uri="{FF2B5EF4-FFF2-40B4-BE49-F238E27FC236}">
                  <a16:creationId xmlns:a16="http://schemas.microsoft.com/office/drawing/2014/main" id="{F543CB9F-B536-5BC7-B409-753157486918}"/>
                </a:ext>
              </a:extLst>
            </p:cNvPr>
            <p:cNvCxnSpPr/>
            <p:nvPr/>
          </p:nvCxnSpPr>
          <p:spPr bwMode="auto">
            <a:xfrm>
              <a:off x="10750265" y="4084830"/>
              <a:ext cx="1440253" cy="1440338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Rettangolo 32">
              <a:extLst>
                <a:ext uri="{FF2B5EF4-FFF2-40B4-BE49-F238E27FC236}">
                  <a16:creationId xmlns:a16="http://schemas.microsoft.com/office/drawing/2014/main" id="{981D45C1-6A2A-99B6-7742-BAA343294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8903" y="4084712"/>
              <a:ext cx="1249466" cy="50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Ayuthaya" charset="0"/>
                  <a:cs typeface="Ayuthaya" charset="0"/>
                </a:rPr>
                <a:t>980 mm</a:t>
              </a:r>
              <a:endParaRPr lang="it-IT" sz="1400"/>
            </a:p>
          </p:txBody>
        </p:sp>
        <p:cxnSp>
          <p:nvCxnSpPr>
            <p:cNvPr id="21" name="Connettore 2 12">
              <a:extLst>
                <a:ext uri="{FF2B5EF4-FFF2-40B4-BE49-F238E27FC236}">
                  <a16:creationId xmlns:a16="http://schemas.microsoft.com/office/drawing/2014/main" id="{0E3F5DF1-EEBC-E233-427C-D14DAC59EB55}"/>
                </a:ext>
              </a:extLst>
            </p:cNvPr>
            <p:cNvCxnSpPr/>
            <p:nvPr/>
          </p:nvCxnSpPr>
          <p:spPr bwMode="auto">
            <a:xfrm flipH="1">
              <a:off x="8086552" y="4013993"/>
              <a:ext cx="2519184" cy="862751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2" name="Rettangolo 34">
              <a:extLst>
                <a:ext uri="{FF2B5EF4-FFF2-40B4-BE49-F238E27FC236}">
                  <a16:creationId xmlns:a16="http://schemas.microsoft.com/office/drawing/2014/main" id="{8D07B2CF-001C-E019-F304-6A942BE5F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2640" y="3900625"/>
              <a:ext cx="1249466" cy="50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Ayuthaya" charset="0"/>
                  <a:cs typeface="Ayuthaya" charset="0"/>
                </a:rPr>
                <a:t>849 mm</a:t>
              </a:r>
              <a:endParaRPr lang="it-IT" sz="1400">
                <a:solidFill>
                  <a:srgbClr val="FF0000"/>
                </a:solidFill>
              </a:endParaRPr>
            </a:p>
          </p:txBody>
        </p:sp>
        <p:cxnSp>
          <p:nvCxnSpPr>
            <p:cNvPr id="25" name="Connettore 2 14">
              <a:extLst>
                <a:ext uri="{FF2B5EF4-FFF2-40B4-BE49-F238E27FC236}">
                  <a16:creationId xmlns:a16="http://schemas.microsoft.com/office/drawing/2014/main" id="{55B4611A-7DBB-C36D-22D8-8D489F93BCD5}"/>
                </a:ext>
              </a:extLst>
            </p:cNvPr>
            <p:cNvCxnSpPr/>
            <p:nvPr/>
          </p:nvCxnSpPr>
          <p:spPr bwMode="auto">
            <a:xfrm>
              <a:off x="7942023" y="4876744"/>
              <a:ext cx="0" cy="791914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Rettangolo 36">
              <a:extLst>
                <a:ext uri="{FF2B5EF4-FFF2-40B4-BE49-F238E27FC236}">
                  <a16:creationId xmlns:a16="http://schemas.microsoft.com/office/drawing/2014/main" id="{0A538EC1-46C6-0E21-8AB5-33A1E6397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8504" y="4300737"/>
              <a:ext cx="1088969" cy="500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Ayuthaya" charset="0"/>
                  <a:cs typeface="Ayuthaya" charset="0"/>
                </a:rPr>
                <a:t>12 mm</a:t>
              </a:r>
              <a:endParaRPr lang="it-IT" sz="1400"/>
            </a:p>
          </p:txBody>
        </p:sp>
      </p:grpSp>
      <p:sp>
        <p:nvSpPr>
          <p:cNvPr id="48" name="Rettangolo 1">
            <a:extLst>
              <a:ext uri="{FF2B5EF4-FFF2-40B4-BE49-F238E27FC236}">
                <a16:creationId xmlns:a16="http://schemas.microsoft.com/office/drawing/2014/main" id="{303DD2EB-ECFD-9939-439F-ED272AB96F54}"/>
              </a:ext>
            </a:extLst>
          </p:cNvPr>
          <p:cNvSpPr/>
          <p:nvPr/>
        </p:nvSpPr>
        <p:spPr>
          <a:xfrm>
            <a:off x="3960786" y="4351399"/>
            <a:ext cx="4877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Ø"/>
            </a:pPr>
            <a:r>
              <a:rPr lang="en-US" dirty="0">
                <a:cs typeface="Calibri"/>
              </a:rPr>
              <a:t>Not accurate enough to be measured with CGH interferometry  (100-200 µm PV)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US" dirty="0">
                <a:cs typeface="Calibri"/>
              </a:rPr>
              <a:t>Too big to be measured by means of a single point profiler with a spatial resolution in the millimeter scale in a cost-effective 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46BADB-07C6-CB2B-8998-55BF3D9A2E8A}"/>
              </a:ext>
            </a:extLst>
          </p:cNvPr>
          <p:cNvSpPr txBox="1"/>
          <p:nvPr/>
        </p:nvSpPr>
        <p:spPr>
          <a:xfrm>
            <a:off x="209026" y="632081"/>
            <a:ext cx="5850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ASTRI mirrors brought cold slumping technology to the limit: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Height/dimension ratio is very strong (12 mm/900mm)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RoC</a:t>
            </a:r>
            <a:r>
              <a:rPr lang="en-US" dirty="0"/>
              <a:t> in the range 9-11 m</a:t>
            </a:r>
          </a:p>
        </p:txBody>
      </p:sp>
    </p:spTree>
    <p:extLst>
      <p:ext uri="{BB962C8B-B14F-4D97-AF65-F5344CB8AC3E}">
        <p14:creationId xmlns:p14="http://schemas.microsoft.com/office/powerpoint/2010/main" val="4078271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38364-F2F4-8B58-03D0-F6D48B26C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33B0E4D5-62BA-6DA6-E549-EF663B4E43E4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4">
            <a:extLst>
              <a:ext uri="{FF2B5EF4-FFF2-40B4-BE49-F238E27FC236}">
                <a16:creationId xmlns:a16="http://schemas.microsoft.com/office/drawing/2014/main" id="{4B2EC894-3362-8990-9069-7D7159783BE7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9D0AA88A-5B85-0B57-A53B-EFFC601F46E6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207A3CA7-3D40-E424-31DE-F410A057D68C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C9300535-68A0-0F38-6AB9-64CD82983137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manufacturing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cxnSp>
        <p:nvCxnSpPr>
          <p:cNvPr id="2" name="Connettore 1 2">
            <a:extLst>
              <a:ext uri="{FF2B5EF4-FFF2-40B4-BE49-F238E27FC236}">
                <a16:creationId xmlns:a16="http://schemas.microsoft.com/office/drawing/2014/main" id="{B42C9641-1334-1980-D05D-8B1A4169707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1" descr="AL-COR1-002.gif">
            <a:extLst>
              <a:ext uri="{FF2B5EF4-FFF2-40B4-BE49-F238E27FC236}">
                <a16:creationId xmlns:a16="http://schemas.microsoft.com/office/drawing/2014/main" id="{7EBB7699-EA5C-A5F2-7191-33B3B7023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97" t="24427" r="30509" b="23539"/>
          <a:stretch>
            <a:fillRect/>
          </a:stretch>
        </p:blipFill>
        <p:spPr>
          <a:xfrm>
            <a:off x="4967210" y="1070145"/>
            <a:ext cx="3471709" cy="2985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C9A17-3BA2-DBB2-207F-EAC899401DD8}"/>
              </a:ext>
            </a:extLst>
          </p:cNvPr>
          <p:cNvSpPr txBox="1"/>
          <p:nvPr/>
        </p:nvSpPr>
        <p:spPr>
          <a:xfrm>
            <a:off x="209026" y="632081"/>
            <a:ext cx="889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ASTRI mirrors required specific metrology to fast verify the shape error with high resolution</a:t>
            </a:r>
          </a:p>
        </p:txBody>
      </p:sp>
      <p:pic>
        <p:nvPicPr>
          <p:cNvPr id="8" name="Immagine 19">
            <a:extLst>
              <a:ext uri="{FF2B5EF4-FFF2-40B4-BE49-F238E27FC236}">
                <a16:creationId xmlns:a16="http://schemas.microsoft.com/office/drawing/2014/main" id="{4749B2C9-7A6F-122A-C307-1AB1387379E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1200" y="4244309"/>
            <a:ext cx="2161864" cy="2113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Immagine 21">
            <a:extLst>
              <a:ext uri="{FF2B5EF4-FFF2-40B4-BE49-F238E27FC236}">
                <a16:creationId xmlns:a16="http://schemas.microsoft.com/office/drawing/2014/main" id="{22917CD7-BB2D-880C-ED27-565F476DA9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7149" y="4242701"/>
            <a:ext cx="2155551" cy="2147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9" name="Immagine 1" descr="defl-lab.pdf">
            <a:extLst>
              <a:ext uri="{FF2B5EF4-FFF2-40B4-BE49-F238E27FC236}">
                <a16:creationId xmlns:a16="http://schemas.microsoft.com/office/drawing/2014/main" id="{F57B0C73-16E2-5532-1509-F46F11B509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102630" y="553446"/>
            <a:ext cx="2985570" cy="4120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4653421-FD3A-0571-1FE7-60207A9954A2}"/>
              </a:ext>
            </a:extLst>
          </p:cNvPr>
          <p:cNvSpPr txBox="1"/>
          <p:nvPr/>
        </p:nvSpPr>
        <p:spPr>
          <a:xfrm>
            <a:off x="435366" y="4304485"/>
            <a:ext cx="406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Deflectometry</a:t>
            </a:r>
            <a:r>
              <a:rPr lang="en-US" dirty="0"/>
              <a:t> lab: just </a:t>
            </a:r>
            <a:r>
              <a:rPr lang="en-US" dirty="0" err="1"/>
              <a:t>TV+camera</a:t>
            </a:r>
            <a:r>
              <a:rPr lang="en-US" dirty="0"/>
              <a:t> …. and a lot of analysis</a:t>
            </a:r>
          </a:p>
        </p:txBody>
      </p:sp>
    </p:spTree>
    <p:extLst>
      <p:ext uri="{BB962C8B-B14F-4D97-AF65-F5344CB8AC3E}">
        <p14:creationId xmlns:p14="http://schemas.microsoft.com/office/powerpoint/2010/main" val="199655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8F49F-6A10-90B6-7C86-D07126BA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2E40587B-627A-B84B-703F-42E8E9E54EA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45">
            <a:extLst>
              <a:ext uri="{FF2B5EF4-FFF2-40B4-BE49-F238E27FC236}">
                <a16:creationId xmlns:a16="http://schemas.microsoft.com/office/drawing/2014/main" id="{4EE40500-79BA-EA8A-B155-BFAFFDED89D2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DE29752C-E534-19AA-CE42-D0460D13947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tangolo 3">
            <a:extLst>
              <a:ext uri="{FF2B5EF4-FFF2-40B4-BE49-F238E27FC236}">
                <a16:creationId xmlns:a16="http://schemas.microsoft.com/office/drawing/2014/main" id="{2038E346-00B9-6D1E-439B-AD3FDE030361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alignment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81611480-8632-C271-0CF8-F9279BB71204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65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43B4-F6B1-0ED4-8602-5A98D3DE8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0524497-300F-D187-D34E-7BC2130B4A22}"/>
              </a:ext>
            </a:extLst>
          </p:cNvPr>
          <p:cNvSpPr/>
          <p:nvPr/>
        </p:nvSpPr>
        <p:spPr>
          <a:xfrm>
            <a:off x="348945" y="865078"/>
            <a:ext cx="3266125" cy="53198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  <a:r>
              <a:rPr lang="en-GB" sz="1800" dirty="0"/>
              <a:t>egments have to be co-focused at focal plane</a:t>
            </a:r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43C4A9E-9D91-E713-E7DD-DD03280E7D23}"/>
              </a:ext>
            </a:extLst>
          </p:cNvPr>
          <p:cNvSpPr/>
          <p:nvPr/>
        </p:nvSpPr>
        <p:spPr>
          <a:xfrm>
            <a:off x="4571999" y="865078"/>
            <a:ext cx="4223055" cy="59020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involved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Shape of the involved segments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506B309B-6D84-2E9D-6B0F-EA363FC98D51}"/>
              </a:ext>
            </a:extLst>
          </p:cNvPr>
          <p:cNvSpPr/>
          <p:nvPr/>
        </p:nvSpPr>
        <p:spPr>
          <a:xfrm>
            <a:off x="3734338" y="1040780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5269842D-4D32-BED6-6A28-EE7B3D0E12C7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arge metal structure with a ferris wheel&#10;&#10;AI-generated content may be incorrect.">
            <a:extLst>
              <a:ext uri="{FF2B5EF4-FFF2-40B4-BE49-F238E27FC236}">
                <a16:creationId xmlns:a16="http://schemas.microsoft.com/office/drawing/2014/main" id="{10140219-4DFB-1A4C-EDA3-06E5B08F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38" y="1711674"/>
            <a:ext cx="3890307" cy="2188298"/>
          </a:xfrm>
          <a:prstGeom prst="rect">
            <a:avLst/>
          </a:prstGeom>
        </p:spPr>
      </p:pic>
      <p:cxnSp>
        <p:nvCxnSpPr>
          <p:cNvPr id="8" name="Connettore 1 45">
            <a:extLst>
              <a:ext uri="{FF2B5EF4-FFF2-40B4-BE49-F238E27FC236}">
                <a16:creationId xmlns:a16="http://schemas.microsoft.com/office/drawing/2014/main" id="{3473FB5B-EF06-B4D3-9DB8-DDBD1549AFE1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CF716370-30E2-7840-0E41-AB4D925E424B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tangolo 3">
            <a:extLst>
              <a:ext uri="{FF2B5EF4-FFF2-40B4-BE49-F238E27FC236}">
                <a16:creationId xmlns:a16="http://schemas.microsoft.com/office/drawing/2014/main" id="{76F7207C-086D-C07B-A4FC-F22C7C41BEDC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alignment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770B322C-0D12-E373-B18A-04407328FC40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14" name="Picture 13" descr="A diagram of a red circle&#10;&#10;AI-generated content may be incorrect.">
            <a:extLst>
              <a:ext uri="{FF2B5EF4-FFF2-40B4-BE49-F238E27FC236}">
                <a16:creationId xmlns:a16="http://schemas.microsoft.com/office/drawing/2014/main" id="{8C3E23AD-B4FD-7B7D-D184-DDF6CC94D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50" y="4129847"/>
            <a:ext cx="2052933" cy="2032386"/>
          </a:xfrm>
          <a:prstGeom prst="rect">
            <a:avLst/>
          </a:prstGeom>
        </p:spPr>
      </p:pic>
      <p:pic>
        <p:nvPicPr>
          <p:cNvPr id="15" name="Picture 14" descr="A close-up of a diagram&#10;&#10;AI-generated content may be incorrect.">
            <a:extLst>
              <a:ext uri="{FF2B5EF4-FFF2-40B4-BE49-F238E27FC236}">
                <a16:creationId xmlns:a16="http://schemas.microsoft.com/office/drawing/2014/main" id="{1BA28D7E-35A0-C6A9-B3FF-F150CDEC6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429" y="4061147"/>
            <a:ext cx="2224625" cy="2169786"/>
          </a:xfrm>
          <a:prstGeom prst="rect">
            <a:avLst/>
          </a:prstGeom>
        </p:spPr>
      </p:pic>
      <p:pic>
        <p:nvPicPr>
          <p:cNvPr id="16" name="Immagine 8" descr="LST_2d_RT.jpg">
            <a:extLst>
              <a:ext uri="{FF2B5EF4-FFF2-40B4-BE49-F238E27FC236}">
                <a16:creationId xmlns:a16="http://schemas.microsoft.com/office/drawing/2014/main" id="{3BE32107-794D-2A05-7CE5-F2A62B8D4B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8500" y="4588206"/>
            <a:ext cx="2263172" cy="1227021"/>
          </a:xfrm>
          <a:prstGeom prst="rect">
            <a:avLst/>
          </a:prstGeom>
        </p:spPr>
      </p:pic>
      <p:pic>
        <p:nvPicPr>
          <p:cNvPr id="17" name="Immagine 9" descr="LST_3d_RT.jpg">
            <a:extLst>
              <a:ext uri="{FF2B5EF4-FFF2-40B4-BE49-F238E27FC236}">
                <a16:creationId xmlns:a16="http://schemas.microsoft.com/office/drawing/2014/main" id="{89CFDD81-4ECB-8067-4753-DB79B55A8C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597" y="4214587"/>
            <a:ext cx="2516638" cy="17209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0EDF0A-9D19-1A4F-7471-2447700D5E04}"/>
              </a:ext>
            </a:extLst>
          </p:cNvPr>
          <p:cNvSpPr txBox="1"/>
          <p:nvPr/>
        </p:nvSpPr>
        <p:spPr>
          <a:xfrm>
            <a:off x="4593166" y="1688056"/>
            <a:ext cx="430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CTA-LST</a:t>
            </a:r>
          </a:p>
          <a:p>
            <a:r>
              <a:rPr lang="en-US" dirty="0">
                <a:solidFill>
                  <a:srgbClr val="C00000"/>
                </a:solidFill>
              </a:rPr>
              <a:t>198 segments to be moved in tip/tilt</a:t>
            </a:r>
          </a:p>
          <a:p>
            <a:r>
              <a:rPr lang="en-US" dirty="0"/>
              <a:t>Spherical shape </a:t>
            </a:r>
            <a:r>
              <a:rPr lang="en-US" dirty="0">
                <a:sym typeface="Wingdings" pitchFamily="2" charset="2"/>
              </a:rPr>
              <a:t> aligned in a common point on-axis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26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794DE-044A-A9F8-F9BA-7F7435BE6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black background with white spots and numbers&#10;&#10;AI-generated content may be incorrect.">
            <a:extLst>
              <a:ext uri="{FF2B5EF4-FFF2-40B4-BE49-F238E27FC236}">
                <a16:creationId xmlns:a16="http://schemas.microsoft.com/office/drawing/2014/main" id="{5AC5AFB6-A845-BBE9-6206-5C842826AA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994" y="2209055"/>
            <a:ext cx="5373045" cy="4149185"/>
          </a:xfrm>
          <a:prstGeom prst="rect">
            <a:avLst/>
          </a:prstGeom>
        </p:spPr>
      </p:pic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BC6A0BF4-57FE-EE31-B764-851A92140AD8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0">
            <a:extLst>
              <a:ext uri="{FF2B5EF4-FFF2-40B4-BE49-F238E27FC236}">
                <a16:creationId xmlns:a16="http://schemas.microsoft.com/office/drawing/2014/main" id="{8B1BDA6B-8787-683E-E240-F2BE66423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38" y="1567868"/>
            <a:ext cx="2916672" cy="2690210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BA8CC9-D154-A76E-4575-FC13955F9CCC}"/>
              </a:ext>
            </a:extLst>
          </p:cNvPr>
          <p:cNvSpPr/>
          <p:nvPr/>
        </p:nvSpPr>
        <p:spPr>
          <a:xfrm>
            <a:off x="348945" y="865078"/>
            <a:ext cx="3266125" cy="53198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  <a:r>
              <a:rPr lang="en-GB" sz="1800" dirty="0"/>
              <a:t>egments have to be co-focused at focal plane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F429FE-64F0-989A-9D02-512A8449303D}"/>
              </a:ext>
            </a:extLst>
          </p:cNvPr>
          <p:cNvSpPr/>
          <p:nvPr/>
        </p:nvSpPr>
        <p:spPr>
          <a:xfrm>
            <a:off x="4571999" y="865078"/>
            <a:ext cx="4223055" cy="59020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involved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Shape of the involved segments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B853516-AE4A-B78A-E361-02CF431901FC}"/>
              </a:ext>
            </a:extLst>
          </p:cNvPr>
          <p:cNvSpPr/>
          <p:nvPr/>
        </p:nvSpPr>
        <p:spPr>
          <a:xfrm>
            <a:off x="3734338" y="1040780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1 45">
            <a:extLst>
              <a:ext uri="{FF2B5EF4-FFF2-40B4-BE49-F238E27FC236}">
                <a16:creationId xmlns:a16="http://schemas.microsoft.com/office/drawing/2014/main" id="{C503B1B4-5DF8-08CE-56E2-84CF2D00A13E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Hexagon 21">
            <a:extLst>
              <a:ext uri="{FF2B5EF4-FFF2-40B4-BE49-F238E27FC236}">
                <a16:creationId xmlns:a16="http://schemas.microsoft.com/office/drawing/2014/main" id="{29919320-D4D4-A377-DAA5-F118D957315B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ttangolo 3">
            <a:extLst>
              <a:ext uri="{FF2B5EF4-FFF2-40B4-BE49-F238E27FC236}">
                <a16:creationId xmlns:a16="http://schemas.microsoft.com/office/drawing/2014/main" id="{DE254496-0AE0-1337-80D9-26B76ED246C5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alignment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4" name="Rettangolo 4">
            <a:extLst>
              <a:ext uri="{FF2B5EF4-FFF2-40B4-BE49-F238E27FC236}">
                <a16:creationId xmlns:a16="http://schemas.microsoft.com/office/drawing/2014/main" id="{5894F3CC-9B29-AA41-E88F-8E86A5B55D68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828A45-F6D0-5EAD-B489-BDD261A596B0}"/>
              </a:ext>
            </a:extLst>
          </p:cNvPr>
          <p:cNvSpPr txBox="1"/>
          <p:nvPr/>
        </p:nvSpPr>
        <p:spPr>
          <a:xfrm>
            <a:off x="244961" y="4440905"/>
            <a:ext cx="3057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ASTRI/CTA-SST</a:t>
            </a:r>
          </a:p>
          <a:p>
            <a:r>
              <a:rPr lang="en-US" dirty="0"/>
              <a:t>18 segments to be moved</a:t>
            </a:r>
          </a:p>
          <a:p>
            <a:r>
              <a:rPr lang="en-US" dirty="0"/>
              <a:t>Aspherical shape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aligned to form a specific image in-axis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03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5F39A-9CE5-928E-3528-52103D3A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71609196-EB51-2D4F-B16B-677803F41673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0">
            <a:extLst>
              <a:ext uri="{FF2B5EF4-FFF2-40B4-BE49-F238E27FC236}">
                <a16:creationId xmlns:a16="http://schemas.microsoft.com/office/drawing/2014/main" id="{FC5B8791-ECFE-7E11-EEC6-5EC54E8C01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38" y="1567868"/>
            <a:ext cx="2916672" cy="2690210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060817-3474-35F5-7B99-D5045A71894B}"/>
              </a:ext>
            </a:extLst>
          </p:cNvPr>
          <p:cNvSpPr/>
          <p:nvPr/>
        </p:nvSpPr>
        <p:spPr>
          <a:xfrm>
            <a:off x="348945" y="865078"/>
            <a:ext cx="3266125" cy="53198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  <a:r>
              <a:rPr lang="en-GB" sz="1800" dirty="0"/>
              <a:t>egments have to be co-focused at focal plane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C7EAF4-B7CC-B41F-B825-D6AFAFD792AA}"/>
              </a:ext>
            </a:extLst>
          </p:cNvPr>
          <p:cNvSpPr/>
          <p:nvPr/>
        </p:nvSpPr>
        <p:spPr>
          <a:xfrm>
            <a:off x="4571999" y="865078"/>
            <a:ext cx="4223055" cy="59020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involved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Shape of the involved segments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40A211D-38B1-ED28-8D64-B0F23FED2EBD}"/>
              </a:ext>
            </a:extLst>
          </p:cNvPr>
          <p:cNvSpPr/>
          <p:nvPr/>
        </p:nvSpPr>
        <p:spPr>
          <a:xfrm>
            <a:off x="3734338" y="1040780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13" descr="Macintosh HD:Users:giorgiasironi:Lavoro:ASTRI2:Theo:OA_PSF:OA_PSF  0.jpg.jpg">
            <a:extLst>
              <a:ext uri="{FF2B5EF4-FFF2-40B4-BE49-F238E27FC236}">
                <a16:creationId xmlns:a16="http://schemas.microsoft.com/office/drawing/2014/main" id="{44C7E8DE-1977-677E-34E6-3E374F676A5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321" y="4498228"/>
            <a:ext cx="1546448" cy="159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4">
            <a:extLst>
              <a:ext uri="{FF2B5EF4-FFF2-40B4-BE49-F238E27FC236}">
                <a16:creationId xmlns:a16="http://schemas.microsoft.com/office/drawing/2014/main" id="{4C0BE7F7-DDDD-B1D1-24FE-69048A953CB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50926" y="4498228"/>
            <a:ext cx="1532482" cy="159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7">
            <a:extLst>
              <a:ext uri="{FF2B5EF4-FFF2-40B4-BE49-F238E27FC236}">
                <a16:creationId xmlns:a16="http://schemas.microsoft.com/office/drawing/2014/main" id="{D73D6202-5ED3-176E-A584-F4510676603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20505" y="4498228"/>
            <a:ext cx="1491015" cy="15964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Connettore 1 17">
            <a:extLst>
              <a:ext uri="{FF2B5EF4-FFF2-40B4-BE49-F238E27FC236}">
                <a16:creationId xmlns:a16="http://schemas.microsoft.com/office/drawing/2014/main" id="{41A20C8B-93F9-FCA2-7249-656E97A87D54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Immagine 12" descr="Macintosh HD:Users:giorgiasironi:Lavoro:ASTRI-MA:plot3d_2.png">
            <a:extLst>
              <a:ext uri="{FF2B5EF4-FFF2-40B4-BE49-F238E27FC236}">
                <a16:creationId xmlns:a16="http://schemas.microsoft.com/office/drawing/2014/main" id="{8B828268-53CE-59CC-1613-1E5EF6A3DA15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1045" y="1910817"/>
            <a:ext cx="2699761" cy="2323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0" name="Immagine 18" descr="Macintosh HD:Users:giorgiasironi:Lavoro:ASTRI-MA:plot3d_3.png">
            <a:extLst>
              <a:ext uri="{FF2B5EF4-FFF2-40B4-BE49-F238E27FC236}">
                <a16:creationId xmlns:a16="http://schemas.microsoft.com/office/drawing/2014/main" id="{A9AFB3AD-274B-FB7B-7E2E-A61A7B92F7CB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1432" y="1652388"/>
            <a:ext cx="2169160" cy="2623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62" name="Connettore 1 45">
            <a:extLst>
              <a:ext uri="{FF2B5EF4-FFF2-40B4-BE49-F238E27FC236}">
                <a16:creationId xmlns:a16="http://schemas.microsoft.com/office/drawing/2014/main" id="{A1220CFF-E976-5E0A-CF6F-4812650DB1B4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Hexagon 62">
            <a:extLst>
              <a:ext uri="{FF2B5EF4-FFF2-40B4-BE49-F238E27FC236}">
                <a16:creationId xmlns:a16="http://schemas.microsoft.com/office/drawing/2014/main" id="{729ED724-B800-347F-4EE8-8508AB750994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ttangolo 3">
            <a:extLst>
              <a:ext uri="{FF2B5EF4-FFF2-40B4-BE49-F238E27FC236}">
                <a16:creationId xmlns:a16="http://schemas.microsoft.com/office/drawing/2014/main" id="{C238D16E-14F1-F035-D285-9CC37B5AF6AD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alignment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65" name="Rettangolo 4">
            <a:extLst>
              <a:ext uri="{FF2B5EF4-FFF2-40B4-BE49-F238E27FC236}">
                <a16:creationId xmlns:a16="http://schemas.microsoft.com/office/drawing/2014/main" id="{255B2C50-F2A4-DAA1-2B8B-5A5521AF15F8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EF3ABAA-961F-E384-0D67-5E57698029B1}"/>
              </a:ext>
            </a:extLst>
          </p:cNvPr>
          <p:cNvSpPr txBox="1"/>
          <p:nvPr/>
        </p:nvSpPr>
        <p:spPr>
          <a:xfrm>
            <a:off x="244961" y="4440905"/>
            <a:ext cx="3057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ASTRI/CTA-SST</a:t>
            </a:r>
          </a:p>
          <a:p>
            <a:r>
              <a:rPr lang="en-US" dirty="0"/>
              <a:t>18 segments to be moved</a:t>
            </a:r>
          </a:p>
          <a:p>
            <a:r>
              <a:rPr lang="en-US" dirty="0"/>
              <a:t>Aspherical shape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aligned to form a specific image in-axis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47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D0F5C-E448-2577-F505-A0076375D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2">
            <a:extLst>
              <a:ext uri="{FF2B5EF4-FFF2-40B4-BE49-F238E27FC236}">
                <a16:creationId xmlns:a16="http://schemas.microsoft.com/office/drawing/2014/main" id="{9675876B-4B5D-992D-BA6D-B8DD0F305C40}"/>
              </a:ext>
            </a:extLst>
          </p:cNvPr>
          <p:cNvSpPr/>
          <p:nvPr/>
        </p:nvSpPr>
        <p:spPr>
          <a:xfrm>
            <a:off x="5457634" y="354640"/>
            <a:ext cx="91440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CDA46A8C-ABD6-53DD-D073-D418249DB50A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5DB2F7B-4B42-1660-AB08-AD8725CDFA9C}"/>
              </a:ext>
            </a:extLst>
          </p:cNvPr>
          <p:cNvSpPr/>
          <p:nvPr/>
        </p:nvSpPr>
        <p:spPr>
          <a:xfrm>
            <a:off x="348945" y="865078"/>
            <a:ext cx="3266125" cy="53198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  <a:r>
              <a:rPr lang="en-GB" sz="1800" dirty="0"/>
              <a:t>egments have to be co-focused at focal plane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163D11B-E9AD-9C20-7082-B158BF8BD159}"/>
              </a:ext>
            </a:extLst>
          </p:cNvPr>
          <p:cNvSpPr/>
          <p:nvPr/>
        </p:nvSpPr>
        <p:spPr>
          <a:xfrm>
            <a:off x="4571999" y="865078"/>
            <a:ext cx="4223055" cy="59020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involved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Shape of the involved segments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87DDB10-7CE8-15D2-9E96-0FB0CA676CF6}"/>
              </a:ext>
            </a:extLst>
          </p:cNvPr>
          <p:cNvSpPr/>
          <p:nvPr/>
        </p:nvSpPr>
        <p:spPr>
          <a:xfrm>
            <a:off x="3734338" y="1040780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o 13">
            <a:extLst>
              <a:ext uri="{FF2B5EF4-FFF2-40B4-BE49-F238E27FC236}">
                <a16:creationId xmlns:a16="http://schemas.microsoft.com/office/drawing/2014/main" id="{EEF3F056-D134-E4EC-D2CF-ECAB984C7736}"/>
              </a:ext>
            </a:extLst>
          </p:cNvPr>
          <p:cNvGrpSpPr/>
          <p:nvPr/>
        </p:nvGrpSpPr>
        <p:grpSpPr>
          <a:xfrm>
            <a:off x="3113182" y="4238296"/>
            <a:ext cx="5912715" cy="2003698"/>
            <a:chOff x="63499" y="3348972"/>
            <a:chExt cx="7958341" cy="2734330"/>
          </a:xfrm>
        </p:grpSpPr>
        <p:pic>
          <p:nvPicPr>
            <p:cNvPr id="17" name="Immagine 16" descr="PSF_soloC1.jpeg">
              <a:extLst>
                <a:ext uri="{FF2B5EF4-FFF2-40B4-BE49-F238E27FC236}">
                  <a16:creationId xmlns:a16="http://schemas.microsoft.com/office/drawing/2014/main" id="{840F3F88-5509-69A1-CFCD-A31EF4FF2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9" y="3772931"/>
              <a:ext cx="2567867" cy="2310371"/>
            </a:xfrm>
            <a:prstGeom prst="rect">
              <a:avLst/>
            </a:prstGeom>
          </p:spPr>
        </p:pic>
        <p:pic>
          <p:nvPicPr>
            <p:cNvPr id="18" name="Immagine 17" descr="PSF_soloC2.jpeg">
              <a:extLst>
                <a:ext uri="{FF2B5EF4-FFF2-40B4-BE49-F238E27FC236}">
                  <a16:creationId xmlns:a16="http://schemas.microsoft.com/office/drawing/2014/main" id="{F63FE262-C666-26C8-F377-CBC2DF270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8797" y="3629795"/>
              <a:ext cx="2453872" cy="2453506"/>
            </a:xfrm>
            <a:prstGeom prst="rect">
              <a:avLst/>
            </a:prstGeom>
          </p:spPr>
        </p:pic>
        <p:pic>
          <p:nvPicPr>
            <p:cNvPr id="19" name="Immagine 18" descr="PSF_soloC3.jpeg">
              <a:extLst>
                <a:ext uri="{FF2B5EF4-FFF2-40B4-BE49-F238E27FC236}">
                  <a16:creationId xmlns:a16="http://schemas.microsoft.com/office/drawing/2014/main" id="{D188323D-FE5F-FE3E-CDAE-43906CF50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7766" y="3629794"/>
              <a:ext cx="2514074" cy="2453506"/>
            </a:xfrm>
            <a:prstGeom prst="rect">
              <a:avLst/>
            </a:prstGeom>
          </p:spPr>
        </p:pic>
        <p:sp>
          <p:nvSpPr>
            <p:cNvPr id="20" name="Rettangolo 32">
              <a:extLst>
                <a:ext uri="{FF2B5EF4-FFF2-40B4-BE49-F238E27FC236}">
                  <a16:creationId xmlns:a16="http://schemas.microsoft.com/office/drawing/2014/main" id="{953F9A0D-A3A4-FF11-21DB-8E509A05E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42" y="3348972"/>
              <a:ext cx="2762258" cy="423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dirty="0">
                  <a:solidFill>
                    <a:srgbClr val="008000"/>
                  </a:solidFill>
                  <a:latin typeface="+mj-lt"/>
                  <a:cs typeface="Ayuthaya" charset="0"/>
                </a:rPr>
                <a:t>Corona1 – 6 mirror</a:t>
              </a:r>
            </a:p>
          </p:txBody>
        </p:sp>
      </p:grpSp>
      <p:sp>
        <p:nvSpPr>
          <p:cNvPr id="21" name="Più 21">
            <a:extLst>
              <a:ext uri="{FF2B5EF4-FFF2-40B4-BE49-F238E27FC236}">
                <a16:creationId xmlns:a16="http://schemas.microsoft.com/office/drawing/2014/main" id="{07F756A4-ACE7-A357-DBF8-80C6E1F6232C}"/>
              </a:ext>
            </a:extLst>
          </p:cNvPr>
          <p:cNvSpPr/>
          <p:nvPr/>
        </p:nvSpPr>
        <p:spPr>
          <a:xfrm>
            <a:off x="4624504" y="5122949"/>
            <a:ext cx="432646" cy="419550"/>
          </a:xfrm>
          <a:prstGeom prst="mathPlu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Più 22">
            <a:extLst>
              <a:ext uri="{FF2B5EF4-FFF2-40B4-BE49-F238E27FC236}">
                <a16:creationId xmlns:a16="http://schemas.microsoft.com/office/drawing/2014/main" id="{1B5BB742-FC63-4057-E814-729E7A62637D}"/>
              </a:ext>
            </a:extLst>
          </p:cNvPr>
          <p:cNvSpPr/>
          <p:nvPr/>
        </p:nvSpPr>
        <p:spPr>
          <a:xfrm>
            <a:off x="6799514" y="5122949"/>
            <a:ext cx="432646" cy="419550"/>
          </a:xfrm>
          <a:prstGeom prst="mathPlu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32">
            <a:extLst>
              <a:ext uri="{FF2B5EF4-FFF2-40B4-BE49-F238E27FC236}">
                <a16:creationId xmlns:a16="http://schemas.microsoft.com/office/drawing/2014/main" id="{F5A83970-FB08-D4C2-36A0-DC417293C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566" y="4229943"/>
            <a:ext cx="20522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3366FF"/>
                </a:solidFill>
                <a:latin typeface="+mj-lt"/>
                <a:cs typeface="Ayuthaya" charset="0"/>
              </a:rPr>
              <a:t>Corona2 – 6 mirrors</a:t>
            </a:r>
          </a:p>
        </p:txBody>
      </p:sp>
      <p:sp>
        <p:nvSpPr>
          <p:cNvPr id="24" name="Rettangolo 32">
            <a:extLst>
              <a:ext uri="{FF2B5EF4-FFF2-40B4-BE49-F238E27FC236}">
                <a16:creationId xmlns:a16="http://schemas.microsoft.com/office/drawing/2014/main" id="{1E9F32E9-DB1D-FE73-0954-579E91D3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22" y="4242643"/>
            <a:ext cx="20522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C032"/>
                </a:solidFill>
                <a:latin typeface="+mj-lt"/>
                <a:cs typeface="Ayuthaya" charset="0"/>
              </a:rPr>
              <a:t>Corona3 - mirrors</a:t>
            </a:r>
          </a:p>
        </p:txBody>
      </p:sp>
      <p:pic>
        <p:nvPicPr>
          <p:cNvPr id="25" name="Immagine 26" descr="PSF_soloA.jpeg">
            <a:extLst>
              <a:ext uri="{FF2B5EF4-FFF2-40B4-BE49-F238E27FC236}">
                <a16:creationId xmlns:a16="http://schemas.microsoft.com/office/drawing/2014/main" id="{2F3CB866-97D5-7671-2F64-178B974668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5185" y="2073520"/>
            <a:ext cx="2029296" cy="1884532"/>
          </a:xfrm>
          <a:prstGeom prst="rect">
            <a:avLst/>
          </a:prstGeom>
        </p:spPr>
      </p:pic>
      <p:pic>
        <p:nvPicPr>
          <p:cNvPr id="26" name="Immagine 27" descr="PSF_soloH.jpeg">
            <a:extLst>
              <a:ext uri="{FF2B5EF4-FFF2-40B4-BE49-F238E27FC236}">
                <a16:creationId xmlns:a16="http://schemas.microsoft.com/office/drawing/2014/main" id="{B105E8CA-881D-8F57-A07F-6F5C08780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842" y="2117643"/>
            <a:ext cx="1947583" cy="1886766"/>
          </a:xfrm>
          <a:prstGeom prst="rect">
            <a:avLst/>
          </a:prstGeom>
        </p:spPr>
      </p:pic>
      <p:pic>
        <p:nvPicPr>
          <p:cNvPr id="27" name="Immagine 28" descr="PSF_soloS.jpeg">
            <a:extLst>
              <a:ext uri="{FF2B5EF4-FFF2-40B4-BE49-F238E27FC236}">
                <a16:creationId xmlns:a16="http://schemas.microsoft.com/office/drawing/2014/main" id="{74D10744-3463-B15E-FCFF-BEAE9CD5AF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452" y="2153757"/>
            <a:ext cx="1879545" cy="1814539"/>
          </a:xfrm>
          <a:prstGeom prst="rect">
            <a:avLst/>
          </a:prstGeom>
        </p:spPr>
      </p:pic>
      <p:sp>
        <p:nvSpPr>
          <p:cNvPr id="28" name="Rettangolo 32">
            <a:extLst>
              <a:ext uri="{FF2B5EF4-FFF2-40B4-BE49-F238E27FC236}">
                <a16:creationId xmlns:a16="http://schemas.microsoft.com/office/drawing/2014/main" id="{7399CFE0-1DAA-9F88-AC43-C4720B112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934" y="1890693"/>
            <a:ext cx="20522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3366FF"/>
                </a:solidFill>
                <a:latin typeface="+mj-lt"/>
                <a:cs typeface="Ayuthaya" charset="0"/>
              </a:rPr>
              <a:t>Corona2 – 1 mirror</a:t>
            </a:r>
          </a:p>
        </p:txBody>
      </p:sp>
      <p:sp>
        <p:nvSpPr>
          <p:cNvPr id="29" name="Rettangolo 32">
            <a:extLst>
              <a:ext uri="{FF2B5EF4-FFF2-40B4-BE49-F238E27FC236}">
                <a16:creationId xmlns:a16="http://schemas.microsoft.com/office/drawing/2014/main" id="{E3C24E1E-53D7-666E-03E6-885C01FF1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517" y="1904103"/>
            <a:ext cx="20522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C032"/>
                </a:solidFill>
                <a:latin typeface="+mj-lt"/>
                <a:cs typeface="Ayuthaya" charset="0"/>
              </a:rPr>
              <a:t>Corona3 – 1 mirror</a:t>
            </a:r>
          </a:p>
        </p:txBody>
      </p:sp>
      <p:sp>
        <p:nvSpPr>
          <p:cNvPr id="30" name="Rettangolo 32">
            <a:extLst>
              <a:ext uri="{FF2B5EF4-FFF2-40B4-BE49-F238E27FC236}">
                <a16:creationId xmlns:a16="http://schemas.microsoft.com/office/drawing/2014/main" id="{7B32692C-7A70-8411-CCCB-64FB997D1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861" y="1871166"/>
            <a:ext cx="20522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008000"/>
                </a:solidFill>
                <a:latin typeface="+mj-lt"/>
                <a:cs typeface="Ayuthaya" charset="0"/>
              </a:rPr>
              <a:t>Corona1 – 1 mirror</a:t>
            </a:r>
          </a:p>
        </p:txBody>
      </p:sp>
      <p:sp>
        <p:nvSpPr>
          <p:cNvPr id="31" name="Rettangolo 33">
            <a:extLst>
              <a:ext uri="{FF2B5EF4-FFF2-40B4-BE49-F238E27FC236}">
                <a16:creationId xmlns:a16="http://schemas.microsoft.com/office/drawing/2014/main" id="{AB2F86C3-904B-8E2F-39AB-E65E8E96B895}"/>
              </a:ext>
            </a:extLst>
          </p:cNvPr>
          <p:cNvSpPr/>
          <p:nvPr/>
        </p:nvSpPr>
        <p:spPr>
          <a:xfrm>
            <a:off x="8380901" y="4581198"/>
            <a:ext cx="60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91.6%</a:t>
            </a:r>
            <a:endParaRPr lang="it-IT" sz="1200" dirty="0"/>
          </a:p>
        </p:txBody>
      </p:sp>
      <p:sp>
        <p:nvSpPr>
          <p:cNvPr id="32" name="Rettangolo 34">
            <a:extLst>
              <a:ext uri="{FF2B5EF4-FFF2-40B4-BE49-F238E27FC236}">
                <a16:creationId xmlns:a16="http://schemas.microsoft.com/office/drawing/2014/main" id="{17EA03E0-96A6-089A-E422-4594757B60D3}"/>
              </a:ext>
            </a:extLst>
          </p:cNvPr>
          <p:cNvSpPr/>
          <p:nvPr/>
        </p:nvSpPr>
        <p:spPr>
          <a:xfrm>
            <a:off x="6189726" y="4574621"/>
            <a:ext cx="60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92.2%</a:t>
            </a:r>
            <a:endParaRPr lang="it-IT" sz="1200" dirty="0"/>
          </a:p>
        </p:txBody>
      </p:sp>
      <p:sp>
        <p:nvSpPr>
          <p:cNvPr id="33" name="Rettangolo 35">
            <a:extLst>
              <a:ext uri="{FF2B5EF4-FFF2-40B4-BE49-F238E27FC236}">
                <a16:creationId xmlns:a16="http://schemas.microsoft.com/office/drawing/2014/main" id="{4A063BC3-F104-D367-53E4-5B26BE19C799}"/>
              </a:ext>
            </a:extLst>
          </p:cNvPr>
          <p:cNvSpPr/>
          <p:nvPr/>
        </p:nvSpPr>
        <p:spPr>
          <a:xfrm>
            <a:off x="4039622" y="4588521"/>
            <a:ext cx="60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85.6%</a:t>
            </a:r>
            <a:endParaRPr lang="it-IT" sz="1200" dirty="0"/>
          </a:p>
        </p:txBody>
      </p:sp>
      <p:sp>
        <p:nvSpPr>
          <p:cNvPr id="34" name="Rettangolo 36">
            <a:extLst>
              <a:ext uri="{FF2B5EF4-FFF2-40B4-BE49-F238E27FC236}">
                <a16:creationId xmlns:a16="http://schemas.microsoft.com/office/drawing/2014/main" id="{25407C74-9799-A748-210B-12B531297261}"/>
              </a:ext>
            </a:extLst>
          </p:cNvPr>
          <p:cNvSpPr/>
          <p:nvPr/>
        </p:nvSpPr>
        <p:spPr>
          <a:xfrm>
            <a:off x="4127490" y="2205700"/>
            <a:ext cx="60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89.7%</a:t>
            </a:r>
            <a:endParaRPr lang="it-IT" sz="1200" dirty="0"/>
          </a:p>
        </p:txBody>
      </p:sp>
      <p:sp>
        <p:nvSpPr>
          <p:cNvPr id="35" name="Rettangolo 37">
            <a:extLst>
              <a:ext uri="{FF2B5EF4-FFF2-40B4-BE49-F238E27FC236}">
                <a16:creationId xmlns:a16="http://schemas.microsoft.com/office/drawing/2014/main" id="{1C820405-993A-5284-831C-86521137F646}"/>
              </a:ext>
            </a:extLst>
          </p:cNvPr>
          <p:cNvSpPr/>
          <p:nvPr/>
        </p:nvSpPr>
        <p:spPr>
          <a:xfrm>
            <a:off x="6180764" y="2204557"/>
            <a:ext cx="60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91.2%</a:t>
            </a:r>
            <a:endParaRPr lang="it-IT" sz="1200" dirty="0"/>
          </a:p>
        </p:txBody>
      </p:sp>
      <p:sp>
        <p:nvSpPr>
          <p:cNvPr id="36" name="Rettangolo 38">
            <a:extLst>
              <a:ext uri="{FF2B5EF4-FFF2-40B4-BE49-F238E27FC236}">
                <a16:creationId xmlns:a16="http://schemas.microsoft.com/office/drawing/2014/main" id="{3E45E32D-BBB9-BFEE-8F4C-CD99F1DB1EE8}"/>
              </a:ext>
            </a:extLst>
          </p:cNvPr>
          <p:cNvSpPr/>
          <p:nvPr/>
        </p:nvSpPr>
        <p:spPr>
          <a:xfrm>
            <a:off x="8339769" y="2220912"/>
            <a:ext cx="60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  <a:latin typeface="Ayuthaya" charset="0"/>
                <a:cs typeface="Ayuthaya" charset="0"/>
              </a:rPr>
              <a:t>90.1%</a:t>
            </a:r>
            <a:endParaRPr lang="it-IT" sz="1200" dirty="0"/>
          </a:p>
        </p:txBody>
      </p:sp>
      <p:pic>
        <p:nvPicPr>
          <p:cNvPr id="2" name="Immagine 10">
            <a:extLst>
              <a:ext uri="{FF2B5EF4-FFF2-40B4-BE49-F238E27FC236}">
                <a16:creationId xmlns:a16="http://schemas.microsoft.com/office/drawing/2014/main" id="{092CD825-63F5-B149-CEC0-0E892A16AF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38" y="1567868"/>
            <a:ext cx="2916672" cy="2690210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cxnSp>
        <p:nvCxnSpPr>
          <p:cNvPr id="37" name="Connettore 1 45">
            <a:extLst>
              <a:ext uri="{FF2B5EF4-FFF2-40B4-BE49-F238E27FC236}">
                <a16:creationId xmlns:a16="http://schemas.microsoft.com/office/drawing/2014/main" id="{ACD8DAA9-56D1-A338-E020-B2EA0E4D6B55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Hexagon 37">
            <a:extLst>
              <a:ext uri="{FF2B5EF4-FFF2-40B4-BE49-F238E27FC236}">
                <a16:creationId xmlns:a16="http://schemas.microsoft.com/office/drawing/2014/main" id="{C55318DA-30C9-F3FD-45A7-D515715AC51B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ttangolo 3">
            <a:extLst>
              <a:ext uri="{FF2B5EF4-FFF2-40B4-BE49-F238E27FC236}">
                <a16:creationId xmlns:a16="http://schemas.microsoft.com/office/drawing/2014/main" id="{0DC6CAE6-81D3-EF53-82A8-D21CD9B155E5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alignment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40" name="Rettangolo 4">
            <a:extLst>
              <a:ext uri="{FF2B5EF4-FFF2-40B4-BE49-F238E27FC236}">
                <a16:creationId xmlns:a16="http://schemas.microsoft.com/office/drawing/2014/main" id="{744F940A-6092-4BBF-F3A8-9DCF0D3C1DFF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DD0483-5329-D9A1-8F92-AD2ACF923F23}"/>
              </a:ext>
            </a:extLst>
          </p:cNvPr>
          <p:cNvSpPr txBox="1"/>
          <p:nvPr/>
        </p:nvSpPr>
        <p:spPr>
          <a:xfrm>
            <a:off x="244961" y="4440905"/>
            <a:ext cx="3057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ASTRI/CTA-SST</a:t>
            </a:r>
          </a:p>
          <a:p>
            <a:r>
              <a:rPr lang="en-US" dirty="0"/>
              <a:t>18 segments to be moved</a:t>
            </a:r>
          </a:p>
          <a:p>
            <a:r>
              <a:rPr lang="en-US" dirty="0"/>
              <a:t>Aspherical shape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aligned to form a specific image in-axis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5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38"/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203198" y="1063066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000" u="sng" dirty="0"/>
          </a:p>
          <a:p>
            <a:pPr marL="457200" indent="-457200" algn="just">
              <a:buAutoNum type="alphaUcPeriod"/>
            </a:pPr>
            <a:r>
              <a:rPr lang="en-GB" sz="2000" dirty="0"/>
              <a:t>Detect the nanoseconds scale  Cherenkov signal drowned in in the continuous background</a:t>
            </a:r>
          </a:p>
          <a:p>
            <a:pPr marL="457200" indent="-457200" algn="just">
              <a:buAutoNum type="alphaUcPeriod"/>
            </a:pPr>
            <a:r>
              <a:rPr lang="en-GB" sz="2000" dirty="0"/>
              <a:t>Retrieve the signal image incoming direction by the geometry of the image</a:t>
            </a:r>
          </a:p>
          <a:p>
            <a:pPr algn="just"/>
            <a:endParaRPr lang="en-GB" sz="2000" dirty="0"/>
          </a:p>
        </p:txBody>
      </p:sp>
      <p:cxnSp>
        <p:nvCxnSpPr>
          <p:cNvPr id="49" name="Connettore 1 48"/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magine 49" descr="Pointing_directions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1" r="-1519" b="-2943"/>
          <a:stretch/>
        </p:blipFill>
        <p:spPr>
          <a:xfrm>
            <a:off x="7122690" y="4288000"/>
            <a:ext cx="1969661" cy="2070240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1998133" y="5604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2" name="Rettangolo 51"/>
          <p:cNvSpPr/>
          <p:nvPr/>
        </p:nvSpPr>
        <p:spPr>
          <a:xfrm>
            <a:off x="7440316" y="4031735"/>
            <a:ext cx="1495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>
                <a:solidFill>
                  <a:srgbClr val="000000"/>
                </a:solidFill>
              </a:rPr>
              <a:t>Naumann</a:t>
            </a:r>
            <a:r>
              <a:rPr lang="it-IT" sz="1200" i="1" dirty="0">
                <a:solidFill>
                  <a:srgbClr val="000000"/>
                </a:solidFill>
              </a:rPr>
              <a:t> et al. 2012</a:t>
            </a:r>
            <a:endParaRPr lang="it-IT" sz="1200" dirty="0"/>
          </a:p>
        </p:txBody>
      </p:sp>
      <p:pic>
        <p:nvPicPr>
          <p:cNvPr id="5" name="Immagine 3" descr="SNR.png">
            <a:extLst>
              <a:ext uri="{FF2B5EF4-FFF2-40B4-BE49-F238E27FC236}">
                <a16:creationId xmlns:a16="http://schemas.microsoft.com/office/drawing/2014/main" id="{E6412206-D9A0-C251-B50B-0B87C6EF4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62" y="2767813"/>
            <a:ext cx="4556970" cy="30865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E36D378-B0AE-9817-EA6A-68F6259D489C}"/>
              </a:ext>
            </a:extLst>
          </p:cNvPr>
          <p:cNvSpPr/>
          <p:nvPr/>
        </p:nvSpPr>
        <p:spPr>
          <a:xfrm>
            <a:off x="680240" y="742371"/>
            <a:ext cx="2052084" cy="44639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solidFill>
                  <a:srgbClr val="000000"/>
                </a:solidFill>
              </a:rPr>
              <a:t>Key-concept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3F64A8-7C6D-F981-F4E6-6A067365B39E}"/>
              </a:ext>
            </a:extLst>
          </p:cNvPr>
          <p:cNvGrpSpPr/>
          <p:nvPr/>
        </p:nvGrpSpPr>
        <p:grpSpPr>
          <a:xfrm>
            <a:off x="2919470" y="742370"/>
            <a:ext cx="5452612" cy="496356"/>
            <a:chOff x="4783073" y="23660"/>
            <a:chExt cx="2732555" cy="47429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F7D8CBA-1A40-286F-D2B1-02D7C6BED97C}"/>
                </a:ext>
              </a:extLst>
            </p:cNvPr>
            <p:cNvSpPr/>
            <p:nvPr/>
          </p:nvSpPr>
          <p:spPr>
            <a:xfrm>
              <a:off x="4783073" y="23660"/>
              <a:ext cx="2696958" cy="474292"/>
            </a:xfrm>
            <a:prstGeom prst="roundRect">
              <a:avLst/>
            </a:prstGeom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8866D96D-7839-FE12-D940-91A6802920D7}"/>
                </a:ext>
              </a:extLst>
            </p:cNvPr>
            <p:cNvSpPr txBox="1"/>
            <p:nvPr/>
          </p:nvSpPr>
          <p:spPr>
            <a:xfrm>
              <a:off x="4872230" y="43786"/>
              <a:ext cx="2643398" cy="3865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algn="just"/>
              <a:r>
                <a:rPr lang="en-GB" sz="2000" dirty="0"/>
                <a:t>separate gamma signal by the cosmic background</a:t>
              </a:r>
            </a:p>
          </p:txBody>
        </p:sp>
      </p:grpSp>
      <p:sp>
        <p:nvSpPr>
          <p:cNvPr id="13" name="Rettangolo 4">
            <a:extLst>
              <a:ext uri="{FF2B5EF4-FFF2-40B4-BE49-F238E27FC236}">
                <a16:creationId xmlns:a16="http://schemas.microsoft.com/office/drawing/2014/main" id="{3E352410-F173-6C3D-9856-090B0D7004C4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4" name="Connettore 1 45">
            <a:extLst>
              <a:ext uri="{FF2B5EF4-FFF2-40B4-BE49-F238E27FC236}">
                <a16:creationId xmlns:a16="http://schemas.microsoft.com/office/drawing/2014/main" id="{303AF2BC-B774-ADEE-0C6A-0F7E9A19637B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exagon 14">
            <a:extLst>
              <a:ext uri="{FF2B5EF4-FFF2-40B4-BE49-F238E27FC236}">
                <a16:creationId xmlns:a16="http://schemas.microsoft.com/office/drawing/2014/main" id="{CA2C0F18-70CC-CC37-5E87-96DF15EE8E33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3">
            <a:extLst>
              <a:ext uri="{FF2B5EF4-FFF2-40B4-BE49-F238E27FC236}">
                <a16:creationId xmlns:a16="http://schemas.microsoft.com/office/drawing/2014/main" id="{3316B2BE-9A8F-7A1B-AE28-01BF5F5FB7B6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pic>
        <p:nvPicPr>
          <p:cNvPr id="18" name="Immagine 52" descr="gamma-cosmic.jpg">
            <a:extLst>
              <a:ext uri="{FF2B5EF4-FFF2-40B4-BE49-F238E27FC236}">
                <a16:creationId xmlns:a16="http://schemas.microsoft.com/office/drawing/2014/main" id="{5705BF82-1533-6E21-B558-A949E4EA6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7827" y="2761686"/>
            <a:ext cx="2285544" cy="266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12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C0D78-E166-5C49-CF5E-97A8946F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2">
            <a:extLst>
              <a:ext uri="{FF2B5EF4-FFF2-40B4-BE49-F238E27FC236}">
                <a16:creationId xmlns:a16="http://schemas.microsoft.com/office/drawing/2014/main" id="{E4D7364D-922E-4359-C4ED-254880F1E0CA}"/>
              </a:ext>
            </a:extLst>
          </p:cNvPr>
          <p:cNvSpPr/>
          <p:nvPr/>
        </p:nvSpPr>
        <p:spPr>
          <a:xfrm>
            <a:off x="5457634" y="354640"/>
            <a:ext cx="91440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13542942-3C9E-6522-36CD-118F37217AC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EFD501D-8D2D-F055-15AE-EBD7FE0B4029}"/>
              </a:ext>
            </a:extLst>
          </p:cNvPr>
          <p:cNvSpPr/>
          <p:nvPr/>
        </p:nvSpPr>
        <p:spPr>
          <a:xfrm>
            <a:off x="348945" y="865078"/>
            <a:ext cx="3266125" cy="53198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  <a:r>
              <a:rPr lang="en-GB" sz="1800" dirty="0"/>
              <a:t>egments have to be co-focused at focal plane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529B4CE-08BD-0172-DE82-DA7F969F33F8}"/>
              </a:ext>
            </a:extLst>
          </p:cNvPr>
          <p:cNvSpPr/>
          <p:nvPr/>
        </p:nvSpPr>
        <p:spPr>
          <a:xfrm>
            <a:off x="4571999" y="865078"/>
            <a:ext cx="4223055" cy="59020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involved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Shape of the involved segments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C66EE67-2166-81CE-BFED-0A9A8C8EFE1D}"/>
              </a:ext>
            </a:extLst>
          </p:cNvPr>
          <p:cNvSpPr/>
          <p:nvPr/>
        </p:nvSpPr>
        <p:spPr>
          <a:xfrm>
            <a:off x="3734338" y="1040780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0">
            <a:extLst>
              <a:ext uri="{FF2B5EF4-FFF2-40B4-BE49-F238E27FC236}">
                <a16:creationId xmlns:a16="http://schemas.microsoft.com/office/drawing/2014/main" id="{EDAEE2B2-5C90-3B69-235D-AA70932CE3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38" y="1567868"/>
            <a:ext cx="2916672" cy="2690210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80000"/>
              </a:prstClr>
            </a:outerShdw>
          </a:effectLst>
        </p:spPr>
      </p:pic>
      <p:cxnSp>
        <p:nvCxnSpPr>
          <p:cNvPr id="37" name="Connettore 1 45">
            <a:extLst>
              <a:ext uri="{FF2B5EF4-FFF2-40B4-BE49-F238E27FC236}">
                <a16:creationId xmlns:a16="http://schemas.microsoft.com/office/drawing/2014/main" id="{4CDAD838-5962-EB2F-B476-4982940C98B7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Hexagon 37">
            <a:extLst>
              <a:ext uri="{FF2B5EF4-FFF2-40B4-BE49-F238E27FC236}">
                <a16:creationId xmlns:a16="http://schemas.microsoft.com/office/drawing/2014/main" id="{A923670D-6D3A-7B96-6895-70A592E38AC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ttangolo 3">
            <a:extLst>
              <a:ext uri="{FF2B5EF4-FFF2-40B4-BE49-F238E27FC236}">
                <a16:creationId xmlns:a16="http://schemas.microsoft.com/office/drawing/2014/main" id="{17F2DE04-5DA3-EC8F-0422-02D173DCEF13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alignment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40" name="Rettangolo 4">
            <a:extLst>
              <a:ext uri="{FF2B5EF4-FFF2-40B4-BE49-F238E27FC236}">
                <a16:creationId xmlns:a16="http://schemas.microsoft.com/office/drawing/2014/main" id="{56646171-29EB-FA05-197E-19015D4E5D57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4" name="Immagine 37" descr="PSF_FOV_2.png">
            <a:extLst>
              <a:ext uri="{FF2B5EF4-FFF2-40B4-BE49-F238E27FC236}">
                <a16:creationId xmlns:a16="http://schemas.microsoft.com/office/drawing/2014/main" id="{64E77681-0B11-4702-C292-3B81A9003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36" y="3723700"/>
            <a:ext cx="5467550" cy="2601921"/>
          </a:xfrm>
          <a:prstGeom prst="rect">
            <a:avLst/>
          </a:prstGeom>
        </p:spPr>
      </p:pic>
      <p:pic>
        <p:nvPicPr>
          <p:cNvPr id="5" name="Immagine 34" descr="d80-FOV.png">
            <a:extLst>
              <a:ext uri="{FF2B5EF4-FFF2-40B4-BE49-F238E27FC236}">
                <a16:creationId xmlns:a16="http://schemas.microsoft.com/office/drawing/2014/main" id="{AE3E992A-DD98-8FCA-8E89-E0F72EFDC9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311" y="1785973"/>
            <a:ext cx="2733846" cy="1914053"/>
          </a:xfrm>
          <a:prstGeom prst="rect">
            <a:avLst/>
          </a:prstGeom>
        </p:spPr>
      </p:pic>
      <p:sp>
        <p:nvSpPr>
          <p:cNvPr id="6" name="Rettangolo 14">
            <a:extLst>
              <a:ext uri="{FF2B5EF4-FFF2-40B4-BE49-F238E27FC236}">
                <a16:creationId xmlns:a16="http://schemas.microsoft.com/office/drawing/2014/main" id="{76A95309-14CC-56A6-7B42-5BF90235B8F9}"/>
              </a:ext>
            </a:extLst>
          </p:cNvPr>
          <p:cNvSpPr/>
          <p:nvPr/>
        </p:nvSpPr>
        <p:spPr>
          <a:xfrm>
            <a:off x="3760656" y="1869346"/>
            <a:ext cx="2559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Final alignment check and D80  across the FOV for ATRI-Horn telescope </a:t>
            </a:r>
          </a:p>
          <a:p>
            <a:r>
              <a:rPr lang="it-IT" sz="1000" u="sng" dirty="0"/>
              <a:t>E. Giro, </a:t>
            </a:r>
            <a:r>
              <a:rPr lang="it-IT" sz="1000" u="sng" dirty="0" err="1"/>
              <a:t>R</a:t>
            </a:r>
            <a:r>
              <a:rPr lang="it-IT" sz="1000" u="sng" dirty="0"/>
              <a:t>. </a:t>
            </a:r>
            <a:r>
              <a:rPr lang="it-IT" sz="1000" u="sng" dirty="0" err="1"/>
              <a:t>Canestrari</a:t>
            </a:r>
            <a:r>
              <a:rPr lang="it-IT" sz="1000" u="sng" dirty="0"/>
              <a:t>, G. Sironi et al, A&amp;A Volume 608, </a:t>
            </a:r>
            <a:r>
              <a:rPr lang="it-IT" sz="1000" u="sng" dirty="0" err="1"/>
              <a:t>December</a:t>
            </a:r>
            <a:r>
              <a:rPr lang="it-IT" sz="1000" u="sng" dirty="0"/>
              <a:t> 2017 </a:t>
            </a:r>
            <a:r>
              <a:rPr lang="it-IT" sz="1000" i="1" u="sng" dirty="0">
                <a:hlinkClick r:id="rId5"/>
              </a:rPr>
              <a:t>https://doi.org/10.1051/0004-6361/201731602</a:t>
            </a:r>
            <a:r>
              <a:rPr lang="it-IT" sz="1000" i="1" u="sng" dirty="0"/>
              <a:t>)</a:t>
            </a:r>
            <a:endParaRPr lang="it-IT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4F11C-3A03-D885-FB39-6CB4ACBD9268}"/>
              </a:ext>
            </a:extLst>
          </p:cNvPr>
          <p:cNvSpPr txBox="1"/>
          <p:nvPr/>
        </p:nvSpPr>
        <p:spPr>
          <a:xfrm>
            <a:off x="244961" y="4440905"/>
            <a:ext cx="3057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ASTRI/CTA-SST</a:t>
            </a:r>
          </a:p>
          <a:p>
            <a:r>
              <a:rPr lang="en-US" dirty="0"/>
              <a:t>18 segments to be moved</a:t>
            </a:r>
          </a:p>
          <a:p>
            <a:r>
              <a:rPr lang="en-US" dirty="0"/>
              <a:t>Aspherical shape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aligned to form a specific image in-axis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22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52FA3-4446-B6F9-922E-2865BE594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D81A53E6-3121-5A85-ED17-6642D97627C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4">
            <a:extLst>
              <a:ext uri="{FF2B5EF4-FFF2-40B4-BE49-F238E27FC236}">
                <a16:creationId xmlns:a16="http://schemas.microsoft.com/office/drawing/2014/main" id="{4A21C578-6772-9F7E-AFD3-4D8A89F68A8E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2" name="Connettore 1 45">
            <a:extLst>
              <a:ext uri="{FF2B5EF4-FFF2-40B4-BE49-F238E27FC236}">
                <a16:creationId xmlns:a16="http://schemas.microsoft.com/office/drawing/2014/main" id="{6F8D5987-3BAB-0187-079F-0C003DBE3F66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Hexagon 2">
            <a:extLst>
              <a:ext uri="{FF2B5EF4-FFF2-40B4-BE49-F238E27FC236}">
                <a16:creationId xmlns:a16="http://schemas.microsoft.com/office/drawing/2014/main" id="{9230E6F0-3847-B33D-C6B0-0D37A733985C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B8ECC93-13A9-05A0-7456-6AE7F8EA86FE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defocusing</a:t>
            </a:r>
            <a:endParaRPr lang="it-IT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55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21000-472F-98C2-A731-DF3B6267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71FF31D8-D57F-B0B4-1CE9-021BE65C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10" y="1115238"/>
            <a:ext cx="7379208" cy="376715"/>
          </a:xfrm>
        </p:spPr>
        <p:txBody>
          <a:bodyPr>
            <a:noAutofit/>
          </a:bodyPr>
          <a:lstStyle/>
          <a:p>
            <a:r>
              <a:rPr lang="en-GB" sz="2400" dirty="0">
                <a:ea typeface="Calibri" panose="020F0502020204030204" pitchFamily="34" charset="0"/>
              </a:rPr>
              <a:t>Maximum Solar Concentration Telescopes</a:t>
            </a:r>
            <a:r>
              <a:rPr lang="en-US" sz="2400" dirty="0"/>
              <a:t> </a:t>
            </a:r>
            <a:endParaRPr lang="it-IT" sz="2400" dirty="0"/>
          </a:p>
        </p:txBody>
      </p:sp>
      <p:pic>
        <p:nvPicPr>
          <p:cNvPr id="5" name="Picture 4" descr="A large metal structure with a ferris wheel&#10;&#10;AI-generated content may be incorrect.">
            <a:extLst>
              <a:ext uri="{FF2B5EF4-FFF2-40B4-BE49-F238E27FC236}">
                <a16:creationId xmlns:a16="http://schemas.microsoft.com/office/drawing/2014/main" id="{251B24AA-83EB-3012-F2AA-D721C03C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21" y="3113512"/>
            <a:ext cx="5242003" cy="294862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79067F0-DC40-6EA3-4549-B3BC9C758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8" y="1703349"/>
            <a:ext cx="8423315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i="1" dirty="0">
                <a:latin typeface="Titillium" panose="00000500000000000000" pitchFamily="50" charset="0"/>
                <a:ea typeface="MS Mincho" panose="02020609040205080304" pitchFamily="49" charset="-128"/>
              </a:rPr>
              <a:t>Maximum Solar Concentration Telescopes should never concentrate sun light to power densities above a defined limit…Areas and times at which excess of power densities occur must be identified and clearly documented by telescope providers</a:t>
            </a:r>
            <a:r>
              <a:rPr lang="en-US" sz="2000" i="1" dirty="0">
                <a:latin typeface="Titillium" panose="00000500000000000000" pitchFamily="50" charset="0"/>
              </a:rPr>
              <a:t> </a:t>
            </a:r>
            <a:endParaRPr lang="en-GB" altLang="en-US" sz="2000" i="1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0D599-1081-2E22-6447-D61EF09F435E}"/>
              </a:ext>
            </a:extLst>
          </p:cNvPr>
          <p:cNvSpPr txBox="1"/>
          <p:nvPr/>
        </p:nvSpPr>
        <p:spPr>
          <a:xfrm>
            <a:off x="6050107" y="3052750"/>
            <a:ext cx="30938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 pitchFamily="50" charset="0"/>
              </a:rPr>
              <a:t>For a single parking position mirrors will be illuminated by sunlight for a certain period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Titillium" panose="00000500000000000000" pitchFamily="50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Titillium" panose="00000500000000000000" pitchFamily="50" charset="0"/>
              </a:rPr>
              <a:t>LST geometrical area is very large</a:t>
            </a:r>
          </a:p>
          <a:p>
            <a:endParaRPr lang="en-US" dirty="0">
              <a:latin typeface="Titillium" panose="00000500000000000000" pitchFamily="50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tillium" panose="00000500000000000000" pitchFamily="50" charset="0"/>
              </a:rPr>
              <a:t>Solar concentration shall be studied in terms of power density and involved areas</a:t>
            </a:r>
          </a:p>
        </p:txBody>
      </p:sp>
      <p:cxnSp>
        <p:nvCxnSpPr>
          <p:cNvPr id="7" name="Connettore 1 13">
            <a:extLst>
              <a:ext uri="{FF2B5EF4-FFF2-40B4-BE49-F238E27FC236}">
                <a16:creationId xmlns:a16="http://schemas.microsoft.com/office/drawing/2014/main" id="{5DF44A4D-7618-A512-F8DC-A8CA5C372717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A7F1E47-23A7-71C0-AA83-8EE984E681A9}"/>
              </a:ext>
            </a:extLst>
          </p:cNvPr>
          <p:cNvSpPr/>
          <p:nvPr/>
        </p:nvSpPr>
        <p:spPr>
          <a:xfrm>
            <a:off x="348945" y="679883"/>
            <a:ext cx="4508633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light concentrators with no domes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5DDAC3C-9908-39A6-47F5-C65B43D79878}"/>
              </a:ext>
            </a:extLst>
          </p:cNvPr>
          <p:cNvSpPr/>
          <p:nvPr/>
        </p:nvSpPr>
        <p:spPr>
          <a:xfrm>
            <a:off x="5708305" y="637347"/>
            <a:ext cx="3132842" cy="4075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fire accident is a real issue</a:t>
            </a:r>
            <a:endParaRPr lang="en-US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2012476-B4E8-9037-D1A1-C6F55CE80493}"/>
              </a:ext>
            </a:extLst>
          </p:cNvPr>
          <p:cNvSpPr/>
          <p:nvPr/>
        </p:nvSpPr>
        <p:spPr>
          <a:xfrm>
            <a:off x="4931228" y="773146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4">
            <a:extLst>
              <a:ext uri="{FF2B5EF4-FFF2-40B4-BE49-F238E27FC236}">
                <a16:creationId xmlns:a16="http://schemas.microsoft.com/office/drawing/2014/main" id="{5B377109-AB4A-5BE3-1098-A225100FC463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6" name="Connettore 1 45">
            <a:extLst>
              <a:ext uri="{FF2B5EF4-FFF2-40B4-BE49-F238E27FC236}">
                <a16:creationId xmlns:a16="http://schemas.microsoft.com/office/drawing/2014/main" id="{688BEF91-8925-25A2-6340-047A135872CC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1902A62B-78F8-AF8B-E858-16FD7040727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ttangolo 3">
            <a:extLst>
              <a:ext uri="{FF2B5EF4-FFF2-40B4-BE49-F238E27FC236}">
                <a16:creationId xmlns:a16="http://schemas.microsoft.com/office/drawing/2014/main" id="{9C7E2626-796D-749A-E61D-7546F82DF5C2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defocusing</a:t>
            </a:r>
            <a:endParaRPr lang="it-IT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88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3FE4-478F-E8A9-CB30-43B26B31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5">
            <a:extLst>
              <a:ext uri="{FF2B5EF4-FFF2-40B4-BE49-F238E27FC236}">
                <a16:creationId xmlns:a16="http://schemas.microsoft.com/office/drawing/2014/main" id="{D908F578-52ED-6AEF-8C44-8CA8D4957DCD}"/>
              </a:ext>
            </a:extLst>
          </p:cNvPr>
          <p:cNvSpPr txBox="1"/>
          <p:nvPr/>
        </p:nvSpPr>
        <p:spPr>
          <a:xfrm>
            <a:off x="22503" y="5572816"/>
            <a:ext cx="926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00FF"/>
                </a:solidFill>
                <a:latin typeface="Titillium" panose="00000500000000000000" pitchFamily="50" charset="0"/>
              </a:rPr>
              <a:t>https://</a:t>
            </a:r>
            <a:r>
              <a:rPr lang="en-GB" sz="1500" dirty="0" err="1">
                <a:solidFill>
                  <a:srgbClr val="0000FF"/>
                </a:solidFill>
                <a:latin typeface="Titillium" panose="00000500000000000000" pitchFamily="50" charset="0"/>
              </a:rPr>
              <a:t>www.sunearthtools.com</a:t>
            </a:r>
            <a:r>
              <a:rPr lang="en-GB" sz="1500" dirty="0">
                <a:solidFill>
                  <a:srgbClr val="0000FF"/>
                </a:solidFill>
                <a:latin typeface="Titillium" panose="00000500000000000000" pitchFamily="50" charset="0"/>
              </a:rPr>
              <a:t>/</a:t>
            </a:r>
            <a:r>
              <a:rPr lang="en-GB" sz="1500" dirty="0" err="1">
                <a:solidFill>
                  <a:srgbClr val="0000FF"/>
                </a:solidFill>
                <a:latin typeface="Titillium" panose="00000500000000000000" pitchFamily="50" charset="0"/>
              </a:rPr>
              <a:t>dp</a:t>
            </a:r>
            <a:r>
              <a:rPr lang="en-GB" sz="1500" dirty="0">
                <a:solidFill>
                  <a:srgbClr val="0000FF"/>
                </a:solidFill>
                <a:latin typeface="Titillium" panose="00000500000000000000" pitchFamily="50" charset="0"/>
              </a:rPr>
              <a:t>/tools/</a:t>
            </a:r>
            <a:r>
              <a:rPr lang="en-GB" sz="1500" dirty="0" err="1">
                <a:solidFill>
                  <a:srgbClr val="0000FF"/>
                </a:solidFill>
                <a:latin typeface="Titillium" panose="00000500000000000000" pitchFamily="50" charset="0"/>
              </a:rPr>
              <a:t>pos_sun.php?lang</a:t>
            </a:r>
            <a:r>
              <a:rPr lang="en-GB" sz="1500" dirty="0">
                <a:solidFill>
                  <a:srgbClr val="0000FF"/>
                </a:solidFill>
                <a:latin typeface="Titillium" panose="00000500000000000000" pitchFamily="50" charset="0"/>
              </a:rPr>
              <a:t>=it</a:t>
            </a:r>
          </a:p>
          <a:p>
            <a:endParaRPr lang="en-GB" sz="2100" dirty="0">
              <a:latin typeface="Titillium" panose="00000500000000000000" pitchFamily="50" charset="0"/>
            </a:endParaRPr>
          </a:p>
        </p:txBody>
      </p:sp>
      <p:cxnSp>
        <p:nvCxnSpPr>
          <p:cNvPr id="8" name="Connettore 1 13">
            <a:extLst>
              <a:ext uri="{FF2B5EF4-FFF2-40B4-BE49-F238E27FC236}">
                <a16:creationId xmlns:a16="http://schemas.microsoft.com/office/drawing/2014/main" id="{C53F3AE7-0E4A-C638-7E74-9A496F7E2846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857FE30-BE6F-EDCE-CF6E-3B55D150B941}"/>
              </a:ext>
            </a:extLst>
          </p:cNvPr>
          <p:cNvSpPr/>
          <p:nvPr/>
        </p:nvSpPr>
        <p:spPr>
          <a:xfrm>
            <a:off x="348945" y="679883"/>
            <a:ext cx="4508633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light concentrators with no domes</a:t>
            </a:r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D94CD25-830F-6845-B0EF-7706B1BA3995}"/>
              </a:ext>
            </a:extLst>
          </p:cNvPr>
          <p:cNvSpPr/>
          <p:nvPr/>
        </p:nvSpPr>
        <p:spPr>
          <a:xfrm>
            <a:off x="5708305" y="637347"/>
            <a:ext cx="3132842" cy="4075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fire accident is a real issue</a:t>
            </a:r>
            <a:endParaRPr lang="en-US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6C37768-7624-2FB1-97FC-41642639F457}"/>
              </a:ext>
            </a:extLst>
          </p:cNvPr>
          <p:cNvSpPr/>
          <p:nvPr/>
        </p:nvSpPr>
        <p:spPr>
          <a:xfrm>
            <a:off x="4931228" y="773146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1F3B6F53-D6CA-CB27-0F7D-99A0A706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32" y="1188931"/>
            <a:ext cx="7379208" cy="376715"/>
          </a:xfrm>
        </p:spPr>
        <p:txBody>
          <a:bodyPr>
            <a:noAutofit/>
          </a:bodyPr>
          <a:lstStyle/>
          <a:p>
            <a:pPr algn="l"/>
            <a:r>
              <a:rPr lang="en-GB" sz="2000" dirty="0"/>
              <a:t>Considering the Sun path at CTA South site</a:t>
            </a:r>
            <a:endParaRPr lang="it-IT" sz="2000" dirty="0">
              <a:latin typeface="Titillium" panose="00000500000000000000" pitchFamily="50" charset="0"/>
            </a:endParaRP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926305DE-4D02-0036-4D39-0DB2F63C56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67" y="2673846"/>
            <a:ext cx="3576775" cy="2492574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E9AD17F-6E7C-466A-4A8E-B931050C3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67" y="1560855"/>
            <a:ext cx="8673336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Parking position is toward the pole </a:t>
            </a: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Titillium" panose="00000500000000000000" pitchFamily="50" charset="0"/>
                <a:cs typeface="Arial" panose="020B0604020202020204" pitchFamily="34" charset="0"/>
              </a:rPr>
              <a:t>From equinox to winter solstice the Sun illuminates LST dish at dawn and sunset</a:t>
            </a: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Titillium" panose="00000500000000000000" pitchFamily="50" charset="0"/>
                <a:cs typeface="Arial" panose="020B0604020202020204" pitchFamily="34" charset="0"/>
              </a:rPr>
              <a:t>Worst case is December</a:t>
            </a:r>
            <a:endParaRPr lang="en-GB" altLang="en-US" sz="2000" dirty="0">
              <a:latin typeface="Titillium" panose="00000500000000000000" pitchFamily="50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4AE29-190B-A15A-1281-AB8CB4E64B50}"/>
              </a:ext>
            </a:extLst>
          </p:cNvPr>
          <p:cNvGrpSpPr/>
          <p:nvPr/>
        </p:nvGrpSpPr>
        <p:grpSpPr>
          <a:xfrm>
            <a:off x="3742814" y="2555707"/>
            <a:ext cx="5313051" cy="2929180"/>
            <a:chOff x="563952" y="2650214"/>
            <a:chExt cx="7084068" cy="3905573"/>
          </a:xfrm>
        </p:grpSpPr>
        <p:pic>
          <p:nvPicPr>
            <p:cNvPr id="12" name="Immagine 7">
              <a:extLst>
                <a:ext uri="{FF2B5EF4-FFF2-40B4-BE49-F238E27FC236}">
                  <a16:creationId xmlns:a16="http://schemas.microsoft.com/office/drawing/2014/main" id="{91A7594A-2898-8394-4EC7-1A91F30D4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952" y="2650214"/>
              <a:ext cx="7084068" cy="3905573"/>
            </a:xfrm>
            <a:prstGeom prst="rect">
              <a:avLst/>
            </a:prstGeom>
          </p:spPr>
        </p:pic>
        <p:cxnSp>
          <p:nvCxnSpPr>
            <p:cNvPr id="13" name="Connettore 1 5">
              <a:extLst>
                <a:ext uri="{FF2B5EF4-FFF2-40B4-BE49-F238E27FC236}">
                  <a16:creationId xmlns:a16="http://schemas.microsoft.com/office/drawing/2014/main" id="{B85335E2-9511-1C71-E1DA-C9007F88F97D}"/>
                </a:ext>
              </a:extLst>
            </p:cNvPr>
            <p:cNvCxnSpPr>
              <a:cxnSpLocks/>
            </p:cNvCxnSpPr>
            <p:nvPr/>
          </p:nvCxnSpPr>
          <p:spPr>
            <a:xfrm>
              <a:off x="2709168" y="2783671"/>
              <a:ext cx="0" cy="35017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8">
              <a:extLst>
                <a:ext uri="{FF2B5EF4-FFF2-40B4-BE49-F238E27FC236}">
                  <a16:creationId xmlns:a16="http://schemas.microsoft.com/office/drawing/2014/main" id="{7EF5F747-1B7D-564E-71A4-AD9FA9550987}"/>
                </a:ext>
              </a:extLst>
            </p:cNvPr>
            <p:cNvCxnSpPr>
              <a:cxnSpLocks/>
            </p:cNvCxnSpPr>
            <p:nvPr/>
          </p:nvCxnSpPr>
          <p:spPr>
            <a:xfrm>
              <a:off x="5873038" y="5267311"/>
              <a:ext cx="40894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22">
              <a:extLst>
                <a:ext uri="{FF2B5EF4-FFF2-40B4-BE49-F238E27FC236}">
                  <a16:creationId xmlns:a16="http://schemas.microsoft.com/office/drawing/2014/main" id="{5ACEF391-F2F1-7319-1B0E-64A1B2C8F450}"/>
                </a:ext>
              </a:extLst>
            </p:cNvPr>
            <p:cNvCxnSpPr>
              <a:cxnSpLocks/>
            </p:cNvCxnSpPr>
            <p:nvPr/>
          </p:nvCxnSpPr>
          <p:spPr>
            <a:xfrm>
              <a:off x="2262751" y="5245123"/>
              <a:ext cx="44641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5">
              <a:extLst>
                <a:ext uri="{FF2B5EF4-FFF2-40B4-BE49-F238E27FC236}">
                  <a16:creationId xmlns:a16="http://schemas.microsoft.com/office/drawing/2014/main" id="{4DF10A6C-CB34-7603-6647-72AFACB8F5C8}"/>
                </a:ext>
              </a:extLst>
            </p:cNvPr>
            <p:cNvCxnSpPr>
              <a:cxnSpLocks/>
            </p:cNvCxnSpPr>
            <p:nvPr/>
          </p:nvCxnSpPr>
          <p:spPr>
            <a:xfrm>
              <a:off x="5868240" y="2781752"/>
              <a:ext cx="0" cy="35017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ttangolo 4">
            <a:extLst>
              <a:ext uri="{FF2B5EF4-FFF2-40B4-BE49-F238E27FC236}">
                <a16:creationId xmlns:a16="http://schemas.microsoft.com/office/drawing/2014/main" id="{40E64A51-8FED-1CF7-15FC-EC9CB6160ABA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26" name="Connettore 1 45">
            <a:extLst>
              <a:ext uri="{FF2B5EF4-FFF2-40B4-BE49-F238E27FC236}">
                <a16:creationId xmlns:a16="http://schemas.microsoft.com/office/drawing/2014/main" id="{2D04635B-BA48-E385-3437-DECD0EA9213F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Hexagon 26">
            <a:extLst>
              <a:ext uri="{FF2B5EF4-FFF2-40B4-BE49-F238E27FC236}">
                <a16:creationId xmlns:a16="http://schemas.microsoft.com/office/drawing/2014/main" id="{932975A8-7454-8E9E-DB8A-4BA21D0E8152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ttangolo 3">
            <a:extLst>
              <a:ext uri="{FF2B5EF4-FFF2-40B4-BE49-F238E27FC236}">
                <a16:creationId xmlns:a16="http://schemas.microsoft.com/office/drawing/2014/main" id="{31C6EC35-7DEC-EEB3-8CBD-D9E2E3AAE5F4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defocusing</a:t>
            </a:r>
            <a:endParaRPr lang="it-IT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68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364BD-A37D-AE54-9CC6-A2138DC2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D6353E-2D1E-F917-0A77-23064F309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8914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0B00751-7A18-9A21-142E-C73D30351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056" y="2170330"/>
            <a:ext cx="14447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8E3B20-E374-CD58-466C-1206B259606A}"/>
              </a:ext>
            </a:extLst>
          </p:cNvPr>
          <p:cNvSpPr txBox="1"/>
          <p:nvPr/>
        </p:nvSpPr>
        <p:spPr>
          <a:xfrm>
            <a:off x="241300" y="1164896"/>
            <a:ext cx="8456262" cy="194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Simulation od pawer densities obtained by Ray-tracing</a:t>
            </a: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Hot area close to the dish</a:t>
            </a:r>
          </a:p>
          <a:p>
            <a:pPr marL="214313" indent="-2143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Hot spots on air 7-8 a.m.</a:t>
            </a:r>
          </a:p>
          <a:p>
            <a:pPr marL="214313" indent="-2143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Hot spots on ground 8-9 a.m.</a:t>
            </a:r>
          </a:p>
          <a:p>
            <a:pPr marL="214313" indent="-2143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350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350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350" dirty="0">
              <a:latin typeface="Titillium" panose="00000500000000000000" pitchFamily="50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5533768-06D3-33ED-C993-96F25753A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400591"/>
              </p:ext>
            </p:extLst>
          </p:nvPr>
        </p:nvGraphicFramePr>
        <p:xfrm>
          <a:off x="5404912" y="1664686"/>
          <a:ext cx="3292650" cy="1005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409">
                  <a:extLst>
                    <a:ext uri="{9D8B030D-6E8A-4147-A177-3AD203B41FA5}">
                      <a16:colId xmlns:a16="http://schemas.microsoft.com/office/drawing/2014/main" val="2404366118"/>
                    </a:ext>
                  </a:extLst>
                </a:gridCol>
                <a:gridCol w="775170">
                  <a:extLst>
                    <a:ext uri="{9D8B030D-6E8A-4147-A177-3AD203B41FA5}">
                      <a16:colId xmlns:a16="http://schemas.microsoft.com/office/drawing/2014/main" val="18486365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52175767"/>
                    </a:ext>
                  </a:extLst>
                </a:gridCol>
                <a:gridCol w="949271">
                  <a:extLst>
                    <a:ext uri="{9D8B030D-6E8A-4147-A177-3AD203B41FA5}">
                      <a16:colId xmlns:a16="http://schemas.microsoft.com/office/drawing/2014/main" val="81992704"/>
                    </a:ext>
                  </a:extLst>
                </a:gridCol>
              </a:tblGrid>
              <a:tr h="19793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u="sng" dirty="0">
                          <a:effectLst/>
                          <a:latin typeface="Titillium" panose="00000500000000000000" pitchFamily="50" charset="0"/>
                        </a:rPr>
                        <a:t>21 December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05841"/>
                  </a:ext>
                </a:extLst>
              </a:tr>
              <a:tr h="2133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Time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Elevation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Azimuth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tillium" panose="00000500000000000000" pitchFamily="50" charset="0"/>
                        </a:rPr>
                        <a:t>Power [kW]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621928335"/>
                  </a:ext>
                </a:extLst>
              </a:tr>
              <a:tr h="1979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07:00:00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tillium" panose="00000500000000000000" pitchFamily="50" charset="0"/>
                        </a:rPr>
                        <a:t>14.01</a:t>
                      </a:r>
                      <a:endParaRPr lang="en-US" sz="120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109.67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7</a:t>
                      </a:r>
                      <a:r>
                        <a:rPr lang="en-US" sz="1200" dirty="0">
                          <a:effectLst/>
                          <a:latin typeface="Titillium" panose="00000500000000000000" pitchFamily="50" charset="0"/>
                        </a:rPr>
                        <a:t>3.4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42231"/>
                  </a:ext>
                </a:extLst>
              </a:tr>
              <a:tr h="1979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tillium" panose="00000500000000000000" pitchFamily="50" charset="0"/>
                        </a:rPr>
                        <a:t>08:00:00</a:t>
                      </a:r>
                      <a:endParaRPr lang="en-US" sz="120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tillium" panose="00000500000000000000" pitchFamily="50" charset="0"/>
                        </a:rPr>
                        <a:t>27.02</a:t>
                      </a:r>
                      <a:endParaRPr lang="en-US" sz="120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104.93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tillium" panose="00000500000000000000" pitchFamily="50" charset="0"/>
                        </a:rPr>
                        <a:t>7</a:t>
                      </a:r>
                      <a:r>
                        <a:rPr lang="en-US" sz="1200">
                          <a:effectLst/>
                          <a:latin typeface="Titillium" panose="00000500000000000000" pitchFamily="50" charset="0"/>
                        </a:rPr>
                        <a:t>1.3</a:t>
                      </a:r>
                      <a:endParaRPr lang="en-US" sz="120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647099"/>
                  </a:ext>
                </a:extLst>
              </a:tr>
              <a:tr h="1979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Titillium" panose="00000500000000000000" pitchFamily="50" charset="0"/>
                        </a:rPr>
                        <a:t>09:00:00</a:t>
                      </a:r>
                      <a:endParaRPr lang="en-US" sz="120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40.32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100.68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Titillium" panose="00000500000000000000" pitchFamily="50" charset="0"/>
                        </a:rPr>
                        <a:t>5</a:t>
                      </a:r>
                      <a:r>
                        <a:rPr lang="en-US" sz="1200" dirty="0">
                          <a:effectLst/>
                          <a:latin typeface="Titillium" panose="00000500000000000000" pitchFamily="50" charset="0"/>
                        </a:rPr>
                        <a:t>6.4</a:t>
                      </a:r>
                      <a:endParaRPr lang="en-US" sz="1200" dirty="0">
                        <a:effectLst/>
                        <a:latin typeface="Titillium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575153"/>
                  </a:ext>
                </a:extLst>
              </a:tr>
            </a:tbl>
          </a:graphicData>
        </a:graphic>
      </p:graphicFrame>
      <p:cxnSp>
        <p:nvCxnSpPr>
          <p:cNvPr id="10" name="Connettore 1 13">
            <a:extLst>
              <a:ext uri="{FF2B5EF4-FFF2-40B4-BE49-F238E27FC236}">
                <a16:creationId xmlns:a16="http://schemas.microsoft.com/office/drawing/2014/main" id="{A3E2FDDC-9A27-80B8-ED1F-4D9EE3CF94A3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B2AB53A-48AC-4829-CFB0-8F649DD8C9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434" y="4087259"/>
            <a:ext cx="3429655" cy="2304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352126-135C-E449-B05E-F31B08AC8F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12" y="4050497"/>
            <a:ext cx="2884619" cy="2368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93FD5B-F8FF-4096-C844-0DA3C90F6B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2592" y="4203220"/>
            <a:ext cx="3098822" cy="2185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929A54D-FCCE-BF67-53FE-D42A2D27B273}"/>
              </a:ext>
            </a:extLst>
          </p:cNvPr>
          <p:cNvSpPr/>
          <p:nvPr/>
        </p:nvSpPr>
        <p:spPr>
          <a:xfrm>
            <a:off x="780081" y="4867161"/>
            <a:ext cx="883404" cy="187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9A5C77-A92F-F70E-EBBA-58815DB99644}"/>
              </a:ext>
            </a:extLst>
          </p:cNvPr>
          <p:cNvSpPr txBox="1"/>
          <p:nvPr/>
        </p:nvSpPr>
        <p:spPr>
          <a:xfrm>
            <a:off x="2290440" y="3452763"/>
            <a:ext cx="13815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35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Hot spots on air</a:t>
            </a:r>
            <a:endParaRPr lang="en-US" sz="1350" dirty="0">
              <a:latin typeface="Titillium" panose="00000500000000000000" pitchFamily="50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6A36C1-DA0F-3B61-C3EC-60246C7F1344}"/>
              </a:ext>
            </a:extLst>
          </p:cNvPr>
          <p:cNvCxnSpPr>
            <a:cxnSpLocks/>
          </p:cNvCxnSpPr>
          <p:nvPr/>
        </p:nvCxnSpPr>
        <p:spPr>
          <a:xfrm flipH="1">
            <a:off x="1221783" y="3750482"/>
            <a:ext cx="1549476" cy="1058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F834C7-E35B-C37B-5092-D401EC9E6BD0}"/>
              </a:ext>
            </a:extLst>
          </p:cNvPr>
          <p:cNvSpPr txBox="1"/>
          <p:nvPr/>
        </p:nvSpPr>
        <p:spPr>
          <a:xfrm>
            <a:off x="4799968" y="3485043"/>
            <a:ext cx="289938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35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Concentration area on the ground</a:t>
            </a:r>
            <a:endParaRPr lang="en-US" sz="1350" dirty="0">
              <a:latin typeface="Titillium" panose="00000500000000000000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A429F3-7319-53CD-5101-1E6507ABCADE}"/>
              </a:ext>
            </a:extLst>
          </p:cNvPr>
          <p:cNvSpPr/>
          <p:nvPr/>
        </p:nvSpPr>
        <p:spPr>
          <a:xfrm>
            <a:off x="4077697" y="5462894"/>
            <a:ext cx="883404" cy="187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9FC197-D8B6-B005-3DAA-B487DAC7A4A4}"/>
              </a:ext>
            </a:extLst>
          </p:cNvPr>
          <p:cNvCxnSpPr>
            <a:cxnSpLocks/>
          </p:cNvCxnSpPr>
          <p:nvPr/>
        </p:nvCxnSpPr>
        <p:spPr>
          <a:xfrm flipH="1">
            <a:off x="4625779" y="3881344"/>
            <a:ext cx="1309552" cy="1581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AD3BADE-DEBA-8EA4-7C41-30C2AF0DE335}"/>
              </a:ext>
            </a:extLst>
          </p:cNvPr>
          <p:cNvSpPr/>
          <p:nvPr/>
        </p:nvSpPr>
        <p:spPr>
          <a:xfrm>
            <a:off x="6792392" y="5562714"/>
            <a:ext cx="883404" cy="187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240BB9-59AF-FF85-B367-AD0C92DD8A44}"/>
              </a:ext>
            </a:extLst>
          </p:cNvPr>
          <p:cNvCxnSpPr>
            <a:cxnSpLocks/>
          </p:cNvCxnSpPr>
          <p:nvPr/>
        </p:nvCxnSpPr>
        <p:spPr>
          <a:xfrm>
            <a:off x="6159762" y="3901086"/>
            <a:ext cx="1093618" cy="1622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4">
            <a:extLst>
              <a:ext uri="{FF2B5EF4-FFF2-40B4-BE49-F238E27FC236}">
                <a16:creationId xmlns:a16="http://schemas.microsoft.com/office/drawing/2014/main" id="{A8CECAAE-236B-D27E-3992-78461B43741B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2nd CTAO </a:t>
            </a:r>
            <a:r>
              <a:rPr lang="it-IT" sz="1600" i="1" dirty="0" err="1">
                <a:solidFill>
                  <a:srgbClr val="000000"/>
                </a:solidFill>
              </a:rPr>
              <a:t>Summer</a:t>
            </a:r>
            <a:r>
              <a:rPr lang="it-IT" sz="1600" i="1" dirty="0">
                <a:solidFill>
                  <a:srgbClr val="000000"/>
                </a:solidFill>
              </a:rPr>
              <a:t> School, La Palma, 21 June 2025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81FC43-9D39-AAD9-783F-46909674F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E0F0533-0344-B4FD-25CA-BCF75EC36EAE}"/>
              </a:ext>
            </a:extLst>
          </p:cNvPr>
          <p:cNvSpPr/>
          <p:nvPr/>
        </p:nvSpPr>
        <p:spPr>
          <a:xfrm>
            <a:off x="348945" y="679883"/>
            <a:ext cx="4508633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light concentrators with no domes</a:t>
            </a:r>
            <a:endParaRPr lang="en-US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95EEFEB-FA35-E28F-2ED6-82CC9980FA05}"/>
              </a:ext>
            </a:extLst>
          </p:cNvPr>
          <p:cNvSpPr/>
          <p:nvPr/>
        </p:nvSpPr>
        <p:spPr>
          <a:xfrm>
            <a:off x="5708305" y="637347"/>
            <a:ext cx="3132842" cy="4075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fire accident is a real issue</a:t>
            </a:r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C6175563-4138-D6D3-17EA-F29C9818CD83}"/>
              </a:ext>
            </a:extLst>
          </p:cNvPr>
          <p:cNvSpPr/>
          <p:nvPr/>
        </p:nvSpPr>
        <p:spPr>
          <a:xfrm>
            <a:off x="4931228" y="773146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CCE20C-8B0F-790E-16A4-535715048AE0}"/>
              </a:ext>
            </a:extLst>
          </p:cNvPr>
          <p:cNvSpPr/>
          <p:nvPr/>
        </p:nvSpPr>
        <p:spPr>
          <a:xfrm>
            <a:off x="1663485" y="4269045"/>
            <a:ext cx="661074" cy="691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A0F5AA-CE29-2327-4FFA-891499665F97}"/>
              </a:ext>
            </a:extLst>
          </p:cNvPr>
          <p:cNvSpPr/>
          <p:nvPr/>
        </p:nvSpPr>
        <p:spPr>
          <a:xfrm>
            <a:off x="4469431" y="4311867"/>
            <a:ext cx="661074" cy="691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66CD52-0CD9-3C99-BF8E-A7D4CED99F75}"/>
              </a:ext>
            </a:extLst>
          </p:cNvPr>
          <p:cNvSpPr/>
          <p:nvPr/>
        </p:nvSpPr>
        <p:spPr>
          <a:xfrm>
            <a:off x="7540538" y="4407321"/>
            <a:ext cx="661074" cy="691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F9A410D-919F-8819-B377-595C84247F48}"/>
              </a:ext>
            </a:extLst>
          </p:cNvPr>
          <p:cNvSpPr/>
          <p:nvPr/>
        </p:nvSpPr>
        <p:spPr>
          <a:xfrm>
            <a:off x="3483426" y="5006834"/>
            <a:ext cx="883404" cy="187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F85C5A9-7D7A-EF10-89AE-06F1BD78DF26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981233" y="3752845"/>
            <a:ext cx="877601" cy="1220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5">
            <a:extLst>
              <a:ext uri="{FF2B5EF4-FFF2-40B4-BE49-F238E27FC236}">
                <a16:creationId xmlns:a16="http://schemas.microsoft.com/office/drawing/2014/main" id="{02D9C8CF-8FF8-A382-842F-75F766ADF327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Hexagon 45">
            <a:extLst>
              <a:ext uri="{FF2B5EF4-FFF2-40B4-BE49-F238E27FC236}">
                <a16:creationId xmlns:a16="http://schemas.microsoft.com/office/drawing/2014/main" id="{0424648C-B1B6-496F-946A-7FEB4BFA2126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ttangolo 3">
            <a:extLst>
              <a:ext uri="{FF2B5EF4-FFF2-40B4-BE49-F238E27FC236}">
                <a16:creationId xmlns:a16="http://schemas.microsoft.com/office/drawing/2014/main" id="{0320ACB8-421D-4887-618B-4A3FDD52D366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defocusing</a:t>
            </a:r>
            <a:endParaRPr lang="it-IT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58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4AD50-2564-679A-4CD2-89AB969F6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AB915B-F608-B4E2-A59F-39AE49459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328" y="3452763"/>
            <a:ext cx="3026231" cy="1577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E9B291-C114-8A84-EF8B-8C4C7CA6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030" y="4876426"/>
            <a:ext cx="2982002" cy="1607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6CE2F3-D538-5F19-5BAA-A9CA21A4B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8914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38C6B45-1361-F45D-CDE2-C79B48DC4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6056" y="2170330"/>
            <a:ext cx="144472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9EE51D-E1F0-3BC4-0758-42B141C9B841}"/>
              </a:ext>
            </a:extLst>
          </p:cNvPr>
          <p:cNvSpPr txBox="1"/>
          <p:nvPr/>
        </p:nvSpPr>
        <p:spPr>
          <a:xfrm>
            <a:off x="241300" y="1164896"/>
            <a:ext cx="5408320" cy="2562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Possible solution</a:t>
            </a:r>
          </a:p>
          <a:p>
            <a:pPr marL="342900" indent="-342900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Change the parking position during the year: the camera parking support structure will be complicated</a:t>
            </a:r>
          </a:p>
          <a:p>
            <a:pPr marL="457200" indent="-457200" algn="just" defTabSz="6858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altLang="en-US" sz="2000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 defTabSz="6858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altLang="en-US" sz="2000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350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350" dirty="0">
              <a:latin typeface="Titillium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350" dirty="0">
              <a:latin typeface="Titillium" panose="00000500000000000000" pitchFamily="50" charset="0"/>
            </a:endParaRPr>
          </a:p>
        </p:txBody>
      </p:sp>
      <p:cxnSp>
        <p:nvCxnSpPr>
          <p:cNvPr id="6" name="Connettore 1 45">
            <a:extLst>
              <a:ext uri="{FF2B5EF4-FFF2-40B4-BE49-F238E27FC236}">
                <a16:creationId xmlns:a16="http://schemas.microsoft.com/office/drawing/2014/main" id="{7177FF8D-AE27-049D-EB41-73C769D0A69B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885F8C2-729F-EDE4-BB43-9C5968DF9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4DA738D-658B-7BA5-485D-C53010F71F59}"/>
              </a:ext>
            </a:extLst>
          </p:cNvPr>
          <p:cNvSpPr/>
          <p:nvPr/>
        </p:nvSpPr>
        <p:spPr>
          <a:xfrm>
            <a:off x="348945" y="679883"/>
            <a:ext cx="4508633" cy="37625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IACTs are light concentrators with no domes</a:t>
            </a:r>
            <a:endParaRPr lang="en-US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CFAA63E-EE6E-37A0-E8E6-91DE1B2BEF9E}"/>
              </a:ext>
            </a:extLst>
          </p:cNvPr>
          <p:cNvSpPr/>
          <p:nvPr/>
        </p:nvSpPr>
        <p:spPr>
          <a:xfrm>
            <a:off x="5708305" y="637347"/>
            <a:ext cx="3132842" cy="4075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fire accident is a real issue</a:t>
            </a:r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897183B1-3A59-0AE9-D903-E2E6311FE2BF}"/>
              </a:ext>
            </a:extLst>
          </p:cNvPr>
          <p:cNvSpPr/>
          <p:nvPr/>
        </p:nvSpPr>
        <p:spPr>
          <a:xfrm>
            <a:off x="4931228" y="773146"/>
            <a:ext cx="718392" cy="180576"/>
          </a:xfrm>
          <a:prstGeom prst="rightArrow">
            <a:avLst/>
          </a:prstGeom>
          <a:solidFill>
            <a:srgbClr val="FFC000"/>
          </a:solidFill>
          <a:ln>
            <a:solidFill>
              <a:srgbClr val="DCB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1C63E78-C942-C500-9A81-51269E993C39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1A8D1876-26E2-070C-1686-7C02790AE940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Segmentation and defocusing</a:t>
            </a:r>
            <a:endParaRPr lang="it-IT" sz="2800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A large metal structure with a ferris wheel&#10;&#10;AI-generated content may be incorrect.">
            <a:extLst>
              <a:ext uri="{FF2B5EF4-FFF2-40B4-BE49-F238E27FC236}">
                <a16:creationId xmlns:a16="http://schemas.microsoft.com/office/drawing/2014/main" id="{DDFA43A8-FE06-5BCB-F3BE-176EA78AD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861" y="1243849"/>
            <a:ext cx="2926286" cy="1646036"/>
          </a:xfrm>
          <a:prstGeom prst="rect">
            <a:avLst/>
          </a:prstGeom>
        </p:spPr>
      </p:pic>
      <p:pic>
        <p:nvPicPr>
          <p:cNvPr id="6146" name="Picture 2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20C9EFDF-23FE-F7D9-2B88-C6AD786A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29" y="3841317"/>
            <a:ext cx="30353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6" descr="A computer screen shot of a computer program&#10;&#10;AI-generated content may be incorrect.">
            <a:extLst>
              <a:ext uri="{FF2B5EF4-FFF2-40B4-BE49-F238E27FC236}">
                <a16:creationId xmlns:a16="http://schemas.microsoft.com/office/drawing/2014/main" id="{E0EDD9F0-065B-294E-45F4-FAA847A27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674" y="3871429"/>
            <a:ext cx="30353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13">
            <a:extLst>
              <a:ext uri="{FF2B5EF4-FFF2-40B4-BE49-F238E27FC236}">
                <a16:creationId xmlns:a16="http://schemas.microsoft.com/office/drawing/2014/main" id="{2961D723-0E17-442F-04A6-E5933E143D2D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4">
            <a:extLst>
              <a:ext uri="{FF2B5EF4-FFF2-40B4-BE49-F238E27FC236}">
                <a16:creationId xmlns:a16="http://schemas.microsoft.com/office/drawing/2014/main" id="{90C82ED8-615E-4010-E4A0-A374691A0748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82E695-B56F-B053-197C-A2F3A33FAD85}"/>
              </a:ext>
            </a:extLst>
          </p:cNvPr>
          <p:cNvSpPr txBox="1"/>
          <p:nvPr/>
        </p:nvSpPr>
        <p:spPr>
          <a:xfrm>
            <a:off x="177324" y="2858626"/>
            <a:ext cx="845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D60"/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Use segmentation to defocus the mirrors</a:t>
            </a:r>
          </a:p>
          <a:p>
            <a:pPr lvl="1"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Titillium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Each mirror can be tip/tilted to avoid solar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956964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612DB-0F87-AA55-F009-7EEB0CBBE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13">
            <a:extLst>
              <a:ext uri="{FF2B5EF4-FFF2-40B4-BE49-F238E27FC236}">
                <a16:creationId xmlns:a16="http://schemas.microsoft.com/office/drawing/2014/main" id="{446803B6-39BB-8F79-4D22-002C2D5AEB78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4">
            <a:extLst>
              <a:ext uri="{FF2B5EF4-FFF2-40B4-BE49-F238E27FC236}">
                <a16:creationId xmlns:a16="http://schemas.microsoft.com/office/drawing/2014/main" id="{21E5102E-E6BC-7BC2-1A93-045176742FD6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2" name="Connettore 1 45">
            <a:extLst>
              <a:ext uri="{FF2B5EF4-FFF2-40B4-BE49-F238E27FC236}">
                <a16:creationId xmlns:a16="http://schemas.microsoft.com/office/drawing/2014/main" id="{812F9B5B-3BE8-1BA8-8CD9-5668E35E8DB8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Hexagon 2">
            <a:extLst>
              <a:ext uri="{FF2B5EF4-FFF2-40B4-BE49-F238E27FC236}">
                <a16:creationId xmlns:a16="http://schemas.microsoft.com/office/drawing/2014/main" id="{05FE1108-DFE5-766E-07D5-EBA66771385E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D3D3566-01D6-7A1D-D97D-AFD64663B573}"/>
              </a:ext>
            </a:extLst>
          </p:cNvPr>
          <p:cNvSpPr/>
          <p:nvPr/>
        </p:nvSpPr>
        <p:spPr>
          <a:xfrm>
            <a:off x="203198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Conclusions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C7B7CFFC-6755-71F8-5160-9AA86BCE2423}"/>
              </a:ext>
            </a:extLst>
          </p:cNvPr>
          <p:cNvSpPr/>
          <p:nvPr/>
        </p:nvSpPr>
        <p:spPr>
          <a:xfrm>
            <a:off x="7789079" y="88258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901449D-2560-23D0-504A-45F9C4DC2715}"/>
              </a:ext>
            </a:extLst>
          </p:cNvPr>
          <p:cNvSpPr/>
          <p:nvPr/>
        </p:nvSpPr>
        <p:spPr>
          <a:xfrm>
            <a:off x="7139239" y="88257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82C186A-D7A1-8C68-0C69-D7552079B1B8}"/>
              </a:ext>
            </a:extLst>
          </p:cNvPr>
          <p:cNvSpPr/>
          <p:nvPr/>
        </p:nvSpPr>
        <p:spPr>
          <a:xfrm>
            <a:off x="6497968" y="88257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80A03D-5634-7945-7169-F34B957157BE}"/>
              </a:ext>
            </a:extLst>
          </p:cNvPr>
          <p:cNvSpPr/>
          <p:nvPr/>
        </p:nvSpPr>
        <p:spPr>
          <a:xfrm>
            <a:off x="5839559" y="92017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24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47130" y="1861288"/>
            <a:ext cx="8758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Tessellation enabled technological solutions in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Optical design</a:t>
            </a:r>
          </a:p>
          <a:p>
            <a:pPr algn="ctr"/>
            <a:r>
              <a:rPr lang="en-GB" sz="2400" dirty="0"/>
              <a:t>Manufacturing Technologies</a:t>
            </a:r>
          </a:p>
          <a:p>
            <a:pPr algn="ctr"/>
            <a:r>
              <a:rPr lang="en-GB" sz="2400" dirty="0"/>
              <a:t>Metrological solutions</a:t>
            </a:r>
          </a:p>
          <a:p>
            <a:pPr algn="ctr"/>
            <a:r>
              <a:rPr lang="en-GB" sz="2400" dirty="0"/>
              <a:t>Validation and operative procedures</a:t>
            </a:r>
          </a:p>
          <a:p>
            <a:pPr algn="ctr"/>
            <a:endParaRPr lang="en-GB" sz="2400" dirty="0">
              <a:solidFill>
                <a:srgbClr val="000090"/>
              </a:solidFill>
            </a:endParaRPr>
          </a:p>
          <a:p>
            <a:endParaRPr lang="en-GB" sz="2400" dirty="0"/>
          </a:p>
          <a:p>
            <a:pPr marL="342900" indent="-342900">
              <a:buFont typeface="Wingdings" charset="2"/>
              <a:buChar char="Ø"/>
            </a:pPr>
            <a:endParaRPr lang="en-GB" sz="2400" dirty="0"/>
          </a:p>
        </p:txBody>
      </p:sp>
      <p:cxnSp>
        <p:nvCxnSpPr>
          <p:cNvPr id="8" name="Connettore 1 7"/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3">
            <a:extLst>
              <a:ext uri="{FF2B5EF4-FFF2-40B4-BE49-F238E27FC236}">
                <a16:creationId xmlns:a16="http://schemas.microsoft.com/office/drawing/2014/main" id="{D8845917-F9AF-9A15-D059-4D3AA49ECA6E}"/>
              </a:ext>
            </a:extLst>
          </p:cNvPr>
          <p:cNvSpPr/>
          <p:nvPr/>
        </p:nvSpPr>
        <p:spPr>
          <a:xfrm>
            <a:off x="283632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61E5E4-3212-F82F-8989-C69B99CD26B3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8E2F4-6B2A-C86E-76D9-91A478F1934B}"/>
              </a:ext>
            </a:extLst>
          </p:cNvPr>
          <p:cNvSpPr txBox="1"/>
          <p:nvPr/>
        </p:nvSpPr>
        <p:spPr>
          <a:xfrm>
            <a:off x="1233889" y="3966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ttangolo 3">
            <a:extLst>
              <a:ext uri="{FF2B5EF4-FFF2-40B4-BE49-F238E27FC236}">
                <a16:creationId xmlns:a16="http://schemas.microsoft.com/office/drawing/2014/main" id="{2F5E05D3-0E55-BE5C-C840-9298F4F51B7E}"/>
              </a:ext>
            </a:extLst>
          </p:cNvPr>
          <p:cNvSpPr/>
          <p:nvPr/>
        </p:nvSpPr>
        <p:spPr>
          <a:xfrm>
            <a:off x="203198" y="-21142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cxnSp>
        <p:nvCxnSpPr>
          <p:cNvPr id="19" name="Connettore 1 45">
            <a:extLst>
              <a:ext uri="{FF2B5EF4-FFF2-40B4-BE49-F238E27FC236}">
                <a16:creationId xmlns:a16="http://schemas.microsoft.com/office/drawing/2014/main" id="{797BACAA-F334-F405-43CC-A63B801AA3DB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45">
            <a:extLst>
              <a:ext uri="{FF2B5EF4-FFF2-40B4-BE49-F238E27FC236}">
                <a16:creationId xmlns:a16="http://schemas.microsoft.com/office/drawing/2014/main" id="{F01E6751-98A7-185E-B1A9-E2683C9BEE67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Hexagon 20">
            <a:extLst>
              <a:ext uri="{FF2B5EF4-FFF2-40B4-BE49-F238E27FC236}">
                <a16:creationId xmlns:a16="http://schemas.microsoft.com/office/drawing/2014/main" id="{84280929-1BC0-8431-AC8F-A78D6465B0B1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9F4FB5"/>
          </a:solidFill>
          <a:ln>
            <a:solidFill>
              <a:srgbClr val="9F4FB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ttangolo 3">
            <a:extLst>
              <a:ext uri="{FF2B5EF4-FFF2-40B4-BE49-F238E27FC236}">
                <a16:creationId xmlns:a16="http://schemas.microsoft.com/office/drawing/2014/main" id="{88550FCD-206D-7A9E-43BB-D856CDFB7F11}"/>
              </a:ext>
            </a:extLst>
          </p:cNvPr>
          <p:cNvSpPr/>
          <p:nvPr/>
        </p:nvSpPr>
        <p:spPr>
          <a:xfrm>
            <a:off x="203198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 The beauty of science</a:t>
            </a:r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BA486824-7D9F-38EA-304B-8057D70456C6}"/>
              </a:ext>
            </a:extLst>
          </p:cNvPr>
          <p:cNvSpPr/>
          <p:nvPr/>
        </p:nvSpPr>
        <p:spPr>
          <a:xfrm>
            <a:off x="7789079" y="88258"/>
            <a:ext cx="452763" cy="381851"/>
          </a:xfrm>
          <a:prstGeom prst="hexagon">
            <a:avLst/>
          </a:prstGeom>
          <a:solidFill>
            <a:srgbClr val="D57FA5"/>
          </a:solidFill>
          <a:ln>
            <a:solidFill>
              <a:srgbClr val="D57FA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5A8FA859-3A41-52DF-2EB1-38D650708319}"/>
              </a:ext>
            </a:extLst>
          </p:cNvPr>
          <p:cNvSpPr/>
          <p:nvPr/>
        </p:nvSpPr>
        <p:spPr>
          <a:xfrm>
            <a:off x="7139239" y="88257"/>
            <a:ext cx="452763" cy="381851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94724E58-5A1D-7608-EFAB-352630CB3531}"/>
              </a:ext>
            </a:extLst>
          </p:cNvPr>
          <p:cNvSpPr/>
          <p:nvPr/>
        </p:nvSpPr>
        <p:spPr>
          <a:xfrm>
            <a:off x="6497968" y="88257"/>
            <a:ext cx="452763" cy="381851"/>
          </a:xfrm>
          <a:prstGeom prst="hexagon">
            <a:avLst/>
          </a:prstGeom>
          <a:solidFill>
            <a:srgbClr val="4B4BC1"/>
          </a:solidFill>
          <a:ln>
            <a:solidFill>
              <a:srgbClr val="4B4BC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DA6F2E56-D895-F4F9-9FF8-5AE057C47E1A}"/>
              </a:ext>
            </a:extLst>
          </p:cNvPr>
          <p:cNvSpPr/>
          <p:nvPr/>
        </p:nvSpPr>
        <p:spPr>
          <a:xfrm>
            <a:off x="5839559" y="92017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34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68D53-EABB-1D23-08E5-22152513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143DE66-724C-F868-0BE2-AC2942B0408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FB2EBB7B-4249-E26A-7638-7F03759F38A5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ABD26-6B92-4F6D-9187-C849B6BC6935}"/>
              </a:ext>
            </a:extLst>
          </p:cNvPr>
          <p:cNvSpPr txBox="1"/>
          <p:nvPr/>
        </p:nvSpPr>
        <p:spPr>
          <a:xfrm>
            <a:off x="5743767" y="5128006"/>
            <a:ext cx="2498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/>
              <a:t>ASTRI-Horn mirrors surrounding Ebe by Antonio Canova (1804) at Palazzo </a:t>
            </a:r>
            <a:r>
              <a:rPr lang="en-GB" sz="1600" i="1" dirty="0" err="1"/>
              <a:t>Citterio</a:t>
            </a:r>
            <a:r>
              <a:rPr lang="en-GB" sz="1600" i="1" dirty="0"/>
              <a:t>-Grande Brera</a:t>
            </a:r>
            <a:endParaRPr lang="en-US" sz="16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B967E1-30BA-6DF6-7CE3-439AD2083F3B}"/>
              </a:ext>
            </a:extLst>
          </p:cNvPr>
          <p:cNvSpPr txBox="1"/>
          <p:nvPr/>
        </p:nvSpPr>
        <p:spPr>
          <a:xfrm>
            <a:off x="1233889" y="3966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statue of a person in a room with a mirror&#10;&#10;AI-generated content may be incorrect.">
            <a:extLst>
              <a:ext uri="{FF2B5EF4-FFF2-40B4-BE49-F238E27FC236}">
                <a16:creationId xmlns:a16="http://schemas.microsoft.com/office/drawing/2014/main" id="{2D58761F-045E-D2D8-77F3-37325FEF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9640" y="1382363"/>
            <a:ext cx="5511840" cy="4133881"/>
          </a:xfrm>
          <a:prstGeom prst="rect">
            <a:avLst/>
          </a:prstGeom>
        </p:spPr>
      </p:pic>
      <p:sp>
        <p:nvSpPr>
          <p:cNvPr id="6" name="Rettangolo 3">
            <a:extLst>
              <a:ext uri="{FF2B5EF4-FFF2-40B4-BE49-F238E27FC236}">
                <a16:creationId xmlns:a16="http://schemas.microsoft.com/office/drawing/2014/main" id="{84CBC94C-CE17-6E52-69D7-573EF435725E}"/>
              </a:ext>
            </a:extLst>
          </p:cNvPr>
          <p:cNvSpPr/>
          <p:nvPr/>
        </p:nvSpPr>
        <p:spPr>
          <a:xfrm>
            <a:off x="203198" y="-21142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3" name="Rettangolo 3">
            <a:extLst>
              <a:ext uri="{FF2B5EF4-FFF2-40B4-BE49-F238E27FC236}">
                <a16:creationId xmlns:a16="http://schemas.microsoft.com/office/drawing/2014/main" id="{11BA01F7-102E-CE97-772D-1F1EF11467B3}"/>
              </a:ext>
            </a:extLst>
          </p:cNvPr>
          <p:cNvSpPr/>
          <p:nvPr/>
        </p:nvSpPr>
        <p:spPr>
          <a:xfrm>
            <a:off x="283632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16" name="Rettangolo 3">
            <a:extLst>
              <a:ext uri="{FF2B5EF4-FFF2-40B4-BE49-F238E27FC236}">
                <a16:creationId xmlns:a16="http://schemas.microsoft.com/office/drawing/2014/main" id="{DE2E0C12-7C6F-4A37-F198-2904096C82CA}"/>
              </a:ext>
            </a:extLst>
          </p:cNvPr>
          <p:cNvSpPr/>
          <p:nvPr/>
        </p:nvSpPr>
        <p:spPr>
          <a:xfrm>
            <a:off x="203198" y="-21142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20" name="Rettangolo 3">
            <a:extLst>
              <a:ext uri="{FF2B5EF4-FFF2-40B4-BE49-F238E27FC236}">
                <a16:creationId xmlns:a16="http://schemas.microsoft.com/office/drawing/2014/main" id="{AE909E4D-AD1A-7120-544C-A5EE83320E83}"/>
              </a:ext>
            </a:extLst>
          </p:cNvPr>
          <p:cNvSpPr/>
          <p:nvPr/>
        </p:nvSpPr>
        <p:spPr>
          <a:xfrm>
            <a:off x="203198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30" name="Rettangolo 3">
            <a:extLst>
              <a:ext uri="{FF2B5EF4-FFF2-40B4-BE49-F238E27FC236}">
                <a16:creationId xmlns:a16="http://schemas.microsoft.com/office/drawing/2014/main" id="{B59392F7-CC89-C4A0-C771-C4C489E83EF4}"/>
              </a:ext>
            </a:extLst>
          </p:cNvPr>
          <p:cNvSpPr/>
          <p:nvPr/>
        </p:nvSpPr>
        <p:spPr>
          <a:xfrm>
            <a:off x="283632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sp>
        <p:nvSpPr>
          <p:cNvPr id="31" name="Rettangolo 3">
            <a:extLst>
              <a:ext uri="{FF2B5EF4-FFF2-40B4-BE49-F238E27FC236}">
                <a16:creationId xmlns:a16="http://schemas.microsoft.com/office/drawing/2014/main" id="{ECEF46C5-6D13-9966-D38A-B66836659723}"/>
              </a:ext>
            </a:extLst>
          </p:cNvPr>
          <p:cNvSpPr/>
          <p:nvPr/>
        </p:nvSpPr>
        <p:spPr>
          <a:xfrm>
            <a:off x="203198" y="-21142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rgbClr val="000000"/>
              </a:solidFill>
            </a:endParaRPr>
          </a:p>
        </p:txBody>
      </p:sp>
      <p:cxnSp>
        <p:nvCxnSpPr>
          <p:cNvPr id="32" name="Connettore 1 45">
            <a:extLst>
              <a:ext uri="{FF2B5EF4-FFF2-40B4-BE49-F238E27FC236}">
                <a16:creationId xmlns:a16="http://schemas.microsoft.com/office/drawing/2014/main" id="{90FA2F03-64AD-4B14-C077-0C0CE9C5AE3D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45">
            <a:extLst>
              <a:ext uri="{FF2B5EF4-FFF2-40B4-BE49-F238E27FC236}">
                <a16:creationId xmlns:a16="http://schemas.microsoft.com/office/drawing/2014/main" id="{C1446382-D29C-34F1-C75D-5A47D2C77DDF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ttangolo 3">
            <a:extLst>
              <a:ext uri="{FF2B5EF4-FFF2-40B4-BE49-F238E27FC236}">
                <a16:creationId xmlns:a16="http://schemas.microsoft.com/office/drawing/2014/main" id="{D097040C-02D3-A791-1972-35642D8775E9}"/>
              </a:ext>
            </a:extLst>
          </p:cNvPr>
          <p:cNvSpPr/>
          <p:nvPr/>
        </p:nvSpPr>
        <p:spPr>
          <a:xfrm>
            <a:off x="203198" y="0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00"/>
                </a:solidFill>
              </a:rPr>
              <a:t> The beauty of science</a:t>
            </a:r>
            <a:endParaRPr lang="it-IT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2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38"/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998133" y="5604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488828184"/>
              </p:ext>
            </p:extLst>
          </p:nvPr>
        </p:nvGraphicFramePr>
        <p:xfrm>
          <a:off x="-3124837" y="1090605"/>
          <a:ext cx="11431701" cy="467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A893F551-3607-0260-6780-8A8D84CEC182}"/>
              </a:ext>
            </a:extLst>
          </p:cNvPr>
          <p:cNvSpPr/>
          <p:nvPr/>
        </p:nvSpPr>
        <p:spPr>
          <a:xfrm>
            <a:off x="1351997" y="876911"/>
            <a:ext cx="474593" cy="50843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Rettangolo 4">
            <a:extLst>
              <a:ext uri="{FF2B5EF4-FFF2-40B4-BE49-F238E27FC236}">
                <a16:creationId xmlns:a16="http://schemas.microsoft.com/office/drawing/2014/main" id="{8EB71070-723D-598C-C48B-C8BC43DEF858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15" name="Connettore 1 45">
            <a:extLst>
              <a:ext uri="{FF2B5EF4-FFF2-40B4-BE49-F238E27FC236}">
                <a16:creationId xmlns:a16="http://schemas.microsoft.com/office/drawing/2014/main" id="{B64F757E-1405-047F-8F86-494A0755C2FA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Hexagon 15">
            <a:extLst>
              <a:ext uri="{FF2B5EF4-FFF2-40B4-BE49-F238E27FC236}">
                <a16:creationId xmlns:a16="http://schemas.microsoft.com/office/drawing/2014/main" id="{CB3EACC1-6A65-BC3D-A25A-06FDEE268598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ttangolo 3">
            <a:extLst>
              <a:ext uri="{FF2B5EF4-FFF2-40B4-BE49-F238E27FC236}">
                <a16:creationId xmlns:a16="http://schemas.microsoft.com/office/drawing/2014/main" id="{9CCA0A10-EC3A-D76C-CBCF-38CD5D8CA904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pic>
        <p:nvPicPr>
          <p:cNvPr id="18" name="Immagine 3" descr="SNR.png">
            <a:extLst>
              <a:ext uri="{FF2B5EF4-FFF2-40B4-BE49-F238E27FC236}">
                <a16:creationId xmlns:a16="http://schemas.microsoft.com/office/drawing/2014/main" id="{241920C3-C4BC-A2EC-D5F1-89D678E0D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597" y="702333"/>
            <a:ext cx="3799184" cy="25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9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38"/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magine 36" descr="Pointing_directions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1" r="-1519" b="-2943"/>
          <a:stretch/>
        </p:blipFill>
        <p:spPr>
          <a:xfrm>
            <a:off x="6751291" y="1822885"/>
            <a:ext cx="2151409" cy="226126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98133" y="5604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3" name="Rettangolo 2"/>
          <p:cNvSpPr/>
          <p:nvPr/>
        </p:nvSpPr>
        <p:spPr>
          <a:xfrm>
            <a:off x="6700492" y="3202820"/>
            <a:ext cx="2164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>
                <a:solidFill>
                  <a:srgbClr val="000000"/>
                </a:solidFill>
              </a:rPr>
              <a:t>Naumann</a:t>
            </a:r>
            <a:r>
              <a:rPr lang="en-GB" i="1" dirty="0">
                <a:solidFill>
                  <a:srgbClr val="000000"/>
                </a:solidFill>
              </a:rPr>
              <a:t> et al. 2012</a:t>
            </a:r>
            <a:endParaRPr lang="en-GB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457026846"/>
              </p:ext>
            </p:extLst>
          </p:nvPr>
        </p:nvGraphicFramePr>
        <p:xfrm>
          <a:off x="-45841" y="831668"/>
          <a:ext cx="6746333" cy="4627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47B9831D-BFAE-A5F1-1C3B-4D80B536B97B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grpSp>
        <p:nvGrpSpPr>
          <p:cNvPr id="15" name="Gruppo 10">
            <a:extLst>
              <a:ext uri="{FF2B5EF4-FFF2-40B4-BE49-F238E27FC236}">
                <a16:creationId xmlns:a16="http://schemas.microsoft.com/office/drawing/2014/main" id="{B3CE1FDC-EF32-7359-56BE-4EBED7347035}"/>
              </a:ext>
            </a:extLst>
          </p:cNvPr>
          <p:cNvGrpSpPr/>
          <p:nvPr/>
        </p:nvGrpSpPr>
        <p:grpSpPr>
          <a:xfrm>
            <a:off x="6788864" y="4394832"/>
            <a:ext cx="2151409" cy="587443"/>
            <a:chOff x="3406840" y="1576471"/>
            <a:chExt cx="2687191" cy="587443"/>
          </a:xfrm>
        </p:grpSpPr>
        <p:sp>
          <p:nvSpPr>
            <p:cNvPr id="16" name="Rettangolo arrotondato 11">
              <a:extLst>
                <a:ext uri="{FF2B5EF4-FFF2-40B4-BE49-F238E27FC236}">
                  <a16:creationId xmlns:a16="http://schemas.microsoft.com/office/drawing/2014/main" id="{8596FAB9-A668-849A-E17A-2C016C535681}"/>
                </a:ext>
              </a:extLst>
            </p:cNvPr>
            <p:cNvSpPr/>
            <p:nvPr/>
          </p:nvSpPr>
          <p:spPr>
            <a:xfrm>
              <a:off x="3406840" y="1576471"/>
              <a:ext cx="2687191" cy="587443"/>
            </a:xfrm>
            <a:prstGeom prst="roundRect">
              <a:avLst/>
            </a:prstGeom>
            <a:solidFill>
              <a:srgbClr val="C0504D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ttangolo 12">
              <a:extLst>
                <a:ext uri="{FF2B5EF4-FFF2-40B4-BE49-F238E27FC236}">
                  <a16:creationId xmlns:a16="http://schemas.microsoft.com/office/drawing/2014/main" id="{94C1397D-7A7B-E716-D21B-471231C309F3}"/>
                </a:ext>
              </a:extLst>
            </p:cNvPr>
            <p:cNvSpPr/>
            <p:nvPr/>
          </p:nvSpPr>
          <p:spPr>
            <a:xfrm>
              <a:off x="3750292" y="1583069"/>
              <a:ext cx="2000286" cy="5587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+ POINTING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5537E11-F71F-A789-0A0F-D23144BB3CDE}"/>
              </a:ext>
            </a:extLst>
          </p:cNvPr>
          <p:cNvSpPr/>
          <p:nvPr/>
        </p:nvSpPr>
        <p:spPr>
          <a:xfrm>
            <a:off x="797503" y="985601"/>
            <a:ext cx="474593" cy="50843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9" name="Connettore 1 45">
            <a:extLst>
              <a:ext uri="{FF2B5EF4-FFF2-40B4-BE49-F238E27FC236}">
                <a16:creationId xmlns:a16="http://schemas.microsoft.com/office/drawing/2014/main" id="{CE1ED5FE-8DFD-D41B-3EE5-5E5EEA9113A1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088DD67-C787-FC50-9225-60552430F21C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tangolo 3">
            <a:extLst>
              <a:ext uri="{FF2B5EF4-FFF2-40B4-BE49-F238E27FC236}">
                <a16:creationId xmlns:a16="http://schemas.microsoft.com/office/drawing/2014/main" id="{ECBB8033-7D8A-3298-01C6-8E895405B85E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sp>
        <p:nvSpPr>
          <p:cNvPr id="13" name="Rettangolo 51">
            <a:extLst>
              <a:ext uri="{FF2B5EF4-FFF2-40B4-BE49-F238E27FC236}">
                <a16:creationId xmlns:a16="http://schemas.microsoft.com/office/drawing/2014/main" id="{F54D0C82-2676-EA7B-A839-36D34B93241A}"/>
              </a:ext>
            </a:extLst>
          </p:cNvPr>
          <p:cNvSpPr/>
          <p:nvPr/>
        </p:nvSpPr>
        <p:spPr>
          <a:xfrm>
            <a:off x="7079450" y="3962493"/>
            <a:ext cx="1495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>
                <a:solidFill>
                  <a:srgbClr val="000000"/>
                </a:solidFill>
              </a:rPr>
              <a:t>Naumann</a:t>
            </a:r>
            <a:r>
              <a:rPr lang="it-IT" sz="1200" i="1" dirty="0">
                <a:solidFill>
                  <a:srgbClr val="000000"/>
                </a:solidFill>
              </a:rPr>
              <a:t> et al. 2012</a:t>
            </a:r>
            <a:endParaRPr lang="it-IT" sz="1200" dirty="0"/>
          </a:p>
        </p:txBody>
      </p: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138FE704-F90E-3066-9B17-1BFA9FA465B6}"/>
              </a:ext>
            </a:extLst>
          </p:cNvPr>
          <p:cNvSpPr txBox="1"/>
          <p:nvPr/>
        </p:nvSpPr>
        <p:spPr>
          <a:xfrm>
            <a:off x="861904" y="5580896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2000" dirty="0"/>
          </a:p>
          <a:p>
            <a:pPr algn="just"/>
            <a:endParaRPr lang="en-GB" sz="2000" dirty="0"/>
          </a:p>
          <a:p>
            <a:pPr algn="just"/>
            <a:endParaRPr lang="en-GB" sz="2000" dirty="0"/>
          </a:p>
        </p:txBody>
      </p:sp>
      <p:grpSp>
        <p:nvGrpSpPr>
          <p:cNvPr id="19" name="Gruppo 22">
            <a:extLst>
              <a:ext uri="{FF2B5EF4-FFF2-40B4-BE49-F238E27FC236}">
                <a16:creationId xmlns:a16="http://schemas.microsoft.com/office/drawing/2014/main" id="{9E7CD952-68D2-1211-2B54-703C5DD336A5}"/>
              </a:ext>
            </a:extLst>
          </p:cNvPr>
          <p:cNvGrpSpPr/>
          <p:nvPr/>
        </p:nvGrpSpPr>
        <p:grpSpPr>
          <a:xfrm>
            <a:off x="283632" y="5727659"/>
            <a:ext cx="2636599" cy="541530"/>
            <a:chOff x="0" y="3510785"/>
            <a:chExt cx="2641606" cy="651113"/>
          </a:xfrm>
        </p:grpSpPr>
        <p:sp>
          <p:nvSpPr>
            <p:cNvPr id="20" name="Rettangolo arrotondato 23">
              <a:extLst>
                <a:ext uri="{FF2B5EF4-FFF2-40B4-BE49-F238E27FC236}">
                  <a16:creationId xmlns:a16="http://schemas.microsoft.com/office/drawing/2014/main" id="{AF2FD2C5-7B26-C2E3-6DDE-08DFC653E347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ttangolo 24">
              <a:extLst>
                <a:ext uri="{FF2B5EF4-FFF2-40B4-BE49-F238E27FC236}">
                  <a16:creationId xmlns:a16="http://schemas.microsoft.com/office/drawing/2014/main" id="{24528A86-7245-665E-7BC3-03AC3C594E64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grpSp>
        <p:nvGrpSpPr>
          <p:cNvPr id="22" name="Gruppo 25">
            <a:extLst>
              <a:ext uri="{FF2B5EF4-FFF2-40B4-BE49-F238E27FC236}">
                <a16:creationId xmlns:a16="http://schemas.microsoft.com/office/drawing/2014/main" id="{F4D7FFC5-D13A-BBFE-78BD-153BA4D89E8A}"/>
              </a:ext>
            </a:extLst>
          </p:cNvPr>
          <p:cNvGrpSpPr/>
          <p:nvPr/>
        </p:nvGrpSpPr>
        <p:grpSpPr>
          <a:xfrm>
            <a:off x="3037410" y="5725578"/>
            <a:ext cx="2063247" cy="543612"/>
            <a:chOff x="4328397" y="2388734"/>
            <a:chExt cx="2417935" cy="651113"/>
          </a:xfrm>
        </p:grpSpPr>
        <p:sp>
          <p:nvSpPr>
            <p:cNvPr id="23" name="Rettangolo arrotondato 26">
              <a:extLst>
                <a:ext uri="{FF2B5EF4-FFF2-40B4-BE49-F238E27FC236}">
                  <a16:creationId xmlns:a16="http://schemas.microsoft.com/office/drawing/2014/main" id="{841828FA-DE0A-EC1D-577D-9E59160DBD8B}"/>
                </a:ext>
              </a:extLst>
            </p:cNvPr>
            <p:cNvSpPr/>
            <p:nvPr/>
          </p:nvSpPr>
          <p:spPr>
            <a:xfrm>
              <a:off x="4328397" y="2388734"/>
              <a:ext cx="2417935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ttangolo 27">
              <a:extLst>
                <a:ext uri="{FF2B5EF4-FFF2-40B4-BE49-F238E27FC236}">
                  <a16:creationId xmlns:a16="http://schemas.microsoft.com/office/drawing/2014/main" id="{EF7CCED1-A57F-415E-6A15-0097A6A59DE5}"/>
                </a:ext>
              </a:extLst>
            </p:cNvPr>
            <p:cNvSpPr/>
            <p:nvPr/>
          </p:nvSpPr>
          <p:spPr>
            <a:xfrm>
              <a:off x="4360182" y="2420519"/>
              <a:ext cx="2248827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 err="1">
                  <a:solidFill>
                    <a:schemeClr val="tx1"/>
                  </a:solidFill>
                </a:rPr>
                <a:t>Isocronicity</a:t>
              </a:r>
              <a:endParaRPr lang="it-IT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po 28">
            <a:extLst>
              <a:ext uri="{FF2B5EF4-FFF2-40B4-BE49-F238E27FC236}">
                <a16:creationId xmlns:a16="http://schemas.microsoft.com/office/drawing/2014/main" id="{61247B51-1DF4-3448-BB69-020DF377C784}"/>
              </a:ext>
            </a:extLst>
          </p:cNvPr>
          <p:cNvGrpSpPr/>
          <p:nvPr/>
        </p:nvGrpSpPr>
        <p:grpSpPr>
          <a:xfrm>
            <a:off x="5216424" y="5734131"/>
            <a:ext cx="1919110" cy="535058"/>
            <a:chOff x="936472" y="3201311"/>
            <a:chExt cx="2261633" cy="822014"/>
          </a:xfrm>
        </p:grpSpPr>
        <p:sp>
          <p:nvSpPr>
            <p:cNvPr id="26" name="Rettangolo arrotondato 29">
              <a:extLst>
                <a:ext uri="{FF2B5EF4-FFF2-40B4-BE49-F238E27FC236}">
                  <a16:creationId xmlns:a16="http://schemas.microsoft.com/office/drawing/2014/main" id="{0F234F86-5E10-68E4-FAF8-A6529820B053}"/>
                </a:ext>
              </a:extLst>
            </p:cNvPr>
            <p:cNvSpPr/>
            <p:nvPr/>
          </p:nvSpPr>
          <p:spPr>
            <a:xfrm>
              <a:off x="936472" y="3201311"/>
              <a:ext cx="2261633" cy="82201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ttangolo 30">
              <a:extLst>
                <a:ext uri="{FF2B5EF4-FFF2-40B4-BE49-F238E27FC236}">
                  <a16:creationId xmlns:a16="http://schemas.microsoft.com/office/drawing/2014/main" id="{E4FC28BA-02B3-05B5-9C63-4A1773CE17B1}"/>
                </a:ext>
              </a:extLst>
            </p:cNvPr>
            <p:cNvSpPr/>
            <p:nvPr/>
          </p:nvSpPr>
          <p:spPr>
            <a:xfrm>
              <a:off x="981880" y="3246718"/>
              <a:ext cx="2216225" cy="633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PSF</a:t>
              </a:r>
            </a:p>
          </p:txBody>
        </p:sp>
      </p:grpSp>
      <p:grpSp>
        <p:nvGrpSpPr>
          <p:cNvPr id="28" name="Gruppo 31">
            <a:extLst>
              <a:ext uri="{FF2B5EF4-FFF2-40B4-BE49-F238E27FC236}">
                <a16:creationId xmlns:a16="http://schemas.microsoft.com/office/drawing/2014/main" id="{F50349FF-D17D-BF36-330D-12BF4CF67CEA}"/>
              </a:ext>
            </a:extLst>
          </p:cNvPr>
          <p:cNvGrpSpPr/>
          <p:nvPr/>
        </p:nvGrpSpPr>
        <p:grpSpPr>
          <a:xfrm>
            <a:off x="7251301" y="5717198"/>
            <a:ext cx="1723371" cy="535058"/>
            <a:chOff x="3965838" y="3191880"/>
            <a:chExt cx="1947015" cy="930162"/>
          </a:xfrm>
        </p:grpSpPr>
        <p:sp>
          <p:nvSpPr>
            <p:cNvPr id="29" name="Rettangolo arrotondato 33">
              <a:extLst>
                <a:ext uri="{FF2B5EF4-FFF2-40B4-BE49-F238E27FC236}">
                  <a16:creationId xmlns:a16="http://schemas.microsoft.com/office/drawing/2014/main" id="{B85A4AD6-F177-AADC-02DF-5CF5A8A2AA7A}"/>
                </a:ext>
              </a:extLst>
            </p:cNvPr>
            <p:cNvSpPr/>
            <p:nvPr/>
          </p:nvSpPr>
          <p:spPr>
            <a:xfrm>
              <a:off x="3965838" y="3191880"/>
              <a:ext cx="1947015" cy="93016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ttangolo 34">
              <a:extLst>
                <a:ext uri="{FF2B5EF4-FFF2-40B4-BE49-F238E27FC236}">
                  <a16:creationId xmlns:a16="http://schemas.microsoft.com/office/drawing/2014/main" id="{DE2CEB70-FE38-F047-1DC4-1B03D221B1A2}"/>
                </a:ext>
              </a:extLst>
            </p:cNvPr>
            <p:cNvSpPr/>
            <p:nvPr/>
          </p:nvSpPr>
          <p:spPr>
            <a:xfrm>
              <a:off x="4011245" y="3237287"/>
              <a:ext cx="1856201" cy="839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kern="1200" dirty="0">
                  <a:solidFill>
                    <a:srgbClr val="000000"/>
                  </a:solidFill>
                </a:rPr>
                <a:t>FOV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16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0E626-07E1-9800-E486-8FC4EED6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147C36ED-57BE-5CC8-C025-4E710A95DBB4}"/>
              </a:ext>
            </a:extLst>
          </p:cNvPr>
          <p:cNvSpPr/>
          <p:nvPr/>
        </p:nvSpPr>
        <p:spPr>
          <a:xfrm>
            <a:off x="4026143" y="784213"/>
            <a:ext cx="320937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Large tessellated optics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6901A1AE-1E7A-44F1-F38A-C385CFE4E6FC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o 22">
            <a:extLst>
              <a:ext uri="{FF2B5EF4-FFF2-40B4-BE49-F238E27FC236}">
                <a16:creationId xmlns:a16="http://schemas.microsoft.com/office/drawing/2014/main" id="{E0613954-7823-33C7-1E74-CB7558B03707}"/>
              </a:ext>
            </a:extLst>
          </p:cNvPr>
          <p:cNvGrpSpPr/>
          <p:nvPr/>
        </p:nvGrpSpPr>
        <p:grpSpPr>
          <a:xfrm>
            <a:off x="283632" y="791650"/>
            <a:ext cx="2636599" cy="541530"/>
            <a:chOff x="0" y="3510785"/>
            <a:chExt cx="2641606" cy="651113"/>
          </a:xfrm>
        </p:grpSpPr>
        <p:sp>
          <p:nvSpPr>
            <p:cNvPr id="13" name="Rettangolo arrotondato 23">
              <a:extLst>
                <a:ext uri="{FF2B5EF4-FFF2-40B4-BE49-F238E27FC236}">
                  <a16:creationId xmlns:a16="http://schemas.microsoft.com/office/drawing/2014/main" id="{4F230093-8D19-7AEC-63D2-69259FF996FD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ttangolo 24">
              <a:extLst>
                <a:ext uri="{FF2B5EF4-FFF2-40B4-BE49-F238E27FC236}">
                  <a16:creationId xmlns:a16="http://schemas.microsoft.com/office/drawing/2014/main" id="{A7A1DB78-4B39-7AF5-02B1-0F921D27B71C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pic>
        <p:nvPicPr>
          <p:cNvPr id="3" name="Immagine 5" descr="MACIG.jpg">
            <a:extLst>
              <a:ext uri="{FF2B5EF4-FFF2-40B4-BE49-F238E27FC236}">
                <a16:creationId xmlns:a16="http://schemas.microsoft.com/office/drawing/2014/main" id="{98BD09F1-194A-8E73-9099-31D8F1CB45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49" y="4018624"/>
            <a:ext cx="3219201" cy="210298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E42456F-9427-27B0-0AE9-947BDF1E144A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20" name="Connettore 1 45">
            <a:extLst>
              <a:ext uri="{FF2B5EF4-FFF2-40B4-BE49-F238E27FC236}">
                <a16:creationId xmlns:a16="http://schemas.microsoft.com/office/drawing/2014/main" id="{D75DCC40-27F6-8FDB-3CDC-4F1C507B5E5F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Hexagon 20">
            <a:extLst>
              <a:ext uri="{FF2B5EF4-FFF2-40B4-BE49-F238E27FC236}">
                <a16:creationId xmlns:a16="http://schemas.microsoft.com/office/drawing/2014/main" id="{5661E64A-7EF8-EE90-1227-8F15B34B3C35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ttangolo 3">
            <a:extLst>
              <a:ext uri="{FF2B5EF4-FFF2-40B4-BE49-F238E27FC236}">
                <a16:creationId xmlns:a16="http://schemas.microsoft.com/office/drawing/2014/main" id="{98D488D0-E61C-CCC5-4BC5-657C9A17DD8D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pic>
        <p:nvPicPr>
          <p:cNvPr id="24" name="Picture 23" descr="A satellite dish in the desert&#10;&#10;AI-generated content may be incorrect.">
            <a:extLst>
              <a:ext uri="{FF2B5EF4-FFF2-40B4-BE49-F238E27FC236}">
                <a16:creationId xmlns:a16="http://schemas.microsoft.com/office/drawing/2014/main" id="{97BDBD39-649F-3941-AB47-3C95EAF4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89" y="3937935"/>
            <a:ext cx="4209495" cy="21836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3B25F7B-46CD-FEBF-C357-7C879AFFA2D3}"/>
              </a:ext>
            </a:extLst>
          </p:cNvPr>
          <p:cNvSpPr txBox="1"/>
          <p:nvPr/>
        </p:nvSpPr>
        <p:spPr>
          <a:xfrm>
            <a:off x="4572000" y="6099203"/>
            <a:ext cx="458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H.E.S.S. 4 telescopes 12 m+ 1 telescope 28 m </a:t>
            </a:r>
            <a:endParaRPr lang="en-US" dirty="0"/>
          </a:p>
        </p:txBody>
      </p:sp>
      <p:pic>
        <p:nvPicPr>
          <p:cNvPr id="51" name="Picture 50" descr="A satellite dishes in a desert&#10;&#10;AI-generated content may be incorrect.">
            <a:extLst>
              <a:ext uri="{FF2B5EF4-FFF2-40B4-BE49-F238E27FC236}">
                <a16:creationId xmlns:a16="http://schemas.microsoft.com/office/drawing/2014/main" id="{131B2BA1-2B3C-9D69-CD14-FF40869A6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0" y="1393779"/>
            <a:ext cx="6181663" cy="22046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6DEC57C-AC6A-E80E-728A-470A5ABEB0DA}"/>
              </a:ext>
            </a:extLst>
          </p:cNvPr>
          <p:cNvSpPr txBox="1"/>
          <p:nvPr/>
        </p:nvSpPr>
        <p:spPr>
          <a:xfrm>
            <a:off x="3851824" y="1367978"/>
            <a:ext cx="458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VERITAS 4 telescopes with diameter 12 m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23D9F4-C21F-E56F-AE4B-0E95786FD046}"/>
              </a:ext>
            </a:extLst>
          </p:cNvPr>
          <p:cNvSpPr txBox="1"/>
          <p:nvPr/>
        </p:nvSpPr>
        <p:spPr>
          <a:xfrm>
            <a:off x="422337" y="2986108"/>
            <a:ext cx="594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FACT 4 m dimeter</a:t>
            </a:r>
            <a:endParaRPr lang="en-US" dirty="0"/>
          </a:p>
        </p:txBody>
      </p:sp>
      <p:pic>
        <p:nvPicPr>
          <p:cNvPr id="56" name="Picture 55" descr="A telescope with stars in the sky&#10;&#10;AI-generated content may be incorrect.">
            <a:extLst>
              <a:ext uri="{FF2B5EF4-FFF2-40B4-BE49-F238E27FC236}">
                <a16:creationId xmlns:a16="http://schemas.microsoft.com/office/drawing/2014/main" id="{B6BCE5C7-62DA-47D1-543E-79DEBC82A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8" y="1465141"/>
            <a:ext cx="1012676" cy="15170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1C0D0E2-F170-CACF-4D60-09C3B47C52F3}"/>
              </a:ext>
            </a:extLst>
          </p:cNvPr>
          <p:cNvSpPr txBox="1"/>
          <p:nvPr/>
        </p:nvSpPr>
        <p:spPr>
          <a:xfrm>
            <a:off x="315357" y="6084077"/>
            <a:ext cx="594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MAGIC 2 telescopes with dimeter 17 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2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9CE51-1614-A715-678C-E89B36DE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984E7DBC-4DFA-5CF4-4D94-F4A8FBD91677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o 22">
            <a:extLst>
              <a:ext uri="{FF2B5EF4-FFF2-40B4-BE49-F238E27FC236}">
                <a16:creationId xmlns:a16="http://schemas.microsoft.com/office/drawing/2014/main" id="{7D7C6A2B-DF9C-E37B-F211-94BC28A48597}"/>
              </a:ext>
            </a:extLst>
          </p:cNvPr>
          <p:cNvGrpSpPr/>
          <p:nvPr/>
        </p:nvGrpSpPr>
        <p:grpSpPr>
          <a:xfrm>
            <a:off x="283632" y="791650"/>
            <a:ext cx="2636599" cy="541530"/>
            <a:chOff x="0" y="3510785"/>
            <a:chExt cx="2641606" cy="651113"/>
          </a:xfrm>
        </p:grpSpPr>
        <p:sp>
          <p:nvSpPr>
            <p:cNvPr id="13" name="Rettangolo arrotondato 23">
              <a:extLst>
                <a:ext uri="{FF2B5EF4-FFF2-40B4-BE49-F238E27FC236}">
                  <a16:creationId xmlns:a16="http://schemas.microsoft.com/office/drawing/2014/main" id="{8D9A5301-C38B-2860-6FD0-36AFBF02554C}"/>
                </a:ext>
              </a:extLst>
            </p:cNvPr>
            <p:cNvSpPr/>
            <p:nvPr/>
          </p:nvSpPr>
          <p:spPr>
            <a:xfrm>
              <a:off x="0" y="3510785"/>
              <a:ext cx="2641606" cy="65111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ttangolo 24">
              <a:extLst>
                <a:ext uri="{FF2B5EF4-FFF2-40B4-BE49-F238E27FC236}">
                  <a16:creationId xmlns:a16="http://schemas.microsoft.com/office/drawing/2014/main" id="{348AA525-2E45-16A9-8FDB-DDF0492887A1}"/>
                </a:ext>
              </a:extLst>
            </p:cNvPr>
            <p:cNvSpPr/>
            <p:nvPr/>
          </p:nvSpPr>
          <p:spPr>
            <a:xfrm>
              <a:off x="31785" y="3542570"/>
              <a:ext cx="2578036" cy="5875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dirty="0">
                  <a:solidFill>
                    <a:schemeClr val="tx1"/>
                  </a:solidFill>
                </a:rPr>
                <a:t>G</a:t>
              </a:r>
              <a:r>
                <a:rPr lang="en-GB" sz="2400" kern="1200" dirty="0">
                  <a:solidFill>
                    <a:schemeClr val="tx1"/>
                  </a:solidFill>
                </a:rPr>
                <a:t>eometrical area</a:t>
              </a:r>
            </a:p>
          </p:txBody>
        </p:sp>
      </p:grpSp>
      <p:pic>
        <p:nvPicPr>
          <p:cNvPr id="3" name="Immagine 5" descr="MACIG.jpg">
            <a:extLst>
              <a:ext uri="{FF2B5EF4-FFF2-40B4-BE49-F238E27FC236}">
                <a16:creationId xmlns:a16="http://schemas.microsoft.com/office/drawing/2014/main" id="{C5C2F2DD-D24B-0103-771A-726215963B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49" y="4018624"/>
            <a:ext cx="3219201" cy="210298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E6E5BCD-254F-B642-8CC5-6C3F6931D4CF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20" name="Connettore 1 45">
            <a:extLst>
              <a:ext uri="{FF2B5EF4-FFF2-40B4-BE49-F238E27FC236}">
                <a16:creationId xmlns:a16="http://schemas.microsoft.com/office/drawing/2014/main" id="{7099B76C-1329-F53F-B044-095249A1C5C9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Hexagon 20">
            <a:extLst>
              <a:ext uri="{FF2B5EF4-FFF2-40B4-BE49-F238E27FC236}">
                <a16:creationId xmlns:a16="http://schemas.microsoft.com/office/drawing/2014/main" id="{0D6BC885-9453-A6B6-4FAE-9F2B33738959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ttangolo 3">
            <a:extLst>
              <a:ext uri="{FF2B5EF4-FFF2-40B4-BE49-F238E27FC236}">
                <a16:creationId xmlns:a16="http://schemas.microsoft.com/office/drawing/2014/main" id="{DF1F5D67-23E2-42C2-D93A-41B79FA116D8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  <p:pic>
        <p:nvPicPr>
          <p:cNvPr id="24" name="Picture 23" descr="A satellite dish in the desert&#10;&#10;AI-generated content may be incorrect.">
            <a:extLst>
              <a:ext uri="{FF2B5EF4-FFF2-40B4-BE49-F238E27FC236}">
                <a16:creationId xmlns:a16="http://schemas.microsoft.com/office/drawing/2014/main" id="{10E36B5F-6F52-0AED-1267-9E7285E45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89" y="3937935"/>
            <a:ext cx="4209495" cy="21836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6541B1D-73EF-160A-3D5C-117E05D3D666}"/>
              </a:ext>
            </a:extLst>
          </p:cNvPr>
          <p:cNvSpPr txBox="1"/>
          <p:nvPr/>
        </p:nvSpPr>
        <p:spPr>
          <a:xfrm>
            <a:off x="4572000" y="6099203"/>
            <a:ext cx="458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H.E.S.S. 4 telescopes 12 m+ 1 telescope 28 m </a:t>
            </a:r>
            <a:endParaRPr lang="en-US" dirty="0"/>
          </a:p>
        </p:txBody>
      </p:sp>
      <p:pic>
        <p:nvPicPr>
          <p:cNvPr id="51" name="Picture 50" descr="A satellite dishes in a desert&#10;&#10;AI-generated content may be incorrect.">
            <a:extLst>
              <a:ext uri="{FF2B5EF4-FFF2-40B4-BE49-F238E27FC236}">
                <a16:creationId xmlns:a16="http://schemas.microsoft.com/office/drawing/2014/main" id="{BC3DE1C0-61D3-673F-0A8A-BDD15DB0A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0" y="1393779"/>
            <a:ext cx="6181663" cy="22046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CDE3A25-AA0F-D11E-7456-460ED2F65011}"/>
              </a:ext>
            </a:extLst>
          </p:cNvPr>
          <p:cNvSpPr txBox="1"/>
          <p:nvPr/>
        </p:nvSpPr>
        <p:spPr>
          <a:xfrm>
            <a:off x="3851824" y="1367978"/>
            <a:ext cx="458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VERITAS 4 telescopes with diameter 12 m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B3E30E-846D-085C-8F23-B599CB6B09AA}"/>
              </a:ext>
            </a:extLst>
          </p:cNvPr>
          <p:cNvSpPr txBox="1"/>
          <p:nvPr/>
        </p:nvSpPr>
        <p:spPr>
          <a:xfrm>
            <a:off x="422337" y="2986108"/>
            <a:ext cx="594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FACT 4 m dimeter</a:t>
            </a:r>
            <a:endParaRPr lang="en-US" dirty="0"/>
          </a:p>
        </p:txBody>
      </p:sp>
      <p:pic>
        <p:nvPicPr>
          <p:cNvPr id="56" name="Picture 55" descr="A telescope with stars in the sky&#10;&#10;AI-generated content may be incorrect.">
            <a:extLst>
              <a:ext uri="{FF2B5EF4-FFF2-40B4-BE49-F238E27FC236}">
                <a16:creationId xmlns:a16="http://schemas.microsoft.com/office/drawing/2014/main" id="{2A234FB9-F095-A3D8-543D-DDD6FF0BD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8" y="1465141"/>
            <a:ext cx="1012676" cy="15170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A10C86A-7E12-BBFF-1FD4-4DF7C4B27831}"/>
              </a:ext>
            </a:extLst>
          </p:cNvPr>
          <p:cNvSpPr txBox="1"/>
          <p:nvPr/>
        </p:nvSpPr>
        <p:spPr>
          <a:xfrm>
            <a:off x="315357" y="6084077"/>
            <a:ext cx="594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MAGIC 2 telescopes with dimeter 17 m </a:t>
            </a:r>
            <a:endParaRPr lang="en-US" dirty="0"/>
          </a:p>
        </p:txBody>
      </p:sp>
      <p:pic>
        <p:nvPicPr>
          <p:cNvPr id="61" name="Picture 60" descr="A satellite dishes on a hill&#10;&#10;AI-generated content may be incorrect.">
            <a:extLst>
              <a:ext uri="{FF2B5EF4-FFF2-40B4-BE49-F238E27FC236}">
                <a16:creationId xmlns:a16="http://schemas.microsoft.com/office/drawing/2014/main" id="{D130C0EC-E025-6BE0-9FE3-C01662A42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296" y="3463107"/>
            <a:ext cx="3512817" cy="219442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E3DFBDB-3752-2FF1-18B3-FF3E3C814E33}"/>
              </a:ext>
            </a:extLst>
          </p:cNvPr>
          <p:cNvSpPr txBox="1"/>
          <p:nvPr/>
        </p:nvSpPr>
        <p:spPr>
          <a:xfrm>
            <a:off x="1435470" y="3479874"/>
            <a:ext cx="594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CTAO-N LST 23 m</a:t>
            </a:r>
            <a:endParaRPr lang="en-US" dirty="0"/>
          </a:p>
        </p:txBody>
      </p:sp>
      <p:sp>
        <p:nvSpPr>
          <p:cNvPr id="2" name="Rettangolo 15">
            <a:extLst>
              <a:ext uri="{FF2B5EF4-FFF2-40B4-BE49-F238E27FC236}">
                <a16:creationId xmlns:a16="http://schemas.microsoft.com/office/drawing/2014/main" id="{168A234A-DF77-24A3-8C57-220DD0943176}"/>
              </a:ext>
            </a:extLst>
          </p:cNvPr>
          <p:cNvSpPr/>
          <p:nvPr/>
        </p:nvSpPr>
        <p:spPr>
          <a:xfrm>
            <a:off x="4026143" y="784213"/>
            <a:ext cx="320937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Large tessellated optics</a:t>
            </a:r>
          </a:p>
        </p:txBody>
      </p:sp>
    </p:spTree>
    <p:extLst>
      <p:ext uri="{BB962C8B-B14F-4D97-AF65-F5344CB8AC3E}">
        <p14:creationId xmlns:p14="http://schemas.microsoft.com/office/powerpoint/2010/main" val="169280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1E1A2-BB64-6146-9804-E63C6E7B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ttore 1 28">
            <a:extLst>
              <a:ext uri="{FF2B5EF4-FFF2-40B4-BE49-F238E27FC236}">
                <a16:creationId xmlns:a16="http://schemas.microsoft.com/office/drawing/2014/main" id="{B5F54C8D-4E7F-74AE-2394-A375870C38D1}"/>
              </a:ext>
            </a:extLst>
          </p:cNvPr>
          <p:cNvCxnSpPr/>
          <p:nvPr/>
        </p:nvCxnSpPr>
        <p:spPr>
          <a:xfrm>
            <a:off x="283632" y="6468535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">
            <a:extLst>
              <a:ext uri="{FF2B5EF4-FFF2-40B4-BE49-F238E27FC236}">
                <a16:creationId xmlns:a16="http://schemas.microsoft.com/office/drawing/2014/main" id="{B66F8D35-46FD-2B65-2673-2922257F134C}"/>
              </a:ext>
            </a:extLst>
          </p:cNvPr>
          <p:cNvCxnSpPr>
            <a:cxnSpLocks/>
          </p:cNvCxnSpPr>
          <p:nvPr/>
        </p:nvCxnSpPr>
        <p:spPr>
          <a:xfrm>
            <a:off x="278452" y="6468535"/>
            <a:ext cx="8496656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oogle Shape;446;p52">
            <a:extLst>
              <a:ext uri="{FF2B5EF4-FFF2-40B4-BE49-F238E27FC236}">
                <a16:creationId xmlns:a16="http://schemas.microsoft.com/office/drawing/2014/main" id="{3F4814F1-CB21-6F40-5686-0D6B5098549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55" y="1714097"/>
            <a:ext cx="5361516" cy="428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30;p61">
            <a:extLst>
              <a:ext uri="{FF2B5EF4-FFF2-40B4-BE49-F238E27FC236}">
                <a16:creationId xmlns:a16="http://schemas.microsoft.com/office/drawing/2014/main" id="{FCD2537B-6DA1-B7E7-AC66-45D061AB2EA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4367" y="2936507"/>
            <a:ext cx="2810933" cy="31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F4F561-CB7E-D907-EDF3-7C4E7A4DA542}"/>
              </a:ext>
            </a:extLst>
          </p:cNvPr>
          <p:cNvSpPr txBox="1"/>
          <p:nvPr/>
        </p:nvSpPr>
        <p:spPr>
          <a:xfrm>
            <a:off x="278452" y="563349"/>
            <a:ext cx="7166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  </a:t>
            </a:r>
            <a:r>
              <a:rPr lang="en-GB" sz="2000" b="1" dirty="0"/>
              <a:t>ASTRI Mini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9 Telescopes CTA-SST like in Tenerife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ASTRI-MINI telescopes are now (2026) in AIV phase</a:t>
            </a:r>
          </a:p>
        </p:txBody>
      </p:sp>
      <p:sp>
        <p:nvSpPr>
          <p:cNvPr id="3" name="Rettangolo 4">
            <a:extLst>
              <a:ext uri="{FF2B5EF4-FFF2-40B4-BE49-F238E27FC236}">
                <a16:creationId xmlns:a16="http://schemas.microsoft.com/office/drawing/2014/main" id="{6305EFB3-3426-493F-9167-353B129D7EAB}"/>
              </a:ext>
            </a:extLst>
          </p:cNvPr>
          <p:cNvSpPr/>
          <p:nvPr/>
        </p:nvSpPr>
        <p:spPr>
          <a:xfrm>
            <a:off x="203198" y="6395005"/>
            <a:ext cx="9144000" cy="4799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rgbClr val="000000"/>
                </a:solidFill>
              </a:rPr>
              <a:t>Giorgia Sironi – </a:t>
            </a:r>
            <a:r>
              <a:rPr lang="it-IT" sz="1600" i="1" dirty="0">
                <a:solidFill>
                  <a:srgbClr val="000000"/>
                </a:solidFill>
              </a:rPr>
              <a:t>Bologna, 25 </a:t>
            </a:r>
            <a:r>
              <a:rPr lang="it-IT" sz="1600" i="1" dirty="0" err="1">
                <a:solidFill>
                  <a:srgbClr val="000000"/>
                </a:solidFill>
              </a:rPr>
              <a:t>Jan</a:t>
            </a:r>
            <a:r>
              <a:rPr lang="it-IT" sz="1600" i="1" dirty="0">
                <a:solidFill>
                  <a:srgbClr val="000000"/>
                </a:solidFill>
              </a:rPr>
              <a:t> 2026</a:t>
            </a:r>
            <a:endParaRPr lang="it-IT" sz="1600" dirty="0">
              <a:solidFill>
                <a:srgbClr val="000000"/>
              </a:solidFill>
            </a:endParaRPr>
          </a:p>
        </p:txBody>
      </p:sp>
      <p:cxnSp>
        <p:nvCxnSpPr>
          <p:cNvPr id="4" name="Connettore 1 45">
            <a:extLst>
              <a:ext uri="{FF2B5EF4-FFF2-40B4-BE49-F238E27FC236}">
                <a16:creationId xmlns:a16="http://schemas.microsoft.com/office/drawing/2014/main" id="{300C4D41-90F0-5B46-F753-6540E86CE2EB}"/>
              </a:ext>
            </a:extLst>
          </p:cNvPr>
          <p:cNvCxnSpPr/>
          <p:nvPr/>
        </p:nvCxnSpPr>
        <p:spPr>
          <a:xfrm>
            <a:off x="234916" y="558367"/>
            <a:ext cx="861906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Hexagon 4">
            <a:extLst>
              <a:ext uri="{FF2B5EF4-FFF2-40B4-BE49-F238E27FC236}">
                <a16:creationId xmlns:a16="http://schemas.microsoft.com/office/drawing/2014/main" id="{0FC54298-3AEE-0C14-2C8C-E6D31CBA248B}"/>
              </a:ext>
            </a:extLst>
          </p:cNvPr>
          <p:cNvSpPr/>
          <p:nvPr/>
        </p:nvSpPr>
        <p:spPr>
          <a:xfrm>
            <a:off x="8438919" y="92733"/>
            <a:ext cx="452763" cy="381851"/>
          </a:xfrm>
          <a:prstGeom prst="hexagon">
            <a:avLst/>
          </a:prstGeom>
          <a:solidFill>
            <a:srgbClr val="00BEAC"/>
          </a:solidFill>
          <a:ln>
            <a:solidFill>
              <a:srgbClr val="00BE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4E6FD6F1-EEEA-E128-B6F4-CD0C61445069}"/>
              </a:ext>
            </a:extLst>
          </p:cNvPr>
          <p:cNvSpPr/>
          <p:nvPr/>
        </p:nvSpPr>
        <p:spPr>
          <a:xfrm>
            <a:off x="234916" y="-46251"/>
            <a:ext cx="89027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2800" b="1" dirty="0">
                <a:solidFill>
                  <a:schemeClr val="tx1"/>
                </a:solidFill>
              </a:rPr>
              <a:t>Imaging Atmospheric</a:t>
            </a:r>
            <a:r>
              <a:rPr lang="cy-GB" sz="2800" b="1" dirty="0"/>
              <a:t> </a:t>
            </a:r>
            <a:r>
              <a:rPr lang="cy-GB" sz="2800" b="1" dirty="0">
                <a:solidFill>
                  <a:schemeClr val="tx1"/>
                </a:solidFill>
              </a:rPr>
              <a:t>Cherenkov Telescopes</a:t>
            </a:r>
            <a:r>
              <a:rPr lang="cy-GB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6750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23282</TotalTime>
  <Words>3150</Words>
  <Application>Microsoft Macintosh PowerPoint</Application>
  <PresentationFormat>On-screen Show (4:3)</PresentationFormat>
  <Paragraphs>668</Paragraphs>
  <Slides>48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Ayuthaya</vt:lpstr>
      <vt:lpstr>Calibri</vt:lpstr>
      <vt:lpstr>Helvetica Neue</vt:lpstr>
      <vt:lpstr>Symbol</vt:lpstr>
      <vt:lpstr>Titillium</vt:lpstr>
      <vt:lpstr>Wingdings</vt:lpstr>
      <vt:lpstr>Tema di Office</vt:lpstr>
      <vt:lpstr>Equation</vt:lpstr>
      <vt:lpstr>PDF</vt:lpstr>
      <vt:lpstr>Documento</vt:lpstr>
      <vt:lpstr>Technologies and fabrication techniques of segmented mirrors for Cherenkov Telescopes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Maximum Solar Concentration Telescopes </vt:lpstr>
      <vt:lpstr>Considering the Sun path at CTA South site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INAF - Osservatorio Astronomico di Brera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ASTRI optical design</dc:title>
  <dc:creator>Giorgia Sironi</dc:creator>
  <cp:lastModifiedBy>Giorgia Sironi</cp:lastModifiedBy>
  <cp:revision>204</cp:revision>
  <dcterms:created xsi:type="dcterms:W3CDTF">2023-05-28T12:16:38Z</dcterms:created>
  <dcterms:modified xsi:type="dcterms:W3CDTF">2026-01-26T16:00:35Z</dcterms:modified>
</cp:coreProperties>
</file>