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305" r:id="rId3"/>
    <p:sldId id="269" r:id="rId4"/>
    <p:sldId id="257" r:id="rId5"/>
    <p:sldId id="261" r:id="rId6"/>
    <p:sldId id="262" r:id="rId7"/>
    <p:sldId id="263" r:id="rId8"/>
    <p:sldId id="258" r:id="rId9"/>
    <p:sldId id="264" r:id="rId10"/>
    <p:sldId id="298" r:id="rId11"/>
    <p:sldId id="265" r:id="rId12"/>
    <p:sldId id="277" r:id="rId13"/>
    <p:sldId id="266" r:id="rId14"/>
    <p:sldId id="275" r:id="rId15"/>
    <p:sldId id="296" r:id="rId16"/>
    <p:sldId id="276" r:id="rId17"/>
    <p:sldId id="268" r:id="rId18"/>
    <p:sldId id="297" r:id="rId19"/>
    <p:sldId id="270" r:id="rId20"/>
    <p:sldId id="299" r:id="rId21"/>
    <p:sldId id="271" r:id="rId22"/>
    <p:sldId id="272" r:id="rId23"/>
    <p:sldId id="273" r:id="rId24"/>
    <p:sldId id="274" r:id="rId25"/>
    <p:sldId id="278" r:id="rId26"/>
    <p:sldId id="279" r:id="rId27"/>
    <p:sldId id="280" r:id="rId28"/>
    <p:sldId id="281" r:id="rId29"/>
    <p:sldId id="284" r:id="rId30"/>
    <p:sldId id="285" r:id="rId31"/>
    <p:sldId id="286" r:id="rId32"/>
    <p:sldId id="287" r:id="rId33"/>
    <p:sldId id="288" r:id="rId34"/>
    <p:sldId id="290" r:id="rId35"/>
    <p:sldId id="291" r:id="rId36"/>
    <p:sldId id="293" r:id="rId37"/>
    <p:sldId id="292" r:id="rId38"/>
    <p:sldId id="294" r:id="rId39"/>
    <p:sldId id="295" r:id="rId40"/>
    <p:sldId id="302" r:id="rId41"/>
    <p:sldId id="303" r:id="rId42"/>
    <p:sldId id="304" r:id="rId43"/>
    <p:sldId id="300" r:id="rId44"/>
    <p:sldId id="301" r:id="rId45"/>
  </p:sldIdLst>
  <p:sldSz cx="12192000" cy="6858000"/>
  <p:notesSz cx="6858000" cy="9144000"/>
  <p:embeddedFontLst>
    <p:embeddedFont>
      <p:font typeface="Inter Light" panose="020B0604020202020204" charset="0"/>
      <p:regular r:id="rId47"/>
      <p:bold r:id="rId48"/>
      <p:italic r:id="rId49"/>
      <p:boldItalic r:id="rId50"/>
    </p:embeddedFont>
    <p:embeddedFont>
      <p:font typeface="Titillium Web" panose="00000500000000000000" pitchFamily="2" charset="0"/>
      <p:regular r:id="rId51"/>
      <p:bold r:id="rId52"/>
      <p:italic r:id="rId53"/>
      <p:boldItalic r:id="rId54"/>
    </p:embeddedFont>
    <p:embeddedFont>
      <p:font typeface="Titillium Web SemiBold" panose="000007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jBPfYF5AspmGdeowXUFq88tpeu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4" autoAdjust="0"/>
    <p:restoredTop sz="86999" autoAdjust="0"/>
  </p:normalViewPr>
  <p:slideViewPr>
    <p:cSldViewPr snapToGrid="0">
      <p:cViewPr varScale="1">
        <p:scale>
          <a:sx n="157" d="100"/>
          <a:sy n="157" d="100"/>
        </p:scale>
        <p:origin x="22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Cover</a:t>
            </a:r>
            <a:endParaRPr/>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221486F5-9292-AC70-2CA9-A79CE8959488}"/>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F7A100A5-3078-60D0-B58F-644C9BE4E4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FBEAF203-3169-2C60-CA4E-DBCAE6FC91E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https://medium.com/@sheikh.sahil12299/exploring-sageconv-a-powerful-graph-neural-network-architecture-44b7974b1fe0</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endParaRPr lang="it-IT" dirty="0"/>
          </a:p>
          <a:p>
            <a:pPr>
              <a:buNone/>
            </a:pPr>
            <a:r>
              <a:rPr lang="it-IT" b="1" dirty="0"/>
              <a:t>Spiegazione in dettaglio:</a:t>
            </a:r>
          </a:p>
          <a:p>
            <a:pPr>
              <a:buFont typeface="Arial" panose="020B0604020202020204" pitchFamily="34" charset="0"/>
              <a:buChar char="•"/>
            </a:pPr>
            <a:r>
              <a:rPr lang="it-IT" b="1" dirty="0"/>
              <a:t>"</a:t>
            </a:r>
            <a:r>
              <a:rPr lang="it-IT" b="1" dirty="0" err="1"/>
              <a:t>Unseen</a:t>
            </a:r>
            <a:r>
              <a:rPr lang="it-IT" b="1" dirty="0"/>
              <a:t> </a:t>
            </a:r>
            <a:r>
              <a:rPr lang="it-IT" b="1" dirty="0" err="1"/>
              <a:t>nodes</a:t>
            </a:r>
            <a:r>
              <a:rPr lang="it-IT" b="1" dirty="0"/>
              <a:t>"</a:t>
            </a:r>
            <a:r>
              <a:rPr lang="it-IT" dirty="0"/>
              <a:t>:</a:t>
            </a:r>
            <a:br>
              <a:rPr lang="it-IT" dirty="0"/>
            </a:br>
            <a:r>
              <a:rPr lang="it-IT" dirty="0"/>
              <a:t>Si riferisce a nodi </a:t>
            </a:r>
            <a:r>
              <a:rPr lang="it-IT" b="1" dirty="0"/>
              <a:t>che non erano presenti nei dati di training</a:t>
            </a:r>
            <a:r>
              <a:rPr lang="it-IT" dirty="0"/>
              <a:t>. Ad esempio, in un grafo sociale, un nuovo utente.</a:t>
            </a:r>
          </a:p>
          <a:p>
            <a:pPr>
              <a:buFont typeface="Arial" panose="020B0604020202020204" pitchFamily="34" charset="0"/>
              <a:buChar char="•"/>
            </a:pPr>
            <a:r>
              <a:rPr lang="it-IT" b="1" dirty="0"/>
              <a:t>"</a:t>
            </a:r>
            <a:r>
              <a:rPr lang="it-IT" b="1" dirty="0" err="1"/>
              <a:t>Unseen</a:t>
            </a:r>
            <a:r>
              <a:rPr lang="it-IT" b="1" dirty="0"/>
              <a:t> </a:t>
            </a:r>
            <a:r>
              <a:rPr lang="it-IT" b="1" dirty="0" err="1"/>
              <a:t>graphs</a:t>
            </a:r>
            <a:r>
              <a:rPr lang="it-IT" b="1" dirty="0"/>
              <a:t>"</a:t>
            </a:r>
            <a:r>
              <a:rPr lang="it-IT" dirty="0"/>
              <a:t>:</a:t>
            </a:r>
            <a:br>
              <a:rPr lang="it-IT" dirty="0"/>
            </a:br>
            <a:r>
              <a:rPr lang="it-IT" dirty="0"/>
              <a:t>Si riferisce a </a:t>
            </a:r>
            <a:r>
              <a:rPr lang="it-IT" b="1" dirty="0"/>
              <a:t>interi nuovi grafi</a:t>
            </a:r>
            <a:r>
              <a:rPr lang="it-IT" dirty="0"/>
              <a:t> (nuove strutture, ad esempio nuove reti o eventi sperimentali) che non facevano parte del training set.</a:t>
            </a:r>
          </a:p>
          <a:p>
            <a:pPr>
              <a:buNone/>
            </a:pPr>
            <a:r>
              <a:rPr lang="it-IT" b="1" dirty="0"/>
              <a:t>🧠 Perché è importante?</a:t>
            </a:r>
          </a:p>
          <a:p>
            <a:pPr>
              <a:buFont typeface="Arial" panose="020B0604020202020204" pitchFamily="34" charset="0"/>
              <a:buChar char="•"/>
            </a:pPr>
            <a:r>
              <a:rPr lang="it-IT" dirty="0"/>
              <a:t>I modelli GNN classici (come GCN) sono </a:t>
            </a:r>
            <a:r>
              <a:rPr lang="it-IT" b="1" dirty="0" err="1"/>
              <a:t>transductive</a:t>
            </a:r>
            <a:r>
              <a:rPr lang="it-IT" dirty="0"/>
              <a:t>: imparano solo a fare inferenze su nodi già presenti nel grafo di training.</a:t>
            </a:r>
          </a:p>
          <a:p>
            <a:pPr>
              <a:buFont typeface="Arial" panose="020B0604020202020204" pitchFamily="34" charset="0"/>
              <a:buChar char="•"/>
            </a:pPr>
            <a:r>
              <a:rPr lang="it-IT" b="1" dirty="0" err="1"/>
              <a:t>SAGEConv</a:t>
            </a:r>
            <a:r>
              <a:rPr lang="it-IT" b="1" dirty="0"/>
              <a:t> è </a:t>
            </a:r>
            <a:r>
              <a:rPr lang="it-IT" b="1" dirty="0" err="1"/>
              <a:t>inductive</a:t>
            </a:r>
            <a:r>
              <a:rPr lang="it-IT" dirty="0"/>
              <a:t>: impara </a:t>
            </a:r>
            <a:r>
              <a:rPr lang="it-IT" b="1" dirty="0"/>
              <a:t>una funzione di aggiornamento generalizzabile</a:t>
            </a:r>
            <a:r>
              <a:rPr lang="it-IT" dirty="0"/>
              <a:t> che può essere applicata a:</a:t>
            </a:r>
          </a:p>
          <a:p>
            <a:pPr marL="742950" lvl="1" indent="-285750">
              <a:buFont typeface="Arial" panose="020B0604020202020204" pitchFamily="34" charset="0"/>
              <a:buChar char="•"/>
            </a:pPr>
            <a:r>
              <a:rPr lang="it-IT" dirty="0"/>
              <a:t>Nuovi nodi</a:t>
            </a:r>
          </a:p>
          <a:p>
            <a:pPr marL="742950" lvl="1" indent="-285750">
              <a:buFont typeface="Arial" panose="020B0604020202020204" pitchFamily="34" charset="0"/>
              <a:buChar char="•"/>
            </a:pPr>
            <a:r>
              <a:rPr lang="it-IT" dirty="0"/>
              <a:t>Nuove connessioni</a:t>
            </a:r>
          </a:p>
          <a:p>
            <a:pPr marL="742950" lvl="1" indent="-285750">
              <a:buFont typeface="Arial" panose="020B0604020202020204" pitchFamily="34" charset="0"/>
              <a:buChar char="•"/>
            </a:pPr>
            <a:r>
              <a:rPr lang="it-IT" dirty="0"/>
              <a:t>Grafi completamente diversi</a:t>
            </a:r>
          </a:p>
          <a:p>
            <a:pPr>
              <a:buNone/>
            </a:pPr>
            <a:r>
              <a:rPr lang="it-IT" b="1" dirty="0"/>
              <a:t>📌 Esempio concreto:</a:t>
            </a:r>
          </a:p>
          <a:p>
            <a:pPr>
              <a:buNone/>
            </a:pPr>
            <a:r>
              <a:rPr lang="it-IT" dirty="0"/>
              <a:t>Supponiamo che tu abbia addestrato una rete su </a:t>
            </a:r>
            <a:r>
              <a:rPr lang="it-IT" b="1" dirty="0"/>
              <a:t>eventi di particelle da un tipo di esperimento</a:t>
            </a:r>
            <a:r>
              <a:rPr lang="it-IT" dirty="0"/>
              <a:t>, e poi la usi su </a:t>
            </a:r>
            <a:r>
              <a:rPr lang="it-IT" b="1" dirty="0"/>
              <a:t>eventi diversi</a:t>
            </a:r>
            <a:r>
              <a:rPr lang="it-IT" dirty="0"/>
              <a:t>, o </a:t>
            </a:r>
            <a:r>
              <a:rPr lang="it-IT" b="1" dirty="0"/>
              <a:t>nuovi </a:t>
            </a:r>
            <a:r>
              <a:rPr lang="it-IT" b="1" dirty="0" err="1"/>
              <a:t>layer</a:t>
            </a:r>
            <a:r>
              <a:rPr lang="it-IT" b="1" dirty="0"/>
              <a:t> del detector</a:t>
            </a:r>
            <a:r>
              <a:rPr lang="it-IT" dirty="0"/>
              <a:t>:</a:t>
            </a:r>
          </a:p>
          <a:p>
            <a:pPr>
              <a:buFont typeface="Arial" panose="020B0604020202020204" pitchFamily="34" charset="0"/>
              <a:buChar char="•"/>
            </a:pPr>
            <a:r>
              <a:rPr lang="it-IT" dirty="0"/>
              <a:t>Una GCN standard non funzionerebbe bene.</a:t>
            </a:r>
          </a:p>
          <a:p>
            <a:pPr>
              <a:buFont typeface="Arial" panose="020B0604020202020204" pitchFamily="34" charset="0"/>
              <a:buChar char="•"/>
            </a:pPr>
            <a:r>
              <a:rPr lang="it-IT" dirty="0"/>
              <a:t>Una rete con </a:t>
            </a:r>
            <a:r>
              <a:rPr lang="it-IT" b="1" dirty="0" err="1"/>
              <a:t>SAGEConv</a:t>
            </a:r>
            <a:r>
              <a:rPr lang="it-IT" dirty="0"/>
              <a:t>, invece, può adattarsi e funzionare, </a:t>
            </a:r>
            <a:r>
              <a:rPr lang="it-IT" b="1" dirty="0"/>
              <a:t>perché ha imparato come combinare le informazioni locali</a:t>
            </a:r>
            <a:r>
              <a:rPr lang="it-IT" dirty="0"/>
              <a:t>, non dipende dal grafo globale.</a:t>
            </a:r>
          </a:p>
          <a:p>
            <a:pPr marL="0" lvl="0" indent="0" algn="l" rtl="0">
              <a:lnSpc>
                <a:spcPct val="100000"/>
              </a:lnSpc>
              <a:spcBef>
                <a:spcPts val="0"/>
              </a:spcBef>
              <a:spcAft>
                <a:spcPts val="0"/>
              </a:spcAft>
              <a:buSzPts val="1400"/>
              <a:buNone/>
            </a:pPr>
            <a:endParaRPr lang="it-IT" dirty="0"/>
          </a:p>
        </p:txBody>
      </p:sp>
      <p:sp>
        <p:nvSpPr>
          <p:cNvPr id="144" name="Google Shape;144;g27df92e4ca9_0_1:notes">
            <a:extLst>
              <a:ext uri="{FF2B5EF4-FFF2-40B4-BE49-F238E27FC236}">
                <a16:creationId xmlns:a16="http://schemas.microsoft.com/office/drawing/2014/main" id="{3838F4FD-04F4-62FE-17B3-9F02FE2E3D1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10</a:t>
            </a:fld>
            <a:endParaRPr/>
          </a:p>
        </p:txBody>
      </p:sp>
    </p:spTree>
    <p:extLst>
      <p:ext uri="{BB962C8B-B14F-4D97-AF65-F5344CB8AC3E}">
        <p14:creationId xmlns:p14="http://schemas.microsoft.com/office/powerpoint/2010/main" val="338531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14DFE207-1A86-6518-25A9-D8BB9AF628F1}"/>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BA41C101-F1FF-0383-5751-FE4B39CB4E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6EACBD11-9623-27A8-9975-3D8ABE1DADD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C31B3F11-3D97-260B-1686-0FFC22661E7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11</a:t>
            </a:fld>
            <a:endParaRPr/>
          </a:p>
        </p:txBody>
      </p:sp>
    </p:spTree>
    <p:extLst>
      <p:ext uri="{BB962C8B-B14F-4D97-AF65-F5344CB8AC3E}">
        <p14:creationId xmlns:p14="http://schemas.microsoft.com/office/powerpoint/2010/main" val="4110268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72A0900E-26CA-33FC-67C6-559ACD1BEAA8}"/>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27E3EF3A-D2B5-2767-6534-ACCA48E8806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EBA82A75-1D84-45EE-1E90-A441507B116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850B3D73-FF46-3E44-C1D7-727F048A2D1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12</a:t>
            </a:fld>
            <a:endParaRPr/>
          </a:p>
        </p:txBody>
      </p:sp>
    </p:spTree>
    <p:extLst>
      <p:ext uri="{BB962C8B-B14F-4D97-AF65-F5344CB8AC3E}">
        <p14:creationId xmlns:p14="http://schemas.microsoft.com/office/powerpoint/2010/main" val="2742490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A161D2E-95B6-EEEC-36D4-F1C675E8A082}"/>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7294D40C-1EE3-A2DB-A084-85FAC21E2F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D996A4CE-53CF-7FE2-6A39-FD99CF8A864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6EABA670-1D80-8470-995E-F02A5A47D6B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13</a:t>
            </a:fld>
            <a:endParaRPr/>
          </a:p>
        </p:txBody>
      </p:sp>
    </p:spTree>
    <p:extLst>
      <p:ext uri="{BB962C8B-B14F-4D97-AF65-F5344CB8AC3E}">
        <p14:creationId xmlns:p14="http://schemas.microsoft.com/office/powerpoint/2010/main" val="646524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049D052-AE49-1AFE-603B-4A2522C3D4AD}"/>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9192DC2E-9BE0-FE4D-C289-E094198041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C773D889-95E3-7038-6887-4B1ED93F8B9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74BCABDF-B18E-162F-E92E-52DB883F486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14</a:t>
            </a:fld>
            <a:endParaRPr/>
          </a:p>
        </p:txBody>
      </p:sp>
    </p:spTree>
    <p:extLst>
      <p:ext uri="{BB962C8B-B14F-4D97-AF65-F5344CB8AC3E}">
        <p14:creationId xmlns:p14="http://schemas.microsoft.com/office/powerpoint/2010/main" val="353578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627C78EA-AA58-64D9-964D-D4D486AECB6A}"/>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2552326F-8153-244B-E052-99884AB651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4E5F7481-0086-31E4-A317-62270C560A1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EED096B9-62CC-45E8-EE62-D254F7C8421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15</a:t>
            </a:fld>
            <a:endParaRPr/>
          </a:p>
        </p:txBody>
      </p:sp>
    </p:spTree>
    <p:extLst>
      <p:ext uri="{BB962C8B-B14F-4D97-AF65-F5344CB8AC3E}">
        <p14:creationId xmlns:p14="http://schemas.microsoft.com/office/powerpoint/2010/main" val="3169439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D360721C-4BA3-BCAC-5A19-561EBCFACAE2}"/>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CEA95001-305C-3B7C-CA81-3CF207BD49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E8EFB99E-828A-597F-8D3F-815FC65FC10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3CBC77F6-045B-ED73-E0B4-E952AC21406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16</a:t>
            </a:fld>
            <a:endParaRPr/>
          </a:p>
        </p:txBody>
      </p:sp>
    </p:spTree>
    <p:extLst>
      <p:ext uri="{BB962C8B-B14F-4D97-AF65-F5344CB8AC3E}">
        <p14:creationId xmlns:p14="http://schemas.microsoft.com/office/powerpoint/2010/main" val="1272268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69B2687-C242-658C-C5DF-6DD865F2D461}"/>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78182151-B5BF-8399-AEE6-D76215C4CB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3F5430C6-56DB-D24B-3CFB-9CAD73ACF52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44" name="Google Shape;144;g27df92e4ca9_0_1:notes">
            <a:extLst>
              <a:ext uri="{FF2B5EF4-FFF2-40B4-BE49-F238E27FC236}">
                <a16:creationId xmlns:a16="http://schemas.microsoft.com/office/drawing/2014/main" id="{610FF29B-D40B-C73D-78A1-FC07EFE57B6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17</a:t>
            </a:fld>
            <a:endParaRPr/>
          </a:p>
        </p:txBody>
      </p:sp>
    </p:spTree>
    <p:extLst>
      <p:ext uri="{BB962C8B-B14F-4D97-AF65-F5344CB8AC3E}">
        <p14:creationId xmlns:p14="http://schemas.microsoft.com/office/powerpoint/2010/main" val="2232219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F6BD4FA-48F0-5FE9-CC61-4F6C5C5BB3FC}"/>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CF68AE6C-F48E-7CF4-F888-BC70AC90F8A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7D2EBCD6-4E18-124F-B309-92D1FB0077E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F7EA4BAC-2C94-A99A-5B17-6BC05FA65B7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18</a:t>
            </a:fld>
            <a:endParaRPr/>
          </a:p>
        </p:txBody>
      </p:sp>
    </p:spTree>
    <p:extLst>
      <p:ext uri="{BB962C8B-B14F-4D97-AF65-F5344CB8AC3E}">
        <p14:creationId xmlns:p14="http://schemas.microsoft.com/office/powerpoint/2010/main" val="1562959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D4F055E8-A15A-77BE-4728-4B5C729AB009}"/>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F34C0133-0C69-833E-2C17-C4D8F22D0A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6CCF3AF7-BCDA-DA40-975F-6E3DDC405BB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1A9DE5EF-4B60-85BE-5429-A18B91D436D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19</a:t>
            </a:fld>
            <a:endParaRPr/>
          </a:p>
        </p:txBody>
      </p:sp>
    </p:spTree>
    <p:extLst>
      <p:ext uri="{BB962C8B-B14F-4D97-AF65-F5344CB8AC3E}">
        <p14:creationId xmlns:p14="http://schemas.microsoft.com/office/powerpoint/2010/main" val="173114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3C700726-AF3C-9064-743B-DD8ED65E7CC5}"/>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DDE5D81D-494C-E1EE-3CAB-32A9B8A392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655A4E91-8885-E991-788D-1971E0CD216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0FA79F89-5117-79A6-FBD7-678F77B8FA6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extLst>
      <p:ext uri="{BB962C8B-B14F-4D97-AF65-F5344CB8AC3E}">
        <p14:creationId xmlns:p14="http://schemas.microsoft.com/office/powerpoint/2010/main" val="3233167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F0B4B4F5-AEED-CF3E-F630-48E2A71F570F}"/>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F3F8EAD6-E465-FFAD-1489-10C02AF175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239C074A-C887-9FD6-34D2-A9CD2D07F8B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1CEED4FA-4A13-DA5C-7F21-F02EE50FA1C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20</a:t>
            </a:fld>
            <a:endParaRPr/>
          </a:p>
        </p:txBody>
      </p:sp>
    </p:spTree>
    <p:extLst>
      <p:ext uri="{BB962C8B-B14F-4D97-AF65-F5344CB8AC3E}">
        <p14:creationId xmlns:p14="http://schemas.microsoft.com/office/powerpoint/2010/main" val="3364594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B2F50B18-2663-E1DA-A209-CEA4460CF961}"/>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1A8A6D23-4A90-EFB1-2F9E-3249584526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FCFB3553-F0CE-4DF1-087D-E34225C2161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D7C186C7-85E0-865D-256F-54BD65A3529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extLst>
      <p:ext uri="{BB962C8B-B14F-4D97-AF65-F5344CB8AC3E}">
        <p14:creationId xmlns:p14="http://schemas.microsoft.com/office/powerpoint/2010/main" val="2817451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9E1F9AE3-E2D2-8103-9973-AB783D6BF838}"/>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D0EB3E4F-BBE3-6D3F-488C-1AFA74D822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BB3CF4F6-FEB9-793B-3FD5-C39C0CB2A32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C811E0EB-27DC-7CB0-9FC4-5C4325D765C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22</a:t>
            </a:fld>
            <a:endParaRPr/>
          </a:p>
        </p:txBody>
      </p:sp>
    </p:spTree>
    <p:extLst>
      <p:ext uri="{BB962C8B-B14F-4D97-AF65-F5344CB8AC3E}">
        <p14:creationId xmlns:p14="http://schemas.microsoft.com/office/powerpoint/2010/main" val="2333726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28582421-428F-F961-FB63-99FD9F1EDA2A}"/>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DE4305F3-102A-E3A2-7808-7B574B22E9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A1477D4C-E09C-F758-C9A4-7518CE1179C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it-IT" dirty="0"/>
              <a:t>“Questa CNN2D riceve in input i quattro piani del nostro rivelatore come immagini 32x32. L’encoder estrae pattern locali e globali, mentre il decoder ricostruisce le probabilità che ogni pixel sia parte di una traccia. Alla fine otteniamo 4 mappe di probabilità, una per piano. Il modello è compatto, adatto all’hardware, e facilmente sintetizzabile in FPGA.”</a:t>
            </a:r>
            <a:br>
              <a:rPr lang="it-IT" dirty="0"/>
            </a:br>
            <a:br>
              <a:rPr lang="it-IT" dirty="0"/>
            </a:br>
            <a:r>
              <a:rPr lang="it-IT" b="1" dirty="0"/>
              <a:t>Input</a:t>
            </a:r>
          </a:p>
          <a:p>
            <a:pPr>
              <a:buFont typeface="Arial" panose="020B0604020202020204" pitchFamily="34" charset="0"/>
              <a:buChar char="•"/>
            </a:pPr>
            <a:r>
              <a:rPr lang="it-IT" b="1" dirty="0"/>
              <a:t>Forma dell'input</a:t>
            </a:r>
            <a:r>
              <a:rPr lang="it-IT" dirty="0"/>
              <a:t>: [</a:t>
            </a:r>
            <a:r>
              <a:rPr lang="it-IT" dirty="0" err="1"/>
              <a:t>batch_size</a:t>
            </a:r>
            <a:r>
              <a:rPr lang="it-IT" dirty="0"/>
              <a:t>, 4, 32, 32]</a:t>
            </a:r>
          </a:p>
          <a:p>
            <a:pPr>
              <a:buFont typeface="Arial" panose="020B0604020202020204" pitchFamily="34" charset="0"/>
              <a:buChar char="•"/>
            </a:pPr>
            <a:r>
              <a:rPr lang="it-IT" dirty="0"/>
              <a:t>Significato:</a:t>
            </a:r>
          </a:p>
          <a:p>
            <a:pPr marL="742950" lvl="1" indent="-285750">
              <a:buFont typeface="Arial" panose="020B0604020202020204" pitchFamily="34" charset="0"/>
              <a:buChar char="•"/>
            </a:pPr>
            <a:r>
              <a:rPr lang="it-IT" dirty="0"/>
              <a:t>4 = numero di piani del rivelatore (quattro </a:t>
            </a:r>
            <a:r>
              <a:rPr lang="it-IT" dirty="0" err="1"/>
              <a:t>layer</a:t>
            </a:r>
            <a:r>
              <a:rPr lang="it-IT" dirty="0"/>
              <a:t>)</a:t>
            </a:r>
          </a:p>
          <a:p>
            <a:pPr marL="742950" lvl="1" indent="-285750">
              <a:buFont typeface="Arial" panose="020B0604020202020204" pitchFamily="34" charset="0"/>
              <a:buChar char="•"/>
            </a:pPr>
            <a:r>
              <a:rPr lang="it-IT" dirty="0"/>
              <a:t>Ogni piano è una griglia 32×32</a:t>
            </a:r>
          </a:p>
          <a:p>
            <a:pPr marL="742950" lvl="1" indent="-285750">
              <a:buFont typeface="Arial" panose="020B0604020202020204" pitchFamily="34" charset="0"/>
              <a:buChar char="•"/>
            </a:pPr>
            <a:r>
              <a:rPr lang="it-IT" dirty="0"/>
              <a:t>Il valore in ciascun pixel rappresenta un segnale: può essere 0 (vuoto), vicino a 1 (segno di traccia) o un valore casuale (rumore)</a:t>
            </a:r>
          </a:p>
          <a:p>
            <a:pPr>
              <a:buNone/>
            </a:pPr>
            <a:r>
              <a:rPr lang="it-IT" b="1" dirty="0"/>
              <a:t>🧠 Struttura della rete</a:t>
            </a:r>
          </a:p>
          <a:p>
            <a:pPr>
              <a:buNone/>
            </a:pPr>
            <a:r>
              <a:rPr lang="it-IT" b="1" dirty="0"/>
              <a:t>Encoder: estrae caratteristiche rilevanti</a:t>
            </a:r>
          </a:p>
          <a:p>
            <a:pPr>
              <a:buFont typeface="+mj-lt"/>
              <a:buAutoNum type="arabicPeriod"/>
            </a:pPr>
            <a:r>
              <a:rPr lang="it-IT" dirty="0"/>
              <a:t>Conv2d(4 → 16)</a:t>
            </a:r>
          </a:p>
          <a:p>
            <a:pPr marL="742950" lvl="1" indent="-285750">
              <a:buFont typeface="+mj-lt"/>
              <a:buAutoNum type="arabicPeriod"/>
            </a:pPr>
            <a:r>
              <a:rPr lang="it-IT" dirty="0"/>
              <a:t>Ogni pixel "vede" i suoi vicini grazie al </a:t>
            </a:r>
            <a:r>
              <a:rPr lang="it-IT" b="1" dirty="0"/>
              <a:t>filtro 3×3</a:t>
            </a:r>
            <a:endParaRPr lang="it-IT" dirty="0"/>
          </a:p>
          <a:p>
            <a:pPr marL="742950" lvl="1" indent="-285750">
              <a:buFont typeface="+mj-lt"/>
              <a:buAutoNum type="arabicPeriod"/>
            </a:pPr>
            <a:r>
              <a:rPr lang="it-IT" dirty="0"/>
              <a:t>Impara a riconoscere piccoli pattern come </a:t>
            </a:r>
            <a:r>
              <a:rPr lang="it-IT" b="1" dirty="0"/>
              <a:t>allineamenti verticali/diagonali</a:t>
            </a:r>
            <a:endParaRPr lang="it-IT" dirty="0"/>
          </a:p>
          <a:p>
            <a:pPr>
              <a:buFont typeface="+mj-lt"/>
              <a:buAutoNum type="arabicPeriod"/>
            </a:pPr>
            <a:r>
              <a:rPr lang="it-IT" dirty="0" err="1"/>
              <a:t>ReLU</a:t>
            </a:r>
            <a:r>
              <a:rPr lang="it-IT" dirty="0"/>
              <a:t>()</a:t>
            </a:r>
          </a:p>
          <a:p>
            <a:pPr marL="742950" lvl="1" indent="-285750">
              <a:buFont typeface="+mj-lt"/>
              <a:buAutoNum type="arabicPeriod"/>
            </a:pPr>
            <a:r>
              <a:rPr lang="it-IT" dirty="0"/>
              <a:t>Funzione non lineare: mantiene i valori positivi e annulla quelli negativi</a:t>
            </a:r>
          </a:p>
          <a:p>
            <a:pPr>
              <a:buFont typeface="+mj-lt"/>
              <a:buAutoNum type="arabicPeriod"/>
            </a:pPr>
            <a:r>
              <a:rPr lang="it-IT" dirty="0"/>
              <a:t>Conv2d(16 → 32)</a:t>
            </a:r>
          </a:p>
          <a:p>
            <a:pPr marL="742950" lvl="1" indent="-285750">
              <a:buFont typeface="+mj-lt"/>
              <a:buAutoNum type="arabicPeriod"/>
            </a:pPr>
            <a:r>
              <a:rPr lang="it-IT" dirty="0"/>
              <a:t>Aumenta la profondità dell'informazione: ora la rete ha 32 </a:t>
            </a:r>
            <a:r>
              <a:rPr lang="it-IT" b="1" dirty="0"/>
              <a:t>canali astratti</a:t>
            </a:r>
            <a:r>
              <a:rPr lang="it-IT" dirty="0"/>
              <a:t> che descrivono combinazioni complesse di attivazioni</a:t>
            </a:r>
          </a:p>
          <a:p>
            <a:pPr>
              <a:buFont typeface="+mj-lt"/>
              <a:buAutoNum type="arabicPeriod"/>
            </a:pPr>
            <a:r>
              <a:rPr lang="it-IT" dirty="0" err="1"/>
              <a:t>ReLU</a:t>
            </a:r>
            <a:r>
              <a:rPr lang="it-IT" dirty="0"/>
              <a:t>()</a:t>
            </a:r>
          </a:p>
          <a:p>
            <a:pPr marL="742950" lvl="1" indent="-285750">
              <a:buFont typeface="+mj-lt"/>
              <a:buAutoNum type="arabicPeriod"/>
            </a:pPr>
            <a:r>
              <a:rPr lang="it-IT" dirty="0"/>
              <a:t>Introduce ulteriore non linearità per migliorare la capacità di modellare il comportamento complesso delle tracce</a:t>
            </a:r>
          </a:p>
          <a:p>
            <a:pPr>
              <a:buNone/>
            </a:pPr>
            <a:r>
              <a:rPr lang="it-IT" b="1" dirty="0"/>
              <a:t>Decoder: ricostruisce una mappa dei pixel attivi</a:t>
            </a:r>
          </a:p>
          <a:p>
            <a:pPr>
              <a:buFont typeface="+mj-lt"/>
              <a:buAutoNum type="arabicPeriod" startAt="5"/>
            </a:pPr>
            <a:r>
              <a:rPr lang="it-IT" dirty="0"/>
              <a:t>Conv2d(32 → 16)</a:t>
            </a:r>
          </a:p>
          <a:p>
            <a:pPr marL="742950" lvl="1" indent="-285750">
              <a:buFont typeface="+mj-lt"/>
              <a:buAutoNum type="arabicPeriod" startAt="5"/>
            </a:pPr>
            <a:r>
              <a:rPr lang="it-IT" dirty="0"/>
              <a:t>Riduce il numero di canali per tornare a uno spazio più semplice, iniziando a “ricostruire” l’immagine della traccia</a:t>
            </a:r>
          </a:p>
          <a:p>
            <a:pPr>
              <a:buFont typeface="+mj-lt"/>
              <a:buAutoNum type="arabicPeriod" startAt="5"/>
            </a:pPr>
            <a:r>
              <a:rPr lang="it-IT" dirty="0" err="1"/>
              <a:t>ReLU</a:t>
            </a:r>
            <a:r>
              <a:rPr lang="it-IT" dirty="0"/>
              <a:t>()</a:t>
            </a:r>
          </a:p>
          <a:p>
            <a:pPr>
              <a:buFont typeface="+mj-lt"/>
              <a:buAutoNum type="arabicPeriod" startAt="5"/>
            </a:pPr>
            <a:r>
              <a:rPr lang="it-IT" dirty="0"/>
              <a:t>Conv2d(16 → 4)</a:t>
            </a:r>
          </a:p>
          <a:p>
            <a:pPr marL="742950" lvl="1" indent="-285750">
              <a:buFont typeface="+mj-lt"/>
              <a:buAutoNum type="arabicPeriod" startAt="5"/>
            </a:pPr>
            <a:r>
              <a:rPr lang="it-IT" dirty="0"/>
              <a:t>Ultimo livello: genera </a:t>
            </a:r>
            <a:r>
              <a:rPr lang="it-IT" b="1" dirty="0"/>
              <a:t>una mappa per ciascun piano del rivelatore</a:t>
            </a:r>
            <a:endParaRPr lang="it-IT" dirty="0"/>
          </a:p>
          <a:p>
            <a:pPr marL="742950" lvl="1" indent="-285750">
              <a:buFont typeface="+mj-lt"/>
              <a:buAutoNum type="arabicPeriod" startAt="5"/>
            </a:pPr>
            <a:r>
              <a:rPr lang="it-IT" dirty="0"/>
              <a:t>Il valore in ogni pixel rappresenta la </a:t>
            </a:r>
            <a:r>
              <a:rPr lang="it-IT" b="1" dirty="0"/>
              <a:t>probabilità</a:t>
            </a:r>
            <a:r>
              <a:rPr lang="it-IT" dirty="0"/>
              <a:t> che quel pixel faccia parte della traccia</a:t>
            </a:r>
          </a:p>
          <a:p>
            <a:pPr>
              <a:buFont typeface="+mj-lt"/>
              <a:buAutoNum type="arabicPeriod" startAt="5"/>
            </a:pPr>
            <a:r>
              <a:rPr lang="it-IT" dirty="0" err="1"/>
              <a:t>Sigmoid</a:t>
            </a:r>
            <a:r>
              <a:rPr lang="it-IT" dirty="0"/>
              <a:t>()</a:t>
            </a:r>
          </a:p>
          <a:p>
            <a:pPr marL="742950" lvl="1" indent="-285750">
              <a:buFont typeface="+mj-lt"/>
              <a:buAutoNum type="arabicPeriod" startAt="5"/>
            </a:pPr>
            <a:r>
              <a:rPr lang="it-IT" dirty="0"/>
              <a:t>Converte i valori finali tra 0 e 1: possono essere interpretati come probabilità</a:t>
            </a:r>
          </a:p>
          <a:p>
            <a:pPr>
              <a:buNone/>
            </a:pPr>
            <a:r>
              <a:rPr lang="it-IT" b="1" dirty="0"/>
              <a:t>🎯 Output</a:t>
            </a:r>
          </a:p>
          <a:p>
            <a:pPr>
              <a:buFont typeface="Arial" panose="020B0604020202020204" pitchFamily="34" charset="0"/>
              <a:buChar char="•"/>
            </a:pPr>
            <a:r>
              <a:rPr lang="it-IT" b="1" dirty="0"/>
              <a:t>Forma dell’output</a:t>
            </a:r>
            <a:r>
              <a:rPr lang="it-IT" dirty="0"/>
              <a:t>: [</a:t>
            </a:r>
            <a:r>
              <a:rPr lang="it-IT" dirty="0" err="1"/>
              <a:t>batch_size</a:t>
            </a:r>
            <a:r>
              <a:rPr lang="it-IT" dirty="0"/>
              <a:t>, 4, 32, 32]</a:t>
            </a:r>
          </a:p>
          <a:p>
            <a:pPr>
              <a:buFont typeface="Arial" panose="020B0604020202020204" pitchFamily="34" charset="0"/>
              <a:buChar char="•"/>
            </a:pPr>
            <a:r>
              <a:rPr lang="it-IT" dirty="0"/>
              <a:t>Per ogni pixel della griglia, la rete stima un valore fra 0 e 1: più è vicino a 1, più è probabile che quel punto appartenga a una </a:t>
            </a:r>
            <a:r>
              <a:rPr lang="it-IT" b="1" dirty="0"/>
              <a:t>traccia vera</a:t>
            </a:r>
            <a:r>
              <a:rPr lang="it-IT" dirty="0"/>
              <a:t>.</a:t>
            </a:r>
          </a:p>
          <a:p>
            <a:pPr>
              <a:buNone/>
            </a:pPr>
            <a:r>
              <a:rPr lang="it-IT" b="1" dirty="0"/>
              <a:t>✅ Perché è efficace?</a:t>
            </a:r>
          </a:p>
          <a:p>
            <a:pPr>
              <a:buFont typeface="Arial" panose="020B0604020202020204" pitchFamily="34" charset="0"/>
              <a:buChar char="•"/>
            </a:pPr>
            <a:r>
              <a:rPr lang="it-IT" dirty="0"/>
              <a:t>Le CNN sono eccellenti nel riconoscere </a:t>
            </a:r>
            <a:r>
              <a:rPr lang="it-IT" b="1" dirty="0"/>
              <a:t>pattern spaziali</a:t>
            </a:r>
            <a:r>
              <a:rPr lang="it-IT" dirty="0"/>
              <a:t>: anche se le tracce sono oblique o hanno un po' di rumore, la rete può apprendere la </a:t>
            </a:r>
            <a:r>
              <a:rPr lang="it-IT" b="1" dirty="0"/>
              <a:t>coerenza geometrica</a:t>
            </a:r>
            <a:r>
              <a:rPr lang="it-IT" dirty="0"/>
              <a:t> tipica dei passaggi di particelle.</a:t>
            </a:r>
          </a:p>
          <a:p>
            <a:pPr>
              <a:buFont typeface="Arial" panose="020B0604020202020204" pitchFamily="34" charset="0"/>
              <a:buChar char="•"/>
            </a:pPr>
            <a:r>
              <a:rPr lang="it-IT" dirty="0"/>
              <a:t>In questo caso, l’uso di </a:t>
            </a:r>
            <a:r>
              <a:rPr lang="it-IT" b="1" dirty="0"/>
              <a:t>filtri </a:t>
            </a:r>
            <a:r>
              <a:rPr lang="it-IT" b="1" dirty="0" err="1"/>
              <a:t>convoluzionali</a:t>
            </a:r>
            <a:r>
              <a:rPr lang="it-IT" b="1" dirty="0"/>
              <a:t> condivisi</a:t>
            </a:r>
            <a:r>
              <a:rPr lang="it-IT" dirty="0"/>
              <a:t> su tutti i piani permette di </a:t>
            </a:r>
            <a:r>
              <a:rPr lang="it-IT" b="1" dirty="0"/>
              <a:t>generalizzare bene</a:t>
            </a:r>
            <a:r>
              <a:rPr lang="it-IT" dirty="0"/>
              <a:t> anche se la forma esatta della traccia cambia leggermente da evento a evento.</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endParaRPr lang="it-IT" dirty="0"/>
          </a:p>
          <a:p>
            <a:pPr>
              <a:buNone/>
            </a:pPr>
            <a:r>
              <a:rPr lang="it-IT" dirty="0"/>
              <a:t>Matematicamente, la funzione </a:t>
            </a:r>
            <a:r>
              <a:rPr lang="it-IT" dirty="0" err="1"/>
              <a:t>sigmoid</a:t>
            </a:r>
            <a:r>
              <a:rPr lang="it-IT" dirty="0"/>
              <a:t> è definita come:</a:t>
            </a:r>
          </a:p>
          <a:p>
            <a:pPr>
              <a:buFont typeface="Arial" panose="020B0604020202020204" pitchFamily="34" charset="0"/>
              <a:buChar char="•"/>
            </a:pPr>
            <a:r>
              <a:rPr lang="it-IT" dirty="0"/>
              <a:t>σ(x)=11+e−x\sigma(x) = \frac{1}{1 + e^{-x}}σ(x)=1+e−x1​ Se </a:t>
            </a:r>
            <a:r>
              <a:rPr lang="it-IT" b="1" dirty="0"/>
              <a:t>x è molto positivo</a:t>
            </a:r>
            <a:r>
              <a:rPr lang="it-IT" dirty="0"/>
              <a:t>, </a:t>
            </a:r>
            <a:r>
              <a:rPr lang="it-IT" dirty="0" err="1"/>
              <a:t>sigmoid</a:t>
            </a:r>
            <a:r>
              <a:rPr lang="it-IT" dirty="0"/>
              <a:t>(x) ≈ 1</a:t>
            </a:r>
          </a:p>
          <a:p>
            <a:pPr>
              <a:buFont typeface="Arial" panose="020B0604020202020204" pitchFamily="34" charset="0"/>
              <a:buChar char="•"/>
            </a:pPr>
            <a:r>
              <a:rPr lang="it-IT" dirty="0"/>
              <a:t>Se </a:t>
            </a:r>
            <a:r>
              <a:rPr lang="it-IT" b="1" dirty="0"/>
              <a:t>x è molto negativo</a:t>
            </a:r>
            <a:r>
              <a:rPr lang="it-IT" dirty="0"/>
              <a:t>, </a:t>
            </a:r>
            <a:r>
              <a:rPr lang="it-IT" dirty="0" err="1"/>
              <a:t>sigmoid</a:t>
            </a:r>
            <a:r>
              <a:rPr lang="it-IT" dirty="0"/>
              <a:t>(x) ≈ 0</a:t>
            </a:r>
          </a:p>
          <a:p>
            <a:pPr>
              <a:buFont typeface="Arial" panose="020B0604020202020204" pitchFamily="34" charset="0"/>
              <a:buChar char="•"/>
            </a:pPr>
            <a:r>
              <a:rPr lang="it-IT" dirty="0"/>
              <a:t>Se </a:t>
            </a:r>
            <a:r>
              <a:rPr lang="it-IT" b="1" dirty="0"/>
              <a:t>x = 0</a:t>
            </a:r>
            <a:r>
              <a:rPr lang="it-IT" dirty="0"/>
              <a:t>, </a:t>
            </a:r>
            <a:r>
              <a:rPr lang="it-IT" dirty="0" err="1"/>
              <a:t>sigmoid</a:t>
            </a:r>
            <a:r>
              <a:rPr lang="it-IT" dirty="0"/>
              <a:t>(x) = 0.5</a:t>
            </a:r>
          </a:p>
          <a:p>
            <a:pPr>
              <a:buNone/>
            </a:pPr>
            <a:r>
              <a:rPr lang="it-IT" b="1" dirty="0"/>
              <a:t>🧠 Nel contesto della tua CNN:</a:t>
            </a:r>
          </a:p>
          <a:p>
            <a:pPr>
              <a:buFont typeface="Arial" panose="020B0604020202020204" pitchFamily="34" charset="0"/>
              <a:buChar char="•"/>
            </a:pPr>
            <a:r>
              <a:rPr lang="it-IT" dirty="0"/>
              <a:t>La rete produce, per ogni pixel e per ogni piano, un </a:t>
            </a:r>
            <a:r>
              <a:rPr lang="it-IT" b="1" dirty="0"/>
              <a:t>valore continuo</a:t>
            </a:r>
            <a:r>
              <a:rPr lang="it-IT" dirty="0"/>
              <a:t>.</a:t>
            </a:r>
          </a:p>
          <a:p>
            <a:pPr>
              <a:buFont typeface="Arial" panose="020B0604020202020204" pitchFamily="34" charset="0"/>
              <a:buChar char="•"/>
            </a:pPr>
            <a:r>
              <a:rPr lang="it-IT" dirty="0"/>
              <a:t>Questo valore passa attraverso la </a:t>
            </a:r>
            <a:r>
              <a:rPr lang="it-IT" b="1" dirty="0" err="1"/>
              <a:t>Sigmoid</a:t>
            </a:r>
            <a:r>
              <a:rPr lang="it-IT" dirty="0"/>
              <a:t>, che lo “schiaccia” tra 0 e 1.</a:t>
            </a:r>
          </a:p>
          <a:p>
            <a:pPr>
              <a:buFont typeface="Arial" panose="020B0604020202020204" pitchFamily="34" charset="0"/>
              <a:buChar char="•"/>
            </a:pPr>
            <a:r>
              <a:rPr lang="it-IT" dirty="0"/>
              <a:t>Il risultato rappresenta la </a:t>
            </a:r>
            <a:r>
              <a:rPr lang="it-IT" b="1" dirty="0"/>
              <a:t>probabilità che quel pixel appartenga a una traccia</a:t>
            </a:r>
            <a:r>
              <a:rPr lang="it-IT" dirty="0"/>
              <a:t>.</a:t>
            </a:r>
          </a:p>
          <a:p>
            <a:pPr>
              <a:buNone/>
            </a:pPr>
            <a:r>
              <a:rPr lang="it-IT" b="1" dirty="0"/>
              <a:t>📌 Perché serve qui:</a:t>
            </a:r>
          </a:p>
          <a:p>
            <a:pPr>
              <a:buFont typeface="Arial" panose="020B0604020202020204" pitchFamily="34" charset="0"/>
              <a:buChar char="•"/>
            </a:pPr>
            <a:r>
              <a:rPr lang="it-IT" dirty="0"/>
              <a:t>Il tuo modello è </a:t>
            </a:r>
            <a:r>
              <a:rPr lang="it-IT" b="1" dirty="0"/>
              <a:t>pixel-wise </a:t>
            </a:r>
            <a:r>
              <a:rPr lang="it-IT" b="1" dirty="0" err="1"/>
              <a:t>binary</a:t>
            </a:r>
            <a:r>
              <a:rPr lang="it-IT" b="1" dirty="0"/>
              <a:t> </a:t>
            </a:r>
            <a:r>
              <a:rPr lang="it-IT" b="1" dirty="0" err="1"/>
              <a:t>classification</a:t>
            </a:r>
            <a:r>
              <a:rPr lang="it-IT" dirty="0"/>
              <a:t>: decide, per ogni pixel, se c’è traccia (1) o no (0).</a:t>
            </a:r>
          </a:p>
          <a:p>
            <a:pPr>
              <a:buFont typeface="Arial" panose="020B0604020202020204" pitchFamily="34" charset="0"/>
              <a:buChar char="•"/>
            </a:pPr>
            <a:r>
              <a:rPr lang="it-IT" dirty="0"/>
              <a:t>La </a:t>
            </a:r>
            <a:r>
              <a:rPr lang="it-IT" b="1" dirty="0" err="1"/>
              <a:t>Sigmoid</a:t>
            </a:r>
            <a:r>
              <a:rPr lang="it-IT" dirty="0"/>
              <a:t> permette di applicare una </a:t>
            </a:r>
            <a:r>
              <a:rPr lang="it-IT" b="1" dirty="0"/>
              <a:t>funzione di perdita binaria (es. </a:t>
            </a:r>
            <a:r>
              <a:rPr lang="it-IT" b="1" dirty="0" err="1"/>
              <a:t>BCELoss</a:t>
            </a:r>
            <a:r>
              <a:rPr lang="it-IT" b="1" dirty="0"/>
              <a:t>)</a:t>
            </a:r>
            <a:r>
              <a:rPr lang="it-IT" dirty="0"/>
              <a:t> durante l’allenamento.</a:t>
            </a:r>
          </a:p>
          <a:p>
            <a:pPr>
              <a:buFont typeface="Arial" panose="020B0604020202020204" pitchFamily="34" charset="0"/>
              <a:buChar char="•"/>
            </a:pPr>
            <a:r>
              <a:rPr lang="it-IT" dirty="0"/>
              <a:t>Durante l’inferenza, puoi </a:t>
            </a:r>
            <a:r>
              <a:rPr lang="it-IT" b="1" dirty="0"/>
              <a:t>fissare una soglia</a:t>
            </a:r>
            <a:r>
              <a:rPr lang="it-IT" dirty="0"/>
              <a:t> (es. 0.5): se l’output è &gt; 0.5 → traccia, altrimenti no.</a:t>
            </a:r>
          </a:p>
          <a:p>
            <a:pPr marL="0" lvl="0" indent="0" algn="l" rtl="0">
              <a:lnSpc>
                <a:spcPct val="100000"/>
              </a:lnSpc>
              <a:spcBef>
                <a:spcPts val="0"/>
              </a:spcBef>
              <a:spcAft>
                <a:spcPts val="0"/>
              </a:spcAft>
              <a:buSzPts val="1400"/>
              <a:buNone/>
            </a:pPr>
            <a:endParaRPr dirty="0"/>
          </a:p>
        </p:txBody>
      </p:sp>
      <p:sp>
        <p:nvSpPr>
          <p:cNvPr id="144" name="Google Shape;144;g27df92e4ca9_0_1:notes">
            <a:extLst>
              <a:ext uri="{FF2B5EF4-FFF2-40B4-BE49-F238E27FC236}">
                <a16:creationId xmlns:a16="http://schemas.microsoft.com/office/drawing/2014/main" id="{60EB42F8-9B39-6656-CCA6-864E80E09BD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23</a:t>
            </a:fld>
            <a:endParaRPr/>
          </a:p>
        </p:txBody>
      </p:sp>
    </p:spTree>
    <p:extLst>
      <p:ext uri="{BB962C8B-B14F-4D97-AF65-F5344CB8AC3E}">
        <p14:creationId xmlns:p14="http://schemas.microsoft.com/office/powerpoint/2010/main" val="1967239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206C8F86-6FD8-6B4C-180D-AAE735ACA120}"/>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9C8465D4-7699-0E4B-72FC-DE24BE61B2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6D318AFA-49BB-A3A6-9E92-BB5FEB2F24E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4" name="Google Shape;144;g27df92e4ca9_0_1:notes">
            <a:extLst>
              <a:ext uri="{FF2B5EF4-FFF2-40B4-BE49-F238E27FC236}">
                <a16:creationId xmlns:a16="http://schemas.microsoft.com/office/drawing/2014/main" id="{74A45907-B6FC-86AE-1886-ECBF869617E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24</a:t>
            </a:fld>
            <a:endParaRPr/>
          </a:p>
        </p:txBody>
      </p:sp>
    </p:spTree>
    <p:extLst>
      <p:ext uri="{BB962C8B-B14F-4D97-AF65-F5344CB8AC3E}">
        <p14:creationId xmlns:p14="http://schemas.microsoft.com/office/powerpoint/2010/main" val="96457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EF34D064-6C7A-7867-A53D-64E927297B2D}"/>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1BA85F17-0ACC-6FFA-6A79-D2433CB7D7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A25C4EC8-0AC5-D00A-1038-708CBED9D16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EA0A5A79-DA49-3E37-24C3-94C5F3689A7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25</a:t>
            </a:fld>
            <a:endParaRPr/>
          </a:p>
        </p:txBody>
      </p:sp>
    </p:spTree>
    <p:extLst>
      <p:ext uri="{BB962C8B-B14F-4D97-AF65-F5344CB8AC3E}">
        <p14:creationId xmlns:p14="http://schemas.microsoft.com/office/powerpoint/2010/main" val="675389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BE8A0D98-BAD7-8046-3382-0837BFE6C7D7}"/>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DFBC1DB3-7F29-CF03-FD9D-FC561A1CC2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949EBE73-B5D7-E7AC-0AC9-F39A0D3FD2C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517AB538-792D-D88D-83E0-9BF0B51B0D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26</a:t>
            </a:fld>
            <a:endParaRPr/>
          </a:p>
        </p:txBody>
      </p:sp>
    </p:spTree>
    <p:extLst>
      <p:ext uri="{BB962C8B-B14F-4D97-AF65-F5344CB8AC3E}">
        <p14:creationId xmlns:p14="http://schemas.microsoft.com/office/powerpoint/2010/main" val="62834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67EB2394-9954-56D9-04FE-3F85239F6843}"/>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DA9C2FE6-3F20-6D83-DDC3-B92322FBCA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EC41DAA8-2266-950E-B9F9-FAA48D38B9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68DDD7AA-DB4A-A0E4-19F5-326141BB923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27</a:t>
            </a:fld>
            <a:endParaRPr/>
          </a:p>
        </p:txBody>
      </p:sp>
    </p:spTree>
    <p:extLst>
      <p:ext uri="{BB962C8B-B14F-4D97-AF65-F5344CB8AC3E}">
        <p14:creationId xmlns:p14="http://schemas.microsoft.com/office/powerpoint/2010/main" val="2952269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AE0A7E57-72BD-5976-A480-92A74E22925E}"/>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F23B6C55-A7C5-1EED-C839-17824EF170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2B8EEC74-47C3-88BD-F922-9FE605A261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13043E12-934F-E1D3-1FC9-9BDFD4500C2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28</a:t>
            </a:fld>
            <a:endParaRPr/>
          </a:p>
        </p:txBody>
      </p:sp>
    </p:spTree>
    <p:extLst>
      <p:ext uri="{BB962C8B-B14F-4D97-AF65-F5344CB8AC3E}">
        <p14:creationId xmlns:p14="http://schemas.microsoft.com/office/powerpoint/2010/main" val="1070804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60CAA944-6342-4534-CA4F-4B16F50101BE}"/>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E6AC78CC-A7C9-E9FC-3253-14F2FB8CF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86BC1C5E-B011-5932-A1A6-2385D44D7FA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0DD4FEC1-9036-D547-92E7-2E2D8CC9208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29</a:t>
            </a:fld>
            <a:endParaRPr/>
          </a:p>
        </p:txBody>
      </p:sp>
    </p:spTree>
    <p:extLst>
      <p:ext uri="{BB962C8B-B14F-4D97-AF65-F5344CB8AC3E}">
        <p14:creationId xmlns:p14="http://schemas.microsoft.com/office/powerpoint/2010/main" val="90091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1F384987-B81E-E8E5-4C99-BC091ECFBF27}"/>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DA4565AE-7209-FE36-0BB7-D57882C62C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B0A1E93D-BB21-788E-7D8E-85349643065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90EF7146-1E3A-5D51-FEBB-95875B3D9DF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a:t>
            </a:fld>
            <a:endParaRPr/>
          </a:p>
        </p:txBody>
      </p:sp>
    </p:spTree>
    <p:extLst>
      <p:ext uri="{BB962C8B-B14F-4D97-AF65-F5344CB8AC3E}">
        <p14:creationId xmlns:p14="http://schemas.microsoft.com/office/powerpoint/2010/main" val="404278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FFF580AC-C2A9-BE07-ECA8-F4EF30B2A1BA}"/>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C2F6858F-5449-4996-E63D-D75ACE64C5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D330CB82-5BBC-137E-BFC7-3D211F59E7C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9ED239E6-ADF9-6046-B377-3139B722A5B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30</a:t>
            </a:fld>
            <a:endParaRPr/>
          </a:p>
        </p:txBody>
      </p:sp>
    </p:spTree>
    <p:extLst>
      <p:ext uri="{BB962C8B-B14F-4D97-AF65-F5344CB8AC3E}">
        <p14:creationId xmlns:p14="http://schemas.microsoft.com/office/powerpoint/2010/main" val="747092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47974D54-FAE5-E122-8D9D-F23D5324BC95}"/>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10AA6892-DFCC-2317-E66A-14484F2E08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CDAC273E-66A9-3FE0-4E96-BC477F52F28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A62909B3-EF01-778A-9432-6C6FF504CB3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31</a:t>
            </a:fld>
            <a:endParaRPr/>
          </a:p>
        </p:txBody>
      </p:sp>
    </p:spTree>
    <p:extLst>
      <p:ext uri="{BB962C8B-B14F-4D97-AF65-F5344CB8AC3E}">
        <p14:creationId xmlns:p14="http://schemas.microsoft.com/office/powerpoint/2010/main" val="201183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1BC6FC54-5C13-8E03-80C1-4560FA475956}"/>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4B14FA48-C80A-53C3-1310-0575DBB9A8F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162C8C94-79D2-B86C-2966-AC06ED993E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A93D71CC-86AD-A7B0-7927-001C6190F11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32</a:t>
            </a:fld>
            <a:endParaRPr/>
          </a:p>
        </p:txBody>
      </p:sp>
    </p:spTree>
    <p:extLst>
      <p:ext uri="{BB962C8B-B14F-4D97-AF65-F5344CB8AC3E}">
        <p14:creationId xmlns:p14="http://schemas.microsoft.com/office/powerpoint/2010/main" val="385246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E3AED4D0-EFFD-824C-78BB-398C93B1FFB9}"/>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58FE3CC2-7E1A-7CED-AFB4-7C5B2A2585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98CF8896-7C30-73AC-10E4-D8AC57D5643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CC0AF4E9-143F-F237-0C75-464A1CB276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33</a:t>
            </a:fld>
            <a:endParaRPr/>
          </a:p>
        </p:txBody>
      </p:sp>
    </p:spTree>
    <p:extLst>
      <p:ext uri="{BB962C8B-B14F-4D97-AF65-F5344CB8AC3E}">
        <p14:creationId xmlns:p14="http://schemas.microsoft.com/office/powerpoint/2010/main" val="3365495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50552FA4-901B-8A5E-5947-61BBA1244103}"/>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A445BD31-35B6-5386-2D4D-7B3446FB45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ABF5EEB8-D4B2-E6C1-794E-4C494F48985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8F5D93B5-6F61-3B39-D343-357239C9418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34</a:t>
            </a:fld>
            <a:endParaRPr/>
          </a:p>
        </p:txBody>
      </p:sp>
    </p:spTree>
    <p:extLst>
      <p:ext uri="{BB962C8B-B14F-4D97-AF65-F5344CB8AC3E}">
        <p14:creationId xmlns:p14="http://schemas.microsoft.com/office/powerpoint/2010/main" val="1847431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8CABF2FE-01D0-5BF1-619E-7DB66ACBB1AD}"/>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10056419-81CE-6059-FB0D-533B5F994C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2F53FB26-8E68-AE02-8704-AB3AEE53BE0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D104B058-F99F-C15B-797B-B0D8165E0A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35</a:t>
            </a:fld>
            <a:endParaRPr/>
          </a:p>
        </p:txBody>
      </p:sp>
    </p:spTree>
    <p:extLst>
      <p:ext uri="{BB962C8B-B14F-4D97-AF65-F5344CB8AC3E}">
        <p14:creationId xmlns:p14="http://schemas.microsoft.com/office/powerpoint/2010/main" val="170858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61237934-6C72-79BB-5AD6-6D6EBA1BE286}"/>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6D7803A7-7986-6EE4-1271-DF30E049B7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9DDACEE2-3326-68D0-1D85-20229E8ED6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9156249C-E03D-751D-9085-350CB6C43EF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36</a:t>
            </a:fld>
            <a:endParaRPr/>
          </a:p>
        </p:txBody>
      </p:sp>
    </p:spTree>
    <p:extLst>
      <p:ext uri="{BB962C8B-B14F-4D97-AF65-F5344CB8AC3E}">
        <p14:creationId xmlns:p14="http://schemas.microsoft.com/office/powerpoint/2010/main" val="3394022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A4938307-B1DF-79CE-540C-3099A91993B8}"/>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5645F98D-5CC3-19A2-C852-A87F33A96A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0E18A2D3-59A1-E8CB-6088-AE36B72BAE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AB302C96-9ED9-963D-55F9-6309F29D073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37</a:t>
            </a:fld>
            <a:endParaRPr/>
          </a:p>
        </p:txBody>
      </p:sp>
    </p:spTree>
    <p:extLst>
      <p:ext uri="{BB962C8B-B14F-4D97-AF65-F5344CB8AC3E}">
        <p14:creationId xmlns:p14="http://schemas.microsoft.com/office/powerpoint/2010/main" val="366098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137CAD27-0F36-F648-C4F9-792E89F37E33}"/>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20CDE48D-F2FC-5A1B-DB01-4A1BBC2D74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0A571803-F285-E9CE-4EAB-7BD60031C1E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1F5D0098-DF14-C888-E4FB-B86118E1DBF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38</a:t>
            </a:fld>
            <a:endParaRPr/>
          </a:p>
        </p:txBody>
      </p:sp>
    </p:spTree>
    <p:extLst>
      <p:ext uri="{BB962C8B-B14F-4D97-AF65-F5344CB8AC3E}">
        <p14:creationId xmlns:p14="http://schemas.microsoft.com/office/powerpoint/2010/main" val="2410917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A62E210B-7C01-947D-F8AD-09B53FCC3C12}"/>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AE3666F4-A3D7-19CE-45A6-3E58D39304F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D84EC517-5036-E87C-13E5-A001BC0DB2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a:t>
            </a:r>
            <a:r>
              <a:rPr lang="it-IT" dirty="0" err="1"/>
              <a:t>signal</a:t>
            </a:r>
            <a:r>
              <a:rPr lang="it-IT" dirty="0"/>
              <a:t>: [</a:t>
            </a:r>
          </a:p>
          <a:p>
            <a:pPr marL="0" lvl="0" indent="0" algn="l" rtl="0">
              <a:lnSpc>
                <a:spcPct val="100000"/>
              </a:lnSpc>
              <a:spcBef>
                <a:spcPts val="0"/>
              </a:spcBef>
              <a:spcAft>
                <a:spcPts val="0"/>
              </a:spcAft>
              <a:buSzPts val="1400"/>
              <a:buNone/>
            </a:pPr>
            <a:r>
              <a:rPr lang="it-IT" dirty="0"/>
              <a:t>  {name: '</a:t>
            </a:r>
            <a:r>
              <a:rPr lang="it-IT" dirty="0" err="1"/>
              <a:t>clk</a:t>
            </a:r>
            <a:r>
              <a:rPr lang="it-IT" dirty="0"/>
              <a:t>', </a:t>
            </a:r>
            <a:r>
              <a:rPr lang="it-IT" dirty="0" err="1"/>
              <a:t>wave</a:t>
            </a:r>
            <a:r>
              <a:rPr lang="it-IT" dirty="0"/>
              <a:t>: 'p...........................'},</a:t>
            </a:r>
          </a:p>
          <a:p>
            <a:pPr marL="0" lvl="0" indent="0" algn="l" rtl="0">
              <a:lnSpc>
                <a:spcPct val="100000"/>
              </a:lnSpc>
              <a:spcBef>
                <a:spcPts val="0"/>
              </a:spcBef>
              <a:spcAft>
                <a:spcPts val="0"/>
              </a:spcAft>
              <a:buSzPts val="1400"/>
              <a:buNone/>
            </a:pPr>
            <a:r>
              <a:rPr lang="it-IT" dirty="0"/>
              <a:t>  {name: 'IN DATA', </a:t>
            </a:r>
            <a:r>
              <a:rPr lang="it-IT" dirty="0" err="1"/>
              <a:t>wave</a:t>
            </a:r>
            <a:r>
              <a:rPr lang="it-IT" dirty="0"/>
              <a:t>: 'x3333333|....</a:t>
            </a:r>
            <a:r>
              <a:rPr lang="it-IT" dirty="0" err="1"/>
              <a:t>xxxxxxxxxxxxxxx</a:t>
            </a:r>
            <a:r>
              <a:rPr lang="it-IT" dirty="0"/>
              <a:t>', data: ['0', '1', '2', '3', '4', '5', 'x']},</a:t>
            </a:r>
          </a:p>
          <a:p>
            <a:pPr marL="0" lvl="0" indent="0" algn="l" rtl="0">
              <a:lnSpc>
                <a:spcPct val="100000"/>
              </a:lnSpc>
              <a:spcBef>
                <a:spcPts val="0"/>
              </a:spcBef>
              <a:spcAft>
                <a:spcPts val="0"/>
              </a:spcAft>
              <a:buSzPts val="1400"/>
              <a:buNone/>
            </a:pPr>
            <a:r>
              <a:rPr lang="it-IT" dirty="0"/>
              <a:t>  {name: 'IN READY', </a:t>
            </a:r>
            <a:r>
              <a:rPr lang="it-IT" dirty="0" err="1"/>
              <a:t>wave</a:t>
            </a:r>
            <a:r>
              <a:rPr lang="it-IT" dirty="0"/>
              <a:t>: '1............0..............'},</a:t>
            </a:r>
          </a:p>
          <a:p>
            <a:pPr marL="0" lvl="0" indent="0" algn="l" rtl="0">
              <a:lnSpc>
                <a:spcPct val="100000"/>
              </a:lnSpc>
              <a:spcBef>
                <a:spcPts val="0"/>
              </a:spcBef>
              <a:spcAft>
                <a:spcPts val="0"/>
              </a:spcAft>
              <a:buSzPts val="1400"/>
              <a:buNone/>
            </a:pPr>
            <a:r>
              <a:rPr lang="it-IT" dirty="0"/>
              <a:t>  {name: 'IN VALID', </a:t>
            </a:r>
            <a:r>
              <a:rPr lang="it-IT" dirty="0" err="1"/>
              <a:t>wave</a:t>
            </a:r>
            <a:r>
              <a:rPr lang="it-IT" dirty="0"/>
              <a:t>: '01...........0..............'},</a:t>
            </a:r>
          </a:p>
          <a:p>
            <a:pPr marL="0" lvl="0" indent="0" algn="l" rtl="0">
              <a:lnSpc>
                <a:spcPct val="100000"/>
              </a:lnSpc>
              <a:spcBef>
                <a:spcPts val="0"/>
              </a:spcBef>
              <a:spcAft>
                <a:spcPts val="0"/>
              </a:spcAft>
              <a:buSzPts val="1400"/>
              <a:buNone/>
            </a:pPr>
            <a:r>
              <a:rPr lang="it-IT" dirty="0"/>
              <a:t>  {name: 'IN LAST', </a:t>
            </a:r>
            <a:r>
              <a:rPr lang="it-IT" dirty="0" err="1"/>
              <a:t>wave</a:t>
            </a:r>
            <a:r>
              <a:rPr lang="it-IT" dirty="0"/>
              <a:t>: '0...........10..............'},</a:t>
            </a:r>
          </a:p>
          <a:p>
            <a:pPr marL="0" lvl="0" indent="0" algn="l" rtl="0">
              <a:lnSpc>
                <a:spcPct val="100000"/>
              </a:lnSpc>
              <a:spcBef>
                <a:spcPts val="0"/>
              </a:spcBef>
              <a:spcAft>
                <a:spcPts val="0"/>
              </a:spcAft>
              <a:buSzPts val="1400"/>
              <a:buNone/>
            </a:pPr>
            <a:r>
              <a:rPr lang="it-IT" dirty="0"/>
              <a:t>  </a:t>
            </a:r>
          </a:p>
          <a:p>
            <a:pPr marL="0" lvl="0" indent="0" algn="l" rtl="0">
              <a:lnSpc>
                <a:spcPct val="100000"/>
              </a:lnSpc>
              <a:spcBef>
                <a:spcPts val="0"/>
              </a:spcBef>
              <a:spcAft>
                <a:spcPts val="0"/>
              </a:spcAft>
              <a:buSzPts val="1400"/>
              <a:buNone/>
            </a:pPr>
            <a:r>
              <a:rPr lang="it-IT" dirty="0"/>
              <a:t>  {name: 'OUT VALID', </a:t>
            </a:r>
            <a:r>
              <a:rPr lang="it-IT" dirty="0" err="1"/>
              <a:t>wave</a:t>
            </a:r>
            <a:r>
              <a:rPr lang="it-IT" dirty="0"/>
              <a:t>: '0..............10.|.10.|.10.'},</a:t>
            </a:r>
          </a:p>
          <a:p>
            <a:pPr marL="0" lvl="0" indent="0" algn="l" rtl="0">
              <a:lnSpc>
                <a:spcPct val="100000"/>
              </a:lnSpc>
              <a:spcBef>
                <a:spcPts val="0"/>
              </a:spcBef>
              <a:spcAft>
                <a:spcPts val="0"/>
              </a:spcAft>
              <a:buSzPts val="1400"/>
              <a:buNone/>
            </a:pPr>
            <a:r>
              <a:rPr lang="it-IT" dirty="0"/>
              <a:t>  {name: 'OUT DATA', </a:t>
            </a:r>
            <a:r>
              <a:rPr lang="it-IT" dirty="0" err="1"/>
              <a:t>wave</a:t>
            </a:r>
            <a:r>
              <a:rPr lang="it-IT" dirty="0"/>
              <a:t>: 'x..............3xx|x3x.|x3x|', data: ['0', '1', '2', '3', '4', '5', '6', '7', '8', '9', 'x']},</a:t>
            </a:r>
          </a:p>
          <a:p>
            <a:pPr marL="0" lvl="0" indent="0" algn="l" rtl="0">
              <a:lnSpc>
                <a:spcPct val="100000"/>
              </a:lnSpc>
              <a:spcBef>
                <a:spcPts val="0"/>
              </a:spcBef>
              <a:spcAft>
                <a:spcPts val="0"/>
              </a:spcAft>
              <a:buSzPts val="1400"/>
              <a:buNone/>
            </a:pPr>
            <a:r>
              <a:rPr lang="it-IT" dirty="0"/>
              <a:t>]}</a:t>
            </a:r>
          </a:p>
        </p:txBody>
      </p:sp>
      <p:sp>
        <p:nvSpPr>
          <p:cNvPr id="132" name="Google Shape;132;p2:notes">
            <a:extLst>
              <a:ext uri="{FF2B5EF4-FFF2-40B4-BE49-F238E27FC236}">
                <a16:creationId xmlns:a16="http://schemas.microsoft.com/office/drawing/2014/main" id="{4D54A0BE-5EC3-9E64-5E38-4408742674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39</a:t>
            </a:fld>
            <a:endParaRPr/>
          </a:p>
        </p:txBody>
      </p:sp>
    </p:spTree>
    <p:extLst>
      <p:ext uri="{BB962C8B-B14F-4D97-AF65-F5344CB8AC3E}">
        <p14:creationId xmlns:p14="http://schemas.microsoft.com/office/powerpoint/2010/main" val="215452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645CC995-D96B-0BFA-295D-508E76EDE965}"/>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6678173D-4665-7699-FE56-6E8C0C8B75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2A9BDD49-726F-E070-A8A3-B729FAE83B1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DF8982C6-9A85-9DA5-0B72-E3F49A40A8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40</a:t>
            </a:fld>
            <a:endParaRPr/>
          </a:p>
        </p:txBody>
      </p:sp>
    </p:spTree>
    <p:extLst>
      <p:ext uri="{BB962C8B-B14F-4D97-AF65-F5344CB8AC3E}">
        <p14:creationId xmlns:p14="http://schemas.microsoft.com/office/powerpoint/2010/main" val="2811828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5069C0D6-E4D7-4F61-A86E-277674BA67CE}"/>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8F9B7B49-AC11-793E-2A0F-A779019CE31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0B5BB6C4-A72B-05B2-F08C-DE72EEAB3C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8186118D-A2AA-F2A9-B04D-56174FF5CB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41</a:t>
            </a:fld>
            <a:endParaRPr/>
          </a:p>
        </p:txBody>
      </p:sp>
    </p:spTree>
    <p:extLst>
      <p:ext uri="{BB962C8B-B14F-4D97-AF65-F5344CB8AC3E}">
        <p14:creationId xmlns:p14="http://schemas.microsoft.com/office/powerpoint/2010/main" val="2620920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8126982A-AA37-A85E-0AFD-0F256B0DD4EC}"/>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3BD4AF6C-322A-B26A-272B-B9704AB9A9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8EAD4783-0C35-0B06-DB0D-561FE1609F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4245A513-5CDF-DA0C-18D5-EE5E6149557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42</a:t>
            </a:fld>
            <a:endParaRPr/>
          </a:p>
        </p:txBody>
      </p:sp>
    </p:spTree>
    <p:extLst>
      <p:ext uri="{BB962C8B-B14F-4D97-AF65-F5344CB8AC3E}">
        <p14:creationId xmlns:p14="http://schemas.microsoft.com/office/powerpoint/2010/main" val="1006026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B01E2A1A-A831-491D-7CE0-21F1244CCF5F}"/>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6057FD74-F211-7C07-2456-13A7780200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5D2EBAB1-3CB9-FFE8-1E36-CE65CC6FCF6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00FB00AB-39A2-C147-5F07-EC557F0AA69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43</a:t>
            </a:fld>
            <a:endParaRPr/>
          </a:p>
        </p:txBody>
      </p:sp>
    </p:spTree>
    <p:extLst>
      <p:ext uri="{BB962C8B-B14F-4D97-AF65-F5344CB8AC3E}">
        <p14:creationId xmlns:p14="http://schemas.microsoft.com/office/powerpoint/2010/main" val="96586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3B7E3459-0BA2-9CB2-B827-A5F748825687}"/>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E3F0ECE7-E311-AFCA-F53B-1BECA16E8D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41671E7A-D5F1-CC73-0282-EE083E96552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32" name="Google Shape;132;p2:notes">
            <a:extLst>
              <a:ext uri="{FF2B5EF4-FFF2-40B4-BE49-F238E27FC236}">
                <a16:creationId xmlns:a16="http://schemas.microsoft.com/office/drawing/2014/main" id="{C0DFF503-8A12-73EE-A7E2-6F6FB021AA5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44</a:t>
            </a:fld>
            <a:endParaRPr/>
          </a:p>
        </p:txBody>
      </p:sp>
    </p:spTree>
    <p:extLst>
      <p:ext uri="{BB962C8B-B14F-4D97-AF65-F5344CB8AC3E}">
        <p14:creationId xmlns:p14="http://schemas.microsoft.com/office/powerpoint/2010/main" val="13866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12483D40-CEA5-1EB5-5620-7CA2B4CD7D30}"/>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4E8B95F0-7F9F-A7C1-9CBE-65F278A68C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81EBA51B-F2C7-B4A1-E37D-92319E522B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6D320E54-015B-6627-34E3-ACD63B81BFB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5</a:t>
            </a:fld>
            <a:endParaRPr/>
          </a:p>
        </p:txBody>
      </p:sp>
    </p:spTree>
    <p:extLst>
      <p:ext uri="{BB962C8B-B14F-4D97-AF65-F5344CB8AC3E}">
        <p14:creationId xmlns:p14="http://schemas.microsoft.com/office/powerpoint/2010/main" val="17092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7B836A41-F75B-872F-543C-4F297C2495A4}"/>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968C635F-6363-EFF6-61B7-A903D3C940B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7FD8C9D6-C463-8C03-BE61-950B82D561D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CB3C51C2-ABC0-9A12-E233-944B45D04F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6</a:t>
            </a:fld>
            <a:endParaRPr/>
          </a:p>
        </p:txBody>
      </p:sp>
    </p:spTree>
    <p:extLst>
      <p:ext uri="{BB962C8B-B14F-4D97-AF65-F5344CB8AC3E}">
        <p14:creationId xmlns:p14="http://schemas.microsoft.com/office/powerpoint/2010/main" val="1623713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80B86F62-ED83-E075-4EDA-7F09683745A3}"/>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5671F07C-90C6-3C69-F81B-696C6113780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C6D01E6F-A85E-C08B-28D3-9A0E88960D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E88AAAB3-7525-34B6-0530-86119FC90EC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7</a:t>
            </a:fld>
            <a:endParaRPr/>
          </a:p>
        </p:txBody>
      </p:sp>
    </p:spTree>
    <p:extLst>
      <p:ext uri="{BB962C8B-B14F-4D97-AF65-F5344CB8AC3E}">
        <p14:creationId xmlns:p14="http://schemas.microsoft.com/office/powerpoint/2010/main" val="1045185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82264583-E2C2-9B36-3165-FB8EF551506C}"/>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E7F9EE83-2EAF-3DE8-B677-C33A7A1AC3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052EC2D6-07C9-0633-675C-A62921705FD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72DF1503-B924-AB56-DED1-554F4E1413B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9</a:t>
            </a:fld>
            <a:endParaRPr/>
          </a:p>
        </p:txBody>
      </p:sp>
    </p:spTree>
    <p:extLst>
      <p:ext uri="{BB962C8B-B14F-4D97-AF65-F5344CB8AC3E}">
        <p14:creationId xmlns:p14="http://schemas.microsoft.com/office/powerpoint/2010/main" val="2109542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a:spLocks noGrp="1"/>
          </p:cNvSpPr>
          <p:nvPr>
            <p:ph type="pic" idx="2"/>
          </p:nvPr>
        </p:nvSpPr>
        <p:spPr>
          <a:xfrm>
            <a:off x="5183188" y="987425"/>
            <a:ext cx="6172200" cy="4873625"/>
          </a:xfrm>
          <a:prstGeom prst="rect">
            <a:avLst/>
          </a:prstGeom>
          <a:noFill/>
          <a:ln>
            <a:noFill/>
          </a:ln>
        </p:spPr>
      </p:sp>
      <p:sp>
        <p:nvSpPr>
          <p:cNvPr id="95" name="Google Shape;95;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tandard slide">
  <p:cSld name="Standard slide">
    <p:bg>
      <p:bgPr>
        <a:blipFill>
          <a:blip r:embed="rId2">
            <a:alphaModFix amt="50000"/>
          </a:blip>
          <a:stretch>
            <a:fillRect/>
          </a:stretch>
        </a:blip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63149" y="1371599"/>
            <a:ext cx="10719251" cy="470058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marL="914400" lvl="1" indent="-3810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marL="1371600" lvl="2" indent="-355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marL="1828800" lvl="3"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marL="2286000" lvl="4"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23"/>
          <p:cNvCxnSpPr/>
          <p:nvPr/>
        </p:nvCxnSpPr>
        <p:spPr>
          <a:xfrm>
            <a:off x="562924" y="5"/>
            <a:ext cx="0" cy="1078159"/>
          </a:xfrm>
          <a:prstGeom prst="straightConnector1">
            <a:avLst/>
          </a:prstGeom>
          <a:noFill/>
          <a:ln w="28575" cap="flat" cmpd="sng">
            <a:solidFill>
              <a:schemeClr val="accent2"/>
            </a:solidFill>
            <a:prstDash val="solid"/>
            <a:miter lim="800000"/>
            <a:headEnd type="none" w="sm" len="sm"/>
            <a:tailEnd type="none" w="sm" len="sm"/>
          </a:ln>
        </p:spPr>
      </p:cxnSp>
      <p:sp>
        <p:nvSpPr>
          <p:cNvPr id="114" name="Google Shape;114;p23"/>
          <p:cNvSpPr txBox="1">
            <a:spLocks noGrp="1"/>
          </p:cNvSpPr>
          <p:nvPr>
            <p:ph type="title"/>
          </p:nvPr>
        </p:nvSpPr>
        <p:spPr>
          <a:xfrm>
            <a:off x="863152" y="277800"/>
            <a:ext cx="10719250" cy="7704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p:nvPr/>
        </p:nvSpPr>
        <p:spPr>
          <a:xfrm>
            <a:off x="609287" y="6499456"/>
            <a:ext cx="885139"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it-IT" sz="900" b="0" i="0" u="none" strike="noStrike" cap="none">
                <a:solidFill>
                  <a:schemeClr val="lt1"/>
                </a:solidFill>
                <a:latin typeface="Inter Light"/>
                <a:ea typeface="Inter Light"/>
                <a:cs typeface="Inter Light"/>
                <a:sym typeface="Inter Light"/>
              </a:rPr>
              <a:t>Page </a:t>
            </a:r>
            <a:fld id="{00000000-1234-1234-1234-123412341234}" type="slidenum">
              <a:rPr lang="it-IT" sz="900" b="0" i="0" u="none" strike="noStrike" cap="none">
                <a:solidFill>
                  <a:schemeClr val="lt1"/>
                </a:solidFill>
                <a:latin typeface="Inter Light"/>
                <a:ea typeface="Inter Light"/>
                <a:cs typeface="Inter Light"/>
                <a:sym typeface="Inter Light"/>
              </a:rPr>
              <a:t>‹#›</a:t>
            </a:fld>
            <a:endParaRPr sz="900" b="0" i="0" u="none" strike="noStrike" cap="non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Vuota" type="blank">
  <p:cSld name="BLANK">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a:stretch/>
        </p:blipFill>
        <p:spPr>
          <a:xfrm>
            <a:off x="0" y="3048"/>
            <a:ext cx="12197426" cy="68549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uota">
  <p:cSld name="4_Vuota">
    <p:spTree>
      <p:nvGrpSpPr>
        <p:cNvPr id="1" name="Shape 30"/>
        <p:cNvGrpSpPr/>
        <p:nvPr/>
      </p:nvGrpSpPr>
      <p:grpSpPr>
        <a:xfrm>
          <a:off x="0" y="0"/>
          <a:ext cx="0" cy="0"/>
          <a:chOff x="0" y="0"/>
          <a:chExt cx="0" cy="0"/>
        </a:xfrm>
      </p:grpSpPr>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
        <p:nvSpPr>
          <p:cNvPr id="34" name="Google Shape;34;p9"/>
          <p:cNvSpPr/>
          <p:nvPr/>
        </p:nvSpPr>
        <p:spPr>
          <a:xfrm>
            <a:off x="1" y="0"/>
            <a:ext cx="12192000" cy="3336053"/>
          </a:xfrm>
          <a:prstGeom prst="rect">
            <a:avLst/>
          </a:prstGeom>
          <a:solidFill>
            <a:srgbClr val="0B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9" descr="Immagine che contiene sfocatura&#10;&#10;Descrizione generata automaticamente"/>
          <p:cNvPicPr preferRelativeResize="0"/>
          <p:nvPr/>
        </p:nvPicPr>
        <p:blipFill rotWithShape="1">
          <a:blip r:embed="rId2">
            <a:alphaModFix/>
          </a:blip>
          <a:srcRect/>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Vuota">
  <p:cSld name="13_Vuota">
    <p:spTree>
      <p:nvGrpSpPr>
        <p:cNvPr id="1" name="Shape 36"/>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0" name="Google Shape;40;p10" descr="Immagine che contiene vetr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Vuota">
  <p:cSld name="14_Vuota">
    <p:spTree>
      <p:nvGrpSpPr>
        <p:cNvPr id="1" name="Shape 41"/>
        <p:cNvGrpSpPr/>
        <p:nvPr/>
      </p:nvGrpSpPr>
      <p:grpSpPr>
        <a:xfrm>
          <a:off x="0" y="0"/>
          <a:ext cx="0" cy="0"/>
          <a:chOff x="0" y="0"/>
          <a:chExt cx="0" cy="0"/>
        </a:xfrm>
      </p:grpSpPr>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5" name="Google Shape;45;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Vuota">
  <p:cSld name="15_Vuota">
    <p:spTree>
      <p:nvGrpSpPr>
        <p:cNvPr id="1" name="Shape 46"/>
        <p:cNvGrpSpPr/>
        <p:nvPr/>
      </p:nvGrpSpPr>
      <p:grpSpPr>
        <a:xfrm>
          <a:off x="0" y="0"/>
          <a:ext cx="0" cy="0"/>
          <a:chOff x="0" y="0"/>
          <a:chExt cx="0" cy="0"/>
        </a:xfrm>
      </p:grpSpPr>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50" name="Google Shape;50;p1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uota">
  <p:cSld name="6_Vuota">
    <p:spTree>
      <p:nvGrpSpPr>
        <p:cNvPr id="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jp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3.jp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2.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2.jpg"/><Relationship Id="rId9"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3.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3.jp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2.jpg"/><Relationship Id="rId9"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Immagine che contiene spazio, luce, laser, notte&#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2" name="Google Shape;122;p1"/>
          <p:cNvSpPr txBox="1"/>
          <p:nvPr/>
        </p:nvSpPr>
        <p:spPr>
          <a:xfrm>
            <a:off x="827875" y="2200656"/>
            <a:ext cx="9985500" cy="2310794"/>
          </a:xfrm>
          <a:prstGeom prst="rect">
            <a:avLst/>
          </a:prstGeom>
          <a:solidFill>
            <a:srgbClr val="002060"/>
          </a:solid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Clr>
                <a:schemeClr val="dk1"/>
              </a:buClr>
              <a:buSzPts val="1100"/>
              <a:buFont typeface="Arial"/>
              <a:buNone/>
            </a:pPr>
            <a:r>
              <a:rPr lang="it-IT" sz="3500" i="1" dirty="0" err="1">
                <a:solidFill>
                  <a:schemeClr val="lt1"/>
                </a:solidFill>
                <a:latin typeface="Titillium Web"/>
                <a:ea typeface="Titillium Web"/>
                <a:cs typeface="Titillium Web"/>
                <a:sym typeface="Titillium Web"/>
              </a:rPr>
              <a:t>Implementation</a:t>
            </a:r>
            <a:r>
              <a:rPr lang="it-IT" sz="3500" i="1" dirty="0">
                <a:solidFill>
                  <a:schemeClr val="lt1"/>
                </a:solidFill>
                <a:latin typeface="Titillium Web"/>
                <a:ea typeface="Titillium Web"/>
                <a:cs typeface="Titillium Web"/>
                <a:sym typeface="Titillium Web"/>
              </a:rPr>
              <a:t> of Machine Learning </a:t>
            </a:r>
            <a:r>
              <a:rPr lang="it-IT" sz="3500" i="1" dirty="0" err="1">
                <a:solidFill>
                  <a:schemeClr val="lt1"/>
                </a:solidFill>
                <a:latin typeface="Titillium Web"/>
                <a:ea typeface="Titillium Web"/>
                <a:cs typeface="Titillium Web"/>
                <a:sym typeface="Titillium Web"/>
              </a:rPr>
              <a:t>algorithms</a:t>
            </a:r>
            <a:r>
              <a:rPr lang="it-IT" sz="3500" i="1" dirty="0">
                <a:solidFill>
                  <a:schemeClr val="lt1"/>
                </a:solidFill>
                <a:latin typeface="Titillium Web"/>
                <a:ea typeface="Titillium Web"/>
                <a:cs typeface="Titillium Web"/>
                <a:sym typeface="Titillium Web"/>
              </a:rPr>
              <a:t> on low power </a:t>
            </a:r>
            <a:r>
              <a:rPr lang="it-IT" sz="3500" i="1" dirty="0" err="1">
                <a:solidFill>
                  <a:schemeClr val="lt1"/>
                </a:solidFill>
                <a:latin typeface="Titillium Web"/>
                <a:ea typeface="Titillium Web"/>
                <a:cs typeface="Titillium Web"/>
                <a:sym typeface="Titillium Web"/>
              </a:rPr>
              <a:t>real</a:t>
            </a:r>
            <a:r>
              <a:rPr lang="it-IT" sz="3500" i="1" dirty="0">
                <a:solidFill>
                  <a:schemeClr val="lt1"/>
                </a:solidFill>
                <a:latin typeface="Titillium Web"/>
                <a:ea typeface="Titillium Web"/>
                <a:cs typeface="Titillium Web"/>
                <a:sym typeface="Titillium Web"/>
              </a:rPr>
              <a:t> time hardware devices for future </a:t>
            </a:r>
            <a:r>
              <a:rPr lang="it-IT" sz="3500" i="1" dirty="0" err="1">
                <a:solidFill>
                  <a:schemeClr val="lt1"/>
                </a:solidFill>
                <a:latin typeface="Titillium Web"/>
                <a:ea typeface="Titillium Web"/>
                <a:cs typeface="Titillium Web"/>
                <a:sym typeface="Titillium Web"/>
              </a:rPr>
              <a:t>space</a:t>
            </a:r>
            <a:r>
              <a:rPr lang="it-IT" sz="3500" i="1" dirty="0">
                <a:solidFill>
                  <a:schemeClr val="lt1"/>
                </a:solidFill>
                <a:latin typeface="Titillium Web"/>
                <a:ea typeface="Titillium Web"/>
                <a:cs typeface="Titillium Web"/>
                <a:sym typeface="Titillium Web"/>
              </a:rPr>
              <a:t> missions</a:t>
            </a:r>
            <a:br>
              <a:rPr lang="it-IT" sz="3500" i="1" dirty="0">
                <a:solidFill>
                  <a:schemeClr val="lt1"/>
                </a:solidFill>
                <a:latin typeface="Titillium Web"/>
                <a:ea typeface="Titillium Web"/>
                <a:cs typeface="Titillium Web"/>
                <a:sym typeface="Titillium Web"/>
              </a:rPr>
            </a:br>
            <a:endParaRPr sz="3500" i="1" dirty="0">
              <a:solidFill>
                <a:schemeClr val="lt1"/>
              </a:solidFill>
              <a:latin typeface="Titillium Web"/>
              <a:ea typeface="Titillium Web"/>
              <a:cs typeface="Titillium Web"/>
              <a:sym typeface="Titillium Web"/>
            </a:endParaRPr>
          </a:p>
          <a:p>
            <a:pPr lvl="0" algn="ctr" rtl="0">
              <a:lnSpc>
                <a:spcPct val="90000"/>
              </a:lnSpc>
              <a:spcBef>
                <a:spcPts val="0"/>
              </a:spcBef>
              <a:spcAft>
                <a:spcPts val="0"/>
              </a:spcAft>
              <a:buClr>
                <a:schemeClr val="dk1"/>
              </a:buClr>
              <a:buSzPts val="1100"/>
            </a:pPr>
            <a:r>
              <a:rPr lang="it-IT" sz="3400" i="1" dirty="0">
                <a:solidFill>
                  <a:schemeClr val="lt1"/>
                </a:solidFill>
                <a:latin typeface="Titillium Web"/>
                <a:ea typeface="Titillium Web"/>
                <a:cs typeface="Titillium Web"/>
                <a:sym typeface="Titillium Web"/>
              </a:rPr>
              <a:t>A. Abba, V. Arosio, F. Caponio, S. Carsi, A.  Giannini</a:t>
            </a:r>
          </a:p>
          <a:p>
            <a:pPr marL="514350" lvl="0" indent="-514350" algn="ctr" rtl="0">
              <a:lnSpc>
                <a:spcPct val="90000"/>
              </a:lnSpc>
              <a:spcBef>
                <a:spcPts val="0"/>
              </a:spcBef>
              <a:spcAft>
                <a:spcPts val="0"/>
              </a:spcAft>
              <a:buClr>
                <a:schemeClr val="dk1"/>
              </a:buClr>
              <a:buSzPts val="1100"/>
              <a:buFont typeface="Arial"/>
              <a:buAutoNum type="alphaUcPeriod"/>
            </a:pPr>
            <a:endParaRPr lang="it-IT" sz="3400" i="1" dirty="0">
              <a:solidFill>
                <a:schemeClr val="lt1"/>
              </a:solidFill>
              <a:latin typeface="Titillium Web"/>
              <a:ea typeface="Titillium Web"/>
              <a:cs typeface="Titillium Web"/>
              <a:sym typeface="Titillium Web"/>
            </a:endParaRPr>
          </a:p>
          <a:p>
            <a:pPr lvl="0" algn="ctr" rtl="0">
              <a:lnSpc>
                <a:spcPct val="90000"/>
              </a:lnSpc>
              <a:spcBef>
                <a:spcPts val="0"/>
              </a:spcBef>
              <a:spcAft>
                <a:spcPts val="0"/>
              </a:spcAft>
              <a:buClr>
                <a:schemeClr val="dk1"/>
              </a:buClr>
              <a:buSzPts val="1100"/>
            </a:pPr>
            <a:r>
              <a:rPr lang="it-IT" sz="3400" i="1" dirty="0">
                <a:solidFill>
                  <a:schemeClr val="lt1"/>
                </a:solidFill>
                <a:latin typeface="Titillium Web"/>
                <a:ea typeface="Titillium Web"/>
                <a:cs typeface="Titillium Web"/>
                <a:sym typeface="Titillium Web"/>
              </a:rPr>
              <a:t>Spoke: F. Gargano, F. Cuna, M. Bossa</a:t>
            </a:r>
            <a:endParaRPr sz="3400" i="1" dirty="0">
              <a:solidFill>
                <a:schemeClr val="lt1"/>
              </a:solidFill>
              <a:latin typeface="Titillium Web"/>
              <a:ea typeface="Titillium Web"/>
              <a:cs typeface="Titillium Web"/>
              <a:sym typeface="Titillium Web"/>
            </a:endParaRPr>
          </a:p>
        </p:txBody>
      </p:sp>
      <p:grpSp>
        <p:nvGrpSpPr>
          <p:cNvPr id="123" name="Google Shape;123;p1"/>
          <p:cNvGrpSpPr/>
          <p:nvPr/>
        </p:nvGrpSpPr>
        <p:grpSpPr>
          <a:xfrm>
            <a:off x="0" y="6511282"/>
            <a:ext cx="12192000" cy="361767"/>
            <a:chOff x="0" y="6511282"/>
            <a:chExt cx="12192000" cy="361767"/>
          </a:xfrm>
        </p:grpSpPr>
        <p:pic>
          <p:nvPicPr>
            <p:cNvPr id="124" name="Google Shape;124;p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5" name="Google Shape;125;p1"/>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6" name="Google Shape;126;p1"/>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127" name="Google Shape;127;p1"/>
          <p:cNvPicPr preferRelativeResize="0"/>
          <p:nvPr/>
        </p:nvPicPr>
        <p:blipFill rotWithShape="1">
          <a:blip r:embed="rId5">
            <a:alphaModFix/>
          </a:blip>
          <a:srcRect/>
          <a:stretch/>
        </p:blipFill>
        <p:spPr>
          <a:xfrm>
            <a:off x="-1" y="-15050"/>
            <a:ext cx="12191999" cy="1181100"/>
          </a:xfrm>
          <a:prstGeom prst="rect">
            <a:avLst/>
          </a:prstGeom>
          <a:noFill/>
          <a:ln>
            <a:noFill/>
          </a:ln>
        </p:spPr>
      </p:pic>
      <p:sp>
        <p:nvSpPr>
          <p:cNvPr id="128" name="Google Shape;128;p1"/>
          <p:cNvSpPr txBox="1"/>
          <p:nvPr/>
        </p:nvSpPr>
        <p:spPr>
          <a:xfrm>
            <a:off x="0" y="5917325"/>
            <a:ext cx="6525900" cy="515400"/>
          </a:xfrm>
          <a:prstGeom prst="rect">
            <a:avLst/>
          </a:prstGeom>
          <a:solidFill>
            <a:srgbClr val="E6007E"/>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lt1"/>
              </a:buClr>
              <a:buSzPts val="1800"/>
              <a:buFont typeface="Arial"/>
              <a:buNone/>
            </a:pPr>
            <a:r>
              <a:rPr lang="it-IT" sz="1800" b="1" i="0" u="none" strike="noStrike" cap="none">
                <a:solidFill>
                  <a:schemeClr val="lt1"/>
                </a:solidFill>
                <a:latin typeface="Titillium Web SemiBold"/>
                <a:ea typeface="Titillium Web SemiBold"/>
                <a:cs typeface="Titillium Web SemiBold"/>
                <a:sym typeface="Titillium Web SemiBold"/>
              </a:rPr>
              <a:t>Spoke 3 III Technical Workshop, Perugia </a:t>
            </a:r>
            <a:r>
              <a:rPr lang="it-IT" sz="1800">
                <a:solidFill>
                  <a:schemeClr val="lt1"/>
                </a:solidFill>
                <a:latin typeface="Titillium Web"/>
                <a:ea typeface="Titillium Web"/>
                <a:cs typeface="Titillium Web"/>
                <a:sym typeface="Titillium Web"/>
              </a:rPr>
              <a:t>26-29 Maggio, </a:t>
            </a:r>
            <a:r>
              <a:rPr lang="it-IT" sz="1800" b="0" i="0" u="none" strike="noStrike" cap="none">
                <a:solidFill>
                  <a:schemeClr val="lt1"/>
                </a:solidFill>
                <a:latin typeface="Titillium Web"/>
                <a:ea typeface="Titillium Web"/>
                <a:cs typeface="Titillium Web"/>
                <a:sym typeface="Titillium Web"/>
              </a:rPr>
              <a:t> 202</a:t>
            </a:r>
            <a:r>
              <a:rPr lang="it-IT" sz="1800">
                <a:solidFill>
                  <a:schemeClr val="lt1"/>
                </a:solidFill>
                <a:latin typeface="Titillium Web"/>
                <a:ea typeface="Titillium Web"/>
                <a:cs typeface="Titillium Web"/>
                <a:sym typeface="Titillium Web"/>
              </a:rPr>
              <a:t>5</a:t>
            </a:r>
            <a:endParaRPr sz="1400" b="0" i="0" u="none" strike="noStrike" cap="none">
              <a:solidFill>
                <a:srgbClr val="000000"/>
              </a:solidFill>
              <a:latin typeface="Arial"/>
              <a:ea typeface="Arial"/>
              <a:cs typeface="Arial"/>
              <a:sym typeface="Arial"/>
            </a:endParaRPr>
          </a:p>
        </p:txBody>
      </p:sp>
      <p:pic>
        <p:nvPicPr>
          <p:cNvPr id="3" name="Immagine 2" descr="Immagine che contiene Carattere, testo, Elementi grafici, schermata&#10;&#10;Il contenuto generato dall'IA potrebbe non essere corretto.">
            <a:extLst>
              <a:ext uri="{FF2B5EF4-FFF2-40B4-BE49-F238E27FC236}">
                <a16:creationId xmlns:a16="http://schemas.microsoft.com/office/drawing/2014/main" id="{01C3098E-4EBD-E31F-13D6-FB4039BED4F5}"/>
              </a:ext>
            </a:extLst>
          </p:cNvPr>
          <p:cNvPicPr>
            <a:picLocks noChangeAspect="1"/>
          </p:cNvPicPr>
          <p:nvPr/>
        </p:nvPicPr>
        <p:blipFill>
          <a:blip r:embed="rId6">
            <a:biLevel thresh="25000"/>
          </a:blip>
          <a:stretch>
            <a:fillRect/>
          </a:stretch>
        </p:blipFill>
        <p:spPr>
          <a:xfrm>
            <a:off x="8715757" y="5326782"/>
            <a:ext cx="3216679" cy="9006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6481FF24-50FA-E564-CF92-228A10107A44}"/>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893E53F3-96A5-80C7-139B-270B7D1AB10A}"/>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0E3F14FB-C81F-1E9E-3357-1E68F1D7977B}"/>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B3113109-97FF-AEE7-C69C-F441DE398D72}"/>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30464858-2F4E-00CF-DE57-0E75DAD0FF5D}"/>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C55A71B4-D130-B74C-FE9B-7B2272B34490}"/>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5DDEB62F-72B3-6ACC-D1BA-C17357238E07}"/>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err="1">
                <a:solidFill>
                  <a:srgbClr val="1C7FFF"/>
                </a:solidFill>
                <a:latin typeface="Titillium Web"/>
                <a:ea typeface="Titillium Web"/>
                <a:cs typeface="Titillium Web"/>
                <a:sym typeface="Titillium Web"/>
              </a:rPr>
              <a:t>SageCONV</a:t>
            </a:r>
            <a:r>
              <a:rPr lang="en-US" sz="3000" b="1" i="0" u="none" strike="noStrike" cap="none" dirty="0">
                <a:solidFill>
                  <a:srgbClr val="1C7FFF"/>
                </a:solidFill>
                <a:latin typeface="Titillium Web"/>
                <a:ea typeface="Titillium Web"/>
                <a:cs typeface="Titillium Web"/>
                <a:sym typeface="Titillium Web"/>
              </a:rPr>
              <a:t> Layers</a:t>
            </a:r>
            <a:endParaRPr lang="en-US" sz="2000" b="0" i="0" u="none" strike="noStrike" cap="none" dirty="0">
              <a:solidFill>
                <a:srgbClr val="000000"/>
              </a:solidFill>
              <a:latin typeface="Titillium Web"/>
              <a:ea typeface="Titillium Web"/>
              <a:cs typeface="Titillium Web"/>
              <a:sym typeface="Titillium Web"/>
            </a:endParaRPr>
          </a:p>
        </p:txBody>
      </p:sp>
      <p:sp>
        <p:nvSpPr>
          <p:cNvPr id="3" name="Google Shape;152;g27df92e4ca9_0_1">
            <a:extLst>
              <a:ext uri="{FF2B5EF4-FFF2-40B4-BE49-F238E27FC236}">
                <a16:creationId xmlns:a16="http://schemas.microsoft.com/office/drawing/2014/main" id="{339C34A7-E4AE-ECE5-729E-576583969585}"/>
              </a:ext>
            </a:extLst>
          </p:cNvPr>
          <p:cNvSpPr txBox="1"/>
          <p:nvPr/>
        </p:nvSpPr>
        <p:spPr>
          <a:xfrm>
            <a:off x="325850" y="1557596"/>
            <a:ext cx="5956538" cy="2031285"/>
          </a:xfrm>
          <a:prstGeom prst="rect">
            <a:avLst/>
          </a:prstGeom>
          <a:noFill/>
          <a:ln>
            <a:noFill/>
          </a:ln>
        </p:spPr>
        <p:txBody>
          <a:bodyPr spcFirstLastPara="1" wrap="square" lIns="360000" tIns="45700" rIns="91425" bIns="45700" anchor="t" anchorCtr="0">
            <a:spAutoFit/>
          </a:bodyPr>
          <a:lstStyle/>
          <a:p>
            <a:r>
              <a:rPr lang="en-US" sz="1800" b="1" dirty="0">
                <a:latin typeface="Titillium Web" panose="00000500000000000000" pitchFamily="2" charset="0"/>
              </a:rPr>
              <a:t>How GNN Works</a:t>
            </a:r>
          </a:p>
          <a:p>
            <a:pPr marL="285750" indent="-285750">
              <a:buFont typeface="Arial" panose="020B0604020202020204" pitchFamily="34" charset="0"/>
              <a:buChar char="•"/>
            </a:pPr>
            <a:r>
              <a:rPr lang="en-US" sz="1800" b="1" dirty="0">
                <a:latin typeface="Titillium Web" panose="00000500000000000000" pitchFamily="2" charset="0"/>
              </a:rPr>
              <a:t>Message Passing</a:t>
            </a:r>
            <a:r>
              <a:rPr lang="en-US" sz="1800" dirty="0">
                <a:latin typeface="Titillium Web" panose="00000500000000000000" pitchFamily="2" charset="0"/>
              </a:rPr>
              <a:t>: Each node collects ("receives messages from") its neighbors.</a:t>
            </a:r>
          </a:p>
          <a:p>
            <a:pPr marL="285750" indent="-285750">
              <a:buFont typeface="Arial" panose="020B0604020202020204" pitchFamily="34" charset="0"/>
              <a:buChar char="•"/>
            </a:pPr>
            <a:r>
              <a:rPr lang="en-US" sz="1800" b="1" dirty="0">
                <a:latin typeface="Titillium Web" panose="00000500000000000000" pitchFamily="2" charset="0"/>
              </a:rPr>
              <a:t>Aggregation</a:t>
            </a:r>
            <a:r>
              <a:rPr lang="en-US" sz="1800" dirty="0">
                <a:latin typeface="Titillium Web" panose="00000500000000000000" pitchFamily="2" charset="0"/>
              </a:rPr>
              <a:t>: The received messages are combined using a function (e.g., mean, sum).</a:t>
            </a:r>
          </a:p>
          <a:p>
            <a:pPr marL="285750" indent="-285750">
              <a:buFont typeface="Arial" panose="020B0604020202020204" pitchFamily="34" charset="0"/>
              <a:buChar char="•"/>
            </a:pPr>
            <a:r>
              <a:rPr lang="en-US" sz="1800" b="1" dirty="0">
                <a:latin typeface="Titillium Web" panose="00000500000000000000" pitchFamily="2" charset="0"/>
              </a:rPr>
              <a:t>Update</a:t>
            </a:r>
            <a:r>
              <a:rPr lang="en-US" sz="1800" dirty="0">
                <a:latin typeface="Titillium Web" panose="00000500000000000000" pitchFamily="2" charset="0"/>
              </a:rPr>
              <a:t>: The node’s feature is updated using the aggregated information and its own features.</a:t>
            </a:r>
            <a:endParaRPr lang="it-IT" sz="1800" i="0" u="none" strike="noStrike" cap="none" dirty="0">
              <a:solidFill>
                <a:srgbClr val="1528BC"/>
              </a:solidFill>
              <a:latin typeface="Titillium Web" panose="00000500000000000000" pitchFamily="2" charset="0"/>
              <a:ea typeface="Titillium Web"/>
              <a:cs typeface="Titillium Web"/>
              <a:sym typeface="Titillium Web"/>
            </a:endParaRPr>
          </a:p>
        </p:txBody>
      </p:sp>
      <p:pic>
        <p:nvPicPr>
          <p:cNvPr id="22530" name="Picture 2">
            <a:extLst>
              <a:ext uri="{FF2B5EF4-FFF2-40B4-BE49-F238E27FC236}">
                <a16:creationId xmlns:a16="http://schemas.microsoft.com/office/drawing/2014/main" id="{E61F1FB0-5A3F-EE24-0E7B-DDE8AA21A2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12"/>
          <a:stretch/>
        </p:blipFill>
        <p:spPr bwMode="auto">
          <a:xfrm>
            <a:off x="6339675" y="982126"/>
            <a:ext cx="5826500" cy="24798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DE960A9-1E7A-6E73-8E58-F31F9DE191B0}"/>
              </a:ext>
            </a:extLst>
          </p:cNvPr>
          <p:cNvSpPr>
            <a:spLocks noChangeArrowheads="1"/>
          </p:cNvSpPr>
          <p:nvPr/>
        </p:nvSpPr>
        <p:spPr bwMode="auto">
          <a:xfrm>
            <a:off x="590011" y="3772435"/>
            <a:ext cx="1121591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dirty="0" err="1">
                <a:ln>
                  <a:noFill/>
                </a:ln>
                <a:solidFill>
                  <a:schemeClr val="tx1"/>
                </a:solidFill>
                <a:effectLst/>
                <a:latin typeface="Titillium Web" panose="00000500000000000000" pitchFamily="2" charset="0"/>
              </a:rPr>
              <a:t>SAGEConv</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is</a:t>
            </a:r>
            <a:r>
              <a:rPr kumimoji="0" lang="it-IT" altLang="it-IT" sz="1800" b="0" i="0" u="none" strike="noStrike" cap="none" normalizeH="0" baseline="0" dirty="0">
                <a:ln>
                  <a:noFill/>
                </a:ln>
                <a:solidFill>
                  <a:schemeClr val="tx1"/>
                </a:solidFill>
                <a:effectLst/>
                <a:latin typeface="Titillium Web" panose="00000500000000000000" pitchFamily="2" charset="0"/>
              </a:rPr>
              <a:t> a GNN </a:t>
            </a:r>
            <a:r>
              <a:rPr kumimoji="0" lang="it-IT" altLang="it-IT" sz="1800" b="0" i="0" u="none" strike="noStrike" cap="none" normalizeH="0" baseline="0" dirty="0" err="1">
                <a:ln>
                  <a:noFill/>
                </a:ln>
                <a:solidFill>
                  <a:schemeClr val="tx1"/>
                </a:solidFill>
                <a:effectLst/>
                <a:latin typeface="Titillium Web" panose="00000500000000000000" pitchFamily="2" charset="0"/>
              </a:rPr>
              <a:t>layer</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introduced</a:t>
            </a:r>
            <a:r>
              <a:rPr kumimoji="0" lang="it-IT" altLang="it-IT" sz="1800" b="0" i="0" u="none" strike="noStrike" cap="none" normalizeH="0" baseline="0" dirty="0">
                <a:ln>
                  <a:noFill/>
                </a:ln>
                <a:solidFill>
                  <a:schemeClr val="tx1"/>
                </a:solidFill>
                <a:effectLst/>
                <a:latin typeface="Titillium Web" panose="00000500000000000000" pitchFamily="2" charset="0"/>
              </a:rPr>
              <a:t> by </a:t>
            </a:r>
            <a:r>
              <a:rPr kumimoji="0" lang="it-IT" altLang="it-IT" sz="1800" b="0" i="0" u="none" strike="noStrike" cap="none" normalizeH="0" baseline="0" dirty="0" err="1">
                <a:ln>
                  <a:noFill/>
                </a:ln>
                <a:solidFill>
                  <a:schemeClr val="tx1"/>
                </a:solidFill>
                <a:effectLst/>
                <a:latin typeface="Titillium Web" panose="00000500000000000000" pitchFamily="2" charset="0"/>
              </a:rPr>
              <a:t>GraphSAGE</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that</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enables</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1" i="0" u="none" strike="noStrike" cap="none" normalizeH="0" baseline="0" dirty="0" err="1">
                <a:ln>
                  <a:noFill/>
                </a:ln>
                <a:solidFill>
                  <a:schemeClr val="tx1"/>
                </a:solidFill>
                <a:effectLst/>
                <a:latin typeface="Titillium Web" panose="00000500000000000000" pitchFamily="2" charset="0"/>
              </a:rPr>
              <a:t>inductive</a:t>
            </a:r>
            <a:r>
              <a:rPr kumimoji="0" lang="it-IT" altLang="it-IT" sz="1800" b="1" i="0" u="none" strike="noStrike" cap="none" normalizeH="0" baseline="0" dirty="0">
                <a:ln>
                  <a:noFill/>
                </a:ln>
                <a:solidFill>
                  <a:schemeClr val="tx1"/>
                </a:solidFill>
                <a:effectLst/>
                <a:latin typeface="Titillium Web" panose="00000500000000000000" pitchFamily="2" charset="0"/>
              </a:rPr>
              <a:t> learning</a:t>
            </a:r>
            <a:r>
              <a:rPr lang="it-IT" altLang="it-IT" sz="1800" dirty="0">
                <a:solidFill>
                  <a:schemeClr val="tx1"/>
                </a:solidFill>
                <a:latin typeface="Titillium Web" panose="00000500000000000000" pitchFamily="2" charset="0"/>
              </a:rPr>
              <a:t>:</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en-US" altLang="it-IT" sz="1800" b="0" i="0" u="none" strike="noStrike" cap="none" normalizeH="0" baseline="0" dirty="0" err="1">
                <a:ln>
                  <a:noFill/>
                </a:ln>
                <a:solidFill>
                  <a:schemeClr val="tx1"/>
                </a:solidFill>
                <a:effectLst/>
                <a:latin typeface="Titillium Web" panose="00000500000000000000" pitchFamily="2" charset="0"/>
              </a:rPr>
              <a:t>SAGEConv</a:t>
            </a:r>
            <a:r>
              <a:rPr kumimoji="0" lang="en-US" altLang="it-IT" sz="1800" b="0" i="0" u="none" strike="noStrike" cap="none" normalizeH="0" baseline="0" dirty="0">
                <a:ln>
                  <a:noFill/>
                </a:ln>
                <a:solidFill>
                  <a:schemeClr val="tx1"/>
                </a:solidFill>
                <a:effectLst/>
                <a:latin typeface="Titillium Web" panose="00000500000000000000" pitchFamily="2" charset="0"/>
              </a:rPr>
              <a:t> learns a transferable aggregation function, enabling it to make accurate predictions on nodes and graphs never seen during training.</a:t>
            </a:r>
            <a:endParaRPr lang="it-IT" altLang="it-IT" sz="1800" b="1" dirty="0">
              <a:solidFill>
                <a:schemeClr val="tx1"/>
              </a:solidFill>
              <a:latin typeface="Titillium Web"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800" b="1" i="0" u="none" strike="noStrike" cap="none" normalizeH="0" baseline="0" dirty="0" err="1">
                <a:ln>
                  <a:noFill/>
                </a:ln>
                <a:solidFill>
                  <a:schemeClr val="tx1"/>
                </a:solidFill>
                <a:effectLst/>
                <a:latin typeface="Titillium Web" panose="00000500000000000000" pitchFamily="2" charset="0"/>
              </a:rPr>
              <a:t>Neighbor</a:t>
            </a:r>
            <a:r>
              <a:rPr kumimoji="0" lang="it-IT" altLang="it-IT" sz="1800" b="1" i="0" u="none" strike="noStrike" cap="none" normalizeH="0" baseline="0" dirty="0">
                <a:ln>
                  <a:noFill/>
                </a:ln>
                <a:solidFill>
                  <a:schemeClr val="tx1"/>
                </a:solidFill>
                <a:effectLst/>
                <a:latin typeface="Titillium Web" panose="00000500000000000000" pitchFamily="2" charset="0"/>
              </a:rPr>
              <a:t> Sampling</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Selects</a:t>
            </a:r>
            <a:r>
              <a:rPr kumimoji="0" lang="it-IT" altLang="it-IT" sz="1800" b="0" i="0" u="none" strike="noStrike" cap="none" normalizeH="0" baseline="0" dirty="0">
                <a:ln>
                  <a:noFill/>
                </a:ln>
                <a:solidFill>
                  <a:schemeClr val="tx1"/>
                </a:solidFill>
                <a:effectLst/>
                <a:latin typeface="Titillium Web" panose="00000500000000000000" pitchFamily="2" charset="0"/>
              </a:rPr>
              <a:t> a </a:t>
            </a:r>
            <a:r>
              <a:rPr kumimoji="0" lang="it-IT" altLang="it-IT" sz="1800" b="0" i="0" u="none" strike="noStrike" cap="none" normalizeH="0" baseline="0" dirty="0" err="1">
                <a:ln>
                  <a:noFill/>
                </a:ln>
                <a:solidFill>
                  <a:schemeClr val="tx1"/>
                </a:solidFill>
                <a:effectLst/>
                <a:latin typeface="Titillium Web" panose="00000500000000000000" pitchFamily="2" charset="0"/>
              </a:rPr>
              <a:t>fixed</a:t>
            </a:r>
            <a:r>
              <a:rPr kumimoji="0" lang="it-IT" altLang="it-IT" sz="1800" b="0" i="0" u="none" strike="noStrike" cap="none" normalizeH="0" baseline="0" dirty="0">
                <a:ln>
                  <a:noFill/>
                </a:ln>
                <a:solidFill>
                  <a:schemeClr val="tx1"/>
                </a:solidFill>
                <a:effectLst/>
                <a:latin typeface="Titillium Web" panose="00000500000000000000" pitchFamily="2" charset="0"/>
              </a:rPr>
              <a:t>-size set of </a:t>
            </a:r>
            <a:r>
              <a:rPr kumimoji="0" lang="it-IT" altLang="it-IT" sz="1800" b="0" i="0" u="none" strike="noStrike" cap="none" normalizeH="0" baseline="0" dirty="0" err="1">
                <a:ln>
                  <a:noFill/>
                </a:ln>
                <a:solidFill>
                  <a:schemeClr val="tx1"/>
                </a:solidFill>
                <a:effectLst/>
                <a:latin typeface="Titillium Web" panose="00000500000000000000" pitchFamily="2" charset="0"/>
              </a:rPr>
              <a:t>neighbors</a:t>
            </a:r>
            <a:r>
              <a:rPr kumimoji="0" lang="it-IT" altLang="it-IT" sz="1800" b="0" i="0" u="none" strike="noStrike" cap="none" normalizeH="0" baseline="0" dirty="0">
                <a:ln>
                  <a:noFill/>
                </a:ln>
                <a:solidFill>
                  <a:schemeClr val="tx1"/>
                </a:solidFill>
                <a:effectLst/>
                <a:latin typeface="Titillium Web" panose="00000500000000000000" pitchFamily="2" charset="0"/>
              </a:rPr>
              <a:t> for </a:t>
            </a:r>
            <a:r>
              <a:rPr kumimoji="0" lang="it-IT" altLang="it-IT" sz="1800" b="0" i="0" u="none" strike="noStrike" cap="none" normalizeH="0" baseline="0" dirty="0" err="1">
                <a:ln>
                  <a:noFill/>
                </a:ln>
                <a:solidFill>
                  <a:schemeClr val="tx1"/>
                </a:solidFill>
                <a:effectLst/>
                <a:latin typeface="Titillium Web" panose="00000500000000000000" pitchFamily="2" charset="0"/>
              </a:rPr>
              <a:t>each</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node</a:t>
            </a:r>
            <a:r>
              <a:rPr kumimoji="0" lang="it-IT" altLang="it-IT" sz="1800" b="0" i="0" u="none" strike="noStrike" cap="none" normalizeH="0" baseline="0" dirty="0">
                <a:ln>
                  <a:noFill/>
                </a:ln>
                <a:solidFill>
                  <a:schemeClr val="tx1"/>
                </a:solidFill>
                <a:effectLst/>
                <a:latin typeface="Titillium Web" panose="00000500000000000000" pitchFamily="2" charset="0"/>
              </a:rPr>
              <a:t> → </a:t>
            </a:r>
            <a:r>
              <a:rPr kumimoji="0" lang="it-IT" altLang="it-IT" sz="1800" b="0" i="0" u="none" strike="noStrike" cap="none" normalizeH="0" baseline="0" dirty="0" err="1">
                <a:ln>
                  <a:noFill/>
                </a:ln>
                <a:solidFill>
                  <a:schemeClr val="tx1"/>
                </a:solidFill>
                <a:effectLst/>
                <a:latin typeface="Titillium Web" panose="00000500000000000000" pitchFamily="2" charset="0"/>
              </a:rPr>
              <a:t>scalable</a:t>
            </a:r>
            <a:r>
              <a:rPr kumimoji="0" lang="it-IT" altLang="it-IT" sz="1800" b="0" i="0" u="none" strike="noStrike" cap="none" normalizeH="0" baseline="0" dirty="0">
                <a:ln>
                  <a:noFill/>
                </a:ln>
                <a:solidFill>
                  <a:schemeClr val="tx1"/>
                </a:solidFill>
                <a:effectLst/>
                <a:latin typeface="Titillium Web" panose="00000500000000000000" pitchFamily="2" charset="0"/>
              </a:rPr>
              <a:t> to large </a:t>
            </a:r>
            <a:r>
              <a:rPr kumimoji="0" lang="it-IT" altLang="it-IT" sz="1800" b="0" i="0" u="none" strike="noStrike" cap="none" normalizeH="0" baseline="0" dirty="0" err="1">
                <a:ln>
                  <a:noFill/>
                </a:ln>
                <a:solidFill>
                  <a:schemeClr val="tx1"/>
                </a:solidFill>
                <a:effectLst/>
                <a:latin typeface="Titillium Web" panose="00000500000000000000" pitchFamily="2" charset="0"/>
              </a:rPr>
              <a:t>graphs</a:t>
            </a:r>
            <a:r>
              <a:rPr kumimoji="0" lang="it-IT" altLang="it-IT" sz="1800" b="0" i="0" u="none" strike="noStrike" cap="none" normalizeH="0" baseline="0" dirty="0">
                <a:ln>
                  <a:noFill/>
                </a:ln>
                <a:solidFill>
                  <a:schemeClr val="tx1"/>
                </a:solidFill>
                <a:effectLst/>
                <a:latin typeface="Titillium Web" panose="00000500000000000000" pitchFamily="2"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800" b="1" i="0" u="none" strike="noStrike" cap="none" normalizeH="0" baseline="0" dirty="0" err="1">
                <a:ln>
                  <a:noFill/>
                </a:ln>
                <a:solidFill>
                  <a:schemeClr val="tx1"/>
                </a:solidFill>
                <a:effectLst/>
                <a:latin typeface="Titillium Web" panose="00000500000000000000" pitchFamily="2" charset="0"/>
              </a:rPr>
              <a:t>Aggregation</a:t>
            </a:r>
            <a:r>
              <a:rPr kumimoji="0" lang="it-IT" altLang="it-IT" sz="1800" b="1" i="0" u="none" strike="noStrike" cap="none" normalizeH="0" baseline="0" dirty="0">
                <a:ln>
                  <a:noFill/>
                </a:ln>
                <a:solidFill>
                  <a:schemeClr val="tx1"/>
                </a:solidFill>
                <a:effectLst/>
                <a:latin typeface="Titillium Web" panose="00000500000000000000" pitchFamily="2" charset="0"/>
              </a:rPr>
              <a:t> </a:t>
            </a:r>
            <a:r>
              <a:rPr kumimoji="0" lang="it-IT" altLang="it-IT" sz="1800" b="1" i="0" u="none" strike="noStrike" cap="none" normalizeH="0" baseline="0" dirty="0" err="1">
                <a:ln>
                  <a:noFill/>
                </a:ln>
                <a:solidFill>
                  <a:schemeClr val="tx1"/>
                </a:solidFill>
                <a:effectLst/>
                <a:latin typeface="Titillium Web" panose="00000500000000000000" pitchFamily="2" charset="0"/>
              </a:rPr>
              <a:t>Functions</a:t>
            </a:r>
            <a:r>
              <a:rPr kumimoji="0" lang="it-IT" altLang="it-IT" sz="1800" b="0" i="0" u="none" strike="noStrike" cap="none" normalizeH="0" baseline="0" dirty="0">
                <a:ln>
                  <a:noFill/>
                </a:ln>
                <a:solidFill>
                  <a:schemeClr val="tx1"/>
                </a:solidFill>
                <a:effectLst/>
                <a:latin typeface="Titillium Web" panose="00000500000000000000" pitchFamily="2" charset="0"/>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chemeClr val="tx1"/>
                </a:solidFill>
                <a:effectLst/>
                <a:latin typeface="Titillium Web" panose="00000500000000000000" pitchFamily="2" charset="0"/>
              </a:rPr>
              <a:t>Mean (default): Simple </a:t>
            </a:r>
            <a:r>
              <a:rPr kumimoji="0" lang="it-IT" altLang="it-IT" sz="1800" b="0" i="0" u="none" strike="noStrike" cap="none" normalizeH="0" baseline="0" dirty="0" err="1">
                <a:ln>
                  <a:noFill/>
                </a:ln>
                <a:solidFill>
                  <a:schemeClr val="tx1"/>
                </a:solidFill>
                <a:effectLst/>
                <a:latin typeface="Titillium Web" panose="00000500000000000000" pitchFamily="2" charset="0"/>
              </a:rPr>
              <a:t>average</a:t>
            </a:r>
            <a:r>
              <a:rPr kumimoji="0" lang="it-IT" altLang="it-IT" sz="1800" b="0" i="0" u="none" strike="noStrike" cap="none" normalizeH="0" baseline="0" dirty="0">
                <a:ln>
                  <a:noFill/>
                </a:ln>
                <a:solidFill>
                  <a:schemeClr val="tx1"/>
                </a:solidFill>
                <a:effectLst/>
                <a:latin typeface="Titillium Web" panose="00000500000000000000" pitchFamily="2" charset="0"/>
              </a:rPr>
              <a:t> of </a:t>
            </a:r>
            <a:r>
              <a:rPr kumimoji="0" lang="it-IT" altLang="it-IT" sz="1800" b="0" i="0" u="none" strike="noStrike" cap="none" normalizeH="0" baseline="0" dirty="0" err="1">
                <a:ln>
                  <a:noFill/>
                </a:ln>
                <a:solidFill>
                  <a:schemeClr val="tx1"/>
                </a:solidFill>
                <a:effectLst/>
                <a:latin typeface="Titillium Web" panose="00000500000000000000" pitchFamily="2" charset="0"/>
              </a:rPr>
              <a:t>neighbor</a:t>
            </a:r>
            <a:r>
              <a:rPr kumimoji="0" lang="it-IT" altLang="it-IT" sz="1800" b="0" i="0" u="none" strike="noStrike" cap="none" normalizeH="0" baseline="0" dirty="0">
                <a:ln>
                  <a:noFill/>
                </a:ln>
                <a:solidFill>
                  <a:schemeClr val="tx1"/>
                </a:solidFill>
                <a:effectLst/>
                <a:latin typeface="Titillium Web" panose="00000500000000000000" pitchFamily="2" charset="0"/>
              </a:rPr>
              <a:t> features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chemeClr val="tx1"/>
                </a:solidFill>
                <a:effectLst/>
                <a:latin typeface="Titillium Web" panose="00000500000000000000" pitchFamily="2" charset="0"/>
              </a:rPr>
              <a:t>Max, LSTM, or </a:t>
            </a:r>
            <a:r>
              <a:rPr kumimoji="0" lang="it-IT" altLang="it-IT" sz="1800" b="0" i="0" u="none" strike="noStrike" cap="none" normalizeH="0" baseline="0" dirty="0" err="1">
                <a:ln>
                  <a:noFill/>
                </a:ln>
                <a:solidFill>
                  <a:schemeClr val="tx1"/>
                </a:solidFill>
                <a:effectLst/>
                <a:latin typeface="Titillium Web" panose="00000500000000000000" pitchFamily="2" charset="0"/>
              </a:rPr>
              <a:t>even</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learned</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functions</a:t>
            </a:r>
            <a:r>
              <a:rPr kumimoji="0" lang="it-IT" altLang="it-IT" sz="1800" b="0" i="0" u="none" strike="noStrike" cap="none" normalizeH="0" baseline="0" dirty="0">
                <a:ln>
                  <a:noFill/>
                </a:ln>
                <a:solidFill>
                  <a:schemeClr val="tx1"/>
                </a:solidFill>
                <a:effectLst/>
                <a:latin typeface="Titillium Web" panose="00000500000000000000" pitchFamily="2" charset="0"/>
              </a:rPr>
              <a:t> for </a:t>
            </a:r>
            <a:r>
              <a:rPr kumimoji="0" lang="it-IT" altLang="it-IT" sz="1800" b="0" i="0" u="none" strike="noStrike" cap="none" normalizeH="0" baseline="0" dirty="0" err="1">
                <a:ln>
                  <a:noFill/>
                </a:ln>
                <a:solidFill>
                  <a:schemeClr val="tx1"/>
                </a:solidFill>
                <a:effectLst/>
                <a:latin typeface="Titillium Web" panose="00000500000000000000" pitchFamily="2" charset="0"/>
              </a:rPr>
              <a:t>richer</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modeling</a:t>
            </a:r>
            <a:endParaRPr kumimoji="0" lang="it-IT" altLang="it-IT" sz="1800"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800" b="1" i="0" u="none" strike="noStrike" cap="none" normalizeH="0" baseline="0" dirty="0">
                <a:ln>
                  <a:noFill/>
                </a:ln>
                <a:solidFill>
                  <a:schemeClr val="tx1"/>
                </a:solidFill>
                <a:effectLst/>
                <a:latin typeface="Titillium Web" panose="00000500000000000000" pitchFamily="2" charset="0"/>
              </a:rPr>
              <a:t>Update Rule</a:t>
            </a:r>
            <a:r>
              <a:rPr kumimoji="0" lang="it-IT" altLang="it-IT" sz="1800" b="0" i="0" u="none" strike="noStrike" cap="none" normalizeH="0" baseline="0" dirty="0">
                <a:ln>
                  <a:noFill/>
                </a:ln>
                <a:solidFill>
                  <a:schemeClr val="tx1"/>
                </a:solidFill>
                <a:effectLst/>
                <a:latin typeface="Titillium Web" panose="00000500000000000000" pitchFamily="2" charset="0"/>
              </a:rPr>
              <a:t>: Combines the </a:t>
            </a:r>
            <a:r>
              <a:rPr kumimoji="0" lang="it-IT" altLang="it-IT" sz="1800" b="0" i="0" u="none" strike="noStrike" cap="none" normalizeH="0" baseline="0" dirty="0" err="1">
                <a:ln>
                  <a:noFill/>
                </a:ln>
                <a:solidFill>
                  <a:schemeClr val="tx1"/>
                </a:solidFill>
                <a:effectLst/>
                <a:latin typeface="Titillium Web" panose="00000500000000000000" pitchFamily="2" charset="0"/>
              </a:rPr>
              <a:t>node’s</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own</a:t>
            </a:r>
            <a:r>
              <a:rPr kumimoji="0" lang="it-IT" altLang="it-IT" sz="1800" b="0" i="0" u="none" strike="noStrike" cap="none" normalizeH="0" baseline="0" dirty="0">
                <a:ln>
                  <a:noFill/>
                </a:ln>
                <a:solidFill>
                  <a:schemeClr val="tx1"/>
                </a:solidFill>
                <a:effectLst/>
                <a:latin typeface="Titillium Web" panose="00000500000000000000" pitchFamily="2" charset="0"/>
              </a:rPr>
              <a:t> features with the </a:t>
            </a:r>
            <a:r>
              <a:rPr kumimoji="0" lang="it-IT" altLang="it-IT" sz="1800" b="0" i="0" u="none" strike="noStrike" cap="none" normalizeH="0" baseline="0" dirty="0" err="1">
                <a:ln>
                  <a:noFill/>
                </a:ln>
                <a:solidFill>
                  <a:schemeClr val="tx1"/>
                </a:solidFill>
                <a:effectLst/>
                <a:latin typeface="Titillium Web" panose="00000500000000000000" pitchFamily="2" charset="0"/>
              </a:rPr>
              <a:t>aggregated</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neighborhood</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representation</a:t>
            </a:r>
            <a:endParaRPr kumimoji="0" lang="it-IT" altLang="it-IT" sz="1800" b="0" i="0" u="none" strike="noStrike" cap="none" normalizeH="0" baseline="0" dirty="0">
              <a:ln>
                <a:noFill/>
              </a:ln>
              <a:solidFill>
                <a:schemeClr val="tx1"/>
              </a:solidFill>
              <a:effectLst/>
              <a:latin typeface="Titillium Web"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Titillium Web" panose="00000500000000000000" pitchFamily="2" charset="0"/>
            </a:endParaRPr>
          </a:p>
        </p:txBody>
      </p:sp>
    </p:spTree>
    <p:extLst>
      <p:ext uri="{BB962C8B-B14F-4D97-AF65-F5344CB8AC3E}">
        <p14:creationId xmlns:p14="http://schemas.microsoft.com/office/powerpoint/2010/main" val="2442120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99A82484-E54C-F900-E462-705A2EA4EF8B}"/>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753B7BAB-1BD2-6E50-C3E4-AACA1F5B7C2A}"/>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ECE0AA9A-13F6-0CCB-7F72-AD9F0EB08078}"/>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725B4391-B279-A87B-58C1-61F714C87263}"/>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D4D1C286-B3D4-64BA-C3C6-1EBEF53147AE}"/>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2EA46DA3-B3E8-7148-B263-D6D05F15D927}"/>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723AED57-DE7B-9B34-1782-DC764C94BB42}"/>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How Neural Networks Identify Particle Tracks</a:t>
            </a:r>
            <a:endParaRPr sz="2000" b="0" i="0" u="none" strike="noStrike" cap="none" dirty="0">
              <a:solidFill>
                <a:srgbClr val="000000"/>
              </a:solidFill>
              <a:latin typeface="Titillium Web"/>
              <a:ea typeface="Titillium Web"/>
              <a:cs typeface="Titillium Web"/>
              <a:sym typeface="Titillium Web"/>
            </a:endParaRPr>
          </a:p>
        </p:txBody>
      </p:sp>
      <p:graphicFrame>
        <p:nvGraphicFramePr>
          <p:cNvPr id="2" name="Tabella 1">
            <a:extLst>
              <a:ext uri="{FF2B5EF4-FFF2-40B4-BE49-F238E27FC236}">
                <a16:creationId xmlns:a16="http://schemas.microsoft.com/office/drawing/2014/main" id="{AEEA91C3-9147-B772-74A3-D5B87F69F5D7}"/>
              </a:ext>
            </a:extLst>
          </p:cNvPr>
          <p:cNvGraphicFramePr>
            <a:graphicFrameLocks noGrp="1"/>
          </p:cNvGraphicFramePr>
          <p:nvPr>
            <p:extLst>
              <p:ext uri="{D42A27DB-BD31-4B8C-83A1-F6EECF244321}">
                <p14:modId xmlns:p14="http://schemas.microsoft.com/office/powerpoint/2010/main" val="4149950639"/>
              </p:ext>
            </p:extLst>
          </p:nvPr>
        </p:nvGraphicFramePr>
        <p:xfrm>
          <a:off x="225666" y="1601543"/>
          <a:ext cx="11740662" cy="4846320"/>
        </p:xfrm>
        <a:graphic>
          <a:graphicData uri="http://schemas.openxmlformats.org/drawingml/2006/table">
            <a:tbl>
              <a:tblPr/>
              <a:tblGrid>
                <a:gridCol w="3048000">
                  <a:extLst>
                    <a:ext uri="{9D8B030D-6E8A-4147-A177-3AD203B41FA5}">
                      <a16:colId xmlns:a16="http://schemas.microsoft.com/office/drawing/2014/main" val="3982790014"/>
                    </a:ext>
                  </a:extLst>
                </a:gridCol>
                <a:gridCol w="4214446">
                  <a:extLst>
                    <a:ext uri="{9D8B030D-6E8A-4147-A177-3AD203B41FA5}">
                      <a16:colId xmlns:a16="http://schemas.microsoft.com/office/drawing/2014/main" val="2825810656"/>
                    </a:ext>
                  </a:extLst>
                </a:gridCol>
                <a:gridCol w="4478216">
                  <a:extLst>
                    <a:ext uri="{9D8B030D-6E8A-4147-A177-3AD203B41FA5}">
                      <a16:colId xmlns:a16="http://schemas.microsoft.com/office/drawing/2014/main" val="3879635472"/>
                    </a:ext>
                  </a:extLst>
                </a:gridCol>
              </a:tblGrid>
              <a:tr h="0">
                <a:tc>
                  <a:txBody>
                    <a:bodyPr/>
                    <a:lstStyle/>
                    <a:p>
                      <a:r>
                        <a:rPr lang="it-IT" sz="1800" b="1">
                          <a:latin typeface="Titillium Web" panose="00000500000000000000" pitchFamily="2" charset="0"/>
                        </a:rPr>
                        <a:t>Aspect</a:t>
                      </a:r>
                      <a:endParaRPr lang="it-IT" sz="1800">
                        <a:latin typeface="Titillium Web" panose="00000500000000000000" pitchFamily="2" charset="0"/>
                      </a:endParaRPr>
                    </a:p>
                  </a:txBody>
                  <a:tcPr anchor="ctr">
                    <a:lnL>
                      <a:noFill/>
                    </a:lnL>
                    <a:lnR>
                      <a:noFill/>
                    </a:lnR>
                    <a:lnT>
                      <a:noFill/>
                    </a:lnT>
                    <a:lnB>
                      <a:noFill/>
                    </a:lnB>
                    <a:noFill/>
                  </a:tcPr>
                </a:tc>
                <a:tc>
                  <a:txBody>
                    <a:bodyPr/>
                    <a:lstStyle/>
                    <a:p>
                      <a:r>
                        <a:rPr lang="it-IT" sz="1800" b="1">
                          <a:latin typeface="Titillium Web" panose="00000500000000000000" pitchFamily="2" charset="0"/>
                        </a:rPr>
                        <a:t>Convolutional Neural Networks (CNNs)</a:t>
                      </a:r>
                      <a:endParaRPr lang="it-IT" sz="1800">
                        <a:latin typeface="Titillium Web" panose="00000500000000000000" pitchFamily="2" charset="0"/>
                      </a:endParaRPr>
                    </a:p>
                  </a:txBody>
                  <a:tcPr anchor="ctr">
                    <a:lnL>
                      <a:noFill/>
                    </a:lnL>
                    <a:lnR>
                      <a:noFill/>
                    </a:lnR>
                    <a:lnT>
                      <a:noFill/>
                    </a:lnT>
                    <a:lnB>
                      <a:noFill/>
                    </a:lnB>
                    <a:noFill/>
                  </a:tcPr>
                </a:tc>
                <a:tc>
                  <a:txBody>
                    <a:bodyPr/>
                    <a:lstStyle/>
                    <a:p>
                      <a:r>
                        <a:rPr lang="it-IT" sz="1800" b="1">
                          <a:latin typeface="Titillium Web" panose="00000500000000000000" pitchFamily="2" charset="0"/>
                        </a:rPr>
                        <a:t>Graph Neural Networks (GNNs)</a:t>
                      </a:r>
                      <a:endParaRPr lang="it-IT" sz="1800">
                        <a:latin typeface="Titillium Web" panose="00000500000000000000" pitchFamily="2" charset="0"/>
                      </a:endParaRPr>
                    </a:p>
                  </a:txBody>
                  <a:tcPr anchor="ctr">
                    <a:lnL>
                      <a:noFill/>
                    </a:lnL>
                    <a:lnR>
                      <a:noFill/>
                    </a:lnR>
                    <a:lnT>
                      <a:noFill/>
                    </a:lnT>
                    <a:lnB>
                      <a:noFill/>
                    </a:lnB>
                    <a:noFill/>
                  </a:tcPr>
                </a:tc>
                <a:extLst>
                  <a:ext uri="{0D108BD9-81ED-4DB2-BD59-A6C34878D82A}">
                    <a16:rowId xmlns:a16="http://schemas.microsoft.com/office/drawing/2014/main" val="2932775004"/>
                  </a:ext>
                </a:extLst>
              </a:tr>
              <a:tr h="0">
                <a:tc>
                  <a:txBody>
                    <a:bodyPr/>
                    <a:lstStyle/>
                    <a:p>
                      <a:r>
                        <a:rPr lang="it-IT" sz="1800" b="1">
                          <a:latin typeface="Titillium Web" panose="00000500000000000000" pitchFamily="2" charset="0"/>
                        </a:rPr>
                        <a:t>Data Structure</a:t>
                      </a:r>
                      <a:endParaRPr lang="it-IT" sz="1800">
                        <a:latin typeface="Titillium Web" panose="00000500000000000000" pitchFamily="2" charset="0"/>
                      </a:endParaRPr>
                    </a:p>
                  </a:txBody>
                  <a:tcPr anchor="ctr">
                    <a:lnL>
                      <a:noFill/>
                    </a:lnL>
                    <a:lnR>
                      <a:noFill/>
                    </a:lnR>
                    <a:lnT>
                      <a:noFill/>
                    </a:lnT>
                    <a:lnB>
                      <a:noFill/>
                    </a:lnB>
                    <a:noFill/>
                  </a:tcPr>
                </a:tc>
                <a:tc>
                  <a:txBody>
                    <a:bodyPr/>
                    <a:lstStyle/>
                    <a:p>
                      <a:r>
                        <a:rPr lang="en-US" sz="1800" dirty="0">
                          <a:latin typeface="Titillium Web" panose="00000500000000000000" pitchFamily="2" charset="0"/>
                        </a:rPr>
                        <a:t>Operate on regular, grid-like data structures (e.g., images), where spatial relationships are fixed.</a:t>
                      </a:r>
                    </a:p>
                  </a:txBody>
                  <a:tcPr anchor="ctr">
                    <a:lnL>
                      <a:noFill/>
                    </a:lnL>
                    <a:lnR>
                      <a:noFill/>
                    </a:lnR>
                    <a:lnT>
                      <a:noFill/>
                    </a:lnT>
                    <a:lnB>
                      <a:noFill/>
                    </a:lnB>
                    <a:noFill/>
                  </a:tcPr>
                </a:tc>
                <a:tc>
                  <a:txBody>
                    <a:bodyPr/>
                    <a:lstStyle/>
                    <a:p>
                      <a:r>
                        <a:rPr lang="en-US" sz="1800">
                          <a:latin typeface="Titillium Web" panose="00000500000000000000" pitchFamily="2" charset="0"/>
                        </a:rPr>
                        <a:t>Operate on graph-structured data, accommodating arbitrary sizes and complex topologies, ideal for irregular detector geometries. </a:t>
                      </a:r>
                    </a:p>
                  </a:txBody>
                  <a:tcPr anchor="ctr">
                    <a:lnL>
                      <a:noFill/>
                    </a:lnL>
                    <a:lnR>
                      <a:noFill/>
                    </a:lnR>
                    <a:lnT>
                      <a:noFill/>
                    </a:lnT>
                    <a:lnB>
                      <a:noFill/>
                    </a:lnB>
                    <a:noFill/>
                  </a:tcPr>
                </a:tc>
                <a:extLst>
                  <a:ext uri="{0D108BD9-81ED-4DB2-BD59-A6C34878D82A}">
                    <a16:rowId xmlns:a16="http://schemas.microsoft.com/office/drawing/2014/main" val="1802934069"/>
                  </a:ext>
                </a:extLst>
              </a:tr>
              <a:tr h="0">
                <a:tc>
                  <a:txBody>
                    <a:bodyPr/>
                    <a:lstStyle/>
                    <a:p>
                      <a:r>
                        <a:rPr lang="it-IT" sz="1800" b="1">
                          <a:latin typeface="Titillium Web" panose="00000500000000000000" pitchFamily="2" charset="0"/>
                        </a:rPr>
                        <a:t>Application in Particle Tracking</a:t>
                      </a:r>
                      <a:endParaRPr lang="it-IT" sz="1800">
                        <a:latin typeface="Titillium Web" panose="00000500000000000000" pitchFamily="2" charset="0"/>
                      </a:endParaRPr>
                    </a:p>
                  </a:txBody>
                  <a:tcPr anchor="ctr">
                    <a:lnL>
                      <a:noFill/>
                    </a:lnL>
                    <a:lnR>
                      <a:noFill/>
                    </a:lnR>
                    <a:lnT>
                      <a:noFill/>
                    </a:lnT>
                    <a:lnB>
                      <a:noFill/>
                    </a:lnB>
                    <a:noFill/>
                  </a:tcPr>
                </a:tc>
                <a:tc>
                  <a:txBody>
                    <a:bodyPr/>
                    <a:lstStyle/>
                    <a:p>
                      <a:r>
                        <a:rPr lang="en-US" sz="1800">
                          <a:latin typeface="Titillium Web" panose="00000500000000000000" pitchFamily="2" charset="0"/>
                        </a:rPr>
                        <a:t>Transform detector hits into 2D or 3D images; apply convolutional filters to detect patterns corresponding to particle trajectories. </a:t>
                      </a:r>
                    </a:p>
                  </a:txBody>
                  <a:tcPr anchor="ctr">
                    <a:lnL>
                      <a:noFill/>
                    </a:lnL>
                    <a:lnR>
                      <a:noFill/>
                    </a:lnR>
                    <a:lnT>
                      <a:noFill/>
                    </a:lnT>
                    <a:lnB>
                      <a:noFill/>
                    </a:lnB>
                    <a:noFill/>
                  </a:tcPr>
                </a:tc>
                <a:tc>
                  <a:txBody>
                    <a:bodyPr/>
                    <a:lstStyle/>
                    <a:p>
                      <a:r>
                        <a:rPr lang="en-US" sz="1800">
                          <a:latin typeface="Titillium Web" panose="00000500000000000000" pitchFamily="2" charset="0"/>
                        </a:rPr>
                        <a:t>Model detector hits as nodes in a graph; use message passing to aggregate information from neighboring nodes, capturing complex spatial relationships. </a:t>
                      </a:r>
                    </a:p>
                  </a:txBody>
                  <a:tcPr anchor="ctr">
                    <a:lnL>
                      <a:noFill/>
                    </a:lnL>
                    <a:lnR>
                      <a:noFill/>
                    </a:lnR>
                    <a:lnT>
                      <a:noFill/>
                    </a:lnT>
                    <a:lnB>
                      <a:noFill/>
                    </a:lnB>
                    <a:noFill/>
                  </a:tcPr>
                </a:tc>
                <a:extLst>
                  <a:ext uri="{0D108BD9-81ED-4DB2-BD59-A6C34878D82A}">
                    <a16:rowId xmlns:a16="http://schemas.microsoft.com/office/drawing/2014/main" val="2370522842"/>
                  </a:ext>
                </a:extLst>
              </a:tr>
              <a:tr h="0">
                <a:tc>
                  <a:txBody>
                    <a:bodyPr/>
                    <a:lstStyle/>
                    <a:p>
                      <a:r>
                        <a:rPr lang="it-IT" sz="1800" b="1">
                          <a:latin typeface="Titillium Web" panose="00000500000000000000" pitchFamily="2" charset="0"/>
                        </a:rPr>
                        <a:t>Advantages</a:t>
                      </a:r>
                      <a:endParaRPr lang="it-IT" sz="1800">
                        <a:latin typeface="Titillium Web" panose="00000500000000000000" pitchFamily="2" charset="0"/>
                      </a:endParaRPr>
                    </a:p>
                  </a:txBody>
                  <a:tcPr anchor="ctr">
                    <a:lnL>
                      <a:noFill/>
                    </a:lnL>
                    <a:lnR>
                      <a:noFill/>
                    </a:lnR>
                    <a:lnT>
                      <a:noFill/>
                    </a:lnT>
                    <a:lnB>
                      <a:noFill/>
                    </a:lnB>
                    <a:noFill/>
                  </a:tcPr>
                </a:tc>
                <a:tc>
                  <a:txBody>
                    <a:bodyPr/>
                    <a:lstStyle/>
                    <a:p>
                      <a:r>
                        <a:rPr lang="en-US" sz="1800" dirty="0">
                          <a:latin typeface="Titillium Web" panose="00000500000000000000" pitchFamily="2" charset="0"/>
                        </a:rPr>
                        <a:t>- Well-established architectures with extensive tooling and support. </a:t>
                      </a:r>
                      <a:br>
                        <a:rPr lang="en-US" sz="1800" dirty="0">
                          <a:latin typeface="Titillium Web" panose="00000500000000000000" pitchFamily="2" charset="0"/>
                        </a:rPr>
                      </a:br>
                      <a:r>
                        <a:rPr lang="en-US" sz="1800" dirty="0">
                          <a:latin typeface="Titillium Web" panose="00000500000000000000" pitchFamily="2" charset="0"/>
                        </a:rPr>
                        <a:t>- Efficient for data with regular spatial structures.</a:t>
                      </a:r>
                    </a:p>
                  </a:txBody>
                  <a:tcPr anchor="ctr">
                    <a:lnL>
                      <a:noFill/>
                    </a:lnL>
                    <a:lnR>
                      <a:noFill/>
                    </a:lnR>
                    <a:lnT>
                      <a:noFill/>
                    </a:lnT>
                    <a:lnB>
                      <a:noFill/>
                    </a:lnB>
                    <a:noFill/>
                  </a:tcPr>
                </a:tc>
                <a:tc>
                  <a:txBody>
                    <a:bodyPr/>
                    <a:lstStyle/>
                    <a:p>
                      <a:r>
                        <a:rPr lang="en-US" sz="1800">
                          <a:latin typeface="Titillium Web" panose="00000500000000000000" pitchFamily="2" charset="0"/>
                        </a:rPr>
                        <a:t>- Naturally handle irregular and sparse data. - Adaptable to complex detector geometries. - Capture intricate relationships between hits. </a:t>
                      </a:r>
                    </a:p>
                  </a:txBody>
                  <a:tcPr anchor="ctr">
                    <a:lnL>
                      <a:noFill/>
                    </a:lnL>
                    <a:lnR>
                      <a:noFill/>
                    </a:lnR>
                    <a:lnT>
                      <a:noFill/>
                    </a:lnT>
                    <a:lnB>
                      <a:noFill/>
                    </a:lnB>
                    <a:noFill/>
                  </a:tcPr>
                </a:tc>
                <a:extLst>
                  <a:ext uri="{0D108BD9-81ED-4DB2-BD59-A6C34878D82A}">
                    <a16:rowId xmlns:a16="http://schemas.microsoft.com/office/drawing/2014/main" val="4211626227"/>
                  </a:ext>
                </a:extLst>
              </a:tr>
              <a:tr h="0">
                <a:tc>
                  <a:txBody>
                    <a:bodyPr/>
                    <a:lstStyle/>
                    <a:p>
                      <a:r>
                        <a:rPr lang="it-IT" sz="1800" b="1">
                          <a:latin typeface="Titillium Web" panose="00000500000000000000" pitchFamily="2" charset="0"/>
                        </a:rPr>
                        <a:t>Limitations</a:t>
                      </a:r>
                      <a:endParaRPr lang="it-IT" sz="1800">
                        <a:latin typeface="Titillium Web" panose="00000500000000000000" pitchFamily="2" charset="0"/>
                      </a:endParaRPr>
                    </a:p>
                  </a:txBody>
                  <a:tcPr anchor="ctr">
                    <a:lnL>
                      <a:noFill/>
                    </a:lnL>
                    <a:lnR>
                      <a:noFill/>
                    </a:lnR>
                    <a:lnT>
                      <a:noFill/>
                    </a:lnT>
                    <a:lnB>
                      <a:noFill/>
                    </a:lnB>
                    <a:noFill/>
                  </a:tcPr>
                </a:tc>
                <a:tc>
                  <a:txBody>
                    <a:bodyPr/>
                    <a:lstStyle/>
                    <a:p>
                      <a:r>
                        <a:rPr lang="en-US" sz="1800" dirty="0">
                          <a:latin typeface="Titillium Web" panose="00000500000000000000" pitchFamily="2" charset="0"/>
                        </a:rPr>
                        <a:t>- May struggle with sparse data and complex topologies.</a:t>
                      </a:r>
                    </a:p>
                  </a:txBody>
                  <a:tcPr anchor="ctr">
                    <a:lnL>
                      <a:noFill/>
                    </a:lnL>
                    <a:lnR>
                      <a:noFill/>
                    </a:lnR>
                    <a:lnT>
                      <a:noFill/>
                    </a:lnT>
                    <a:lnB>
                      <a:noFill/>
                    </a:lnB>
                    <a:noFill/>
                  </a:tcPr>
                </a:tc>
                <a:tc>
                  <a:txBody>
                    <a:bodyPr/>
                    <a:lstStyle/>
                    <a:p>
                      <a:r>
                        <a:rPr lang="en-US" sz="1800" dirty="0">
                          <a:latin typeface="Titillium Web" panose="00000500000000000000" pitchFamily="2" charset="0"/>
                        </a:rPr>
                        <a:t>- Potentially higher computational complexity. - May require more sophisticated training and tuning.</a:t>
                      </a:r>
                    </a:p>
                  </a:txBody>
                  <a:tcPr anchor="ctr">
                    <a:lnL>
                      <a:noFill/>
                    </a:lnL>
                    <a:lnR>
                      <a:noFill/>
                    </a:lnR>
                    <a:lnT>
                      <a:noFill/>
                    </a:lnT>
                    <a:lnB>
                      <a:noFill/>
                    </a:lnB>
                    <a:noFill/>
                  </a:tcPr>
                </a:tc>
                <a:extLst>
                  <a:ext uri="{0D108BD9-81ED-4DB2-BD59-A6C34878D82A}">
                    <a16:rowId xmlns:a16="http://schemas.microsoft.com/office/drawing/2014/main" val="1864697420"/>
                  </a:ext>
                </a:extLst>
              </a:tr>
            </a:tbl>
          </a:graphicData>
        </a:graphic>
      </p:graphicFrame>
    </p:spTree>
    <p:extLst>
      <p:ext uri="{BB962C8B-B14F-4D97-AF65-F5344CB8AC3E}">
        <p14:creationId xmlns:p14="http://schemas.microsoft.com/office/powerpoint/2010/main" val="3033968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74ADDA68-8381-9430-E0FD-0635F68A7B66}"/>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7AA305FA-3EE9-92CC-15DA-4BB47B0D191E}"/>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07CC8F6D-2035-6CBC-7AB9-20B94888928E}"/>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B45CAA31-3DE7-3468-2640-C0E3E5705806}"/>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9842532C-D00F-A1A0-D675-9C3AEA8CB693}"/>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D9F5934B-38C6-7A7A-1A58-889B07179F99}"/>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4BBAF97C-FE0C-2561-0A6F-4C0ADAEA2EE8}"/>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Data Preprocessing Pipeline for Particle Tracking</a:t>
            </a:r>
            <a:endParaRPr lang="en-US" sz="2000" b="0" i="0" u="none" strike="noStrike" cap="none" dirty="0">
              <a:solidFill>
                <a:srgbClr val="000000"/>
              </a:solidFill>
              <a:latin typeface="Titillium Web"/>
              <a:ea typeface="Titillium Web"/>
              <a:cs typeface="Titillium Web"/>
              <a:sym typeface="Titillium Web"/>
            </a:endParaRPr>
          </a:p>
        </p:txBody>
      </p:sp>
      <p:pic>
        <p:nvPicPr>
          <p:cNvPr id="30" name="Immagine 29" descr="Immagine che contiene interno, contenitore, scatola, argento&#10;&#10;Il contenuto generato dall'IA potrebbe non essere corretto.">
            <a:extLst>
              <a:ext uri="{FF2B5EF4-FFF2-40B4-BE49-F238E27FC236}">
                <a16:creationId xmlns:a16="http://schemas.microsoft.com/office/drawing/2014/main" id="{E4B7985A-0A81-D9BA-236A-5779964A7369}"/>
              </a:ext>
            </a:extLst>
          </p:cNvPr>
          <p:cNvPicPr>
            <a:picLocks noChangeAspect="1"/>
          </p:cNvPicPr>
          <p:nvPr/>
        </p:nvPicPr>
        <p:blipFill>
          <a:blip r:embed="rId5"/>
          <a:srcRect l="1384" r="53949"/>
          <a:stretch/>
        </p:blipFill>
        <p:spPr>
          <a:xfrm>
            <a:off x="261432" y="2681373"/>
            <a:ext cx="2399738" cy="1969067"/>
          </a:xfrm>
          <a:prstGeom prst="rect">
            <a:avLst/>
          </a:prstGeom>
        </p:spPr>
      </p:pic>
      <p:cxnSp>
        <p:nvCxnSpPr>
          <p:cNvPr id="3" name="Connettore 2 2">
            <a:extLst>
              <a:ext uri="{FF2B5EF4-FFF2-40B4-BE49-F238E27FC236}">
                <a16:creationId xmlns:a16="http://schemas.microsoft.com/office/drawing/2014/main" id="{C102B617-AF30-EC2D-0E0A-49552E066D2D}"/>
              </a:ext>
            </a:extLst>
          </p:cNvPr>
          <p:cNvCxnSpPr>
            <a:cxnSpLocks/>
            <a:stCxn id="30" idx="3"/>
          </p:cNvCxnSpPr>
          <p:nvPr/>
        </p:nvCxnSpPr>
        <p:spPr>
          <a:xfrm flipV="1">
            <a:off x="2661170" y="2556712"/>
            <a:ext cx="937224" cy="1109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Connettore 2 3">
            <a:extLst>
              <a:ext uri="{FF2B5EF4-FFF2-40B4-BE49-F238E27FC236}">
                <a16:creationId xmlns:a16="http://schemas.microsoft.com/office/drawing/2014/main" id="{A621E601-5063-7396-B12F-41B3AD652294}"/>
              </a:ext>
            </a:extLst>
          </p:cNvPr>
          <p:cNvCxnSpPr>
            <a:cxnSpLocks/>
            <a:stCxn id="30" idx="3"/>
          </p:cNvCxnSpPr>
          <p:nvPr/>
        </p:nvCxnSpPr>
        <p:spPr>
          <a:xfrm>
            <a:off x="2661170" y="3665907"/>
            <a:ext cx="1006498" cy="1515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Gruppo 7">
            <a:extLst>
              <a:ext uri="{FF2B5EF4-FFF2-40B4-BE49-F238E27FC236}">
                <a16:creationId xmlns:a16="http://schemas.microsoft.com/office/drawing/2014/main" id="{33EC370B-D68D-F21A-16B9-8BA2365AC9D2}"/>
              </a:ext>
            </a:extLst>
          </p:cNvPr>
          <p:cNvGrpSpPr/>
          <p:nvPr/>
        </p:nvGrpSpPr>
        <p:grpSpPr>
          <a:xfrm>
            <a:off x="3941865" y="2079084"/>
            <a:ext cx="1199735" cy="777767"/>
            <a:chOff x="8249307" y="3034862"/>
            <a:chExt cx="2731376" cy="1169277"/>
          </a:xfrm>
        </p:grpSpPr>
        <p:cxnSp>
          <p:nvCxnSpPr>
            <p:cNvPr id="9" name="Connettore diritto 8">
              <a:extLst>
                <a:ext uri="{FF2B5EF4-FFF2-40B4-BE49-F238E27FC236}">
                  <a16:creationId xmlns:a16="http://schemas.microsoft.com/office/drawing/2014/main" id="{DA3FD7BA-113E-4FB3-2560-74BDA235825F}"/>
                </a:ext>
              </a:extLst>
            </p:cNvPr>
            <p:cNvCxnSpPr/>
            <p:nvPr/>
          </p:nvCxnSpPr>
          <p:spPr>
            <a:xfrm>
              <a:off x="8249307" y="3034862"/>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9811089-70CB-FF5B-67EA-5AA0EAB1B46A}"/>
                </a:ext>
              </a:extLst>
            </p:cNvPr>
            <p:cNvCxnSpPr/>
            <p:nvPr/>
          </p:nvCxnSpPr>
          <p:spPr>
            <a:xfrm>
              <a:off x="8249307" y="3116318"/>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E029AA6C-F19D-5217-60DE-DF4223513518}"/>
                </a:ext>
              </a:extLst>
            </p:cNvPr>
            <p:cNvCxnSpPr/>
            <p:nvPr/>
          </p:nvCxnSpPr>
          <p:spPr>
            <a:xfrm>
              <a:off x="8249307" y="3191204"/>
              <a:ext cx="27313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CC68F391-B4E7-FBE4-F4A3-5D4E12AE9DD1}"/>
                </a:ext>
              </a:extLst>
            </p:cNvPr>
            <p:cNvCxnSpPr/>
            <p:nvPr/>
          </p:nvCxnSpPr>
          <p:spPr>
            <a:xfrm>
              <a:off x="8249307" y="3272660"/>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74DCBCE4-A9E3-96C8-24F2-794D1BECB137}"/>
                </a:ext>
              </a:extLst>
            </p:cNvPr>
            <p:cNvCxnSpPr/>
            <p:nvPr/>
          </p:nvCxnSpPr>
          <p:spPr>
            <a:xfrm>
              <a:off x="8249307" y="3344917"/>
              <a:ext cx="273137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3DBD989C-DA05-F964-9A02-92A4934058DB}"/>
                </a:ext>
              </a:extLst>
            </p:cNvPr>
            <p:cNvCxnSpPr/>
            <p:nvPr/>
          </p:nvCxnSpPr>
          <p:spPr>
            <a:xfrm>
              <a:off x="8249307" y="3426373"/>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4ECAEB5C-32DF-0E79-5969-F7FEAF9141C8}"/>
                </a:ext>
              </a:extLst>
            </p:cNvPr>
            <p:cNvCxnSpPr/>
            <p:nvPr/>
          </p:nvCxnSpPr>
          <p:spPr>
            <a:xfrm>
              <a:off x="8249307" y="3501259"/>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B2D5A8EF-6BFD-2951-8C5F-FFED85665F27}"/>
                </a:ext>
              </a:extLst>
            </p:cNvPr>
            <p:cNvCxnSpPr/>
            <p:nvPr/>
          </p:nvCxnSpPr>
          <p:spPr>
            <a:xfrm>
              <a:off x="8249307" y="3582715"/>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585B54B7-3A76-941C-261F-D003BBD3D12B}"/>
                </a:ext>
              </a:extLst>
            </p:cNvPr>
            <p:cNvCxnSpPr/>
            <p:nvPr/>
          </p:nvCxnSpPr>
          <p:spPr>
            <a:xfrm>
              <a:off x="8249307" y="3656286"/>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50B5AF8-4E7A-9221-1AA3-2D2CA48AE4B0}"/>
                </a:ext>
              </a:extLst>
            </p:cNvPr>
            <p:cNvCxnSpPr/>
            <p:nvPr/>
          </p:nvCxnSpPr>
          <p:spPr>
            <a:xfrm>
              <a:off x="8249307" y="3737742"/>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96C62AD-AB75-0738-84AF-7507A1C80F72}"/>
                </a:ext>
              </a:extLst>
            </p:cNvPr>
            <p:cNvCxnSpPr/>
            <p:nvPr/>
          </p:nvCxnSpPr>
          <p:spPr>
            <a:xfrm>
              <a:off x="8249307" y="3812628"/>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845B7FC7-3674-417D-7765-6569578A44C8}"/>
                </a:ext>
              </a:extLst>
            </p:cNvPr>
            <p:cNvCxnSpPr/>
            <p:nvPr/>
          </p:nvCxnSpPr>
          <p:spPr>
            <a:xfrm>
              <a:off x="8249307" y="3894084"/>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6B343329-5659-99C6-A5B3-62FB2A4E4E1B}"/>
                </a:ext>
              </a:extLst>
            </p:cNvPr>
            <p:cNvCxnSpPr/>
            <p:nvPr/>
          </p:nvCxnSpPr>
          <p:spPr>
            <a:xfrm>
              <a:off x="8249307" y="3966341"/>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D86918BC-1FCC-74A9-A2F3-8BBEB99C16C1}"/>
                </a:ext>
              </a:extLst>
            </p:cNvPr>
            <p:cNvCxnSpPr/>
            <p:nvPr/>
          </p:nvCxnSpPr>
          <p:spPr>
            <a:xfrm>
              <a:off x="8249307" y="4047797"/>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9BDF5A56-3133-D851-BDAF-7B96AB2FCF9C}"/>
                </a:ext>
              </a:extLst>
            </p:cNvPr>
            <p:cNvCxnSpPr/>
            <p:nvPr/>
          </p:nvCxnSpPr>
          <p:spPr>
            <a:xfrm>
              <a:off x="8249307" y="4122683"/>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958AF421-6A9D-6022-DE90-2C33E8C72AB6}"/>
                </a:ext>
              </a:extLst>
            </p:cNvPr>
            <p:cNvCxnSpPr/>
            <p:nvPr/>
          </p:nvCxnSpPr>
          <p:spPr>
            <a:xfrm>
              <a:off x="8249307" y="4204139"/>
              <a:ext cx="273137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Gruppo 24">
            <a:extLst>
              <a:ext uri="{FF2B5EF4-FFF2-40B4-BE49-F238E27FC236}">
                <a16:creationId xmlns:a16="http://schemas.microsoft.com/office/drawing/2014/main" id="{8BC397AA-ECED-C7DF-8C34-2AF502567FD1}"/>
              </a:ext>
            </a:extLst>
          </p:cNvPr>
          <p:cNvGrpSpPr/>
          <p:nvPr/>
        </p:nvGrpSpPr>
        <p:grpSpPr>
          <a:xfrm rot="16200000">
            <a:off x="3990864" y="4907467"/>
            <a:ext cx="1141201" cy="627147"/>
            <a:chOff x="7534604" y="4893880"/>
            <a:chExt cx="2731376" cy="1169277"/>
          </a:xfrm>
        </p:grpSpPr>
        <p:cxnSp>
          <p:nvCxnSpPr>
            <p:cNvPr id="26" name="Connettore diritto 25">
              <a:extLst>
                <a:ext uri="{FF2B5EF4-FFF2-40B4-BE49-F238E27FC236}">
                  <a16:creationId xmlns:a16="http://schemas.microsoft.com/office/drawing/2014/main" id="{7250DFB8-4409-EF51-8093-61D782D184D0}"/>
                </a:ext>
              </a:extLst>
            </p:cNvPr>
            <p:cNvCxnSpPr/>
            <p:nvPr/>
          </p:nvCxnSpPr>
          <p:spPr>
            <a:xfrm>
              <a:off x="7534604" y="4893880"/>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28C1F4D0-A12A-FFAA-0AE0-FCA4294660C6}"/>
                </a:ext>
              </a:extLst>
            </p:cNvPr>
            <p:cNvCxnSpPr/>
            <p:nvPr/>
          </p:nvCxnSpPr>
          <p:spPr>
            <a:xfrm>
              <a:off x="7534604" y="4975336"/>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8619F34F-A7B1-7A9D-83B7-6304CC5B2B6B}"/>
                </a:ext>
              </a:extLst>
            </p:cNvPr>
            <p:cNvCxnSpPr/>
            <p:nvPr/>
          </p:nvCxnSpPr>
          <p:spPr>
            <a:xfrm>
              <a:off x="7534604" y="5050222"/>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D2CDD071-E2AC-D3E0-B6F7-64BB008AFD1E}"/>
                </a:ext>
              </a:extLst>
            </p:cNvPr>
            <p:cNvCxnSpPr/>
            <p:nvPr/>
          </p:nvCxnSpPr>
          <p:spPr>
            <a:xfrm>
              <a:off x="7534604" y="5131678"/>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A21BE9D2-1141-00EF-2102-6BF869A24C59}"/>
                </a:ext>
              </a:extLst>
            </p:cNvPr>
            <p:cNvCxnSpPr/>
            <p:nvPr/>
          </p:nvCxnSpPr>
          <p:spPr>
            <a:xfrm>
              <a:off x="7534604" y="5203935"/>
              <a:ext cx="27313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09B4131B-B291-1897-CE3E-2F67A7826716}"/>
                </a:ext>
              </a:extLst>
            </p:cNvPr>
            <p:cNvCxnSpPr/>
            <p:nvPr/>
          </p:nvCxnSpPr>
          <p:spPr>
            <a:xfrm>
              <a:off x="7534604" y="5285391"/>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ttore diritto 40">
              <a:extLst>
                <a:ext uri="{FF2B5EF4-FFF2-40B4-BE49-F238E27FC236}">
                  <a16:creationId xmlns:a16="http://schemas.microsoft.com/office/drawing/2014/main" id="{58EBDFF4-24CD-C46B-4094-83748F8A0A95}"/>
                </a:ext>
              </a:extLst>
            </p:cNvPr>
            <p:cNvCxnSpPr/>
            <p:nvPr/>
          </p:nvCxnSpPr>
          <p:spPr>
            <a:xfrm>
              <a:off x="7534604" y="5360277"/>
              <a:ext cx="273137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07307623-FB41-24B7-DEA3-4679EEBBBCF3}"/>
                </a:ext>
              </a:extLst>
            </p:cNvPr>
            <p:cNvCxnSpPr/>
            <p:nvPr/>
          </p:nvCxnSpPr>
          <p:spPr>
            <a:xfrm>
              <a:off x="7534604" y="5441733"/>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nettore diritto 49">
              <a:extLst>
                <a:ext uri="{FF2B5EF4-FFF2-40B4-BE49-F238E27FC236}">
                  <a16:creationId xmlns:a16="http://schemas.microsoft.com/office/drawing/2014/main" id="{27DCDE16-C1AD-07D7-3BA1-6E9DE99086B2}"/>
                </a:ext>
              </a:extLst>
            </p:cNvPr>
            <p:cNvCxnSpPr/>
            <p:nvPr/>
          </p:nvCxnSpPr>
          <p:spPr>
            <a:xfrm>
              <a:off x="7534604" y="5515304"/>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nettore diritto 50">
              <a:extLst>
                <a:ext uri="{FF2B5EF4-FFF2-40B4-BE49-F238E27FC236}">
                  <a16:creationId xmlns:a16="http://schemas.microsoft.com/office/drawing/2014/main" id="{89E636B0-D41F-6794-B9FF-F0D1A4FFFE25}"/>
                </a:ext>
              </a:extLst>
            </p:cNvPr>
            <p:cNvCxnSpPr/>
            <p:nvPr/>
          </p:nvCxnSpPr>
          <p:spPr>
            <a:xfrm>
              <a:off x="7534604" y="5596760"/>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ttore diritto 51">
              <a:extLst>
                <a:ext uri="{FF2B5EF4-FFF2-40B4-BE49-F238E27FC236}">
                  <a16:creationId xmlns:a16="http://schemas.microsoft.com/office/drawing/2014/main" id="{A206A6A0-4A02-9AA9-E9AE-9FB17F2777E3}"/>
                </a:ext>
              </a:extLst>
            </p:cNvPr>
            <p:cNvCxnSpPr/>
            <p:nvPr/>
          </p:nvCxnSpPr>
          <p:spPr>
            <a:xfrm>
              <a:off x="7534604" y="5671646"/>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nettore diritto 52">
              <a:extLst>
                <a:ext uri="{FF2B5EF4-FFF2-40B4-BE49-F238E27FC236}">
                  <a16:creationId xmlns:a16="http://schemas.microsoft.com/office/drawing/2014/main" id="{28BA584B-68F4-B1E0-07A9-55A9E600D661}"/>
                </a:ext>
              </a:extLst>
            </p:cNvPr>
            <p:cNvCxnSpPr/>
            <p:nvPr/>
          </p:nvCxnSpPr>
          <p:spPr>
            <a:xfrm>
              <a:off x="7534604" y="5753102"/>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nettore diritto 53">
              <a:extLst>
                <a:ext uri="{FF2B5EF4-FFF2-40B4-BE49-F238E27FC236}">
                  <a16:creationId xmlns:a16="http://schemas.microsoft.com/office/drawing/2014/main" id="{08B6481E-0DBF-CB49-10C4-CF84FFA1A911}"/>
                </a:ext>
              </a:extLst>
            </p:cNvPr>
            <p:cNvCxnSpPr/>
            <p:nvPr/>
          </p:nvCxnSpPr>
          <p:spPr>
            <a:xfrm>
              <a:off x="7534604" y="5825359"/>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diritto 54">
              <a:extLst>
                <a:ext uri="{FF2B5EF4-FFF2-40B4-BE49-F238E27FC236}">
                  <a16:creationId xmlns:a16="http://schemas.microsoft.com/office/drawing/2014/main" id="{137CD059-6E04-FBB7-6366-786707DE3422}"/>
                </a:ext>
              </a:extLst>
            </p:cNvPr>
            <p:cNvCxnSpPr/>
            <p:nvPr/>
          </p:nvCxnSpPr>
          <p:spPr>
            <a:xfrm>
              <a:off x="7534604" y="5906815"/>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id="{8CCC31CA-9CB1-A8D4-71F4-3975CB15FE8F}"/>
                </a:ext>
              </a:extLst>
            </p:cNvPr>
            <p:cNvCxnSpPr/>
            <p:nvPr/>
          </p:nvCxnSpPr>
          <p:spPr>
            <a:xfrm>
              <a:off x="7534604" y="5981701"/>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nettore diritto 57">
              <a:extLst>
                <a:ext uri="{FF2B5EF4-FFF2-40B4-BE49-F238E27FC236}">
                  <a16:creationId xmlns:a16="http://schemas.microsoft.com/office/drawing/2014/main" id="{0910580D-5C25-05DA-F52F-E2F759E6A8BF}"/>
                </a:ext>
              </a:extLst>
            </p:cNvPr>
            <p:cNvCxnSpPr/>
            <p:nvPr/>
          </p:nvCxnSpPr>
          <p:spPr>
            <a:xfrm>
              <a:off x="7534604" y="6063157"/>
              <a:ext cx="273137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9" name="CasellaDiTesto 58">
            <a:extLst>
              <a:ext uri="{FF2B5EF4-FFF2-40B4-BE49-F238E27FC236}">
                <a16:creationId xmlns:a16="http://schemas.microsoft.com/office/drawing/2014/main" id="{A995D4A1-ED1D-6B01-F70C-5769928DAEDC}"/>
              </a:ext>
            </a:extLst>
          </p:cNvPr>
          <p:cNvSpPr txBox="1"/>
          <p:nvPr/>
        </p:nvSpPr>
        <p:spPr>
          <a:xfrm>
            <a:off x="4165054" y="1670454"/>
            <a:ext cx="832279" cy="307777"/>
          </a:xfrm>
          <a:prstGeom prst="rect">
            <a:avLst/>
          </a:prstGeom>
          <a:noFill/>
        </p:spPr>
        <p:txBody>
          <a:bodyPr wrap="none" rtlCol="0">
            <a:spAutoFit/>
          </a:bodyPr>
          <a:lstStyle/>
          <a:p>
            <a:r>
              <a:rPr lang="en-US" dirty="0"/>
              <a:t>X layers</a:t>
            </a:r>
          </a:p>
        </p:txBody>
      </p:sp>
      <p:cxnSp>
        <p:nvCxnSpPr>
          <p:cNvPr id="129" name="Connettore 2 128">
            <a:extLst>
              <a:ext uri="{FF2B5EF4-FFF2-40B4-BE49-F238E27FC236}">
                <a16:creationId xmlns:a16="http://schemas.microsoft.com/office/drawing/2014/main" id="{AD6AFD76-7872-00A9-7B8C-C0FF128C95B9}"/>
              </a:ext>
            </a:extLst>
          </p:cNvPr>
          <p:cNvCxnSpPr>
            <a:cxnSpLocks/>
          </p:cNvCxnSpPr>
          <p:nvPr/>
        </p:nvCxnSpPr>
        <p:spPr>
          <a:xfrm>
            <a:off x="5249577" y="2479285"/>
            <a:ext cx="6381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46" name="Picture 2" descr="Data, preprocessing icon - Download on Iconfinder">
            <a:extLst>
              <a:ext uri="{FF2B5EF4-FFF2-40B4-BE49-F238E27FC236}">
                <a16:creationId xmlns:a16="http://schemas.microsoft.com/office/drawing/2014/main" id="{3E078911-B654-867B-2D17-B16CC5E29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5094" y="2040060"/>
            <a:ext cx="878450" cy="878450"/>
          </a:xfrm>
          <a:prstGeom prst="rect">
            <a:avLst/>
          </a:prstGeom>
          <a:noFill/>
          <a:extLst>
            <a:ext uri="{909E8E84-426E-40DD-AFC4-6F175D3DCCD1}">
              <a14:hiddenFill xmlns:a14="http://schemas.microsoft.com/office/drawing/2010/main">
                <a:solidFill>
                  <a:srgbClr val="FFFFFF"/>
                </a:solidFill>
              </a14:hiddenFill>
            </a:ext>
          </a:extLst>
        </p:spPr>
      </p:pic>
      <p:sp>
        <p:nvSpPr>
          <p:cNvPr id="130" name="CasellaDiTesto 129">
            <a:extLst>
              <a:ext uri="{FF2B5EF4-FFF2-40B4-BE49-F238E27FC236}">
                <a16:creationId xmlns:a16="http://schemas.microsoft.com/office/drawing/2014/main" id="{A273B005-9B15-22A7-6283-EC82E465F7E8}"/>
              </a:ext>
            </a:extLst>
          </p:cNvPr>
          <p:cNvSpPr txBox="1"/>
          <p:nvPr/>
        </p:nvSpPr>
        <p:spPr>
          <a:xfrm>
            <a:off x="4125594" y="4213204"/>
            <a:ext cx="832279" cy="307777"/>
          </a:xfrm>
          <a:prstGeom prst="rect">
            <a:avLst/>
          </a:prstGeom>
          <a:noFill/>
        </p:spPr>
        <p:txBody>
          <a:bodyPr wrap="none" rtlCol="0">
            <a:spAutoFit/>
          </a:bodyPr>
          <a:lstStyle/>
          <a:p>
            <a:r>
              <a:rPr lang="en-US" dirty="0"/>
              <a:t>Y layers</a:t>
            </a:r>
          </a:p>
        </p:txBody>
      </p:sp>
      <p:sp>
        <p:nvSpPr>
          <p:cNvPr id="131" name="CasellaDiTesto 130">
            <a:extLst>
              <a:ext uri="{FF2B5EF4-FFF2-40B4-BE49-F238E27FC236}">
                <a16:creationId xmlns:a16="http://schemas.microsoft.com/office/drawing/2014/main" id="{F7B7990A-D48B-906D-129D-4206A6CB2663}"/>
              </a:ext>
            </a:extLst>
          </p:cNvPr>
          <p:cNvSpPr txBox="1"/>
          <p:nvPr/>
        </p:nvSpPr>
        <p:spPr>
          <a:xfrm>
            <a:off x="5604448" y="1717451"/>
            <a:ext cx="1399742" cy="307777"/>
          </a:xfrm>
          <a:prstGeom prst="rect">
            <a:avLst/>
          </a:prstGeom>
          <a:noFill/>
        </p:spPr>
        <p:txBody>
          <a:bodyPr wrap="none" rtlCol="0">
            <a:spAutoFit/>
          </a:bodyPr>
          <a:lstStyle/>
          <a:p>
            <a:r>
              <a:rPr lang="en-US" dirty="0"/>
              <a:t>Pre-Processing</a:t>
            </a:r>
          </a:p>
        </p:txBody>
      </p:sp>
      <p:cxnSp>
        <p:nvCxnSpPr>
          <p:cNvPr id="132" name="Connettore 2 131">
            <a:extLst>
              <a:ext uri="{FF2B5EF4-FFF2-40B4-BE49-F238E27FC236}">
                <a16:creationId xmlns:a16="http://schemas.microsoft.com/office/drawing/2014/main" id="{BD0553A7-5044-9F0C-329C-676880AE27DF}"/>
              </a:ext>
            </a:extLst>
          </p:cNvPr>
          <p:cNvCxnSpPr>
            <a:cxnSpLocks/>
          </p:cNvCxnSpPr>
          <p:nvPr/>
        </p:nvCxnSpPr>
        <p:spPr>
          <a:xfrm>
            <a:off x="5141600" y="5271998"/>
            <a:ext cx="7460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3" name="Picture 2" descr="Data, preprocessing icon - Download on Iconfinder">
            <a:extLst>
              <a:ext uri="{FF2B5EF4-FFF2-40B4-BE49-F238E27FC236}">
                <a16:creationId xmlns:a16="http://schemas.microsoft.com/office/drawing/2014/main" id="{976F5FE2-914A-B289-DCD3-25EEE0060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5094" y="4832773"/>
            <a:ext cx="878450" cy="878450"/>
          </a:xfrm>
          <a:prstGeom prst="rect">
            <a:avLst/>
          </a:prstGeom>
          <a:noFill/>
          <a:extLst>
            <a:ext uri="{909E8E84-426E-40DD-AFC4-6F175D3DCCD1}">
              <a14:hiddenFill xmlns:a14="http://schemas.microsoft.com/office/drawing/2010/main">
                <a:solidFill>
                  <a:srgbClr val="FFFFFF"/>
                </a:solidFill>
              </a14:hiddenFill>
            </a:ext>
          </a:extLst>
        </p:spPr>
      </p:pic>
      <p:sp>
        <p:nvSpPr>
          <p:cNvPr id="134" name="CasellaDiTesto 133">
            <a:extLst>
              <a:ext uri="{FF2B5EF4-FFF2-40B4-BE49-F238E27FC236}">
                <a16:creationId xmlns:a16="http://schemas.microsoft.com/office/drawing/2014/main" id="{AAFDCF75-14B5-1898-C418-F655D2071BD4}"/>
              </a:ext>
            </a:extLst>
          </p:cNvPr>
          <p:cNvSpPr txBox="1"/>
          <p:nvPr/>
        </p:nvSpPr>
        <p:spPr>
          <a:xfrm>
            <a:off x="5604448" y="4510164"/>
            <a:ext cx="1399742" cy="307777"/>
          </a:xfrm>
          <a:prstGeom prst="rect">
            <a:avLst/>
          </a:prstGeom>
          <a:noFill/>
        </p:spPr>
        <p:txBody>
          <a:bodyPr wrap="none" rtlCol="0">
            <a:spAutoFit/>
          </a:bodyPr>
          <a:lstStyle/>
          <a:p>
            <a:r>
              <a:rPr lang="en-US" dirty="0"/>
              <a:t>Pre-Processing</a:t>
            </a:r>
          </a:p>
        </p:txBody>
      </p:sp>
      <p:pic>
        <p:nvPicPr>
          <p:cNvPr id="135" name="Picture 6" descr="Inference Generic Flat icon | Freepik">
            <a:extLst>
              <a:ext uri="{FF2B5EF4-FFF2-40B4-BE49-F238E27FC236}">
                <a16:creationId xmlns:a16="http://schemas.microsoft.com/office/drawing/2014/main" id="{BB15AAAB-1DA3-6F20-7E26-87FA9DBAC2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4345" y="4731756"/>
            <a:ext cx="1031108" cy="1031108"/>
          </a:xfrm>
          <a:prstGeom prst="rect">
            <a:avLst/>
          </a:prstGeom>
          <a:noFill/>
          <a:extLst>
            <a:ext uri="{909E8E84-426E-40DD-AFC4-6F175D3DCCD1}">
              <a14:hiddenFill xmlns:a14="http://schemas.microsoft.com/office/drawing/2010/main">
                <a:solidFill>
                  <a:srgbClr val="FFFFFF"/>
                </a:solidFill>
              </a14:hiddenFill>
            </a:ext>
          </a:extLst>
        </p:spPr>
      </p:pic>
      <p:cxnSp>
        <p:nvCxnSpPr>
          <p:cNvPr id="136" name="Connettore 2 135">
            <a:extLst>
              <a:ext uri="{FF2B5EF4-FFF2-40B4-BE49-F238E27FC236}">
                <a16:creationId xmlns:a16="http://schemas.microsoft.com/office/drawing/2014/main" id="{331CB6CA-80F2-3EA2-7CDB-287A9F3D10CC}"/>
              </a:ext>
            </a:extLst>
          </p:cNvPr>
          <p:cNvCxnSpPr/>
          <p:nvPr/>
        </p:nvCxnSpPr>
        <p:spPr>
          <a:xfrm>
            <a:off x="7004190" y="5262623"/>
            <a:ext cx="3480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Connettore 2 136">
            <a:extLst>
              <a:ext uri="{FF2B5EF4-FFF2-40B4-BE49-F238E27FC236}">
                <a16:creationId xmlns:a16="http://schemas.microsoft.com/office/drawing/2014/main" id="{AAC12DEC-F971-0B2D-506B-0BBEE9F354E0}"/>
              </a:ext>
            </a:extLst>
          </p:cNvPr>
          <p:cNvCxnSpPr/>
          <p:nvPr/>
        </p:nvCxnSpPr>
        <p:spPr>
          <a:xfrm>
            <a:off x="6830172" y="2453957"/>
            <a:ext cx="3480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8" name="Picture 6" descr="Inference Generic Flat icon | Freepik">
            <a:extLst>
              <a:ext uri="{FF2B5EF4-FFF2-40B4-BE49-F238E27FC236}">
                <a16:creationId xmlns:a16="http://schemas.microsoft.com/office/drawing/2014/main" id="{F8183FAC-00A0-480E-DE56-FBE45A7447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4033" y="1938403"/>
            <a:ext cx="1031108" cy="1031108"/>
          </a:xfrm>
          <a:prstGeom prst="rect">
            <a:avLst/>
          </a:prstGeom>
          <a:noFill/>
          <a:extLst>
            <a:ext uri="{909E8E84-426E-40DD-AFC4-6F175D3DCCD1}">
              <a14:hiddenFill xmlns:a14="http://schemas.microsoft.com/office/drawing/2010/main">
                <a:solidFill>
                  <a:srgbClr val="FFFFFF"/>
                </a:solidFill>
              </a14:hiddenFill>
            </a:ext>
          </a:extLst>
        </p:spPr>
      </p:pic>
      <p:sp>
        <p:nvSpPr>
          <p:cNvPr id="139" name="CasellaDiTesto 138">
            <a:extLst>
              <a:ext uri="{FF2B5EF4-FFF2-40B4-BE49-F238E27FC236}">
                <a16:creationId xmlns:a16="http://schemas.microsoft.com/office/drawing/2014/main" id="{DA19285A-28D4-5EE4-CEBC-7A15D329753D}"/>
              </a:ext>
            </a:extLst>
          </p:cNvPr>
          <p:cNvSpPr txBox="1"/>
          <p:nvPr/>
        </p:nvSpPr>
        <p:spPr>
          <a:xfrm>
            <a:off x="7314555" y="1710985"/>
            <a:ext cx="930063" cy="307777"/>
          </a:xfrm>
          <a:prstGeom prst="rect">
            <a:avLst/>
          </a:prstGeom>
          <a:noFill/>
        </p:spPr>
        <p:txBody>
          <a:bodyPr wrap="none" rtlCol="0">
            <a:spAutoFit/>
          </a:bodyPr>
          <a:lstStyle/>
          <a:p>
            <a:r>
              <a:rPr lang="en-US" dirty="0"/>
              <a:t>Inference</a:t>
            </a:r>
          </a:p>
        </p:txBody>
      </p:sp>
      <p:sp>
        <p:nvSpPr>
          <p:cNvPr id="140" name="CasellaDiTesto 139">
            <a:extLst>
              <a:ext uri="{FF2B5EF4-FFF2-40B4-BE49-F238E27FC236}">
                <a16:creationId xmlns:a16="http://schemas.microsoft.com/office/drawing/2014/main" id="{151686F7-228B-C9C2-16F7-BEBE2D1A6DFB}"/>
              </a:ext>
            </a:extLst>
          </p:cNvPr>
          <p:cNvSpPr txBox="1"/>
          <p:nvPr/>
        </p:nvSpPr>
        <p:spPr>
          <a:xfrm>
            <a:off x="7442726" y="4510164"/>
            <a:ext cx="930063" cy="307777"/>
          </a:xfrm>
          <a:prstGeom prst="rect">
            <a:avLst/>
          </a:prstGeom>
          <a:noFill/>
        </p:spPr>
        <p:txBody>
          <a:bodyPr wrap="none" rtlCol="0">
            <a:spAutoFit/>
          </a:bodyPr>
          <a:lstStyle/>
          <a:p>
            <a:r>
              <a:rPr lang="en-US" dirty="0"/>
              <a:t>Inference</a:t>
            </a:r>
          </a:p>
        </p:txBody>
      </p:sp>
      <p:sp>
        <p:nvSpPr>
          <p:cNvPr id="141" name="CasellaDiTesto 140">
            <a:extLst>
              <a:ext uri="{FF2B5EF4-FFF2-40B4-BE49-F238E27FC236}">
                <a16:creationId xmlns:a16="http://schemas.microsoft.com/office/drawing/2014/main" id="{7F1DC24A-1912-D7F5-E4C8-13B161861852}"/>
              </a:ext>
            </a:extLst>
          </p:cNvPr>
          <p:cNvSpPr txBox="1"/>
          <p:nvPr/>
        </p:nvSpPr>
        <p:spPr>
          <a:xfrm>
            <a:off x="5227425" y="2496647"/>
            <a:ext cx="841897" cy="276999"/>
          </a:xfrm>
          <a:prstGeom prst="rect">
            <a:avLst/>
          </a:prstGeom>
          <a:noFill/>
        </p:spPr>
        <p:txBody>
          <a:bodyPr wrap="square" rtlCol="0">
            <a:spAutoFit/>
          </a:bodyPr>
          <a:lstStyle/>
          <a:p>
            <a:r>
              <a:rPr lang="en-US" sz="1200" dirty="0"/>
              <a:t>Clusters</a:t>
            </a:r>
          </a:p>
        </p:txBody>
      </p:sp>
      <p:sp>
        <p:nvSpPr>
          <p:cNvPr id="145" name="CasellaDiTesto 144">
            <a:extLst>
              <a:ext uri="{FF2B5EF4-FFF2-40B4-BE49-F238E27FC236}">
                <a16:creationId xmlns:a16="http://schemas.microsoft.com/office/drawing/2014/main" id="{D0755B70-BC49-5308-0455-AEE36CA5E756}"/>
              </a:ext>
            </a:extLst>
          </p:cNvPr>
          <p:cNvSpPr txBox="1"/>
          <p:nvPr/>
        </p:nvSpPr>
        <p:spPr>
          <a:xfrm>
            <a:off x="5183499" y="5246737"/>
            <a:ext cx="841897" cy="276999"/>
          </a:xfrm>
          <a:prstGeom prst="rect">
            <a:avLst/>
          </a:prstGeom>
          <a:noFill/>
        </p:spPr>
        <p:txBody>
          <a:bodyPr wrap="square" rtlCol="0">
            <a:spAutoFit/>
          </a:bodyPr>
          <a:lstStyle/>
          <a:p>
            <a:r>
              <a:rPr lang="en-US" sz="1200" dirty="0"/>
              <a:t>Clusters</a:t>
            </a:r>
          </a:p>
        </p:txBody>
      </p:sp>
      <p:sp>
        <p:nvSpPr>
          <p:cNvPr id="152" name="CasellaDiTesto 151">
            <a:extLst>
              <a:ext uri="{FF2B5EF4-FFF2-40B4-BE49-F238E27FC236}">
                <a16:creationId xmlns:a16="http://schemas.microsoft.com/office/drawing/2014/main" id="{C63380DF-BAA5-46CF-A7DF-4AFB67607232}"/>
              </a:ext>
            </a:extLst>
          </p:cNvPr>
          <p:cNvSpPr txBox="1"/>
          <p:nvPr/>
        </p:nvSpPr>
        <p:spPr>
          <a:xfrm>
            <a:off x="6706991" y="2476058"/>
            <a:ext cx="671062" cy="461665"/>
          </a:xfrm>
          <a:prstGeom prst="rect">
            <a:avLst/>
          </a:prstGeom>
          <a:noFill/>
        </p:spPr>
        <p:txBody>
          <a:bodyPr wrap="square" rtlCol="0">
            <a:spAutoFit/>
          </a:bodyPr>
          <a:lstStyle/>
          <a:p>
            <a:r>
              <a:rPr lang="en-US" sz="1200" dirty="0"/>
              <a:t>Nodes</a:t>
            </a:r>
            <a:br>
              <a:rPr lang="en-US" sz="1200" dirty="0"/>
            </a:br>
            <a:r>
              <a:rPr lang="en-US" sz="1200" dirty="0"/>
              <a:t>Edges</a:t>
            </a:r>
          </a:p>
        </p:txBody>
      </p:sp>
      <p:sp>
        <p:nvSpPr>
          <p:cNvPr id="153" name="CasellaDiTesto 152">
            <a:extLst>
              <a:ext uri="{FF2B5EF4-FFF2-40B4-BE49-F238E27FC236}">
                <a16:creationId xmlns:a16="http://schemas.microsoft.com/office/drawing/2014/main" id="{13AB3F91-2D4A-8159-038F-F57475151665}"/>
              </a:ext>
            </a:extLst>
          </p:cNvPr>
          <p:cNvSpPr txBox="1"/>
          <p:nvPr/>
        </p:nvSpPr>
        <p:spPr>
          <a:xfrm>
            <a:off x="6805021" y="5307285"/>
            <a:ext cx="671062" cy="461665"/>
          </a:xfrm>
          <a:prstGeom prst="rect">
            <a:avLst/>
          </a:prstGeom>
          <a:noFill/>
        </p:spPr>
        <p:txBody>
          <a:bodyPr wrap="square" rtlCol="0">
            <a:spAutoFit/>
          </a:bodyPr>
          <a:lstStyle/>
          <a:p>
            <a:r>
              <a:rPr lang="en-US" sz="1200" dirty="0"/>
              <a:t>Nodes</a:t>
            </a:r>
            <a:br>
              <a:rPr lang="en-US" sz="1200" dirty="0"/>
            </a:br>
            <a:r>
              <a:rPr lang="en-US" sz="1200" dirty="0"/>
              <a:t>Edges</a:t>
            </a:r>
          </a:p>
        </p:txBody>
      </p:sp>
      <p:sp>
        <p:nvSpPr>
          <p:cNvPr id="154" name="Rettangolo 153">
            <a:extLst>
              <a:ext uri="{FF2B5EF4-FFF2-40B4-BE49-F238E27FC236}">
                <a16:creationId xmlns:a16="http://schemas.microsoft.com/office/drawing/2014/main" id="{1B3933D1-4AC5-B402-08F1-4960B714BE6C}"/>
              </a:ext>
            </a:extLst>
          </p:cNvPr>
          <p:cNvSpPr/>
          <p:nvPr/>
        </p:nvSpPr>
        <p:spPr>
          <a:xfrm>
            <a:off x="9255833" y="3156675"/>
            <a:ext cx="2453749" cy="123237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Connettore 2 155">
            <a:extLst>
              <a:ext uri="{FF2B5EF4-FFF2-40B4-BE49-F238E27FC236}">
                <a16:creationId xmlns:a16="http://schemas.microsoft.com/office/drawing/2014/main" id="{C5942F39-208D-30FC-89E5-B4E696E8F52A}"/>
              </a:ext>
            </a:extLst>
          </p:cNvPr>
          <p:cNvCxnSpPr>
            <a:cxnSpLocks/>
            <a:stCxn id="138" idx="3"/>
            <a:endCxn id="154" idx="1"/>
          </p:cNvCxnSpPr>
          <p:nvPr/>
        </p:nvCxnSpPr>
        <p:spPr>
          <a:xfrm>
            <a:off x="8295141" y="2453957"/>
            <a:ext cx="960692" cy="1318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0" name="Connettore 2 159">
            <a:extLst>
              <a:ext uri="{FF2B5EF4-FFF2-40B4-BE49-F238E27FC236}">
                <a16:creationId xmlns:a16="http://schemas.microsoft.com/office/drawing/2014/main" id="{9E28A49C-5E3F-E450-5B95-ABCB002E4D61}"/>
              </a:ext>
            </a:extLst>
          </p:cNvPr>
          <p:cNvCxnSpPr>
            <a:cxnSpLocks/>
            <a:stCxn id="135" idx="3"/>
            <a:endCxn id="154" idx="1"/>
          </p:cNvCxnSpPr>
          <p:nvPr/>
        </p:nvCxnSpPr>
        <p:spPr>
          <a:xfrm flipV="1">
            <a:off x="8415453" y="3772862"/>
            <a:ext cx="840380" cy="1474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48" name="Picture 4">
            <a:extLst>
              <a:ext uri="{FF2B5EF4-FFF2-40B4-BE49-F238E27FC236}">
                <a16:creationId xmlns:a16="http://schemas.microsoft.com/office/drawing/2014/main" id="{610A2E2B-5A44-3870-AE1E-98ED4C5E9C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7095" t="15306"/>
          <a:stretch/>
        </p:blipFill>
        <p:spPr bwMode="auto">
          <a:xfrm>
            <a:off x="9979051" y="3315035"/>
            <a:ext cx="958234" cy="915652"/>
          </a:xfrm>
          <a:prstGeom prst="rect">
            <a:avLst/>
          </a:prstGeom>
          <a:noFill/>
          <a:extLst>
            <a:ext uri="{909E8E84-426E-40DD-AFC4-6F175D3DCCD1}">
              <a14:hiddenFill xmlns:a14="http://schemas.microsoft.com/office/drawing/2010/main">
                <a:solidFill>
                  <a:srgbClr val="FFFFFF"/>
                </a:solidFill>
              </a14:hiddenFill>
            </a:ext>
          </a:extLst>
        </p:spPr>
      </p:pic>
      <p:sp>
        <p:nvSpPr>
          <p:cNvPr id="165" name="CasellaDiTesto 164">
            <a:extLst>
              <a:ext uri="{FF2B5EF4-FFF2-40B4-BE49-F238E27FC236}">
                <a16:creationId xmlns:a16="http://schemas.microsoft.com/office/drawing/2014/main" id="{42408CB7-F909-98FB-1B06-A9D244402B3D}"/>
              </a:ext>
            </a:extLst>
          </p:cNvPr>
          <p:cNvSpPr txBox="1"/>
          <p:nvPr/>
        </p:nvSpPr>
        <p:spPr>
          <a:xfrm>
            <a:off x="9824728" y="2836248"/>
            <a:ext cx="1168910" cy="307777"/>
          </a:xfrm>
          <a:prstGeom prst="rect">
            <a:avLst/>
          </a:prstGeom>
          <a:noFill/>
        </p:spPr>
        <p:txBody>
          <a:bodyPr wrap="none" rtlCol="0">
            <a:spAutoFit/>
          </a:bodyPr>
          <a:lstStyle/>
          <a:p>
            <a:r>
              <a:rPr lang="en-US" dirty="0"/>
              <a:t>Track Fitting</a:t>
            </a:r>
          </a:p>
        </p:txBody>
      </p:sp>
    </p:spTree>
    <p:extLst>
      <p:ext uri="{BB962C8B-B14F-4D97-AF65-F5344CB8AC3E}">
        <p14:creationId xmlns:p14="http://schemas.microsoft.com/office/powerpoint/2010/main" val="795114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28601318-3839-97EE-7354-42BA459F15AA}"/>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33174917-277A-BA98-1344-A4BB51AC5FA3}"/>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1303DDC3-A728-A0B6-4196-917059E0EDDD}"/>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F1470C34-7102-0CF5-5E40-08F45FC7B090}"/>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EE7B60EB-49E0-5CA8-C24A-697925369A46}"/>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FE0FE555-DB70-3BD5-5AF1-BF0C38482803}"/>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82911F1A-CD66-6BFF-EEDC-8D53A1525C79}"/>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Data Preprocessing Pipeline for Particle Tracking</a:t>
            </a:r>
            <a:endParaRPr lang="en-US" sz="2000" b="0" i="0" u="none" strike="noStrike" cap="none" dirty="0">
              <a:solidFill>
                <a:srgbClr val="000000"/>
              </a:solidFill>
              <a:latin typeface="Titillium Web"/>
              <a:ea typeface="Titillium Web"/>
              <a:cs typeface="Titillium Web"/>
              <a:sym typeface="Titillium Web"/>
            </a:endParaRPr>
          </a:p>
        </p:txBody>
      </p:sp>
      <p:pic>
        <p:nvPicPr>
          <p:cNvPr id="30" name="Immagine 29" descr="Immagine che contiene interno, contenitore, scatola, argento&#10;&#10;Il contenuto generato dall'IA potrebbe non essere corretto.">
            <a:extLst>
              <a:ext uri="{FF2B5EF4-FFF2-40B4-BE49-F238E27FC236}">
                <a16:creationId xmlns:a16="http://schemas.microsoft.com/office/drawing/2014/main" id="{4051986B-F1F8-C3C8-5E04-195705294B47}"/>
              </a:ext>
            </a:extLst>
          </p:cNvPr>
          <p:cNvPicPr>
            <a:picLocks noChangeAspect="1"/>
          </p:cNvPicPr>
          <p:nvPr/>
        </p:nvPicPr>
        <p:blipFill>
          <a:blip r:embed="rId5"/>
          <a:srcRect l="1384" r="53949"/>
          <a:stretch/>
        </p:blipFill>
        <p:spPr>
          <a:xfrm>
            <a:off x="162755" y="1824918"/>
            <a:ext cx="1996245" cy="1637987"/>
          </a:xfrm>
          <a:prstGeom prst="rect">
            <a:avLst/>
          </a:prstGeom>
        </p:spPr>
      </p:pic>
      <p:pic>
        <p:nvPicPr>
          <p:cNvPr id="32" name="Immagine 31" descr="Immagine che contiene circuito, Ingegneria elettronica, elettronica, Componente elettrico&#10;&#10;Il contenuto generato dall'IA potrebbe non essere corretto.">
            <a:extLst>
              <a:ext uri="{FF2B5EF4-FFF2-40B4-BE49-F238E27FC236}">
                <a16:creationId xmlns:a16="http://schemas.microsoft.com/office/drawing/2014/main" id="{8609D957-4574-5057-F948-18E379C5B0B0}"/>
              </a:ext>
            </a:extLst>
          </p:cNvPr>
          <p:cNvPicPr>
            <a:picLocks noChangeAspect="1"/>
          </p:cNvPicPr>
          <p:nvPr/>
        </p:nvPicPr>
        <p:blipFill>
          <a:blip r:embed="rId6"/>
          <a:stretch>
            <a:fillRect/>
          </a:stretch>
        </p:blipFill>
        <p:spPr>
          <a:xfrm rot="10800000">
            <a:off x="124654" y="3674457"/>
            <a:ext cx="2072445" cy="1637784"/>
          </a:xfrm>
          <a:prstGeom prst="rect">
            <a:avLst/>
          </a:prstGeom>
        </p:spPr>
      </p:pic>
      <p:sp>
        <p:nvSpPr>
          <p:cNvPr id="33" name="Freccia in giù 32">
            <a:extLst>
              <a:ext uri="{FF2B5EF4-FFF2-40B4-BE49-F238E27FC236}">
                <a16:creationId xmlns:a16="http://schemas.microsoft.com/office/drawing/2014/main" id="{02185EF9-BF88-377A-A9DF-B76CD61B8F7D}"/>
              </a:ext>
            </a:extLst>
          </p:cNvPr>
          <p:cNvSpPr/>
          <p:nvPr/>
        </p:nvSpPr>
        <p:spPr>
          <a:xfrm>
            <a:off x="938627" y="3071800"/>
            <a:ext cx="444500" cy="1028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ccia in giù 34">
            <a:extLst>
              <a:ext uri="{FF2B5EF4-FFF2-40B4-BE49-F238E27FC236}">
                <a16:creationId xmlns:a16="http://schemas.microsoft.com/office/drawing/2014/main" id="{54AC539B-027F-2BF0-6A2E-BE6D432DEEC8}"/>
              </a:ext>
            </a:extLst>
          </p:cNvPr>
          <p:cNvSpPr/>
          <p:nvPr/>
        </p:nvSpPr>
        <p:spPr>
          <a:xfrm>
            <a:off x="938627" y="4971197"/>
            <a:ext cx="444500" cy="1028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sellaDiTesto 35">
            <a:extLst>
              <a:ext uri="{FF2B5EF4-FFF2-40B4-BE49-F238E27FC236}">
                <a16:creationId xmlns:a16="http://schemas.microsoft.com/office/drawing/2014/main" id="{A4176832-E73D-2DB6-DB17-C44F15074091}"/>
              </a:ext>
            </a:extLst>
          </p:cNvPr>
          <p:cNvSpPr txBox="1"/>
          <p:nvPr/>
        </p:nvSpPr>
        <p:spPr>
          <a:xfrm>
            <a:off x="392076" y="6072052"/>
            <a:ext cx="1537600" cy="307777"/>
          </a:xfrm>
          <a:prstGeom prst="rect">
            <a:avLst/>
          </a:prstGeom>
          <a:noFill/>
        </p:spPr>
        <p:txBody>
          <a:bodyPr wrap="none" rtlCol="0">
            <a:spAutoFit/>
          </a:bodyPr>
          <a:lstStyle/>
          <a:p>
            <a:r>
              <a:rPr lang="en-US" dirty="0"/>
              <a:t>Store data on file</a:t>
            </a:r>
          </a:p>
        </p:txBody>
      </p:sp>
      <p:sp>
        <p:nvSpPr>
          <p:cNvPr id="37" name="Cilindro 36">
            <a:extLst>
              <a:ext uri="{FF2B5EF4-FFF2-40B4-BE49-F238E27FC236}">
                <a16:creationId xmlns:a16="http://schemas.microsoft.com/office/drawing/2014/main" id="{08A4C569-4056-DAF7-52A7-A46A8E91220A}"/>
              </a:ext>
            </a:extLst>
          </p:cNvPr>
          <p:cNvSpPr/>
          <p:nvPr/>
        </p:nvSpPr>
        <p:spPr>
          <a:xfrm>
            <a:off x="2390849" y="3259354"/>
            <a:ext cx="742950" cy="116680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DATA</a:t>
            </a:r>
          </a:p>
          <a:p>
            <a:pPr algn="ctr"/>
            <a:r>
              <a:rPr lang="en-US" sz="1000" dirty="0"/>
              <a:t>SOURCE</a:t>
            </a:r>
          </a:p>
        </p:txBody>
      </p:sp>
      <p:sp>
        <p:nvSpPr>
          <p:cNvPr id="38" name="Elaborazione 37">
            <a:extLst>
              <a:ext uri="{FF2B5EF4-FFF2-40B4-BE49-F238E27FC236}">
                <a16:creationId xmlns:a16="http://schemas.microsoft.com/office/drawing/2014/main" id="{16980D3D-9B9E-5656-9C98-393D11EC6D92}"/>
              </a:ext>
            </a:extLst>
          </p:cNvPr>
          <p:cNvSpPr/>
          <p:nvPr/>
        </p:nvSpPr>
        <p:spPr>
          <a:xfrm>
            <a:off x="3376001" y="2969629"/>
            <a:ext cx="2127250" cy="1746250"/>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aborazione 38">
            <a:extLst>
              <a:ext uri="{FF2B5EF4-FFF2-40B4-BE49-F238E27FC236}">
                <a16:creationId xmlns:a16="http://schemas.microsoft.com/office/drawing/2014/main" id="{A4D911A5-BB1B-8971-73FE-12B33FF9576C}"/>
              </a:ext>
            </a:extLst>
          </p:cNvPr>
          <p:cNvSpPr/>
          <p:nvPr/>
        </p:nvSpPr>
        <p:spPr>
          <a:xfrm>
            <a:off x="3376001" y="2671701"/>
            <a:ext cx="2127250" cy="298450"/>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DATA CLEANING</a:t>
            </a:r>
          </a:p>
        </p:txBody>
      </p:sp>
      <p:sp>
        <p:nvSpPr>
          <p:cNvPr id="40" name="CasellaDiTesto 39">
            <a:extLst>
              <a:ext uri="{FF2B5EF4-FFF2-40B4-BE49-F238E27FC236}">
                <a16:creationId xmlns:a16="http://schemas.microsoft.com/office/drawing/2014/main" id="{0894A658-1226-24B2-54D1-E97701B3C02A}"/>
              </a:ext>
            </a:extLst>
          </p:cNvPr>
          <p:cNvSpPr txBox="1"/>
          <p:nvPr/>
        </p:nvSpPr>
        <p:spPr>
          <a:xfrm>
            <a:off x="3440656" y="3120654"/>
            <a:ext cx="2110203" cy="1384995"/>
          </a:xfrm>
          <a:prstGeom prst="rect">
            <a:avLst/>
          </a:prstGeom>
          <a:noFill/>
        </p:spPr>
        <p:txBody>
          <a:bodyPr wrap="square" rtlCol="0">
            <a:spAutoFit/>
          </a:bodyPr>
          <a:lstStyle/>
          <a:p>
            <a:pPr marL="285750" indent="-285750">
              <a:buFont typeface="Arial" panose="020B0604020202020204" pitchFamily="34" charset="0"/>
              <a:buChar char="•"/>
            </a:pPr>
            <a:r>
              <a:rPr lang="en-US" dirty="0"/>
              <a:t>Remove events with insufficient layer coverage (less than 4 layers).</a:t>
            </a:r>
          </a:p>
          <a:p>
            <a:pPr marL="285750" indent="-285750">
              <a:buFont typeface="Arial" panose="020B0604020202020204" pitchFamily="34" charset="0"/>
              <a:buChar char="•"/>
            </a:pPr>
            <a:r>
              <a:rPr lang="en-US" dirty="0"/>
              <a:t>Drop rows with missing values</a:t>
            </a:r>
          </a:p>
        </p:txBody>
      </p:sp>
      <p:sp>
        <p:nvSpPr>
          <p:cNvPr id="42" name="Elaborazione 41">
            <a:extLst>
              <a:ext uri="{FF2B5EF4-FFF2-40B4-BE49-F238E27FC236}">
                <a16:creationId xmlns:a16="http://schemas.microsoft.com/office/drawing/2014/main" id="{A17A4983-2FF2-2CDA-B39E-9C41C11C832E}"/>
              </a:ext>
            </a:extLst>
          </p:cNvPr>
          <p:cNvSpPr/>
          <p:nvPr/>
        </p:nvSpPr>
        <p:spPr>
          <a:xfrm>
            <a:off x="5771954" y="2969629"/>
            <a:ext cx="2127250" cy="1746250"/>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laborazione 42">
            <a:extLst>
              <a:ext uri="{FF2B5EF4-FFF2-40B4-BE49-F238E27FC236}">
                <a16:creationId xmlns:a16="http://schemas.microsoft.com/office/drawing/2014/main" id="{5D5A8EBE-FA0F-473E-A80E-B1BA281182DB}"/>
              </a:ext>
            </a:extLst>
          </p:cNvPr>
          <p:cNvSpPr/>
          <p:nvPr/>
        </p:nvSpPr>
        <p:spPr>
          <a:xfrm>
            <a:off x="5771954" y="2671701"/>
            <a:ext cx="2127250" cy="298450"/>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NODE FEATURES</a:t>
            </a:r>
          </a:p>
        </p:txBody>
      </p:sp>
      <p:sp>
        <p:nvSpPr>
          <p:cNvPr id="44" name="CasellaDiTesto 43">
            <a:extLst>
              <a:ext uri="{FF2B5EF4-FFF2-40B4-BE49-F238E27FC236}">
                <a16:creationId xmlns:a16="http://schemas.microsoft.com/office/drawing/2014/main" id="{D6E7F88D-E736-67EB-620B-78A51D847C3F}"/>
              </a:ext>
            </a:extLst>
          </p:cNvPr>
          <p:cNvSpPr txBox="1"/>
          <p:nvPr/>
        </p:nvSpPr>
        <p:spPr>
          <a:xfrm>
            <a:off x="5836609" y="3120654"/>
            <a:ext cx="2110203" cy="954107"/>
          </a:xfrm>
          <a:prstGeom prst="rect">
            <a:avLst/>
          </a:prstGeom>
          <a:noFill/>
        </p:spPr>
        <p:txBody>
          <a:bodyPr wrap="square" rtlCol="0">
            <a:spAutoFit/>
          </a:bodyPr>
          <a:lstStyle/>
          <a:p>
            <a:pPr marL="285750" indent="-285750">
              <a:buFont typeface="Arial" panose="020B0604020202020204" pitchFamily="34" charset="0"/>
              <a:buChar char="•"/>
            </a:pPr>
            <a:r>
              <a:rPr lang="en-US" dirty="0"/>
              <a:t>Hit positions</a:t>
            </a:r>
          </a:p>
          <a:p>
            <a:pPr marL="285750" indent="-285750">
              <a:buFont typeface="Arial" panose="020B0604020202020204" pitchFamily="34" charset="0"/>
              <a:buChar char="•"/>
            </a:pPr>
            <a:r>
              <a:rPr lang="en-US" dirty="0"/>
              <a:t>Uncertainties</a:t>
            </a:r>
          </a:p>
          <a:p>
            <a:pPr marL="285750" indent="-285750">
              <a:buFont typeface="Arial" panose="020B0604020202020204" pitchFamily="34" charset="0"/>
              <a:buChar char="•"/>
            </a:pPr>
            <a:r>
              <a:rPr lang="en-US" dirty="0"/>
              <a:t>Energy deposition</a:t>
            </a:r>
          </a:p>
          <a:p>
            <a:pPr marL="285750" indent="-285750">
              <a:buFont typeface="Arial" panose="020B0604020202020204" pitchFamily="34" charset="0"/>
              <a:buChar char="•"/>
            </a:pPr>
            <a:r>
              <a:rPr lang="en-US" dirty="0"/>
              <a:t>Layer information </a:t>
            </a:r>
          </a:p>
        </p:txBody>
      </p:sp>
      <p:sp>
        <p:nvSpPr>
          <p:cNvPr id="45" name="Elaborazione 44">
            <a:extLst>
              <a:ext uri="{FF2B5EF4-FFF2-40B4-BE49-F238E27FC236}">
                <a16:creationId xmlns:a16="http://schemas.microsoft.com/office/drawing/2014/main" id="{8D4B4071-52D1-ACE0-CEF3-CB76BF0B6E46}"/>
              </a:ext>
            </a:extLst>
          </p:cNvPr>
          <p:cNvSpPr/>
          <p:nvPr/>
        </p:nvSpPr>
        <p:spPr>
          <a:xfrm>
            <a:off x="8151705" y="2969629"/>
            <a:ext cx="2127250" cy="1746250"/>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laborazione 45">
            <a:extLst>
              <a:ext uri="{FF2B5EF4-FFF2-40B4-BE49-F238E27FC236}">
                <a16:creationId xmlns:a16="http://schemas.microsoft.com/office/drawing/2014/main" id="{EBCB9D2F-246B-10A6-C35C-CD1D618FC524}"/>
              </a:ext>
            </a:extLst>
          </p:cNvPr>
          <p:cNvSpPr/>
          <p:nvPr/>
        </p:nvSpPr>
        <p:spPr>
          <a:xfrm>
            <a:off x="8151705" y="2671701"/>
            <a:ext cx="2127250" cy="298450"/>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EDGE CONSTRUCTION</a:t>
            </a:r>
          </a:p>
        </p:txBody>
      </p:sp>
      <p:sp>
        <p:nvSpPr>
          <p:cNvPr id="47" name="CasellaDiTesto 46">
            <a:extLst>
              <a:ext uri="{FF2B5EF4-FFF2-40B4-BE49-F238E27FC236}">
                <a16:creationId xmlns:a16="http://schemas.microsoft.com/office/drawing/2014/main" id="{E6EBED5C-4227-4B3F-3B2E-80B2B323116C}"/>
              </a:ext>
            </a:extLst>
          </p:cNvPr>
          <p:cNvSpPr txBox="1"/>
          <p:nvPr/>
        </p:nvSpPr>
        <p:spPr>
          <a:xfrm>
            <a:off x="8216360" y="3120654"/>
            <a:ext cx="2062595" cy="1600438"/>
          </a:xfrm>
          <a:prstGeom prst="rect">
            <a:avLst/>
          </a:prstGeom>
          <a:noFill/>
        </p:spPr>
        <p:txBody>
          <a:bodyPr wrap="square" rtlCol="0">
            <a:spAutoFit/>
          </a:bodyPr>
          <a:lstStyle/>
          <a:p>
            <a:pPr marL="285750" indent="-285750">
              <a:buFont typeface="Arial" panose="020B0604020202020204" pitchFamily="34" charset="0"/>
              <a:buChar char="•"/>
            </a:pPr>
            <a:r>
              <a:rPr lang="en-US" dirty="0"/>
              <a:t>Create edges by connecting hits in consecutive layers</a:t>
            </a:r>
          </a:p>
          <a:p>
            <a:pPr marL="285750" indent="-285750">
              <a:buFont typeface="Arial" panose="020B0604020202020204" pitchFamily="34" charset="0"/>
              <a:buChar char="•"/>
            </a:pPr>
            <a:r>
              <a:rPr lang="en-US" dirty="0"/>
              <a:t>Calculate edge features such as angular differences between hits</a:t>
            </a:r>
          </a:p>
        </p:txBody>
      </p:sp>
      <p:pic>
        <p:nvPicPr>
          <p:cNvPr id="6150" name="Picture 6" descr="Inference Generic Flat icon | Freepik">
            <a:extLst>
              <a:ext uri="{FF2B5EF4-FFF2-40B4-BE49-F238E27FC236}">
                <a16:creationId xmlns:a16="http://schemas.microsoft.com/office/drawing/2014/main" id="{2FFB839D-F09D-9ED5-29F8-61DA025D6D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96111" y="2924355"/>
            <a:ext cx="1462670" cy="1462670"/>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Connettore 2 48">
            <a:extLst>
              <a:ext uri="{FF2B5EF4-FFF2-40B4-BE49-F238E27FC236}">
                <a16:creationId xmlns:a16="http://schemas.microsoft.com/office/drawing/2014/main" id="{F8C7E724-EC83-6780-F2A3-CBAF18DE58AE}"/>
              </a:ext>
            </a:extLst>
          </p:cNvPr>
          <p:cNvCxnSpPr>
            <a:stCxn id="37" idx="4"/>
            <a:endCxn id="38" idx="1"/>
          </p:cNvCxnSpPr>
          <p:nvPr/>
        </p:nvCxnSpPr>
        <p:spPr>
          <a:xfrm>
            <a:off x="3133799" y="3842754"/>
            <a:ext cx="2422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id="{D79D0819-AFC7-9348-226F-BD2714A6EC49}"/>
              </a:ext>
            </a:extLst>
          </p:cNvPr>
          <p:cNvCxnSpPr>
            <a:endCxn id="6150" idx="1"/>
          </p:cNvCxnSpPr>
          <p:nvPr/>
        </p:nvCxnSpPr>
        <p:spPr>
          <a:xfrm>
            <a:off x="10278955" y="3649057"/>
            <a:ext cx="317156" cy="6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567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CD27F29B-3F97-5137-DDA9-1AC90861EB49}"/>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675A32BD-A649-56BA-9A8F-FF941A42F8FC}"/>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E3FFE7C4-B82F-0B95-0640-C660B4ADE40A}"/>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0F3B6A5C-B2D2-8954-DA8F-69A8AC4178AC}"/>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10D11C15-576C-8542-12F8-AD68D4574B7C}"/>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DBE02378-C61A-5CF2-B1A2-76D1F4B07334}"/>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279E1CE2-1C32-6A34-AC1D-4B9D086C6DAA}"/>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Inference using </a:t>
            </a:r>
            <a:r>
              <a:rPr lang="en-US" sz="3000" b="1" i="0" u="none" strike="noStrike" cap="none" dirty="0" err="1">
                <a:solidFill>
                  <a:srgbClr val="1C7FFF"/>
                </a:solidFill>
                <a:latin typeface="Titillium Web"/>
                <a:ea typeface="Titillium Web"/>
                <a:cs typeface="Titillium Web"/>
                <a:sym typeface="Titillium Web"/>
              </a:rPr>
              <a:t>SageCONV</a:t>
            </a:r>
            <a:endParaRPr lang="en-US" sz="2000" b="0" i="0" u="none" strike="noStrike" cap="none" dirty="0">
              <a:solidFill>
                <a:srgbClr val="000000"/>
              </a:solidFill>
              <a:latin typeface="Titillium Web"/>
              <a:ea typeface="Titillium Web"/>
              <a:cs typeface="Titillium Web"/>
              <a:sym typeface="Titillium Web"/>
            </a:endParaRPr>
          </a:p>
        </p:txBody>
      </p:sp>
      <p:pic>
        <p:nvPicPr>
          <p:cNvPr id="6150" name="Picture 6" descr="Inference Generic Flat icon | Freepik">
            <a:extLst>
              <a:ext uri="{FF2B5EF4-FFF2-40B4-BE49-F238E27FC236}">
                <a16:creationId xmlns:a16="http://schemas.microsoft.com/office/drawing/2014/main" id="{EDC5D3B1-F9D2-9D97-430A-D840229AC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937288"/>
            <a:ext cx="693774" cy="69377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17427D2-3E04-A199-CC79-A93AC2B935B4}"/>
              </a:ext>
            </a:extLst>
          </p:cNvPr>
          <p:cNvSpPr txBox="1"/>
          <p:nvPr/>
        </p:nvSpPr>
        <p:spPr>
          <a:xfrm>
            <a:off x="210509" y="1680764"/>
            <a:ext cx="4881186" cy="1200329"/>
          </a:xfrm>
          <a:prstGeom prst="rect">
            <a:avLst/>
          </a:prstGeom>
          <a:noFill/>
        </p:spPr>
        <p:txBody>
          <a:bodyPr wrap="square">
            <a:spAutoFit/>
          </a:bodyPr>
          <a:lstStyle/>
          <a:p>
            <a:pPr>
              <a:buNone/>
            </a:pPr>
            <a:r>
              <a:rPr lang="en-US" sz="1800" dirty="0">
                <a:latin typeface="Titillium Web" panose="00000500000000000000" pitchFamily="2" charset="0"/>
              </a:rPr>
              <a:t>The </a:t>
            </a:r>
            <a:r>
              <a:rPr lang="en-US" sz="1800" dirty="0" err="1">
                <a:latin typeface="Titillium Web" panose="00000500000000000000" pitchFamily="2" charset="0"/>
              </a:rPr>
              <a:t>SageConv</a:t>
            </a:r>
            <a:r>
              <a:rPr lang="en-US" sz="1800" dirty="0">
                <a:latin typeface="Titillium Web" panose="00000500000000000000" pitchFamily="2" charset="0"/>
              </a:rPr>
              <a:t> model is a scalable GNN architecture built using </a:t>
            </a:r>
            <a:r>
              <a:rPr lang="en-US" sz="1800" dirty="0" err="1">
                <a:latin typeface="Titillium Web" panose="00000500000000000000" pitchFamily="2" charset="0"/>
              </a:rPr>
              <a:t>GraphSAGE</a:t>
            </a:r>
            <a:r>
              <a:rPr lang="en-US" sz="1800" dirty="0">
                <a:latin typeface="Titillium Web" panose="00000500000000000000" pitchFamily="2" charset="0"/>
              </a:rPr>
              <a:t> convolution layers, specifically designed to process particle hit graphs across multiple detector layers.</a:t>
            </a:r>
            <a:endParaRPr lang="it-IT" sz="1800" dirty="0">
              <a:latin typeface="Titillium Web" panose="00000500000000000000" pitchFamily="2" charset="0"/>
            </a:endParaRPr>
          </a:p>
        </p:txBody>
      </p:sp>
      <p:graphicFrame>
        <p:nvGraphicFramePr>
          <p:cNvPr id="5" name="Tabella 4">
            <a:extLst>
              <a:ext uri="{FF2B5EF4-FFF2-40B4-BE49-F238E27FC236}">
                <a16:creationId xmlns:a16="http://schemas.microsoft.com/office/drawing/2014/main" id="{956D701D-9D2C-338F-6244-649791D533AA}"/>
              </a:ext>
            </a:extLst>
          </p:cNvPr>
          <p:cNvGraphicFramePr>
            <a:graphicFrameLocks noGrp="1"/>
          </p:cNvGraphicFramePr>
          <p:nvPr>
            <p:extLst>
              <p:ext uri="{D42A27DB-BD31-4B8C-83A1-F6EECF244321}">
                <p14:modId xmlns:p14="http://schemas.microsoft.com/office/powerpoint/2010/main" val="3831398563"/>
              </p:ext>
            </p:extLst>
          </p:nvPr>
        </p:nvGraphicFramePr>
        <p:xfrm>
          <a:off x="210508" y="2900017"/>
          <a:ext cx="5808744" cy="3297550"/>
        </p:xfrm>
        <a:graphic>
          <a:graphicData uri="http://schemas.openxmlformats.org/drawingml/2006/table">
            <a:tbl>
              <a:tblPr/>
              <a:tblGrid>
                <a:gridCol w="2904372">
                  <a:extLst>
                    <a:ext uri="{9D8B030D-6E8A-4147-A177-3AD203B41FA5}">
                      <a16:colId xmlns:a16="http://schemas.microsoft.com/office/drawing/2014/main" val="2002931782"/>
                    </a:ext>
                  </a:extLst>
                </a:gridCol>
                <a:gridCol w="2904372">
                  <a:extLst>
                    <a:ext uri="{9D8B030D-6E8A-4147-A177-3AD203B41FA5}">
                      <a16:colId xmlns:a16="http://schemas.microsoft.com/office/drawing/2014/main" val="627126491"/>
                    </a:ext>
                  </a:extLst>
                </a:gridCol>
              </a:tblGrid>
              <a:tr h="489274">
                <a:tc>
                  <a:txBody>
                    <a:bodyPr/>
                    <a:lstStyle/>
                    <a:p>
                      <a:r>
                        <a:rPr lang="it-IT" sz="1800" b="1">
                          <a:latin typeface="Titillium Web" panose="00000500000000000000" pitchFamily="2" charset="0"/>
                        </a:rPr>
                        <a:t>Parameter</a:t>
                      </a:r>
                      <a:endParaRPr lang="it-IT" sz="1800">
                        <a:latin typeface="Titillium Web" panose="00000500000000000000" pitchFamily="2" charset="0"/>
                      </a:endParaRPr>
                    </a:p>
                  </a:txBody>
                  <a:tcPr anchor="ctr">
                    <a:lnL>
                      <a:noFill/>
                    </a:lnL>
                    <a:lnR>
                      <a:noFill/>
                    </a:lnR>
                    <a:lnT>
                      <a:noFill/>
                    </a:lnT>
                    <a:lnB>
                      <a:noFill/>
                    </a:lnB>
                    <a:solidFill>
                      <a:schemeClr val="accent6">
                        <a:lumMod val="20000"/>
                        <a:lumOff val="80000"/>
                      </a:schemeClr>
                    </a:solidFill>
                  </a:tcPr>
                </a:tc>
                <a:tc>
                  <a:txBody>
                    <a:bodyPr/>
                    <a:lstStyle/>
                    <a:p>
                      <a:r>
                        <a:rPr lang="it-IT" sz="1800" b="1" dirty="0">
                          <a:latin typeface="Titillium Web" panose="00000500000000000000" pitchFamily="2" charset="0"/>
                        </a:rPr>
                        <a:t>Value</a:t>
                      </a:r>
                      <a:endParaRPr lang="it-IT" sz="1800" dirty="0">
                        <a:latin typeface="Titillium Web" panose="00000500000000000000" pitchFamily="2" charset="0"/>
                      </a:endParaRPr>
                    </a:p>
                  </a:txBody>
                  <a:tcPr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863547648"/>
                  </a:ext>
                </a:extLst>
              </a:tr>
              <a:tr h="549568">
                <a:tc>
                  <a:txBody>
                    <a:bodyPr/>
                    <a:lstStyle/>
                    <a:p>
                      <a:r>
                        <a:rPr lang="it-IT" sz="1800" dirty="0">
                          <a:latin typeface="Titillium Web" panose="00000500000000000000" pitchFamily="2" charset="0"/>
                        </a:rPr>
                        <a:t>Input Features</a:t>
                      </a:r>
                    </a:p>
                  </a:txBody>
                  <a:tcPr anchor="ctr">
                    <a:lnL>
                      <a:noFill/>
                    </a:lnL>
                    <a:lnR>
                      <a:noFill/>
                    </a:lnR>
                    <a:lnT>
                      <a:noFill/>
                    </a:lnT>
                    <a:lnB>
                      <a:noFill/>
                    </a:lnB>
                    <a:noFill/>
                  </a:tcPr>
                </a:tc>
                <a:tc>
                  <a:txBody>
                    <a:bodyPr/>
                    <a:lstStyle/>
                    <a:p>
                      <a:r>
                        <a:rPr lang="en-US" sz="1800">
                          <a:latin typeface="Titillium Web" panose="00000500000000000000" pitchFamily="2" charset="0"/>
                        </a:rPr>
                        <a:t>5 per node (e.g., x, z, PE, uncertainty, layer)</a:t>
                      </a:r>
                    </a:p>
                  </a:txBody>
                  <a:tcPr anchor="ctr">
                    <a:lnL>
                      <a:noFill/>
                    </a:lnL>
                    <a:lnR>
                      <a:noFill/>
                    </a:lnR>
                    <a:lnT>
                      <a:noFill/>
                    </a:lnT>
                    <a:lnB>
                      <a:noFill/>
                    </a:lnB>
                    <a:noFill/>
                  </a:tcPr>
                </a:tc>
                <a:extLst>
                  <a:ext uri="{0D108BD9-81ED-4DB2-BD59-A6C34878D82A}">
                    <a16:rowId xmlns:a16="http://schemas.microsoft.com/office/drawing/2014/main" val="286591599"/>
                  </a:ext>
                </a:extLst>
              </a:tr>
              <a:tr h="549568">
                <a:tc>
                  <a:txBody>
                    <a:bodyPr/>
                    <a:lstStyle/>
                    <a:p>
                      <a:r>
                        <a:rPr lang="it-IT" sz="1800" dirty="0">
                          <a:latin typeface="Titillium Web" panose="00000500000000000000" pitchFamily="2" charset="0"/>
                        </a:rPr>
                        <a:t>Output</a:t>
                      </a:r>
                    </a:p>
                  </a:txBody>
                  <a:tcPr anchor="ctr">
                    <a:lnL>
                      <a:noFill/>
                    </a:lnL>
                    <a:lnR>
                      <a:noFill/>
                    </a:lnR>
                    <a:lnT>
                      <a:noFill/>
                    </a:lnT>
                    <a:lnB>
                      <a:noFill/>
                    </a:lnB>
                    <a:noFill/>
                  </a:tcPr>
                </a:tc>
                <a:tc>
                  <a:txBody>
                    <a:bodyPr/>
                    <a:lstStyle/>
                    <a:p>
                      <a:r>
                        <a:rPr lang="en-US" sz="1800" dirty="0">
                          <a:latin typeface="Titillium Web" panose="00000500000000000000" pitchFamily="2" charset="0"/>
                        </a:rPr>
                        <a:t>1 (binary classification: node on track or not)</a:t>
                      </a:r>
                    </a:p>
                  </a:txBody>
                  <a:tcPr anchor="ctr">
                    <a:lnL>
                      <a:noFill/>
                    </a:lnL>
                    <a:lnR>
                      <a:noFill/>
                    </a:lnR>
                    <a:lnT>
                      <a:noFill/>
                    </a:lnT>
                    <a:lnB>
                      <a:noFill/>
                    </a:lnB>
                    <a:noFill/>
                  </a:tcPr>
                </a:tc>
                <a:extLst>
                  <a:ext uri="{0D108BD9-81ED-4DB2-BD59-A6C34878D82A}">
                    <a16:rowId xmlns:a16="http://schemas.microsoft.com/office/drawing/2014/main" val="640602793"/>
                  </a:ext>
                </a:extLst>
              </a:tr>
              <a:tr h="549568">
                <a:tc>
                  <a:txBody>
                    <a:bodyPr/>
                    <a:lstStyle/>
                    <a:p>
                      <a:r>
                        <a:rPr lang="it-IT" sz="1800">
                          <a:latin typeface="Titillium Web" panose="00000500000000000000" pitchFamily="2" charset="0"/>
                        </a:rPr>
                        <a:t>Hidden Size</a:t>
                      </a:r>
                    </a:p>
                  </a:txBody>
                  <a:tcPr anchor="ctr">
                    <a:lnL>
                      <a:noFill/>
                    </a:lnL>
                    <a:lnR>
                      <a:noFill/>
                    </a:lnR>
                    <a:lnT>
                      <a:noFill/>
                    </a:lnT>
                    <a:lnB>
                      <a:noFill/>
                    </a:lnB>
                    <a:noFill/>
                  </a:tcPr>
                </a:tc>
                <a:tc>
                  <a:txBody>
                    <a:bodyPr/>
                    <a:lstStyle/>
                    <a:p>
                      <a:r>
                        <a:rPr lang="it-IT" sz="1800">
                          <a:latin typeface="Titillium Web" panose="00000500000000000000" pitchFamily="2" charset="0"/>
                        </a:rPr>
                        <a:t>112 neurons (initial layer)</a:t>
                      </a:r>
                    </a:p>
                  </a:txBody>
                  <a:tcPr anchor="ctr">
                    <a:lnL>
                      <a:noFill/>
                    </a:lnL>
                    <a:lnR>
                      <a:noFill/>
                    </a:lnR>
                    <a:lnT>
                      <a:noFill/>
                    </a:lnT>
                    <a:lnB>
                      <a:noFill/>
                    </a:lnB>
                    <a:noFill/>
                  </a:tcPr>
                </a:tc>
                <a:extLst>
                  <a:ext uri="{0D108BD9-81ED-4DB2-BD59-A6C34878D82A}">
                    <a16:rowId xmlns:a16="http://schemas.microsoft.com/office/drawing/2014/main" val="2284911549"/>
                  </a:ext>
                </a:extLst>
              </a:tr>
              <a:tr h="489274">
                <a:tc>
                  <a:txBody>
                    <a:bodyPr/>
                    <a:lstStyle/>
                    <a:p>
                      <a:r>
                        <a:rPr lang="it-IT" sz="1800" dirty="0" err="1">
                          <a:latin typeface="Titillium Web" panose="00000500000000000000" pitchFamily="2" charset="0"/>
                        </a:rPr>
                        <a:t>Number</a:t>
                      </a:r>
                      <a:r>
                        <a:rPr lang="it-IT" sz="1800" dirty="0">
                          <a:latin typeface="Titillium Web" panose="00000500000000000000" pitchFamily="2" charset="0"/>
                        </a:rPr>
                        <a:t> of </a:t>
                      </a:r>
                      <a:r>
                        <a:rPr lang="it-IT" sz="1800" dirty="0" err="1">
                          <a:latin typeface="Titillium Web" panose="00000500000000000000" pitchFamily="2" charset="0"/>
                        </a:rPr>
                        <a:t>Layers</a:t>
                      </a:r>
                      <a:endParaRPr lang="it-IT" sz="1800" dirty="0">
                        <a:latin typeface="Titillium Web" panose="00000500000000000000" pitchFamily="2" charset="0"/>
                      </a:endParaRPr>
                    </a:p>
                  </a:txBody>
                  <a:tcPr anchor="ctr">
                    <a:lnL>
                      <a:noFill/>
                    </a:lnL>
                    <a:lnR>
                      <a:noFill/>
                    </a:lnR>
                    <a:lnT>
                      <a:noFill/>
                    </a:lnT>
                    <a:lnB>
                      <a:noFill/>
                    </a:lnB>
                    <a:noFill/>
                  </a:tcPr>
                </a:tc>
                <a:tc>
                  <a:txBody>
                    <a:bodyPr/>
                    <a:lstStyle/>
                    <a:p>
                      <a:r>
                        <a:rPr lang="it-IT" sz="1800" dirty="0">
                          <a:latin typeface="Titillium Web" panose="00000500000000000000" pitchFamily="2" charset="0"/>
                        </a:rPr>
                        <a:t>7 </a:t>
                      </a:r>
                      <a:r>
                        <a:rPr lang="it-IT" sz="1800" dirty="0" err="1">
                          <a:latin typeface="Titillium Web" panose="00000500000000000000" pitchFamily="2" charset="0"/>
                        </a:rPr>
                        <a:t>SAGEConv</a:t>
                      </a:r>
                      <a:r>
                        <a:rPr lang="it-IT" sz="1800" dirty="0">
                          <a:latin typeface="Titillium Web" panose="00000500000000000000" pitchFamily="2" charset="0"/>
                        </a:rPr>
                        <a:t> </a:t>
                      </a:r>
                      <a:r>
                        <a:rPr lang="it-IT" sz="1800" dirty="0" err="1">
                          <a:latin typeface="Titillium Web" panose="00000500000000000000" pitchFamily="2" charset="0"/>
                        </a:rPr>
                        <a:t>layers</a:t>
                      </a:r>
                      <a:endParaRPr lang="it-IT" sz="1800" dirty="0">
                        <a:latin typeface="Titillium Web" panose="00000500000000000000" pitchFamily="2" charset="0"/>
                      </a:endParaRPr>
                    </a:p>
                  </a:txBody>
                  <a:tcPr anchor="ctr">
                    <a:lnL>
                      <a:noFill/>
                    </a:lnL>
                    <a:lnR>
                      <a:noFill/>
                    </a:lnR>
                    <a:lnT>
                      <a:noFill/>
                    </a:lnT>
                    <a:lnB>
                      <a:noFill/>
                    </a:lnB>
                    <a:noFill/>
                  </a:tcPr>
                </a:tc>
                <a:extLst>
                  <a:ext uri="{0D108BD9-81ED-4DB2-BD59-A6C34878D82A}">
                    <a16:rowId xmlns:a16="http://schemas.microsoft.com/office/drawing/2014/main" val="4218465408"/>
                  </a:ext>
                </a:extLst>
              </a:tr>
              <a:tr h="489274">
                <a:tc>
                  <a:txBody>
                    <a:bodyPr/>
                    <a:lstStyle/>
                    <a:p>
                      <a:r>
                        <a:rPr lang="it-IT" sz="1800">
                          <a:latin typeface="Titillium Web" panose="00000500000000000000" pitchFamily="2" charset="0"/>
                        </a:rPr>
                        <a:t>Feature Reduction</a:t>
                      </a:r>
                    </a:p>
                  </a:txBody>
                  <a:tcPr anchor="ctr">
                    <a:lnL>
                      <a:noFill/>
                    </a:lnL>
                    <a:lnR>
                      <a:noFill/>
                    </a:lnR>
                    <a:lnT>
                      <a:noFill/>
                    </a:lnT>
                    <a:lnB>
                      <a:noFill/>
                    </a:lnB>
                    <a:noFill/>
                  </a:tcPr>
                </a:tc>
                <a:tc>
                  <a:txBody>
                    <a:bodyPr/>
                    <a:lstStyle/>
                    <a:p>
                      <a:r>
                        <a:rPr lang="it-IT" sz="1800" dirty="0">
                          <a:latin typeface="Titillium Web" panose="00000500000000000000" pitchFamily="2" charset="0"/>
                        </a:rPr>
                        <a:t>16 </a:t>
                      </a:r>
                      <a:r>
                        <a:rPr lang="it-IT" sz="1800" dirty="0" err="1">
                          <a:latin typeface="Titillium Web" panose="00000500000000000000" pitchFamily="2" charset="0"/>
                        </a:rPr>
                        <a:t>units</a:t>
                      </a:r>
                      <a:r>
                        <a:rPr lang="it-IT" sz="1800" dirty="0">
                          <a:latin typeface="Titillium Web" panose="00000500000000000000" pitchFamily="2" charset="0"/>
                        </a:rPr>
                        <a:t> per </a:t>
                      </a:r>
                      <a:r>
                        <a:rPr lang="it-IT" sz="1800" dirty="0" err="1">
                          <a:latin typeface="Titillium Web" panose="00000500000000000000" pitchFamily="2" charset="0"/>
                        </a:rPr>
                        <a:t>layer</a:t>
                      </a:r>
                      <a:endParaRPr lang="it-IT" sz="1800" dirty="0">
                        <a:latin typeface="Titillium Web" panose="00000500000000000000" pitchFamily="2" charset="0"/>
                      </a:endParaRPr>
                    </a:p>
                  </a:txBody>
                  <a:tcPr anchor="ctr">
                    <a:lnL>
                      <a:noFill/>
                    </a:lnL>
                    <a:lnR>
                      <a:noFill/>
                    </a:lnR>
                    <a:lnT>
                      <a:noFill/>
                    </a:lnT>
                    <a:lnB>
                      <a:noFill/>
                    </a:lnB>
                    <a:noFill/>
                  </a:tcPr>
                </a:tc>
                <a:extLst>
                  <a:ext uri="{0D108BD9-81ED-4DB2-BD59-A6C34878D82A}">
                    <a16:rowId xmlns:a16="http://schemas.microsoft.com/office/drawing/2014/main" val="2035854093"/>
                  </a:ext>
                </a:extLst>
              </a:tr>
            </a:tbl>
          </a:graphicData>
        </a:graphic>
      </p:graphicFrame>
      <p:pic>
        <p:nvPicPr>
          <p:cNvPr id="7" name="Immagine 6" descr="Immagine che contiene testo, diagramma, schermata, Piano&#10;&#10;Il contenuto generato dall'IA potrebbe non essere corretto.">
            <a:extLst>
              <a:ext uri="{FF2B5EF4-FFF2-40B4-BE49-F238E27FC236}">
                <a16:creationId xmlns:a16="http://schemas.microsoft.com/office/drawing/2014/main" id="{EB326F2E-93DF-695D-834B-45FA095E2C86}"/>
              </a:ext>
            </a:extLst>
          </p:cNvPr>
          <p:cNvPicPr>
            <a:picLocks noChangeAspect="1"/>
          </p:cNvPicPr>
          <p:nvPr/>
        </p:nvPicPr>
        <p:blipFill>
          <a:blip r:embed="rId6"/>
          <a:stretch>
            <a:fillRect/>
          </a:stretch>
        </p:blipFill>
        <p:spPr>
          <a:xfrm>
            <a:off x="6095997" y="1413556"/>
            <a:ext cx="6065299" cy="4651745"/>
          </a:xfrm>
          <a:prstGeom prst="rect">
            <a:avLst/>
          </a:prstGeom>
        </p:spPr>
      </p:pic>
    </p:spTree>
    <p:extLst>
      <p:ext uri="{BB962C8B-B14F-4D97-AF65-F5344CB8AC3E}">
        <p14:creationId xmlns:p14="http://schemas.microsoft.com/office/powerpoint/2010/main" val="414568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2958EF57-E909-199D-59B3-B265A36A7867}"/>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E80A9972-BE72-57B5-4D5B-C37433393300}"/>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157D9753-EC2A-83A3-BCB3-DE9BA3637D73}"/>
              </a:ext>
            </a:extLst>
          </p:cNvPr>
          <p:cNvGrpSpPr/>
          <p:nvPr/>
        </p:nvGrpSpPr>
        <p:grpSpPr>
          <a:xfrm>
            <a:off x="0" y="6578878"/>
            <a:ext cx="12192000" cy="361767"/>
            <a:chOff x="0" y="6511282"/>
            <a:chExt cx="12192000" cy="361767"/>
          </a:xfrm>
        </p:grpSpPr>
        <p:pic>
          <p:nvPicPr>
            <p:cNvPr id="148" name="Google Shape;148;g27df92e4ca9_0_1">
              <a:extLst>
                <a:ext uri="{FF2B5EF4-FFF2-40B4-BE49-F238E27FC236}">
                  <a16:creationId xmlns:a16="http://schemas.microsoft.com/office/drawing/2014/main" id="{E4512C51-01C4-B4DF-C640-69A7CC586757}"/>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2791A41B-8D42-8BAE-7F6F-53283290C159}"/>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342FB227-AA07-F201-B6B5-FFB4CAC5F6CA}"/>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1258DD3A-A566-5887-1A6C-DB51CD73389F}"/>
              </a:ext>
            </a:extLst>
          </p:cNvPr>
          <p:cNvSpPr txBox="1"/>
          <p:nvPr/>
        </p:nvSpPr>
        <p:spPr>
          <a:xfrm>
            <a:off x="715250" y="1030225"/>
            <a:ext cx="10854300"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How it works</a:t>
            </a:r>
            <a:endParaRPr lang="en-US" sz="2000" b="0" i="0" u="none" strike="noStrike" cap="none" dirty="0">
              <a:solidFill>
                <a:srgbClr val="000000"/>
              </a:solidFill>
              <a:latin typeface="Titillium Web"/>
              <a:ea typeface="Titillium Web"/>
              <a:cs typeface="Titillium Web"/>
              <a:sym typeface="Titillium Web"/>
            </a:endParaRPr>
          </a:p>
        </p:txBody>
      </p:sp>
      <p:pic>
        <p:nvPicPr>
          <p:cNvPr id="6150" name="Picture 6" descr="Inference Generic Flat icon | Freepik">
            <a:extLst>
              <a:ext uri="{FF2B5EF4-FFF2-40B4-BE49-F238E27FC236}">
                <a16:creationId xmlns:a16="http://schemas.microsoft.com/office/drawing/2014/main" id="{57378BA7-C9CA-F39A-FD31-C0935D62B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81" y="994268"/>
            <a:ext cx="523469" cy="5234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034B536-B8A1-4077-1F20-471654D63942}"/>
              </a:ext>
            </a:extLst>
          </p:cNvPr>
          <p:cNvSpPr>
            <a:spLocks noChangeArrowheads="1"/>
          </p:cNvSpPr>
          <p:nvPr/>
        </p:nvSpPr>
        <p:spPr bwMode="auto">
          <a:xfrm>
            <a:off x="378109" y="1829907"/>
            <a:ext cx="657135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it-IT" altLang="it-IT" sz="1600" b="1" i="0" u="none" strike="noStrike" cap="none" normalizeH="0" baseline="0" dirty="0">
                <a:ln>
                  <a:noFill/>
                </a:ln>
                <a:solidFill>
                  <a:schemeClr val="tx1"/>
                </a:solidFill>
                <a:effectLst/>
                <a:latin typeface="Titillium Web" panose="00000500000000000000" pitchFamily="2" charset="0"/>
              </a:rPr>
              <a:t>Input </a:t>
            </a:r>
            <a:r>
              <a:rPr kumimoji="0" lang="it-IT" altLang="it-IT" sz="1600" b="1" i="0" u="none" strike="noStrike" cap="none" normalizeH="0" baseline="0" dirty="0" err="1">
                <a:ln>
                  <a:noFill/>
                </a:ln>
                <a:solidFill>
                  <a:schemeClr val="tx1"/>
                </a:solidFill>
                <a:effectLst/>
                <a:latin typeface="Titillium Web" panose="00000500000000000000" pitchFamily="2" charset="0"/>
              </a:rPr>
              <a:t>Graph</a:t>
            </a:r>
            <a:endParaRPr kumimoji="0" lang="it-IT" altLang="it-IT" sz="1600" b="0" i="0" u="none" strike="noStrike" cap="none" normalizeH="0" baseline="0" dirty="0">
              <a:ln>
                <a:noFill/>
              </a:ln>
              <a:solidFill>
                <a:schemeClr val="tx1"/>
              </a:solidFill>
              <a:effectLst/>
              <a:latin typeface="Titillium Web" panose="00000500000000000000" pitchFamily="2"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Titillium Web" panose="00000500000000000000" pitchFamily="2" charset="0"/>
              </a:rPr>
              <a:t>Each</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node</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corresponds</a:t>
            </a:r>
            <a:r>
              <a:rPr kumimoji="0" lang="it-IT" altLang="it-IT" sz="1600" b="0" i="0" u="none" strike="noStrike" cap="none" normalizeH="0" baseline="0" dirty="0">
                <a:ln>
                  <a:noFill/>
                </a:ln>
                <a:solidFill>
                  <a:schemeClr val="tx1"/>
                </a:solidFill>
                <a:effectLst/>
                <a:latin typeface="Titillium Web" panose="00000500000000000000" pitchFamily="2" charset="0"/>
              </a:rPr>
              <a:t> to a hit.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Titillium Web" panose="00000500000000000000" pitchFamily="2" charset="0"/>
              </a:rPr>
              <a:t>Edges</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connect</a:t>
            </a:r>
            <a:r>
              <a:rPr kumimoji="0" lang="it-IT" altLang="it-IT" sz="1600" b="0" i="0" u="none" strike="noStrike" cap="none" normalizeH="0" baseline="0" dirty="0">
                <a:ln>
                  <a:noFill/>
                </a:ln>
                <a:solidFill>
                  <a:schemeClr val="tx1"/>
                </a:solidFill>
                <a:effectLst/>
                <a:latin typeface="Titillium Web" panose="00000500000000000000" pitchFamily="2" charset="0"/>
              </a:rPr>
              <a:t> hits </a:t>
            </a:r>
            <a:r>
              <a:rPr kumimoji="0" lang="it-IT" altLang="it-IT" sz="1600" b="0" i="0" u="none" strike="noStrike" cap="none" normalizeH="0" baseline="0" dirty="0" err="1">
                <a:ln>
                  <a:noFill/>
                </a:ln>
                <a:solidFill>
                  <a:schemeClr val="tx1"/>
                </a:solidFill>
                <a:effectLst/>
                <a:latin typeface="Titillium Web" panose="00000500000000000000" pitchFamily="2" charset="0"/>
              </a:rPr>
              <a:t>between</a:t>
            </a:r>
            <a:r>
              <a:rPr kumimoji="0" lang="it-IT" altLang="it-IT" sz="1600" b="0" i="0" u="none" strike="noStrike" cap="none" normalizeH="0" baseline="0" dirty="0">
                <a:ln>
                  <a:noFill/>
                </a:ln>
                <a:solidFill>
                  <a:schemeClr val="tx1"/>
                </a:solidFill>
                <a:effectLst/>
                <a:latin typeface="Titillium Web" panose="00000500000000000000" pitchFamily="2" charset="0"/>
              </a:rPr>
              <a:t> consecutive detector </a:t>
            </a:r>
            <a:r>
              <a:rPr kumimoji="0" lang="it-IT" altLang="it-IT" sz="1600" b="0" i="0" u="none" strike="noStrike" cap="none" normalizeH="0" baseline="0" dirty="0" err="1">
                <a:ln>
                  <a:noFill/>
                </a:ln>
                <a:solidFill>
                  <a:schemeClr val="tx1"/>
                </a:solidFill>
                <a:effectLst/>
                <a:latin typeface="Titillium Web" panose="00000500000000000000" pitchFamily="2" charset="0"/>
              </a:rPr>
              <a:t>layers</a:t>
            </a:r>
            <a:r>
              <a:rPr kumimoji="0" lang="it-IT" altLang="it-IT" sz="1600" b="0" i="0" u="none" strike="noStrike" cap="none" normalizeH="0" baseline="0" dirty="0">
                <a:ln>
                  <a:noFill/>
                </a:ln>
                <a:solidFill>
                  <a:schemeClr val="tx1"/>
                </a:solidFill>
                <a:effectLst/>
                <a:latin typeface="Titillium Web" panose="00000500000000000000" pitchFamily="2" charset="0"/>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chemeClr val="tx1"/>
                </a:solidFill>
                <a:effectLst/>
                <a:latin typeface="Titillium Web" panose="00000500000000000000" pitchFamily="2" charset="0"/>
              </a:rPr>
              <a:t>The </a:t>
            </a:r>
            <a:r>
              <a:rPr kumimoji="0" lang="it-IT" altLang="it-IT" sz="1600" b="0" i="0" u="none" strike="noStrike" cap="none" normalizeH="0" baseline="0" dirty="0" err="1">
                <a:ln>
                  <a:noFill/>
                </a:ln>
                <a:solidFill>
                  <a:schemeClr val="tx1"/>
                </a:solidFill>
                <a:effectLst/>
                <a:latin typeface="Titillium Web" panose="00000500000000000000" pitchFamily="2" charset="0"/>
              </a:rPr>
              <a:t>graph</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includes</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geometric</a:t>
            </a:r>
            <a:r>
              <a:rPr kumimoji="0" lang="it-IT" altLang="it-IT" sz="1600" b="0" i="0" u="none" strike="noStrike" cap="none" normalizeH="0" baseline="0" dirty="0">
                <a:ln>
                  <a:noFill/>
                </a:ln>
                <a:solidFill>
                  <a:schemeClr val="tx1"/>
                </a:solidFill>
                <a:effectLst/>
                <a:latin typeface="Titillium Web" panose="00000500000000000000" pitchFamily="2" charset="0"/>
              </a:rPr>
              <a:t> and </a:t>
            </a:r>
            <a:r>
              <a:rPr kumimoji="0" lang="it-IT" altLang="it-IT" sz="1600" b="0" i="0" u="none" strike="noStrike" cap="none" normalizeH="0" baseline="0" dirty="0" err="1">
                <a:ln>
                  <a:noFill/>
                </a:ln>
                <a:solidFill>
                  <a:schemeClr val="tx1"/>
                </a:solidFill>
                <a:effectLst/>
                <a:latin typeface="Titillium Web" panose="00000500000000000000" pitchFamily="2" charset="0"/>
              </a:rPr>
              <a:t>signal-based</a:t>
            </a:r>
            <a:r>
              <a:rPr kumimoji="0" lang="it-IT" altLang="it-IT" sz="1600" b="0" i="0" u="none" strike="noStrike" cap="none" normalizeH="0" baseline="0" dirty="0">
                <a:ln>
                  <a:noFill/>
                </a:ln>
                <a:solidFill>
                  <a:schemeClr val="tx1"/>
                </a:solidFill>
                <a:effectLst/>
                <a:latin typeface="Titillium Web" panose="00000500000000000000" pitchFamily="2" charset="0"/>
              </a:rPr>
              <a:t> features.</a:t>
            </a:r>
            <a:br>
              <a:rPr kumimoji="0" lang="it-IT" altLang="it-IT" sz="1600" b="0" i="0" u="none" strike="noStrike" cap="none" normalizeH="0" baseline="0" dirty="0">
                <a:ln>
                  <a:noFill/>
                </a:ln>
                <a:solidFill>
                  <a:schemeClr val="tx1"/>
                </a:solidFill>
                <a:effectLst/>
                <a:latin typeface="Titillium Web" panose="00000500000000000000" pitchFamily="2" charset="0"/>
              </a:rPr>
            </a:br>
            <a:endParaRPr kumimoji="0" lang="it-IT" altLang="it-IT" sz="1600" b="0" i="0" u="none" strike="noStrike" cap="none" normalizeH="0" baseline="0" dirty="0">
              <a:ln>
                <a:noFill/>
              </a:ln>
              <a:solidFill>
                <a:schemeClr val="tx1"/>
              </a:solidFill>
              <a:effectLst/>
              <a:latin typeface="Titillium Web"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it-IT" altLang="it-IT" sz="1600" b="1" i="0" u="none" strike="noStrike" cap="none" normalizeH="0" baseline="0" dirty="0">
                <a:ln>
                  <a:noFill/>
                </a:ln>
                <a:solidFill>
                  <a:schemeClr val="tx1"/>
                </a:solidFill>
                <a:effectLst/>
                <a:latin typeface="Titillium Web" panose="00000500000000000000" pitchFamily="2" charset="0"/>
              </a:rPr>
              <a:t>Layer </a:t>
            </a:r>
            <a:r>
              <a:rPr kumimoji="0" lang="it-IT" altLang="it-IT" sz="1600" b="1" i="0" u="none" strike="noStrike" cap="none" normalizeH="0" baseline="0" dirty="0" err="1">
                <a:ln>
                  <a:noFill/>
                </a:ln>
                <a:solidFill>
                  <a:schemeClr val="tx1"/>
                </a:solidFill>
                <a:effectLst/>
                <a:latin typeface="Titillium Web" panose="00000500000000000000" pitchFamily="2" charset="0"/>
              </a:rPr>
              <a:t>Stack</a:t>
            </a:r>
            <a:r>
              <a:rPr kumimoji="0" lang="it-IT" altLang="it-IT" sz="1600" b="1" i="0" u="none" strike="noStrike" cap="none" normalizeH="0" baseline="0" dirty="0">
                <a:ln>
                  <a:noFill/>
                </a:ln>
                <a:solidFill>
                  <a:schemeClr val="tx1"/>
                </a:solidFill>
                <a:effectLst/>
                <a:latin typeface="Titillium Web" panose="00000500000000000000" pitchFamily="2" charset="0"/>
              </a:rPr>
              <a:t> (7x </a:t>
            </a:r>
            <a:r>
              <a:rPr kumimoji="0" lang="it-IT" altLang="it-IT" sz="1600" b="1" i="0" u="none" strike="noStrike" cap="none" normalizeH="0" baseline="0" dirty="0" err="1">
                <a:ln>
                  <a:noFill/>
                </a:ln>
                <a:solidFill>
                  <a:schemeClr val="tx1"/>
                </a:solidFill>
                <a:effectLst/>
                <a:latin typeface="Titillium Web" panose="00000500000000000000" pitchFamily="2" charset="0"/>
              </a:rPr>
              <a:t>SAGEConv</a:t>
            </a:r>
            <a:r>
              <a:rPr kumimoji="0" lang="it-IT" altLang="it-IT" sz="1600" b="1" i="0" u="none" strike="noStrike" cap="none" normalizeH="0" baseline="0" dirty="0">
                <a:ln>
                  <a:noFill/>
                </a:ln>
                <a:solidFill>
                  <a:schemeClr val="tx1"/>
                </a:solidFill>
                <a:effectLst/>
                <a:latin typeface="Titillium Web" panose="00000500000000000000" pitchFamily="2" charset="0"/>
              </a:rPr>
              <a:t>)</a:t>
            </a:r>
            <a:endParaRPr kumimoji="0" lang="it-IT" altLang="it-IT" sz="1600" b="0" i="0" u="none" strike="noStrike" cap="none" normalizeH="0" baseline="0" dirty="0">
              <a:ln>
                <a:noFill/>
              </a:ln>
              <a:solidFill>
                <a:schemeClr val="tx1"/>
              </a:solidFill>
              <a:effectLst/>
              <a:latin typeface="Titillium Web" panose="00000500000000000000" pitchFamily="2"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chemeClr val="tx1"/>
                </a:solidFill>
                <a:effectLst/>
                <a:latin typeface="Titillium Web" panose="00000500000000000000" pitchFamily="2" charset="0"/>
              </a:rPr>
              <a:t>The first </a:t>
            </a:r>
            <a:r>
              <a:rPr kumimoji="0" lang="it-IT" altLang="it-IT" sz="1600" b="0" i="0" u="none" strike="noStrike" cap="none" normalizeH="0" baseline="0" dirty="0" err="1">
                <a:ln>
                  <a:noFill/>
                </a:ln>
                <a:solidFill>
                  <a:schemeClr val="tx1"/>
                </a:solidFill>
                <a:effectLst/>
                <a:latin typeface="Titillium Web" panose="00000500000000000000" pitchFamily="2" charset="0"/>
              </a:rPr>
              <a:t>SAGEConv</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maps</a:t>
            </a:r>
            <a:r>
              <a:rPr kumimoji="0" lang="it-IT" altLang="it-IT" sz="1600" b="0" i="0" u="none" strike="noStrike" cap="none" normalizeH="0" baseline="0" dirty="0">
                <a:ln>
                  <a:noFill/>
                </a:ln>
                <a:solidFill>
                  <a:schemeClr val="tx1"/>
                </a:solidFill>
                <a:effectLst/>
                <a:latin typeface="Titillium Web" panose="00000500000000000000" pitchFamily="2" charset="0"/>
              </a:rPr>
              <a:t> 5 input features → 112 </a:t>
            </a:r>
            <a:r>
              <a:rPr kumimoji="0" lang="it-IT" altLang="it-IT" sz="1600" b="0" i="0" u="none" strike="noStrike" cap="none" normalizeH="0" baseline="0" dirty="0" err="1">
                <a:ln>
                  <a:noFill/>
                </a:ln>
                <a:solidFill>
                  <a:schemeClr val="tx1"/>
                </a:solidFill>
                <a:effectLst/>
                <a:latin typeface="Titillium Web" panose="00000500000000000000" pitchFamily="2" charset="0"/>
              </a:rPr>
              <a:t>hidden</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units</a:t>
            </a:r>
            <a:r>
              <a:rPr kumimoji="0" lang="it-IT" altLang="it-IT" sz="1600" b="0" i="0" u="none" strike="noStrike" cap="none" normalizeH="0" baseline="0" dirty="0">
                <a:ln>
                  <a:noFill/>
                </a:ln>
                <a:solidFill>
                  <a:schemeClr val="tx1"/>
                </a:solidFill>
                <a:effectLst/>
                <a:latin typeface="Titillium Web" panose="00000500000000000000" pitchFamily="2" charset="0"/>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Titillium Web" panose="00000500000000000000" pitchFamily="2" charset="0"/>
              </a:rPr>
              <a:t>Each</a:t>
            </a:r>
            <a:r>
              <a:rPr kumimoji="0" lang="it-IT" altLang="it-IT" sz="1600" b="0" i="0" u="none" strike="noStrike" cap="none" normalizeH="0" baseline="0" dirty="0">
                <a:ln>
                  <a:noFill/>
                </a:ln>
                <a:solidFill>
                  <a:schemeClr val="tx1"/>
                </a:solidFill>
                <a:effectLst/>
                <a:latin typeface="Titillium Web" panose="00000500000000000000" pitchFamily="2" charset="0"/>
              </a:rPr>
              <a:t> following </a:t>
            </a:r>
            <a:r>
              <a:rPr kumimoji="0" lang="it-IT" altLang="it-IT" sz="1600" b="0" i="0" u="none" strike="noStrike" cap="none" normalizeH="0" baseline="0" dirty="0" err="1">
                <a:ln>
                  <a:noFill/>
                </a:ln>
                <a:solidFill>
                  <a:schemeClr val="tx1"/>
                </a:solidFill>
                <a:effectLst/>
                <a:latin typeface="Titillium Web" panose="00000500000000000000" pitchFamily="2" charset="0"/>
              </a:rPr>
              <a:t>layer</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1" i="0" u="none" strike="noStrike" cap="none" normalizeH="0" baseline="0" dirty="0" err="1">
                <a:ln>
                  <a:noFill/>
                </a:ln>
                <a:solidFill>
                  <a:schemeClr val="tx1"/>
                </a:solidFill>
                <a:effectLst/>
                <a:latin typeface="Titillium Web" panose="00000500000000000000" pitchFamily="2" charset="0"/>
              </a:rPr>
              <a:t>reduces</a:t>
            </a:r>
            <a:r>
              <a:rPr kumimoji="0" lang="it-IT" altLang="it-IT" sz="1600" b="0" i="0" u="none" strike="noStrike" cap="none" normalizeH="0" baseline="0" dirty="0">
                <a:ln>
                  <a:noFill/>
                </a:ln>
                <a:solidFill>
                  <a:schemeClr val="tx1"/>
                </a:solidFill>
                <a:effectLst/>
                <a:latin typeface="Titillium Web" panose="00000500000000000000" pitchFamily="2" charset="0"/>
              </a:rPr>
              <a:t> the </a:t>
            </a:r>
            <a:r>
              <a:rPr kumimoji="0" lang="it-IT" altLang="it-IT" sz="1600" b="0" i="0" u="none" strike="noStrike" cap="none" normalizeH="0" baseline="0" dirty="0" err="1">
                <a:ln>
                  <a:noFill/>
                </a:ln>
                <a:solidFill>
                  <a:schemeClr val="tx1"/>
                </a:solidFill>
                <a:effectLst/>
                <a:latin typeface="Titillium Web" panose="00000500000000000000" pitchFamily="2" charset="0"/>
              </a:rPr>
              <a:t>hidden</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dimension</a:t>
            </a:r>
            <a:r>
              <a:rPr kumimoji="0" lang="it-IT" altLang="it-IT" sz="1600" b="0" i="0" u="none" strike="noStrike" cap="none" normalizeH="0" baseline="0" dirty="0">
                <a:ln>
                  <a:noFill/>
                </a:ln>
                <a:solidFill>
                  <a:schemeClr val="tx1"/>
                </a:solidFill>
                <a:effectLst/>
                <a:latin typeface="Titillium Web" panose="00000500000000000000" pitchFamily="2" charset="0"/>
              </a:rPr>
              <a:t> by 16 </a:t>
            </a:r>
            <a:r>
              <a:rPr kumimoji="0" lang="it-IT" altLang="it-IT" sz="1600" b="0" i="0" u="none" strike="noStrike" cap="none" normalizeH="0" baseline="0" dirty="0" err="1">
                <a:ln>
                  <a:noFill/>
                </a:ln>
                <a:solidFill>
                  <a:schemeClr val="tx1"/>
                </a:solidFill>
                <a:effectLst/>
                <a:latin typeface="Titillium Web" panose="00000500000000000000" pitchFamily="2" charset="0"/>
              </a:rPr>
              <a:t>units</a:t>
            </a:r>
            <a:r>
              <a:rPr kumimoji="0" lang="it-IT" altLang="it-IT" sz="1600" b="0" i="0" u="none" strike="noStrike" cap="none" normalizeH="0" baseline="0" dirty="0">
                <a:ln>
                  <a:noFill/>
                </a:ln>
                <a:solidFill>
                  <a:schemeClr val="tx1"/>
                </a:solidFill>
                <a:effectLst/>
                <a:latin typeface="Titillium Web" panose="00000500000000000000" pitchFamily="2" charset="0"/>
              </a:rPr>
              <a:t>:</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chemeClr val="tx1"/>
                </a:solidFill>
                <a:effectLst/>
                <a:latin typeface="Titillium Web" panose="00000500000000000000" pitchFamily="2" charset="0"/>
              </a:rPr>
              <a:t>Layer 2: 112 → 96</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chemeClr val="tx1"/>
                </a:solidFill>
                <a:effectLst/>
                <a:latin typeface="Titillium Web" panose="00000500000000000000" pitchFamily="2" charset="0"/>
              </a:rPr>
              <a:t>Layer 3: 96 → 80</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chemeClr val="tx1"/>
                </a:solidFill>
                <a:effectLst/>
                <a:latin typeface="Titillium Web" panose="00000500000000000000" pitchFamily="2" charset="0"/>
              </a:rPr>
              <a:t>…</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chemeClr val="tx1"/>
                </a:solidFill>
                <a:effectLst/>
                <a:latin typeface="Titillium Web" panose="00000500000000000000" pitchFamily="2" charset="0"/>
              </a:rPr>
              <a:t>Layer 7: 32 → </a:t>
            </a:r>
            <a:r>
              <a:rPr kumimoji="0" lang="it-IT" altLang="it-IT" sz="1600" b="1" i="0" u="none" strike="noStrike" cap="none" normalizeH="0" baseline="0" dirty="0">
                <a:ln>
                  <a:noFill/>
                </a:ln>
                <a:solidFill>
                  <a:schemeClr val="tx1"/>
                </a:solidFill>
                <a:effectLst/>
                <a:latin typeface="Titillium Web" panose="00000500000000000000" pitchFamily="2" charset="0"/>
              </a:rPr>
              <a:t>1 output</a:t>
            </a:r>
            <a:br>
              <a:rPr kumimoji="0" lang="it-IT" altLang="it-IT" sz="1600" b="1" i="0" u="none" strike="noStrike" cap="none" normalizeH="0" baseline="0" dirty="0">
                <a:ln>
                  <a:noFill/>
                </a:ln>
                <a:solidFill>
                  <a:schemeClr val="tx1"/>
                </a:solidFill>
                <a:effectLst/>
                <a:latin typeface="Titillium Web" panose="00000500000000000000" pitchFamily="2" charset="0"/>
              </a:rPr>
            </a:br>
            <a:endParaRPr kumimoji="0" lang="it-IT" altLang="it-IT" sz="1600" b="0" i="0" u="none" strike="noStrike" cap="none" normalizeH="0" baseline="0" dirty="0">
              <a:ln>
                <a:noFill/>
              </a:ln>
              <a:solidFill>
                <a:schemeClr val="tx1"/>
              </a:solidFill>
              <a:effectLst/>
              <a:latin typeface="Titillium Web"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it-IT" altLang="it-IT" sz="1600" b="1" i="0" u="none" strike="noStrike" cap="none" normalizeH="0" baseline="0" dirty="0" err="1">
                <a:ln>
                  <a:noFill/>
                </a:ln>
                <a:solidFill>
                  <a:schemeClr val="tx1"/>
                </a:solidFill>
                <a:effectLst/>
                <a:latin typeface="Titillium Web" panose="00000500000000000000" pitchFamily="2" charset="0"/>
              </a:rPr>
              <a:t>Activation</a:t>
            </a:r>
            <a:r>
              <a:rPr kumimoji="0" lang="it-IT" altLang="it-IT" sz="1600" b="1" i="0" u="none" strike="noStrike" cap="none" normalizeH="0" baseline="0" dirty="0">
                <a:ln>
                  <a:noFill/>
                </a:ln>
                <a:solidFill>
                  <a:schemeClr val="tx1"/>
                </a:solidFill>
                <a:effectLst/>
                <a:latin typeface="Titillium Web" panose="00000500000000000000" pitchFamily="2" charset="0"/>
              </a:rPr>
              <a:t> </a:t>
            </a:r>
            <a:r>
              <a:rPr kumimoji="0" lang="it-IT" altLang="it-IT" sz="1600" b="1" i="0" u="none" strike="noStrike" cap="none" normalizeH="0" baseline="0" dirty="0" err="1">
                <a:ln>
                  <a:noFill/>
                </a:ln>
                <a:solidFill>
                  <a:schemeClr val="tx1"/>
                </a:solidFill>
                <a:effectLst/>
                <a:latin typeface="Titillium Web" panose="00000500000000000000" pitchFamily="2" charset="0"/>
              </a:rPr>
              <a:t>Functions</a:t>
            </a:r>
            <a:endParaRPr kumimoji="0" lang="it-IT" altLang="it-IT" sz="1600" b="0" i="0" u="none" strike="noStrike" cap="none" normalizeH="0" baseline="0" dirty="0">
              <a:ln>
                <a:noFill/>
              </a:ln>
              <a:solidFill>
                <a:schemeClr val="tx1"/>
              </a:solidFill>
              <a:effectLst/>
              <a:latin typeface="Titillium Web" panose="00000500000000000000" pitchFamily="2"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Titillium Web" panose="00000500000000000000" pitchFamily="2" charset="0"/>
              </a:rPr>
              <a:t>All</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layers</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except</a:t>
            </a:r>
            <a:r>
              <a:rPr kumimoji="0" lang="it-IT" altLang="it-IT" sz="1600" b="0" i="0" u="none" strike="noStrike" cap="none" normalizeH="0" baseline="0" dirty="0">
                <a:ln>
                  <a:noFill/>
                </a:ln>
                <a:solidFill>
                  <a:schemeClr val="tx1"/>
                </a:solidFill>
                <a:effectLst/>
                <a:latin typeface="Titillium Web" panose="00000500000000000000" pitchFamily="2" charset="0"/>
              </a:rPr>
              <a:t> the last) </a:t>
            </a:r>
            <a:r>
              <a:rPr kumimoji="0" lang="it-IT" altLang="it-IT" sz="1600" b="0" i="0" u="none" strike="noStrike" cap="none" normalizeH="0" baseline="0" dirty="0" err="1">
                <a:ln>
                  <a:noFill/>
                </a:ln>
                <a:solidFill>
                  <a:schemeClr val="tx1"/>
                </a:solidFill>
                <a:effectLst/>
                <a:latin typeface="Titillium Web" panose="00000500000000000000" pitchFamily="2" charset="0"/>
              </a:rPr>
              <a:t>apply</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1" i="0" u="none" strike="noStrike" cap="none" normalizeH="0" baseline="0" dirty="0" err="1">
                <a:ln>
                  <a:noFill/>
                </a:ln>
                <a:solidFill>
                  <a:schemeClr val="tx1"/>
                </a:solidFill>
                <a:effectLst/>
                <a:latin typeface="Titillium Web" panose="00000500000000000000" pitchFamily="2" charset="0"/>
              </a:rPr>
              <a:t>Tanh</a:t>
            </a:r>
            <a:r>
              <a:rPr kumimoji="0" lang="it-IT" altLang="it-IT" sz="1600" b="0" i="0" u="none" strike="noStrike" cap="none" normalizeH="0" baseline="0" dirty="0">
                <a:ln>
                  <a:noFill/>
                </a:ln>
                <a:solidFill>
                  <a:schemeClr val="tx1"/>
                </a:solidFill>
                <a:effectLst/>
                <a:latin typeface="Titillium Web" panose="00000500000000000000" pitchFamily="2" charset="0"/>
              </a:rPr>
              <a:t> to introduce non-</a:t>
            </a:r>
            <a:r>
              <a:rPr kumimoji="0" lang="it-IT" altLang="it-IT" sz="1600" b="0" i="0" u="none" strike="noStrike" cap="none" normalizeH="0" baseline="0" dirty="0" err="1">
                <a:ln>
                  <a:noFill/>
                </a:ln>
                <a:solidFill>
                  <a:schemeClr val="tx1"/>
                </a:solidFill>
                <a:effectLst/>
                <a:latin typeface="Titillium Web" panose="00000500000000000000" pitchFamily="2" charset="0"/>
              </a:rPr>
              <a:t>linearity</a:t>
            </a:r>
            <a:r>
              <a:rPr kumimoji="0" lang="it-IT" altLang="it-IT" sz="1600" b="0" i="0" u="none" strike="noStrike" cap="none" normalizeH="0" baseline="0" dirty="0">
                <a:ln>
                  <a:noFill/>
                </a:ln>
                <a:solidFill>
                  <a:schemeClr val="tx1"/>
                </a:solidFill>
                <a:effectLst/>
                <a:latin typeface="Titillium Web" panose="00000500000000000000" pitchFamily="2" charset="0"/>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it-IT" altLang="it-IT" sz="1600" b="0" i="0" u="none" strike="noStrike" cap="none" normalizeH="0" baseline="0" dirty="0" err="1">
                <a:ln>
                  <a:noFill/>
                </a:ln>
                <a:solidFill>
                  <a:schemeClr val="tx1"/>
                </a:solidFill>
                <a:effectLst/>
                <a:latin typeface="Titillium Web" panose="00000500000000000000" pitchFamily="2" charset="0"/>
              </a:rPr>
              <a:t>Final</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layer</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0" i="0" u="none" strike="noStrike" cap="none" normalizeH="0" baseline="0" dirty="0" err="1">
                <a:ln>
                  <a:noFill/>
                </a:ln>
                <a:solidFill>
                  <a:schemeClr val="tx1"/>
                </a:solidFill>
                <a:effectLst/>
                <a:latin typeface="Titillium Web" panose="00000500000000000000" pitchFamily="2" charset="0"/>
              </a:rPr>
              <a:t>uses</a:t>
            </a:r>
            <a:r>
              <a:rPr kumimoji="0" lang="it-IT" altLang="it-IT" sz="1600" b="0" i="0" u="none" strike="noStrike" cap="none" normalizeH="0" baseline="0" dirty="0">
                <a:ln>
                  <a:noFill/>
                </a:ln>
                <a:solidFill>
                  <a:schemeClr val="tx1"/>
                </a:solidFill>
                <a:effectLst/>
                <a:latin typeface="Titillium Web" panose="00000500000000000000" pitchFamily="2" charset="0"/>
              </a:rPr>
              <a:t> </a:t>
            </a:r>
            <a:r>
              <a:rPr kumimoji="0" lang="it-IT" altLang="it-IT" sz="1600" b="1" i="0" u="none" strike="noStrike" cap="none" normalizeH="0" baseline="0" dirty="0" err="1">
                <a:ln>
                  <a:noFill/>
                </a:ln>
                <a:solidFill>
                  <a:schemeClr val="tx1"/>
                </a:solidFill>
                <a:effectLst/>
                <a:latin typeface="Titillium Web" panose="00000500000000000000" pitchFamily="2" charset="0"/>
              </a:rPr>
              <a:t>Sigmoid</a:t>
            </a:r>
            <a:r>
              <a:rPr kumimoji="0" lang="it-IT" altLang="it-IT" sz="1600" b="0" i="0" u="none" strike="noStrike" cap="none" normalizeH="0" baseline="0" dirty="0">
                <a:ln>
                  <a:noFill/>
                </a:ln>
                <a:solidFill>
                  <a:schemeClr val="tx1"/>
                </a:solidFill>
                <a:effectLst/>
                <a:latin typeface="Titillium Web" panose="00000500000000000000" pitchFamily="2" charset="0"/>
              </a:rPr>
              <a:t> to output a </a:t>
            </a:r>
            <a:r>
              <a:rPr kumimoji="0" lang="it-IT" altLang="it-IT" sz="1600" b="0" i="0" u="none" strike="noStrike" cap="none" normalizeH="0" baseline="0" dirty="0" err="1">
                <a:ln>
                  <a:noFill/>
                </a:ln>
                <a:solidFill>
                  <a:schemeClr val="tx1"/>
                </a:solidFill>
                <a:effectLst/>
                <a:latin typeface="Titillium Web" panose="00000500000000000000" pitchFamily="2" charset="0"/>
              </a:rPr>
              <a:t>value</a:t>
            </a:r>
            <a:r>
              <a:rPr kumimoji="0" lang="it-IT" altLang="it-IT" sz="1600" b="0" i="0" u="none" strike="noStrike" cap="none" normalizeH="0" baseline="0" dirty="0">
                <a:ln>
                  <a:noFill/>
                </a:ln>
                <a:solidFill>
                  <a:schemeClr val="tx1"/>
                </a:solidFill>
                <a:effectLst/>
                <a:latin typeface="Titillium Web" panose="00000500000000000000" pitchFamily="2" charset="0"/>
              </a:rPr>
              <a:t> ∈ [0, 1] = </a:t>
            </a:r>
            <a:r>
              <a:rPr kumimoji="0" lang="it-IT" altLang="it-IT" sz="1600" b="1" i="0" u="none" strike="noStrike" cap="none" normalizeH="0" baseline="0" dirty="0">
                <a:ln>
                  <a:noFill/>
                </a:ln>
                <a:solidFill>
                  <a:schemeClr val="tx1"/>
                </a:solidFill>
                <a:effectLst/>
                <a:latin typeface="Titillium Web" panose="00000500000000000000" pitchFamily="2" charset="0"/>
              </a:rPr>
              <a:t>track </a:t>
            </a:r>
            <a:r>
              <a:rPr kumimoji="0" lang="it-IT" altLang="it-IT" sz="1600" b="1" i="0" u="none" strike="noStrike" cap="none" normalizeH="0" baseline="0" dirty="0" err="1">
                <a:ln>
                  <a:noFill/>
                </a:ln>
                <a:solidFill>
                  <a:schemeClr val="tx1"/>
                </a:solidFill>
                <a:effectLst/>
                <a:latin typeface="Titillium Web" panose="00000500000000000000" pitchFamily="2" charset="0"/>
              </a:rPr>
              <a:t>probability</a:t>
            </a:r>
            <a:r>
              <a:rPr kumimoji="0" lang="it-IT" altLang="it-IT" sz="1600" b="0" i="0" u="none" strike="noStrike" cap="none" normalizeH="0" baseline="0" dirty="0">
                <a:ln>
                  <a:noFill/>
                </a:ln>
                <a:solidFill>
                  <a:schemeClr val="tx1"/>
                </a:solidFill>
                <a:effectLst/>
                <a:latin typeface="Titillium Web" panose="000005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600" b="0" i="0" u="none" strike="noStrike" cap="none" normalizeH="0" baseline="0" dirty="0">
              <a:ln>
                <a:noFill/>
              </a:ln>
              <a:solidFill>
                <a:schemeClr val="tx1"/>
              </a:solidFill>
              <a:effectLst/>
              <a:latin typeface="Titillium Web" panose="00000500000000000000" pitchFamily="2" charset="0"/>
            </a:endParaRPr>
          </a:p>
        </p:txBody>
      </p:sp>
      <p:pic>
        <p:nvPicPr>
          <p:cNvPr id="5" name="Immagine 4">
            <a:extLst>
              <a:ext uri="{FF2B5EF4-FFF2-40B4-BE49-F238E27FC236}">
                <a16:creationId xmlns:a16="http://schemas.microsoft.com/office/drawing/2014/main" id="{38F09159-34EA-D942-5469-876EE409CA37}"/>
              </a:ext>
            </a:extLst>
          </p:cNvPr>
          <p:cNvPicPr>
            <a:picLocks noChangeAspect="1"/>
          </p:cNvPicPr>
          <p:nvPr/>
        </p:nvPicPr>
        <p:blipFill>
          <a:blip r:embed="rId6"/>
          <a:stretch>
            <a:fillRect/>
          </a:stretch>
        </p:blipFill>
        <p:spPr>
          <a:xfrm>
            <a:off x="6869338" y="1357651"/>
            <a:ext cx="5223681" cy="2666997"/>
          </a:xfrm>
          <a:prstGeom prst="rect">
            <a:avLst/>
          </a:prstGeom>
        </p:spPr>
      </p:pic>
      <p:cxnSp>
        <p:nvCxnSpPr>
          <p:cNvPr id="8" name="Connettore 2 7">
            <a:extLst>
              <a:ext uri="{FF2B5EF4-FFF2-40B4-BE49-F238E27FC236}">
                <a16:creationId xmlns:a16="http://schemas.microsoft.com/office/drawing/2014/main" id="{1416533F-41E1-3EAD-1FF1-A7C5F523C1E0}"/>
              </a:ext>
            </a:extLst>
          </p:cNvPr>
          <p:cNvCxnSpPr>
            <a:cxnSpLocks/>
          </p:cNvCxnSpPr>
          <p:nvPr/>
        </p:nvCxnSpPr>
        <p:spPr>
          <a:xfrm flipH="1">
            <a:off x="7532288" y="1203425"/>
            <a:ext cx="377536" cy="6451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E00F81F9-2179-411F-BDD1-7EAD03668EF6}"/>
              </a:ext>
            </a:extLst>
          </p:cNvPr>
          <p:cNvCxnSpPr/>
          <p:nvPr/>
        </p:nvCxnSpPr>
        <p:spPr>
          <a:xfrm>
            <a:off x="7909824" y="1203425"/>
            <a:ext cx="662950" cy="4275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659CBC4D-BBF8-42D3-8C17-EFDE867A30EF}"/>
              </a:ext>
            </a:extLst>
          </p:cNvPr>
          <p:cNvCxnSpPr>
            <a:cxnSpLocks/>
          </p:cNvCxnSpPr>
          <p:nvPr/>
        </p:nvCxnSpPr>
        <p:spPr>
          <a:xfrm>
            <a:off x="7919409" y="1203425"/>
            <a:ext cx="2074607" cy="4275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46DF0DEA-CEA0-45F8-1D09-A4DB225254BC}"/>
              </a:ext>
            </a:extLst>
          </p:cNvPr>
          <p:cNvCxnSpPr>
            <a:cxnSpLocks/>
          </p:cNvCxnSpPr>
          <p:nvPr/>
        </p:nvCxnSpPr>
        <p:spPr>
          <a:xfrm>
            <a:off x="7909824" y="1203425"/>
            <a:ext cx="3150684" cy="2909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47FDBB9C-1FA9-839B-CB2D-D260617EC1AE}"/>
              </a:ext>
            </a:extLst>
          </p:cNvPr>
          <p:cNvSpPr txBox="1"/>
          <p:nvPr/>
        </p:nvSpPr>
        <p:spPr>
          <a:xfrm>
            <a:off x="6744174" y="1015378"/>
            <a:ext cx="1128835" cy="307777"/>
          </a:xfrm>
          <a:prstGeom prst="rect">
            <a:avLst/>
          </a:prstGeom>
          <a:noFill/>
          <a:ln>
            <a:noFill/>
          </a:ln>
        </p:spPr>
        <p:txBody>
          <a:bodyPr wrap="none" rtlCol="0">
            <a:spAutoFit/>
          </a:bodyPr>
          <a:lstStyle/>
          <a:p>
            <a:r>
              <a:rPr lang="en-US" dirty="0">
                <a:solidFill>
                  <a:srgbClr val="FF0000"/>
                </a:solidFill>
              </a:rPr>
              <a:t>Input Graph</a:t>
            </a:r>
          </a:p>
        </p:txBody>
      </p:sp>
      <p:cxnSp>
        <p:nvCxnSpPr>
          <p:cNvPr id="17" name="Connettore 2 16">
            <a:extLst>
              <a:ext uri="{FF2B5EF4-FFF2-40B4-BE49-F238E27FC236}">
                <a16:creationId xmlns:a16="http://schemas.microsoft.com/office/drawing/2014/main" id="{B9A4C012-536E-E2DE-66A2-E1137396B9EA}"/>
              </a:ext>
            </a:extLst>
          </p:cNvPr>
          <p:cNvCxnSpPr>
            <a:cxnSpLocks/>
          </p:cNvCxnSpPr>
          <p:nvPr/>
        </p:nvCxnSpPr>
        <p:spPr>
          <a:xfrm flipH="1" flipV="1">
            <a:off x="8038826" y="2635876"/>
            <a:ext cx="533948" cy="164503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26097CAA-5B59-EF7B-7A51-9EEBE0BB16B5}"/>
              </a:ext>
            </a:extLst>
          </p:cNvPr>
          <p:cNvSpPr txBox="1"/>
          <p:nvPr/>
        </p:nvSpPr>
        <p:spPr>
          <a:xfrm>
            <a:off x="8271249" y="4290739"/>
            <a:ext cx="603050" cy="307777"/>
          </a:xfrm>
          <a:prstGeom prst="rect">
            <a:avLst/>
          </a:prstGeom>
          <a:noFill/>
          <a:ln>
            <a:solidFill>
              <a:srgbClr val="00B050"/>
            </a:solidFill>
          </a:ln>
        </p:spPr>
        <p:txBody>
          <a:bodyPr wrap="none" rtlCol="0">
            <a:spAutoFit/>
          </a:bodyPr>
          <a:lstStyle/>
          <a:p>
            <a:r>
              <a:rPr lang="en-US" dirty="0"/>
              <a:t>Edge</a:t>
            </a:r>
          </a:p>
        </p:txBody>
      </p:sp>
      <p:cxnSp>
        <p:nvCxnSpPr>
          <p:cNvPr id="21" name="Connettore 2 20">
            <a:extLst>
              <a:ext uri="{FF2B5EF4-FFF2-40B4-BE49-F238E27FC236}">
                <a16:creationId xmlns:a16="http://schemas.microsoft.com/office/drawing/2014/main" id="{9F196308-1A1B-25BB-3700-C738A56481E7}"/>
              </a:ext>
            </a:extLst>
          </p:cNvPr>
          <p:cNvCxnSpPr>
            <a:cxnSpLocks/>
          </p:cNvCxnSpPr>
          <p:nvPr/>
        </p:nvCxnSpPr>
        <p:spPr>
          <a:xfrm flipV="1">
            <a:off x="8580617" y="2438173"/>
            <a:ext cx="790730" cy="184274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05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64B4153E-A1AE-6995-F2F2-597007BA795E}"/>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1809A1F7-9392-89A6-BB12-2555B961B858}"/>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F23FC756-AA44-A87F-7232-7CB568470E35}"/>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D3904285-2037-86ED-661E-A0FCEA1E8EBB}"/>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F922BE62-13E5-9924-AE44-514EE46CBB30}"/>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438B2C6B-9D9C-8128-AC2B-590CAC0CFCA7}"/>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E6D154FE-AF01-7EC5-F427-4C014410F4CA}"/>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Why </a:t>
            </a:r>
            <a:r>
              <a:rPr lang="en-US" sz="3000" b="1" i="0" u="none" strike="noStrike" cap="none" dirty="0" err="1">
                <a:solidFill>
                  <a:srgbClr val="1C7FFF"/>
                </a:solidFill>
                <a:latin typeface="Titillium Web"/>
                <a:ea typeface="Titillium Web"/>
                <a:cs typeface="Titillium Web"/>
                <a:sym typeface="Titillium Web"/>
              </a:rPr>
              <a:t>SAGEConv</a:t>
            </a:r>
            <a:endParaRPr lang="en-US" sz="2000" b="0" i="0" u="none" strike="noStrike" cap="none" dirty="0">
              <a:solidFill>
                <a:srgbClr val="000000"/>
              </a:solidFill>
              <a:latin typeface="Titillium Web"/>
              <a:ea typeface="Titillium Web"/>
              <a:cs typeface="Titillium Web"/>
              <a:sym typeface="Titillium Web"/>
            </a:endParaRPr>
          </a:p>
        </p:txBody>
      </p:sp>
      <p:sp>
        <p:nvSpPr>
          <p:cNvPr id="3" name="Rectangle 1">
            <a:extLst>
              <a:ext uri="{FF2B5EF4-FFF2-40B4-BE49-F238E27FC236}">
                <a16:creationId xmlns:a16="http://schemas.microsoft.com/office/drawing/2014/main" id="{9CB53D4E-FD84-9274-C079-DB0D1D959948}"/>
              </a:ext>
            </a:extLst>
          </p:cNvPr>
          <p:cNvSpPr>
            <a:spLocks noChangeArrowheads="1"/>
          </p:cNvSpPr>
          <p:nvPr/>
        </p:nvSpPr>
        <p:spPr bwMode="auto">
          <a:xfrm>
            <a:off x="467555" y="2132485"/>
            <a:ext cx="896769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800" b="0" i="0" u="none" strike="noStrike" cap="none" normalizeH="0" baseline="0" dirty="0" err="1">
                <a:ln>
                  <a:noFill/>
                </a:ln>
                <a:solidFill>
                  <a:schemeClr val="tx1"/>
                </a:solidFill>
                <a:effectLst/>
                <a:latin typeface="Titillium Web" panose="00000500000000000000" pitchFamily="2" charset="0"/>
              </a:rPr>
              <a:t>It</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1" i="0" u="none" strike="noStrike" cap="none" normalizeH="0" baseline="0" dirty="0" err="1">
                <a:ln>
                  <a:noFill/>
                </a:ln>
                <a:solidFill>
                  <a:schemeClr val="tx1"/>
                </a:solidFill>
                <a:effectLst/>
                <a:latin typeface="Titillium Web" panose="00000500000000000000" pitchFamily="2" charset="0"/>
              </a:rPr>
              <a:t>aggregates</a:t>
            </a:r>
            <a:r>
              <a:rPr kumimoji="0" lang="it-IT" altLang="it-IT" sz="1800" b="1" i="0" u="none" strike="noStrike" cap="none" normalizeH="0" baseline="0" dirty="0">
                <a:ln>
                  <a:noFill/>
                </a:ln>
                <a:solidFill>
                  <a:schemeClr val="tx1"/>
                </a:solidFill>
                <a:effectLst/>
                <a:latin typeface="Titillium Web" panose="00000500000000000000" pitchFamily="2" charset="0"/>
              </a:rPr>
              <a:t> </a:t>
            </a:r>
            <a:r>
              <a:rPr kumimoji="0" lang="it-IT" altLang="it-IT" sz="1800" b="1" i="0" u="none" strike="noStrike" cap="none" normalizeH="0" baseline="0" dirty="0" err="1">
                <a:ln>
                  <a:noFill/>
                </a:ln>
                <a:solidFill>
                  <a:schemeClr val="tx1"/>
                </a:solidFill>
                <a:effectLst/>
                <a:latin typeface="Titillium Web" panose="00000500000000000000" pitchFamily="2" charset="0"/>
              </a:rPr>
              <a:t>neighbor</a:t>
            </a:r>
            <a:r>
              <a:rPr kumimoji="0" lang="it-IT" altLang="it-IT" sz="1800" b="1" i="0" u="none" strike="noStrike" cap="none" normalizeH="0" baseline="0" dirty="0">
                <a:ln>
                  <a:noFill/>
                </a:ln>
                <a:solidFill>
                  <a:schemeClr val="tx1"/>
                </a:solidFill>
                <a:effectLst/>
                <a:latin typeface="Titillium Web" panose="00000500000000000000" pitchFamily="2" charset="0"/>
              </a:rPr>
              <a:t> features</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efficiently</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using</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mean</a:t>
            </a:r>
            <a:r>
              <a:rPr kumimoji="0" lang="it-IT" altLang="it-IT" sz="1800" b="0" i="0" u="none" strike="noStrike" cap="none" normalizeH="0" baseline="0" dirty="0">
                <a:ln>
                  <a:noFill/>
                </a:ln>
                <a:solidFill>
                  <a:schemeClr val="tx1"/>
                </a:solidFill>
                <a:effectLst/>
                <a:latin typeface="Titillium Web" panose="00000500000000000000" pitchFamily="2" charset="0"/>
              </a:rPr>
              <a:t> or </a:t>
            </a:r>
            <a:r>
              <a:rPr kumimoji="0" lang="it-IT" altLang="it-IT" sz="1800" b="0" i="0" u="none" strike="noStrike" cap="none" normalizeH="0" baseline="0" dirty="0" err="1">
                <a:ln>
                  <a:noFill/>
                </a:ln>
                <a:solidFill>
                  <a:schemeClr val="tx1"/>
                </a:solidFill>
                <a:effectLst/>
                <a:latin typeface="Titillium Web" panose="00000500000000000000" pitchFamily="2" charset="0"/>
              </a:rPr>
              <a:t>learned</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functions</a:t>
            </a:r>
            <a:r>
              <a:rPr kumimoji="0" lang="it-IT" altLang="it-IT" sz="1800" b="0" i="0" u="none" strike="noStrike" cap="none" normalizeH="0" baseline="0" dirty="0">
                <a:ln>
                  <a:noFill/>
                </a:ln>
                <a:solidFill>
                  <a:schemeClr val="tx1"/>
                </a:solidFill>
                <a:effectLst/>
                <a:latin typeface="Titillium Web" panose="00000500000000000000" pitchFamily="2" charset="0"/>
              </a:rPr>
              <a:t>.</a:t>
            </a:r>
            <a:br>
              <a:rPr kumimoji="0" lang="it-IT" altLang="it-IT" sz="1800" b="0" i="0" u="none" strike="noStrike" cap="none" normalizeH="0" baseline="0" dirty="0">
                <a:ln>
                  <a:noFill/>
                </a:ln>
                <a:solidFill>
                  <a:schemeClr val="tx1"/>
                </a:solidFill>
                <a:effectLst/>
                <a:latin typeface="Titillium Web" panose="00000500000000000000" pitchFamily="2" charset="0"/>
              </a:rPr>
            </a:br>
            <a:endParaRPr kumimoji="0" lang="it-IT" altLang="it-IT" sz="1800"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800" b="0" i="0" u="none" strike="noStrike" cap="none" normalizeH="0" baseline="0" dirty="0">
                <a:ln>
                  <a:noFill/>
                </a:ln>
                <a:solidFill>
                  <a:schemeClr val="tx1"/>
                </a:solidFill>
                <a:effectLst/>
                <a:latin typeface="Titillium Web" panose="00000500000000000000" pitchFamily="2" charset="0"/>
              </a:rPr>
              <a:t>Perfect for </a:t>
            </a:r>
            <a:r>
              <a:rPr kumimoji="0" lang="it-IT" altLang="it-IT" sz="1800" b="0" i="0" u="none" strike="noStrike" cap="none" normalizeH="0" baseline="0" dirty="0" err="1">
                <a:ln>
                  <a:noFill/>
                </a:ln>
                <a:solidFill>
                  <a:schemeClr val="tx1"/>
                </a:solidFill>
                <a:effectLst/>
                <a:latin typeface="Titillium Web" panose="00000500000000000000" pitchFamily="2" charset="0"/>
              </a:rPr>
              <a:t>graphs</a:t>
            </a:r>
            <a:r>
              <a:rPr kumimoji="0" lang="it-IT" altLang="it-IT" sz="1800" b="0" i="0" u="none" strike="noStrike" cap="none" normalizeH="0" baseline="0" dirty="0">
                <a:ln>
                  <a:noFill/>
                </a:ln>
                <a:solidFill>
                  <a:schemeClr val="tx1"/>
                </a:solidFill>
                <a:effectLst/>
                <a:latin typeface="Titillium Web" panose="00000500000000000000" pitchFamily="2" charset="0"/>
              </a:rPr>
              <a:t> with </a:t>
            </a:r>
            <a:r>
              <a:rPr kumimoji="0" lang="it-IT" altLang="it-IT" sz="1800" b="1" i="0" u="none" strike="noStrike" cap="none" normalizeH="0" baseline="0" dirty="0" err="1">
                <a:ln>
                  <a:noFill/>
                </a:ln>
                <a:solidFill>
                  <a:schemeClr val="tx1"/>
                </a:solidFill>
                <a:effectLst/>
                <a:latin typeface="Titillium Web" panose="00000500000000000000" pitchFamily="2" charset="0"/>
              </a:rPr>
              <a:t>irregular</a:t>
            </a:r>
            <a:r>
              <a:rPr kumimoji="0" lang="it-IT" altLang="it-IT" sz="1800" b="1" i="0" u="none" strike="noStrike" cap="none" normalizeH="0" baseline="0" dirty="0">
                <a:ln>
                  <a:noFill/>
                </a:ln>
                <a:solidFill>
                  <a:schemeClr val="tx1"/>
                </a:solidFill>
                <a:effectLst/>
                <a:latin typeface="Titillium Web" panose="00000500000000000000" pitchFamily="2" charset="0"/>
              </a:rPr>
              <a:t> </a:t>
            </a:r>
            <a:r>
              <a:rPr kumimoji="0" lang="it-IT" altLang="it-IT" sz="1800" b="1" i="0" u="none" strike="noStrike" cap="none" normalizeH="0" baseline="0" dirty="0" err="1">
                <a:ln>
                  <a:noFill/>
                </a:ln>
                <a:solidFill>
                  <a:schemeClr val="tx1"/>
                </a:solidFill>
                <a:effectLst/>
                <a:latin typeface="Titillium Web" panose="00000500000000000000" pitchFamily="2" charset="0"/>
              </a:rPr>
              <a:t>topology</a:t>
            </a:r>
            <a:r>
              <a:rPr kumimoji="0" lang="it-IT" altLang="it-IT" sz="1800" b="0" i="0" u="none" strike="noStrike" cap="none" normalizeH="0" baseline="0" dirty="0">
                <a:ln>
                  <a:noFill/>
                </a:ln>
                <a:solidFill>
                  <a:schemeClr val="tx1"/>
                </a:solidFill>
                <a:effectLst/>
                <a:latin typeface="Titillium Web" panose="00000500000000000000" pitchFamily="2" charset="0"/>
              </a:rPr>
              <a:t>, like sparse </a:t>
            </a:r>
            <a:r>
              <a:rPr kumimoji="0" lang="it-IT" altLang="it-IT" sz="1800" b="0" i="0" u="none" strike="noStrike" cap="none" normalizeH="0" baseline="0" dirty="0" err="1">
                <a:ln>
                  <a:noFill/>
                </a:ln>
                <a:solidFill>
                  <a:schemeClr val="tx1"/>
                </a:solidFill>
                <a:effectLst/>
                <a:latin typeface="Titillium Web" panose="00000500000000000000" pitchFamily="2" charset="0"/>
              </a:rPr>
              <a:t>particle</a:t>
            </a:r>
            <a:r>
              <a:rPr kumimoji="0" lang="it-IT" altLang="it-IT" sz="1800" b="0" i="0" u="none" strike="noStrike" cap="none" normalizeH="0" baseline="0" dirty="0">
                <a:ln>
                  <a:noFill/>
                </a:ln>
                <a:solidFill>
                  <a:schemeClr val="tx1"/>
                </a:solidFill>
                <a:effectLst/>
                <a:latin typeface="Titillium Web" panose="00000500000000000000" pitchFamily="2" charset="0"/>
              </a:rPr>
              <a:t> events.</a:t>
            </a:r>
            <a:br>
              <a:rPr kumimoji="0" lang="it-IT" altLang="it-IT" sz="1800" b="0" i="0" u="none" strike="noStrike" cap="none" normalizeH="0" baseline="0" dirty="0">
                <a:ln>
                  <a:noFill/>
                </a:ln>
                <a:solidFill>
                  <a:schemeClr val="tx1"/>
                </a:solidFill>
                <a:effectLst/>
                <a:latin typeface="Titillium Web" panose="00000500000000000000" pitchFamily="2" charset="0"/>
              </a:rPr>
            </a:br>
            <a:endParaRPr kumimoji="0" lang="it-IT" altLang="it-IT" sz="1800"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1800" b="0" i="0" u="none" strike="noStrike" cap="none" normalizeH="0" baseline="0" dirty="0">
                <a:ln>
                  <a:noFill/>
                </a:ln>
                <a:solidFill>
                  <a:schemeClr val="tx1"/>
                </a:solidFill>
                <a:effectLst/>
                <a:latin typeface="Titillium Web" panose="00000500000000000000" pitchFamily="2" charset="0"/>
              </a:rPr>
              <a:t>Works in </a:t>
            </a:r>
            <a:r>
              <a:rPr kumimoji="0" lang="it-IT" altLang="it-IT" sz="1800" b="1" i="0" u="none" strike="noStrike" cap="none" normalizeH="0" baseline="0" dirty="0" err="1">
                <a:ln>
                  <a:noFill/>
                </a:ln>
                <a:solidFill>
                  <a:schemeClr val="tx1"/>
                </a:solidFill>
                <a:effectLst/>
                <a:latin typeface="Titillium Web" panose="00000500000000000000" pitchFamily="2" charset="0"/>
              </a:rPr>
              <a:t>inductive</a:t>
            </a:r>
            <a:r>
              <a:rPr kumimoji="0" lang="it-IT" altLang="it-IT" sz="1800" b="1" i="0" u="none" strike="noStrike" cap="none" normalizeH="0" baseline="0" dirty="0">
                <a:ln>
                  <a:noFill/>
                </a:ln>
                <a:solidFill>
                  <a:schemeClr val="tx1"/>
                </a:solidFill>
                <a:effectLst/>
                <a:latin typeface="Titillium Web" panose="00000500000000000000" pitchFamily="2" charset="0"/>
              </a:rPr>
              <a:t> mode</a:t>
            </a:r>
            <a:r>
              <a:rPr kumimoji="0" lang="it-IT" altLang="it-IT" sz="1800" b="0" i="0" u="none" strike="noStrike" cap="none" normalizeH="0" baseline="0" dirty="0">
                <a:ln>
                  <a:noFill/>
                </a:ln>
                <a:solidFill>
                  <a:schemeClr val="tx1"/>
                </a:solidFill>
                <a:effectLst/>
                <a:latin typeface="Titillium Web" panose="00000500000000000000" pitchFamily="2" charset="0"/>
              </a:rPr>
              <a:t>, so </a:t>
            </a:r>
            <a:r>
              <a:rPr kumimoji="0" lang="it-IT" altLang="it-IT" sz="1800" b="0" i="0" u="none" strike="noStrike" cap="none" normalizeH="0" baseline="0" dirty="0" err="1">
                <a:ln>
                  <a:noFill/>
                </a:ln>
                <a:solidFill>
                  <a:schemeClr val="tx1"/>
                </a:solidFill>
                <a:effectLst/>
                <a:latin typeface="Titillium Web" panose="00000500000000000000" pitchFamily="2" charset="0"/>
              </a:rPr>
              <a:t>it</a:t>
            </a:r>
            <a:r>
              <a:rPr kumimoji="0" lang="it-IT" altLang="it-IT" sz="1800" b="0" i="0" u="none" strike="noStrike" cap="none" normalizeH="0" baseline="0" dirty="0">
                <a:ln>
                  <a:noFill/>
                </a:ln>
                <a:solidFill>
                  <a:schemeClr val="tx1"/>
                </a:solidFill>
                <a:effectLst/>
                <a:latin typeface="Titillium Web" panose="00000500000000000000" pitchFamily="2" charset="0"/>
              </a:rPr>
              <a:t> can </a:t>
            </a:r>
            <a:r>
              <a:rPr kumimoji="0" lang="it-IT" altLang="it-IT" sz="1800" b="0" i="0" u="none" strike="noStrike" cap="none" normalizeH="0" baseline="0" dirty="0" err="1">
                <a:ln>
                  <a:noFill/>
                </a:ln>
                <a:solidFill>
                  <a:schemeClr val="tx1"/>
                </a:solidFill>
                <a:effectLst/>
                <a:latin typeface="Titillium Web" panose="00000500000000000000" pitchFamily="2" charset="0"/>
              </a:rPr>
              <a:t>generalize</a:t>
            </a:r>
            <a:r>
              <a:rPr kumimoji="0" lang="it-IT" altLang="it-IT" sz="1800" b="0" i="0" u="none" strike="noStrike" cap="none" normalizeH="0" baseline="0" dirty="0">
                <a:ln>
                  <a:noFill/>
                </a:ln>
                <a:solidFill>
                  <a:schemeClr val="tx1"/>
                </a:solidFill>
                <a:effectLst/>
                <a:latin typeface="Titillium Web" panose="00000500000000000000" pitchFamily="2" charset="0"/>
              </a:rPr>
              <a:t> to </a:t>
            </a:r>
            <a:r>
              <a:rPr kumimoji="0" lang="it-IT" altLang="it-IT" sz="1800" b="0" i="0" u="none" strike="noStrike" cap="none" normalizeH="0" baseline="0" dirty="0" err="1">
                <a:ln>
                  <a:noFill/>
                </a:ln>
                <a:solidFill>
                  <a:schemeClr val="tx1"/>
                </a:solidFill>
                <a:effectLst/>
                <a:latin typeface="Titillium Web" panose="00000500000000000000" pitchFamily="2" charset="0"/>
              </a:rPr>
              <a:t>unseen</a:t>
            </a:r>
            <a:r>
              <a:rPr kumimoji="0" lang="it-IT" altLang="it-IT" sz="1800" b="0" i="0" u="none" strike="noStrike" cap="none" normalizeH="0" baseline="0" dirty="0">
                <a:ln>
                  <a:noFill/>
                </a:ln>
                <a:solidFill>
                  <a:schemeClr val="tx1"/>
                </a:solidFill>
                <a:effectLst/>
                <a:latin typeface="Titillium Web" panose="00000500000000000000" pitchFamily="2" charset="0"/>
              </a:rPr>
              <a:t> </a:t>
            </a:r>
            <a:r>
              <a:rPr kumimoji="0" lang="it-IT" altLang="it-IT" sz="1800" b="0" i="0" u="none" strike="noStrike" cap="none" normalizeH="0" baseline="0" dirty="0" err="1">
                <a:ln>
                  <a:noFill/>
                </a:ln>
                <a:solidFill>
                  <a:schemeClr val="tx1"/>
                </a:solidFill>
                <a:effectLst/>
                <a:latin typeface="Titillium Web" panose="00000500000000000000" pitchFamily="2" charset="0"/>
              </a:rPr>
              <a:t>graphs</a:t>
            </a:r>
            <a:r>
              <a:rPr kumimoji="0" lang="it-IT" altLang="it-IT" sz="1800" b="0" i="0" u="none" strike="noStrike" cap="none" normalizeH="0" baseline="0" dirty="0">
                <a:ln>
                  <a:noFill/>
                </a:ln>
                <a:solidFill>
                  <a:schemeClr val="tx1"/>
                </a:solidFill>
                <a:effectLst/>
                <a:latin typeface="Titillium Web" panose="00000500000000000000" pitchFamily="2"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it-IT" altLang="it-IT" sz="1800" dirty="0">
              <a:solidFill>
                <a:schemeClr val="tx1"/>
              </a:solidFill>
              <a:latin typeface="Titillium Web" panose="00000500000000000000" pitchFamily="2" charset="0"/>
            </a:endParaRPr>
          </a:p>
          <a:p>
            <a:pPr marL="285750" indent="-285750" eaLnBrk="0" fontAlgn="base" hangingPunct="0">
              <a:spcBef>
                <a:spcPct val="0"/>
              </a:spcBef>
              <a:spcAft>
                <a:spcPct val="0"/>
              </a:spcAft>
              <a:buClrTx/>
              <a:buFont typeface="Arial" panose="020B0604020202020204" pitchFamily="34" charset="0"/>
              <a:buChar char="•"/>
            </a:pPr>
            <a:r>
              <a:rPr kumimoji="0" lang="it-IT" altLang="it-IT" sz="1800" b="0" i="0" u="none" strike="noStrike" cap="none" normalizeH="0" baseline="0" dirty="0">
                <a:ln>
                  <a:noFill/>
                </a:ln>
                <a:solidFill>
                  <a:schemeClr val="tx1"/>
                </a:solidFill>
                <a:effectLst/>
                <a:latin typeface="Arial" panose="020B0604020202020204" pitchFamily="34" charset="0"/>
              </a:rPr>
              <a:t>After training, </a:t>
            </a:r>
            <a:r>
              <a:rPr kumimoji="0" lang="it-IT" altLang="it-IT" sz="1800" b="0" i="0" u="none" strike="noStrike" cap="none" normalizeH="0" baseline="0" dirty="0" err="1">
                <a:ln>
                  <a:noFill/>
                </a:ln>
                <a:solidFill>
                  <a:schemeClr val="tx1"/>
                </a:solidFill>
                <a:effectLst/>
                <a:latin typeface="Arial" panose="020B0604020202020204" pitchFamily="34" charset="0"/>
              </a:rPr>
              <a:t>each</a:t>
            </a: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1800" b="0" i="0" u="none" strike="noStrike" cap="none" normalizeH="0" baseline="0" dirty="0" err="1">
                <a:ln>
                  <a:noFill/>
                </a:ln>
                <a:solidFill>
                  <a:schemeClr val="tx1"/>
                </a:solidFill>
                <a:effectLst/>
                <a:latin typeface="Arial" panose="020B0604020202020204" pitchFamily="34" charset="0"/>
              </a:rPr>
              <a:t>node's</a:t>
            </a:r>
            <a:r>
              <a:rPr kumimoji="0" lang="it-IT" altLang="it-IT" sz="1800" b="0" i="0" u="none" strike="noStrike" cap="none" normalizeH="0" baseline="0" dirty="0">
                <a:ln>
                  <a:noFill/>
                </a:ln>
                <a:solidFill>
                  <a:schemeClr val="tx1"/>
                </a:solidFill>
                <a:effectLst/>
                <a:latin typeface="Arial" panose="020B0604020202020204" pitchFamily="34" charset="0"/>
              </a:rPr>
              <a:t> output </a:t>
            </a:r>
            <a:r>
              <a:rPr kumimoji="0" lang="it-IT" altLang="it-IT" sz="1800" b="0" i="0" u="none" strike="noStrike" cap="none" normalizeH="0" baseline="0" dirty="0" err="1">
                <a:ln>
                  <a:noFill/>
                </a:ln>
                <a:solidFill>
                  <a:schemeClr val="tx1"/>
                </a:solidFill>
                <a:effectLst/>
                <a:latin typeface="Arial" panose="020B0604020202020204" pitchFamily="34" charset="0"/>
              </a:rPr>
              <a:t>represents</a:t>
            </a:r>
            <a:r>
              <a:rPr kumimoji="0" lang="it-IT" altLang="it-IT" sz="1800" b="0" i="0" u="none" strike="noStrike" cap="none" normalizeH="0" baseline="0" dirty="0">
                <a:ln>
                  <a:noFill/>
                </a:ln>
                <a:solidFill>
                  <a:schemeClr val="tx1"/>
                </a:solidFill>
                <a:effectLst/>
                <a:latin typeface="Arial" panose="020B0604020202020204" pitchFamily="34" charset="0"/>
              </a:rPr>
              <a:t> the </a:t>
            </a:r>
            <a:r>
              <a:rPr kumimoji="0" lang="it-IT" altLang="it-IT" sz="1800" b="1" i="0" u="none" strike="noStrike" cap="none" normalizeH="0" baseline="0" dirty="0" err="1">
                <a:ln>
                  <a:noFill/>
                </a:ln>
                <a:solidFill>
                  <a:schemeClr val="tx1"/>
                </a:solidFill>
                <a:effectLst/>
                <a:latin typeface="Arial" panose="020B0604020202020204" pitchFamily="34" charset="0"/>
              </a:rPr>
              <a:t>probability</a:t>
            </a:r>
            <a:r>
              <a:rPr kumimoji="0" lang="it-IT" altLang="it-IT" sz="1800" b="1" i="0" u="none" strike="noStrike" cap="none" normalizeH="0" baseline="0" dirty="0">
                <a:ln>
                  <a:noFill/>
                </a:ln>
                <a:solidFill>
                  <a:schemeClr val="tx1"/>
                </a:solidFill>
                <a:effectLst/>
                <a:latin typeface="Arial" panose="020B0604020202020204" pitchFamily="34" charset="0"/>
              </a:rPr>
              <a:t> of </a:t>
            </a:r>
            <a:r>
              <a:rPr kumimoji="0" lang="it-IT" altLang="it-IT" sz="1800" b="1" i="0" u="none" strike="noStrike" cap="none" normalizeH="0" baseline="0" dirty="0" err="1">
                <a:ln>
                  <a:noFill/>
                </a:ln>
                <a:solidFill>
                  <a:schemeClr val="tx1"/>
                </a:solidFill>
                <a:effectLst/>
                <a:latin typeface="Arial" panose="020B0604020202020204" pitchFamily="34" charset="0"/>
              </a:rPr>
              <a:t>belonging</a:t>
            </a:r>
            <a:r>
              <a:rPr kumimoji="0" lang="it-IT" altLang="it-IT" sz="1800" b="1" i="0" u="none" strike="noStrike" cap="none" normalizeH="0" baseline="0" dirty="0">
                <a:ln>
                  <a:noFill/>
                </a:ln>
                <a:solidFill>
                  <a:schemeClr val="tx1"/>
                </a:solidFill>
                <a:effectLst/>
                <a:latin typeface="Arial" panose="020B0604020202020204" pitchFamily="34" charset="0"/>
              </a:rPr>
              <a:t> to a </a:t>
            </a:r>
            <a:r>
              <a:rPr kumimoji="0" lang="it-IT" altLang="it-IT" sz="1800" b="1" i="0" u="none" strike="noStrike" cap="none" normalizeH="0" baseline="0" dirty="0" err="1">
                <a:ln>
                  <a:noFill/>
                </a:ln>
                <a:solidFill>
                  <a:schemeClr val="tx1"/>
                </a:solidFill>
                <a:effectLst/>
                <a:latin typeface="Arial" panose="020B0604020202020204" pitchFamily="34" charset="0"/>
              </a:rPr>
              <a:t>particle</a:t>
            </a:r>
            <a:r>
              <a:rPr kumimoji="0" lang="it-IT" altLang="it-IT" sz="1800" b="1" i="0" u="none" strike="noStrike" cap="none" normalizeH="0" baseline="0" dirty="0">
                <a:ln>
                  <a:noFill/>
                </a:ln>
                <a:solidFill>
                  <a:schemeClr val="tx1"/>
                </a:solidFill>
                <a:effectLst/>
                <a:latin typeface="Arial" panose="020B0604020202020204" pitchFamily="34" charset="0"/>
              </a:rPr>
              <a:t> track</a:t>
            </a:r>
            <a:r>
              <a:rPr kumimoji="0" lang="it-IT" altLang="it-IT" sz="1800" b="0" i="0" u="none" strike="noStrike" cap="none" normalizeH="0" baseline="0" dirty="0">
                <a:ln>
                  <a:noFill/>
                </a:ln>
                <a:solidFill>
                  <a:schemeClr val="tx1"/>
                </a:solidFill>
                <a:effectLst/>
                <a:latin typeface="Arial" panose="020B0604020202020204" pitchFamily="34" charset="0"/>
              </a:rPr>
              <a:t>.</a:t>
            </a:r>
            <a:endParaRPr kumimoji="0" lang="it-IT" altLang="it-IT" sz="1800"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1800" b="0" i="0" u="none" strike="noStrike" cap="none" normalizeH="0" baseline="0" dirty="0">
              <a:ln>
                <a:noFill/>
              </a:ln>
              <a:solidFill>
                <a:schemeClr val="tx1"/>
              </a:solidFill>
              <a:effectLst/>
              <a:latin typeface="Titillium Web" panose="00000500000000000000" pitchFamily="2" charset="0"/>
            </a:endParaRPr>
          </a:p>
        </p:txBody>
      </p:sp>
    </p:spTree>
    <p:extLst>
      <p:ext uri="{BB962C8B-B14F-4D97-AF65-F5344CB8AC3E}">
        <p14:creationId xmlns:p14="http://schemas.microsoft.com/office/powerpoint/2010/main" val="2030494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9EDC09FC-358B-C8D2-4452-3F44AC109415}"/>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6DEE3FA0-768E-B7D6-E7AA-B0D1BC1186F0}"/>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89A5A3D8-9FCB-B7B2-E3FB-5CBF16F9594B}"/>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666DF461-F7E1-49EF-AB5C-17C84A7BA324}"/>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008E80E6-C9D1-D52A-2445-0083DCE04904}"/>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4379B935-C5D9-E112-FA82-7A8CCD9BAF95}"/>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75D25C16-A031-F6D1-E118-8B5E2A597F4D}"/>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Hardware Implementation Strategy</a:t>
            </a:r>
            <a:endParaRPr lang="en-US" sz="2000" b="0" i="0" u="none" strike="noStrike" cap="none" dirty="0">
              <a:solidFill>
                <a:srgbClr val="000000"/>
              </a:solidFill>
              <a:latin typeface="Titillium Web"/>
              <a:ea typeface="Titillium Web"/>
              <a:cs typeface="Titillium Web"/>
              <a:sym typeface="Titillium Web"/>
            </a:endParaRPr>
          </a:p>
        </p:txBody>
      </p:sp>
      <p:sp>
        <p:nvSpPr>
          <p:cNvPr id="5" name="CasellaDiTesto 4">
            <a:extLst>
              <a:ext uri="{FF2B5EF4-FFF2-40B4-BE49-F238E27FC236}">
                <a16:creationId xmlns:a16="http://schemas.microsoft.com/office/drawing/2014/main" id="{83DB47C5-A446-BD2C-E6C8-AAC7A5B89997}"/>
              </a:ext>
            </a:extLst>
          </p:cNvPr>
          <p:cNvSpPr txBox="1"/>
          <p:nvPr/>
        </p:nvSpPr>
        <p:spPr>
          <a:xfrm>
            <a:off x="154606" y="1485547"/>
            <a:ext cx="6818277" cy="5078313"/>
          </a:xfrm>
          <a:prstGeom prst="rect">
            <a:avLst/>
          </a:prstGeom>
          <a:noFill/>
        </p:spPr>
        <p:txBody>
          <a:bodyPr wrap="square">
            <a:spAutoFit/>
          </a:bodyPr>
          <a:lstStyle/>
          <a:p>
            <a:pPr>
              <a:buNone/>
            </a:pPr>
            <a:r>
              <a:rPr lang="it-IT" sz="1800" b="1" dirty="0">
                <a:latin typeface="Titillium Web" panose="00000500000000000000" pitchFamily="2" charset="0"/>
              </a:rPr>
              <a:t>System Architecture</a:t>
            </a:r>
          </a:p>
          <a:p>
            <a:pPr>
              <a:buNone/>
            </a:pPr>
            <a:endParaRPr lang="it-IT" sz="1800" b="1" dirty="0">
              <a:latin typeface="Titillium Web" panose="00000500000000000000" pitchFamily="2" charset="0"/>
            </a:endParaRPr>
          </a:p>
          <a:p>
            <a:pPr marL="285750" indent="-285750">
              <a:buFont typeface="Arial" panose="020B0604020202020204" pitchFamily="34" charset="0"/>
              <a:buChar char="•"/>
            </a:pPr>
            <a:r>
              <a:rPr lang="it-IT" sz="1800" b="1" dirty="0" err="1">
                <a:latin typeface="Titillium Web" panose="00000500000000000000" pitchFamily="2" charset="0"/>
              </a:rPr>
              <a:t>Hybrid</a:t>
            </a:r>
            <a:r>
              <a:rPr lang="it-IT" sz="1800" b="1" dirty="0">
                <a:latin typeface="Titillium Web" panose="00000500000000000000" pitchFamily="2" charset="0"/>
              </a:rPr>
              <a:t> Solution</a:t>
            </a:r>
            <a:r>
              <a:rPr lang="it-IT" sz="1800" dirty="0">
                <a:latin typeface="Titillium Web" panose="00000500000000000000" pitchFamily="2" charset="0"/>
              </a:rPr>
              <a:t>: FPGA + NPU</a:t>
            </a:r>
            <a:br>
              <a:rPr lang="it-IT" sz="1800" dirty="0">
                <a:latin typeface="Titillium Web" panose="00000500000000000000" pitchFamily="2" charset="0"/>
              </a:rPr>
            </a:br>
            <a:r>
              <a:rPr lang="it-IT" sz="1800" dirty="0">
                <a:latin typeface="Titillium Web" panose="00000500000000000000" pitchFamily="2" charset="0"/>
              </a:rPr>
              <a:t>A mixed </a:t>
            </a:r>
            <a:r>
              <a:rPr lang="it-IT" sz="1800" dirty="0" err="1">
                <a:latin typeface="Titillium Web" panose="00000500000000000000" pitchFamily="2" charset="0"/>
              </a:rPr>
              <a:t>architecture</a:t>
            </a:r>
            <a:r>
              <a:rPr lang="it-IT" sz="1800" dirty="0">
                <a:latin typeface="Titillium Web" panose="00000500000000000000" pitchFamily="2" charset="0"/>
              </a:rPr>
              <a:t> combines a </a:t>
            </a:r>
            <a:r>
              <a:rPr lang="it-IT" sz="1800" dirty="0" err="1">
                <a:latin typeface="Titillium Web" panose="00000500000000000000" pitchFamily="2" charset="0"/>
              </a:rPr>
              <a:t>Xilinx</a:t>
            </a:r>
            <a:r>
              <a:rPr lang="it-IT" sz="1800" dirty="0">
                <a:latin typeface="Titillium Web" panose="00000500000000000000" pitchFamily="2" charset="0"/>
              </a:rPr>
              <a:t> </a:t>
            </a:r>
            <a:r>
              <a:rPr lang="it-IT" sz="1800" dirty="0" err="1">
                <a:latin typeface="Titillium Web" panose="00000500000000000000" pitchFamily="2" charset="0"/>
              </a:rPr>
              <a:t>Zynq</a:t>
            </a:r>
            <a:r>
              <a:rPr lang="it-IT" sz="1800" dirty="0">
                <a:latin typeface="Titillium Web" panose="00000500000000000000" pitchFamily="2" charset="0"/>
              </a:rPr>
              <a:t> </a:t>
            </a:r>
            <a:r>
              <a:rPr lang="it-IT" sz="1800" dirty="0" err="1">
                <a:latin typeface="Titillium Web" panose="00000500000000000000" pitchFamily="2" charset="0"/>
              </a:rPr>
              <a:t>Ultrascale</a:t>
            </a:r>
            <a:r>
              <a:rPr lang="it-IT" sz="1800" dirty="0">
                <a:latin typeface="Titillium Web" panose="00000500000000000000" pitchFamily="2" charset="0"/>
              </a:rPr>
              <a:t>+ FPGA with an NVIDIA </a:t>
            </a:r>
            <a:r>
              <a:rPr lang="it-IT" sz="1800" dirty="0" err="1">
                <a:latin typeface="Titillium Web" panose="00000500000000000000" pitchFamily="2" charset="0"/>
              </a:rPr>
              <a:t>Jetson</a:t>
            </a:r>
            <a:r>
              <a:rPr lang="it-IT" sz="1800" dirty="0">
                <a:latin typeface="Titillium Web" panose="00000500000000000000" pitchFamily="2" charset="0"/>
              </a:rPr>
              <a:t> </a:t>
            </a:r>
            <a:r>
              <a:rPr lang="it-IT" sz="1800" dirty="0" err="1">
                <a:latin typeface="Titillium Web" panose="00000500000000000000" pitchFamily="2" charset="0"/>
              </a:rPr>
              <a:t>Orin</a:t>
            </a:r>
            <a:r>
              <a:rPr lang="it-IT" sz="1800" dirty="0">
                <a:latin typeface="Titillium Web" panose="00000500000000000000" pitchFamily="2" charset="0"/>
              </a:rPr>
              <a:t> Nano to </a:t>
            </a:r>
            <a:r>
              <a:rPr lang="it-IT" sz="1800" dirty="0" err="1">
                <a:latin typeface="Titillium Web" panose="00000500000000000000" pitchFamily="2" charset="0"/>
              </a:rPr>
              <a:t>optimize</a:t>
            </a:r>
            <a:r>
              <a:rPr lang="it-IT" sz="1800" dirty="0">
                <a:latin typeface="Titillium Web" panose="00000500000000000000" pitchFamily="2" charset="0"/>
              </a:rPr>
              <a:t> the </a:t>
            </a:r>
            <a:r>
              <a:rPr lang="it-IT" sz="1800" dirty="0" err="1">
                <a:latin typeface="Titillium Web" panose="00000500000000000000" pitchFamily="2" charset="0"/>
              </a:rPr>
              <a:t>execution</a:t>
            </a:r>
            <a:r>
              <a:rPr lang="it-IT" sz="1800" dirty="0">
                <a:latin typeface="Titillium Web" panose="00000500000000000000" pitchFamily="2" charset="0"/>
              </a:rPr>
              <a:t> of the GNN model.</a:t>
            </a:r>
          </a:p>
          <a:p>
            <a:endParaRPr lang="it-IT" sz="1800" b="1" dirty="0">
              <a:latin typeface="Titillium Web" panose="00000500000000000000" pitchFamily="2" charset="0"/>
            </a:endParaRPr>
          </a:p>
          <a:p>
            <a:pPr marL="285750" indent="-285750">
              <a:buFont typeface="Arial" panose="020B0604020202020204" pitchFamily="34" charset="0"/>
              <a:buChar char="•"/>
            </a:pPr>
            <a:r>
              <a:rPr lang="it-IT" sz="1800" b="1" dirty="0" err="1">
                <a:latin typeface="Titillium Web" panose="00000500000000000000" pitchFamily="2" charset="0"/>
              </a:rPr>
              <a:t>Functional</a:t>
            </a:r>
            <a:r>
              <a:rPr lang="it-IT" sz="1800" b="1" dirty="0">
                <a:latin typeface="Titillium Web" panose="00000500000000000000" pitchFamily="2" charset="0"/>
              </a:rPr>
              <a:t> </a:t>
            </a:r>
            <a:r>
              <a:rPr lang="it-IT" sz="1800" b="1" dirty="0" err="1">
                <a:latin typeface="Titillium Web" panose="00000500000000000000" pitchFamily="2" charset="0"/>
              </a:rPr>
              <a:t>Roles</a:t>
            </a:r>
            <a:r>
              <a:rPr lang="it-IT" sz="1800" dirty="0">
                <a:latin typeface="Titillium Web" panose="00000500000000000000" pitchFamily="2" charset="0"/>
              </a:rPr>
              <a:t>:</a:t>
            </a:r>
            <a:br>
              <a:rPr lang="it-IT" sz="1800" dirty="0">
                <a:latin typeface="Titillium Web" panose="00000500000000000000" pitchFamily="2" charset="0"/>
              </a:rPr>
            </a:br>
            <a:endParaRPr lang="it-IT" sz="1800" dirty="0">
              <a:latin typeface="Titillium Web" panose="00000500000000000000" pitchFamily="2" charset="0"/>
            </a:endParaRPr>
          </a:p>
          <a:p>
            <a:pPr marL="742950" lvl="1" indent="-285750">
              <a:buFont typeface="Arial" panose="020B0604020202020204" pitchFamily="34" charset="0"/>
              <a:buChar char="•"/>
            </a:pPr>
            <a:r>
              <a:rPr lang="it-IT" sz="1800" b="1" dirty="0">
                <a:latin typeface="Titillium Web" panose="00000500000000000000" pitchFamily="2" charset="0"/>
              </a:rPr>
              <a:t>FPGA (</a:t>
            </a:r>
            <a:r>
              <a:rPr lang="it-IT" sz="1800" b="1" dirty="0" err="1">
                <a:latin typeface="Titillium Web" panose="00000500000000000000" pitchFamily="2" charset="0"/>
              </a:rPr>
              <a:t>Zynq</a:t>
            </a:r>
            <a:r>
              <a:rPr lang="it-IT" sz="1800" b="1" dirty="0">
                <a:latin typeface="Titillium Web" panose="00000500000000000000" pitchFamily="2" charset="0"/>
              </a:rPr>
              <a:t> </a:t>
            </a:r>
            <a:r>
              <a:rPr lang="it-IT" sz="1800" b="1" dirty="0" err="1">
                <a:latin typeface="Titillium Web" panose="00000500000000000000" pitchFamily="2" charset="0"/>
              </a:rPr>
              <a:t>Ultrascale</a:t>
            </a:r>
            <a:r>
              <a:rPr lang="it-IT" sz="1800" b="1" dirty="0">
                <a:latin typeface="Titillium Web" panose="00000500000000000000" pitchFamily="2" charset="0"/>
              </a:rPr>
              <a:t>+)</a:t>
            </a:r>
            <a:r>
              <a:rPr lang="it-IT" sz="1800" dirty="0">
                <a:latin typeface="Titillium Web" panose="00000500000000000000" pitchFamily="2" charset="0"/>
              </a:rPr>
              <a:t> handles:</a:t>
            </a:r>
          </a:p>
          <a:p>
            <a:pPr marL="1143000" lvl="2" indent="-228600">
              <a:buFont typeface="Arial" panose="020B0604020202020204" pitchFamily="34" charset="0"/>
              <a:buChar char="•"/>
            </a:pPr>
            <a:r>
              <a:rPr lang="it-IT" sz="1800" dirty="0">
                <a:latin typeface="Titillium Web" panose="00000500000000000000" pitchFamily="2" charset="0"/>
              </a:rPr>
              <a:t>Front-end data </a:t>
            </a:r>
            <a:r>
              <a:rPr lang="it-IT" sz="1800" dirty="0" err="1">
                <a:latin typeface="Titillium Web" panose="00000500000000000000" pitchFamily="2" charset="0"/>
              </a:rPr>
              <a:t>acquisition</a:t>
            </a:r>
            <a:endParaRPr lang="it-IT" sz="1800" dirty="0">
              <a:latin typeface="Titillium Web" panose="00000500000000000000" pitchFamily="2" charset="0"/>
            </a:endParaRPr>
          </a:p>
          <a:p>
            <a:pPr marL="1143000" lvl="2" indent="-228600">
              <a:buFont typeface="Arial" panose="020B0604020202020204" pitchFamily="34" charset="0"/>
              <a:buChar char="•"/>
            </a:pPr>
            <a:r>
              <a:rPr lang="it-IT" sz="1800" dirty="0" err="1">
                <a:latin typeface="Titillium Web" panose="00000500000000000000" pitchFamily="2" charset="0"/>
              </a:rPr>
              <a:t>Preprocessing</a:t>
            </a:r>
            <a:r>
              <a:rPr lang="it-IT" sz="1800" dirty="0">
                <a:latin typeface="Titillium Web" panose="00000500000000000000" pitchFamily="2" charset="0"/>
              </a:rPr>
              <a:t> (e.g., cluster building, filtering)</a:t>
            </a:r>
          </a:p>
          <a:p>
            <a:pPr marL="1143000" lvl="2" indent="-228600">
              <a:buFont typeface="Arial" panose="020B0604020202020204" pitchFamily="34" charset="0"/>
              <a:buChar char="•"/>
            </a:pPr>
            <a:r>
              <a:rPr lang="it-IT" sz="1800" dirty="0">
                <a:latin typeface="Titillium Web" panose="00000500000000000000" pitchFamily="2" charset="0"/>
              </a:rPr>
              <a:t>Real-time data </a:t>
            </a:r>
            <a:r>
              <a:rPr lang="it-IT" sz="1800" dirty="0" err="1">
                <a:latin typeface="Titillium Web" panose="00000500000000000000" pitchFamily="2" charset="0"/>
              </a:rPr>
              <a:t>preparation</a:t>
            </a:r>
            <a:r>
              <a:rPr lang="it-IT" sz="1800" dirty="0">
                <a:latin typeface="Titillium Web" panose="00000500000000000000" pitchFamily="2" charset="0"/>
              </a:rPr>
              <a:t> and </a:t>
            </a:r>
            <a:r>
              <a:rPr lang="it-IT" sz="1800" dirty="0" err="1">
                <a:latin typeface="Titillium Web" panose="00000500000000000000" pitchFamily="2" charset="0"/>
              </a:rPr>
              <a:t>formatting</a:t>
            </a:r>
            <a:br>
              <a:rPr lang="it-IT" sz="1800" dirty="0">
                <a:latin typeface="Titillium Web" panose="00000500000000000000" pitchFamily="2" charset="0"/>
              </a:rPr>
            </a:br>
            <a:endParaRPr lang="it-IT" sz="1800" dirty="0">
              <a:latin typeface="Titillium Web" panose="00000500000000000000" pitchFamily="2" charset="0"/>
            </a:endParaRPr>
          </a:p>
          <a:p>
            <a:pPr marL="742950" lvl="1" indent="-285750">
              <a:buFont typeface="Arial" panose="020B0604020202020204" pitchFamily="34" charset="0"/>
              <a:buChar char="•"/>
            </a:pPr>
            <a:r>
              <a:rPr lang="it-IT" sz="1800" b="1" dirty="0">
                <a:latin typeface="Titillium Web" panose="00000500000000000000" pitchFamily="2" charset="0"/>
              </a:rPr>
              <a:t>NPU (</a:t>
            </a:r>
            <a:r>
              <a:rPr lang="it-IT" sz="1800" b="1" dirty="0" err="1">
                <a:latin typeface="Titillium Web" panose="00000500000000000000" pitchFamily="2" charset="0"/>
              </a:rPr>
              <a:t>Jetson</a:t>
            </a:r>
            <a:r>
              <a:rPr lang="it-IT" sz="1800" b="1" dirty="0">
                <a:latin typeface="Titillium Web" panose="00000500000000000000" pitchFamily="2" charset="0"/>
              </a:rPr>
              <a:t> </a:t>
            </a:r>
            <a:r>
              <a:rPr lang="it-IT" sz="1800" b="1" dirty="0" err="1">
                <a:latin typeface="Titillium Web" panose="00000500000000000000" pitchFamily="2" charset="0"/>
              </a:rPr>
              <a:t>Orin</a:t>
            </a:r>
            <a:r>
              <a:rPr lang="it-IT" sz="1800" b="1" dirty="0">
                <a:latin typeface="Titillium Web" panose="00000500000000000000" pitchFamily="2" charset="0"/>
              </a:rPr>
              <a:t> Nano)</a:t>
            </a:r>
            <a:r>
              <a:rPr lang="it-IT" sz="1800" dirty="0">
                <a:latin typeface="Titillium Web" panose="00000500000000000000" pitchFamily="2" charset="0"/>
              </a:rPr>
              <a:t> </a:t>
            </a:r>
            <a:r>
              <a:rPr lang="it-IT" sz="1800" dirty="0" err="1">
                <a:latin typeface="Titillium Web" panose="00000500000000000000" pitchFamily="2" charset="0"/>
              </a:rPr>
              <a:t>performs</a:t>
            </a:r>
            <a:r>
              <a:rPr lang="it-IT" sz="1800" dirty="0">
                <a:latin typeface="Titillium Web" panose="00000500000000000000" pitchFamily="2" charset="0"/>
              </a:rPr>
              <a:t>:</a:t>
            </a:r>
          </a:p>
          <a:p>
            <a:pPr marL="1143000" lvl="2" indent="-228600">
              <a:buFont typeface="Arial" panose="020B0604020202020204" pitchFamily="34" charset="0"/>
              <a:buChar char="•"/>
            </a:pPr>
            <a:r>
              <a:rPr lang="it-IT" sz="1800" dirty="0">
                <a:latin typeface="Titillium Web" panose="00000500000000000000" pitchFamily="2" charset="0"/>
              </a:rPr>
              <a:t>GNN </a:t>
            </a:r>
            <a:r>
              <a:rPr lang="it-IT" sz="1800" dirty="0" err="1">
                <a:latin typeface="Titillium Web" panose="00000500000000000000" pitchFamily="2" charset="0"/>
              </a:rPr>
              <a:t>inference</a:t>
            </a:r>
            <a:r>
              <a:rPr lang="it-IT" sz="1800" dirty="0">
                <a:latin typeface="Titillium Web" panose="00000500000000000000" pitchFamily="2" charset="0"/>
              </a:rPr>
              <a:t> (</a:t>
            </a:r>
            <a:r>
              <a:rPr lang="it-IT" sz="1800" dirty="0" err="1">
                <a:latin typeface="Titillium Web" panose="00000500000000000000" pitchFamily="2" charset="0"/>
              </a:rPr>
              <a:t>GraphSAGE</a:t>
            </a:r>
            <a:r>
              <a:rPr lang="it-IT" sz="1800" dirty="0">
                <a:latin typeface="Titillium Web" panose="00000500000000000000" pitchFamily="2" charset="0"/>
              </a:rPr>
              <a:t> model)</a:t>
            </a:r>
          </a:p>
          <a:p>
            <a:pPr marL="1143000" lvl="2" indent="-228600">
              <a:buFont typeface="Arial" panose="020B0604020202020204" pitchFamily="34" charset="0"/>
              <a:buChar char="•"/>
            </a:pPr>
            <a:r>
              <a:rPr lang="it-IT" sz="1800" dirty="0">
                <a:latin typeface="Titillium Web" panose="00000500000000000000" pitchFamily="2" charset="0"/>
              </a:rPr>
              <a:t>Track </a:t>
            </a:r>
            <a:r>
              <a:rPr lang="it-IT" sz="1800" dirty="0" err="1">
                <a:latin typeface="Titillium Web" panose="00000500000000000000" pitchFamily="2" charset="0"/>
              </a:rPr>
              <a:t>reconstruction</a:t>
            </a:r>
            <a:endParaRPr lang="it-IT" sz="1800" dirty="0">
              <a:latin typeface="Titillium Web" panose="00000500000000000000" pitchFamily="2" charset="0"/>
            </a:endParaRPr>
          </a:p>
          <a:p>
            <a:pPr marL="1143000" lvl="2" indent="-228600">
              <a:buFont typeface="Arial" panose="020B0604020202020204" pitchFamily="34" charset="0"/>
              <a:buChar char="•"/>
            </a:pPr>
            <a:r>
              <a:rPr lang="it-IT" sz="1800" dirty="0">
                <a:latin typeface="Titillium Web" panose="00000500000000000000" pitchFamily="2" charset="0"/>
              </a:rPr>
              <a:t>Data packaging for </a:t>
            </a:r>
            <a:r>
              <a:rPr lang="it-IT" sz="1800" dirty="0" err="1">
                <a:latin typeface="Titillium Web" panose="00000500000000000000" pitchFamily="2" charset="0"/>
              </a:rPr>
              <a:t>acquisition</a:t>
            </a:r>
            <a:r>
              <a:rPr lang="it-IT" sz="1800" dirty="0">
                <a:latin typeface="Titillium Web" panose="00000500000000000000" pitchFamily="2" charset="0"/>
              </a:rPr>
              <a:t> PC</a:t>
            </a:r>
          </a:p>
        </p:txBody>
      </p:sp>
      <p:pic>
        <p:nvPicPr>
          <p:cNvPr id="6" name="Immagine 5" descr="Immagine che contiene interno, contenitore, scatola, argento&#10;&#10;Il contenuto generato dall'IA potrebbe non essere corretto.">
            <a:extLst>
              <a:ext uri="{FF2B5EF4-FFF2-40B4-BE49-F238E27FC236}">
                <a16:creationId xmlns:a16="http://schemas.microsoft.com/office/drawing/2014/main" id="{A2DF6FA3-5DDC-62BC-C4E9-E85A27AD9CAF}"/>
              </a:ext>
            </a:extLst>
          </p:cNvPr>
          <p:cNvPicPr>
            <a:picLocks noChangeAspect="1"/>
          </p:cNvPicPr>
          <p:nvPr/>
        </p:nvPicPr>
        <p:blipFill>
          <a:blip r:embed="rId5"/>
          <a:srcRect l="1384" r="53949"/>
          <a:stretch/>
        </p:blipFill>
        <p:spPr>
          <a:xfrm>
            <a:off x="7142383" y="1468368"/>
            <a:ext cx="1522768" cy="1249483"/>
          </a:xfrm>
          <a:prstGeom prst="rect">
            <a:avLst/>
          </a:prstGeom>
        </p:spPr>
      </p:pic>
      <p:pic>
        <p:nvPicPr>
          <p:cNvPr id="8" name="Immagine 7" descr="Immagine che contiene elettronica, Ingegneria elettronica, Componente elettrico, circuito&#10;&#10;Il contenuto generato dall'IA potrebbe non essere corretto.">
            <a:extLst>
              <a:ext uri="{FF2B5EF4-FFF2-40B4-BE49-F238E27FC236}">
                <a16:creationId xmlns:a16="http://schemas.microsoft.com/office/drawing/2014/main" id="{A745983A-1250-DCE4-6676-0125087EB118}"/>
              </a:ext>
            </a:extLst>
          </p:cNvPr>
          <p:cNvPicPr>
            <a:picLocks noChangeAspect="1"/>
          </p:cNvPicPr>
          <p:nvPr/>
        </p:nvPicPr>
        <p:blipFill>
          <a:blip r:embed="rId6"/>
          <a:stretch>
            <a:fillRect/>
          </a:stretch>
        </p:blipFill>
        <p:spPr>
          <a:xfrm>
            <a:off x="9546394" y="3101875"/>
            <a:ext cx="1806608" cy="1932997"/>
          </a:xfrm>
          <a:prstGeom prst="rect">
            <a:avLst/>
          </a:prstGeom>
        </p:spPr>
      </p:pic>
      <p:pic>
        <p:nvPicPr>
          <p:cNvPr id="9" name="Immagine 8" descr="Immagine che contiene circuito, Ingegneria elettronica, elettronica, Componente elettrico&#10;&#10;Il contenuto generato dall'IA potrebbe non essere corretto.">
            <a:extLst>
              <a:ext uri="{FF2B5EF4-FFF2-40B4-BE49-F238E27FC236}">
                <a16:creationId xmlns:a16="http://schemas.microsoft.com/office/drawing/2014/main" id="{79031816-90C2-74A8-C25E-9CA05E40CA10}"/>
              </a:ext>
            </a:extLst>
          </p:cNvPr>
          <p:cNvPicPr>
            <a:picLocks noChangeAspect="1"/>
          </p:cNvPicPr>
          <p:nvPr/>
        </p:nvPicPr>
        <p:blipFill>
          <a:blip r:embed="rId7"/>
          <a:stretch>
            <a:fillRect/>
          </a:stretch>
        </p:blipFill>
        <p:spPr>
          <a:xfrm rot="10800000">
            <a:off x="6953306" y="3443143"/>
            <a:ext cx="1900922" cy="1502235"/>
          </a:xfrm>
          <a:prstGeom prst="rect">
            <a:avLst/>
          </a:prstGeom>
        </p:spPr>
      </p:pic>
      <p:pic>
        <p:nvPicPr>
          <p:cNvPr id="11" name="Immagine 10" descr="Immagine che contiene circuito, testo, elettronica, Ingegneria elettronica&#10;&#10;Il contenuto generato dall'IA potrebbe non essere corretto.">
            <a:extLst>
              <a:ext uri="{FF2B5EF4-FFF2-40B4-BE49-F238E27FC236}">
                <a16:creationId xmlns:a16="http://schemas.microsoft.com/office/drawing/2014/main" id="{DE33CAB9-F0B4-86A7-78C7-41602C5DFADC}"/>
              </a:ext>
            </a:extLst>
          </p:cNvPr>
          <p:cNvPicPr>
            <a:picLocks noChangeAspect="1"/>
          </p:cNvPicPr>
          <p:nvPr/>
        </p:nvPicPr>
        <p:blipFill>
          <a:blip r:embed="rId8"/>
          <a:stretch>
            <a:fillRect/>
          </a:stretch>
        </p:blipFill>
        <p:spPr>
          <a:xfrm>
            <a:off x="9480505" y="1397604"/>
            <a:ext cx="1996245" cy="1304214"/>
          </a:xfrm>
          <a:prstGeom prst="rect">
            <a:avLst/>
          </a:prstGeom>
        </p:spPr>
      </p:pic>
      <p:sp>
        <p:nvSpPr>
          <p:cNvPr id="2" name="Elaborazione 1">
            <a:extLst>
              <a:ext uri="{FF2B5EF4-FFF2-40B4-BE49-F238E27FC236}">
                <a16:creationId xmlns:a16="http://schemas.microsoft.com/office/drawing/2014/main" id="{92519129-6626-0ABC-3A87-4F9BD951009A}"/>
              </a:ext>
            </a:extLst>
          </p:cNvPr>
          <p:cNvSpPr/>
          <p:nvPr/>
        </p:nvSpPr>
        <p:spPr>
          <a:xfrm>
            <a:off x="7893005" y="5444479"/>
            <a:ext cx="3175000" cy="74669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PLMM</a:t>
            </a:r>
          </a:p>
        </p:txBody>
      </p:sp>
      <p:sp>
        <p:nvSpPr>
          <p:cNvPr id="3" name="CasellaDiTesto 2">
            <a:extLst>
              <a:ext uri="{FF2B5EF4-FFF2-40B4-BE49-F238E27FC236}">
                <a16:creationId xmlns:a16="http://schemas.microsoft.com/office/drawing/2014/main" id="{E37CE937-D660-D1EC-B64B-902CED676818}"/>
              </a:ext>
            </a:extLst>
          </p:cNvPr>
          <p:cNvSpPr txBox="1"/>
          <p:nvPr/>
        </p:nvSpPr>
        <p:spPr>
          <a:xfrm>
            <a:off x="7764199" y="2712023"/>
            <a:ext cx="861133" cy="307777"/>
          </a:xfrm>
          <a:prstGeom prst="rect">
            <a:avLst/>
          </a:prstGeom>
          <a:noFill/>
        </p:spPr>
        <p:txBody>
          <a:bodyPr wrap="none" rtlCol="0">
            <a:spAutoFit/>
          </a:bodyPr>
          <a:lstStyle/>
          <a:p>
            <a:r>
              <a:rPr lang="en-US" i="1" dirty="0"/>
              <a:t>Detector</a:t>
            </a:r>
          </a:p>
        </p:txBody>
      </p:sp>
      <p:sp>
        <p:nvSpPr>
          <p:cNvPr id="4" name="Freccia in giù 3">
            <a:extLst>
              <a:ext uri="{FF2B5EF4-FFF2-40B4-BE49-F238E27FC236}">
                <a16:creationId xmlns:a16="http://schemas.microsoft.com/office/drawing/2014/main" id="{39685E9C-AA43-B99C-F32A-500E8941745B}"/>
              </a:ext>
            </a:extLst>
          </p:cNvPr>
          <p:cNvSpPr/>
          <p:nvPr/>
        </p:nvSpPr>
        <p:spPr>
          <a:xfrm>
            <a:off x="7543800" y="2717851"/>
            <a:ext cx="234950" cy="6907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ccia in giù 6">
            <a:extLst>
              <a:ext uri="{FF2B5EF4-FFF2-40B4-BE49-F238E27FC236}">
                <a16:creationId xmlns:a16="http://schemas.microsoft.com/office/drawing/2014/main" id="{F4C4FC2B-B00A-C78B-4B4C-F9BCC1C8A97C}"/>
              </a:ext>
            </a:extLst>
          </p:cNvPr>
          <p:cNvSpPr/>
          <p:nvPr/>
        </p:nvSpPr>
        <p:spPr>
          <a:xfrm rot="16200000">
            <a:off x="9129712" y="3848862"/>
            <a:ext cx="234950" cy="6907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28A64454-F4D6-8B04-DB21-2BD1667FD2B9}"/>
              </a:ext>
            </a:extLst>
          </p:cNvPr>
          <p:cNvSpPr txBox="1"/>
          <p:nvPr/>
        </p:nvSpPr>
        <p:spPr>
          <a:xfrm>
            <a:off x="7175843" y="4974551"/>
            <a:ext cx="1455848" cy="307777"/>
          </a:xfrm>
          <a:prstGeom prst="rect">
            <a:avLst/>
          </a:prstGeom>
          <a:noFill/>
        </p:spPr>
        <p:txBody>
          <a:bodyPr wrap="none" rtlCol="0">
            <a:spAutoFit/>
          </a:bodyPr>
          <a:lstStyle/>
          <a:p>
            <a:r>
              <a:rPr lang="en-US" i="1" dirty="0"/>
              <a:t>Front end board</a:t>
            </a:r>
          </a:p>
        </p:txBody>
      </p:sp>
      <p:sp>
        <p:nvSpPr>
          <p:cNvPr id="12" name="CasellaDiTesto 11">
            <a:extLst>
              <a:ext uri="{FF2B5EF4-FFF2-40B4-BE49-F238E27FC236}">
                <a16:creationId xmlns:a16="http://schemas.microsoft.com/office/drawing/2014/main" id="{02697BE5-7D60-5138-0438-B7BB6DF485B8}"/>
              </a:ext>
            </a:extLst>
          </p:cNvPr>
          <p:cNvSpPr txBox="1"/>
          <p:nvPr/>
        </p:nvSpPr>
        <p:spPr>
          <a:xfrm>
            <a:off x="10472949" y="2727117"/>
            <a:ext cx="1003801" cy="307777"/>
          </a:xfrm>
          <a:prstGeom prst="rect">
            <a:avLst/>
          </a:prstGeom>
          <a:noFill/>
        </p:spPr>
        <p:txBody>
          <a:bodyPr wrap="none" rtlCol="0">
            <a:spAutoFit/>
          </a:bodyPr>
          <a:lstStyle/>
          <a:p>
            <a:r>
              <a:rPr lang="en-US" i="1" dirty="0"/>
              <a:t>NPU/GPU</a:t>
            </a:r>
          </a:p>
        </p:txBody>
      </p:sp>
      <p:sp>
        <p:nvSpPr>
          <p:cNvPr id="13" name="CasellaDiTesto 12">
            <a:extLst>
              <a:ext uri="{FF2B5EF4-FFF2-40B4-BE49-F238E27FC236}">
                <a16:creationId xmlns:a16="http://schemas.microsoft.com/office/drawing/2014/main" id="{01E52F15-AB18-2DD0-D1FD-5AC5B6572D11}"/>
              </a:ext>
            </a:extLst>
          </p:cNvPr>
          <p:cNvSpPr txBox="1"/>
          <p:nvPr/>
        </p:nvSpPr>
        <p:spPr>
          <a:xfrm>
            <a:off x="10349201" y="5034872"/>
            <a:ext cx="1218603" cy="307777"/>
          </a:xfrm>
          <a:prstGeom prst="rect">
            <a:avLst/>
          </a:prstGeom>
          <a:noFill/>
        </p:spPr>
        <p:txBody>
          <a:bodyPr wrap="none" rtlCol="0">
            <a:spAutoFit/>
          </a:bodyPr>
          <a:lstStyle/>
          <a:p>
            <a:r>
              <a:rPr lang="en-US" i="1" dirty="0"/>
              <a:t>Concentrator</a:t>
            </a:r>
          </a:p>
        </p:txBody>
      </p:sp>
      <p:sp>
        <p:nvSpPr>
          <p:cNvPr id="14" name="Freccia in giù 13">
            <a:extLst>
              <a:ext uri="{FF2B5EF4-FFF2-40B4-BE49-F238E27FC236}">
                <a16:creationId xmlns:a16="http://schemas.microsoft.com/office/drawing/2014/main" id="{B65269BB-CD33-6B67-EC7E-8C05CE50B0E7}"/>
              </a:ext>
            </a:extLst>
          </p:cNvPr>
          <p:cNvSpPr/>
          <p:nvPr/>
        </p:nvSpPr>
        <p:spPr>
          <a:xfrm>
            <a:off x="9925050" y="5089531"/>
            <a:ext cx="234950" cy="3077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ccia in giù 14">
            <a:extLst>
              <a:ext uri="{FF2B5EF4-FFF2-40B4-BE49-F238E27FC236}">
                <a16:creationId xmlns:a16="http://schemas.microsoft.com/office/drawing/2014/main" id="{C0D147A0-60C4-88F9-5C77-876064EF5710}"/>
              </a:ext>
            </a:extLst>
          </p:cNvPr>
          <p:cNvSpPr/>
          <p:nvPr/>
        </p:nvSpPr>
        <p:spPr>
          <a:xfrm>
            <a:off x="9925050" y="2733376"/>
            <a:ext cx="234950" cy="4675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ccia in giù 15">
            <a:extLst>
              <a:ext uri="{FF2B5EF4-FFF2-40B4-BE49-F238E27FC236}">
                <a16:creationId xmlns:a16="http://schemas.microsoft.com/office/drawing/2014/main" id="{AFA3B9F5-B1D7-4EFD-5463-7F2BAFC1E2B3}"/>
              </a:ext>
            </a:extLst>
          </p:cNvPr>
          <p:cNvSpPr/>
          <p:nvPr/>
        </p:nvSpPr>
        <p:spPr>
          <a:xfrm rot="10800000">
            <a:off x="9592585" y="2736937"/>
            <a:ext cx="234950" cy="4675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626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31153DCF-64BC-D195-FA4A-3BD717F86E76}"/>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58F8EA79-62A5-B48E-5C32-62258DD21AF9}"/>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1FDD7BB4-D764-B5A4-6E5C-F51E0F1F589F}"/>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8E24E284-9CFF-710A-53A5-DA07CDAEBF47}"/>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6BA1251B-FEED-47D6-1B4D-2342194AC790}"/>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2EFC4119-519F-F637-4FD3-1A8FCCD4A953}"/>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B88F46E5-1D0C-56F8-8CFF-1E9ED2557443}"/>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Challenges in Full GNN Implementation on FPGA</a:t>
            </a:r>
            <a:endParaRPr lang="en-US" sz="2000" b="0" i="0" u="none" strike="noStrike" cap="none" dirty="0">
              <a:solidFill>
                <a:srgbClr val="000000"/>
              </a:solidFill>
              <a:latin typeface="Titillium Web"/>
              <a:ea typeface="Titillium Web"/>
              <a:cs typeface="Titillium Web"/>
              <a:sym typeface="Titillium Web"/>
            </a:endParaRPr>
          </a:p>
        </p:txBody>
      </p:sp>
      <p:sp>
        <p:nvSpPr>
          <p:cNvPr id="5" name="CasellaDiTesto 4">
            <a:extLst>
              <a:ext uri="{FF2B5EF4-FFF2-40B4-BE49-F238E27FC236}">
                <a16:creationId xmlns:a16="http://schemas.microsoft.com/office/drawing/2014/main" id="{7E89917F-4893-302F-0C02-5EA9E5099A7E}"/>
              </a:ext>
            </a:extLst>
          </p:cNvPr>
          <p:cNvSpPr txBox="1"/>
          <p:nvPr/>
        </p:nvSpPr>
        <p:spPr>
          <a:xfrm>
            <a:off x="616746" y="1557596"/>
            <a:ext cx="11206953" cy="3693319"/>
          </a:xfrm>
          <a:prstGeom prst="rect">
            <a:avLst/>
          </a:prstGeom>
          <a:noFill/>
        </p:spPr>
        <p:txBody>
          <a:bodyPr wrap="square">
            <a:spAutoFit/>
          </a:bodyPr>
          <a:lstStyle/>
          <a:p>
            <a:r>
              <a:rPr lang="en-US" sz="1800" b="1" dirty="0">
                <a:latin typeface="Titillium Web" panose="00000500000000000000" pitchFamily="2" charset="0"/>
              </a:rPr>
              <a:t>Architectural Constraints</a:t>
            </a:r>
          </a:p>
          <a:p>
            <a:pPr marL="285750" lvl="3" indent="-285750">
              <a:buFont typeface="Arial" panose="020B0604020202020204" pitchFamily="34" charset="0"/>
              <a:buChar char="•"/>
            </a:pPr>
            <a:r>
              <a:rPr lang="en-US" sz="1800" b="1" dirty="0">
                <a:latin typeface="Titillium Web" panose="00000500000000000000" pitchFamily="2" charset="0"/>
              </a:rPr>
              <a:t>Non-pipelined Design</a:t>
            </a:r>
            <a:r>
              <a:rPr lang="en-US" sz="1800" dirty="0">
                <a:latin typeface="Titillium Web" panose="00000500000000000000" pitchFamily="2" charset="0"/>
              </a:rPr>
              <a:t>: The structure of the </a:t>
            </a:r>
            <a:r>
              <a:rPr lang="en-US" sz="1800" dirty="0" err="1">
                <a:latin typeface="Titillium Web" panose="00000500000000000000" pitchFamily="2" charset="0"/>
              </a:rPr>
              <a:t>SAGEConv</a:t>
            </a:r>
            <a:r>
              <a:rPr lang="en-US" sz="1800" dirty="0">
                <a:latin typeface="Titillium Web" panose="00000500000000000000" pitchFamily="2" charset="0"/>
              </a:rPr>
              <a:t>-based GNN is not easily pipelined, making it unsuitable for direct implementation on pure FPGA without significant performance penalties.</a:t>
            </a:r>
          </a:p>
          <a:p>
            <a:pPr marL="285750" lvl="3" indent="-285750">
              <a:buFont typeface="Arial" panose="020B0604020202020204" pitchFamily="34" charset="0"/>
              <a:buChar char="•"/>
            </a:pPr>
            <a:r>
              <a:rPr lang="en-US" sz="1800" b="1" dirty="0">
                <a:latin typeface="Titillium Web" panose="00000500000000000000" pitchFamily="2" charset="0"/>
              </a:rPr>
              <a:t>Resource Usage</a:t>
            </a:r>
            <a:r>
              <a:rPr lang="en-US" sz="1800" dirty="0">
                <a:latin typeface="Titillium Web" panose="00000500000000000000" pitchFamily="2" charset="0"/>
              </a:rPr>
              <a:t>: The complexity of Graph Neural Networks requires a large number of logic gates and memory blocks, which scales poorly with the number of nodes and channels in the graph</a:t>
            </a:r>
          </a:p>
          <a:p>
            <a:pPr lvl="3"/>
            <a:endParaRPr lang="en-US" sz="1800" dirty="0">
              <a:latin typeface="Titillium Web" panose="00000500000000000000" pitchFamily="2" charset="0"/>
            </a:endParaRPr>
          </a:p>
          <a:p>
            <a:pPr lvl="3"/>
            <a:r>
              <a:rPr lang="it-IT" sz="1800" b="1" dirty="0">
                <a:latin typeface="Titillium Web" panose="00000500000000000000" pitchFamily="2" charset="0"/>
              </a:rPr>
              <a:t>Performance </a:t>
            </a:r>
            <a:r>
              <a:rPr lang="it-IT" sz="1800" b="1" dirty="0" err="1">
                <a:latin typeface="Titillium Web" panose="00000500000000000000" pitchFamily="2" charset="0"/>
              </a:rPr>
              <a:t>Bottlenecks</a:t>
            </a:r>
            <a:endParaRPr lang="en-US" sz="1800" b="1" dirty="0">
              <a:latin typeface="Titillium Web" panose="00000500000000000000" pitchFamily="2" charset="0"/>
            </a:endParaRPr>
          </a:p>
          <a:p>
            <a:pPr marL="285750" lvl="3" indent="-285750">
              <a:buFont typeface="Arial" panose="020B0604020202020204" pitchFamily="34" charset="0"/>
              <a:buChar char="•"/>
            </a:pPr>
            <a:r>
              <a:rPr lang="en-US" sz="1800" b="1" dirty="0">
                <a:latin typeface="Titillium Web" panose="00000500000000000000" pitchFamily="2" charset="0"/>
              </a:rPr>
              <a:t>Sequential Computation</a:t>
            </a:r>
            <a:br>
              <a:rPr lang="en-US" sz="1800" dirty="0">
                <a:latin typeface="Titillium Web" panose="00000500000000000000" pitchFamily="2" charset="0"/>
              </a:rPr>
            </a:br>
            <a:r>
              <a:rPr lang="en-US" sz="1800" dirty="0">
                <a:latin typeface="Titillium Web" panose="00000500000000000000" pitchFamily="2" charset="0"/>
              </a:rPr>
              <a:t>Unlike CNNs, GNNs require message passing and aggregation steps that are inherently sequential, limiting the effectiveness of parallel execution on FPGA.</a:t>
            </a:r>
          </a:p>
          <a:p>
            <a:pPr marL="285750" lvl="3" indent="-285750">
              <a:buFont typeface="Arial" panose="020B0604020202020204" pitchFamily="34" charset="0"/>
              <a:buChar char="•"/>
            </a:pPr>
            <a:r>
              <a:rPr lang="en-US" sz="1800" b="1" dirty="0">
                <a:latin typeface="Titillium Web" panose="00000500000000000000" pitchFamily="2" charset="0"/>
              </a:rPr>
              <a:t>Edge Feature Handling</a:t>
            </a:r>
            <a:br>
              <a:rPr lang="en-US" sz="1800" dirty="0">
                <a:latin typeface="Titillium Web" panose="00000500000000000000" pitchFamily="2" charset="0"/>
              </a:rPr>
            </a:br>
            <a:r>
              <a:rPr lang="en-US" sz="1800" dirty="0">
                <a:latin typeface="Titillium Web" panose="00000500000000000000" pitchFamily="2" charset="0"/>
              </a:rPr>
              <a:t>The GNN model processes not only node features but also edge features—an added challenge for logic-based hardware without large shared memory and flexible control logic.</a:t>
            </a:r>
          </a:p>
        </p:txBody>
      </p:sp>
    </p:spTree>
    <p:extLst>
      <p:ext uri="{BB962C8B-B14F-4D97-AF65-F5344CB8AC3E}">
        <p14:creationId xmlns:p14="http://schemas.microsoft.com/office/powerpoint/2010/main" val="562172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889A0B45-2DD4-298A-3002-3486DF76E4C9}"/>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114F4CEB-CB03-75CC-BAEC-E10CD2E00827}"/>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D85F7BCD-1FB4-A27C-6916-C94DE4EB51D7}"/>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13D7CD57-EE6C-22FF-779D-C71E3E5705D4}"/>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09CA3CCD-F52E-E34F-FB7F-2F000E81DE47}"/>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99359BCF-5255-ECA7-9A98-BCBACB157970}"/>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145C6564-E610-A4B3-D85D-3E0D247C284C}"/>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Challenges in Full GNN Implementation on FPGA</a:t>
            </a:r>
            <a:endParaRPr lang="en-US" sz="2000" b="0" i="0" u="none" strike="noStrike" cap="none" dirty="0">
              <a:solidFill>
                <a:srgbClr val="000000"/>
              </a:solidFill>
              <a:latin typeface="Titillium Web"/>
              <a:ea typeface="Titillium Web"/>
              <a:cs typeface="Titillium Web"/>
              <a:sym typeface="Titillium Web"/>
            </a:endParaRPr>
          </a:p>
        </p:txBody>
      </p:sp>
      <p:sp>
        <p:nvSpPr>
          <p:cNvPr id="5" name="CasellaDiTesto 4">
            <a:extLst>
              <a:ext uri="{FF2B5EF4-FFF2-40B4-BE49-F238E27FC236}">
                <a16:creationId xmlns:a16="http://schemas.microsoft.com/office/drawing/2014/main" id="{4E993966-95ED-524B-A3C6-2007A5FDB94A}"/>
              </a:ext>
            </a:extLst>
          </p:cNvPr>
          <p:cNvSpPr txBox="1"/>
          <p:nvPr/>
        </p:nvSpPr>
        <p:spPr>
          <a:xfrm>
            <a:off x="616746" y="1557596"/>
            <a:ext cx="11206953" cy="1323439"/>
          </a:xfrm>
          <a:prstGeom prst="rect">
            <a:avLst/>
          </a:prstGeom>
          <a:noFill/>
        </p:spPr>
        <p:txBody>
          <a:bodyPr wrap="square">
            <a:spAutoFit/>
          </a:bodyPr>
          <a:lstStyle/>
          <a:p>
            <a:pPr lvl="3"/>
            <a:endParaRPr lang="en-US" sz="2000" dirty="0">
              <a:latin typeface="Titillium Web" panose="00000500000000000000" pitchFamily="2" charset="0"/>
            </a:endParaRPr>
          </a:p>
          <a:p>
            <a:pPr lvl="3"/>
            <a:r>
              <a:rPr lang="en-US" sz="2000" b="1" dirty="0">
                <a:latin typeface="Titillium Web" panose="00000500000000000000" pitchFamily="2" charset="0"/>
              </a:rPr>
              <a:t>Toolchain Limitations</a:t>
            </a:r>
            <a:br>
              <a:rPr lang="en-US" sz="2000" dirty="0">
                <a:latin typeface="Titillium Web" panose="00000500000000000000" pitchFamily="2" charset="0"/>
              </a:rPr>
            </a:br>
            <a:r>
              <a:rPr lang="en-US" sz="2000" dirty="0">
                <a:latin typeface="Titillium Web" panose="00000500000000000000" pitchFamily="2" charset="0"/>
              </a:rPr>
              <a:t>Existing tools like Vitis AI and hls4ml are not fully optimized for implementing complex GNN layers, especially when dynamic graph structures and attention mechanisms are involved</a:t>
            </a:r>
            <a:endParaRPr lang="it-IT" sz="2000" dirty="0">
              <a:latin typeface="Titillium Web" panose="00000500000000000000" pitchFamily="2" charset="0"/>
            </a:endParaRPr>
          </a:p>
        </p:txBody>
      </p:sp>
      <p:sp>
        <p:nvSpPr>
          <p:cNvPr id="17" name="Freccia in giù 16">
            <a:extLst>
              <a:ext uri="{FF2B5EF4-FFF2-40B4-BE49-F238E27FC236}">
                <a16:creationId xmlns:a16="http://schemas.microsoft.com/office/drawing/2014/main" id="{004635E1-D625-44E6-E68C-321FD1C68144}"/>
              </a:ext>
            </a:extLst>
          </p:cNvPr>
          <p:cNvSpPr/>
          <p:nvPr/>
        </p:nvSpPr>
        <p:spPr>
          <a:xfrm>
            <a:off x="5697900" y="3146440"/>
            <a:ext cx="444500" cy="4635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sellaDiTesto 17">
            <a:extLst>
              <a:ext uri="{FF2B5EF4-FFF2-40B4-BE49-F238E27FC236}">
                <a16:creationId xmlns:a16="http://schemas.microsoft.com/office/drawing/2014/main" id="{A1A20428-ACE4-8EBF-E93E-F8F779C3B86D}"/>
              </a:ext>
            </a:extLst>
          </p:cNvPr>
          <p:cNvSpPr txBox="1"/>
          <p:nvPr/>
        </p:nvSpPr>
        <p:spPr>
          <a:xfrm>
            <a:off x="597295" y="3931585"/>
            <a:ext cx="10997404" cy="1015663"/>
          </a:xfrm>
          <a:prstGeom prst="rect">
            <a:avLst/>
          </a:prstGeom>
          <a:noFill/>
        </p:spPr>
        <p:txBody>
          <a:bodyPr wrap="square" rtlCol="0">
            <a:spAutoFit/>
          </a:bodyPr>
          <a:lstStyle/>
          <a:p>
            <a:r>
              <a:rPr lang="en-US" sz="2000" b="1" dirty="0">
                <a:solidFill>
                  <a:schemeClr val="accent1">
                    <a:lumMod val="75000"/>
                  </a:schemeClr>
                </a:solidFill>
                <a:latin typeface="Titillium Web" panose="00000500000000000000" pitchFamily="2" charset="0"/>
              </a:rPr>
              <a:t>Due to the limitations above, a hybrid architecture was chosen: FPGA (Zynq </a:t>
            </a:r>
            <a:r>
              <a:rPr lang="en-US" sz="2000" b="1" dirty="0" err="1">
                <a:solidFill>
                  <a:schemeClr val="accent1">
                    <a:lumMod val="75000"/>
                  </a:schemeClr>
                </a:solidFill>
                <a:latin typeface="Titillium Web" panose="00000500000000000000" pitchFamily="2" charset="0"/>
              </a:rPr>
              <a:t>Ultrascale</a:t>
            </a:r>
            <a:r>
              <a:rPr lang="en-US" sz="2000" b="1" dirty="0">
                <a:solidFill>
                  <a:schemeClr val="accent1">
                    <a:lumMod val="75000"/>
                  </a:schemeClr>
                </a:solidFill>
                <a:latin typeface="Titillium Web" panose="00000500000000000000" pitchFamily="2" charset="0"/>
              </a:rPr>
              <a:t>+) for preprocessing, and NPU (Jetson Orin Nano) for inference, achieving high throughput and low power consumption</a:t>
            </a:r>
          </a:p>
        </p:txBody>
      </p:sp>
    </p:spTree>
    <p:extLst>
      <p:ext uri="{BB962C8B-B14F-4D97-AF65-F5344CB8AC3E}">
        <p14:creationId xmlns:p14="http://schemas.microsoft.com/office/powerpoint/2010/main" val="3643549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C5C011B3-ED6D-96AC-5BB3-06A1503505C7}"/>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CB0A5EAB-5FE4-5E59-99FE-EDB12966AB05}"/>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6BFED298-DBED-72E8-6A5A-FCE7836BC5E5}"/>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9AFC885D-A382-2161-9727-58950F6E5556}"/>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B7ED1103-F10B-D625-FA2E-58FDA2E8A6EF}"/>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23F772AD-E012-9021-612B-AC41D5E5F8C1}"/>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33DDA287-57DF-648F-12B1-105E42E20977}"/>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Nuclear Instruments </a:t>
            </a:r>
            <a:endParaRPr lang="en-US" sz="2000" b="0" i="0" u="none" strike="noStrike" cap="none" dirty="0">
              <a:solidFill>
                <a:srgbClr val="000000"/>
              </a:solidFill>
              <a:latin typeface="Titillium Web"/>
              <a:ea typeface="Titillium Web"/>
              <a:cs typeface="Titillium Web"/>
              <a:sym typeface="Titillium Web"/>
            </a:endParaRPr>
          </a:p>
        </p:txBody>
      </p:sp>
      <p:pic>
        <p:nvPicPr>
          <p:cNvPr id="2" name="Picture 11" descr="Anteprima immagine">
            <a:extLst>
              <a:ext uri="{FF2B5EF4-FFF2-40B4-BE49-F238E27FC236}">
                <a16:creationId xmlns:a16="http://schemas.microsoft.com/office/drawing/2014/main" id="{02953855-BC32-5882-A35A-9D2566D9EE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589" t="8907" r="32509" b="12495"/>
          <a:stretch/>
        </p:blipFill>
        <p:spPr bwMode="auto">
          <a:xfrm>
            <a:off x="5523214" y="3263949"/>
            <a:ext cx="902164" cy="1290717"/>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37D65F91-7563-CACC-E406-C15865DCD15F}"/>
              </a:ext>
            </a:extLst>
          </p:cNvPr>
          <p:cNvPicPr>
            <a:picLocks noChangeAspect="1"/>
          </p:cNvPicPr>
          <p:nvPr/>
        </p:nvPicPr>
        <p:blipFill>
          <a:blip r:embed="rId6"/>
          <a:stretch>
            <a:fillRect/>
          </a:stretch>
        </p:blipFill>
        <p:spPr>
          <a:xfrm>
            <a:off x="9790137" y="1821514"/>
            <a:ext cx="2291030" cy="1279646"/>
          </a:xfrm>
          <a:prstGeom prst="rect">
            <a:avLst/>
          </a:prstGeom>
        </p:spPr>
      </p:pic>
      <p:pic>
        <p:nvPicPr>
          <p:cNvPr id="4" name="Immagine 3">
            <a:extLst>
              <a:ext uri="{FF2B5EF4-FFF2-40B4-BE49-F238E27FC236}">
                <a16:creationId xmlns:a16="http://schemas.microsoft.com/office/drawing/2014/main" id="{7EBE7195-7892-BA58-2335-2B1EB658A3C5}"/>
              </a:ext>
            </a:extLst>
          </p:cNvPr>
          <p:cNvPicPr>
            <a:picLocks noChangeAspect="1"/>
          </p:cNvPicPr>
          <p:nvPr/>
        </p:nvPicPr>
        <p:blipFill>
          <a:blip r:embed="rId7"/>
          <a:srcRect t="10669" b="8758"/>
          <a:stretch/>
        </p:blipFill>
        <p:spPr>
          <a:xfrm>
            <a:off x="8796804" y="3261243"/>
            <a:ext cx="2584511" cy="1292755"/>
          </a:xfrm>
          <a:prstGeom prst="rect">
            <a:avLst/>
          </a:prstGeom>
        </p:spPr>
      </p:pic>
      <p:pic>
        <p:nvPicPr>
          <p:cNvPr id="5" name="Immagine 4">
            <a:extLst>
              <a:ext uri="{FF2B5EF4-FFF2-40B4-BE49-F238E27FC236}">
                <a16:creationId xmlns:a16="http://schemas.microsoft.com/office/drawing/2014/main" id="{C7D7E325-B886-AA3F-BEFD-51ECC817C718}"/>
              </a:ext>
            </a:extLst>
          </p:cNvPr>
          <p:cNvPicPr>
            <a:picLocks noChangeAspect="1"/>
          </p:cNvPicPr>
          <p:nvPr/>
        </p:nvPicPr>
        <p:blipFill>
          <a:blip r:embed="rId8"/>
          <a:stretch>
            <a:fillRect/>
          </a:stretch>
        </p:blipFill>
        <p:spPr>
          <a:xfrm>
            <a:off x="8028131" y="4707567"/>
            <a:ext cx="2216010" cy="1272102"/>
          </a:xfrm>
          <a:prstGeom prst="rect">
            <a:avLst/>
          </a:prstGeom>
        </p:spPr>
      </p:pic>
      <p:pic>
        <p:nvPicPr>
          <p:cNvPr id="6" name="Immagine 5">
            <a:extLst>
              <a:ext uri="{FF2B5EF4-FFF2-40B4-BE49-F238E27FC236}">
                <a16:creationId xmlns:a16="http://schemas.microsoft.com/office/drawing/2014/main" id="{B70E03CE-E80A-1A01-762F-24EEDF20A2DE}"/>
              </a:ext>
            </a:extLst>
          </p:cNvPr>
          <p:cNvPicPr>
            <a:picLocks noChangeAspect="1"/>
          </p:cNvPicPr>
          <p:nvPr/>
        </p:nvPicPr>
        <p:blipFill>
          <a:blip r:embed="rId9"/>
          <a:stretch>
            <a:fillRect/>
          </a:stretch>
        </p:blipFill>
        <p:spPr>
          <a:xfrm>
            <a:off x="5861641" y="4708724"/>
            <a:ext cx="2166491" cy="1268000"/>
          </a:xfrm>
          <a:prstGeom prst="rect">
            <a:avLst/>
          </a:prstGeom>
        </p:spPr>
      </p:pic>
      <p:pic>
        <p:nvPicPr>
          <p:cNvPr id="7" name="Immagine 6">
            <a:extLst>
              <a:ext uri="{FF2B5EF4-FFF2-40B4-BE49-F238E27FC236}">
                <a16:creationId xmlns:a16="http://schemas.microsoft.com/office/drawing/2014/main" id="{0DAB1B28-D631-2C24-0590-5438B53B29E9}"/>
              </a:ext>
            </a:extLst>
          </p:cNvPr>
          <p:cNvPicPr>
            <a:picLocks noChangeAspect="1"/>
          </p:cNvPicPr>
          <p:nvPr/>
        </p:nvPicPr>
        <p:blipFill>
          <a:blip r:embed="rId10"/>
          <a:stretch>
            <a:fillRect/>
          </a:stretch>
        </p:blipFill>
        <p:spPr>
          <a:xfrm>
            <a:off x="6424797" y="3266170"/>
            <a:ext cx="2372007" cy="1292755"/>
          </a:xfrm>
          <a:prstGeom prst="rect">
            <a:avLst/>
          </a:prstGeom>
        </p:spPr>
      </p:pic>
      <p:pic>
        <p:nvPicPr>
          <p:cNvPr id="8" name="Immagine 7">
            <a:extLst>
              <a:ext uri="{FF2B5EF4-FFF2-40B4-BE49-F238E27FC236}">
                <a16:creationId xmlns:a16="http://schemas.microsoft.com/office/drawing/2014/main" id="{1C7880E2-D14F-CA70-D40B-E829A832AB29}"/>
              </a:ext>
            </a:extLst>
          </p:cNvPr>
          <p:cNvPicPr>
            <a:picLocks noChangeAspect="1"/>
          </p:cNvPicPr>
          <p:nvPr/>
        </p:nvPicPr>
        <p:blipFill>
          <a:blip r:embed="rId11"/>
          <a:stretch>
            <a:fillRect/>
          </a:stretch>
        </p:blipFill>
        <p:spPr>
          <a:xfrm>
            <a:off x="7515353" y="1813450"/>
            <a:ext cx="2274784" cy="1287710"/>
          </a:xfrm>
          <a:prstGeom prst="rect">
            <a:avLst/>
          </a:prstGeom>
        </p:spPr>
      </p:pic>
      <p:pic>
        <p:nvPicPr>
          <p:cNvPr id="9" name="Immagine 8">
            <a:extLst>
              <a:ext uri="{FF2B5EF4-FFF2-40B4-BE49-F238E27FC236}">
                <a16:creationId xmlns:a16="http://schemas.microsoft.com/office/drawing/2014/main" id="{8B1EAB71-ED91-1FAA-4039-F7C7CED926FF}"/>
              </a:ext>
            </a:extLst>
          </p:cNvPr>
          <p:cNvPicPr>
            <a:picLocks noChangeAspect="1"/>
          </p:cNvPicPr>
          <p:nvPr/>
        </p:nvPicPr>
        <p:blipFill>
          <a:blip r:embed="rId12"/>
          <a:stretch>
            <a:fillRect/>
          </a:stretch>
        </p:blipFill>
        <p:spPr>
          <a:xfrm>
            <a:off x="10244141" y="4707567"/>
            <a:ext cx="1837026" cy="1272102"/>
          </a:xfrm>
          <a:prstGeom prst="rect">
            <a:avLst/>
          </a:prstGeom>
        </p:spPr>
      </p:pic>
      <p:pic>
        <p:nvPicPr>
          <p:cNvPr id="10" name="Immagine 9">
            <a:extLst>
              <a:ext uri="{FF2B5EF4-FFF2-40B4-BE49-F238E27FC236}">
                <a16:creationId xmlns:a16="http://schemas.microsoft.com/office/drawing/2014/main" id="{C2ABC46C-A91A-1CA8-8AD6-17F6609DB6DE}"/>
              </a:ext>
            </a:extLst>
          </p:cNvPr>
          <p:cNvPicPr>
            <a:picLocks noChangeAspect="1"/>
          </p:cNvPicPr>
          <p:nvPr/>
        </p:nvPicPr>
        <p:blipFill>
          <a:blip r:embed="rId13"/>
          <a:stretch>
            <a:fillRect/>
          </a:stretch>
        </p:blipFill>
        <p:spPr>
          <a:xfrm>
            <a:off x="5672306" y="1813450"/>
            <a:ext cx="1843047" cy="1284764"/>
          </a:xfrm>
          <a:prstGeom prst="rect">
            <a:avLst/>
          </a:prstGeom>
        </p:spPr>
      </p:pic>
      <p:sp>
        <p:nvSpPr>
          <p:cNvPr id="12" name="Rectangle 1">
            <a:extLst>
              <a:ext uri="{FF2B5EF4-FFF2-40B4-BE49-F238E27FC236}">
                <a16:creationId xmlns:a16="http://schemas.microsoft.com/office/drawing/2014/main" id="{75E5D3FC-A0DC-9644-6A08-C30A18AD9F66}"/>
              </a:ext>
            </a:extLst>
          </p:cNvPr>
          <p:cNvSpPr>
            <a:spLocks noChangeArrowheads="1"/>
          </p:cNvSpPr>
          <p:nvPr/>
        </p:nvSpPr>
        <p:spPr bwMode="auto">
          <a:xfrm>
            <a:off x="162028" y="1421662"/>
            <a:ext cx="5605176"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it-IT" altLang="it-IT" b="1" i="0" u="none" strike="noStrike" cap="none" normalizeH="0" baseline="0" dirty="0">
                <a:ln>
                  <a:noFill/>
                </a:ln>
                <a:solidFill>
                  <a:schemeClr val="tx1"/>
                </a:solidFill>
                <a:effectLst/>
                <a:latin typeface="Titillium Web" panose="00000500000000000000" pitchFamily="2" charset="0"/>
              </a:rPr>
              <a:t>Who </a:t>
            </a:r>
            <a:r>
              <a:rPr kumimoji="0" lang="it-IT" altLang="it-IT" b="1" i="0" u="none" strike="noStrike" cap="none" normalizeH="0" baseline="0" dirty="0" err="1">
                <a:ln>
                  <a:noFill/>
                </a:ln>
                <a:solidFill>
                  <a:schemeClr val="tx1"/>
                </a:solidFill>
                <a:effectLst/>
                <a:latin typeface="Titillium Web" panose="00000500000000000000" pitchFamily="2" charset="0"/>
              </a:rPr>
              <a:t>we</a:t>
            </a:r>
            <a:r>
              <a:rPr kumimoji="0" lang="it-IT" altLang="it-IT" b="1" i="0" u="none" strike="noStrike" cap="none" normalizeH="0" baseline="0" dirty="0">
                <a:ln>
                  <a:noFill/>
                </a:ln>
                <a:solidFill>
                  <a:schemeClr val="tx1"/>
                </a:solidFill>
                <a:effectLst/>
                <a:latin typeface="Titillium Web" panose="00000500000000000000" pitchFamily="2" charset="0"/>
              </a:rPr>
              <a:t> are</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a:ln>
                  <a:noFill/>
                </a:ln>
                <a:solidFill>
                  <a:schemeClr val="tx1"/>
                </a:solidFill>
                <a:effectLst/>
                <a:latin typeface="Titillium Web" panose="00000500000000000000" pitchFamily="2" charset="0"/>
              </a:rPr>
              <a:t>an </a:t>
            </a:r>
            <a:r>
              <a:rPr kumimoji="0" lang="it-IT" altLang="it-IT" b="0" i="0" u="none" strike="noStrike" cap="none" normalizeH="0" baseline="0" dirty="0" err="1">
                <a:ln>
                  <a:noFill/>
                </a:ln>
                <a:solidFill>
                  <a:schemeClr val="tx1"/>
                </a:solidFill>
                <a:effectLst/>
                <a:latin typeface="Titillium Web" panose="00000500000000000000" pitchFamily="2" charset="0"/>
              </a:rPr>
              <a:t>outstanding</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Italian</a:t>
            </a:r>
            <a:r>
              <a:rPr kumimoji="0" lang="it-IT" altLang="it-IT" b="0" i="0" u="none" strike="noStrike" cap="none" normalizeH="0" baseline="0" dirty="0">
                <a:ln>
                  <a:noFill/>
                </a:ln>
                <a:solidFill>
                  <a:schemeClr val="tx1"/>
                </a:solidFill>
                <a:effectLst/>
                <a:latin typeface="Titillium Web" panose="00000500000000000000" pitchFamily="2" charset="0"/>
              </a:rPr>
              <a:t> company</a:t>
            </a:r>
          </a:p>
          <a:p>
            <a:pPr marL="285750" lvl="1" indent="-285750" eaLnBrk="0" fontAlgn="base" hangingPunct="0">
              <a:spcBef>
                <a:spcPct val="0"/>
              </a:spcBef>
              <a:spcAft>
                <a:spcPct val="0"/>
              </a:spcAft>
              <a:buClrTx/>
              <a:buFont typeface="Arial" panose="020B0604020202020204" pitchFamily="34" charset="0"/>
              <a:buChar char="•"/>
            </a:pPr>
            <a:r>
              <a:rPr kumimoji="0" lang="it-IT" altLang="it-IT" b="0" i="0" u="none" strike="noStrike" cap="none" normalizeH="0" baseline="0" dirty="0">
                <a:ln>
                  <a:noFill/>
                </a:ln>
                <a:solidFill>
                  <a:schemeClr val="tx1"/>
                </a:solidFill>
                <a:effectLst/>
                <a:latin typeface="Titillium Web" panose="00000500000000000000" pitchFamily="2" charset="0"/>
              </a:rPr>
              <a:t>Team of </a:t>
            </a:r>
            <a:r>
              <a:rPr kumimoji="0" lang="it-IT" altLang="it-IT" b="0" i="0" u="none" strike="noStrike" cap="none" normalizeH="0" baseline="0" dirty="0" err="1">
                <a:ln>
                  <a:noFill/>
                </a:ln>
                <a:solidFill>
                  <a:schemeClr val="tx1"/>
                </a:solidFill>
                <a:effectLst/>
                <a:latin typeface="Titillium Web" panose="00000500000000000000" pitchFamily="2" charset="0"/>
              </a:rPr>
              <a:t>highly</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qualified</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young</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engineers</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physicists</a:t>
            </a:r>
            <a:r>
              <a:rPr kumimoji="0" lang="it-IT" altLang="it-IT" b="0" i="0" u="none" strike="noStrike" cap="none" normalizeH="0" baseline="0" dirty="0">
                <a:ln>
                  <a:noFill/>
                </a:ln>
                <a:solidFill>
                  <a:schemeClr val="tx1"/>
                </a:solidFill>
                <a:effectLst/>
                <a:latin typeface="Titillium Web" panose="00000500000000000000" pitchFamily="2" charset="0"/>
              </a:rPr>
              <a:t>, and computer scientists (22 people)</a:t>
            </a:r>
          </a:p>
          <a:p>
            <a:pPr marL="0" marR="0" lvl="0" indent="0" algn="l" defTabSz="914400" rtl="0" eaLnBrk="0" fontAlgn="base" latinLnBrk="0" hangingPunct="0">
              <a:lnSpc>
                <a:spcPct val="100000"/>
              </a:lnSpc>
              <a:spcBef>
                <a:spcPct val="0"/>
              </a:spcBef>
              <a:spcAft>
                <a:spcPct val="0"/>
              </a:spcAft>
              <a:buClrTx/>
              <a:buSzTx/>
              <a:tabLst/>
            </a:pPr>
            <a:br>
              <a:rPr kumimoji="0" lang="it-IT" altLang="it-IT" b="1" i="0" u="none" strike="noStrike" cap="none" normalizeH="0" baseline="0" dirty="0">
                <a:ln>
                  <a:noFill/>
                </a:ln>
                <a:solidFill>
                  <a:schemeClr val="tx1"/>
                </a:solidFill>
                <a:effectLst/>
                <a:latin typeface="Titillium Web" panose="00000500000000000000" pitchFamily="2" charset="0"/>
              </a:rPr>
            </a:br>
            <a:r>
              <a:rPr kumimoji="0" lang="it-IT" altLang="it-IT" b="1" i="0" u="none" strike="noStrike" cap="none" normalizeH="0" baseline="0" dirty="0" err="1">
                <a:ln>
                  <a:noFill/>
                </a:ln>
                <a:solidFill>
                  <a:schemeClr val="tx1"/>
                </a:solidFill>
                <a:effectLst/>
                <a:latin typeface="Titillium Web" panose="00000500000000000000" pitchFamily="2" charset="0"/>
              </a:rPr>
              <a:t>Our</a:t>
            </a:r>
            <a:r>
              <a:rPr kumimoji="0" lang="it-IT" altLang="it-IT" b="1" i="0" u="none" strike="noStrike" cap="none" normalizeH="0" baseline="0" dirty="0">
                <a:ln>
                  <a:noFill/>
                </a:ln>
                <a:solidFill>
                  <a:schemeClr val="tx1"/>
                </a:solidFill>
                <a:effectLst/>
                <a:latin typeface="Titillium Web" panose="00000500000000000000" pitchFamily="2" charset="0"/>
              </a:rPr>
              <a:t> mission</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a:ln>
                  <a:noFill/>
                </a:ln>
                <a:solidFill>
                  <a:schemeClr val="tx1"/>
                </a:solidFill>
                <a:effectLst/>
                <a:latin typeface="Titillium Web" panose="00000500000000000000" pitchFamily="2" charset="0"/>
              </a:rPr>
              <a:t>Design and </a:t>
            </a:r>
            <a:r>
              <a:rPr kumimoji="0" lang="it-IT" altLang="it-IT" b="0" i="0" u="none" strike="noStrike" cap="none" normalizeH="0" baseline="0" dirty="0" err="1">
                <a:ln>
                  <a:noFill/>
                </a:ln>
                <a:solidFill>
                  <a:schemeClr val="tx1"/>
                </a:solidFill>
                <a:effectLst/>
                <a:latin typeface="Titillium Web" panose="00000500000000000000" pitchFamily="2" charset="0"/>
              </a:rPr>
              <a:t>develop</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advanced</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electronic</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solutions</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a:ln>
                  <a:noFill/>
                </a:ln>
                <a:solidFill>
                  <a:schemeClr val="tx1"/>
                </a:solidFill>
                <a:effectLst/>
                <a:latin typeface="Titillium Web" panose="00000500000000000000" pitchFamily="2" charset="0"/>
              </a:rPr>
              <a:t>Support cutting-</a:t>
            </a:r>
            <a:r>
              <a:rPr kumimoji="0" lang="it-IT" altLang="it-IT" b="0" i="0" u="none" strike="noStrike" cap="none" normalizeH="0" baseline="0" dirty="0" err="1">
                <a:ln>
                  <a:noFill/>
                </a:ln>
                <a:solidFill>
                  <a:schemeClr val="tx1"/>
                </a:solidFill>
                <a:effectLst/>
                <a:latin typeface="Titillium Web" panose="00000500000000000000" pitchFamily="2" charset="0"/>
              </a:rPr>
              <a:t>edge</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scientific</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experiments</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br>
              <a:rPr kumimoji="0" lang="it-IT" altLang="it-IT" b="1" i="0" u="none" strike="noStrike" cap="none" normalizeH="0" baseline="0" dirty="0">
                <a:ln>
                  <a:noFill/>
                </a:ln>
                <a:solidFill>
                  <a:schemeClr val="tx1"/>
                </a:solidFill>
                <a:effectLst/>
                <a:latin typeface="Titillium Web" panose="00000500000000000000" pitchFamily="2" charset="0"/>
              </a:rPr>
            </a:br>
            <a:r>
              <a:rPr kumimoji="0" lang="it-IT" altLang="it-IT" b="1" i="0" u="none" strike="noStrike" cap="none" normalizeH="0" baseline="0" dirty="0" err="1">
                <a:ln>
                  <a:noFill/>
                </a:ln>
                <a:solidFill>
                  <a:schemeClr val="tx1"/>
                </a:solidFill>
                <a:effectLst/>
                <a:latin typeface="Titillium Web" panose="00000500000000000000" pitchFamily="2" charset="0"/>
              </a:rPr>
              <a:t>Research</a:t>
            </a:r>
            <a:r>
              <a:rPr kumimoji="0" lang="it-IT" altLang="it-IT" b="1" i="0" u="none" strike="noStrike" cap="none" normalizeH="0" baseline="0" dirty="0">
                <a:ln>
                  <a:noFill/>
                </a:ln>
                <a:solidFill>
                  <a:schemeClr val="tx1"/>
                </a:solidFill>
                <a:effectLst/>
                <a:latin typeface="Titillium Web" panose="00000500000000000000" pitchFamily="2" charset="0"/>
              </a:rPr>
              <a:t> </a:t>
            </a:r>
            <a:r>
              <a:rPr kumimoji="0" lang="it-IT" altLang="it-IT" b="1" i="0" u="none" strike="noStrike" cap="none" normalizeH="0" baseline="0" dirty="0" err="1">
                <a:ln>
                  <a:noFill/>
                </a:ln>
                <a:solidFill>
                  <a:schemeClr val="tx1"/>
                </a:solidFill>
                <a:effectLst/>
                <a:latin typeface="Titillium Web" panose="00000500000000000000" pitchFamily="2" charset="0"/>
              </a:rPr>
              <a:t>areas</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a:ln>
                  <a:noFill/>
                </a:ln>
                <a:solidFill>
                  <a:schemeClr val="tx1"/>
                </a:solidFill>
                <a:effectLst/>
                <a:latin typeface="Titillium Web" panose="00000500000000000000" pitchFamily="2" charset="0"/>
              </a:rPr>
              <a:t>Study of </a:t>
            </a:r>
            <a:r>
              <a:rPr kumimoji="0" lang="it-IT" altLang="it-IT" b="0" i="0" u="none" strike="noStrike" cap="none" normalizeH="0" baseline="0" dirty="0" err="1">
                <a:ln>
                  <a:noFill/>
                </a:ln>
                <a:solidFill>
                  <a:schemeClr val="tx1"/>
                </a:solidFill>
                <a:effectLst/>
                <a:latin typeface="Titillium Web" panose="00000500000000000000" pitchFamily="2" charset="0"/>
              </a:rPr>
              <a:t>matter’s</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structure</a:t>
            </a:r>
            <a:r>
              <a:rPr kumimoji="0" lang="it-IT" altLang="it-IT" b="0" i="0" u="none" strike="noStrike" cap="none" normalizeH="0" baseline="0" dirty="0">
                <a:ln>
                  <a:noFill/>
                </a:ln>
                <a:solidFill>
                  <a:schemeClr val="tx1"/>
                </a:solidFill>
                <a:effectLst/>
                <a:latin typeface="Titillium Web" panose="00000500000000000000" pitchFamily="2" charset="0"/>
              </a:rPr>
              <a:t> in large </a:t>
            </a:r>
            <a:r>
              <a:rPr kumimoji="0" lang="it-IT" altLang="it-IT" b="0" i="0" u="none" strike="noStrike" cap="none" normalizeH="0" baseline="0" dirty="0" err="1">
                <a:ln>
                  <a:noFill/>
                </a:ln>
                <a:solidFill>
                  <a:schemeClr val="tx1"/>
                </a:solidFill>
                <a:effectLst/>
                <a:latin typeface="Titillium Web" panose="00000500000000000000" pitchFamily="2" charset="0"/>
              </a:rPr>
              <a:t>colliders</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err="1">
                <a:ln>
                  <a:noFill/>
                </a:ln>
                <a:solidFill>
                  <a:schemeClr val="tx1"/>
                </a:solidFill>
                <a:effectLst/>
                <a:latin typeface="Titillium Web" panose="00000500000000000000" pitchFamily="2" charset="0"/>
              </a:rPr>
              <a:t>Astrophysics</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err="1">
                <a:ln>
                  <a:noFill/>
                </a:ln>
                <a:solidFill>
                  <a:schemeClr val="tx1"/>
                </a:solidFill>
                <a:effectLst/>
                <a:latin typeface="Titillium Web" panose="00000500000000000000" pitchFamily="2" charset="0"/>
              </a:rPr>
              <a:t>Aerospace</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it-IT" altLang="it-IT" dirty="0" err="1">
                <a:solidFill>
                  <a:schemeClr val="tx1"/>
                </a:solidFill>
                <a:latin typeface="Titillium Web" panose="00000500000000000000" pitchFamily="2" charset="0"/>
              </a:rPr>
              <a:t>Nuclear</a:t>
            </a:r>
            <a:r>
              <a:rPr lang="it-IT" altLang="it-IT" dirty="0">
                <a:solidFill>
                  <a:schemeClr val="tx1"/>
                </a:solidFill>
                <a:latin typeface="Titillium Web" panose="00000500000000000000" pitchFamily="2" charset="0"/>
              </a:rPr>
              <a:t> Medicine</a:t>
            </a:r>
          </a:p>
          <a:p>
            <a:pPr marR="0" lvl="0" algn="l" defTabSz="914400" rtl="0" eaLnBrk="0" fontAlgn="base" latinLnBrk="0" hangingPunct="0">
              <a:lnSpc>
                <a:spcPct val="100000"/>
              </a:lnSpc>
              <a:spcBef>
                <a:spcPct val="0"/>
              </a:spcBef>
              <a:spcAft>
                <a:spcPct val="0"/>
              </a:spcAft>
              <a:buClrTx/>
              <a:buSzTx/>
              <a:tabLst/>
            </a:pP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it-IT" altLang="it-IT" b="1" i="0" u="none" strike="noStrike" cap="none" normalizeH="0" baseline="0" dirty="0">
                <a:ln>
                  <a:noFill/>
                </a:ln>
                <a:solidFill>
                  <a:schemeClr val="tx1"/>
                </a:solidFill>
                <a:effectLst/>
                <a:latin typeface="Titillium Web" panose="00000500000000000000" pitchFamily="2" charset="0"/>
              </a:rPr>
              <a:t>Operating model</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err="1">
                <a:ln>
                  <a:noFill/>
                </a:ln>
                <a:solidFill>
                  <a:schemeClr val="tx1"/>
                </a:solidFill>
                <a:effectLst/>
                <a:latin typeface="Titillium Web" panose="00000500000000000000" pitchFamily="2" charset="0"/>
              </a:rPr>
              <a:t>Function</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as</a:t>
            </a:r>
            <a:r>
              <a:rPr kumimoji="0" lang="it-IT" altLang="it-IT" b="0" i="0" u="none" strike="noStrike" cap="none" normalizeH="0" baseline="0" dirty="0">
                <a:ln>
                  <a:noFill/>
                </a:ln>
                <a:solidFill>
                  <a:schemeClr val="tx1"/>
                </a:solidFill>
                <a:effectLst/>
                <a:latin typeface="Titillium Web" panose="00000500000000000000" pitchFamily="2" charset="0"/>
              </a:rPr>
              <a:t> a </a:t>
            </a:r>
            <a:r>
              <a:rPr kumimoji="0" lang="it-IT" altLang="it-IT" b="0" i="0" u="none" strike="noStrike" cap="none" normalizeH="0" baseline="0" dirty="0" err="1">
                <a:ln>
                  <a:noFill/>
                </a:ln>
                <a:solidFill>
                  <a:schemeClr val="tx1"/>
                </a:solidFill>
                <a:effectLst/>
                <a:latin typeface="Titillium Web" panose="00000500000000000000" pitchFamily="2" charset="0"/>
              </a:rPr>
              <a:t>true</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research</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laboratory</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a:ln>
                  <a:noFill/>
                </a:ln>
                <a:solidFill>
                  <a:schemeClr val="tx1"/>
                </a:solidFill>
                <a:effectLst/>
                <a:latin typeface="Titillium Web" panose="00000500000000000000" pitchFamily="2" charset="0"/>
              </a:rPr>
              <a:t>Strong focus on </a:t>
            </a:r>
            <a:r>
              <a:rPr kumimoji="0" lang="it-IT" altLang="it-IT" b="0" i="0" u="none" strike="noStrike" cap="none" normalizeH="0" baseline="0" dirty="0" err="1">
                <a:ln>
                  <a:noFill/>
                </a:ln>
                <a:solidFill>
                  <a:schemeClr val="tx1"/>
                </a:solidFill>
                <a:effectLst/>
                <a:latin typeface="Titillium Web" panose="00000500000000000000" pitchFamily="2" charset="0"/>
              </a:rPr>
              <a:t>innovation</a:t>
            </a:r>
            <a:br>
              <a:rPr kumimoji="0" lang="it-IT" altLang="it-IT" b="0" i="0" u="none" strike="noStrike" cap="none" normalizeH="0" baseline="0" dirty="0">
                <a:ln>
                  <a:noFill/>
                </a:ln>
                <a:solidFill>
                  <a:schemeClr val="tx1"/>
                </a:solidFill>
                <a:effectLst/>
                <a:latin typeface="Titillium Web" panose="00000500000000000000" pitchFamily="2" charset="0"/>
              </a:rPr>
            </a:b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it-IT" altLang="it-IT" b="1" i="0" u="none" strike="noStrike" cap="none" normalizeH="0" baseline="0" dirty="0" err="1">
                <a:ln>
                  <a:noFill/>
                </a:ln>
                <a:solidFill>
                  <a:schemeClr val="tx1"/>
                </a:solidFill>
                <a:effectLst/>
                <a:latin typeface="Titillium Web" panose="00000500000000000000" pitchFamily="2" charset="0"/>
              </a:rPr>
              <a:t>Collaborations</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a:ln>
                  <a:noFill/>
                </a:ln>
                <a:solidFill>
                  <a:schemeClr val="tx1"/>
                </a:solidFill>
                <a:effectLst/>
                <a:latin typeface="Titillium Web" panose="00000500000000000000" pitchFamily="2" charset="0"/>
              </a:rPr>
              <a:t>Partnerships with </a:t>
            </a:r>
            <a:r>
              <a:rPr kumimoji="0" lang="it-IT" altLang="it-IT" b="0" i="0" u="none" strike="noStrike" cap="none" normalizeH="0" baseline="0" dirty="0" err="1">
                <a:ln>
                  <a:noFill/>
                </a:ln>
                <a:solidFill>
                  <a:schemeClr val="tx1"/>
                </a:solidFill>
                <a:effectLst/>
                <a:latin typeface="Titillium Web" panose="00000500000000000000" pitchFamily="2" charset="0"/>
              </a:rPr>
              <a:t>leading</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scientific</a:t>
            </a:r>
            <a:r>
              <a:rPr kumimoji="0" lang="it-IT" altLang="it-IT" b="0" i="0" u="none" strike="noStrike" cap="none" normalizeH="0" baseline="0" dirty="0">
                <a:ln>
                  <a:noFill/>
                </a:ln>
                <a:solidFill>
                  <a:schemeClr val="tx1"/>
                </a:solidFill>
                <a:effectLst/>
                <a:latin typeface="Titillium Web" panose="00000500000000000000" pitchFamily="2" charset="0"/>
              </a:rPr>
              <a:t> institutions </a:t>
            </a:r>
            <a:r>
              <a:rPr kumimoji="0" lang="it-IT" altLang="it-IT" b="0" i="0" u="none" strike="noStrike" cap="none" normalizeH="0" baseline="0" dirty="0" err="1">
                <a:ln>
                  <a:noFill/>
                </a:ln>
                <a:solidFill>
                  <a:schemeClr val="tx1"/>
                </a:solidFill>
                <a:effectLst/>
                <a:latin typeface="Titillium Web" panose="00000500000000000000" pitchFamily="2" charset="0"/>
              </a:rPr>
              <a:t>worldwide</a:t>
            </a:r>
            <a:endParaRPr kumimoji="0" lang="it-IT" altLang="it-IT" b="0" i="0" u="none" strike="noStrike" cap="none" normalizeH="0" baseline="0" dirty="0">
              <a:ln>
                <a:noFill/>
              </a:ln>
              <a:solidFill>
                <a:schemeClr val="tx1"/>
              </a:solidFill>
              <a:effectLst/>
              <a:latin typeface="Titillium Web"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b="0" i="0" u="none" strike="noStrike" cap="none" normalizeH="0" baseline="0" dirty="0" err="1">
                <a:ln>
                  <a:noFill/>
                </a:ln>
                <a:solidFill>
                  <a:schemeClr val="tx1"/>
                </a:solidFill>
                <a:effectLst/>
                <a:latin typeface="Titillium Web" panose="00000500000000000000" pitchFamily="2" charset="0"/>
              </a:rPr>
              <a:t>Contributing</a:t>
            </a:r>
            <a:r>
              <a:rPr kumimoji="0" lang="it-IT" altLang="it-IT" b="0" i="0" u="none" strike="noStrike" cap="none" normalizeH="0" baseline="0" dirty="0">
                <a:ln>
                  <a:noFill/>
                </a:ln>
                <a:solidFill>
                  <a:schemeClr val="tx1"/>
                </a:solidFill>
                <a:effectLst/>
                <a:latin typeface="Titillium Web" panose="00000500000000000000" pitchFamily="2" charset="0"/>
              </a:rPr>
              <a:t> expertise to </a:t>
            </a:r>
            <a:r>
              <a:rPr kumimoji="0" lang="it-IT" altLang="it-IT" b="0" i="0" u="none" strike="noStrike" cap="none" normalizeH="0" baseline="0" dirty="0" err="1">
                <a:ln>
                  <a:noFill/>
                </a:ln>
                <a:solidFill>
                  <a:schemeClr val="tx1"/>
                </a:solidFill>
                <a:effectLst/>
                <a:latin typeface="Titillium Web" panose="00000500000000000000" pitchFamily="2" charset="0"/>
              </a:rPr>
              <a:t>advance</a:t>
            </a:r>
            <a:r>
              <a:rPr kumimoji="0" lang="it-IT" altLang="it-IT" b="0" i="0" u="none" strike="noStrike" cap="none" normalizeH="0" baseline="0" dirty="0">
                <a:ln>
                  <a:noFill/>
                </a:ln>
                <a:solidFill>
                  <a:schemeClr val="tx1"/>
                </a:solidFill>
                <a:effectLst/>
                <a:latin typeface="Titillium Web" panose="00000500000000000000" pitchFamily="2" charset="0"/>
              </a:rPr>
              <a:t> science and </a:t>
            </a:r>
            <a:r>
              <a:rPr kumimoji="0" lang="it-IT" altLang="it-IT" b="0" i="0" u="none" strike="noStrike" cap="none" normalizeH="0" baseline="0" dirty="0" err="1">
                <a:ln>
                  <a:noFill/>
                </a:ln>
                <a:solidFill>
                  <a:schemeClr val="tx1"/>
                </a:solidFill>
                <a:effectLst/>
                <a:latin typeface="Titillium Web" panose="00000500000000000000" pitchFamily="2" charset="0"/>
              </a:rPr>
              <a:t>technology</a:t>
            </a:r>
            <a:r>
              <a:rPr kumimoji="0" lang="it-IT" altLang="it-IT" b="0" i="0" u="none" strike="noStrike" cap="none" normalizeH="0" baseline="0" dirty="0">
                <a:ln>
                  <a:noFill/>
                </a:ln>
                <a:solidFill>
                  <a:schemeClr val="tx1"/>
                </a:solidFill>
                <a:effectLst/>
                <a:latin typeface="Titillium Web" panose="00000500000000000000" pitchFamily="2" charset="0"/>
              </a:rPr>
              <a:t> in </a:t>
            </a:r>
            <a:r>
              <a:rPr kumimoji="0" lang="it-IT" altLang="it-IT" b="0" i="0" u="none" strike="noStrike" cap="none" normalizeH="0" baseline="0" dirty="0" err="1">
                <a:ln>
                  <a:noFill/>
                </a:ln>
                <a:solidFill>
                  <a:schemeClr val="tx1"/>
                </a:solidFill>
                <a:effectLst/>
                <a:latin typeface="Titillium Web" panose="00000500000000000000" pitchFamily="2" charset="0"/>
              </a:rPr>
              <a:t>strategic</a:t>
            </a:r>
            <a:r>
              <a:rPr kumimoji="0" lang="it-IT" altLang="it-IT" b="0" i="0" u="none" strike="noStrike" cap="none" normalizeH="0" baseline="0" dirty="0">
                <a:ln>
                  <a:noFill/>
                </a:ln>
                <a:solidFill>
                  <a:schemeClr val="tx1"/>
                </a:solidFill>
                <a:effectLst/>
                <a:latin typeface="Titillium Web" panose="00000500000000000000" pitchFamily="2" charset="0"/>
              </a:rPr>
              <a:t>, </a:t>
            </a:r>
            <a:r>
              <a:rPr kumimoji="0" lang="it-IT" altLang="it-IT" b="0" i="0" u="none" strike="noStrike" cap="none" normalizeH="0" baseline="0" dirty="0" err="1">
                <a:ln>
                  <a:noFill/>
                </a:ln>
                <a:solidFill>
                  <a:schemeClr val="tx1"/>
                </a:solidFill>
                <a:effectLst/>
                <a:latin typeface="Titillium Web" panose="00000500000000000000" pitchFamily="2" charset="0"/>
              </a:rPr>
              <a:t>pioneering</a:t>
            </a:r>
            <a:r>
              <a:rPr kumimoji="0" lang="it-IT" altLang="it-IT" b="0" i="0" u="none" strike="noStrike" cap="none" normalizeH="0" baseline="0" dirty="0">
                <a:ln>
                  <a:noFill/>
                </a:ln>
                <a:solidFill>
                  <a:schemeClr val="tx1"/>
                </a:solidFill>
                <a:effectLst/>
                <a:latin typeface="Titillium Web" panose="00000500000000000000" pitchFamily="2" charset="0"/>
              </a:rPr>
              <a:t> fields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tx1"/>
              </a:solidFill>
              <a:effectLst/>
              <a:latin typeface="Titillium Web" panose="00000500000000000000" pitchFamily="2" charset="0"/>
            </a:endParaRPr>
          </a:p>
        </p:txBody>
      </p:sp>
    </p:spTree>
    <p:extLst>
      <p:ext uri="{BB962C8B-B14F-4D97-AF65-F5344CB8AC3E}">
        <p14:creationId xmlns:p14="http://schemas.microsoft.com/office/powerpoint/2010/main" val="3812726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49350A88-6EAA-2613-F5B5-F48DB2265A3D}"/>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4F8021CA-690D-E9A9-CB08-415558227141}"/>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F1B2B806-BC47-4564-5058-71F77403A409}"/>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17BA883F-9211-7928-AF2E-82A23E78F06C}"/>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2DA5584A-31BE-BAE6-91B9-662D8D1C4393}"/>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31062DB5-63B8-1213-B663-A511F068B904}"/>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FEAEC7C3-AF0B-96EE-10E5-B22746DD24EC}"/>
              </a:ext>
            </a:extLst>
          </p:cNvPr>
          <p:cNvSpPr txBox="1"/>
          <p:nvPr/>
        </p:nvSpPr>
        <p:spPr>
          <a:xfrm>
            <a:off x="715250" y="1030225"/>
            <a:ext cx="10854300"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dirty="0">
                <a:solidFill>
                  <a:srgbClr val="1C7FFF"/>
                </a:solidFill>
                <a:latin typeface="Titillium Web"/>
                <a:ea typeface="Titillium Web"/>
                <a:cs typeface="Titillium Web"/>
                <a:sym typeface="Titillium Web"/>
              </a:rPr>
              <a:t>NVIDIA Jetson Orin Architecture</a:t>
            </a:r>
            <a:endParaRPr lang="en-US" sz="2000" b="0" i="0" u="none" strike="noStrike" cap="none" dirty="0">
              <a:solidFill>
                <a:srgbClr val="000000"/>
              </a:solidFill>
              <a:latin typeface="Titillium Web"/>
              <a:ea typeface="Titillium Web"/>
              <a:cs typeface="Titillium Web"/>
              <a:sym typeface="Titillium Web"/>
            </a:endParaRPr>
          </a:p>
        </p:txBody>
      </p:sp>
      <p:pic>
        <p:nvPicPr>
          <p:cNvPr id="23554" name="Picture 2" descr="Nvidia boosts safety critical design with Jetson Orin AGX module ...">
            <a:extLst>
              <a:ext uri="{FF2B5EF4-FFF2-40B4-BE49-F238E27FC236}">
                <a16:creationId xmlns:a16="http://schemas.microsoft.com/office/drawing/2014/main" id="{B2F7E15E-830B-DF0F-F6A8-B5E91881B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0" y="1583581"/>
            <a:ext cx="12192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403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D762982D-160D-E3E6-A20D-89D099FC3F20}"/>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0492AF0F-C028-365C-C2D4-41C931814379}"/>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7593B16C-A6DC-86B6-D76D-32592D8D0F09}"/>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60A9AA56-948F-06E6-CC25-79453E8FB7EF}"/>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6900D172-5EF1-4D73-3B78-48358127BA50}"/>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22A0F375-40CF-10C8-229A-DDC8848358EF}"/>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4D9AF7D2-BB09-337F-EC3D-92DA3C794F83}"/>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Inference system: Performance</a:t>
            </a:r>
            <a:endParaRPr lang="en-US" sz="2000" b="0" i="0" u="none" strike="noStrike" cap="none" dirty="0">
              <a:solidFill>
                <a:srgbClr val="000000"/>
              </a:solidFill>
              <a:latin typeface="Titillium Web"/>
              <a:ea typeface="Titillium Web"/>
              <a:cs typeface="Titillium Web"/>
              <a:sym typeface="Titillium Web"/>
            </a:endParaRPr>
          </a:p>
        </p:txBody>
      </p:sp>
      <p:sp>
        <p:nvSpPr>
          <p:cNvPr id="3" name="Elaborazione 2">
            <a:extLst>
              <a:ext uri="{FF2B5EF4-FFF2-40B4-BE49-F238E27FC236}">
                <a16:creationId xmlns:a16="http://schemas.microsoft.com/office/drawing/2014/main" id="{C1C06460-084E-4BD3-ECFD-7060C01104B5}"/>
              </a:ext>
            </a:extLst>
          </p:cNvPr>
          <p:cNvSpPr/>
          <p:nvPr/>
        </p:nvSpPr>
        <p:spPr>
          <a:xfrm>
            <a:off x="800100" y="1981200"/>
            <a:ext cx="1403350" cy="211455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Zynq UP</a:t>
            </a:r>
          </a:p>
          <a:p>
            <a:pPr algn="ctr"/>
            <a:endParaRPr lang="en-US" dirty="0"/>
          </a:p>
          <a:p>
            <a:pPr algn="ctr"/>
            <a:r>
              <a:rPr lang="en-US" dirty="0"/>
              <a:t>Node/Edge calculation</a:t>
            </a:r>
          </a:p>
        </p:txBody>
      </p:sp>
      <p:sp>
        <p:nvSpPr>
          <p:cNvPr id="4" name="Elaborazione 3">
            <a:extLst>
              <a:ext uri="{FF2B5EF4-FFF2-40B4-BE49-F238E27FC236}">
                <a16:creationId xmlns:a16="http://schemas.microsoft.com/office/drawing/2014/main" id="{B9DDAF7A-F504-3DC8-4BAD-AC3D858E1E8A}"/>
              </a:ext>
            </a:extLst>
          </p:cNvPr>
          <p:cNvSpPr/>
          <p:nvPr/>
        </p:nvSpPr>
        <p:spPr>
          <a:xfrm>
            <a:off x="800100" y="4775200"/>
            <a:ext cx="1403350" cy="67945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Simulation output file</a:t>
            </a:r>
          </a:p>
        </p:txBody>
      </p:sp>
      <p:cxnSp>
        <p:nvCxnSpPr>
          <p:cNvPr id="7" name="Connettore 2 6">
            <a:extLst>
              <a:ext uri="{FF2B5EF4-FFF2-40B4-BE49-F238E27FC236}">
                <a16:creationId xmlns:a16="http://schemas.microsoft.com/office/drawing/2014/main" id="{86C681E2-EBB9-35DD-0315-9D5943DFE167}"/>
              </a:ext>
            </a:extLst>
          </p:cNvPr>
          <p:cNvCxnSpPr>
            <a:stCxn id="4" idx="0"/>
            <a:endCxn id="3" idx="2"/>
          </p:cNvCxnSpPr>
          <p:nvPr/>
        </p:nvCxnSpPr>
        <p:spPr>
          <a:xfrm flipV="1">
            <a:off x="1501775" y="4095750"/>
            <a:ext cx="0" cy="6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laborazione 7">
            <a:extLst>
              <a:ext uri="{FF2B5EF4-FFF2-40B4-BE49-F238E27FC236}">
                <a16:creationId xmlns:a16="http://schemas.microsoft.com/office/drawing/2014/main" id="{6BA8269D-15D9-7B1B-F7EA-BB46DAA7D74E}"/>
              </a:ext>
            </a:extLst>
          </p:cNvPr>
          <p:cNvSpPr/>
          <p:nvPr/>
        </p:nvSpPr>
        <p:spPr>
          <a:xfrm>
            <a:off x="3390900" y="1981200"/>
            <a:ext cx="2146300" cy="2114550"/>
          </a:xfrm>
          <a:prstGeom prst="flowChart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Jetson Orin</a:t>
            </a:r>
            <a:br>
              <a:rPr lang="en-US" dirty="0"/>
            </a:br>
            <a:br>
              <a:rPr lang="en-US" dirty="0"/>
            </a:br>
            <a:r>
              <a:rPr lang="en-US" dirty="0"/>
              <a:t>Inference</a:t>
            </a:r>
          </a:p>
        </p:txBody>
      </p:sp>
      <p:sp>
        <p:nvSpPr>
          <p:cNvPr id="9" name="Freccia a destra 8">
            <a:extLst>
              <a:ext uri="{FF2B5EF4-FFF2-40B4-BE49-F238E27FC236}">
                <a16:creationId xmlns:a16="http://schemas.microsoft.com/office/drawing/2014/main" id="{832B3517-204D-58B1-7270-0634838F9B4D}"/>
              </a:ext>
            </a:extLst>
          </p:cNvPr>
          <p:cNvSpPr/>
          <p:nvPr/>
        </p:nvSpPr>
        <p:spPr>
          <a:xfrm>
            <a:off x="2203450" y="2813050"/>
            <a:ext cx="1168400" cy="453381"/>
          </a:xfrm>
          <a:prstGeom prst="rightArrow">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C23DFA8C-6C32-1123-3F02-A377D49D151E}"/>
              </a:ext>
            </a:extLst>
          </p:cNvPr>
          <p:cNvSpPr txBox="1"/>
          <p:nvPr/>
        </p:nvSpPr>
        <p:spPr>
          <a:xfrm>
            <a:off x="2282450" y="2254068"/>
            <a:ext cx="1029449" cy="523220"/>
          </a:xfrm>
          <a:prstGeom prst="rect">
            <a:avLst/>
          </a:prstGeom>
          <a:noFill/>
        </p:spPr>
        <p:txBody>
          <a:bodyPr wrap="none" rtlCol="0">
            <a:spAutoFit/>
          </a:bodyPr>
          <a:lstStyle/>
          <a:p>
            <a:r>
              <a:rPr lang="en-US" dirty="0" err="1"/>
              <a:t>ZeroMQ</a:t>
            </a:r>
            <a:endParaRPr lang="en-US" dirty="0"/>
          </a:p>
          <a:p>
            <a:r>
              <a:rPr lang="en-US" dirty="0" err="1"/>
              <a:t>Flatbuffers</a:t>
            </a:r>
            <a:endParaRPr lang="en-US" dirty="0"/>
          </a:p>
        </p:txBody>
      </p:sp>
      <p:sp>
        <p:nvSpPr>
          <p:cNvPr id="11" name="Freccia a destra 10">
            <a:extLst>
              <a:ext uri="{FF2B5EF4-FFF2-40B4-BE49-F238E27FC236}">
                <a16:creationId xmlns:a16="http://schemas.microsoft.com/office/drawing/2014/main" id="{69E64E73-CA95-3D2C-6580-644E9071248C}"/>
              </a:ext>
            </a:extLst>
          </p:cNvPr>
          <p:cNvSpPr/>
          <p:nvPr/>
        </p:nvSpPr>
        <p:spPr>
          <a:xfrm>
            <a:off x="5558200" y="2811784"/>
            <a:ext cx="1168400" cy="453381"/>
          </a:xfrm>
          <a:prstGeom prst="rightArrow">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aborazione 11">
            <a:extLst>
              <a:ext uri="{FF2B5EF4-FFF2-40B4-BE49-F238E27FC236}">
                <a16:creationId xmlns:a16="http://schemas.microsoft.com/office/drawing/2014/main" id="{E7A48DD5-D3A3-CE56-B5DB-4946988DB453}"/>
              </a:ext>
            </a:extLst>
          </p:cNvPr>
          <p:cNvSpPr/>
          <p:nvPr/>
        </p:nvSpPr>
        <p:spPr>
          <a:xfrm>
            <a:off x="6747600" y="1981199"/>
            <a:ext cx="2146300" cy="2114550"/>
          </a:xfrm>
          <a:prstGeom prst="flowChartProcess">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Storage server</a:t>
            </a:r>
          </a:p>
          <a:p>
            <a:pPr algn="ctr"/>
            <a:endParaRPr lang="en-US" dirty="0"/>
          </a:p>
          <a:p>
            <a:pPr algn="ctr"/>
            <a:r>
              <a:rPr lang="en-US" dirty="0"/>
              <a:t>(emulating satellite PLMM)</a:t>
            </a:r>
          </a:p>
        </p:txBody>
      </p:sp>
      <p:sp>
        <p:nvSpPr>
          <p:cNvPr id="13" name="CasellaDiTesto 12">
            <a:extLst>
              <a:ext uri="{FF2B5EF4-FFF2-40B4-BE49-F238E27FC236}">
                <a16:creationId xmlns:a16="http://schemas.microsoft.com/office/drawing/2014/main" id="{2A03F3B2-D47A-A2D9-0AC0-AE7E5D26C488}"/>
              </a:ext>
            </a:extLst>
          </p:cNvPr>
          <p:cNvSpPr txBox="1"/>
          <p:nvPr/>
        </p:nvSpPr>
        <p:spPr>
          <a:xfrm>
            <a:off x="5653498" y="2254068"/>
            <a:ext cx="1029449" cy="523220"/>
          </a:xfrm>
          <a:prstGeom prst="rect">
            <a:avLst/>
          </a:prstGeom>
          <a:noFill/>
        </p:spPr>
        <p:txBody>
          <a:bodyPr wrap="none" rtlCol="0">
            <a:spAutoFit/>
          </a:bodyPr>
          <a:lstStyle/>
          <a:p>
            <a:r>
              <a:rPr lang="en-US" dirty="0" err="1"/>
              <a:t>ZeroMQ</a:t>
            </a:r>
            <a:endParaRPr lang="en-US" dirty="0"/>
          </a:p>
          <a:p>
            <a:r>
              <a:rPr lang="en-US" dirty="0" err="1"/>
              <a:t>Flatbuffers</a:t>
            </a:r>
            <a:endParaRPr lang="en-US" dirty="0"/>
          </a:p>
        </p:txBody>
      </p:sp>
      <p:cxnSp>
        <p:nvCxnSpPr>
          <p:cNvPr id="15" name="Connettore 2 14">
            <a:extLst>
              <a:ext uri="{FF2B5EF4-FFF2-40B4-BE49-F238E27FC236}">
                <a16:creationId xmlns:a16="http://schemas.microsoft.com/office/drawing/2014/main" id="{856817B4-54DE-DB1A-B4BF-DE046D6CAF86}"/>
              </a:ext>
            </a:extLst>
          </p:cNvPr>
          <p:cNvCxnSpPr/>
          <p:nvPr/>
        </p:nvCxnSpPr>
        <p:spPr>
          <a:xfrm flipH="1" flipV="1">
            <a:off x="2282450" y="4210050"/>
            <a:ext cx="514724" cy="641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A73A2896-CE54-B2F7-12BC-95DAE794062D}"/>
              </a:ext>
            </a:extLst>
          </p:cNvPr>
          <p:cNvSpPr txBox="1"/>
          <p:nvPr/>
        </p:nvSpPr>
        <p:spPr>
          <a:xfrm>
            <a:off x="2404277" y="4885043"/>
            <a:ext cx="1935145" cy="307777"/>
          </a:xfrm>
          <a:prstGeom prst="rect">
            <a:avLst/>
          </a:prstGeom>
          <a:noFill/>
          <a:ln>
            <a:solidFill>
              <a:srgbClr val="FF0000"/>
            </a:solidFill>
          </a:ln>
        </p:spPr>
        <p:txBody>
          <a:bodyPr wrap="none" rtlCol="0">
            <a:spAutoFit/>
          </a:bodyPr>
          <a:lstStyle/>
          <a:p>
            <a:r>
              <a:rPr lang="en-US" dirty="0">
                <a:solidFill>
                  <a:srgbClr val="FF0000"/>
                </a:solidFill>
              </a:rPr>
              <a:t>5k pre-processing/sec</a:t>
            </a:r>
          </a:p>
        </p:txBody>
      </p:sp>
      <p:cxnSp>
        <p:nvCxnSpPr>
          <p:cNvPr id="19" name="Connettore 2 18">
            <a:extLst>
              <a:ext uri="{FF2B5EF4-FFF2-40B4-BE49-F238E27FC236}">
                <a16:creationId xmlns:a16="http://schemas.microsoft.com/office/drawing/2014/main" id="{FC384B6C-5B5A-60E5-F8C9-438CB72B3889}"/>
              </a:ext>
            </a:extLst>
          </p:cNvPr>
          <p:cNvCxnSpPr/>
          <p:nvPr/>
        </p:nvCxnSpPr>
        <p:spPr>
          <a:xfrm flipH="1" flipV="1">
            <a:off x="5138774" y="4141626"/>
            <a:ext cx="514724" cy="64135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8044FCC5-AAEE-A751-D417-267804887BA9}"/>
              </a:ext>
            </a:extLst>
          </p:cNvPr>
          <p:cNvSpPr txBox="1"/>
          <p:nvPr/>
        </p:nvSpPr>
        <p:spPr>
          <a:xfrm>
            <a:off x="4856573" y="4839066"/>
            <a:ext cx="1587294" cy="307777"/>
          </a:xfrm>
          <a:prstGeom prst="rect">
            <a:avLst/>
          </a:prstGeom>
          <a:noFill/>
          <a:ln>
            <a:solidFill>
              <a:schemeClr val="accent6">
                <a:lumMod val="75000"/>
              </a:schemeClr>
            </a:solidFill>
          </a:ln>
        </p:spPr>
        <p:txBody>
          <a:bodyPr wrap="none" rtlCol="0">
            <a:spAutoFit/>
          </a:bodyPr>
          <a:lstStyle/>
          <a:p>
            <a:r>
              <a:rPr lang="en-US" dirty="0">
                <a:solidFill>
                  <a:schemeClr val="accent6">
                    <a:lumMod val="75000"/>
                  </a:schemeClr>
                </a:solidFill>
              </a:rPr>
              <a:t>10k inference/sec</a:t>
            </a:r>
          </a:p>
        </p:txBody>
      </p:sp>
      <p:sp>
        <p:nvSpPr>
          <p:cNvPr id="2" name="CasellaDiTesto 1">
            <a:extLst>
              <a:ext uri="{FF2B5EF4-FFF2-40B4-BE49-F238E27FC236}">
                <a16:creationId xmlns:a16="http://schemas.microsoft.com/office/drawing/2014/main" id="{6519AC71-19AC-A222-9018-CE29C2B5A642}"/>
              </a:ext>
            </a:extLst>
          </p:cNvPr>
          <p:cNvSpPr txBox="1"/>
          <p:nvPr/>
        </p:nvSpPr>
        <p:spPr>
          <a:xfrm>
            <a:off x="229832" y="2061449"/>
            <a:ext cx="453970" cy="307777"/>
          </a:xfrm>
          <a:prstGeom prst="rect">
            <a:avLst/>
          </a:prstGeom>
          <a:noFill/>
        </p:spPr>
        <p:txBody>
          <a:bodyPr wrap="none" rtlCol="0">
            <a:spAutoFit/>
          </a:bodyPr>
          <a:lstStyle/>
          <a:p>
            <a:r>
              <a:rPr lang="en-US" dirty="0"/>
              <a:t>7W</a:t>
            </a:r>
          </a:p>
        </p:txBody>
      </p:sp>
      <p:sp>
        <p:nvSpPr>
          <p:cNvPr id="5" name="CasellaDiTesto 4">
            <a:extLst>
              <a:ext uri="{FF2B5EF4-FFF2-40B4-BE49-F238E27FC236}">
                <a16:creationId xmlns:a16="http://schemas.microsoft.com/office/drawing/2014/main" id="{3B4ADF79-9FE8-4EE8-0543-8704EAD62102}"/>
              </a:ext>
            </a:extLst>
          </p:cNvPr>
          <p:cNvSpPr txBox="1"/>
          <p:nvPr/>
        </p:nvSpPr>
        <p:spPr>
          <a:xfrm>
            <a:off x="3311594" y="1655542"/>
            <a:ext cx="453970" cy="307777"/>
          </a:xfrm>
          <a:prstGeom prst="rect">
            <a:avLst/>
          </a:prstGeom>
          <a:noFill/>
        </p:spPr>
        <p:txBody>
          <a:bodyPr wrap="none" rtlCol="0">
            <a:spAutoFit/>
          </a:bodyPr>
          <a:lstStyle/>
          <a:p>
            <a:r>
              <a:rPr lang="en-US" dirty="0"/>
              <a:t>5W</a:t>
            </a:r>
          </a:p>
        </p:txBody>
      </p:sp>
    </p:spTree>
    <p:extLst>
      <p:ext uri="{BB962C8B-B14F-4D97-AF65-F5344CB8AC3E}">
        <p14:creationId xmlns:p14="http://schemas.microsoft.com/office/powerpoint/2010/main" val="24973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1DC68398-7935-7F6E-054C-A95A8129B489}"/>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FFFB4386-1702-1BCD-48C7-F1A04F2AC6E2}"/>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927C9032-9CA5-9EEF-931C-CB0948597D74}"/>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F8C2EAD9-23DB-3BCE-B648-CEDB625473F3}"/>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CD0AD5DA-A64C-A21F-53B8-591DB702C9D6}"/>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923B17C1-14DE-3971-0BD1-0588F104AD3C}"/>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0CCF1A91-6C1E-EA60-7836-47E0658F766C}"/>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Alternative Architecture – 2D CNN for Particle Tracking</a:t>
            </a:r>
            <a:endParaRPr lang="en-US" sz="2000" b="0" i="0" u="none" strike="noStrike" cap="none" dirty="0">
              <a:solidFill>
                <a:srgbClr val="000000"/>
              </a:solidFill>
              <a:latin typeface="Titillium Web"/>
              <a:ea typeface="Titillium Web"/>
              <a:cs typeface="Titillium Web"/>
              <a:sym typeface="Titillium Web"/>
            </a:endParaRPr>
          </a:p>
        </p:txBody>
      </p:sp>
      <p:sp>
        <p:nvSpPr>
          <p:cNvPr id="5" name="CasellaDiTesto 4">
            <a:extLst>
              <a:ext uri="{FF2B5EF4-FFF2-40B4-BE49-F238E27FC236}">
                <a16:creationId xmlns:a16="http://schemas.microsoft.com/office/drawing/2014/main" id="{2E7C3E73-E95E-D614-D5B9-2424DED63F9D}"/>
              </a:ext>
            </a:extLst>
          </p:cNvPr>
          <p:cNvSpPr txBox="1"/>
          <p:nvPr/>
        </p:nvSpPr>
        <p:spPr>
          <a:xfrm>
            <a:off x="338870" y="1603178"/>
            <a:ext cx="7504855" cy="4801314"/>
          </a:xfrm>
          <a:prstGeom prst="rect">
            <a:avLst/>
          </a:prstGeom>
          <a:noFill/>
        </p:spPr>
        <p:txBody>
          <a:bodyPr wrap="square">
            <a:spAutoFit/>
          </a:bodyPr>
          <a:lstStyle/>
          <a:p>
            <a:r>
              <a:rPr lang="en-US" sz="1800" b="1" dirty="0">
                <a:latin typeface="Titillium Web" panose="00000500000000000000" pitchFamily="2" charset="0"/>
              </a:rPr>
              <a:t>Concept:</a:t>
            </a:r>
          </a:p>
          <a:p>
            <a:pPr marL="285750" indent="-285750">
              <a:buFont typeface="Arial" panose="020B0604020202020204" pitchFamily="34" charset="0"/>
              <a:buChar char="•"/>
            </a:pPr>
            <a:r>
              <a:rPr lang="en-US" sz="1800" dirty="0">
                <a:latin typeface="Titillium Web" panose="00000500000000000000" pitchFamily="2" charset="0"/>
              </a:rPr>
              <a:t>Replace the graph-based approach with a 2D convolutional neural network (CNN) that processes detector data as image-like arrays.</a:t>
            </a:r>
          </a:p>
          <a:p>
            <a:pPr marL="285750" indent="-285750">
              <a:buFont typeface="Arial" panose="020B0604020202020204" pitchFamily="34" charset="0"/>
              <a:buChar char="•"/>
            </a:pPr>
            <a:r>
              <a:rPr lang="en-US" sz="1800" dirty="0">
                <a:latin typeface="Titillium Web" panose="00000500000000000000" pitchFamily="2" charset="0"/>
              </a:rPr>
              <a:t>Each detector layer is treated as a 2D plane of pixels: (N x N) matrix.</a:t>
            </a:r>
          </a:p>
          <a:p>
            <a:pPr marL="285750" indent="-285750">
              <a:buFont typeface="Arial" panose="020B0604020202020204" pitchFamily="34" charset="0"/>
              <a:buChar char="•"/>
            </a:pPr>
            <a:endParaRPr lang="en-US" sz="1800" dirty="0">
              <a:latin typeface="Titillium Web" panose="00000500000000000000" pitchFamily="2" charset="0"/>
            </a:endParaRPr>
          </a:p>
          <a:p>
            <a:r>
              <a:rPr lang="en-US" sz="1800" b="1" dirty="0">
                <a:latin typeface="Titillium Web" panose="00000500000000000000" pitchFamily="2" charset="0"/>
              </a:rPr>
              <a:t>Input Representation:</a:t>
            </a:r>
          </a:p>
          <a:p>
            <a:pPr marL="285750" indent="-285750">
              <a:buFont typeface="Arial" panose="020B0604020202020204" pitchFamily="34" charset="0"/>
              <a:buChar char="•"/>
            </a:pPr>
            <a:r>
              <a:rPr lang="en-US" sz="1800" dirty="0">
                <a:latin typeface="Titillium Web" panose="00000500000000000000" pitchFamily="2" charset="0"/>
              </a:rPr>
              <a:t>A 4-channel image, where each channel corresponds to one detector layer.</a:t>
            </a:r>
          </a:p>
          <a:p>
            <a:pPr marL="285750" indent="-285750">
              <a:buFont typeface="Arial" panose="020B0604020202020204" pitchFamily="34" charset="0"/>
              <a:buChar char="•"/>
            </a:pPr>
            <a:r>
              <a:rPr lang="en-US" sz="1800" dirty="0">
                <a:latin typeface="Titillium Web" panose="00000500000000000000" pitchFamily="2" charset="0"/>
              </a:rPr>
              <a:t>Active pixels represent either:</a:t>
            </a:r>
          </a:p>
          <a:p>
            <a:pPr marL="285750" lvl="1" indent="-285750">
              <a:buFont typeface="Arial" panose="020B0604020202020204" pitchFamily="34" charset="0"/>
              <a:buChar char="•"/>
            </a:pPr>
            <a:endParaRPr lang="en-US" sz="1800" dirty="0">
              <a:latin typeface="Titillium Web" panose="00000500000000000000" pitchFamily="2" charset="0"/>
            </a:endParaRPr>
          </a:p>
          <a:p>
            <a:pPr marL="285750" lvl="1" indent="-285750">
              <a:buFont typeface="Arial" panose="020B0604020202020204" pitchFamily="34" charset="0"/>
              <a:buChar char="•"/>
            </a:pPr>
            <a:endParaRPr lang="en-US" sz="1800" dirty="0">
              <a:latin typeface="Titillium Web" panose="00000500000000000000" pitchFamily="2" charset="0"/>
            </a:endParaRPr>
          </a:p>
          <a:p>
            <a:pPr marL="285750" lvl="1" indent="-285750">
              <a:buFont typeface="Arial" panose="020B0604020202020204" pitchFamily="34" charset="0"/>
              <a:buChar char="•"/>
            </a:pPr>
            <a:endParaRPr lang="en-US" sz="1800" dirty="0">
              <a:latin typeface="Titillium Web" panose="00000500000000000000" pitchFamily="2" charset="0"/>
            </a:endParaRPr>
          </a:p>
          <a:p>
            <a:pPr marL="285750" lvl="1" indent="-285750">
              <a:buFont typeface="Arial" panose="020B0604020202020204" pitchFamily="34" charset="0"/>
              <a:buChar char="•"/>
            </a:pPr>
            <a:endParaRPr lang="en-US" sz="1800" dirty="0">
              <a:latin typeface="Titillium Web" panose="00000500000000000000" pitchFamily="2" charset="0"/>
            </a:endParaRPr>
          </a:p>
          <a:p>
            <a:pPr lvl="1"/>
            <a:r>
              <a:rPr lang="en-US" sz="1800" b="1" dirty="0">
                <a:latin typeface="Titillium Web" panose="00000500000000000000" pitchFamily="2" charset="0"/>
              </a:rPr>
              <a:t>Advantages:</a:t>
            </a:r>
          </a:p>
          <a:p>
            <a:pPr marL="285750" lvl="1" indent="-285750">
              <a:buFont typeface="Arial" panose="020B0604020202020204" pitchFamily="34" charset="0"/>
              <a:buChar char="•"/>
            </a:pPr>
            <a:r>
              <a:rPr lang="en-US" sz="1800" dirty="0">
                <a:latin typeface="Titillium Web" panose="00000500000000000000" pitchFamily="2" charset="0"/>
              </a:rPr>
              <a:t>Compatible with HLS4ML, allowing direct synthesis on FPGA.</a:t>
            </a:r>
          </a:p>
          <a:p>
            <a:pPr marL="285750" lvl="1" indent="-285750">
              <a:buFont typeface="Arial" panose="020B0604020202020204" pitchFamily="34" charset="0"/>
              <a:buChar char="•"/>
            </a:pPr>
            <a:r>
              <a:rPr lang="en-US" sz="1800" dirty="0">
                <a:latin typeface="Titillium Web" panose="00000500000000000000" pitchFamily="2" charset="0"/>
              </a:rPr>
              <a:t>Standard CNN architectures are simpler to deploy and optimize on embedded systems.</a:t>
            </a:r>
            <a:endParaRPr lang="it-IT" sz="1800" dirty="0">
              <a:latin typeface="Titillium Web" panose="00000500000000000000" pitchFamily="2" charset="0"/>
            </a:endParaRPr>
          </a:p>
        </p:txBody>
      </p:sp>
      <p:grpSp>
        <p:nvGrpSpPr>
          <p:cNvPr id="42" name="Gruppo 41">
            <a:extLst>
              <a:ext uri="{FF2B5EF4-FFF2-40B4-BE49-F238E27FC236}">
                <a16:creationId xmlns:a16="http://schemas.microsoft.com/office/drawing/2014/main" id="{3B597220-AB07-AECD-F493-3EDC8F9AC42A}"/>
              </a:ext>
            </a:extLst>
          </p:cNvPr>
          <p:cNvGrpSpPr/>
          <p:nvPr/>
        </p:nvGrpSpPr>
        <p:grpSpPr>
          <a:xfrm>
            <a:off x="8838174" y="2408183"/>
            <a:ext cx="2731376" cy="1169277"/>
            <a:chOff x="8249307" y="3034862"/>
            <a:chExt cx="2731376" cy="1169277"/>
          </a:xfrm>
        </p:grpSpPr>
        <p:cxnSp>
          <p:nvCxnSpPr>
            <p:cNvPr id="7" name="Connettore diritto 6">
              <a:extLst>
                <a:ext uri="{FF2B5EF4-FFF2-40B4-BE49-F238E27FC236}">
                  <a16:creationId xmlns:a16="http://schemas.microsoft.com/office/drawing/2014/main" id="{207D3C59-BC3B-F5F8-6B27-9094FBCEDCFD}"/>
                </a:ext>
              </a:extLst>
            </p:cNvPr>
            <p:cNvCxnSpPr/>
            <p:nvPr/>
          </p:nvCxnSpPr>
          <p:spPr>
            <a:xfrm>
              <a:off x="8249307" y="3034862"/>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BA3C85BE-AB8C-3F1B-BD9E-38CB9F7785C5}"/>
                </a:ext>
              </a:extLst>
            </p:cNvPr>
            <p:cNvCxnSpPr/>
            <p:nvPr/>
          </p:nvCxnSpPr>
          <p:spPr>
            <a:xfrm>
              <a:off x="8249307" y="3116318"/>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20E267CC-7A9F-760E-37EC-43145933ADAE}"/>
                </a:ext>
              </a:extLst>
            </p:cNvPr>
            <p:cNvCxnSpPr/>
            <p:nvPr/>
          </p:nvCxnSpPr>
          <p:spPr>
            <a:xfrm>
              <a:off x="8249307" y="3191204"/>
              <a:ext cx="27313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0B734753-3342-2CA2-8899-38CE53BC8414}"/>
                </a:ext>
              </a:extLst>
            </p:cNvPr>
            <p:cNvCxnSpPr/>
            <p:nvPr/>
          </p:nvCxnSpPr>
          <p:spPr>
            <a:xfrm>
              <a:off x="8249307" y="3272660"/>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D749651A-3600-4070-1719-3FEBF2920BC0}"/>
                </a:ext>
              </a:extLst>
            </p:cNvPr>
            <p:cNvCxnSpPr/>
            <p:nvPr/>
          </p:nvCxnSpPr>
          <p:spPr>
            <a:xfrm>
              <a:off x="8249307" y="3344917"/>
              <a:ext cx="273137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58FAC374-464E-136F-9C78-517FB0A4F80F}"/>
                </a:ext>
              </a:extLst>
            </p:cNvPr>
            <p:cNvCxnSpPr/>
            <p:nvPr/>
          </p:nvCxnSpPr>
          <p:spPr>
            <a:xfrm>
              <a:off x="8249307" y="3426373"/>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3A1E89C9-C4B3-B90F-DEB3-8BA8DF6C53BD}"/>
                </a:ext>
              </a:extLst>
            </p:cNvPr>
            <p:cNvCxnSpPr/>
            <p:nvPr/>
          </p:nvCxnSpPr>
          <p:spPr>
            <a:xfrm>
              <a:off x="8249307" y="3501259"/>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2E5E53E-6E3F-95BB-260A-7A2AAF919E6E}"/>
                </a:ext>
              </a:extLst>
            </p:cNvPr>
            <p:cNvCxnSpPr/>
            <p:nvPr/>
          </p:nvCxnSpPr>
          <p:spPr>
            <a:xfrm>
              <a:off x="8249307" y="3582715"/>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F8BBCE18-2920-F9E0-1532-730E1AA74065}"/>
                </a:ext>
              </a:extLst>
            </p:cNvPr>
            <p:cNvCxnSpPr/>
            <p:nvPr/>
          </p:nvCxnSpPr>
          <p:spPr>
            <a:xfrm>
              <a:off x="8249307" y="3656286"/>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E3184D9A-E811-BFAF-AEEB-AE65EFD45C39}"/>
                </a:ext>
              </a:extLst>
            </p:cNvPr>
            <p:cNvCxnSpPr/>
            <p:nvPr/>
          </p:nvCxnSpPr>
          <p:spPr>
            <a:xfrm>
              <a:off x="8249307" y="3737742"/>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3C8DE04B-71A6-C3A3-C478-CEF75F044FA7}"/>
                </a:ext>
              </a:extLst>
            </p:cNvPr>
            <p:cNvCxnSpPr/>
            <p:nvPr/>
          </p:nvCxnSpPr>
          <p:spPr>
            <a:xfrm>
              <a:off x="8249307" y="3812628"/>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7D7AB333-F6D7-5D47-BC43-021B5099EB37}"/>
                </a:ext>
              </a:extLst>
            </p:cNvPr>
            <p:cNvCxnSpPr/>
            <p:nvPr/>
          </p:nvCxnSpPr>
          <p:spPr>
            <a:xfrm>
              <a:off x="8249307" y="3894084"/>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110FA189-382B-6F7D-1303-BA03643BB531}"/>
                </a:ext>
              </a:extLst>
            </p:cNvPr>
            <p:cNvCxnSpPr/>
            <p:nvPr/>
          </p:nvCxnSpPr>
          <p:spPr>
            <a:xfrm>
              <a:off x="8249307" y="3966341"/>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CBEB3D7B-B691-22A1-82DA-BDD43DD32189}"/>
                </a:ext>
              </a:extLst>
            </p:cNvPr>
            <p:cNvCxnSpPr/>
            <p:nvPr/>
          </p:nvCxnSpPr>
          <p:spPr>
            <a:xfrm>
              <a:off x="8249307" y="4047797"/>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B2B8FBD5-8516-C556-C92F-B05ED76A81C0}"/>
                </a:ext>
              </a:extLst>
            </p:cNvPr>
            <p:cNvCxnSpPr/>
            <p:nvPr/>
          </p:nvCxnSpPr>
          <p:spPr>
            <a:xfrm>
              <a:off x="8249307" y="4122683"/>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87F77F6A-8366-D0DE-10D4-20CD4C28DD3F}"/>
                </a:ext>
              </a:extLst>
            </p:cNvPr>
            <p:cNvCxnSpPr/>
            <p:nvPr/>
          </p:nvCxnSpPr>
          <p:spPr>
            <a:xfrm>
              <a:off x="8249307" y="4204139"/>
              <a:ext cx="273137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Gruppo 40">
            <a:extLst>
              <a:ext uri="{FF2B5EF4-FFF2-40B4-BE49-F238E27FC236}">
                <a16:creationId xmlns:a16="http://schemas.microsoft.com/office/drawing/2014/main" id="{7A90AE67-D0C6-2B82-B8A3-682FC88AC892}"/>
              </a:ext>
            </a:extLst>
          </p:cNvPr>
          <p:cNvGrpSpPr/>
          <p:nvPr/>
        </p:nvGrpSpPr>
        <p:grpSpPr>
          <a:xfrm rot="16200000">
            <a:off x="8765918" y="2455478"/>
            <a:ext cx="2731376" cy="1169277"/>
            <a:chOff x="7534604" y="4893880"/>
            <a:chExt cx="2731376" cy="1169277"/>
          </a:xfrm>
        </p:grpSpPr>
        <p:cxnSp>
          <p:nvCxnSpPr>
            <p:cNvPr id="25" name="Connettore diritto 24">
              <a:extLst>
                <a:ext uri="{FF2B5EF4-FFF2-40B4-BE49-F238E27FC236}">
                  <a16:creationId xmlns:a16="http://schemas.microsoft.com/office/drawing/2014/main" id="{AE693577-4B8D-25EB-A28E-E774F4F930F1}"/>
                </a:ext>
              </a:extLst>
            </p:cNvPr>
            <p:cNvCxnSpPr/>
            <p:nvPr/>
          </p:nvCxnSpPr>
          <p:spPr>
            <a:xfrm>
              <a:off x="7534604" y="4893880"/>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0AE2EF57-4218-B8A0-1728-2FE2B69C1304}"/>
                </a:ext>
              </a:extLst>
            </p:cNvPr>
            <p:cNvCxnSpPr/>
            <p:nvPr/>
          </p:nvCxnSpPr>
          <p:spPr>
            <a:xfrm>
              <a:off x="7534604" y="4975336"/>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E1F6B035-4B83-B681-B875-F5C7C0F9B3DB}"/>
                </a:ext>
              </a:extLst>
            </p:cNvPr>
            <p:cNvCxnSpPr/>
            <p:nvPr/>
          </p:nvCxnSpPr>
          <p:spPr>
            <a:xfrm>
              <a:off x="7534604" y="5050222"/>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7B0BB4CE-B5B5-F53D-7E9C-C3C5FCAC2C48}"/>
                </a:ext>
              </a:extLst>
            </p:cNvPr>
            <p:cNvCxnSpPr/>
            <p:nvPr/>
          </p:nvCxnSpPr>
          <p:spPr>
            <a:xfrm>
              <a:off x="7534604" y="5131678"/>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89B3C111-08E0-B3E2-BB48-98593DB89CBA}"/>
                </a:ext>
              </a:extLst>
            </p:cNvPr>
            <p:cNvCxnSpPr/>
            <p:nvPr/>
          </p:nvCxnSpPr>
          <p:spPr>
            <a:xfrm>
              <a:off x="7534604" y="5203935"/>
              <a:ext cx="27313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5978F6E9-A35A-A3D0-32F2-BBCAC9049F3B}"/>
                </a:ext>
              </a:extLst>
            </p:cNvPr>
            <p:cNvCxnSpPr/>
            <p:nvPr/>
          </p:nvCxnSpPr>
          <p:spPr>
            <a:xfrm>
              <a:off x="7534604" y="5285391"/>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10E9A00D-D037-2235-27D4-C2A70D9F333B}"/>
                </a:ext>
              </a:extLst>
            </p:cNvPr>
            <p:cNvCxnSpPr/>
            <p:nvPr/>
          </p:nvCxnSpPr>
          <p:spPr>
            <a:xfrm>
              <a:off x="7534604" y="5360277"/>
              <a:ext cx="273137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F82AF0DE-0CAA-80C2-3358-EBB966F63EFB}"/>
                </a:ext>
              </a:extLst>
            </p:cNvPr>
            <p:cNvCxnSpPr/>
            <p:nvPr/>
          </p:nvCxnSpPr>
          <p:spPr>
            <a:xfrm>
              <a:off x="7534604" y="5441733"/>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E4AB5B3C-C5EE-742A-BD5E-C4E46B5211E9}"/>
                </a:ext>
              </a:extLst>
            </p:cNvPr>
            <p:cNvCxnSpPr/>
            <p:nvPr/>
          </p:nvCxnSpPr>
          <p:spPr>
            <a:xfrm>
              <a:off x="7534604" y="5515304"/>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7C864FDE-CFFC-AE3F-0CA2-C5728EF7636D}"/>
                </a:ext>
              </a:extLst>
            </p:cNvPr>
            <p:cNvCxnSpPr/>
            <p:nvPr/>
          </p:nvCxnSpPr>
          <p:spPr>
            <a:xfrm>
              <a:off x="7534604" y="5596760"/>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99E796B7-73F0-E87F-5212-1817326DB83E}"/>
                </a:ext>
              </a:extLst>
            </p:cNvPr>
            <p:cNvCxnSpPr/>
            <p:nvPr/>
          </p:nvCxnSpPr>
          <p:spPr>
            <a:xfrm>
              <a:off x="7534604" y="5671646"/>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7E013426-158B-4263-07AA-CD72DA2B7D95}"/>
                </a:ext>
              </a:extLst>
            </p:cNvPr>
            <p:cNvCxnSpPr/>
            <p:nvPr/>
          </p:nvCxnSpPr>
          <p:spPr>
            <a:xfrm>
              <a:off x="7534604" y="5753102"/>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2C45A7A0-333A-C7E7-ACFA-9812FC8A3D5F}"/>
                </a:ext>
              </a:extLst>
            </p:cNvPr>
            <p:cNvCxnSpPr/>
            <p:nvPr/>
          </p:nvCxnSpPr>
          <p:spPr>
            <a:xfrm>
              <a:off x="7534604" y="5825359"/>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ECE0D43A-3509-B059-1881-C9761CF43417}"/>
                </a:ext>
              </a:extLst>
            </p:cNvPr>
            <p:cNvCxnSpPr/>
            <p:nvPr/>
          </p:nvCxnSpPr>
          <p:spPr>
            <a:xfrm>
              <a:off x="7534604" y="5906815"/>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11E3BAFC-6C25-BE96-EB60-DAC92CE6CBC8}"/>
                </a:ext>
              </a:extLst>
            </p:cNvPr>
            <p:cNvCxnSpPr/>
            <p:nvPr/>
          </p:nvCxnSpPr>
          <p:spPr>
            <a:xfrm>
              <a:off x="7534604" y="5981701"/>
              <a:ext cx="2731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ttore diritto 39">
              <a:extLst>
                <a:ext uri="{FF2B5EF4-FFF2-40B4-BE49-F238E27FC236}">
                  <a16:creationId xmlns:a16="http://schemas.microsoft.com/office/drawing/2014/main" id="{4A8135D9-A6A0-199A-3299-3D86D25DB715}"/>
                </a:ext>
              </a:extLst>
            </p:cNvPr>
            <p:cNvCxnSpPr/>
            <p:nvPr/>
          </p:nvCxnSpPr>
          <p:spPr>
            <a:xfrm>
              <a:off x="7534604" y="6063157"/>
              <a:ext cx="273137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3" name="Ovale 42">
            <a:extLst>
              <a:ext uri="{FF2B5EF4-FFF2-40B4-BE49-F238E27FC236}">
                <a16:creationId xmlns:a16="http://schemas.microsoft.com/office/drawing/2014/main" id="{821A447C-4335-7F78-BACF-7FF5ACE1AD9E}"/>
              </a:ext>
            </a:extLst>
          </p:cNvPr>
          <p:cNvSpPr/>
          <p:nvPr/>
        </p:nvSpPr>
        <p:spPr>
          <a:xfrm>
            <a:off x="9839284" y="2546131"/>
            <a:ext cx="45719" cy="4571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e 48">
            <a:extLst>
              <a:ext uri="{FF2B5EF4-FFF2-40B4-BE49-F238E27FC236}">
                <a16:creationId xmlns:a16="http://schemas.microsoft.com/office/drawing/2014/main" id="{77918855-60CB-96B0-7451-C0CFE66FE8FF}"/>
              </a:ext>
            </a:extLst>
          </p:cNvPr>
          <p:cNvSpPr/>
          <p:nvPr/>
        </p:nvSpPr>
        <p:spPr>
          <a:xfrm>
            <a:off x="9991684" y="2698531"/>
            <a:ext cx="45719" cy="4571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Nuclear Instruments">
            <a:extLst>
              <a:ext uri="{FF2B5EF4-FFF2-40B4-BE49-F238E27FC236}">
                <a16:creationId xmlns:a16="http://schemas.microsoft.com/office/drawing/2014/main" id="{87499E92-EE21-99F7-7FF6-109AA2FE5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4906" y="4782001"/>
            <a:ext cx="2076917" cy="154939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FB08EBCD-D6A1-445D-DFB1-EBE2D9E5CD40}"/>
              </a:ext>
            </a:extLst>
          </p:cNvPr>
          <p:cNvSpPr txBox="1"/>
          <p:nvPr/>
        </p:nvSpPr>
        <p:spPr>
          <a:xfrm>
            <a:off x="739626" y="4176231"/>
            <a:ext cx="6096000" cy="646331"/>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Titillium Web" panose="00000500000000000000" pitchFamily="2" charset="0"/>
              </a:rPr>
              <a:t>Fiber intersection over threshold, or</a:t>
            </a:r>
          </a:p>
          <a:p>
            <a:pPr marL="285750" lvl="4" indent="-285750">
              <a:buFont typeface="Arial" panose="020B0604020202020204" pitchFamily="34" charset="0"/>
              <a:buChar char="•"/>
            </a:pPr>
            <a:r>
              <a:rPr lang="en-US" sz="1800" dirty="0">
                <a:latin typeface="Titillium Web" panose="00000500000000000000" pitchFamily="2" charset="0"/>
              </a:rPr>
              <a:t>Actual pixel hits (in pixelated detectors).</a:t>
            </a:r>
          </a:p>
        </p:txBody>
      </p:sp>
    </p:spTree>
    <p:extLst>
      <p:ext uri="{BB962C8B-B14F-4D97-AF65-F5344CB8AC3E}">
        <p14:creationId xmlns:p14="http://schemas.microsoft.com/office/powerpoint/2010/main" val="2265096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2C1EC585-0EE7-466E-E00C-BD359EF1E21F}"/>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8F52B53A-3B51-071E-2946-2F1862E18504}"/>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79F6D008-DE6E-1B33-1288-E6C46B52DE43}"/>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EA6FA53A-9887-901E-86E8-CFC856C4C5C6}"/>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E7E5B57C-5156-42AC-840F-7C75F11CC3AB}"/>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3925F5F3-568B-7D28-02A4-D7ADBD7D3BB3}"/>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736E87A3-43D2-B074-FCE5-228108ACE487}"/>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2D CNN for Particle Tracking</a:t>
            </a:r>
            <a:endParaRPr lang="en-US" sz="2000" b="0" i="0" u="none" strike="noStrike" cap="none" dirty="0">
              <a:solidFill>
                <a:srgbClr val="000000"/>
              </a:solidFill>
              <a:latin typeface="Titillium Web"/>
              <a:ea typeface="Titillium Web"/>
              <a:cs typeface="Titillium Web"/>
              <a:sym typeface="Titillium Web"/>
            </a:endParaRPr>
          </a:p>
        </p:txBody>
      </p:sp>
      <p:sp>
        <p:nvSpPr>
          <p:cNvPr id="3" name="CasellaDiTesto 2">
            <a:extLst>
              <a:ext uri="{FF2B5EF4-FFF2-40B4-BE49-F238E27FC236}">
                <a16:creationId xmlns:a16="http://schemas.microsoft.com/office/drawing/2014/main" id="{F67E42EB-8F12-3DC3-7F06-0D27099CB089}"/>
              </a:ext>
            </a:extLst>
          </p:cNvPr>
          <p:cNvSpPr txBox="1"/>
          <p:nvPr/>
        </p:nvSpPr>
        <p:spPr>
          <a:xfrm>
            <a:off x="200196" y="1454137"/>
            <a:ext cx="8163807" cy="5016758"/>
          </a:xfrm>
          <a:prstGeom prst="rect">
            <a:avLst/>
          </a:prstGeom>
          <a:noFill/>
        </p:spPr>
        <p:txBody>
          <a:bodyPr wrap="square">
            <a:spAutoFit/>
          </a:bodyPr>
          <a:lstStyle/>
          <a:p>
            <a:pPr>
              <a:buNone/>
            </a:pPr>
            <a:r>
              <a:rPr lang="en-US" sz="1600" b="1" dirty="0">
                <a:latin typeface="Titillium Web" panose="00000500000000000000" pitchFamily="2" charset="0"/>
              </a:rPr>
              <a:t>CNN Structure Description</a:t>
            </a:r>
          </a:p>
          <a:p>
            <a:pPr marL="285750" indent="-285750">
              <a:buFont typeface="Arial" panose="020B0604020202020204" pitchFamily="34" charset="0"/>
              <a:buChar char="•"/>
            </a:pPr>
            <a:r>
              <a:rPr lang="en-US" sz="1600" dirty="0">
                <a:latin typeface="Titillium Web" panose="00000500000000000000" pitchFamily="2" charset="0"/>
              </a:rPr>
              <a:t>The CNN is designed to process 4 detector layers simultaneously, each treated as a 32×32 pixel image.</a:t>
            </a:r>
          </a:p>
          <a:p>
            <a:pPr marL="285750" indent="-285750">
              <a:buFont typeface="Arial" panose="020B0604020202020204" pitchFamily="34" charset="0"/>
              <a:buChar char="•"/>
            </a:pPr>
            <a:r>
              <a:rPr lang="en-US" sz="1600" dirty="0">
                <a:latin typeface="Titillium Web" panose="00000500000000000000" pitchFamily="2" charset="0"/>
              </a:rPr>
              <a:t>The model follows a </a:t>
            </a:r>
            <a:r>
              <a:rPr lang="en-US" sz="1600" b="1" dirty="0">
                <a:latin typeface="Titillium Web" panose="00000500000000000000" pitchFamily="2" charset="0"/>
              </a:rPr>
              <a:t>U-shaped encoder-decoder</a:t>
            </a:r>
            <a:r>
              <a:rPr lang="en-US" sz="1600" dirty="0">
                <a:latin typeface="Titillium Web" panose="00000500000000000000" pitchFamily="2" charset="0"/>
              </a:rPr>
              <a:t> pattern (though shallow), typical of segmentation tasks:</a:t>
            </a:r>
            <a:br>
              <a:rPr lang="en-US" sz="1600" dirty="0">
                <a:latin typeface="Titillium Web" panose="00000500000000000000" pitchFamily="2" charset="0"/>
              </a:rPr>
            </a:br>
            <a:endParaRPr lang="en-US" sz="1600" dirty="0">
              <a:latin typeface="Titillium Web" panose="00000500000000000000" pitchFamily="2" charset="0"/>
            </a:endParaRPr>
          </a:p>
          <a:p>
            <a:pPr>
              <a:buNone/>
            </a:pPr>
            <a:r>
              <a:rPr lang="en-US" sz="1600" b="1" dirty="0">
                <a:latin typeface="Titillium Web" panose="00000500000000000000" pitchFamily="2" charset="0"/>
              </a:rPr>
              <a:t>Encoder:</a:t>
            </a:r>
          </a:p>
          <a:p>
            <a:pPr marL="342900" indent="-342900">
              <a:buFont typeface="+mj-lt"/>
              <a:buAutoNum type="arabicPeriod"/>
            </a:pPr>
            <a:r>
              <a:rPr lang="en-US" sz="1600" b="1" dirty="0">
                <a:latin typeface="Titillium Web" panose="00000500000000000000" pitchFamily="2" charset="0"/>
              </a:rPr>
              <a:t>Conv2D (4 → 16 channels)</a:t>
            </a:r>
            <a:br>
              <a:rPr lang="en-US" sz="1600" dirty="0">
                <a:latin typeface="Titillium Web" panose="00000500000000000000" pitchFamily="2" charset="0"/>
              </a:rPr>
            </a:br>
            <a:r>
              <a:rPr lang="en-US" sz="1600" dirty="0">
                <a:latin typeface="Titillium Web" panose="00000500000000000000" pitchFamily="2" charset="0"/>
              </a:rPr>
              <a:t>Captures local patterns across each layer.</a:t>
            </a:r>
          </a:p>
          <a:p>
            <a:pPr marL="342900" indent="-342900">
              <a:buFont typeface="+mj-lt"/>
              <a:buAutoNum type="arabicPeriod"/>
            </a:pPr>
            <a:r>
              <a:rPr lang="en-US" sz="1600" b="1" dirty="0">
                <a:latin typeface="Titillium Web" panose="00000500000000000000" pitchFamily="2" charset="0"/>
              </a:rPr>
              <a:t>ReLU Activation</a:t>
            </a:r>
            <a:endParaRPr lang="en-US" sz="1600" dirty="0">
              <a:latin typeface="Titillium Web" panose="00000500000000000000" pitchFamily="2" charset="0"/>
            </a:endParaRPr>
          </a:p>
          <a:p>
            <a:pPr marL="342900" indent="-342900">
              <a:buFont typeface="+mj-lt"/>
              <a:buAutoNum type="arabicPeriod"/>
            </a:pPr>
            <a:r>
              <a:rPr lang="en-US" sz="1600" b="1" dirty="0">
                <a:latin typeface="Titillium Web" panose="00000500000000000000" pitchFamily="2" charset="0"/>
              </a:rPr>
              <a:t>Conv2D (16 → 32 channels)</a:t>
            </a:r>
            <a:br>
              <a:rPr lang="en-US" sz="1600" dirty="0">
                <a:latin typeface="Titillium Web" panose="00000500000000000000" pitchFamily="2" charset="0"/>
              </a:rPr>
            </a:br>
            <a:r>
              <a:rPr lang="en-US" sz="1600" dirty="0">
                <a:latin typeface="Titillium Web" panose="00000500000000000000" pitchFamily="2" charset="0"/>
              </a:rPr>
              <a:t>Learns higher-level features combining all layers.</a:t>
            </a:r>
          </a:p>
          <a:p>
            <a:pPr marL="342900" indent="-342900">
              <a:buFont typeface="+mj-lt"/>
              <a:buAutoNum type="arabicPeriod"/>
            </a:pPr>
            <a:r>
              <a:rPr lang="en-US" sz="1600" b="1" dirty="0">
                <a:latin typeface="Titillium Web" panose="00000500000000000000" pitchFamily="2" charset="0"/>
              </a:rPr>
              <a:t>ReLU Activation</a:t>
            </a:r>
            <a:endParaRPr lang="en-US" sz="1600" dirty="0">
              <a:latin typeface="Titillium Web" panose="00000500000000000000" pitchFamily="2" charset="0"/>
            </a:endParaRPr>
          </a:p>
          <a:p>
            <a:pPr>
              <a:buNone/>
            </a:pPr>
            <a:br>
              <a:rPr lang="en-US" sz="1600" b="1" dirty="0">
                <a:latin typeface="Titillium Web" panose="00000500000000000000" pitchFamily="2" charset="0"/>
              </a:rPr>
            </a:br>
            <a:r>
              <a:rPr lang="en-US" sz="1600" b="1" dirty="0">
                <a:latin typeface="Titillium Web" panose="00000500000000000000" pitchFamily="2" charset="0"/>
              </a:rPr>
              <a:t>Decoder:</a:t>
            </a:r>
          </a:p>
          <a:p>
            <a:pPr marL="342900" indent="-342900">
              <a:buFont typeface="+mj-lt"/>
              <a:buAutoNum type="arabicPeriod"/>
            </a:pPr>
            <a:r>
              <a:rPr lang="en-US" sz="1600" b="1" dirty="0">
                <a:latin typeface="Titillium Web" panose="00000500000000000000" pitchFamily="2" charset="0"/>
              </a:rPr>
              <a:t>Conv2D (32 → 16 channels)</a:t>
            </a:r>
            <a:br>
              <a:rPr lang="en-US" sz="1600" dirty="0">
                <a:latin typeface="Titillium Web" panose="00000500000000000000" pitchFamily="2" charset="0"/>
              </a:rPr>
            </a:br>
            <a:r>
              <a:rPr lang="en-US" sz="1600" dirty="0">
                <a:latin typeface="Titillium Web" panose="00000500000000000000" pitchFamily="2" charset="0"/>
              </a:rPr>
              <a:t>Begins reconstruction to match the input resolution.</a:t>
            </a:r>
          </a:p>
          <a:p>
            <a:pPr marL="342900" indent="-342900">
              <a:buFont typeface="+mj-lt"/>
              <a:buAutoNum type="arabicPeriod"/>
            </a:pPr>
            <a:r>
              <a:rPr lang="en-US" sz="1600" b="1" dirty="0">
                <a:latin typeface="Titillium Web" panose="00000500000000000000" pitchFamily="2" charset="0"/>
              </a:rPr>
              <a:t>ReLU Activation</a:t>
            </a:r>
            <a:endParaRPr lang="en-US" sz="1600" dirty="0">
              <a:latin typeface="Titillium Web" panose="00000500000000000000" pitchFamily="2" charset="0"/>
            </a:endParaRPr>
          </a:p>
          <a:p>
            <a:pPr marL="342900" indent="-342900">
              <a:buFont typeface="+mj-lt"/>
              <a:buAutoNum type="arabicPeriod"/>
            </a:pPr>
            <a:r>
              <a:rPr lang="en-US" sz="1600" b="1" dirty="0">
                <a:latin typeface="Titillium Web" panose="00000500000000000000" pitchFamily="2" charset="0"/>
              </a:rPr>
              <a:t>Conv2D (16 → 4 channels)</a:t>
            </a:r>
          </a:p>
          <a:p>
            <a:pPr marL="342900" indent="-342900">
              <a:buFont typeface="+mj-lt"/>
              <a:buAutoNum type="arabicPeriod"/>
            </a:pPr>
            <a:r>
              <a:rPr lang="en-US" sz="1600" b="1" dirty="0">
                <a:latin typeface="Titillium Web" panose="00000500000000000000" pitchFamily="2" charset="0"/>
              </a:rPr>
              <a:t>Output</a:t>
            </a:r>
            <a:r>
              <a:rPr lang="en-US" sz="1600" dirty="0">
                <a:latin typeface="Titillium Web" panose="00000500000000000000" pitchFamily="2" charset="0"/>
              </a:rPr>
              <a:t>: 4-channel mask with sigmoid-activated values indicating track probabilities.</a:t>
            </a:r>
          </a:p>
        </p:txBody>
      </p:sp>
      <p:sp>
        <p:nvSpPr>
          <p:cNvPr id="17" name="Rettangolo 16">
            <a:extLst>
              <a:ext uri="{FF2B5EF4-FFF2-40B4-BE49-F238E27FC236}">
                <a16:creationId xmlns:a16="http://schemas.microsoft.com/office/drawing/2014/main" id="{1774EDC9-0C80-44C7-7EB0-8B302C9F7050}"/>
              </a:ext>
            </a:extLst>
          </p:cNvPr>
          <p:cNvSpPr/>
          <p:nvPr/>
        </p:nvSpPr>
        <p:spPr>
          <a:xfrm>
            <a:off x="8603178" y="1498680"/>
            <a:ext cx="2016369" cy="3104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Conv2D 4</a:t>
            </a:r>
            <a:r>
              <a:rPr lang="en-US" dirty="0">
                <a:sym typeface="Wingdings" panose="05000000000000000000" pitchFamily="2" charset="2"/>
              </a:rPr>
              <a:t>1</a:t>
            </a:r>
            <a:r>
              <a:rPr lang="en-US" dirty="0"/>
              <a:t>6</a:t>
            </a:r>
          </a:p>
        </p:txBody>
      </p:sp>
      <p:sp>
        <p:nvSpPr>
          <p:cNvPr id="44" name="Rettangolo 43">
            <a:extLst>
              <a:ext uri="{FF2B5EF4-FFF2-40B4-BE49-F238E27FC236}">
                <a16:creationId xmlns:a16="http://schemas.microsoft.com/office/drawing/2014/main" id="{A23C8691-FB57-1B41-0C5C-A29E55CE1D97}"/>
              </a:ext>
            </a:extLst>
          </p:cNvPr>
          <p:cNvSpPr/>
          <p:nvPr/>
        </p:nvSpPr>
        <p:spPr>
          <a:xfrm>
            <a:off x="9404321" y="889538"/>
            <a:ext cx="414084" cy="380280"/>
          </a:xfrm>
          <a:prstGeom prst="rect">
            <a:avLst/>
          </a:prstGeom>
          <a:pattFill prst="lgGrid">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ttangolo 44">
            <a:extLst>
              <a:ext uri="{FF2B5EF4-FFF2-40B4-BE49-F238E27FC236}">
                <a16:creationId xmlns:a16="http://schemas.microsoft.com/office/drawing/2014/main" id="{3CFF144E-6607-185B-ECA8-A97B5DB2EF7F}"/>
              </a:ext>
            </a:extLst>
          </p:cNvPr>
          <p:cNvSpPr/>
          <p:nvPr/>
        </p:nvSpPr>
        <p:spPr>
          <a:xfrm>
            <a:off x="8603176" y="2064377"/>
            <a:ext cx="2016369" cy="3104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ReLU</a:t>
            </a:r>
          </a:p>
        </p:txBody>
      </p:sp>
      <p:sp>
        <p:nvSpPr>
          <p:cNvPr id="47" name="Rettangolo 46">
            <a:extLst>
              <a:ext uri="{FF2B5EF4-FFF2-40B4-BE49-F238E27FC236}">
                <a16:creationId xmlns:a16="http://schemas.microsoft.com/office/drawing/2014/main" id="{240B4DDC-7042-0D4F-D0BC-1DF9EEBD11A3}"/>
              </a:ext>
            </a:extLst>
          </p:cNvPr>
          <p:cNvSpPr/>
          <p:nvPr/>
        </p:nvSpPr>
        <p:spPr>
          <a:xfrm>
            <a:off x="8603175" y="2612411"/>
            <a:ext cx="2016369" cy="3104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Conv2D 16</a:t>
            </a:r>
            <a:r>
              <a:rPr lang="en-US" dirty="0">
                <a:sym typeface="Wingdings" panose="05000000000000000000" pitchFamily="2" charset="2"/>
              </a:rPr>
              <a:t>32</a:t>
            </a:r>
            <a:endParaRPr lang="en-US" dirty="0"/>
          </a:p>
        </p:txBody>
      </p:sp>
      <p:sp>
        <p:nvSpPr>
          <p:cNvPr id="48" name="Rettangolo 47">
            <a:extLst>
              <a:ext uri="{FF2B5EF4-FFF2-40B4-BE49-F238E27FC236}">
                <a16:creationId xmlns:a16="http://schemas.microsoft.com/office/drawing/2014/main" id="{DDEADB70-E829-E98D-7179-25DCA0129406}"/>
              </a:ext>
            </a:extLst>
          </p:cNvPr>
          <p:cNvSpPr/>
          <p:nvPr/>
        </p:nvSpPr>
        <p:spPr>
          <a:xfrm>
            <a:off x="8603168" y="3178108"/>
            <a:ext cx="2016369" cy="3104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ReLU</a:t>
            </a:r>
          </a:p>
        </p:txBody>
      </p:sp>
      <p:sp>
        <p:nvSpPr>
          <p:cNvPr id="50" name="Rettangolo 49">
            <a:extLst>
              <a:ext uri="{FF2B5EF4-FFF2-40B4-BE49-F238E27FC236}">
                <a16:creationId xmlns:a16="http://schemas.microsoft.com/office/drawing/2014/main" id="{F56F4FF1-E7D8-279B-A324-72C674F2F144}"/>
              </a:ext>
            </a:extLst>
          </p:cNvPr>
          <p:cNvSpPr/>
          <p:nvPr/>
        </p:nvSpPr>
        <p:spPr>
          <a:xfrm>
            <a:off x="8603168" y="3769782"/>
            <a:ext cx="2016369" cy="31048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Conv2D 4</a:t>
            </a:r>
            <a:r>
              <a:rPr lang="en-US" dirty="0">
                <a:sym typeface="Wingdings" panose="05000000000000000000" pitchFamily="2" charset="2"/>
              </a:rPr>
              <a:t>1</a:t>
            </a:r>
            <a:r>
              <a:rPr lang="en-US" dirty="0"/>
              <a:t>6</a:t>
            </a:r>
          </a:p>
        </p:txBody>
      </p:sp>
      <p:sp>
        <p:nvSpPr>
          <p:cNvPr id="51" name="Rettangolo 50">
            <a:extLst>
              <a:ext uri="{FF2B5EF4-FFF2-40B4-BE49-F238E27FC236}">
                <a16:creationId xmlns:a16="http://schemas.microsoft.com/office/drawing/2014/main" id="{04D14503-61CE-3A5C-4507-7D1CDEAD430D}"/>
              </a:ext>
            </a:extLst>
          </p:cNvPr>
          <p:cNvSpPr/>
          <p:nvPr/>
        </p:nvSpPr>
        <p:spPr>
          <a:xfrm>
            <a:off x="8603163" y="4326648"/>
            <a:ext cx="2016369" cy="31048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ReLU</a:t>
            </a:r>
          </a:p>
        </p:txBody>
      </p:sp>
      <p:sp>
        <p:nvSpPr>
          <p:cNvPr id="52" name="Rettangolo 51">
            <a:extLst>
              <a:ext uri="{FF2B5EF4-FFF2-40B4-BE49-F238E27FC236}">
                <a16:creationId xmlns:a16="http://schemas.microsoft.com/office/drawing/2014/main" id="{6AF2E275-6360-6BAB-DE4B-5BE63F31B204}"/>
              </a:ext>
            </a:extLst>
          </p:cNvPr>
          <p:cNvSpPr/>
          <p:nvPr/>
        </p:nvSpPr>
        <p:spPr>
          <a:xfrm>
            <a:off x="8603161" y="4891847"/>
            <a:ext cx="2016369" cy="31048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Conv2D 16</a:t>
            </a:r>
            <a:r>
              <a:rPr lang="en-US" dirty="0">
                <a:sym typeface="Wingdings" panose="05000000000000000000" pitchFamily="2" charset="2"/>
              </a:rPr>
              <a:t>32</a:t>
            </a:r>
            <a:endParaRPr lang="en-US" dirty="0"/>
          </a:p>
        </p:txBody>
      </p:sp>
      <p:sp>
        <p:nvSpPr>
          <p:cNvPr id="53" name="Rettangolo 52">
            <a:extLst>
              <a:ext uri="{FF2B5EF4-FFF2-40B4-BE49-F238E27FC236}">
                <a16:creationId xmlns:a16="http://schemas.microsoft.com/office/drawing/2014/main" id="{2FF3BE96-645F-4345-D370-83104F4E7BD3}"/>
              </a:ext>
            </a:extLst>
          </p:cNvPr>
          <p:cNvSpPr/>
          <p:nvPr/>
        </p:nvSpPr>
        <p:spPr>
          <a:xfrm>
            <a:off x="9404321" y="6041650"/>
            <a:ext cx="427823" cy="403913"/>
          </a:xfrm>
          <a:prstGeom prst="rect">
            <a:avLst/>
          </a:prstGeom>
          <a:pattFill prst="lgGrid">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ttore 2 55">
            <a:extLst>
              <a:ext uri="{FF2B5EF4-FFF2-40B4-BE49-F238E27FC236}">
                <a16:creationId xmlns:a16="http://schemas.microsoft.com/office/drawing/2014/main" id="{97CDCD2E-6612-4F08-72AD-82737CB556D1}"/>
              </a:ext>
            </a:extLst>
          </p:cNvPr>
          <p:cNvCxnSpPr>
            <a:cxnSpLocks/>
            <a:stCxn id="44" idx="2"/>
            <a:endCxn id="17" idx="0"/>
          </p:cNvCxnSpPr>
          <p:nvPr/>
        </p:nvCxnSpPr>
        <p:spPr>
          <a:xfrm>
            <a:off x="9611363" y="1269818"/>
            <a:ext cx="0" cy="228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ttore 2 57">
            <a:extLst>
              <a:ext uri="{FF2B5EF4-FFF2-40B4-BE49-F238E27FC236}">
                <a16:creationId xmlns:a16="http://schemas.microsoft.com/office/drawing/2014/main" id="{4A115D32-501A-18AF-36EA-BF51286A39C8}"/>
              </a:ext>
            </a:extLst>
          </p:cNvPr>
          <p:cNvCxnSpPr>
            <a:stCxn id="17" idx="2"/>
            <a:endCxn id="45" idx="0"/>
          </p:cNvCxnSpPr>
          <p:nvPr/>
        </p:nvCxnSpPr>
        <p:spPr>
          <a:xfrm flipH="1">
            <a:off x="9611361" y="1809166"/>
            <a:ext cx="2" cy="25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ttore 2 58">
            <a:extLst>
              <a:ext uri="{FF2B5EF4-FFF2-40B4-BE49-F238E27FC236}">
                <a16:creationId xmlns:a16="http://schemas.microsoft.com/office/drawing/2014/main" id="{162BD734-8259-8249-F0FD-1D4F6428A13D}"/>
              </a:ext>
            </a:extLst>
          </p:cNvPr>
          <p:cNvCxnSpPr/>
          <p:nvPr/>
        </p:nvCxnSpPr>
        <p:spPr>
          <a:xfrm flipH="1">
            <a:off x="9611356" y="2363652"/>
            <a:ext cx="2" cy="25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a:extLst>
              <a:ext uri="{FF2B5EF4-FFF2-40B4-BE49-F238E27FC236}">
                <a16:creationId xmlns:a16="http://schemas.microsoft.com/office/drawing/2014/main" id="{68AA5DD5-8D26-A194-C726-51E6AA763BE9}"/>
              </a:ext>
            </a:extLst>
          </p:cNvPr>
          <p:cNvCxnSpPr/>
          <p:nvPr/>
        </p:nvCxnSpPr>
        <p:spPr>
          <a:xfrm flipH="1">
            <a:off x="9611353" y="2913528"/>
            <a:ext cx="2" cy="25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ttore 2 60">
            <a:extLst>
              <a:ext uri="{FF2B5EF4-FFF2-40B4-BE49-F238E27FC236}">
                <a16:creationId xmlns:a16="http://schemas.microsoft.com/office/drawing/2014/main" id="{C52F51F9-D913-C398-8C1D-E61929B94528}"/>
              </a:ext>
            </a:extLst>
          </p:cNvPr>
          <p:cNvCxnSpPr/>
          <p:nvPr/>
        </p:nvCxnSpPr>
        <p:spPr>
          <a:xfrm flipH="1">
            <a:off x="9611350" y="3513893"/>
            <a:ext cx="2" cy="25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ttore 2 61">
            <a:extLst>
              <a:ext uri="{FF2B5EF4-FFF2-40B4-BE49-F238E27FC236}">
                <a16:creationId xmlns:a16="http://schemas.microsoft.com/office/drawing/2014/main" id="{C4FFED81-9572-C079-A205-B86B5B24BB64}"/>
              </a:ext>
            </a:extLst>
          </p:cNvPr>
          <p:cNvCxnSpPr/>
          <p:nvPr/>
        </p:nvCxnSpPr>
        <p:spPr>
          <a:xfrm flipH="1">
            <a:off x="9611348" y="4071437"/>
            <a:ext cx="2" cy="25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ttore 2 62">
            <a:extLst>
              <a:ext uri="{FF2B5EF4-FFF2-40B4-BE49-F238E27FC236}">
                <a16:creationId xmlns:a16="http://schemas.microsoft.com/office/drawing/2014/main" id="{248C2D7B-699A-20B9-5AA9-97AC7ACF744C}"/>
              </a:ext>
            </a:extLst>
          </p:cNvPr>
          <p:cNvCxnSpPr/>
          <p:nvPr/>
        </p:nvCxnSpPr>
        <p:spPr>
          <a:xfrm flipH="1">
            <a:off x="9611346" y="4628958"/>
            <a:ext cx="2" cy="25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Connettore 2 127">
            <a:extLst>
              <a:ext uri="{FF2B5EF4-FFF2-40B4-BE49-F238E27FC236}">
                <a16:creationId xmlns:a16="http://schemas.microsoft.com/office/drawing/2014/main" id="{72AD91C4-E641-5474-22DC-E3A760F8B6DA}"/>
              </a:ext>
            </a:extLst>
          </p:cNvPr>
          <p:cNvCxnSpPr/>
          <p:nvPr/>
        </p:nvCxnSpPr>
        <p:spPr>
          <a:xfrm flipH="1">
            <a:off x="9611345" y="5217507"/>
            <a:ext cx="2" cy="25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9" name="CasellaDiTesto 128">
            <a:extLst>
              <a:ext uri="{FF2B5EF4-FFF2-40B4-BE49-F238E27FC236}">
                <a16:creationId xmlns:a16="http://schemas.microsoft.com/office/drawing/2014/main" id="{CFF4F5A6-4923-F191-EC44-DBE71D63742B}"/>
              </a:ext>
            </a:extLst>
          </p:cNvPr>
          <p:cNvSpPr txBox="1"/>
          <p:nvPr/>
        </p:nvSpPr>
        <p:spPr>
          <a:xfrm>
            <a:off x="9818405" y="950268"/>
            <a:ext cx="1308371" cy="307777"/>
          </a:xfrm>
          <a:prstGeom prst="rect">
            <a:avLst/>
          </a:prstGeom>
          <a:noFill/>
        </p:spPr>
        <p:txBody>
          <a:bodyPr wrap="none" rtlCol="0">
            <a:spAutoFit/>
          </a:bodyPr>
          <a:lstStyle/>
          <a:p>
            <a:r>
              <a:rPr lang="en-US" dirty="0"/>
              <a:t>Input 4x32x32</a:t>
            </a:r>
          </a:p>
        </p:txBody>
      </p:sp>
      <p:cxnSp>
        <p:nvCxnSpPr>
          <p:cNvPr id="130" name="Connettore 2 129">
            <a:extLst>
              <a:ext uri="{FF2B5EF4-FFF2-40B4-BE49-F238E27FC236}">
                <a16:creationId xmlns:a16="http://schemas.microsoft.com/office/drawing/2014/main" id="{4E83F723-0B66-AA24-0E0F-ED916AEBF652}"/>
              </a:ext>
            </a:extLst>
          </p:cNvPr>
          <p:cNvCxnSpPr/>
          <p:nvPr/>
        </p:nvCxnSpPr>
        <p:spPr>
          <a:xfrm flipH="1">
            <a:off x="9611353" y="3084158"/>
            <a:ext cx="2" cy="25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Rettangolo 130">
            <a:extLst>
              <a:ext uri="{FF2B5EF4-FFF2-40B4-BE49-F238E27FC236}">
                <a16:creationId xmlns:a16="http://schemas.microsoft.com/office/drawing/2014/main" id="{90D47B68-DA0D-327A-CBE8-210A8957DE1C}"/>
              </a:ext>
            </a:extLst>
          </p:cNvPr>
          <p:cNvSpPr/>
          <p:nvPr/>
        </p:nvSpPr>
        <p:spPr>
          <a:xfrm>
            <a:off x="8584800" y="5496278"/>
            <a:ext cx="2016369" cy="31048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Sigmoid</a:t>
            </a:r>
          </a:p>
        </p:txBody>
      </p:sp>
      <p:cxnSp>
        <p:nvCxnSpPr>
          <p:cNvPr id="132" name="Connettore 2 131">
            <a:extLst>
              <a:ext uri="{FF2B5EF4-FFF2-40B4-BE49-F238E27FC236}">
                <a16:creationId xmlns:a16="http://schemas.microsoft.com/office/drawing/2014/main" id="{5D470EE5-4842-427D-7F7F-E18D44A4B324}"/>
              </a:ext>
            </a:extLst>
          </p:cNvPr>
          <p:cNvCxnSpPr/>
          <p:nvPr/>
        </p:nvCxnSpPr>
        <p:spPr>
          <a:xfrm flipH="1">
            <a:off x="9611345" y="5786500"/>
            <a:ext cx="2" cy="25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5" name="CasellaDiTesto 134">
            <a:extLst>
              <a:ext uri="{FF2B5EF4-FFF2-40B4-BE49-F238E27FC236}">
                <a16:creationId xmlns:a16="http://schemas.microsoft.com/office/drawing/2014/main" id="{D0B2743E-B561-4586-375B-A5686DA3123F}"/>
              </a:ext>
            </a:extLst>
          </p:cNvPr>
          <p:cNvSpPr txBox="1"/>
          <p:nvPr/>
        </p:nvSpPr>
        <p:spPr>
          <a:xfrm>
            <a:off x="9832144" y="6122730"/>
            <a:ext cx="1447832" cy="307777"/>
          </a:xfrm>
          <a:prstGeom prst="rect">
            <a:avLst/>
          </a:prstGeom>
          <a:noFill/>
        </p:spPr>
        <p:txBody>
          <a:bodyPr wrap="none" rtlCol="0">
            <a:spAutoFit/>
          </a:bodyPr>
          <a:lstStyle/>
          <a:p>
            <a:r>
              <a:rPr lang="en-US" dirty="0"/>
              <a:t>Output 4x32x32</a:t>
            </a:r>
          </a:p>
        </p:txBody>
      </p:sp>
    </p:spTree>
    <p:extLst>
      <p:ext uri="{BB962C8B-B14F-4D97-AF65-F5344CB8AC3E}">
        <p14:creationId xmlns:p14="http://schemas.microsoft.com/office/powerpoint/2010/main" val="208629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A9743228-4598-D496-ECE9-A1F264F4E5DE}"/>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971FEB25-D2A5-E804-0998-38385F786FE5}"/>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969C72A2-DC9A-81BE-AAF1-A47980E8F0C1}"/>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C034CE85-28AA-346A-DA84-26C038BF4453}"/>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E7DBC4F3-824A-AB7B-9671-3E207296259E}"/>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995C306B-896F-94E9-92BA-75BF3D781C93}"/>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C5F3D0AD-3EF7-21EF-615E-9CF15C99A603}"/>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Alternative Architecture – 2D CNN for Particle Tracking</a:t>
            </a:r>
            <a:endParaRPr lang="en-US" sz="2000" b="0" i="0" u="none" strike="noStrike" cap="none" dirty="0">
              <a:solidFill>
                <a:srgbClr val="000000"/>
              </a:solidFill>
              <a:latin typeface="Titillium Web"/>
              <a:ea typeface="Titillium Web"/>
              <a:cs typeface="Titillium Web"/>
              <a:sym typeface="Titillium Web"/>
            </a:endParaRPr>
          </a:p>
        </p:txBody>
      </p:sp>
      <p:pic>
        <p:nvPicPr>
          <p:cNvPr id="11" name="Immagine 10">
            <a:extLst>
              <a:ext uri="{FF2B5EF4-FFF2-40B4-BE49-F238E27FC236}">
                <a16:creationId xmlns:a16="http://schemas.microsoft.com/office/drawing/2014/main" id="{C5E1FB4F-11F4-1D28-FBEA-DF6BDDAE288E}"/>
              </a:ext>
            </a:extLst>
          </p:cNvPr>
          <p:cNvPicPr>
            <a:picLocks noChangeAspect="1"/>
          </p:cNvPicPr>
          <p:nvPr/>
        </p:nvPicPr>
        <p:blipFill>
          <a:blip r:embed="rId5"/>
          <a:stretch>
            <a:fillRect/>
          </a:stretch>
        </p:blipFill>
        <p:spPr>
          <a:xfrm>
            <a:off x="3301333" y="1546244"/>
            <a:ext cx="4998606" cy="4956918"/>
          </a:xfrm>
          <a:prstGeom prst="rect">
            <a:avLst/>
          </a:prstGeom>
        </p:spPr>
      </p:pic>
    </p:spTree>
    <p:extLst>
      <p:ext uri="{BB962C8B-B14F-4D97-AF65-F5344CB8AC3E}">
        <p14:creationId xmlns:p14="http://schemas.microsoft.com/office/powerpoint/2010/main" val="815489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361DDFD4-C0AB-527B-6EF4-3CBBD89B13FA}"/>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6192FC9C-C51A-D2DC-6C9A-62808458E51F}"/>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449450AD-8ABC-8E0B-CCE3-71F2EAB021B8}"/>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63EF685D-D2A7-37C7-40BB-E9E622CC7CDA}"/>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5F49BF46-D2F4-3171-2C95-E9CC6D1C3C7D}"/>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4C99B414-CB82-AC01-2562-B92E227B573F}"/>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6E475595-E88D-A1CC-BE50-60968267519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What is Pile-up</a:t>
            </a:r>
            <a:endParaRPr lang="en-US" sz="2000" b="0" i="0" u="none" strike="noStrike" cap="none" dirty="0">
              <a:solidFill>
                <a:srgbClr val="000000"/>
              </a:solidFill>
              <a:latin typeface="Titillium Web"/>
              <a:ea typeface="Titillium Web"/>
              <a:cs typeface="Titillium Web"/>
              <a:sym typeface="Titillium Web"/>
            </a:endParaRPr>
          </a:p>
        </p:txBody>
      </p:sp>
      <p:sp>
        <p:nvSpPr>
          <p:cNvPr id="140" name="Google Shape;140;p2">
            <a:extLst>
              <a:ext uri="{FF2B5EF4-FFF2-40B4-BE49-F238E27FC236}">
                <a16:creationId xmlns:a16="http://schemas.microsoft.com/office/drawing/2014/main" id="{343EABFE-E965-E366-9C69-38C363C85C29}"/>
              </a:ext>
            </a:extLst>
          </p:cNvPr>
          <p:cNvSpPr txBox="1"/>
          <p:nvPr/>
        </p:nvSpPr>
        <p:spPr>
          <a:xfrm>
            <a:off x="355649" y="1833988"/>
            <a:ext cx="11281571" cy="840190"/>
          </a:xfrm>
          <a:prstGeom prst="rect">
            <a:avLst/>
          </a:prstGeom>
          <a:noFill/>
          <a:ln>
            <a:noFill/>
          </a:ln>
        </p:spPr>
        <p:txBody>
          <a:bodyPr spcFirstLastPara="1" wrap="square" lIns="360000" tIns="45700" rIns="91425" bIns="45700" anchor="t" anchorCtr="0">
            <a:spAutoFit/>
          </a:bodyPr>
          <a:lstStyle/>
          <a:p>
            <a:pPr marL="395898" indent="-342900">
              <a:lnSpc>
                <a:spcPct val="90000"/>
              </a:lnSpc>
              <a:buClr>
                <a:srgbClr val="1528BC"/>
              </a:buClr>
              <a:buSzPts val="2000"/>
              <a:buFont typeface="Arial" panose="020B0604020202020204" pitchFamily="34" charset="0"/>
              <a:buChar char="•"/>
            </a:pPr>
            <a:r>
              <a:rPr lang="en-US" sz="1800" i="0" u="none" strike="noStrike" cap="none" dirty="0">
                <a:solidFill>
                  <a:schemeClr val="tx1"/>
                </a:solidFill>
                <a:latin typeface="Titillium Web"/>
                <a:ea typeface="Titillium Web"/>
                <a:cs typeface="Titillium Web"/>
                <a:sym typeface="Titillium Web"/>
              </a:rPr>
              <a:t>Pile-up occurs when multiple events happen too close in time for the detector to resolve them as separate.</a:t>
            </a:r>
            <a:br>
              <a:rPr lang="en-US" sz="1800" i="0" u="none" strike="noStrike" cap="none" dirty="0">
                <a:solidFill>
                  <a:schemeClr val="tx1"/>
                </a:solidFill>
                <a:latin typeface="Titillium Web"/>
                <a:ea typeface="Titillium Web"/>
                <a:cs typeface="Titillium Web"/>
                <a:sym typeface="Titillium Web"/>
              </a:rPr>
            </a:br>
            <a:endParaRPr lang="en-US" sz="1800" i="0" u="none" strike="noStrike" cap="none" dirty="0">
              <a:solidFill>
                <a:schemeClr val="tx1"/>
              </a:solidFill>
              <a:latin typeface="Titillium Web"/>
              <a:ea typeface="Titillium Web"/>
              <a:cs typeface="Titillium Web"/>
              <a:sym typeface="Titillium Web"/>
            </a:endParaRPr>
          </a:p>
          <a:p>
            <a:pPr marL="395898" indent="-342900">
              <a:lnSpc>
                <a:spcPct val="90000"/>
              </a:lnSpc>
              <a:buClr>
                <a:srgbClr val="1528BC"/>
              </a:buClr>
              <a:buSzPts val="2000"/>
              <a:buFont typeface="Arial" panose="020B0604020202020204" pitchFamily="34" charset="0"/>
              <a:buChar char="•"/>
            </a:pPr>
            <a:r>
              <a:rPr lang="en-US" sz="1800" i="0" u="none" strike="noStrike" cap="none" dirty="0">
                <a:solidFill>
                  <a:schemeClr val="tx1"/>
                </a:solidFill>
                <a:latin typeface="Titillium Web"/>
                <a:ea typeface="Titillium Web"/>
                <a:cs typeface="Titillium Web"/>
                <a:sym typeface="Titillium Web"/>
              </a:rPr>
              <a:t>Instead of recording distinct pulses, the system sees a single distorted or merged signal.</a:t>
            </a:r>
            <a:endParaRPr lang="en-US" sz="1800" b="1" i="0" u="none" strike="noStrike" cap="none" dirty="0">
              <a:solidFill>
                <a:srgbClr val="1528BC"/>
              </a:solidFill>
              <a:latin typeface="Titillium Web"/>
              <a:ea typeface="Titillium Web"/>
              <a:cs typeface="Titillium Web"/>
              <a:sym typeface="Titillium Web"/>
            </a:endParaRPr>
          </a:p>
        </p:txBody>
      </p:sp>
      <p:pic>
        <p:nvPicPr>
          <p:cNvPr id="7170" name="Picture 2" descr="Pulse pile-up in the detector output. The signal is composed of... |  Download Scientific Diagram">
            <a:extLst>
              <a:ext uri="{FF2B5EF4-FFF2-40B4-BE49-F238E27FC236}">
                <a16:creationId xmlns:a16="http://schemas.microsoft.com/office/drawing/2014/main" id="{6225D52D-C818-C7DB-CA24-4F4074FFE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55" y="3330139"/>
            <a:ext cx="5450252" cy="26860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la 1">
            <a:extLst>
              <a:ext uri="{FF2B5EF4-FFF2-40B4-BE49-F238E27FC236}">
                <a16:creationId xmlns:a16="http://schemas.microsoft.com/office/drawing/2014/main" id="{0235ED29-CB14-5F95-4BE3-08897E4DCBE2}"/>
              </a:ext>
            </a:extLst>
          </p:cNvPr>
          <p:cNvGraphicFramePr>
            <a:graphicFrameLocks noGrp="1"/>
          </p:cNvGraphicFramePr>
          <p:nvPr>
            <p:extLst>
              <p:ext uri="{D42A27DB-BD31-4B8C-83A1-F6EECF244321}">
                <p14:modId xmlns:p14="http://schemas.microsoft.com/office/powerpoint/2010/main" val="4245014840"/>
              </p:ext>
            </p:extLst>
          </p:nvPr>
        </p:nvGraphicFramePr>
        <p:xfrm>
          <a:off x="6466645" y="3264019"/>
          <a:ext cx="5257800" cy="3017520"/>
        </p:xfrm>
        <a:graphic>
          <a:graphicData uri="http://schemas.openxmlformats.org/drawingml/2006/table">
            <a:tbl>
              <a:tblPr/>
              <a:tblGrid>
                <a:gridCol w="2628900">
                  <a:extLst>
                    <a:ext uri="{9D8B030D-6E8A-4147-A177-3AD203B41FA5}">
                      <a16:colId xmlns:a16="http://schemas.microsoft.com/office/drawing/2014/main" val="1281226493"/>
                    </a:ext>
                  </a:extLst>
                </a:gridCol>
                <a:gridCol w="2628900">
                  <a:extLst>
                    <a:ext uri="{9D8B030D-6E8A-4147-A177-3AD203B41FA5}">
                      <a16:colId xmlns:a16="http://schemas.microsoft.com/office/drawing/2014/main" val="334377672"/>
                    </a:ext>
                  </a:extLst>
                </a:gridCol>
              </a:tblGrid>
              <a:tr h="0">
                <a:tc>
                  <a:txBody>
                    <a:bodyPr/>
                    <a:lstStyle/>
                    <a:p>
                      <a:r>
                        <a:rPr lang="it-IT" b="1"/>
                        <a:t>Challenge</a:t>
                      </a:r>
                      <a:endParaRPr lang="it-IT"/>
                    </a:p>
                  </a:txBody>
                  <a:tcPr anchor="ctr">
                    <a:lnL>
                      <a:noFill/>
                    </a:lnL>
                    <a:lnR>
                      <a:noFill/>
                    </a:lnR>
                    <a:lnT>
                      <a:noFill/>
                    </a:lnT>
                    <a:lnB>
                      <a:noFill/>
                    </a:lnB>
                    <a:noFill/>
                  </a:tcPr>
                </a:tc>
                <a:tc>
                  <a:txBody>
                    <a:bodyPr/>
                    <a:lstStyle/>
                    <a:p>
                      <a:r>
                        <a:rPr lang="it-IT" b="1"/>
                        <a:t>Effect</a:t>
                      </a:r>
                      <a:endParaRPr lang="it-IT"/>
                    </a:p>
                  </a:txBody>
                  <a:tcPr anchor="ctr">
                    <a:lnL>
                      <a:noFill/>
                    </a:lnL>
                    <a:lnR>
                      <a:noFill/>
                    </a:lnR>
                    <a:lnT>
                      <a:noFill/>
                    </a:lnT>
                    <a:lnB>
                      <a:noFill/>
                    </a:lnB>
                    <a:noFill/>
                  </a:tcPr>
                </a:tc>
                <a:extLst>
                  <a:ext uri="{0D108BD9-81ED-4DB2-BD59-A6C34878D82A}">
                    <a16:rowId xmlns:a16="http://schemas.microsoft.com/office/drawing/2014/main" val="272089351"/>
                  </a:ext>
                </a:extLst>
              </a:tr>
              <a:tr h="0">
                <a:tc>
                  <a:txBody>
                    <a:bodyPr/>
                    <a:lstStyle/>
                    <a:p>
                      <a:r>
                        <a:rPr lang="it-IT" b="1"/>
                        <a:t>Energy reconstruction</a:t>
                      </a:r>
                      <a:endParaRPr lang="it-IT"/>
                    </a:p>
                  </a:txBody>
                  <a:tcPr anchor="ctr">
                    <a:lnL>
                      <a:noFill/>
                    </a:lnL>
                    <a:lnR>
                      <a:noFill/>
                    </a:lnR>
                    <a:lnT>
                      <a:noFill/>
                    </a:lnT>
                    <a:lnB>
                      <a:noFill/>
                    </a:lnB>
                    <a:noFill/>
                  </a:tcPr>
                </a:tc>
                <a:tc>
                  <a:txBody>
                    <a:bodyPr/>
                    <a:lstStyle/>
                    <a:p>
                      <a:r>
                        <a:rPr lang="en-US" dirty="0"/>
                        <a:t>The total signal is </a:t>
                      </a:r>
                      <a:r>
                        <a:rPr lang="en-US" b="1" dirty="0"/>
                        <a:t>not a linear sum</a:t>
                      </a:r>
                      <a:r>
                        <a:rPr lang="en-US" dirty="0"/>
                        <a:t> of the two → energy is </a:t>
                      </a:r>
                      <a:r>
                        <a:rPr lang="en-US" b="1" dirty="0"/>
                        <a:t>overestimated</a:t>
                      </a:r>
                      <a:endParaRPr lang="en-US" dirty="0"/>
                    </a:p>
                  </a:txBody>
                  <a:tcPr anchor="ctr">
                    <a:lnL>
                      <a:noFill/>
                    </a:lnL>
                    <a:lnR>
                      <a:noFill/>
                    </a:lnR>
                    <a:lnT>
                      <a:noFill/>
                    </a:lnT>
                    <a:lnB>
                      <a:noFill/>
                    </a:lnB>
                    <a:noFill/>
                  </a:tcPr>
                </a:tc>
                <a:extLst>
                  <a:ext uri="{0D108BD9-81ED-4DB2-BD59-A6C34878D82A}">
                    <a16:rowId xmlns:a16="http://schemas.microsoft.com/office/drawing/2014/main" val="303318674"/>
                  </a:ext>
                </a:extLst>
              </a:tr>
              <a:tr h="0">
                <a:tc>
                  <a:txBody>
                    <a:bodyPr/>
                    <a:lstStyle/>
                    <a:p>
                      <a:r>
                        <a:rPr lang="it-IT" b="1"/>
                        <a:t>Timing resolution</a:t>
                      </a:r>
                      <a:endParaRPr lang="it-IT"/>
                    </a:p>
                  </a:txBody>
                  <a:tcPr anchor="ctr">
                    <a:lnL>
                      <a:noFill/>
                    </a:lnL>
                    <a:lnR>
                      <a:noFill/>
                    </a:lnR>
                    <a:lnT>
                      <a:noFill/>
                    </a:lnT>
                    <a:lnB>
                      <a:noFill/>
                    </a:lnB>
                    <a:noFill/>
                  </a:tcPr>
                </a:tc>
                <a:tc>
                  <a:txBody>
                    <a:bodyPr/>
                    <a:lstStyle/>
                    <a:p>
                      <a:r>
                        <a:rPr lang="en-US"/>
                        <a:t>The peak shifts → wrong estimation of arrival time</a:t>
                      </a:r>
                    </a:p>
                  </a:txBody>
                  <a:tcPr anchor="ctr">
                    <a:lnL>
                      <a:noFill/>
                    </a:lnL>
                    <a:lnR>
                      <a:noFill/>
                    </a:lnR>
                    <a:lnT>
                      <a:noFill/>
                    </a:lnT>
                    <a:lnB>
                      <a:noFill/>
                    </a:lnB>
                    <a:noFill/>
                  </a:tcPr>
                </a:tc>
                <a:extLst>
                  <a:ext uri="{0D108BD9-81ED-4DB2-BD59-A6C34878D82A}">
                    <a16:rowId xmlns:a16="http://schemas.microsoft.com/office/drawing/2014/main" val="844810271"/>
                  </a:ext>
                </a:extLst>
              </a:tr>
              <a:tr h="0">
                <a:tc>
                  <a:txBody>
                    <a:bodyPr/>
                    <a:lstStyle/>
                    <a:p>
                      <a:r>
                        <a:rPr lang="it-IT" b="1"/>
                        <a:t>Counting accuracy</a:t>
                      </a:r>
                      <a:endParaRPr lang="it-IT"/>
                    </a:p>
                  </a:txBody>
                  <a:tcPr anchor="ctr">
                    <a:lnL>
                      <a:noFill/>
                    </a:lnL>
                    <a:lnR>
                      <a:noFill/>
                    </a:lnR>
                    <a:lnT>
                      <a:noFill/>
                    </a:lnT>
                    <a:lnB>
                      <a:noFill/>
                    </a:lnB>
                    <a:noFill/>
                  </a:tcPr>
                </a:tc>
                <a:tc>
                  <a:txBody>
                    <a:bodyPr/>
                    <a:lstStyle/>
                    <a:p>
                      <a:r>
                        <a:rPr lang="en-US"/>
                        <a:t>You may count </a:t>
                      </a:r>
                      <a:r>
                        <a:rPr lang="en-US" b="1"/>
                        <a:t>one event instead of two</a:t>
                      </a:r>
                      <a:r>
                        <a:rPr lang="en-US"/>
                        <a:t>, especially if one is low energy</a:t>
                      </a:r>
                    </a:p>
                  </a:txBody>
                  <a:tcPr anchor="ctr">
                    <a:lnL>
                      <a:noFill/>
                    </a:lnL>
                    <a:lnR>
                      <a:noFill/>
                    </a:lnR>
                    <a:lnT>
                      <a:noFill/>
                    </a:lnT>
                    <a:lnB>
                      <a:noFill/>
                    </a:lnB>
                    <a:noFill/>
                  </a:tcPr>
                </a:tc>
                <a:extLst>
                  <a:ext uri="{0D108BD9-81ED-4DB2-BD59-A6C34878D82A}">
                    <a16:rowId xmlns:a16="http://schemas.microsoft.com/office/drawing/2014/main" val="3602793547"/>
                  </a:ext>
                </a:extLst>
              </a:tr>
              <a:tr h="0">
                <a:tc>
                  <a:txBody>
                    <a:bodyPr/>
                    <a:lstStyle/>
                    <a:p>
                      <a:r>
                        <a:rPr lang="it-IT" b="1"/>
                        <a:t>Pulse shape distortion</a:t>
                      </a:r>
                      <a:endParaRPr lang="it-IT"/>
                    </a:p>
                  </a:txBody>
                  <a:tcPr anchor="ctr">
                    <a:lnL>
                      <a:noFill/>
                    </a:lnL>
                    <a:lnR>
                      <a:noFill/>
                    </a:lnR>
                    <a:lnT>
                      <a:noFill/>
                    </a:lnT>
                    <a:lnB>
                      <a:noFill/>
                    </a:lnB>
                    <a:noFill/>
                  </a:tcPr>
                </a:tc>
                <a:tc>
                  <a:txBody>
                    <a:bodyPr/>
                    <a:lstStyle/>
                    <a:p>
                      <a:r>
                        <a:rPr lang="en-US" dirty="0"/>
                        <a:t>Makes it harder to distinguish real signals from noise or background</a:t>
                      </a:r>
                    </a:p>
                  </a:txBody>
                  <a:tcPr anchor="ctr">
                    <a:lnL>
                      <a:noFill/>
                    </a:lnL>
                    <a:lnR>
                      <a:noFill/>
                    </a:lnR>
                    <a:lnT>
                      <a:noFill/>
                    </a:lnT>
                    <a:lnB>
                      <a:noFill/>
                    </a:lnB>
                    <a:noFill/>
                  </a:tcPr>
                </a:tc>
                <a:extLst>
                  <a:ext uri="{0D108BD9-81ED-4DB2-BD59-A6C34878D82A}">
                    <a16:rowId xmlns:a16="http://schemas.microsoft.com/office/drawing/2014/main" val="2617803444"/>
                  </a:ext>
                </a:extLst>
              </a:tr>
            </a:tbl>
          </a:graphicData>
        </a:graphic>
      </p:graphicFrame>
    </p:spTree>
    <p:extLst>
      <p:ext uri="{BB962C8B-B14F-4D97-AF65-F5344CB8AC3E}">
        <p14:creationId xmlns:p14="http://schemas.microsoft.com/office/powerpoint/2010/main" val="259695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E085E891-2F5C-1126-3C56-5E3554B0C43C}"/>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9050D692-E157-3A51-BDE1-5357C0BA5815}"/>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D2F27503-5D2D-DFB3-14EE-C2298A8C6EE4}"/>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58A1ED99-9F0E-8D41-C0CA-256ACB51F381}"/>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4B9AE1E7-95EB-27B9-526F-7E15DA5B9F9E}"/>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7DD25488-3C9E-2581-D82D-55E7D7E9DB91}"/>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21A7F060-0830-8BEE-DF21-1B48523B8EF9}"/>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What is Pile-up</a:t>
            </a:r>
            <a:endParaRPr lang="en-US" sz="2000" b="0" i="0" u="none" strike="noStrike" cap="none" dirty="0">
              <a:solidFill>
                <a:srgbClr val="000000"/>
              </a:solidFill>
              <a:latin typeface="Titillium Web"/>
              <a:ea typeface="Titillium Web"/>
              <a:cs typeface="Titillium Web"/>
              <a:sym typeface="Titillium Web"/>
            </a:endParaRPr>
          </a:p>
        </p:txBody>
      </p:sp>
      <p:sp>
        <p:nvSpPr>
          <p:cNvPr id="140" name="Google Shape;140;p2">
            <a:extLst>
              <a:ext uri="{FF2B5EF4-FFF2-40B4-BE49-F238E27FC236}">
                <a16:creationId xmlns:a16="http://schemas.microsoft.com/office/drawing/2014/main" id="{F28D630B-7A53-9E1B-A206-519EDC7B689B}"/>
              </a:ext>
            </a:extLst>
          </p:cNvPr>
          <p:cNvSpPr txBox="1"/>
          <p:nvPr/>
        </p:nvSpPr>
        <p:spPr>
          <a:xfrm>
            <a:off x="355649" y="1833988"/>
            <a:ext cx="11281571" cy="1588087"/>
          </a:xfrm>
          <a:prstGeom prst="rect">
            <a:avLst/>
          </a:prstGeom>
          <a:noFill/>
          <a:ln>
            <a:noFill/>
          </a:ln>
        </p:spPr>
        <p:txBody>
          <a:bodyPr spcFirstLastPara="1" wrap="square" lIns="360000" tIns="45700" rIns="91425" bIns="45700" anchor="t" anchorCtr="0">
            <a:spAutoFit/>
          </a:bodyPr>
          <a:lstStyle/>
          <a:p>
            <a:pPr marL="395898" indent="-342900">
              <a:lnSpc>
                <a:spcPct val="90000"/>
              </a:lnSpc>
              <a:buClr>
                <a:srgbClr val="1528BC"/>
              </a:buClr>
              <a:buSzPts val="2000"/>
              <a:buFont typeface="Arial" panose="020B0604020202020204" pitchFamily="34" charset="0"/>
              <a:buChar char="•"/>
            </a:pPr>
            <a:r>
              <a:rPr lang="en-US" sz="1800" i="0" u="none" strike="noStrike" cap="none" dirty="0" err="1">
                <a:solidFill>
                  <a:schemeClr val="tx1"/>
                </a:solidFill>
                <a:latin typeface="Titillium Web"/>
                <a:ea typeface="Titillium Web"/>
                <a:cs typeface="Titillium Web"/>
                <a:sym typeface="Titillium Web"/>
              </a:rPr>
              <a:t>LEGIMaC</a:t>
            </a:r>
            <a:r>
              <a:rPr lang="en-US" sz="1800" i="0" u="none" strike="noStrike" cap="none" dirty="0">
                <a:solidFill>
                  <a:schemeClr val="tx1"/>
                </a:solidFill>
                <a:latin typeface="Titillium Web"/>
                <a:ea typeface="Titillium Web"/>
                <a:cs typeface="Titillium Web"/>
                <a:sym typeface="Titillium Web"/>
              </a:rPr>
              <a:t> aims to detect ultra-low energy gamma events in space.</a:t>
            </a:r>
            <a:br>
              <a:rPr lang="en-US" sz="1800" i="0" u="none" strike="noStrike" cap="none" dirty="0">
                <a:solidFill>
                  <a:schemeClr val="tx1"/>
                </a:solidFill>
                <a:latin typeface="Titillium Web"/>
                <a:ea typeface="Titillium Web"/>
                <a:cs typeface="Titillium Web"/>
                <a:sym typeface="Titillium Web"/>
              </a:rPr>
            </a:br>
            <a:endParaRPr lang="en-US" sz="1800" i="0" u="none" strike="noStrike" cap="none" dirty="0">
              <a:solidFill>
                <a:schemeClr val="tx1"/>
              </a:solidFill>
              <a:latin typeface="Titillium Web"/>
              <a:ea typeface="Titillium Web"/>
              <a:cs typeface="Titillium Web"/>
              <a:sym typeface="Titillium Web"/>
            </a:endParaRPr>
          </a:p>
          <a:p>
            <a:pPr marL="395898" indent="-342900">
              <a:lnSpc>
                <a:spcPct val="90000"/>
              </a:lnSpc>
              <a:buClr>
                <a:srgbClr val="1528BC"/>
              </a:buClr>
              <a:buSzPts val="2000"/>
              <a:buFont typeface="Arial" panose="020B0604020202020204" pitchFamily="34" charset="0"/>
              <a:buChar char="•"/>
            </a:pPr>
            <a:r>
              <a:rPr lang="en-US" sz="1800" i="0" u="none" strike="noStrike" cap="none" dirty="0">
                <a:solidFill>
                  <a:schemeClr val="tx1"/>
                </a:solidFill>
                <a:latin typeface="Titillium Web"/>
                <a:ea typeface="Titillium Web"/>
                <a:cs typeface="Titillium Web"/>
                <a:sym typeface="Titillium Web"/>
              </a:rPr>
              <a:t>These are frequent and closely spaced, especially during bursts or cosmic showers.</a:t>
            </a:r>
            <a:br>
              <a:rPr lang="en-US" sz="1800" i="0" u="none" strike="noStrike" cap="none" dirty="0">
                <a:solidFill>
                  <a:schemeClr val="tx1"/>
                </a:solidFill>
                <a:latin typeface="Titillium Web"/>
                <a:ea typeface="Titillium Web"/>
                <a:cs typeface="Titillium Web"/>
                <a:sym typeface="Titillium Web"/>
              </a:rPr>
            </a:br>
            <a:endParaRPr lang="en-US" sz="1800" i="0" u="none" strike="noStrike" cap="none" dirty="0">
              <a:solidFill>
                <a:schemeClr val="tx1"/>
              </a:solidFill>
              <a:latin typeface="Titillium Web"/>
              <a:ea typeface="Titillium Web"/>
              <a:cs typeface="Titillium Web"/>
              <a:sym typeface="Titillium Web"/>
            </a:endParaRPr>
          </a:p>
          <a:p>
            <a:pPr marL="395898" indent="-342900">
              <a:lnSpc>
                <a:spcPct val="90000"/>
              </a:lnSpc>
              <a:buClr>
                <a:srgbClr val="1528BC"/>
              </a:buClr>
              <a:buSzPts val="2000"/>
              <a:buFont typeface="Arial" panose="020B0604020202020204" pitchFamily="34" charset="0"/>
              <a:buChar char="•"/>
            </a:pPr>
            <a:r>
              <a:rPr lang="en-US" sz="1800" i="0" u="none" strike="noStrike" cap="none" dirty="0">
                <a:solidFill>
                  <a:schemeClr val="tx1"/>
                </a:solidFill>
                <a:latin typeface="Titillium Web"/>
                <a:ea typeface="Titillium Web"/>
                <a:cs typeface="Titillium Web"/>
                <a:sym typeface="Titillium Web"/>
              </a:rPr>
              <a:t>Pile-up dramatically reduces:  Detection sensitivity, Spectral resolution, Trigger efficiency</a:t>
            </a:r>
          </a:p>
          <a:p>
            <a:pPr marL="395898" indent="-342900">
              <a:lnSpc>
                <a:spcPct val="90000"/>
              </a:lnSpc>
              <a:buClr>
                <a:srgbClr val="1528BC"/>
              </a:buClr>
              <a:buSzPts val="2000"/>
              <a:buFont typeface="Arial" panose="020B0604020202020204" pitchFamily="34" charset="0"/>
              <a:buChar char="•"/>
            </a:pPr>
            <a:endParaRPr lang="en-US" sz="1800" b="1" i="0" u="none" strike="noStrike" cap="none" dirty="0">
              <a:solidFill>
                <a:srgbClr val="1528BC"/>
              </a:solidFill>
              <a:latin typeface="Titillium Web"/>
              <a:ea typeface="Titillium Web"/>
              <a:cs typeface="Titillium Web"/>
              <a:sym typeface="Titillium Web"/>
            </a:endParaRPr>
          </a:p>
        </p:txBody>
      </p:sp>
      <p:sp>
        <p:nvSpPr>
          <p:cNvPr id="4" name="CasellaDiTesto 3">
            <a:extLst>
              <a:ext uri="{FF2B5EF4-FFF2-40B4-BE49-F238E27FC236}">
                <a16:creationId xmlns:a16="http://schemas.microsoft.com/office/drawing/2014/main" id="{6CB535F4-E58C-91A5-8A54-4BDEB4621A67}"/>
              </a:ext>
            </a:extLst>
          </p:cNvPr>
          <p:cNvSpPr txBox="1"/>
          <p:nvPr/>
        </p:nvSpPr>
        <p:spPr>
          <a:xfrm>
            <a:off x="715251" y="3608876"/>
            <a:ext cx="6094902" cy="1754326"/>
          </a:xfrm>
          <a:prstGeom prst="rect">
            <a:avLst/>
          </a:prstGeom>
          <a:noFill/>
        </p:spPr>
        <p:txBody>
          <a:bodyPr wrap="square">
            <a:spAutoFit/>
          </a:bodyPr>
          <a:lstStyle/>
          <a:p>
            <a:pPr>
              <a:buNone/>
            </a:pPr>
            <a:r>
              <a:rPr lang="en-US" sz="1800" dirty="0">
                <a:latin typeface="Titillium Web" panose="00000500000000000000" pitchFamily="2" charset="0"/>
              </a:rPr>
              <a:t>Use </a:t>
            </a:r>
            <a:r>
              <a:rPr lang="en-US" sz="1800" b="1" dirty="0">
                <a:latin typeface="Titillium Web" panose="00000500000000000000" pitchFamily="2" charset="0"/>
              </a:rPr>
              <a:t>machine learning</a:t>
            </a:r>
            <a:r>
              <a:rPr lang="en-US" sz="1800" dirty="0">
                <a:latin typeface="Titillium Web" panose="00000500000000000000" pitchFamily="2" charset="0"/>
              </a:rPr>
              <a:t>, especially neural networks, to:</a:t>
            </a:r>
          </a:p>
          <a:p>
            <a:pPr marL="285750" indent="-285750">
              <a:buFont typeface="Arial" panose="020B0604020202020204" pitchFamily="34" charset="0"/>
              <a:buChar char="•"/>
            </a:pPr>
            <a:r>
              <a:rPr lang="en-US" sz="1800" dirty="0">
                <a:latin typeface="Titillium Web" panose="00000500000000000000" pitchFamily="2" charset="0"/>
              </a:rPr>
              <a:t>Deconvolve overlapping signals</a:t>
            </a:r>
            <a:br>
              <a:rPr lang="en-US" sz="1800" dirty="0">
                <a:latin typeface="Titillium Web" panose="00000500000000000000" pitchFamily="2" charset="0"/>
              </a:rPr>
            </a:br>
            <a:endParaRPr lang="en-US" sz="1800" dirty="0">
              <a:latin typeface="Titillium Web" panose="00000500000000000000" pitchFamily="2" charset="0"/>
            </a:endParaRPr>
          </a:p>
          <a:p>
            <a:pPr marL="285750" indent="-285750">
              <a:buFont typeface="Arial" panose="020B0604020202020204" pitchFamily="34" charset="0"/>
              <a:buChar char="•"/>
            </a:pPr>
            <a:r>
              <a:rPr lang="en-US" sz="1800" dirty="0">
                <a:latin typeface="Titillium Web" panose="00000500000000000000" pitchFamily="2" charset="0"/>
              </a:rPr>
              <a:t>Identify and </a:t>
            </a:r>
            <a:r>
              <a:rPr lang="en-US" sz="1800" b="1" dirty="0">
                <a:latin typeface="Titillium Web" panose="00000500000000000000" pitchFamily="2" charset="0"/>
              </a:rPr>
              <a:t>separate individual events</a:t>
            </a:r>
            <a:br>
              <a:rPr lang="en-US" sz="1800" b="1" dirty="0">
                <a:latin typeface="Titillium Web" panose="00000500000000000000" pitchFamily="2" charset="0"/>
              </a:rPr>
            </a:br>
            <a:endParaRPr lang="en-US" sz="1800" dirty="0">
              <a:latin typeface="Titillium Web" panose="00000500000000000000" pitchFamily="2" charset="0"/>
            </a:endParaRPr>
          </a:p>
          <a:p>
            <a:pPr marL="285750" indent="-285750">
              <a:buFont typeface="Arial" panose="020B0604020202020204" pitchFamily="34" charset="0"/>
              <a:buChar char="•"/>
            </a:pPr>
            <a:r>
              <a:rPr lang="en-US" sz="1800" dirty="0">
                <a:latin typeface="Titillium Web" panose="00000500000000000000" pitchFamily="2" charset="0"/>
              </a:rPr>
              <a:t>Reconstruct true amplitude and timing of each pulse</a:t>
            </a:r>
          </a:p>
        </p:txBody>
      </p:sp>
    </p:spTree>
    <p:extLst>
      <p:ext uri="{BB962C8B-B14F-4D97-AF65-F5344CB8AC3E}">
        <p14:creationId xmlns:p14="http://schemas.microsoft.com/office/powerpoint/2010/main" val="2816046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8F52B647-EB54-787D-85E8-DB2D7872635C}"/>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59697690-E337-6C81-5803-AED31B4133D4}"/>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B2AEF997-738D-0449-1BCA-AF62957686D1}"/>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A16D63B1-7F5E-C303-6CF8-AE23D906DD2C}"/>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2A28A553-2BD6-DF42-445F-79C330BB5497}"/>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1722BBBB-35AC-B478-07B3-225C57BEB29B}"/>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6FB3975D-DD31-73EF-5D80-3A28E08B9850}"/>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err="1">
                <a:solidFill>
                  <a:srgbClr val="1C7FFF"/>
                </a:solidFill>
                <a:latin typeface="Titillium Web"/>
                <a:ea typeface="Titillium Web"/>
                <a:cs typeface="Titillium Web"/>
                <a:sym typeface="Titillium Web"/>
              </a:rPr>
              <a:t>SuperMuSR</a:t>
            </a:r>
            <a:r>
              <a:rPr lang="en-US" sz="3000" b="1" i="0" u="none" strike="noStrike" cap="none" dirty="0">
                <a:solidFill>
                  <a:srgbClr val="1C7FFF"/>
                </a:solidFill>
                <a:latin typeface="Titillium Web"/>
                <a:ea typeface="Titillium Web"/>
                <a:cs typeface="Titillium Web"/>
                <a:sym typeface="Titillium Web"/>
              </a:rPr>
              <a:t> Detector at ISIS</a:t>
            </a:r>
            <a:endParaRPr lang="en-US" sz="2000" b="0" i="0" u="none" strike="noStrike" cap="none" dirty="0">
              <a:solidFill>
                <a:srgbClr val="000000"/>
              </a:solidFill>
              <a:latin typeface="Titillium Web"/>
              <a:ea typeface="Titillium Web"/>
              <a:cs typeface="Titillium Web"/>
              <a:sym typeface="Titillium Web"/>
            </a:endParaRPr>
          </a:p>
        </p:txBody>
      </p:sp>
      <p:sp>
        <p:nvSpPr>
          <p:cNvPr id="140" name="Google Shape;140;p2">
            <a:extLst>
              <a:ext uri="{FF2B5EF4-FFF2-40B4-BE49-F238E27FC236}">
                <a16:creationId xmlns:a16="http://schemas.microsoft.com/office/drawing/2014/main" id="{CFF84321-AB06-1DA4-DC90-799ED7C72C4D}"/>
              </a:ext>
            </a:extLst>
          </p:cNvPr>
          <p:cNvSpPr txBox="1"/>
          <p:nvPr/>
        </p:nvSpPr>
        <p:spPr>
          <a:xfrm>
            <a:off x="25344" y="1641592"/>
            <a:ext cx="6525375" cy="5050573"/>
          </a:xfrm>
          <a:prstGeom prst="rect">
            <a:avLst/>
          </a:prstGeom>
          <a:noFill/>
          <a:ln>
            <a:noFill/>
          </a:ln>
        </p:spPr>
        <p:txBody>
          <a:bodyPr spcFirstLastPara="1" wrap="square" lIns="360000" tIns="45700" rIns="91425" bIns="45700" anchor="t" anchorCtr="0">
            <a:spAutoFit/>
          </a:bodyPr>
          <a:lstStyle/>
          <a:p>
            <a:pPr>
              <a:buNone/>
            </a:pPr>
            <a:r>
              <a:rPr lang="en-US" sz="1800" dirty="0">
                <a:latin typeface="Titillium Web" panose="00000500000000000000" pitchFamily="2" charset="0"/>
              </a:rPr>
              <a:t>We use data from the </a:t>
            </a:r>
            <a:r>
              <a:rPr lang="en-US" sz="1800" b="1" dirty="0" err="1">
                <a:latin typeface="Titillium Web" panose="00000500000000000000" pitchFamily="2" charset="0"/>
              </a:rPr>
              <a:t>SuperMuSR</a:t>
            </a:r>
            <a:r>
              <a:rPr lang="en-US" sz="1800" b="1" dirty="0">
                <a:latin typeface="Titillium Web" panose="00000500000000000000" pitchFamily="2" charset="0"/>
              </a:rPr>
              <a:t> experiment</a:t>
            </a:r>
            <a:r>
              <a:rPr lang="en-US" sz="1800" dirty="0">
                <a:latin typeface="Titillium Web" panose="00000500000000000000" pitchFamily="2" charset="0"/>
              </a:rPr>
              <a:t> as a </a:t>
            </a:r>
            <a:r>
              <a:rPr lang="en-US" sz="1800" b="1" dirty="0">
                <a:latin typeface="Titillium Web" panose="00000500000000000000" pitchFamily="2" charset="0"/>
              </a:rPr>
              <a:t>realistic benchmark</a:t>
            </a:r>
            <a:r>
              <a:rPr lang="en-US" sz="1800" dirty="0">
                <a:latin typeface="Titillium Web" panose="00000500000000000000" pitchFamily="2" charset="0"/>
              </a:rPr>
              <a:t>:</a:t>
            </a:r>
            <a:br>
              <a:rPr lang="en-US" sz="1800" dirty="0">
                <a:latin typeface="Titillium Web" panose="00000500000000000000" pitchFamily="2" charset="0"/>
              </a:rPr>
            </a:br>
            <a:endParaRPr lang="en-US" sz="1800" dirty="0">
              <a:latin typeface="Titillium Web" panose="00000500000000000000" pitchFamily="2" charset="0"/>
            </a:endParaRPr>
          </a:p>
          <a:p>
            <a:pPr marL="285750" indent="-285750">
              <a:buFont typeface="Arial" panose="020B0604020202020204" pitchFamily="34" charset="0"/>
              <a:buChar char="•"/>
            </a:pPr>
            <a:r>
              <a:rPr lang="en-US" sz="1800" b="1" dirty="0">
                <a:latin typeface="Titillium Web" panose="00000500000000000000" pitchFamily="2" charset="0"/>
              </a:rPr>
              <a:t>Setup</a:t>
            </a:r>
            <a:r>
              <a:rPr lang="en-US" sz="1800" dirty="0">
                <a:latin typeface="Titillium Web" panose="00000500000000000000" pitchFamily="2" charset="0"/>
              </a:rPr>
              <a:t>: Muon spectrometer at the </a:t>
            </a:r>
            <a:r>
              <a:rPr lang="en-US" sz="1800" b="1" dirty="0">
                <a:latin typeface="Titillium Web" panose="00000500000000000000" pitchFamily="2" charset="0"/>
              </a:rPr>
              <a:t>ISIS pulsed neutron and muon source</a:t>
            </a:r>
            <a:r>
              <a:rPr lang="en-US" sz="1800" dirty="0">
                <a:latin typeface="Titillium Web" panose="00000500000000000000" pitchFamily="2" charset="0"/>
              </a:rPr>
              <a:t>.</a:t>
            </a:r>
          </a:p>
          <a:p>
            <a:pPr marL="285750" indent="-285750">
              <a:buFont typeface="Arial" panose="020B0604020202020204" pitchFamily="34" charset="0"/>
              <a:buChar char="•"/>
            </a:pPr>
            <a:r>
              <a:rPr lang="en-US" sz="1800" b="1" dirty="0">
                <a:latin typeface="Titillium Web" panose="00000500000000000000" pitchFamily="2" charset="0"/>
              </a:rPr>
              <a:t>Detector</a:t>
            </a:r>
            <a:r>
              <a:rPr lang="en-US" sz="1800" dirty="0">
                <a:latin typeface="Titillium Web" panose="00000500000000000000" pitchFamily="2" charset="0"/>
              </a:rPr>
              <a:t>: Fast scintillators coupled to </a:t>
            </a:r>
            <a:r>
              <a:rPr lang="en-US" sz="1800" b="1" dirty="0" err="1">
                <a:latin typeface="Titillium Web" panose="00000500000000000000" pitchFamily="2" charset="0"/>
              </a:rPr>
              <a:t>SiPMs</a:t>
            </a:r>
            <a:r>
              <a:rPr lang="en-US" sz="1800" b="1" dirty="0">
                <a:latin typeface="Titillium Web" panose="00000500000000000000" pitchFamily="2" charset="0"/>
              </a:rPr>
              <a:t> (Silicon Photomultipliers)</a:t>
            </a:r>
            <a:r>
              <a:rPr lang="en-US" sz="1800" dirty="0">
                <a:latin typeface="Titillium Web" panose="00000500000000000000" pitchFamily="2" charset="0"/>
              </a:rPr>
              <a:t>.</a:t>
            </a:r>
          </a:p>
          <a:p>
            <a:pPr marL="285750" indent="-285750">
              <a:buFont typeface="Arial" panose="020B0604020202020204" pitchFamily="34" charset="0"/>
              <a:buChar char="•"/>
            </a:pPr>
            <a:r>
              <a:rPr lang="en-US" sz="1800" b="1" dirty="0">
                <a:latin typeface="Titillium Web" panose="00000500000000000000" pitchFamily="2" charset="0"/>
              </a:rPr>
              <a:t>Environment</a:t>
            </a:r>
            <a:r>
              <a:rPr lang="en-US" sz="1800" dirty="0">
                <a:latin typeface="Titillium Web" panose="00000500000000000000" pitchFamily="2" charset="0"/>
              </a:rPr>
              <a:t>: Muons arrive in </a:t>
            </a:r>
            <a:r>
              <a:rPr lang="en-US" sz="1800" b="1" dirty="0">
                <a:latin typeface="Titillium Web" panose="00000500000000000000" pitchFamily="2" charset="0"/>
              </a:rPr>
              <a:t>well-defined bursts</a:t>
            </a:r>
            <a:r>
              <a:rPr lang="en-US" sz="1800" dirty="0">
                <a:latin typeface="Titillium Web" panose="00000500000000000000" pitchFamily="2" charset="0"/>
              </a:rPr>
              <a:t> (up to MHz), producing rapid chains of interactions in the sample.</a:t>
            </a:r>
          </a:p>
          <a:p>
            <a:pPr>
              <a:buNone/>
            </a:pPr>
            <a:endParaRPr lang="en-US" sz="1800" b="1" dirty="0">
              <a:latin typeface="Titillium Web" panose="00000500000000000000" pitchFamily="2" charset="0"/>
            </a:endParaRPr>
          </a:p>
          <a:p>
            <a:pPr>
              <a:buNone/>
            </a:pPr>
            <a:endParaRPr lang="en-US" sz="1800" b="1" dirty="0">
              <a:latin typeface="Titillium Web" panose="00000500000000000000" pitchFamily="2" charset="0"/>
            </a:endParaRPr>
          </a:p>
          <a:p>
            <a:pPr>
              <a:buNone/>
            </a:pPr>
            <a:r>
              <a:rPr lang="en-US" sz="1800" b="1" dirty="0">
                <a:latin typeface="Titillium Web" panose="00000500000000000000" pitchFamily="2" charset="0"/>
              </a:rPr>
              <a:t>Why it’s relevant:</a:t>
            </a:r>
            <a:br>
              <a:rPr lang="en-US" sz="1800" b="1" dirty="0">
                <a:latin typeface="Titillium Web" panose="00000500000000000000" pitchFamily="2" charset="0"/>
              </a:rPr>
            </a:br>
            <a:endParaRPr lang="en-US" sz="1800" b="1" dirty="0">
              <a:latin typeface="Titillium Web" panose="00000500000000000000" pitchFamily="2" charset="0"/>
            </a:endParaRPr>
          </a:p>
          <a:p>
            <a:pPr marL="285750" indent="-285750">
              <a:buFont typeface="Arial" panose="020B0604020202020204" pitchFamily="34" charset="0"/>
              <a:buChar char="•"/>
            </a:pPr>
            <a:r>
              <a:rPr lang="en-US" sz="1800" dirty="0">
                <a:latin typeface="Titillium Web" panose="00000500000000000000" pitchFamily="2" charset="0"/>
              </a:rPr>
              <a:t>Mimics the </a:t>
            </a:r>
            <a:r>
              <a:rPr lang="en-US" sz="1800" b="1" dirty="0">
                <a:latin typeface="Titillium Web" panose="00000500000000000000" pitchFamily="2" charset="0"/>
              </a:rPr>
              <a:t>burst-like, impulsive nature</a:t>
            </a:r>
            <a:r>
              <a:rPr lang="en-US" sz="1800" dirty="0">
                <a:latin typeface="Titillium Web" panose="00000500000000000000" pitchFamily="2" charset="0"/>
              </a:rPr>
              <a:t> of space radiation </a:t>
            </a:r>
            <a:r>
              <a:rPr lang="en-US" sz="1800" dirty="0" err="1">
                <a:latin typeface="Titillium Web" panose="00000500000000000000" pitchFamily="2" charset="0"/>
              </a:rPr>
              <a:t>LEGIMaC</a:t>
            </a:r>
            <a:r>
              <a:rPr lang="en-US" sz="1800" dirty="0">
                <a:latin typeface="Titillium Web" panose="00000500000000000000" pitchFamily="2" charset="0"/>
              </a:rPr>
              <a:t> targets.</a:t>
            </a:r>
          </a:p>
          <a:p>
            <a:pPr marL="285750" indent="-285750">
              <a:buFont typeface="Arial" panose="020B0604020202020204" pitchFamily="34" charset="0"/>
              <a:buChar char="•"/>
            </a:pPr>
            <a:r>
              <a:rPr lang="en-US" sz="1800" dirty="0">
                <a:latin typeface="Titillium Web" panose="00000500000000000000" pitchFamily="2" charset="0"/>
              </a:rPr>
              <a:t>Provides a </a:t>
            </a:r>
            <a:r>
              <a:rPr lang="en-US" sz="1800" b="1" dirty="0">
                <a:latin typeface="Titillium Web" panose="00000500000000000000" pitchFamily="2" charset="0"/>
              </a:rPr>
              <a:t>rich dataset</a:t>
            </a:r>
            <a:r>
              <a:rPr lang="en-US" sz="1800" dirty="0">
                <a:latin typeface="Titillium Web" panose="00000500000000000000" pitchFamily="2" charset="0"/>
              </a:rPr>
              <a:t> with real pile-up cases to train and validate algorithms.</a:t>
            </a:r>
          </a:p>
          <a:p>
            <a:pPr marL="52998">
              <a:lnSpc>
                <a:spcPct val="90000"/>
              </a:lnSpc>
              <a:buClr>
                <a:srgbClr val="1528BC"/>
              </a:buClr>
              <a:buSzPts val="2000"/>
            </a:pPr>
            <a:endParaRPr lang="en-US" sz="1800" i="0" u="none" strike="noStrike" cap="none" dirty="0">
              <a:solidFill>
                <a:schemeClr val="tx1"/>
              </a:solidFill>
              <a:latin typeface="Titillium Web" panose="00000500000000000000" pitchFamily="2" charset="0"/>
              <a:ea typeface="Titillium Web"/>
              <a:cs typeface="Titillium Web"/>
              <a:sym typeface="Titillium Web"/>
            </a:endParaRPr>
          </a:p>
        </p:txBody>
      </p:sp>
      <p:pic>
        <p:nvPicPr>
          <p:cNvPr id="3" name="Picture 2">
            <a:extLst>
              <a:ext uri="{FF2B5EF4-FFF2-40B4-BE49-F238E27FC236}">
                <a16:creationId xmlns:a16="http://schemas.microsoft.com/office/drawing/2014/main" id="{1F17906B-2773-AC5C-C522-111D4D6E6BF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748133" y="962907"/>
            <a:ext cx="3312236" cy="2368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3DED1"/>
                  </a:outerShdw>
                </a:effectLst>
              </a14:hiddenEffects>
            </a:ext>
          </a:extLst>
        </p:spPr>
      </p:pic>
      <p:pic>
        <p:nvPicPr>
          <p:cNvPr id="6" name="Immagine 5">
            <a:extLst>
              <a:ext uri="{FF2B5EF4-FFF2-40B4-BE49-F238E27FC236}">
                <a16:creationId xmlns:a16="http://schemas.microsoft.com/office/drawing/2014/main" id="{A0225029-5FD8-EBDC-AE2B-6D580DC3CE8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6627263" y="3827649"/>
            <a:ext cx="2489850" cy="2254616"/>
          </a:xfrm>
          <a:prstGeom prst="rect">
            <a:avLst/>
          </a:prstGeom>
        </p:spPr>
      </p:pic>
      <p:pic>
        <p:nvPicPr>
          <p:cNvPr id="7" name="Immagine 6" descr="Immagine che contiene tavolo, interno, tastiera&#10;&#10;Descrizione generata automaticamente">
            <a:extLst>
              <a:ext uri="{FF2B5EF4-FFF2-40B4-BE49-F238E27FC236}">
                <a16:creationId xmlns:a16="http://schemas.microsoft.com/office/drawing/2014/main" id="{CE33C886-9636-888D-825C-815B7C59332C}"/>
              </a:ext>
            </a:extLst>
          </p:cNvPr>
          <p:cNvPicPr>
            <a:picLocks noChangeAspect="1"/>
          </p:cNvPicPr>
          <p:nvPr/>
        </p:nvPicPr>
        <p:blipFill>
          <a:blip r:embed="rId9"/>
          <a:srcRect t="31070" b="34679"/>
          <a:stretch/>
        </p:blipFill>
        <p:spPr>
          <a:xfrm>
            <a:off x="9404251" y="3383344"/>
            <a:ext cx="2106428" cy="1282609"/>
          </a:xfrm>
          <a:prstGeom prst="rect">
            <a:avLst/>
          </a:prstGeom>
        </p:spPr>
      </p:pic>
      <p:pic>
        <p:nvPicPr>
          <p:cNvPr id="8" name="Immagine 7">
            <a:extLst>
              <a:ext uri="{FF2B5EF4-FFF2-40B4-BE49-F238E27FC236}">
                <a16:creationId xmlns:a16="http://schemas.microsoft.com/office/drawing/2014/main" id="{7CE8F7F9-9BBB-35FB-0795-F55D3B1CF6B4}"/>
              </a:ext>
            </a:extLst>
          </p:cNvPr>
          <p:cNvPicPr>
            <a:picLocks noChangeAspect="1"/>
          </p:cNvPicPr>
          <p:nvPr/>
        </p:nvPicPr>
        <p:blipFill>
          <a:blip r:embed="rId10"/>
          <a:stretch>
            <a:fillRect/>
          </a:stretch>
        </p:blipFill>
        <p:spPr>
          <a:xfrm>
            <a:off x="9248009" y="4730027"/>
            <a:ext cx="2418912" cy="1717180"/>
          </a:xfrm>
          <a:prstGeom prst="rect">
            <a:avLst/>
          </a:prstGeom>
        </p:spPr>
      </p:pic>
    </p:spTree>
    <p:extLst>
      <p:ext uri="{BB962C8B-B14F-4D97-AF65-F5344CB8AC3E}">
        <p14:creationId xmlns:p14="http://schemas.microsoft.com/office/powerpoint/2010/main" val="1807224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83000F6-82D1-4757-2629-4F1FB2AFD29D}"/>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C35B6981-8124-A494-283F-9AE57BE5521E}"/>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84EFC1E6-5978-5F06-1B54-751E127FFF8F}"/>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222CC08A-BF99-969A-31EB-58B95D7B0561}"/>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AC1D720D-2E84-80F2-90E8-04FE1EB366DB}"/>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5AD1D83D-2D73-EEEE-7E77-19832C0D047F}"/>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EB6A6766-AF10-AF03-356E-CD67C0CDBDEA}"/>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Hardware platform</a:t>
            </a:r>
            <a:endParaRPr lang="en-US" sz="2000" b="0" i="0" u="none" strike="noStrike" cap="none" dirty="0">
              <a:solidFill>
                <a:srgbClr val="000000"/>
              </a:solidFill>
              <a:latin typeface="Titillium Web"/>
              <a:ea typeface="Titillium Web"/>
              <a:cs typeface="Titillium Web"/>
              <a:sym typeface="Titillium Web"/>
            </a:endParaRPr>
          </a:p>
        </p:txBody>
      </p:sp>
      <p:pic>
        <p:nvPicPr>
          <p:cNvPr id="4" name="Picture 3">
            <a:extLst>
              <a:ext uri="{FF2B5EF4-FFF2-40B4-BE49-F238E27FC236}">
                <a16:creationId xmlns:a16="http://schemas.microsoft.com/office/drawing/2014/main" id="{84DF19FB-6502-CEB6-A4D2-AE268BFDF1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917"/>
          <a:stretch/>
        </p:blipFill>
        <p:spPr bwMode="auto">
          <a:xfrm>
            <a:off x="6176939" y="2777950"/>
            <a:ext cx="5825361" cy="3334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3DED1"/>
                  </a:outerShdw>
                </a:effectLst>
              </a14:hiddenEffects>
            </a:ext>
          </a:extLst>
        </p:spPr>
      </p:pic>
      <p:sp>
        <p:nvSpPr>
          <p:cNvPr id="7" name="CasellaDiTesto 4">
            <a:extLst>
              <a:ext uri="{FF2B5EF4-FFF2-40B4-BE49-F238E27FC236}">
                <a16:creationId xmlns:a16="http://schemas.microsoft.com/office/drawing/2014/main" id="{D55F04E0-0689-EB41-62C5-66A0F7B527A9}"/>
              </a:ext>
            </a:extLst>
          </p:cNvPr>
          <p:cNvSpPr txBox="1"/>
          <p:nvPr/>
        </p:nvSpPr>
        <p:spPr>
          <a:xfrm>
            <a:off x="349645" y="1994558"/>
            <a:ext cx="5576335" cy="3693319"/>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Titillium Web" panose="00000500000000000000" pitchFamily="2" charset="0"/>
              </a:rPr>
              <a:t>Digitizer: Nuclear Instruments  DAQ121</a:t>
            </a:r>
          </a:p>
          <a:p>
            <a:pPr marL="285750" indent="-285750">
              <a:buFont typeface="Arial" panose="020B0604020202020204" pitchFamily="34" charset="0"/>
              <a:buChar char="•"/>
            </a:pPr>
            <a:r>
              <a:rPr lang="en-US" dirty="0">
                <a:latin typeface="Titillium Web" panose="00000500000000000000" pitchFamily="2" charset="0"/>
              </a:rPr>
              <a:t>4x FPGA: Zynq </a:t>
            </a:r>
            <a:r>
              <a:rPr lang="en-US" dirty="0" err="1">
                <a:latin typeface="Titillium Web" panose="00000500000000000000" pitchFamily="2" charset="0"/>
              </a:rPr>
              <a:t>Ultrascale</a:t>
            </a:r>
            <a:r>
              <a:rPr lang="en-US" dirty="0">
                <a:latin typeface="Titillium Web" panose="00000500000000000000" pitchFamily="2" charset="0"/>
              </a:rPr>
              <a:t> +  XCZU7EV</a:t>
            </a:r>
          </a:p>
          <a:p>
            <a:pPr marL="285750" indent="-285750">
              <a:buFont typeface="Arial" panose="020B0604020202020204" pitchFamily="34" charset="0"/>
              <a:buChar char="•"/>
            </a:pPr>
            <a:r>
              <a:rPr lang="en-US" dirty="0">
                <a:latin typeface="Titillium Web" panose="00000500000000000000" pitchFamily="2" charset="0"/>
              </a:rPr>
              <a:t>Operating clock frequency: 250 MHz</a:t>
            </a:r>
          </a:p>
          <a:p>
            <a:pPr marL="285750" indent="-285750">
              <a:buFont typeface="Arial" panose="020B0604020202020204" pitchFamily="34" charset="0"/>
              <a:buChar char="•"/>
            </a:pPr>
            <a:r>
              <a:rPr lang="en-US" dirty="0">
                <a:latin typeface="Titillium Web" panose="00000500000000000000" pitchFamily="2" charset="0"/>
              </a:rPr>
              <a:t>Operating sample rate: 1 GSPS</a:t>
            </a:r>
          </a:p>
          <a:p>
            <a:pPr marL="285750" indent="-285750">
              <a:buFont typeface="Arial" panose="020B0604020202020204" pitchFamily="34" charset="0"/>
              <a:buChar char="•"/>
            </a:pPr>
            <a:r>
              <a:rPr lang="en-US" dirty="0">
                <a:latin typeface="Titillium Web" panose="00000500000000000000" pitchFamily="2" charset="0"/>
              </a:rPr>
              <a:t>Channels per digitizer: 32</a:t>
            </a:r>
          </a:p>
          <a:p>
            <a:pPr marL="285750" indent="-285750">
              <a:buFont typeface="Arial" panose="020B0604020202020204" pitchFamily="34" charset="0"/>
              <a:buChar char="•"/>
            </a:pPr>
            <a:r>
              <a:rPr lang="en-US" dirty="0">
                <a:latin typeface="Titillium Web" panose="00000500000000000000" pitchFamily="2" charset="0"/>
              </a:rPr>
              <a:t>Integrated 4x4 cores ARM64 CPU with EPICS and Kafka directly running on the device</a:t>
            </a:r>
          </a:p>
          <a:p>
            <a:pPr marL="285750" indent="-285750">
              <a:buFont typeface="Arial" panose="020B0604020202020204" pitchFamily="34" charset="0"/>
              <a:buChar char="•"/>
            </a:pPr>
            <a:r>
              <a:rPr lang="en-US" dirty="0">
                <a:latin typeface="Titillium Web" panose="00000500000000000000" pitchFamily="2" charset="0"/>
              </a:rPr>
              <a:t>4 Gbps connectivity on copper </a:t>
            </a:r>
          </a:p>
          <a:p>
            <a:pPr marL="285750" indent="-285750">
              <a:buFont typeface="Arial" panose="020B0604020202020204" pitchFamily="34" charset="0"/>
              <a:buChar char="•"/>
            </a:pPr>
            <a:r>
              <a:rPr lang="en-US" dirty="0">
                <a:latin typeface="Titillium Web" panose="00000500000000000000" pitchFamily="2" charset="0"/>
              </a:rPr>
              <a:t>10 Gbps on fiber</a:t>
            </a:r>
          </a:p>
          <a:p>
            <a:pPr marL="285750" indent="-285750">
              <a:buFont typeface="Arial" panose="020B0604020202020204" pitchFamily="34" charset="0"/>
              <a:buChar char="•"/>
            </a:pPr>
            <a:r>
              <a:rPr lang="en-US" dirty="0">
                <a:latin typeface="Titillium Web" panose="00000500000000000000" pitchFamily="2" charset="0"/>
              </a:rPr>
              <a:t>32 + 4 LVDS</a:t>
            </a:r>
          </a:p>
          <a:p>
            <a:pPr marL="285750" indent="-285750">
              <a:buFont typeface="Arial" panose="020B0604020202020204" pitchFamily="34" charset="0"/>
              <a:buChar char="•"/>
            </a:pPr>
            <a:r>
              <a:rPr lang="en-US" dirty="0">
                <a:latin typeface="Titillium Web" panose="00000500000000000000" pitchFamily="2" charset="0"/>
              </a:rPr>
              <a:t>24 x TTL </a:t>
            </a:r>
            <a:r>
              <a:rPr lang="en-US" dirty="0" err="1">
                <a:latin typeface="Titillium Web" panose="00000500000000000000" pitchFamily="2" charset="0"/>
              </a:rPr>
              <a:t>Lemo</a:t>
            </a:r>
            <a:r>
              <a:rPr lang="en-US" dirty="0">
                <a:latin typeface="Titillium Web" panose="00000500000000000000" pitchFamily="2" charset="0"/>
              </a:rPr>
              <a:t> I/O</a:t>
            </a:r>
          </a:p>
          <a:p>
            <a:pPr marL="285750" indent="-285750">
              <a:buFont typeface="Arial" panose="020B0604020202020204" pitchFamily="34" charset="0"/>
              <a:buChar char="•"/>
            </a:pPr>
            <a:r>
              <a:rPr lang="en-US" dirty="0">
                <a:latin typeface="Titillium Web" panose="00000500000000000000" pitchFamily="2" charset="0"/>
              </a:rPr>
              <a:t>Integrated LV generator</a:t>
            </a:r>
          </a:p>
          <a:p>
            <a:pPr marL="285750" indent="-285750">
              <a:buFont typeface="Arial" panose="020B0604020202020204" pitchFamily="34" charset="0"/>
              <a:buChar char="•"/>
            </a:pPr>
            <a:r>
              <a:rPr lang="en-US" dirty="0">
                <a:latin typeface="Titillium Web" panose="00000500000000000000" pitchFamily="2" charset="0"/>
              </a:rPr>
              <a:t>Integrated BIAS generator up to 80V</a:t>
            </a:r>
          </a:p>
        </p:txBody>
      </p:sp>
      <p:pic>
        <p:nvPicPr>
          <p:cNvPr id="8" name="Picture 4">
            <a:extLst>
              <a:ext uri="{FF2B5EF4-FFF2-40B4-BE49-F238E27FC236}">
                <a16:creationId xmlns:a16="http://schemas.microsoft.com/office/drawing/2014/main" id="{B1627E49-3211-3A38-5B53-1ED8217813C9}"/>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t="42894" b="24450"/>
          <a:stretch/>
        </p:blipFill>
        <p:spPr>
          <a:xfrm>
            <a:off x="6266021" y="1083094"/>
            <a:ext cx="5576335" cy="1531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8097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6A927722-14CE-56CA-210E-F14169D63C1E}"/>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C53F8494-7861-A25E-5E72-558E9F31DDB4}"/>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6B42396B-9DA8-EA10-0233-6FB27DE46122}"/>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EF318320-22A8-4BF7-0583-5C816465321E}"/>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A92117EE-347B-BF50-2ED1-F927C7341352}"/>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29B7C248-5CE7-6BD9-1604-7ECA0C7D31E5}"/>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176E3975-8DCC-CE18-2A54-BF0C7F3FF7EF}"/>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Deconvolution algorithm</a:t>
            </a:r>
            <a:endParaRPr lang="en-US" sz="2000" b="0" i="0" u="none" strike="noStrike" cap="none" dirty="0">
              <a:solidFill>
                <a:srgbClr val="000000"/>
              </a:solidFill>
              <a:latin typeface="Titillium Web"/>
              <a:ea typeface="Titillium Web"/>
              <a:cs typeface="Titillium Web"/>
              <a:sym typeface="Titillium Web"/>
            </a:endParaRPr>
          </a:p>
        </p:txBody>
      </p:sp>
      <p:pic>
        <p:nvPicPr>
          <p:cNvPr id="5" name="Immagine 4" descr="Immagine che contiene testo, schermata, linea, Carattere&#10;&#10;Il contenuto generato dall'IA potrebbe non essere corretto.">
            <a:extLst>
              <a:ext uri="{FF2B5EF4-FFF2-40B4-BE49-F238E27FC236}">
                <a16:creationId xmlns:a16="http://schemas.microsoft.com/office/drawing/2014/main" id="{C60AC467-1BB0-EBDC-3E6E-7567A6F63E6A}"/>
              </a:ext>
            </a:extLst>
          </p:cNvPr>
          <p:cNvPicPr>
            <a:picLocks noChangeAspect="1"/>
          </p:cNvPicPr>
          <p:nvPr/>
        </p:nvPicPr>
        <p:blipFill>
          <a:blip r:embed="rId5"/>
          <a:stretch>
            <a:fillRect/>
          </a:stretch>
        </p:blipFill>
        <p:spPr>
          <a:xfrm>
            <a:off x="0" y="1717342"/>
            <a:ext cx="12192000" cy="4439717"/>
          </a:xfrm>
          <a:prstGeom prst="rect">
            <a:avLst/>
          </a:prstGeom>
        </p:spPr>
      </p:pic>
    </p:spTree>
    <p:extLst>
      <p:ext uri="{BB962C8B-B14F-4D97-AF65-F5344CB8AC3E}">
        <p14:creationId xmlns:p14="http://schemas.microsoft.com/office/powerpoint/2010/main" val="222820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04D803E-35A4-D3A3-6743-43D68A177304}"/>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81719867-56F7-682B-0070-B2F18C8C3612}"/>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3C4E58C4-D820-044B-6CC4-88822E133AFE}"/>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A21B4598-0D78-D377-8EAA-7DEC6E762C1F}"/>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11977D0E-1AE5-C053-9FF8-543D0E9A30AF}"/>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01A82380-BF7A-8976-7D71-8C240AE966DA}"/>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4F7BFA3F-E1D5-1537-A837-AEC8E6B24A93}"/>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Projects in charge of Nuclear Instruments </a:t>
            </a:r>
            <a:endParaRPr lang="en-US" sz="2000" b="0" i="0" u="none" strike="noStrike" cap="none" dirty="0">
              <a:solidFill>
                <a:srgbClr val="000000"/>
              </a:solidFill>
              <a:latin typeface="Titillium Web"/>
              <a:ea typeface="Titillium Web"/>
              <a:cs typeface="Titillium Web"/>
              <a:sym typeface="Titillium Web"/>
            </a:endParaRPr>
          </a:p>
        </p:txBody>
      </p:sp>
      <p:sp>
        <p:nvSpPr>
          <p:cNvPr id="140" name="Google Shape;140;p2">
            <a:extLst>
              <a:ext uri="{FF2B5EF4-FFF2-40B4-BE49-F238E27FC236}">
                <a16:creationId xmlns:a16="http://schemas.microsoft.com/office/drawing/2014/main" id="{50AA10D1-1D9F-6309-B9F3-52947F8F7377}"/>
              </a:ext>
            </a:extLst>
          </p:cNvPr>
          <p:cNvSpPr txBox="1"/>
          <p:nvPr/>
        </p:nvSpPr>
        <p:spPr>
          <a:xfrm>
            <a:off x="355649" y="1833988"/>
            <a:ext cx="10985451" cy="3416279"/>
          </a:xfrm>
          <a:prstGeom prst="rect">
            <a:avLst/>
          </a:prstGeom>
          <a:noFill/>
          <a:ln>
            <a:noFill/>
          </a:ln>
        </p:spPr>
        <p:txBody>
          <a:bodyPr spcFirstLastPara="1" wrap="square" lIns="360000" tIns="45700" rIns="91425" bIns="45700" anchor="t" anchorCtr="0">
            <a:spAutoFit/>
          </a:bodyPr>
          <a:lstStyle/>
          <a:p>
            <a:pPr marL="395898" indent="-342900">
              <a:lnSpc>
                <a:spcPct val="90000"/>
              </a:lnSpc>
              <a:buClr>
                <a:srgbClr val="1528BC"/>
              </a:buClr>
              <a:buSzPts val="2000"/>
              <a:buFont typeface="Arial" panose="020B0604020202020204" pitchFamily="34" charset="0"/>
              <a:buChar char="•"/>
            </a:pPr>
            <a:r>
              <a:rPr lang="en-US" sz="2000" b="1" i="0" u="none" strike="noStrike" cap="none" dirty="0">
                <a:solidFill>
                  <a:schemeClr val="accent1">
                    <a:lumMod val="75000"/>
                  </a:schemeClr>
                </a:solidFill>
                <a:latin typeface="Titillium Web"/>
                <a:ea typeface="Titillium Web"/>
                <a:cs typeface="Titillium Web"/>
                <a:sym typeface="Titillium Web"/>
              </a:rPr>
              <a:t>SPARTAN</a:t>
            </a:r>
            <a:r>
              <a:rPr lang="en-US" sz="2000" b="1" i="0" u="none" strike="noStrike" cap="none" dirty="0">
                <a:solidFill>
                  <a:schemeClr val="tx1"/>
                </a:solidFill>
                <a:latin typeface="Titillium Web"/>
                <a:ea typeface="Titillium Web"/>
                <a:cs typeface="Titillium Web"/>
                <a:sym typeface="Titillium Web"/>
              </a:rPr>
              <a:t>: </a:t>
            </a:r>
            <a:r>
              <a:rPr lang="en-US" sz="2000" b="1" i="0" u="none" strike="noStrike" cap="none" dirty="0" err="1">
                <a:solidFill>
                  <a:schemeClr val="tx1"/>
                </a:solidFill>
                <a:latin typeface="Titillium Web"/>
                <a:ea typeface="Titillium Web"/>
                <a:cs typeface="Titillium Web"/>
                <a:sym typeface="Titillium Web"/>
              </a:rPr>
              <a:t>SPace</a:t>
            </a:r>
            <a:r>
              <a:rPr lang="en-US" sz="2000" b="1" i="0" u="none" strike="noStrike" cap="none" dirty="0">
                <a:solidFill>
                  <a:schemeClr val="tx1"/>
                </a:solidFill>
                <a:latin typeface="Titillium Web"/>
                <a:ea typeface="Titillium Web"/>
                <a:cs typeface="Titillium Web"/>
                <a:sym typeface="Titillium Web"/>
              </a:rPr>
              <a:t> </a:t>
            </a:r>
            <a:r>
              <a:rPr lang="en-US" sz="2000" b="1" i="0" u="none" strike="noStrike" cap="none" dirty="0" err="1">
                <a:solidFill>
                  <a:schemeClr val="tx1"/>
                </a:solidFill>
                <a:latin typeface="Titillium Web"/>
                <a:ea typeface="Titillium Web"/>
                <a:cs typeface="Titillium Web"/>
                <a:sym typeface="Titillium Web"/>
              </a:rPr>
              <a:t>pARTicle</a:t>
            </a:r>
            <a:r>
              <a:rPr lang="en-US" sz="2000" b="1" i="0" u="none" strike="noStrike" cap="none" dirty="0">
                <a:solidFill>
                  <a:schemeClr val="tx1"/>
                </a:solidFill>
                <a:latin typeface="Titillium Web"/>
                <a:ea typeface="Titillium Web"/>
                <a:cs typeface="Titillium Web"/>
                <a:sym typeface="Titillium Web"/>
              </a:rPr>
              <a:t> </a:t>
            </a:r>
            <a:r>
              <a:rPr lang="en-US" sz="2000" b="1" i="0" u="none" strike="noStrike" cap="none" dirty="0" err="1">
                <a:solidFill>
                  <a:schemeClr val="tx1"/>
                </a:solidFill>
                <a:latin typeface="Titillium Web"/>
                <a:ea typeface="Titillium Web"/>
                <a:cs typeface="Titillium Web"/>
                <a:sym typeface="Titillium Web"/>
              </a:rPr>
              <a:t>trAcking</a:t>
            </a:r>
            <a:r>
              <a:rPr lang="en-US" sz="2000" b="1" i="0" u="none" strike="noStrike" cap="none" dirty="0">
                <a:solidFill>
                  <a:schemeClr val="tx1"/>
                </a:solidFill>
                <a:latin typeface="Titillium Web"/>
                <a:ea typeface="Titillium Web"/>
                <a:cs typeface="Titillium Web"/>
                <a:sym typeface="Titillium Web"/>
              </a:rPr>
              <a:t> with Neural-networks</a:t>
            </a:r>
          </a:p>
          <a:p>
            <a:pPr marL="52998">
              <a:lnSpc>
                <a:spcPct val="90000"/>
              </a:lnSpc>
              <a:buClr>
                <a:srgbClr val="1528BC"/>
              </a:buClr>
              <a:buSzPts val="2000"/>
            </a:pPr>
            <a:br>
              <a:rPr lang="en-US" sz="2000" dirty="0">
                <a:solidFill>
                  <a:schemeClr val="tx1"/>
                </a:solidFill>
                <a:latin typeface="Titillium Web"/>
                <a:ea typeface="Titillium Web"/>
                <a:cs typeface="Titillium Web"/>
                <a:sym typeface="Titillium Web"/>
              </a:rPr>
            </a:br>
            <a:r>
              <a:rPr lang="en-US" sz="2000" i="0" u="none" strike="noStrike" cap="none" dirty="0">
                <a:solidFill>
                  <a:schemeClr val="tx1"/>
                </a:solidFill>
                <a:latin typeface="Titillium Web"/>
                <a:ea typeface="Titillium Web"/>
                <a:cs typeface="Titillium Web"/>
                <a:sym typeface="Titillium Web"/>
              </a:rPr>
              <a:t>Development of a real-time particle tracker for space applications using machine learning and FPGA technology. The project aims to reconstruct particle trajectories with high precision and low energy consumption, enabling operation in dense event environments like cosmic radiation detectors.</a:t>
            </a:r>
            <a:br>
              <a:rPr lang="en-US" sz="2000" i="0" u="none" strike="noStrike" cap="none" dirty="0">
                <a:solidFill>
                  <a:schemeClr val="tx1"/>
                </a:solidFill>
                <a:latin typeface="Titillium Web"/>
                <a:ea typeface="Titillium Web"/>
                <a:cs typeface="Titillium Web"/>
                <a:sym typeface="Titillium Web"/>
              </a:rPr>
            </a:br>
            <a:endParaRPr lang="en-US" sz="2000" i="0" u="none" strike="noStrike" cap="none" dirty="0">
              <a:solidFill>
                <a:schemeClr val="tx1"/>
              </a:solidFill>
              <a:latin typeface="Titillium Web"/>
              <a:ea typeface="Titillium Web"/>
              <a:cs typeface="Titillium Web"/>
              <a:sym typeface="Titillium Web"/>
            </a:endParaRPr>
          </a:p>
          <a:p>
            <a:pPr marL="395898" indent="-342900">
              <a:lnSpc>
                <a:spcPct val="90000"/>
              </a:lnSpc>
              <a:buClr>
                <a:srgbClr val="1528BC"/>
              </a:buClr>
              <a:buSzPts val="2000"/>
              <a:buFont typeface="Arial" panose="020B0604020202020204" pitchFamily="34" charset="0"/>
              <a:buChar char="•"/>
            </a:pPr>
            <a:r>
              <a:rPr lang="en-US" sz="2000" b="1" i="0" u="none" strike="noStrike" cap="none" dirty="0" err="1">
                <a:solidFill>
                  <a:schemeClr val="accent1">
                    <a:lumMod val="75000"/>
                  </a:schemeClr>
                </a:solidFill>
                <a:latin typeface="Titillium Web"/>
                <a:ea typeface="Titillium Web"/>
                <a:cs typeface="Titillium Web"/>
                <a:sym typeface="Titillium Web"/>
              </a:rPr>
              <a:t>LEGIMaC</a:t>
            </a:r>
            <a:r>
              <a:rPr lang="en-US" sz="2000" b="1" i="0" u="none" strike="noStrike" cap="none" dirty="0">
                <a:solidFill>
                  <a:schemeClr val="tx1"/>
                </a:solidFill>
                <a:latin typeface="Titillium Web"/>
                <a:ea typeface="Titillium Web"/>
                <a:cs typeface="Titillium Web"/>
                <a:sym typeface="Titillium Web"/>
              </a:rPr>
              <a:t>: Low-Energy Gamma Imaging via Machine Learning in Calorimeters</a:t>
            </a:r>
          </a:p>
          <a:p>
            <a:pPr marL="52998">
              <a:lnSpc>
                <a:spcPct val="90000"/>
              </a:lnSpc>
              <a:buClr>
                <a:srgbClr val="1528BC"/>
              </a:buClr>
              <a:buSzPts val="2000"/>
            </a:pPr>
            <a:br>
              <a:rPr lang="en-US" sz="2000" dirty="0">
                <a:solidFill>
                  <a:schemeClr val="tx1"/>
                </a:solidFill>
                <a:latin typeface="Titillium Web"/>
                <a:ea typeface="Titillium Web"/>
                <a:cs typeface="Titillium Web"/>
                <a:sym typeface="Titillium Web"/>
              </a:rPr>
            </a:br>
            <a:r>
              <a:rPr lang="en-US" sz="2000" i="0" u="none" strike="noStrike" cap="none" dirty="0">
                <a:solidFill>
                  <a:schemeClr val="tx1"/>
                </a:solidFill>
                <a:latin typeface="Titillium Web"/>
                <a:ea typeface="Titillium Web"/>
                <a:cs typeface="Titillium Web"/>
                <a:sym typeface="Titillium Web"/>
              </a:rPr>
              <a:t>Creation of ML algorithms for detecting ultra-low energy gamma events in space calorimeters. The focus is on distinguishing scintillation signals from dark noise and resolving event pileup, even at high rates, through pulse shape analysis on GPUs and FPGAs</a:t>
            </a:r>
            <a:endParaRPr sz="2000" b="1" i="0" u="none" strike="noStrike" cap="none" dirty="0">
              <a:solidFill>
                <a:srgbClr val="1528BC"/>
              </a:solidFill>
              <a:latin typeface="Titillium Web"/>
              <a:ea typeface="Titillium Web"/>
              <a:cs typeface="Titillium Web"/>
              <a:sym typeface="Titillium Web"/>
            </a:endParaRPr>
          </a:p>
        </p:txBody>
      </p:sp>
    </p:spTree>
    <p:extLst>
      <p:ext uri="{BB962C8B-B14F-4D97-AF65-F5344CB8AC3E}">
        <p14:creationId xmlns:p14="http://schemas.microsoft.com/office/powerpoint/2010/main" val="3899818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7EC1110E-D7CA-D86B-1335-8468F7794E2B}"/>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AC0958F6-DDA2-8DF0-15D9-C0649630EAA0}"/>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6B6FE96C-22A4-D4F3-7EC6-16772693B019}"/>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FDC72EEC-8FAE-F7B9-81BE-6AD688549498}"/>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CB75C4AF-39F6-6A93-4FB7-14BAD8091383}"/>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05C0DDE8-08E8-23B3-F054-76D72754B3C8}"/>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00D79CD0-2DA0-0ED8-B702-82ED84D3EAD7}"/>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CNN-1D</a:t>
            </a:r>
            <a:endParaRPr lang="en-US" sz="2000" b="0" i="0" u="none" strike="noStrike" cap="none" dirty="0">
              <a:solidFill>
                <a:srgbClr val="000000"/>
              </a:solidFill>
              <a:latin typeface="Titillium Web"/>
              <a:ea typeface="Titillium Web"/>
              <a:cs typeface="Titillium Web"/>
              <a:sym typeface="Titillium Web"/>
            </a:endParaRPr>
          </a:p>
        </p:txBody>
      </p:sp>
      <p:pic>
        <p:nvPicPr>
          <p:cNvPr id="6" name="Immagine 5" descr="Immagine che contiene testo, linea, Diagramma, diagramma&#10;&#10;Il contenuto generato dall'IA potrebbe non essere corretto.">
            <a:extLst>
              <a:ext uri="{FF2B5EF4-FFF2-40B4-BE49-F238E27FC236}">
                <a16:creationId xmlns:a16="http://schemas.microsoft.com/office/drawing/2014/main" id="{7FCCCCC7-6461-B8C8-9A6B-39C22066D287}"/>
              </a:ext>
            </a:extLst>
          </p:cNvPr>
          <p:cNvPicPr>
            <a:picLocks noChangeAspect="1"/>
          </p:cNvPicPr>
          <p:nvPr/>
        </p:nvPicPr>
        <p:blipFill>
          <a:blip r:embed="rId5"/>
          <a:srcRect l="7201" r="8175"/>
          <a:stretch/>
        </p:blipFill>
        <p:spPr>
          <a:xfrm>
            <a:off x="270202" y="2057826"/>
            <a:ext cx="5494686" cy="3246528"/>
          </a:xfrm>
          <a:prstGeom prst="rect">
            <a:avLst/>
          </a:prstGeom>
        </p:spPr>
      </p:pic>
      <p:pic>
        <p:nvPicPr>
          <p:cNvPr id="8" name="Immagine 7" descr="Immagine che contiene testo, linea, diagramma, Diagramma&#10;&#10;Il contenuto generato dall'IA potrebbe non essere corretto.">
            <a:extLst>
              <a:ext uri="{FF2B5EF4-FFF2-40B4-BE49-F238E27FC236}">
                <a16:creationId xmlns:a16="http://schemas.microsoft.com/office/drawing/2014/main" id="{B7830BBD-D7CE-2A8C-2984-A9AEBCA5C1EA}"/>
              </a:ext>
            </a:extLst>
          </p:cNvPr>
          <p:cNvPicPr>
            <a:picLocks noChangeAspect="1"/>
          </p:cNvPicPr>
          <p:nvPr/>
        </p:nvPicPr>
        <p:blipFill>
          <a:blip r:embed="rId6"/>
          <a:srcRect l="6476" r="8496"/>
          <a:stretch/>
        </p:blipFill>
        <p:spPr>
          <a:xfrm>
            <a:off x="6229760" y="2116823"/>
            <a:ext cx="5420617" cy="3187531"/>
          </a:xfrm>
          <a:prstGeom prst="rect">
            <a:avLst/>
          </a:prstGeom>
        </p:spPr>
      </p:pic>
      <p:sp>
        <p:nvSpPr>
          <p:cNvPr id="9" name="Ovale 8">
            <a:extLst>
              <a:ext uri="{FF2B5EF4-FFF2-40B4-BE49-F238E27FC236}">
                <a16:creationId xmlns:a16="http://schemas.microsoft.com/office/drawing/2014/main" id="{62D9331D-A640-A39F-A4DE-CA38B0879419}"/>
              </a:ext>
            </a:extLst>
          </p:cNvPr>
          <p:cNvSpPr/>
          <p:nvPr/>
        </p:nvSpPr>
        <p:spPr>
          <a:xfrm>
            <a:off x="907822" y="2894504"/>
            <a:ext cx="1072282" cy="203930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cxnSp>
        <p:nvCxnSpPr>
          <p:cNvPr id="11" name="Connettore 2 10">
            <a:extLst>
              <a:ext uri="{FF2B5EF4-FFF2-40B4-BE49-F238E27FC236}">
                <a16:creationId xmlns:a16="http://schemas.microsoft.com/office/drawing/2014/main" id="{8C8AFE3A-EF18-0F30-B771-41684300BE17}"/>
              </a:ext>
            </a:extLst>
          </p:cNvPr>
          <p:cNvCxnSpPr/>
          <p:nvPr/>
        </p:nvCxnSpPr>
        <p:spPr>
          <a:xfrm>
            <a:off x="1980104" y="3914158"/>
            <a:ext cx="42825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250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067376F9-2C1D-0B26-455D-BDC156402A21}"/>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ECDFFD9A-273D-A0FE-3595-B1C15F2027C4}"/>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82EBBB68-0DF7-C199-8E27-62DEB1BEB243}"/>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AAFDF64B-1550-54AC-B005-62526149712B}"/>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7093D367-C278-34CA-CFFF-3E659C320546}"/>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71505A01-D1B9-A47A-F874-DA8F1799A87B}"/>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183A3B7F-1710-20B2-6457-E3193644120B}"/>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CNN-1D</a:t>
            </a:r>
            <a:endParaRPr lang="en-US" sz="2000" b="0" i="0" u="none" strike="noStrike" cap="none" dirty="0">
              <a:solidFill>
                <a:srgbClr val="000000"/>
              </a:solidFill>
              <a:latin typeface="Titillium Web"/>
              <a:ea typeface="Titillium Web"/>
              <a:cs typeface="Titillium Web"/>
              <a:sym typeface="Titillium Web"/>
            </a:endParaRPr>
          </a:p>
        </p:txBody>
      </p:sp>
      <p:pic>
        <p:nvPicPr>
          <p:cNvPr id="4" name="Immagine 3" descr="Immagine che contiene testo, diagramma, schermata, Piano&#10;&#10;Il contenuto generato dall'IA potrebbe non essere corretto.">
            <a:extLst>
              <a:ext uri="{FF2B5EF4-FFF2-40B4-BE49-F238E27FC236}">
                <a16:creationId xmlns:a16="http://schemas.microsoft.com/office/drawing/2014/main" id="{354002DE-2913-A9D2-B887-4C5EDCE34DBB}"/>
              </a:ext>
            </a:extLst>
          </p:cNvPr>
          <p:cNvPicPr>
            <a:picLocks noChangeAspect="1"/>
          </p:cNvPicPr>
          <p:nvPr/>
        </p:nvPicPr>
        <p:blipFill>
          <a:blip r:embed="rId5"/>
          <a:stretch>
            <a:fillRect/>
          </a:stretch>
        </p:blipFill>
        <p:spPr>
          <a:xfrm>
            <a:off x="7500843" y="1349740"/>
            <a:ext cx="4529129" cy="2812273"/>
          </a:xfrm>
          <a:prstGeom prst="rect">
            <a:avLst/>
          </a:prstGeom>
        </p:spPr>
      </p:pic>
      <p:sp>
        <p:nvSpPr>
          <p:cNvPr id="7" name="CasellaDiTesto 6">
            <a:extLst>
              <a:ext uri="{FF2B5EF4-FFF2-40B4-BE49-F238E27FC236}">
                <a16:creationId xmlns:a16="http://schemas.microsoft.com/office/drawing/2014/main" id="{47AAA91E-C8A3-9656-4439-840C368DAB66}"/>
              </a:ext>
            </a:extLst>
          </p:cNvPr>
          <p:cNvSpPr txBox="1"/>
          <p:nvPr/>
        </p:nvSpPr>
        <p:spPr>
          <a:xfrm>
            <a:off x="467555" y="1492311"/>
            <a:ext cx="7833761" cy="1477328"/>
          </a:xfrm>
          <a:prstGeom prst="rect">
            <a:avLst/>
          </a:prstGeom>
          <a:noFill/>
        </p:spPr>
        <p:txBody>
          <a:bodyPr wrap="square">
            <a:spAutoFit/>
          </a:bodyPr>
          <a:lstStyle/>
          <a:p>
            <a:pPr>
              <a:buNone/>
            </a:pPr>
            <a:r>
              <a:rPr lang="en-US" sz="1800" b="1" dirty="0">
                <a:latin typeface="Titillium Web" panose="00000500000000000000" pitchFamily="2" charset="0"/>
              </a:rPr>
              <a:t>Model Objective</a:t>
            </a:r>
          </a:p>
          <a:p>
            <a:pPr marL="285750" indent="-285750">
              <a:buFont typeface="Arial" panose="020B0604020202020204" pitchFamily="34" charset="0"/>
              <a:buChar char="•"/>
            </a:pPr>
            <a:r>
              <a:rPr lang="en-US" sz="1800" dirty="0">
                <a:latin typeface="Titillium Web" panose="00000500000000000000" pitchFamily="2" charset="0"/>
              </a:rPr>
              <a:t>Analyze </a:t>
            </a:r>
            <a:r>
              <a:rPr lang="en-US" sz="1800" b="1" dirty="0">
                <a:latin typeface="Titillium Web" panose="00000500000000000000" pitchFamily="2" charset="0"/>
              </a:rPr>
              <a:t>1D waveforms</a:t>
            </a:r>
            <a:r>
              <a:rPr lang="en-US" sz="1800" dirty="0">
                <a:latin typeface="Titillium Web" panose="00000500000000000000" pitchFamily="2" charset="0"/>
              </a:rPr>
              <a:t> of length 1024 samples.</a:t>
            </a:r>
          </a:p>
          <a:p>
            <a:pPr marL="285750" indent="-285750">
              <a:buFont typeface="Arial" panose="020B0604020202020204" pitchFamily="34" charset="0"/>
              <a:buChar char="•"/>
            </a:pPr>
            <a:r>
              <a:rPr lang="en-US" sz="1800" dirty="0">
                <a:latin typeface="Titillium Web" panose="00000500000000000000" pitchFamily="2" charset="0"/>
              </a:rPr>
              <a:t>Detect and separate </a:t>
            </a:r>
            <a:r>
              <a:rPr lang="en-US" sz="1800" b="1" dirty="0">
                <a:latin typeface="Titillium Web" panose="00000500000000000000" pitchFamily="2" charset="0"/>
              </a:rPr>
              <a:t>overlapping pulses</a:t>
            </a:r>
            <a:r>
              <a:rPr lang="en-US" sz="1800" dirty="0">
                <a:latin typeface="Titillium Web" panose="00000500000000000000" pitchFamily="2" charset="0"/>
              </a:rPr>
              <a:t> (pile-up).</a:t>
            </a:r>
          </a:p>
          <a:p>
            <a:pPr marL="285750" indent="-285750">
              <a:buFont typeface="Arial" panose="020B0604020202020204" pitchFamily="34" charset="0"/>
              <a:buChar char="•"/>
            </a:pPr>
            <a:r>
              <a:rPr lang="en-US" sz="1800" dirty="0">
                <a:latin typeface="Titillium Web" panose="00000500000000000000" pitchFamily="2" charset="0"/>
              </a:rPr>
              <a:t>Output a </a:t>
            </a:r>
            <a:r>
              <a:rPr lang="en-US" sz="1800" b="1" dirty="0">
                <a:latin typeface="Titillium Web" panose="00000500000000000000" pitchFamily="2" charset="0"/>
              </a:rPr>
              <a:t>probability mask</a:t>
            </a:r>
            <a:r>
              <a:rPr lang="en-US" sz="1800" dirty="0">
                <a:latin typeface="Titillium Web" panose="00000500000000000000" pitchFamily="2" charset="0"/>
              </a:rPr>
              <a:t> over time: where each sample likely contains a valid signal.</a:t>
            </a:r>
          </a:p>
        </p:txBody>
      </p:sp>
      <p:graphicFrame>
        <p:nvGraphicFramePr>
          <p:cNvPr id="10" name="Tabella 9">
            <a:extLst>
              <a:ext uri="{FF2B5EF4-FFF2-40B4-BE49-F238E27FC236}">
                <a16:creationId xmlns:a16="http://schemas.microsoft.com/office/drawing/2014/main" id="{ACED2C74-6C9F-A861-D6A8-B2D5785B3C98}"/>
              </a:ext>
            </a:extLst>
          </p:cNvPr>
          <p:cNvGraphicFramePr>
            <a:graphicFrameLocks noGrp="1"/>
          </p:cNvGraphicFramePr>
          <p:nvPr>
            <p:extLst>
              <p:ext uri="{D42A27DB-BD31-4B8C-83A1-F6EECF244321}">
                <p14:modId xmlns:p14="http://schemas.microsoft.com/office/powerpoint/2010/main" val="1548301963"/>
              </p:ext>
            </p:extLst>
          </p:nvPr>
        </p:nvGraphicFramePr>
        <p:xfrm>
          <a:off x="467555" y="2954443"/>
          <a:ext cx="8739227" cy="3495190"/>
        </p:xfrm>
        <a:graphic>
          <a:graphicData uri="http://schemas.openxmlformats.org/drawingml/2006/table">
            <a:tbl>
              <a:tblPr/>
              <a:tblGrid>
                <a:gridCol w="1081408">
                  <a:extLst>
                    <a:ext uri="{9D8B030D-6E8A-4147-A177-3AD203B41FA5}">
                      <a16:colId xmlns:a16="http://schemas.microsoft.com/office/drawing/2014/main" val="3675578666"/>
                    </a:ext>
                  </a:extLst>
                </a:gridCol>
                <a:gridCol w="1640923">
                  <a:extLst>
                    <a:ext uri="{9D8B030D-6E8A-4147-A177-3AD203B41FA5}">
                      <a16:colId xmlns:a16="http://schemas.microsoft.com/office/drawing/2014/main" val="2444016962"/>
                    </a:ext>
                  </a:extLst>
                </a:gridCol>
                <a:gridCol w="6016896">
                  <a:extLst>
                    <a:ext uri="{9D8B030D-6E8A-4147-A177-3AD203B41FA5}">
                      <a16:colId xmlns:a16="http://schemas.microsoft.com/office/drawing/2014/main" val="507217636"/>
                    </a:ext>
                  </a:extLst>
                </a:gridCol>
              </a:tblGrid>
              <a:tr h="246757">
                <a:tc>
                  <a:txBody>
                    <a:bodyPr/>
                    <a:lstStyle/>
                    <a:p>
                      <a:r>
                        <a:rPr lang="it-IT" sz="1300" b="1" dirty="0">
                          <a:latin typeface="Titillium Web" panose="00000500000000000000" pitchFamily="2" charset="0"/>
                        </a:rPr>
                        <a:t>Layer</a:t>
                      </a:r>
                      <a:endParaRPr lang="it-IT" sz="1300" dirty="0">
                        <a:latin typeface="Titillium Web" panose="00000500000000000000" pitchFamily="2" charset="0"/>
                      </a:endParaRPr>
                    </a:p>
                  </a:txBody>
                  <a:tcPr marL="82101" marR="82101" marT="41050" marB="41050" anchor="ctr">
                    <a:lnL>
                      <a:noFill/>
                    </a:lnL>
                    <a:lnR>
                      <a:noFill/>
                    </a:lnR>
                    <a:lnT>
                      <a:noFill/>
                    </a:lnT>
                    <a:lnB>
                      <a:noFill/>
                    </a:lnB>
                    <a:solidFill>
                      <a:schemeClr val="accent6">
                        <a:lumMod val="20000"/>
                        <a:lumOff val="80000"/>
                      </a:schemeClr>
                    </a:solidFill>
                  </a:tcPr>
                </a:tc>
                <a:tc>
                  <a:txBody>
                    <a:bodyPr/>
                    <a:lstStyle/>
                    <a:p>
                      <a:r>
                        <a:rPr lang="it-IT" sz="1300" b="1">
                          <a:latin typeface="Titillium Web" panose="00000500000000000000" pitchFamily="2" charset="0"/>
                        </a:rPr>
                        <a:t>Type</a:t>
                      </a:r>
                      <a:endParaRPr lang="it-IT" sz="1300">
                        <a:latin typeface="Titillium Web" panose="00000500000000000000" pitchFamily="2" charset="0"/>
                      </a:endParaRPr>
                    </a:p>
                  </a:txBody>
                  <a:tcPr marL="82101" marR="82101" marT="41050" marB="41050" anchor="ctr">
                    <a:lnL>
                      <a:noFill/>
                    </a:lnL>
                    <a:lnR>
                      <a:noFill/>
                    </a:lnR>
                    <a:lnT>
                      <a:noFill/>
                    </a:lnT>
                    <a:lnB>
                      <a:noFill/>
                    </a:lnB>
                    <a:solidFill>
                      <a:schemeClr val="accent6">
                        <a:lumMod val="20000"/>
                        <a:lumOff val="80000"/>
                      </a:schemeClr>
                    </a:solidFill>
                  </a:tcPr>
                </a:tc>
                <a:tc>
                  <a:txBody>
                    <a:bodyPr/>
                    <a:lstStyle/>
                    <a:p>
                      <a:r>
                        <a:rPr lang="it-IT" sz="1300" b="1" dirty="0" err="1">
                          <a:latin typeface="Titillium Web" panose="00000500000000000000" pitchFamily="2" charset="0"/>
                        </a:rPr>
                        <a:t>Description</a:t>
                      </a:r>
                      <a:endParaRPr lang="it-IT" sz="1300" dirty="0">
                        <a:latin typeface="Titillium Web" panose="00000500000000000000" pitchFamily="2" charset="0"/>
                      </a:endParaRPr>
                    </a:p>
                  </a:txBody>
                  <a:tcPr marL="82101" marR="82101" marT="41050" marB="41050"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2280076587"/>
                  </a:ext>
                </a:extLst>
              </a:tr>
              <a:tr h="320239">
                <a:tc>
                  <a:txBody>
                    <a:bodyPr/>
                    <a:lstStyle/>
                    <a:p>
                      <a:r>
                        <a:rPr lang="it-IT" sz="1300" dirty="0">
                          <a:latin typeface="Titillium Web" panose="00000500000000000000" pitchFamily="2" charset="0"/>
                        </a:rPr>
                        <a:t>conv1</a:t>
                      </a:r>
                    </a:p>
                  </a:txBody>
                  <a:tcPr marL="82101" marR="82101" marT="41050" marB="41050" anchor="ctr">
                    <a:lnL>
                      <a:noFill/>
                    </a:lnL>
                    <a:lnR>
                      <a:noFill/>
                    </a:lnR>
                    <a:lnT>
                      <a:noFill/>
                    </a:lnT>
                    <a:lnB>
                      <a:noFill/>
                    </a:lnB>
                    <a:noFill/>
                  </a:tcPr>
                </a:tc>
                <a:tc>
                  <a:txBody>
                    <a:bodyPr/>
                    <a:lstStyle/>
                    <a:p>
                      <a:r>
                        <a:rPr lang="it-IT" sz="1300" dirty="0">
                          <a:latin typeface="Titillium Web" panose="00000500000000000000" pitchFamily="2" charset="0"/>
                        </a:rPr>
                        <a:t>Conv1D(4)</a:t>
                      </a:r>
                    </a:p>
                  </a:txBody>
                  <a:tcPr marL="82101" marR="82101" marT="41050" marB="41050" anchor="ctr">
                    <a:lnL>
                      <a:noFill/>
                    </a:lnL>
                    <a:lnR>
                      <a:noFill/>
                    </a:lnR>
                    <a:lnT>
                      <a:noFill/>
                    </a:lnT>
                    <a:lnB>
                      <a:noFill/>
                    </a:lnB>
                    <a:noFill/>
                  </a:tcPr>
                </a:tc>
                <a:tc>
                  <a:txBody>
                    <a:bodyPr/>
                    <a:lstStyle/>
                    <a:p>
                      <a:r>
                        <a:rPr lang="en-US" sz="1300">
                          <a:latin typeface="Titillium Web" panose="00000500000000000000" pitchFamily="2" charset="0"/>
                        </a:rPr>
                        <a:t>5-point convolution, 4 filters — learns edge &amp; slope patterns</a:t>
                      </a:r>
                    </a:p>
                  </a:txBody>
                  <a:tcPr marL="82101" marR="82101" marT="41050" marB="41050" anchor="ctr">
                    <a:lnL>
                      <a:noFill/>
                    </a:lnL>
                    <a:lnR>
                      <a:noFill/>
                    </a:lnR>
                    <a:lnT>
                      <a:noFill/>
                    </a:lnT>
                    <a:lnB>
                      <a:noFill/>
                    </a:lnB>
                    <a:noFill/>
                  </a:tcPr>
                </a:tc>
                <a:extLst>
                  <a:ext uri="{0D108BD9-81ED-4DB2-BD59-A6C34878D82A}">
                    <a16:rowId xmlns:a16="http://schemas.microsoft.com/office/drawing/2014/main" val="3367077547"/>
                  </a:ext>
                </a:extLst>
              </a:tr>
              <a:tr h="320239">
                <a:tc>
                  <a:txBody>
                    <a:bodyPr/>
                    <a:lstStyle/>
                    <a:p>
                      <a:r>
                        <a:rPr lang="it-IT" sz="1300" dirty="0">
                          <a:latin typeface="Titillium Web" panose="00000500000000000000" pitchFamily="2" charset="0"/>
                        </a:rPr>
                        <a:t>relu1</a:t>
                      </a:r>
                    </a:p>
                  </a:txBody>
                  <a:tcPr marL="82101" marR="82101" marT="41050" marB="41050" anchor="ctr">
                    <a:lnL>
                      <a:noFill/>
                    </a:lnL>
                    <a:lnR>
                      <a:noFill/>
                    </a:lnR>
                    <a:lnT>
                      <a:noFill/>
                    </a:lnT>
                    <a:lnB>
                      <a:noFill/>
                    </a:lnB>
                    <a:noFill/>
                  </a:tcPr>
                </a:tc>
                <a:tc>
                  <a:txBody>
                    <a:bodyPr/>
                    <a:lstStyle/>
                    <a:p>
                      <a:r>
                        <a:rPr lang="it-IT" sz="1300" dirty="0" err="1">
                          <a:latin typeface="Titillium Web" panose="00000500000000000000" pitchFamily="2" charset="0"/>
                        </a:rPr>
                        <a:t>ReLU</a:t>
                      </a:r>
                      <a:endParaRPr lang="it-IT" sz="1300" dirty="0">
                        <a:latin typeface="Titillium Web" panose="00000500000000000000" pitchFamily="2" charset="0"/>
                      </a:endParaRPr>
                    </a:p>
                  </a:txBody>
                  <a:tcPr marL="82101" marR="82101" marT="41050" marB="41050" anchor="ctr">
                    <a:lnL>
                      <a:noFill/>
                    </a:lnL>
                    <a:lnR>
                      <a:noFill/>
                    </a:lnR>
                    <a:lnT>
                      <a:noFill/>
                    </a:lnT>
                    <a:lnB>
                      <a:noFill/>
                    </a:lnB>
                    <a:noFill/>
                  </a:tcPr>
                </a:tc>
                <a:tc>
                  <a:txBody>
                    <a:bodyPr/>
                    <a:lstStyle/>
                    <a:p>
                      <a:r>
                        <a:rPr lang="en-US" sz="1300" dirty="0">
                          <a:latin typeface="Titillium Web" panose="00000500000000000000" pitchFamily="2" charset="0"/>
                        </a:rPr>
                        <a:t>Introduces non-linearity with reduced bit-width</a:t>
                      </a:r>
                    </a:p>
                  </a:txBody>
                  <a:tcPr marL="82101" marR="82101" marT="41050" marB="41050" anchor="ctr">
                    <a:lnL>
                      <a:noFill/>
                    </a:lnL>
                    <a:lnR>
                      <a:noFill/>
                    </a:lnR>
                    <a:lnT>
                      <a:noFill/>
                    </a:lnT>
                    <a:lnB>
                      <a:noFill/>
                    </a:lnB>
                    <a:noFill/>
                  </a:tcPr>
                </a:tc>
                <a:extLst>
                  <a:ext uri="{0D108BD9-81ED-4DB2-BD59-A6C34878D82A}">
                    <a16:rowId xmlns:a16="http://schemas.microsoft.com/office/drawing/2014/main" val="3444070966"/>
                  </a:ext>
                </a:extLst>
              </a:tr>
              <a:tr h="452876">
                <a:tc>
                  <a:txBody>
                    <a:bodyPr/>
                    <a:lstStyle/>
                    <a:p>
                      <a:r>
                        <a:rPr lang="it-IT" sz="1300" dirty="0">
                          <a:latin typeface="Titillium Web" panose="00000500000000000000" pitchFamily="2" charset="0"/>
                        </a:rPr>
                        <a:t>conv2</a:t>
                      </a:r>
                    </a:p>
                  </a:txBody>
                  <a:tcPr marL="82101" marR="82101" marT="41050" marB="41050" anchor="ctr">
                    <a:lnL>
                      <a:noFill/>
                    </a:lnL>
                    <a:lnR>
                      <a:noFill/>
                    </a:lnR>
                    <a:lnT>
                      <a:noFill/>
                    </a:lnT>
                    <a:lnB>
                      <a:noFill/>
                    </a:lnB>
                    <a:noFill/>
                  </a:tcPr>
                </a:tc>
                <a:tc>
                  <a:txBody>
                    <a:bodyPr/>
                    <a:lstStyle/>
                    <a:p>
                      <a:r>
                        <a:rPr lang="it-IT" sz="1300" dirty="0">
                          <a:latin typeface="Titillium Web" panose="00000500000000000000" pitchFamily="2" charset="0"/>
                        </a:rPr>
                        <a:t>Conv1D(8)</a:t>
                      </a:r>
                    </a:p>
                  </a:txBody>
                  <a:tcPr marL="82101" marR="82101" marT="41050" marB="41050" anchor="ctr">
                    <a:lnL>
                      <a:noFill/>
                    </a:lnL>
                    <a:lnR>
                      <a:noFill/>
                    </a:lnR>
                    <a:lnT>
                      <a:noFill/>
                    </a:lnT>
                    <a:lnB>
                      <a:noFill/>
                    </a:lnB>
                    <a:noFill/>
                  </a:tcPr>
                </a:tc>
                <a:tc>
                  <a:txBody>
                    <a:bodyPr/>
                    <a:lstStyle/>
                    <a:p>
                      <a:r>
                        <a:rPr lang="it-IT" sz="1300">
                          <a:latin typeface="Titillium Web" panose="00000500000000000000" pitchFamily="2" charset="0"/>
                        </a:rPr>
                        <a:t>3-point convolution, 8 filters — captures short-range interactions (optional dilation)</a:t>
                      </a:r>
                    </a:p>
                  </a:txBody>
                  <a:tcPr marL="82101" marR="82101" marT="41050" marB="41050" anchor="ctr">
                    <a:lnL>
                      <a:noFill/>
                    </a:lnL>
                    <a:lnR>
                      <a:noFill/>
                    </a:lnR>
                    <a:lnT>
                      <a:noFill/>
                    </a:lnT>
                    <a:lnB>
                      <a:noFill/>
                    </a:lnB>
                    <a:noFill/>
                  </a:tcPr>
                </a:tc>
                <a:extLst>
                  <a:ext uri="{0D108BD9-81ED-4DB2-BD59-A6C34878D82A}">
                    <a16:rowId xmlns:a16="http://schemas.microsoft.com/office/drawing/2014/main" val="3568169515"/>
                  </a:ext>
                </a:extLst>
              </a:tr>
              <a:tr h="187602">
                <a:tc>
                  <a:txBody>
                    <a:bodyPr/>
                    <a:lstStyle/>
                    <a:p>
                      <a:r>
                        <a:rPr lang="it-IT" sz="1300" dirty="0">
                          <a:latin typeface="Titillium Web" panose="00000500000000000000" pitchFamily="2" charset="0"/>
                        </a:rPr>
                        <a:t>relu2</a:t>
                      </a:r>
                    </a:p>
                  </a:txBody>
                  <a:tcPr marL="82101" marR="82101" marT="41050" marB="41050" anchor="ctr">
                    <a:lnL>
                      <a:noFill/>
                    </a:lnL>
                    <a:lnR>
                      <a:noFill/>
                    </a:lnR>
                    <a:lnT>
                      <a:noFill/>
                    </a:lnT>
                    <a:lnB>
                      <a:noFill/>
                    </a:lnB>
                    <a:noFill/>
                  </a:tcPr>
                </a:tc>
                <a:tc>
                  <a:txBody>
                    <a:bodyPr/>
                    <a:lstStyle/>
                    <a:p>
                      <a:r>
                        <a:rPr lang="it-IT" sz="1300" dirty="0" err="1">
                          <a:latin typeface="Titillium Web" panose="00000500000000000000" pitchFamily="2" charset="0"/>
                        </a:rPr>
                        <a:t>ReLU</a:t>
                      </a:r>
                      <a:endParaRPr lang="it-IT" sz="1300" dirty="0">
                        <a:latin typeface="Titillium Web" panose="00000500000000000000" pitchFamily="2" charset="0"/>
                      </a:endParaRPr>
                    </a:p>
                  </a:txBody>
                  <a:tcPr marL="82101" marR="82101" marT="41050" marB="41050" anchor="ctr">
                    <a:lnL>
                      <a:noFill/>
                    </a:lnL>
                    <a:lnR>
                      <a:noFill/>
                    </a:lnR>
                    <a:lnT>
                      <a:noFill/>
                    </a:lnT>
                    <a:lnB>
                      <a:noFill/>
                    </a:lnB>
                    <a:noFill/>
                  </a:tcPr>
                </a:tc>
                <a:tc>
                  <a:txBody>
                    <a:bodyPr/>
                    <a:lstStyle/>
                    <a:p>
                      <a:endParaRPr lang="it-IT" sz="1300">
                        <a:latin typeface="Titillium Web" panose="00000500000000000000" pitchFamily="2" charset="0"/>
                      </a:endParaRPr>
                    </a:p>
                  </a:txBody>
                  <a:tcPr marL="82101" marR="82101" marT="41050" marB="41050" anchor="ctr">
                    <a:lnL>
                      <a:noFill/>
                    </a:lnL>
                    <a:lnR>
                      <a:noFill/>
                    </a:lnR>
                    <a:lnT>
                      <a:noFill/>
                    </a:lnT>
                    <a:lnB>
                      <a:noFill/>
                    </a:lnB>
                    <a:noFill/>
                  </a:tcPr>
                </a:tc>
                <a:extLst>
                  <a:ext uri="{0D108BD9-81ED-4DB2-BD59-A6C34878D82A}">
                    <a16:rowId xmlns:a16="http://schemas.microsoft.com/office/drawing/2014/main" val="3395036655"/>
                  </a:ext>
                </a:extLst>
              </a:tr>
              <a:tr h="320239">
                <a:tc>
                  <a:txBody>
                    <a:bodyPr/>
                    <a:lstStyle/>
                    <a:p>
                      <a:r>
                        <a:rPr lang="it-IT" sz="1300" dirty="0">
                          <a:latin typeface="Titillium Web" panose="00000500000000000000" pitchFamily="2" charset="0"/>
                        </a:rPr>
                        <a:t>conv3</a:t>
                      </a:r>
                    </a:p>
                  </a:txBody>
                  <a:tcPr marL="82101" marR="82101" marT="41050" marB="41050" anchor="ctr">
                    <a:lnL>
                      <a:noFill/>
                    </a:lnL>
                    <a:lnR>
                      <a:noFill/>
                    </a:lnR>
                    <a:lnT>
                      <a:noFill/>
                    </a:lnT>
                    <a:lnB>
                      <a:noFill/>
                    </a:lnB>
                    <a:noFill/>
                  </a:tcPr>
                </a:tc>
                <a:tc>
                  <a:txBody>
                    <a:bodyPr/>
                    <a:lstStyle/>
                    <a:p>
                      <a:r>
                        <a:rPr lang="it-IT" sz="1300" dirty="0">
                          <a:latin typeface="Titillium Web" panose="00000500000000000000" pitchFamily="2" charset="0"/>
                        </a:rPr>
                        <a:t>Conv1D(16)</a:t>
                      </a:r>
                    </a:p>
                  </a:txBody>
                  <a:tcPr marL="82101" marR="82101" marT="41050" marB="41050" anchor="ctr">
                    <a:lnL>
                      <a:noFill/>
                    </a:lnL>
                    <a:lnR>
                      <a:noFill/>
                    </a:lnR>
                    <a:lnT>
                      <a:noFill/>
                    </a:lnT>
                    <a:lnB>
                      <a:noFill/>
                    </a:lnB>
                    <a:noFill/>
                  </a:tcPr>
                </a:tc>
                <a:tc>
                  <a:txBody>
                    <a:bodyPr/>
                    <a:lstStyle/>
                    <a:p>
                      <a:r>
                        <a:rPr lang="en-US" sz="1300">
                          <a:latin typeface="Titillium Web" panose="00000500000000000000" pitchFamily="2" charset="0"/>
                        </a:rPr>
                        <a:t>Deeper layer with 16 filters — models overlapping or decaying tails</a:t>
                      </a:r>
                    </a:p>
                  </a:txBody>
                  <a:tcPr marL="82101" marR="82101" marT="41050" marB="41050" anchor="ctr">
                    <a:lnL>
                      <a:noFill/>
                    </a:lnL>
                    <a:lnR>
                      <a:noFill/>
                    </a:lnR>
                    <a:lnT>
                      <a:noFill/>
                    </a:lnT>
                    <a:lnB>
                      <a:noFill/>
                    </a:lnB>
                    <a:noFill/>
                  </a:tcPr>
                </a:tc>
                <a:extLst>
                  <a:ext uri="{0D108BD9-81ED-4DB2-BD59-A6C34878D82A}">
                    <a16:rowId xmlns:a16="http://schemas.microsoft.com/office/drawing/2014/main" val="1730498154"/>
                  </a:ext>
                </a:extLst>
              </a:tr>
              <a:tr h="187602">
                <a:tc>
                  <a:txBody>
                    <a:bodyPr/>
                    <a:lstStyle/>
                    <a:p>
                      <a:r>
                        <a:rPr lang="it-IT" sz="1300" dirty="0">
                          <a:latin typeface="Titillium Web" panose="00000500000000000000" pitchFamily="2" charset="0"/>
                        </a:rPr>
                        <a:t>relu3</a:t>
                      </a:r>
                    </a:p>
                  </a:txBody>
                  <a:tcPr marL="82101" marR="82101" marT="41050" marB="41050" anchor="ctr">
                    <a:lnL>
                      <a:noFill/>
                    </a:lnL>
                    <a:lnR>
                      <a:noFill/>
                    </a:lnR>
                    <a:lnT>
                      <a:noFill/>
                    </a:lnT>
                    <a:lnB>
                      <a:noFill/>
                    </a:lnB>
                    <a:noFill/>
                  </a:tcPr>
                </a:tc>
                <a:tc>
                  <a:txBody>
                    <a:bodyPr/>
                    <a:lstStyle/>
                    <a:p>
                      <a:r>
                        <a:rPr lang="it-IT" sz="1300" dirty="0" err="1">
                          <a:latin typeface="Titillium Web" panose="00000500000000000000" pitchFamily="2" charset="0"/>
                        </a:rPr>
                        <a:t>ReLU</a:t>
                      </a:r>
                      <a:endParaRPr lang="it-IT" sz="1300" dirty="0">
                        <a:latin typeface="Titillium Web" panose="00000500000000000000" pitchFamily="2" charset="0"/>
                      </a:endParaRPr>
                    </a:p>
                  </a:txBody>
                  <a:tcPr marL="82101" marR="82101" marT="41050" marB="41050" anchor="ctr">
                    <a:lnL>
                      <a:noFill/>
                    </a:lnL>
                    <a:lnR>
                      <a:noFill/>
                    </a:lnR>
                    <a:lnT>
                      <a:noFill/>
                    </a:lnT>
                    <a:lnB>
                      <a:noFill/>
                    </a:lnB>
                    <a:noFill/>
                  </a:tcPr>
                </a:tc>
                <a:tc>
                  <a:txBody>
                    <a:bodyPr/>
                    <a:lstStyle/>
                    <a:p>
                      <a:endParaRPr lang="it-IT" sz="1300" dirty="0">
                        <a:latin typeface="Titillium Web" panose="00000500000000000000" pitchFamily="2" charset="0"/>
                      </a:endParaRPr>
                    </a:p>
                  </a:txBody>
                  <a:tcPr marL="82101" marR="82101" marT="41050" marB="41050" anchor="ctr">
                    <a:lnL>
                      <a:noFill/>
                    </a:lnL>
                    <a:lnR>
                      <a:noFill/>
                    </a:lnR>
                    <a:lnT>
                      <a:noFill/>
                    </a:lnT>
                    <a:lnB>
                      <a:noFill/>
                    </a:lnB>
                    <a:noFill/>
                  </a:tcPr>
                </a:tc>
                <a:extLst>
                  <a:ext uri="{0D108BD9-81ED-4DB2-BD59-A6C34878D82A}">
                    <a16:rowId xmlns:a16="http://schemas.microsoft.com/office/drawing/2014/main" val="3884793183"/>
                  </a:ext>
                </a:extLst>
              </a:tr>
              <a:tr h="320239">
                <a:tc>
                  <a:txBody>
                    <a:bodyPr/>
                    <a:lstStyle/>
                    <a:p>
                      <a:r>
                        <a:rPr lang="it-IT" sz="1300" dirty="0">
                          <a:latin typeface="Titillium Web" panose="00000500000000000000" pitchFamily="2" charset="0"/>
                        </a:rPr>
                        <a:t>conv4</a:t>
                      </a:r>
                    </a:p>
                  </a:txBody>
                  <a:tcPr marL="82101" marR="82101" marT="41050" marB="41050" anchor="ctr">
                    <a:lnL>
                      <a:noFill/>
                    </a:lnL>
                    <a:lnR>
                      <a:noFill/>
                    </a:lnR>
                    <a:lnT>
                      <a:noFill/>
                    </a:lnT>
                    <a:lnB>
                      <a:noFill/>
                    </a:lnB>
                    <a:noFill/>
                  </a:tcPr>
                </a:tc>
                <a:tc>
                  <a:txBody>
                    <a:bodyPr/>
                    <a:lstStyle/>
                    <a:p>
                      <a:r>
                        <a:rPr lang="it-IT" sz="1300" dirty="0">
                          <a:latin typeface="Titillium Web" panose="00000500000000000000" pitchFamily="2" charset="0"/>
                        </a:rPr>
                        <a:t>Conv1D(8)</a:t>
                      </a:r>
                    </a:p>
                  </a:txBody>
                  <a:tcPr marL="82101" marR="82101" marT="41050" marB="41050" anchor="ctr">
                    <a:lnL>
                      <a:noFill/>
                    </a:lnL>
                    <a:lnR>
                      <a:noFill/>
                    </a:lnR>
                    <a:lnT>
                      <a:noFill/>
                    </a:lnT>
                    <a:lnB>
                      <a:noFill/>
                    </a:lnB>
                    <a:noFill/>
                  </a:tcPr>
                </a:tc>
                <a:tc>
                  <a:txBody>
                    <a:bodyPr/>
                    <a:lstStyle/>
                    <a:p>
                      <a:r>
                        <a:rPr lang="en-US" sz="1300">
                          <a:latin typeface="Titillium Web" panose="00000500000000000000" pitchFamily="2" charset="0"/>
                        </a:rPr>
                        <a:t>Reduces back to 8 filters — focuses on compressed representation</a:t>
                      </a:r>
                    </a:p>
                  </a:txBody>
                  <a:tcPr marL="82101" marR="82101" marT="41050" marB="41050" anchor="ctr">
                    <a:lnL>
                      <a:noFill/>
                    </a:lnL>
                    <a:lnR>
                      <a:noFill/>
                    </a:lnR>
                    <a:lnT>
                      <a:noFill/>
                    </a:lnT>
                    <a:lnB>
                      <a:noFill/>
                    </a:lnB>
                    <a:noFill/>
                  </a:tcPr>
                </a:tc>
                <a:extLst>
                  <a:ext uri="{0D108BD9-81ED-4DB2-BD59-A6C34878D82A}">
                    <a16:rowId xmlns:a16="http://schemas.microsoft.com/office/drawing/2014/main" val="122691068"/>
                  </a:ext>
                </a:extLst>
              </a:tr>
              <a:tr h="187602">
                <a:tc>
                  <a:txBody>
                    <a:bodyPr/>
                    <a:lstStyle/>
                    <a:p>
                      <a:r>
                        <a:rPr lang="it-IT" sz="1300" dirty="0">
                          <a:latin typeface="Titillium Web" panose="00000500000000000000" pitchFamily="2" charset="0"/>
                        </a:rPr>
                        <a:t>relu4</a:t>
                      </a:r>
                    </a:p>
                  </a:txBody>
                  <a:tcPr marL="82101" marR="82101" marT="41050" marB="41050" anchor="ctr">
                    <a:lnL>
                      <a:noFill/>
                    </a:lnL>
                    <a:lnR>
                      <a:noFill/>
                    </a:lnR>
                    <a:lnT>
                      <a:noFill/>
                    </a:lnT>
                    <a:lnB>
                      <a:noFill/>
                    </a:lnB>
                    <a:noFill/>
                  </a:tcPr>
                </a:tc>
                <a:tc>
                  <a:txBody>
                    <a:bodyPr/>
                    <a:lstStyle/>
                    <a:p>
                      <a:r>
                        <a:rPr lang="it-IT" sz="1300" dirty="0" err="1">
                          <a:latin typeface="Titillium Web" panose="00000500000000000000" pitchFamily="2" charset="0"/>
                        </a:rPr>
                        <a:t>ReLU</a:t>
                      </a:r>
                      <a:endParaRPr lang="it-IT" sz="1300" dirty="0">
                        <a:latin typeface="Titillium Web" panose="00000500000000000000" pitchFamily="2" charset="0"/>
                      </a:endParaRPr>
                    </a:p>
                  </a:txBody>
                  <a:tcPr marL="82101" marR="82101" marT="41050" marB="41050" anchor="ctr">
                    <a:lnL>
                      <a:noFill/>
                    </a:lnL>
                    <a:lnR>
                      <a:noFill/>
                    </a:lnR>
                    <a:lnT>
                      <a:noFill/>
                    </a:lnT>
                    <a:lnB>
                      <a:noFill/>
                    </a:lnB>
                    <a:noFill/>
                  </a:tcPr>
                </a:tc>
                <a:tc>
                  <a:txBody>
                    <a:bodyPr/>
                    <a:lstStyle/>
                    <a:p>
                      <a:endParaRPr lang="it-IT" sz="1300">
                        <a:latin typeface="Titillium Web" panose="00000500000000000000" pitchFamily="2" charset="0"/>
                      </a:endParaRPr>
                    </a:p>
                  </a:txBody>
                  <a:tcPr marL="82101" marR="82101" marT="41050" marB="41050" anchor="ctr">
                    <a:lnL>
                      <a:noFill/>
                    </a:lnL>
                    <a:lnR>
                      <a:noFill/>
                    </a:lnR>
                    <a:lnT>
                      <a:noFill/>
                    </a:lnT>
                    <a:lnB>
                      <a:noFill/>
                    </a:lnB>
                    <a:noFill/>
                  </a:tcPr>
                </a:tc>
                <a:extLst>
                  <a:ext uri="{0D108BD9-81ED-4DB2-BD59-A6C34878D82A}">
                    <a16:rowId xmlns:a16="http://schemas.microsoft.com/office/drawing/2014/main" val="3109639255"/>
                  </a:ext>
                </a:extLst>
              </a:tr>
              <a:tr h="320239">
                <a:tc>
                  <a:txBody>
                    <a:bodyPr/>
                    <a:lstStyle/>
                    <a:p>
                      <a:r>
                        <a:rPr lang="it-IT" sz="1300">
                          <a:latin typeface="Titillium Web" panose="00000500000000000000" pitchFamily="2" charset="0"/>
                        </a:rPr>
                        <a:t>output</a:t>
                      </a:r>
                    </a:p>
                  </a:txBody>
                  <a:tcPr marL="82101" marR="82101" marT="41050" marB="41050" anchor="ctr">
                    <a:lnL>
                      <a:noFill/>
                    </a:lnL>
                    <a:lnR>
                      <a:noFill/>
                    </a:lnR>
                    <a:lnT>
                      <a:noFill/>
                    </a:lnT>
                    <a:lnB>
                      <a:noFill/>
                    </a:lnB>
                    <a:noFill/>
                  </a:tcPr>
                </a:tc>
                <a:tc>
                  <a:txBody>
                    <a:bodyPr/>
                    <a:lstStyle/>
                    <a:p>
                      <a:r>
                        <a:rPr lang="it-IT" sz="1300" dirty="0">
                          <a:latin typeface="Titillium Web" panose="00000500000000000000" pitchFamily="2" charset="0"/>
                        </a:rPr>
                        <a:t>Conv1D(1)</a:t>
                      </a:r>
                    </a:p>
                  </a:txBody>
                  <a:tcPr marL="82101" marR="82101" marT="41050" marB="41050" anchor="ctr">
                    <a:lnL>
                      <a:noFill/>
                    </a:lnL>
                    <a:lnR>
                      <a:noFill/>
                    </a:lnR>
                    <a:lnT>
                      <a:noFill/>
                    </a:lnT>
                    <a:lnB>
                      <a:noFill/>
                    </a:lnB>
                    <a:noFill/>
                  </a:tcPr>
                </a:tc>
                <a:tc>
                  <a:txBody>
                    <a:bodyPr/>
                    <a:lstStyle/>
                    <a:p>
                      <a:r>
                        <a:rPr lang="en-US" sz="1300">
                          <a:latin typeface="Titillium Web" panose="00000500000000000000" pitchFamily="2" charset="0"/>
                        </a:rPr>
                        <a:t>Final 1x1 convolution — returns per-sample score</a:t>
                      </a:r>
                    </a:p>
                  </a:txBody>
                  <a:tcPr marL="82101" marR="82101" marT="41050" marB="41050" anchor="ctr">
                    <a:lnL>
                      <a:noFill/>
                    </a:lnL>
                    <a:lnR>
                      <a:noFill/>
                    </a:lnR>
                    <a:lnT>
                      <a:noFill/>
                    </a:lnT>
                    <a:lnB>
                      <a:noFill/>
                    </a:lnB>
                    <a:noFill/>
                  </a:tcPr>
                </a:tc>
                <a:extLst>
                  <a:ext uri="{0D108BD9-81ED-4DB2-BD59-A6C34878D82A}">
                    <a16:rowId xmlns:a16="http://schemas.microsoft.com/office/drawing/2014/main" val="2032009450"/>
                  </a:ext>
                </a:extLst>
              </a:tr>
              <a:tr h="320239">
                <a:tc>
                  <a:txBody>
                    <a:bodyPr/>
                    <a:lstStyle/>
                    <a:p>
                      <a:r>
                        <a:rPr lang="it-IT" sz="1300">
                          <a:latin typeface="Titillium Web" panose="00000500000000000000" pitchFamily="2" charset="0"/>
                        </a:rPr>
                        <a:t>sigmoid</a:t>
                      </a:r>
                    </a:p>
                  </a:txBody>
                  <a:tcPr marL="82101" marR="82101" marT="41050" marB="41050" anchor="ctr">
                    <a:lnL>
                      <a:noFill/>
                    </a:lnL>
                    <a:lnR>
                      <a:noFill/>
                    </a:lnR>
                    <a:lnT>
                      <a:noFill/>
                    </a:lnT>
                    <a:lnB>
                      <a:noFill/>
                    </a:lnB>
                    <a:noFill/>
                  </a:tcPr>
                </a:tc>
                <a:tc>
                  <a:txBody>
                    <a:bodyPr/>
                    <a:lstStyle/>
                    <a:p>
                      <a:r>
                        <a:rPr lang="it-IT" sz="1300" dirty="0" err="1">
                          <a:latin typeface="Titillium Web" panose="00000500000000000000" pitchFamily="2" charset="0"/>
                        </a:rPr>
                        <a:t>Sigmoid</a:t>
                      </a:r>
                      <a:endParaRPr lang="it-IT" sz="1300" dirty="0">
                        <a:latin typeface="Titillium Web" panose="00000500000000000000" pitchFamily="2" charset="0"/>
                      </a:endParaRPr>
                    </a:p>
                  </a:txBody>
                  <a:tcPr marL="82101" marR="82101" marT="41050" marB="41050" anchor="ctr">
                    <a:lnL>
                      <a:noFill/>
                    </a:lnL>
                    <a:lnR>
                      <a:noFill/>
                    </a:lnR>
                    <a:lnT>
                      <a:noFill/>
                    </a:lnT>
                    <a:lnB>
                      <a:noFill/>
                    </a:lnB>
                    <a:noFill/>
                  </a:tcPr>
                </a:tc>
                <a:tc>
                  <a:txBody>
                    <a:bodyPr/>
                    <a:lstStyle/>
                    <a:p>
                      <a:r>
                        <a:rPr lang="it-IT" sz="1300" dirty="0" err="1">
                          <a:latin typeface="Titillium Web" panose="00000500000000000000" pitchFamily="2" charset="0"/>
                        </a:rPr>
                        <a:t>Converts</a:t>
                      </a:r>
                      <a:r>
                        <a:rPr lang="it-IT" sz="1300" dirty="0">
                          <a:latin typeface="Titillium Web" panose="00000500000000000000" pitchFamily="2" charset="0"/>
                        </a:rPr>
                        <a:t> score to [0, 1] </a:t>
                      </a:r>
                      <a:r>
                        <a:rPr lang="it-IT" sz="1300" dirty="0" err="1">
                          <a:latin typeface="Titillium Web" panose="00000500000000000000" pitchFamily="2" charset="0"/>
                        </a:rPr>
                        <a:t>probability</a:t>
                      </a:r>
                      <a:r>
                        <a:rPr lang="it-IT" sz="1300" dirty="0">
                          <a:latin typeface="Titillium Web" panose="00000500000000000000" pitchFamily="2" charset="0"/>
                        </a:rPr>
                        <a:t> (</a:t>
                      </a:r>
                      <a:r>
                        <a:rPr lang="it-IT" sz="1300" dirty="0" err="1">
                          <a:latin typeface="Titillium Web" panose="00000500000000000000" pitchFamily="2" charset="0"/>
                        </a:rPr>
                        <a:t>signal</a:t>
                      </a:r>
                      <a:r>
                        <a:rPr lang="it-IT" sz="1300" dirty="0">
                          <a:latin typeface="Titillium Web" panose="00000500000000000000" pitchFamily="2" charset="0"/>
                        </a:rPr>
                        <a:t> </a:t>
                      </a:r>
                      <a:r>
                        <a:rPr lang="it-IT" sz="1300" dirty="0" err="1">
                          <a:latin typeface="Titillium Web" panose="00000500000000000000" pitchFamily="2" charset="0"/>
                        </a:rPr>
                        <a:t>present</a:t>
                      </a:r>
                      <a:r>
                        <a:rPr lang="it-IT" sz="1300" dirty="0">
                          <a:latin typeface="Titillium Web" panose="00000500000000000000" pitchFamily="2" charset="0"/>
                        </a:rPr>
                        <a:t> vs. </a:t>
                      </a:r>
                      <a:r>
                        <a:rPr lang="it-IT" sz="1300" dirty="0" err="1">
                          <a:latin typeface="Titillium Web" panose="00000500000000000000" pitchFamily="2" charset="0"/>
                        </a:rPr>
                        <a:t>noise</a:t>
                      </a:r>
                      <a:r>
                        <a:rPr lang="it-IT" sz="1300" dirty="0">
                          <a:latin typeface="Titillium Web" panose="00000500000000000000" pitchFamily="2" charset="0"/>
                        </a:rPr>
                        <a:t>)</a:t>
                      </a:r>
                    </a:p>
                  </a:txBody>
                  <a:tcPr marL="82101" marR="82101" marT="41050" marB="41050" anchor="ctr">
                    <a:lnL>
                      <a:noFill/>
                    </a:lnL>
                    <a:lnR>
                      <a:noFill/>
                    </a:lnR>
                    <a:lnT>
                      <a:noFill/>
                    </a:lnT>
                    <a:lnB>
                      <a:noFill/>
                    </a:lnB>
                    <a:noFill/>
                  </a:tcPr>
                </a:tc>
                <a:extLst>
                  <a:ext uri="{0D108BD9-81ED-4DB2-BD59-A6C34878D82A}">
                    <a16:rowId xmlns:a16="http://schemas.microsoft.com/office/drawing/2014/main" val="3408718051"/>
                  </a:ext>
                </a:extLst>
              </a:tr>
            </a:tbl>
          </a:graphicData>
        </a:graphic>
      </p:graphicFrame>
    </p:spTree>
    <p:extLst>
      <p:ext uri="{BB962C8B-B14F-4D97-AF65-F5344CB8AC3E}">
        <p14:creationId xmlns:p14="http://schemas.microsoft.com/office/powerpoint/2010/main" val="838032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B0359860-4A17-C778-5BB9-9D5B97D70203}"/>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F118EB69-9AB6-CE1E-2D58-A77520413048}"/>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CBA91F75-F446-52BC-C829-213264F05D7D}"/>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E25219A8-31E3-34E7-54F4-E29245584652}"/>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305616F1-F2B8-B130-75C3-19FB31C49BBE}"/>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9CF3EB91-A63A-132D-6EE8-4DCE8CADC041}"/>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20BD341A-B911-7D77-B101-F568B0C12C47}"/>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Training</a:t>
            </a:r>
            <a:endParaRPr lang="en-US" sz="2000" b="0" i="0" u="none" strike="noStrike" cap="none" dirty="0">
              <a:solidFill>
                <a:srgbClr val="000000"/>
              </a:solidFill>
              <a:latin typeface="Titillium Web"/>
              <a:ea typeface="Titillium Web"/>
              <a:cs typeface="Titillium Web"/>
              <a:sym typeface="Titillium Web"/>
            </a:endParaRPr>
          </a:p>
        </p:txBody>
      </p:sp>
      <p:pic>
        <p:nvPicPr>
          <p:cNvPr id="3" name="Immagine 2">
            <a:extLst>
              <a:ext uri="{FF2B5EF4-FFF2-40B4-BE49-F238E27FC236}">
                <a16:creationId xmlns:a16="http://schemas.microsoft.com/office/drawing/2014/main" id="{7C4500B6-7DE9-F840-F50D-A81884374471}"/>
              </a:ext>
            </a:extLst>
          </p:cNvPr>
          <p:cNvPicPr>
            <a:picLocks noChangeAspect="1"/>
          </p:cNvPicPr>
          <p:nvPr/>
        </p:nvPicPr>
        <p:blipFill>
          <a:blip r:embed="rId5"/>
          <a:stretch>
            <a:fillRect/>
          </a:stretch>
        </p:blipFill>
        <p:spPr>
          <a:xfrm>
            <a:off x="191262" y="2098725"/>
            <a:ext cx="3328192" cy="1751521"/>
          </a:xfrm>
          <a:prstGeom prst="rect">
            <a:avLst/>
          </a:prstGeom>
        </p:spPr>
      </p:pic>
      <p:sp>
        <p:nvSpPr>
          <p:cNvPr id="5" name="CasellaDiTesto 4">
            <a:extLst>
              <a:ext uri="{FF2B5EF4-FFF2-40B4-BE49-F238E27FC236}">
                <a16:creationId xmlns:a16="http://schemas.microsoft.com/office/drawing/2014/main" id="{FBC9C001-1FCF-11CB-2E97-2637B79108F9}"/>
              </a:ext>
            </a:extLst>
          </p:cNvPr>
          <p:cNvSpPr txBox="1"/>
          <p:nvPr/>
        </p:nvSpPr>
        <p:spPr>
          <a:xfrm>
            <a:off x="32890" y="1605973"/>
            <a:ext cx="12104288" cy="307777"/>
          </a:xfrm>
          <a:prstGeom prst="rect">
            <a:avLst/>
          </a:prstGeom>
          <a:solidFill>
            <a:schemeClr val="accent6">
              <a:lumMod val="20000"/>
              <a:lumOff val="80000"/>
            </a:schemeClr>
          </a:solidFill>
        </p:spPr>
        <p:txBody>
          <a:bodyPr wrap="square" rtlCol="0">
            <a:spAutoFit/>
          </a:bodyPr>
          <a:lstStyle/>
          <a:p>
            <a:pPr algn="ctr"/>
            <a:r>
              <a:rPr lang="en-US" dirty="0">
                <a:latin typeface="Titillium Web" panose="00000500000000000000" pitchFamily="2" charset="0"/>
              </a:rPr>
              <a:t>Modelized data</a:t>
            </a:r>
          </a:p>
        </p:txBody>
      </p:sp>
      <p:pic>
        <p:nvPicPr>
          <p:cNvPr id="8" name="Immagine 7">
            <a:extLst>
              <a:ext uri="{FF2B5EF4-FFF2-40B4-BE49-F238E27FC236}">
                <a16:creationId xmlns:a16="http://schemas.microsoft.com/office/drawing/2014/main" id="{EF42DB0B-84FA-7E67-1B9E-B91A78334893}"/>
              </a:ext>
            </a:extLst>
          </p:cNvPr>
          <p:cNvPicPr>
            <a:picLocks noChangeAspect="1"/>
          </p:cNvPicPr>
          <p:nvPr/>
        </p:nvPicPr>
        <p:blipFill>
          <a:blip r:embed="rId6"/>
          <a:stretch>
            <a:fillRect/>
          </a:stretch>
        </p:blipFill>
        <p:spPr>
          <a:xfrm>
            <a:off x="4328118" y="2045533"/>
            <a:ext cx="3535758" cy="1845828"/>
          </a:xfrm>
          <a:prstGeom prst="rect">
            <a:avLst/>
          </a:prstGeom>
        </p:spPr>
      </p:pic>
      <p:sp>
        <p:nvSpPr>
          <p:cNvPr id="12" name="CasellaDiTesto 11">
            <a:extLst>
              <a:ext uri="{FF2B5EF4-FFF2-40B4-BE49-F238E27FC236}">
                <a16:creationId xmlns:a16="http://schemas.microsoft.com/office/drawing/2014/main" id="{759364B7-EA0E-F153-00A4-1C7C927A7991}"/>
              </a:ext>
            </a:extLst>
          </p:cNvPr>
          <p:cNvSpPr txBox="1"/>
          <p:nvPr/>
        </p:nvSpPr>
        <p:spPr>
          <a:xfrm>
            <a:off x="3623464" y="3050635"/>
            <a:ext cx="643125" cy="307777"/>
          </a:xfrm>
          <a:prstGeom prst="rect">
            <a:avLst/>
          </a:prstGeom>
          <a:noFill/>
        </p:spPr>
        <p:txBody>
          <a:bodyPr wrap="none" rtlCol="0">
            <a:spAutoFit/>
          </a:bodyPr>
          <a:lstStyle/>
          <a:p>
            <a:r>
              <a:rPr lang="en-US" dirty="0"/>
              <a:t>Noise</a:t>
            </a:r>
          </a:p>
        </p:txBody>
      </p:sp>
      <p:pic>
        <p:nvPicPr>
          <p:cNvPr id="14" name="Immagine 13">
            <a:extLst>
              <a:ext uri="{FF2B5EF4-FFF2-40B4-BE49-F238E27FC236}">
                <a16:creationId xmlns:a16="http://schemas.microsoft.com/office/drawing/2014/main" id="{7E2C2C00-E322-0C56-245A-F7FF9337DD77}"/>
              </a:ext>
            </a:extLst>
          </p:cNvPr>
          <p:cNvPicPr>
            <a:picLocks noChangeAspect="1"/>
          </p:cNvPicPr>
          <p:nvPr/>
        </p:nvPicPr>
        <p:blipFill>
          <a:blip r:embed="rId7"/>
          <a:stretch>
            <a:fillRect/>
          </a:stretch>
        </p:blipFill>
        <p:spPr>
          <a:xfrm>
            <a:off x="8782186" y="2051572"/>
            <a:ext cx="3322101" cy="1899811"/>
          </a:xfrm>
          <a:prstGeom prst="rect">
            <a:avLst/>
          </a:prstGeom>
        </p:spPr>
      </p:pic>
      <p:sp>
        <p:nvSpPr>
          <p:cNvPr id="15" name="Freccia a destra 14">
            <a:extLst>
              <a:ext uri="{FF2B5EF4-FFF2-40B4-BE49-F238E27FC236}">
                <a16:creationId xmlns:a16="http://schemas.microsoft.com/office/drawing/2014/main" id="{0F2E5659-F39A-98F8-0F99-4406D88265A7}"/>
              </a:ext>
            </a:extLst>
          </p:cNvPr>
          <p:cNvSpPr/>
          <p:nvPr/>
        </p:nvSpPr>
        <p:spPr>
          <a:xfrm>
            <a:off x="3651744" y="2688868"/>
            <a:ext cx="676374" cy="3617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ccia a destra 15">
            <a:extLst>
              <a:ext uri="{FF2B5EF4-FFF2-40B4-BE49-F238E27FC236}">
                <a16:creationId xmlns:a16="http://schemas.microsoft.com/office/drawing/2014/main" id="{5DA1B00D-A2E7-14F6-65CF-F0BEF4EE3BBD}"/>
              </a:ext>
            </a:extLst>
          </p:cNvPr>
          <p:cNvSpPr/>
          <p:nvPr/>
        </p:nvSpPr>
        <p:spPr>
          <a:xfrm>
            <a:off x="7928823" y="2624719"/>
            <a:ext cx="676374" cy="3617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a:extLst>
              <a:ext uri="{FF2B5EF4-FFF2-40B4-BE49-F238E27FC236}">
                <a16:creationId xmlns:a16="http://schemas.microsoft.com/office/drawing/2014/main" id="{51C4EEAB-0B35-9E62-D028-E41CF11DD9AA}"/>
              </a:ext>
            </a:extLst>
          </p:cNvPr>
          <p:cNvSpPr txBox="1"/>
          <p:nvPr/>
        </p:nvSpPr>
        <p:spPr>
          <a:xfrm>
            <a:off x="7843376" y="3081283"/>
            <a:ext cx="1109849" cy="523220"/>
          </a:xfrm>
          <a:prstGeom prst="rect">
            <a:avLst/>
          </a:prstGeom>
          <a:noFill/>
        </p:spPr>
        <p:txBody>
          <a:bodyPr wrap="square" rtlCol="0">
            <a:spAutoFit/>
          </a:bodyPr>
          <a:lstStyle/>
          <a:p>
            <a:r>
              <a:rPr lang="en-US" dirty="0"/>
              <a:t>Time Distribution</a:t>
            </a:r>
          </a:p>
        </p:txBody>
      </p:sp>
      <p:sp>
        <p:nvSpPr>
          <p:cNvPr id="18" name="CasellaDiTesto 17">
            <a:extLst>
              <a:ext uri="{FF2B5EF4-FFF2-40B4-BE49-F238E27FC236}">
                <a16:creationId xmlns:a16="http://schemas.microsoft.com/office/drawing/2014/main" id="{3CB83D20-F952-16E1-05C4-3F977470187E}"/>
              </a:ext>
            </a:extLst>
          </p:cNvPr>
          <p:cNvSpPr txBox="1"/>
          <p:nvPr/>
        </p:nvSpPr>
        <p:spPr>
          <a:xfrm>
            <a:off x="43853" y="4009993"/>
            <a:ext cx="12104288" cy="307777"/>
          </a:xfrm>
          <a:prstGeom prst="rect">
            <a:avLst/>
          </a:prstGeom>
          <a:solidFill>
            <a:schemeClr val="accent6">
              <a:lumMod val="20000"/>
              <a:lumOff val="80000"/>
            </a:schemeClr>
          </a:solidFill>
        </p:spPr>
        <p:txBody>
          <a:bodyPr wrap="square" rtlCol="0">
            <a:spAutoFit/>
          </a:bodyPr>
          <a:lstStyle/>
          <a:p>
            <a:pPr algn="ctr"/>
            <a:r>
              <a:rPr lang="en-US" dirty="0">
                <a:latin typeface="Titillium Web" panose="00000500000000000000" pitchFamily="2" charset="0"/>
              </a:rPr>
              <a:t>Read Data</a:t>
            </a:r>
          </a:p>
        </p:txBody>
      </p:sp>
      <p:pic>
        <p:nvPicPr>
          <p:cNvPr id="19" name="Immagine 18" descr="Immagine che contiene ingegneria, Tecnico, persona, macchina&#10;&#10;Il contenuto generato dall'IA potrebbe non essere corretto.">
            <a:extLst>
              <a:ext uri="{FF2B5EF4-FFF2-40B4-BE49-F238E27FC236}">
                <a16:creationId xmlns:a16="http://schemas.microsoft.com/office/drawing/2014/main" id="{A5EF90E5-E93D-95F8-4385-CC95836813A6}"/>
              </a:ext>
            </a:extLst>
          </p:cNvPr>
          <p:cNvPicPr>
            <a:picLocks noChangeAspect="1"/>
          </p:cNvPicPr>
          <p:nvPr/>
        </p:nvPicPr>
        <p:blipFill>
          <a:blip r:embed="rId8"/>
          <a:stretch>
            <a:fillRect/>
          </a:stretch>
        </p:blipFill>
        <p:spPr>
          <a:xfrm>
            <a:off x="245209" y="4526778"/>
            <a:ext cx="2887886" cy="1608770"/>
          </a:xfrm>
          <a:prstGeom prst="rect">
            <a:avLst/>
          </a:prstGeom>
        </p:spPr>
      </p:pic>
      <p:pic>
        <p:nvPicPr>
          <p:cNvPr id="22" name="Immagine 21" descr="Immagine che contiene elettronica, Impianto elettrico, Ingegneria elettronica, interno&#10;&#10;Il contenuto generato dall'IA potrebbe non essere corretto.">
            <a:extLst>
              <a:ext uri="{FF2B5EF4-FFF2-40B4-BE49-F238E27FC236}">
                <a16:creationId xmlns:a16="http://schemas.microsoft.com/office/drawing/2014/main" id="{4808CF02-A76D-358E-E112-050B210396D7}"/>
              </a:ext>
            </a:extLst>
          </p:cNvPr>
          <p:cNvPicPr>
            <a:picLocks noChangeAspect="1"/>
          </p:cNvPicPr>
          <p:nvPr/>
        </p:nvPicPr>
        <p:blipFill>
          <a:blip r:embed="rId9"/>
          <a:srcRect l="10684" t="37026" r="55809"/>
          <a:stretch/>
        </p:blipFill>
        <p:spPr>
          <a:xfrm>
            <a:off x="3519454" y="4436402"/>
            <a:ext cx="1840889" cy="1946125"/>
          </a:xfrm>
          <a:prstGeom prst="rect">
            <a:avLst/>
          </a:prstGeom>
        </p:spPr>
      </p:pic>
      <p:cxnSp>
        <p:nvCxnSpPr>
          <p:cNvPr id="24" name="Connettore 2 23">
            <a:extLst>
              <a:ext uri="{FF2B5EF4-FFF2-40B4-BE49-F238E27FC236}">
                <a16:creationId xmlns:a16="http://schemas.microsoft.com/office/drawing/2014/main" id="{05114A5F-CEFD-D1DB-6C10-35425F83F163}"/>
              </a:ext>
            </a:extLst>
          </p:cNvPr>
          <p:cNvCxnSpPr/>
          <p:nvPr/>
        </p:nvCxnSpPr>
        <p:spPr>
          <a:xfrm flipV="1">
            <a:off x="1953790" y="5331163"/>
            <a:ext cx="1835378" cy="7830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26" name="Immagine 25">
            <a:extLst>
              <a:ext uri="{FF2B5EF4-FFF2-40B4-BE49-F238E27FC236}">
                <a16:creationId xmlns:a16="http://schemas.microsoft.com/office/drawing/2014/main" id="{A09FF6D5-E93B-2554-FF33-267017E41182}"/>
              </a:ext>
            </a:extLst>
          </p:cNvPr>
          <p:cNvPicPr>
            <a:picLocks noChangeAspect="1"/>
          </p:cNvPicPr>
          <p:nvPr/>
        </p:nvPicPr>
        <p:blipFill>
          <a:blip r:embed="rId10"/>
          <a:stretch>
            <a:fillRect/>
          </a:stretch>
        </p:blipFill>
        <p:spPr>
          <a:xfrm>
            <a:off x="6508489" y="4356873"/>
            <a:ext cx="3934747" cy="2132919"/>
          </a:xfrm>
          <a:prstGeom prst="rect">
            <a:avLst/>
          </a:prstGeom>
        </p:spPr>
      </p:pic>
      <p:sp>
        <p:nvSpPr>
          <p:cNvPr id="27" name="Freccia a destra 26">
            <a:extLst>
              <a:ext uri="{FF2B5EF4-FFF2-40B4-BE49-F238E27FC236}">
                <a16:creationId xmlns:a16="http://schemas.microsoft.com/office/drawing/2014/main" id="{11EB4D1F-074E-1560-3826-804B762D9D37}"/>
              </a:ext>
            </a:extLst>
          </p:cNvPr>
          <p:cNvSpPr/>
          <p:nvPr/>
        </p:nvSpPr>
        <p:spPr>
          <a:xfrm>
            <a:off x="5596229" y="5189429"/>
            <a:ext cx="676374" cy="3617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ttore diritto 28">
            <a:extLst>
              <a:ext uri="{FF2B5EF4-FFF2-40B4-BE49-F238E27FC236}">
                <a16:creationId xmlns:a16="http://schemas.microsoft.com/office/drawing/2014/main" id="{8DCB1F6F-26D9-FE7F-9AD9-10409B951BDC}"/>
              </a:ext>
            </a:extLst>
          </p:cNvPr>
          <p:cNvCxnSpPr/>
          <p:nvPr/>
        </p:nvCxnSpPr>
        <p:spPr>
          <a:xfrm>
            <a:off x="6913916" y="6065301"/>
            <a:ext cx="2960288" cy="0"/>
          </a:xfrm>
          <a:prstGeom prst="line">
            <a:avLst/>
          </a:prstGeom>
          <a:ln w="28575">
            <a:solidFill>
              <a:srgbClr val="92D050"/>
            </a:solidFill>
          </a:ln>
        </p:spPr>
        <p:style>
          <a:lnRef idx="1">
            <a:schemeClr val="accent6"/>
          </a:lnRef>
          <a:fillRef idx="0">
            <a:schemeClr val="accent6"/>
          </a:fillRef>
          <a:effectRef idx="0">
            <a:schemeClr val="accent6"/>
          </a:effectRef>
          <a:fontRef idx="minor">
            <a:schemeClr val="tx1"/>
          </a:fontRef>
        </p:style>
      </p:cxnSp>
      <p:sp>
        <p:nvSpPr>
          <p:cNvPr id="30" name="CasellaDiTesto 29">
            <a:extLst>
              <a:ext uri="{FF2B5EF4-FFF2-40B4-BE49-F238E27FC236}">
                <a16:creationId xmlns:a16="http://schemas.microsoft.com/office/drawing/2014/main" id="{07F8D920-B5E3-93FB-0FF0-8DD7370E0A8A}"/>
              </a:ext>
            </a:extLst>
          </p:cNvPr>
          <p:cNvSpPr txBox="1"/>
          <p:nvPr/>
        </p:nvSpPr>
        <p:spPr>
          <a:xfrm>
            <a:off x="8605197" y="5419588"/>
            <a:ext cx="1109849" cy="523220"/>
          </a:xfrm>
          <a:prstGeom prst="rect">
            <a:avLst/>
          </a:prstGeom>
          <a:noFill/>
        </p:spPr>
        <p:txBody>
          <a:bodyPr wrap="square" rtlCol="0">
            <a:spAutoFit/>
          </a:bodyPr>
          <a:lstStyle/>
          <a:p>
            <a:r>
              <a:rPr lang="en-US" dirty="0"/>
              <a:t>Classic trigger</a:t>
            </a:r>
          </a:p>
        </p:txBody>
      </p:sp>
      <p:cxnSp>
        <p:nvCxnSpPr>
          <p:cNvPr id="32" name="Connettore 2 31">
            <a:extLst>
              <a:ext uri="{FF2B5EF4-FFF2-40B4-BE49-F238E27FC236}">
                <a16:creationId xmlns:a16="http://schemas.microsoft.com/office/drawing/2014/main" id="{EC02ADC9-245A-9CCE-6673-85797D913A29}"/>
              </a:ext>
            </a:extLst>
          </p:cNvPr>
          <p:cNvCxnSpPr/>
          <p:nvPr/>
        </p:nvCxnSpPr>
        <p:spPr>
          <a:xfrm>
            <a:off x="9065059" y="5848213"/>
            <a:ext cx="95062" cy="217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547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3BB1E4D-64E7-F41F-6524-1384D9FF846E}"/>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6F230493-F29E-3962-E9EB-2E50B281068D}"/>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79C15299-E600-A4F3-F20B-98C3F716455A}"/>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D0DBD978-7AAD-D636-EDA7-A03678F48663}"/>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3E0730E3-B6F5-4665-F5D6-3FFF3377C5CC}"/>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C77D5B58-8B32-51EA-D8DC-422998F0A31A}"/>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319C7A5D-77E1-0B09-825F-BBAFE511D5CE}"/>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HLS4ML</a:t>
            </a:r>
            <a:endParaRPr lang="en-US" sz="2000" b="0" i="0" u="none" strike="noStrike" cap="none" dirty="0">
              <a:solidFill>
                <a:srgbClr val="000000"/>
              </a:solidFill>
              <a:latin typeface="Titillium Web"/>
              <a:ea typeface="Titillium Web"/>
              <a:cs typeface="Titillium Web"/>
              <a:sym typeface="Titillium Web"/>
            </a:endParaRPr>
          </a:p>
        </p:txBody>
      </p:sp>
      <p:sp>
        <p:nvSpPr>
          <p:cNvPr id="4" name="CasellaDiTesto 3">
            <a:extLst>
              <a:ext uri="{FF2B5EF4-FFF2-40B4-BE49-F238E27FC236}">
                <a16:creationId xmlns:a16="http://schemas.microsoft.com/office/drawing/2014/main" id="{2E22144E-8CCA-6657-E0B6-1FF3A63B4F78}"/>
              </a:ext>
            </a:extLst>
          </p:cNvPr>
          <p:cNvSpPr txBox="1"/>
          <p:nvPr/>
        </p:nvSpPr>
        <p:spPr>
          <a:xfrm>
            <a:off x="617845" y="1603598"/>
            <a:ext cx="11256198" cy="5632311"/>
          </a:xfrm>
          <a:prstGeom prst="rect">
            <a:avLst/>
          </a:prstGeom>
          <a:noFill/>
        </p:spPr>
        <p:txBody>
          <a:bodyPr wrap="square">
            <a:spAutoFit/>
          </a:bodyPr>
          <a:lstStyle/>
          <a:p>
            <a:pPr marL="285750" indent="-285750">
              <a:buFont typeface="Arial" panose="020B0604020202020204" pitchFamily="34" charset="0"/>
              <a:buChar char="•"/>
            </a:pPr>
            <a:r>
              <a:rPr lang="en-US" sz="1800" b="1" dirty="0">
                <a:latin typeface="Titillium Web" panose="00000500000000000000" pitchFamily="2" charset="0"/>
              </a:rPr>
              <a:t>hls4ml</a:t>
            </a:r>
            <a:r>
              <a:rPr lang="en-US" sz="1800" dirty="0">
                <a:latin typeface="Titillium Web" panose="00000500000000000000" pitchFamily="2" charset="0"/>
              </a:rPr>
              <a:t> is an open-source tool that converts </a:t>
            </a:r>
            <a:r>
              <a:rPr lang="en-US" sz="1800" b="1" dirty="0">
                <a:latin typeface="Titillium Web" panose="00000500000000000000" pitchFamily="2" charset="0"/>
              </a:rPr>
              <a:t>trained neural networks</a:t>
            </a:r>
            <a:r>
              <a:rPr lang="en-US" sz="1800" dirty="0">
                <a:latin typeface="Titillium Web" panose="00000500000000000000" pitchFamily="2" charset="0"/>
              </a:rPr>
              <a:t> into </a:t>
            </a:r>
            <a:r>
              <a:rPr lang="en-US" sz="1800" b="1" dirty="0">
                <a:latin typeface="Titillium Web" panose="00000500000000000000" pitchFamily="2" charset="0"/>
              </a:rPr>
              <a:t>synthesizable firmware</a:t>
            </a:r>
            <a:r>
              <a:rPr lang="en-US" sz="1800" dirty="0">
                <a:latin typeface="Titillium Web" panose="00000500000000000000" pitchFamily="2" charset="0"/>
              </a:rPr>
              <a:t> for </a:t>
            </a:r>
            <a:r>
              <a:rPr lang="en-US" sz="1800" b="1" dirty="0">
                <a:latin typeface="Titillium Web" panose="00000500000000000000" pitchFamily="2" charset="0"/>
              </a:rPr>
              <a:t>FPGAs</a:t>
            </a:r>
            <a:r>
              <a:rPr lang="en-US" sz="1800" dirty="0">
                <a:latin typeface="Titillium Web" panose="00000500000000000000" pitchFamily="2" charset="0"/>
              </a:rPr>
              <a:t> and </a:t>
            </a:r>
            <a:r>
              <a:rPr lang="en-US" sz="1800" b="1" dirty="0">
                <a:latin typeface="Titillium Web" panose="00000500000000000000" pitchFamily="2" charset="0"/>
              </a:rPr>
              <a:t>ASICs</a:t>
            </a:r>
            <a:r>
              <a:rPr lang="en-US" sz="1800" dirty="0">
                <a:latin typeface="Titillium Web" panose="00000500000000000000" pitchFamily="2" charset="0"/>
              </a:rPr>
              <a:t>, using </a:t>
            </a:r>
            <a:r>
              <a:rPr lang="en-US" sz="1800" b="1" dirty="0">
                <a:latin typeface="Titillium Web" panose="00000500000000000000" pitchFamily="2" charset="0"/>
              </a:rPr>
              <a:t>High-Level Synthesis (HLS)</a:t>
            </a:r>
            <a:r>
              <a:rPr lang="en-US" sz="1800" dirty="0">
                <a:latin typeface="Titillium Web" panose="00000500000000000000" pitchFamily="2" charset="0"/>
              </a:rPr>
              <a:t>.</a:t>
            </a:r>
            <a:br>
              <a:rPr lang="en-US" sz="1800" dirty="0">
                <a:latin typeface="Titillium Web" panose="00000500000000000000" pitchFamily="2" charset="0"/>
              </a:rPr>
            </a:br>
            <a:endParaRPr lang="en-US" sz="1800" dirty="0">
              <a:latin typeface="Titillium Web" panose="00000500000000000000" pitchFamily="2" charset="0"/>
            </a:endParaRPr>
          </a:p>
          <a:p>
            <a:pPr marL="285750" indent="-285750">
              <a:buFont typeface="Arial" panose="020B0604020202020204" pitchFamily="34" charset="0"/>
              <a:buChar char="•"/>
            </a:pPr>
            <a:r>
              <a:rPr lang="en-US" sz="1800" dirty="0">
                <a:latin typeface="Titillium Web" panose="00000500000000000000" pitchFamily="2" charset="0"/>
              </a:rPr>
              <a:t>It bridges the gap between </a:t>
            </a:r>
            <a:r>
              <a:rPr lang="en-US" sz="1800" b="1" dirty="0">
                <a:latin typeface="Titillium Web" panose="00000500000000000000" pitchFamily="2" charset="0"/>
              </a:rPr>
              <a:t>machine learning frameworks</a:t>
            </a:r>
            <a:r>
              <a:rPr lang="en-US" sz="1800" dirty="0">
                <a:latin typeface="Titillium Web" panose="00000500000000000000" pitchFamily="2" charset="0"/>
              </a:rPr>
              <a:t> (like </a:t>
            </a:r>
            <a:r>
              <a:rPr lang="en-US" sz="1800" dirty="0" err="1">
                <a:latin typeface="Titillium Web" panose="00000500000000000000" pitchFamily="2" charset="0"/>
              </a:rPr>
              <a:t>Keras</a:t>
            </a:r>
            <a:r>
              <a:rPr lang="en-US" sz="1800" dirty="0">
                <a:latin typeface="Titillium Web" panose="00000500000000000000" pitchFamily="2" charset="0"/>
              </a:rPr>
              <a:t>, </a:t>
            </a:r>
            <a:r>
              <a:rPr lang="en-US" sz="1800" dirty="0" err="1">
                <a:latin typeface="Titillium Web" panose="00000500000000000000" pitchFamily="2" charset="0"/>
              </a:rPr>
              <a:t>PyTorch</a:t>
            </a:r>
            <a:r>
              <a:rPr lang="en-US" sz="1800" dirty="0">
                <a:latin typeface="Titillium Web" panose="00000500000000000000" pitchFamily="2" charset="0"/>
              </a:rPr>
              <a:t>, </a:t>
            </a:r>
            <a:r>
              <a:rPr lang="en-US" sz="1800" dirty="0" err="1">
                <a:latin typeface="Titillium Web" panose="00000500000000000000" pitchFamily="2" charset="0"/>
              </a:rPr>
              <a:t>QKeras</a:t>
            </a:r>
            <a:r>
              <a:rPr lang="en-US" sz="1800" dirty="0">
                <a:latin typeface="Titillium Web" panose="00000500000000000000" pitchFamily="2" charset="0"/>
              </a:rPr>
              <a:t>) and </a:t>
            </a:r>
            <a:r>
              <a:rPr lang="en-US" sz="1800" b="1" dirty="0">
                <a:latin typeface="Titillium Web" panose="00000500000000000000" pitchFamily="2" charset="0"/>
              </a:rPr>
              <a:t>hardware description languages</a:t>
            </a:r>
            <a:r>
              <a:rPr lang="en-US" sz="1800" dirty="0">
                <a:latin typeface="Titillium Web" panose="00000500000000000000" pitchFamily="2" charset="0"/>
              </a:rPr>
              <a:t> (like VHDL or Verilog), enabling ML deployment on edge devices with limited power and latency constraints.</a:t>
            </a:r>
          </a:p>
          <a:p>
            <a:pPr marL="285750" indent="-285750">
              <a:buFont typeface="Arial" panose="020B0604020202020204" pitchFamily="34" charset="0"/>
              <a:buChar char="•"/>
            </a:pPr>
            <a:endParaRPr lang="en-US" sz="1800" dirty="0">
              <a:latin typeface="Titillium Web" panose="00000500000000000000" pitchFamily="2" charset="0"/>
            </a:endParaRPr>
          </a:p>
          <a:p>
            <a:pPr marL="285750" indent="-285750">
              <a:buFont typeface="Arial" panose="020B0604020202020204" pitchFamily="34" charset="0"/>
              <a:buChar char="•"/>
            </a:pPr>
            <a:r>
              <a:rPr lang="en-US" sz="1800" dirty="0">
                <a:latin typeface="Titillium Web" panose="00000500000000000000" pitchFamily="2" charset="0"/>
              </a:rPr>
              <a:t>Unlike GPU/CPU/NPU inference engines, </a:t>
            </a:r>
            <a:r>
              <a:rPr lang="en-US" sz="1800" b="1" dirty="0">
                <a:latin typeface="Titillium Web" panose="00000500000000000000" pitchFamily="2" charset="0"/>
              </a:rPr>
              <a:t>hls4ml transforms the model into a true hardware architecture</a:t>
            </a:r>
            <a:r>
              <a:rPr lang="en-US" sz="1800" dirty="0">
                <a:latin typeface="Titillium Web" panose="00000500000000000000" pitchFamily="2" charset="0"/>
              </a:rPr>
              <a:t> — not a software process</a:t>
            </a:r>
          </a:p>
          <a:p>
            <a:pPr marL="285750" indent="-285750">
              <a:buFont typeface="Arial" panose="020B0604020202020204" pitchFamily="34" charset="0"/>
              <a:buChar char="•"/>
            </a:pPr>
            <a:endParaRPr lang="en-US" sz="1800" dirty="0">
              <a:latin typeface="Titillium Web" panose="00000500000000000000" pitchFamily="2" charset="0"/>
            </a:endParaRPr>
          </a:p>
          <a:p>
            <a:pPr marL="285750" indent="-285750">
              <a:buFont typeface="Arial" panose="020B0604020202020204" pitchFamily="34" charset="0"/>
              <a:buChar char="•"/>
            </a:pPr>
            <a:r>
              <a:rPr lang="en-US" sz="1800" dirty="0">
                <a:latin typeface="Titillium Web" panose="00000500000000000000" pitchFamily="2" charset="0"/>
              </a:rPr>
              <a:t>A </a:t>
            </a:r>
            <a:r>
              <a:rPr lang="en-US" sz="1800" b="1" dirty="0">
                <a:latin typeface="Titillium Web" panose="00000500000000000000" pitchFamily="2" charset="0"/>
              </a:rPr>
              <a:t>custom, dataflow-pipelined architecture</a:t>
            </a:r>
            <a:r>
              <a:rPr lang="en-US" sz="1800" dirty="0">
                <a:latin typeface="Titillium Web" panose="00000500000000000000" pitchFamily="2" charset="0"/>
              </a:rPr>
              <a:t>, fully tailored to the neural network. Neural network becomes </a:t>
            </a:r>
            <a:r>
              <a:rPr lang="en-US" sz="1800" b="1" dirty="0">
                <a:latin typeface="Titillium Web" panose="00000500000000000000" pitchFamily="2" charset="0"/>
              </a:rPr>
              <a:t>a real circuit</a:t>
            </a:r>
            <a:r>
              <a:rPr lang="en-US" sz="1800" dirty="0">
                <a:latin typeface="Titillium Web" panose="00000500000000000000" pitchFamily="2" charset="0"/>
              </a:rPr>
              <a:t>, like a digital filter or FSM</a:t>
            </a:r>
          </a:p>
          <a:p>
            <a:pPr marL="285750" indent="-285750">
              <a:buFont typeface="Arial" panose="020B0604020202020204" pitchFamily="34" charset="0"/>
              <a:buChar char="•"/>
            </a:pPr>
            <a:endParaRPr lang="en-US" sz="1800" dirty="0">
              <a:latin typeface="Titillium Web" panose="00000500000000000000" pitchFamily="2" charset="0"/>
            </a:endParaRPr>
          </a:p>
          <a:p>
            <a:pPr marL="285750" indent="-285750">
              <a:buFont typeface="Arial" panose="020B0604020202020204" pitchFamily="34" charset="0"/>
              <a:buChar char="•"/>
            </a:pPr>
            <a:r>
              <a:rPr lang="en-US" sz="1800" b="1" dirty="0">
                <a:latin typeface="Titillium Web" panose="00000500000000000000" pitchFamily="2" charset="0"/>
              </a:rPr>
              <a:t>No CPU cores, no external memory access, no generic ML accelerator </a:t>
            </a:r>
            <a:r>
              <a:rPr lang="en-US" sz="1800" dirty="0">
                <a:latin typeface="Titillium Web" panose="00000500000000000000" pitchFamily="2" charset="0"/>
              </a:rPr>
              <a:t>Inference happens </a:t>
            </a:r>
            <a:r>
              <a:rPr lang="en-US" sz="1800" b="1" dirty="0">
                <a:latin typeface="Titillium Web" panose="00000500000000000000" pitchFamily="2" charset="0"/>
              </a:rPr>
              <a:t>clock-by-clock</a:t>
            </a:r>
            <a:r>
              <a:rPr lang="en-US" sz="1800" dirty="0">
                <a:latin typeface="Titillium Web" panose="00000500000000000000" pitchFamily="2" charset="0"/>
              </a:rPr>
              <a:t>, at the speed of the FPGA fabric.</a:t>
            </a:r>
          </a:p>
          <a:p>
            <a:pPr marL="285750" indent="-285750">
              <a:buFont typeface="Arial" panose="020B0604020202020204" pitchFamily="34" charset="0"/>
              <a:buChar char="•"/>
            </a:pPr>
            <a:endParaRPr lang="en-US" sz="1800" dirty="0">
              <a:latin typeface="Titillium Web" panose="00000500000000000000" pitchFamily="2" charset="0"/>
            </a:endParaRPr>
          </a:p>
          <a:p>
            <a:pPr marL="285750" indent="-285750">
              <a:buFont typeface="Arial" panose="020B0604020202020204" pitchFamily="34" charset="0"/>
              <a:buChar char="•"/>
            </a:pPr>
            <a:r>
              <a:rPr lang="en-US" sz="1800" b="1" dirty="0">
                <a:latin typeface="Titillium Web" panose="00000500000000000000" pitchFamily="2" charset="0"/>
              </a:rPr>
              <a:t>Fully pipelined</a:t>
            </a:r>
            <a:r>
              <a:rPr lang="en-US" sz="1800" dirty="0">
                <a:latin typeface="Titillium Web" panose="00000500000000000000" pitchFamily="2" charset="0"/>
              </a:rPr>
              <a:t>: One result every N clock cycles </a:t>
            </a:r>
          </a:p>
          <a:p>
            <a:endParaRPr lang="en-US" sz="1800" dirty="0">
              <a:latin typeface="Titillium Web" panose="00000500000000000000" pitchFamily="2" charset="0"/>
            </a:endParaRPr>
          </a:p>
          <a:p>
            <a:pPr marL="285750" indent="-285750">
              <a:buFont typeface="Arial" panose="020B0604020202020204" pitchFamily="34" charset="0"/>
              <a:buChar char="•"/>
            </a:pPr>
            <a:endParaRPr lang="en-US" sz="1800" dirty="0">
              <a:latin typeface="Titillium Web" panose="00000500000000000000" pitchFamily="2" charset="0"/>
            </a:endParaRPr>
          </a:p>
          <a:p>
            <a:endParaRPr lang="en-US" sz="1800" dirty="0">
              <a:latin typeface="Titillium Web" panose="00000500000000000000" pitchFamily="2" charset="0"/>
            </a:endParaRPr>
          </a:p>
        </p:txBody>
      </p:sp>
      <p:pic>
        <p:nvPicPr>
          <p:cNvPr id="16386" name="Picture 2" descr="Welcome to hls4ml's documentation! — hls4ml 1.1.0 documentation">
            <a:extLst>
              <a:ext uri="{FF2B5EF4-FFF2-40B4-BE49-F238E27FC236}">
                <a16:creationId xmlns:a16="http://schemas.microsoft.com/office/drawing/2014/main" id="{3688718C-2B32-1DF2-4D8A-C659C6D82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1359" y="5427303"/>
            <a:ext cx="2110576" cy="105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682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6B6F670-5E8F-2A58-3681-C3747C48B93F}"/>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A7FBE4FE-8777-ADA6-F4BE-2DD0290FC78C}"/>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1104B509-26EC-FA0C-5325-76CD48A3AE38}"/>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116E4DEB-5A7E-5355-D49B-4816C5296EE6}"/>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597403DF-6335-2288-3DA0-4F0E1E240A56}"/>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658B91C1-8395-F3C7-CCCE-8E90EAADC066}"/>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7996C5E3-5C69-E352-C00E-F90B9D8D084A}"/>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user case</a:t>
            </a:r>
            <a:endParaRPr lang="en-US" sz="2000" b="0" i="0" u="none" strike="noStrike" cap="none" dirty="0">
              <a:solidFill>
                <a:srgbClr val="000000"/>
              </a:solidFill>
              <a:latin typeface="Titillium Web"/>
              <a:ea typeface="Titillium Web"/>
              <a:cs typeface="Titillium Web"/>
              <a:sym typeface="Titillium Web"/>
            </a:endParaRPr>
          </a:p>
        </p:txBody>
      </p:sp>
      <p:sp>
        <p:nvSpPr>
          <p:cNvPr id="4" name="CasellaDiTesto 3">
            <a:extLst>
              <a:ext uri="{FF2B5EF4-FFF2-40B4-BE49-F238E27FC236}">
                <a16:creationId xmlns:a16="http://schemas.microsoft.com/office/drawing/2014/main" id="{E2A34368-3069-8F1D-C062-BCCEF7E0853F}"/>
              </a:ext>
            </a:extLst>
          </p:cNvPr>
          <p:cNvSpPr txBox="1"/>
          <p:nvPr/>
        </p:nvSpPr>
        <p:spPr>
          <a:xfrm>
            <a:off x="617845" y="1603598"/>
            <a:ext cx="11256198" cy="2031325"/>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Titillium Web" panose="00000500000000000000" pitchFamily="2" charset="0"/>
              </a:rPr>
              <a:t>Quantized with </a:t>
            </a:r>
            <a:r>
              <a:rPr lang="en-US" sz="1800" dirty="0" err="1">
                <a:latin typeface="Titillium Web" panose="00000500000000000000" pitchFamily="2" charset="0"/>
              </a:rPr>
              <a:t>Qkeras</a:t>
            </a:r>
            <a:endParaRPr lang="en-US" sz="1800" dirty="0">
              <a:latin typeface="Titillium Web" panose="00000500000000000000" pitchFamily="2" charset="0"/>
            </a:endParaRPr>
          </a:p>
          <a:p>
            <a:pPr marL="285750" indent="-285750">
              <a:buFont typeface="Arial" panose="020B0604020202020204" pitchFamily="34" charset="0"/>
              <a:buChar char="•"/>
            </a:pPr>
            <a:endParaRPr lang="en-US" sz="1800" dirty="0">
              <a:latin typeface="Titillium Web" panose="00000500000000000000" pitchFamily="2" charset="0"/>
            </a:endParaRPr>
          </a:p>
          <a:p>
            <a:pPr marL="285750" indent="-285750">
              <a:buFont typeface="Arial" panose="020B0604020202020204" pitchFamily="34" charset="0"/>
              <a:buChar char="•"/>
            </a:pPr>
            <a:r>
              <a:rPr lang="en-US" sz="1800" dirty="0">
                <a:latin typeface="Titillium Web" panose="00000500000000000000" pitchFamily="2" charset="0"/>
              </a:rPr>
              <a:t>Compiled via hls4ml  </a:t>
            </a:r>
            <a:r>
              <a:rPr lang="en-US" sz="1800" dirty="0">
                <a:latin typeface="Titillium Web" panose="00000500000000000000" pitchFamily="2" charset="0"/>
                <a:sym typeface="Wingdings" panose="05000000000000000000" pitchFamily="2" charset="2"/>
              </a:rPr>
              <a:t> Vitis Backend</a:t>
            </a:r>
            <a:endParaRPr lang="en-US" sz="1800" dirty="0">
              <a:latin typeface="Titillium Web" panose="00000500000000000000" pitchFamily="2" charset="0"/>
            </a:endParaRPr>
          </a:p>
          <a:p>
            <a:pPr marL="285750" indent="-285750">
              <a:buFont typeface="Arial" panose="020B0604020202020204" pitchFamily="34" charset="0"/>
              <a:buChar char="•"/>
            </a:pPr>
            <a:endParaRPr lang="en-US" sz="1800" dirty="0">
              <a:latin typeface="Titillium Web" panose="00000500000000000000" pitchFamily="2" charset="0"/>
            </a:endParaRPr>
          </a:p>
          <a:p>
            <a:pPr marL="285750" indent="-285750">
              <a:buFont typeface="Arial" panose="020B0604020202020204" pitchFamily="34" charset="0"/>
              <a:buChar char="•"/>
            </a:pPr>
            <a:r>
              <a:rPr lang="en-US" sz="1800" dirty="0">
                <a:latin typeface="Titillium Web" panose="00000500000000000000" pitchFamily="2" charset="0"/>
              </a:rPr>
              <a:t>Deployed as hardware logic inside a Xilinx Zynq </a:t>
            </a:r>
            <a:r>
              <a:rPr lang="en-US" sz="1800" dirty="0" err="1">
                <a:latin typeface="Titillium Web" panose="00000500000000000000" pitchFamily="2" charset="0"/>
              </a:rPr>
              <a:t>Ultrascale</a:t>
            </a:r>
            <a:r>
              <a:rPr lang="en-US" sz="1800" dirty="0">
                <a:latin typeface="Titillium Web" panose="00000500000000000000" pitchFamily="2" charset="0"/>
              </a:rPr>
              <a:t>+ FPGA</a:t>
            </a:r>
          </a:p>
          <a:p>
            <a:pPr marL="285750" indent="-285750">
              <a:buFont typeface="Arial" panose="020B0604020202020204" pitchFamily="34" charset="0"/>
              <a:buChar char="•"/>
            </a:pPr>
            <a:endParaRPr lang="en-US" sz="1800" dirty="0">
              <a:latin typeface="Titillium Web" panose="00000500000000000000" pitchFamily="2" charset="0"/>
            </a:endParaRPr>
          </a:p>
          <a:p>
            <a:endParaRPr lang="en-US" sz="1800" dirty="0">
              <a:latin typeface="Titillium Web" panose="00000500000000000000" pitchFamily="2" charset="0"/>
            </a:endParaRPr>
          </a:p>
        </p:txBody>
      </p:sp>
      <p:pic>
        <p:nvPicPr>
          <p:cNvPr id="16386" name="Picture 2" descr="Welcome to hls4ml's documentation! — hls4ml 1.1.0 documentation">
            <a:extLst>
              <a:ext uri="{FF2B5EF4-FFF2-40B4-BE49-F238E27FC236}">
                <a16:creationId xmlns:a16="http://schemas.microsoft.com/office/drawing/2014/main" id="{ABCA757C-8CD3-D31E-AD77-C3D3B5BAC8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5643" y="5254402"/>
            <a:ext cx="2110576" cy="105528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D6BBF46F-A7B2-FC83-C19B-4FEF181D868F}"/>
              </a:ext>
            </a:extLst>
          </p:cNvPr>
          <p:cNvSpPr/>
          <p:nvPr/>
        </p:nvSpPr>
        <p:spPr>
          <a:xfrm>
            <a:off x="8608262" y="1248907"/>
            <a:ext cx="1526193" cy="5077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Keras</a:t>
            </a:r>
            <a:r>
              <a:rPr lang="en-US" dirty="0"/>
              <a:t> Model</a:t>
            </a:r>
          </a:p>
        </p:txBody>
      </p:sp>
      <p:sp>
        <p:nvSpPr>
          <p:cNvPr id="3" name="Rettangolo 2">
            <a:extLst>
              <a:ext uri="{FF2B5EF4-FFF2-40B4-BE49-F238E27FC236}">
                <a16:creationId xmlns:a16="http://schemas.microsoft.com/office/drawing/2014/main" id="{85F94481-6BB6-33F1-F6DF-D242F771C030}"/>
              </a:ext>
            </a:extLst>
          </p:cNvPr>
          <p:cNvSpPr/>
          <p:nvPr/>
        </p:nvSpPr>
        <p:spPr>
          <a:xfrm>
            <a:off x="8608258" y="2131581"/>
            <a:ext cx="1526193" cy="5077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hls4ml</a:t>
            </a:r>
          </a:p>
        </p:txBody>
      </p:sp>
      <p:sp>
        <p:nvSpPr>
          <p:cNvPr id="5" name="Rettangolo 4">
            <a:extLst>
              <a:ext uri="{FF2B5EF4-FFF2-40B4-BE49-F238E27FC236}">
                <a16:creationId xmlns:a16="http://schemas.microsoft.com/office/drawing/2014/main" id="{3C7E9565-90BF-F3E8-AFDB-4AC8EF77759B}"/>
              </a:ext>
            </a:extLst>
          </p:cNvPr>
          <p:cNvSpPr/>
          <p:nvPr/>
        </p:nvSpPr>
        <p:spPr>
          <a:xfrm>
            <a:off x="8608261" y="3015722"/>
            <a:ext cx="1526193" cy="5077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 HLS</a:t>
            </a:r>
          </a:p>
        </p:txBody>
      </p:sp>
      <p:sp>
        <p:nvSpPr>
          <p:cNvPr id="6" name="Rettangolo 5">
            <a:extLst>
              <a:ext uri="{FF2B5EF4-FFF2-40B4-BE49-F238E27FC236}">
                <a16:creationId xmlns:a16="http://schemas.microsoft.com/office/drawing/2014/main" id="{713CADBD-4269-FEC5-1B37-B93B988222D3}"/>
              </a:ext>
            </a:extLst>
          </p:cNvPr>
          <p:cNvSpPr/>
          <p:nvPr/>
        </p:nvSpPr>
        <p:spPr>
          <a:xfrm>
            <a:off x="8608258" y="3859759"/>
            <a:ext cx="1526193" cy="5077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Netlist</a:t>
            </a:r>
          </a:p>
        </p:txBody>
      </p:sp>
      <p:sp>
        <p:nvSpPr>
          <p:cNvPr id="7" name="Rettangolo 6">
            <a:extLst>
              <a:ext uri="{FF2B5EF4-FFF2-40B4-BE49-F238E27FC236}">
                <a16:creationId xmlns:a16="http://schemas.microsoft.com/office/drawing/2014/main" id="{7E956384-5CE3-8222-198F-DD809D50CFA9}"/>
              </a:ext>
            </a:extLst>
          </p:cNvPr>
          <p:cNvSpPr/>
          <p:nvPr/>
        </p:nvSpPr>
        <p:spPr>
          <a:xfrm>
            <a:off x="8608259" y="4708078"/>
            <a:ext cx="1526193" cy="5077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Bitstream</a:t>
            </a:r>
          </a:p>
        </p:txBody>
      </p:sp>
      <p:cxnSp>
        <p:nvCxnSpPr>
          <p:cNvPr id="9" name="Connettore 2 8">
            <a:extLst>
              <a:ext uri="{FF2B5EF4-FFF2-40B4-BE49-F238E27FC236}">
                <a16:creationId xmlns:a16="http://schemas.microsoft.com/office/drawing/2014/main" id="{F615E368-C2A5-6D60-DD6A-685F1DA2467B}"/>
              </a:ext>
            </a:extLst>
          </p:cNvPr>
          <p:cNvCxnSpPr>
            <a:stCxn id="2" idx="2"/>
            <a:endCxn id="3" idx="0"/>
          </p:cNvCxnSpPr>
          <p:nvPr/>
        </p:nvCxnSpPr>
        <p:spPr>
          <a:xfrm flipH="1">
            <a:off x="9371354" y="1756698"/>
            <a:ext cx="5" cy="374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30B83ECB-1B92-665A-8FCB-B2F1B59F4FD5}"/>
              </a:ext>
            </a:extLst>
          </p:cNvPr>
          <p:cNvCxnSpPr>
            <a:stCxn id="3" idx="2"/>
            <a:endCxn id="5" idx="0"/>
          </p:cNvCxnSpPr>
          <p:nvPr/>
        </p:nvCxnSpPr>
        <p:spPr>
          <a:xfrm>
            <a:off x="9371355" y="2639372"/>
            <a:ext cx="3" cy="376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191F2830-5E31-5D18-FD20-612D5A1D4C7A}"/>
              </a:ext>
            </a:extLst>
          </p:cNvPr>
          <p:cNvCxnSpPr>
            <a:stCxn id="5" idx="2"/>
            <a:endCxn id="6" idx="0"/>
          </p:cNvCxnSpPr>
          <p:nvPr/>
        </p:nvCxnSpPr>
        <p:spPr>
          <a:xfrm flipH="1">
            <a:off x="9371355" y="3523513"/>
            <a:ext cx="3" cy="336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B78C794B-C01B-22DB-BE8E-9614D228E4B4}"/>
              </a:ext>
            </a:extLst>
          </p:cNvPr>
          <p:cNvCxnSpPr>
            <a:stCxn id="6" idx="2"/>
            <a:endCxn id="7" idx="0"/>
          </p:cNvCxnSpPr>
          <p:nvPr/>
        </p:nvCxnSpPr>
        <p:spPr>
          <a:xfrm>
            <a:off x="9371355" y="4367550"/>
            <a:ext cx="1" cy="340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951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3CE0C2B7-1447-8C97-99A2-D62DB10C4B8E}"/>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EC9B6154-EFD8-0EF6-C348-A6D7DB4B16E8}"/>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2F40B75D-04B3-7EBD-4A0D-EA25D8D2E644}"/>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37D8849C-5823-A48C-F090-8387DEB3E8E0}"/>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E45E4D31-0EF9-7983-EB19-132D445DF93F}"/>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4D30E9B6-86E9-FE5F-E988-65B5C325DD35}"/>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6E41E032-68F1-7A84-D2FA-7F1E02494875}"/>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HLS Implementation</a:t>
            </a:r>
            <a:endParaRPr lang="en-US" sz="2000" b="0" i="0" u="none" strike="noStrike" cap="none" dirty="0">
              <a:solidFill>
                <a:srgbClr val="000000"/>
              </a:solidFill>
              <a:latin typeface="Titillium Web"/>
              <a:ea typeface="Titillium Web"/>
              <a:cs typeface="Titillium Web"/>
              <a:sym typeface="Titillium Web"/>
            </a:endParaRPr>
          </a:p>
        </p:txBody>
      </p:sp>
      <p:pic>
        <p:nvPicPr>
          <p:cNvPr id="14" name="Immagine 13" descr="Immagine che contiene testo, diagramma, schermata, Carattere&#10;&#10;Il contenuto generato dall'IA potrebbe non essere corretto.">
            <a:extLst>
              <a:ext uri="{FF2B5EF4-FFF2-40B4-BE49-F238E27FC236}">
                <a16:creationId xmlns:a16="http://schemas.microsoft.com/office/drawing/2014/main" id="{EB91EB74-D559-F99A-0572-CB48AADD5E3E}"/>
              </a:ext>
            </a:extLst>
          </p:cNvPr>
          <p:cNvPicPr>
            <a:picLocks noChangeAspect="1"/>
          </p:cNvPicPr>
          <p:nvPr/>
        </p:nvPicPr>
        <p:blipFill>
          <a:blip r:embed="rId5"/>
          <a:stretch>
            <a:fillRect/>
          </a:stretch>
        </p:blipFill>
        <p:spPr>
          <a:xfrm>
            <a:off x="1300530" y="1538016"/>
            <a:ext cx="9429065" cy="4920793"/>
          </a:xfrm>
          <a:prstGeom prst="rect">
            <a:avLst/>
          </a:prstGeom>
        </p:spPr>
      </p:pic>
    </p:spTree>
    <p:extLst>
      <p:ext uri="{BB962C8B-B14F-4D97-AF65-F5344CB8AC3E}">
        <p14:creationId xmlns:p14="http://schemas.microsoft.com/office/powerpoint/2010/main" val="4191345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8F87E0C0-D9B0-9506-49F7-0320CF1EA56A}"/>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61FB6055-F540-2E6E-97ED-6DC5660490F2}"/>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71DB0D0B-53A0-348C-D8FD-1B2AAFDB66E7}"/>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9A18F777-36E8-3E17-C186-10F1A5D4BC3E}"/>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0D051C6C-7545-089D-BE55-0648FCDC4C9E}"/>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1996C83E-963A-FFBC-09B7-66F7C28E8CA9}"/>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CAB2ABA9-AE19-E3EC-75DD-CB32884A0E5F}"/>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HLS Implementation</a:t>
            </a:r>
            <a:endParaRPr lang="en-US" sz="2000" b="0" i="0" u="none" strike="noStrike" cap="none" dirty="0">
              <a:solidFill>
                <a:srgbClr val="000000"/>
              </a:solidFill>
              <a:latin typeface="Titillium Web"/>
              <a:ea typeface="Titillium Web"/>
              <a:cs typeface="Titillium Web"/>
              <a:sym typeface="Titillium Web"/>
            </a:endParaRPr>
          </a:p>
        </p:txBody>
      </p:sp>
      <p:pic>
        <p:nvPicPr>
          <p:cNvPr id="4" name="Immagine 3" descr="Immagine che contiene testo, diagramma, linea, schermata&#10;&#10;Il contenuto generato dall'IA potrebbe non essere corretto.">
            <a:extLst>
              <a:ext uri="{FF2B5EF4-FFF2-40B4-BE49-F238E27FC236}">
                <a16:creationId xmlns:a16="http://schemas.microsoft.com/office/drawing/2014/main" id="{A92E0E36-89B4-3328-10E9-BB8137780E1A}"/>
              </a:ext>
            </a:extLst>
          </p:cNvPr>
          <p:cNvPicPr>
            <a:picLocks noChangeAspect="1"/>
          </p:cNvPicPr>
          <p:nvPr/>
        </p:nvPicPr>
        <p:blipFill>
          <a:blip r:embed="rId5"/>
          <a:stretch>
            <a:fillRect/>
          </a:stretch>
        </p:blipFill>
        <p:spPr>
          <a:xfrm>
            <a:off x="3032650" y="4061287"/>
            <a:ext cx="6644201" cy="2210437"/>
          </a:xfrm>
          <a:prstGeom prst="rect">
            <a:avLst/>
          </a:prstGeom>
        </p:spPr>
      </p:pic>
      <p:sp>
        <p:nvSpPr>
          <p:cNvPr id="6" name="Operazione manuale 5">
            <a:extLst>
              <a:ext uri="{FF2B5EF4-FFF2-40B4-BE49-F238E27FC236}">
                <a16:creationId xmlns:a16="http://schemas.microsoft.com/office/drawing/2014/main" id="{79D25503-4696-37AB-B66F-CF9C6CAFB9F6}"/>
              </a:ext>
            </a:extLst>
          </p:cNvPr>
          <p:cNvSpPr/>
          <p:nvPr/>
        </p:nvSpPr>
        <p:spPr>
          <a:xfrm rot="5400000">
            <a:off x="437277" y="2034346"/>
            <a:ext cx="1052615" cy="496670"/>
          </a:xfrm>
          <a:prstGeom prst="flowChartManualOperation">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ADC</a:t>
            </a:r>
          </a:p>
        </p:txBody>
      </p:sp>
      <p:sp>
        <p:nvSpPr>
          <p:cNvPr id="21" name="Rettangolo 20">
            <a:extLst>
              <a:ext uri="{FF2B5EF4-FFF2-40B4-BE49-F238E27FC236}">
                <a16:creationId xmlns:a16="http://schemas.microsoft.com/office/drawing/2014/main" id="{0441978D-B9AC-33EA-3501-9B912F04715B}"/>
              </a:ext>
            </a:extLst>
          </p:cNvPr>
          <p:cNvSpPr/>
          <p:nvPr/>
        </p:nvSpPr>
        <p:spPr>
          <a:xfrm>
            <a:off x="1585398" y="1828731"/>
            <a:ext cx="1401202" cy="1105174"/>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JESD 204B</a:t>
            </a:r>
          </a:p>
        </p:txBody>
      </p:sp>
      <p:sp>
        <p:nvSpPr>
          <p:cNvPr id="22" name="Rettangolo 21">
            <a:extLst>
              <a:ext uri="{FF2B5EF4-FFF2-40B4-BE49-F238E27FC236}">
                <a16:creationId xmlns:a16="http://schemas.microsoft.com/office/drawing/2014/main" id="{13AC94C7-570E-8005-CBE1-467CBBC79D85}"/>
              </a:ext>
            </a:extLst>
          </p:cNvPr>
          <p:cNvSpPr/>
          <p:nvPr/>
        </p:nvSpPr>
        <p:spPr>
          <a:xfrm>
            <a:off x="3262894" y="1828731"/>
            <a:ext cx="1052547" cy="1105174"/>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FRAMER</a:t>
            </a:r>
          </a:p>
        </p:txBody>
      </p:sp>
      <p:sp>
        <p:nvSpPr>
          <p:cNvPr id="23" name="Operazione manuale 22">
            <a:extLst>
              <a:ext uri="{FF2B5EF4-FFF2-40B4-BE49-F238E27FC236}">
                <a16:creationId xmlns:a16="http://schemas.microsoft.com/office/drawing/2014/main" id="{0959472C-6190-E6F5-CDB7-61E128599145}"/>
              </a:ext>
            </a:extLst>
          </p:cNvPr>
          <p:cNvSpPr/>
          <p:nvPr/>
        </p:nvSpPr>
        <p:spPr>
          <a:xfrm rot="5400000">
            <a:off x="479488" y="2086905"/>
            <a:ext cx="1052615" cy="496670"/>
          </a:xfrm>
          <a:prstGeom prst="flowChartManualOperation">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ADC</a:t>
            </a:r>
          </a:p>
        </p:txBody>
      </p:sp>
      <p:sp>
        <p:nvSpPr>
          <p:cNvPr id="24" name="Operazione manuale 23">
            <a:extLst>
              <a:ext uri="{FF2B5EF4-FFF2-40B4-BE49-F238E27FC236}">
                <a16:creationId xmlns:a16="http://schemas.microsoft.com/office/drawing/2014/main" id="{F20B1F08-33CD-2EC2-ACE3-9A3C543DECC3}"/>
              </a:ext>
            </a:extLst>
          </p:cNvPr>
          <p:cNvSpPr/>
          <p:nvPr/>
        </p:nvSpPr>
        <p:spPr>
          <a:xfrm rot="5400000">
            <a:off x="534461" y="2139465"/>
            <a:ext cx="1052615" cy="496670"/>
          </a:xfrm>
          <a:prstGeom prst="flowChartManualOperation">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ADC</a:t>
            </a:r>
          </a:p>
        </p:txBody>
      </p:sp>
      <p:cxnSp>
        <p:nvCxnSpPr>
          <p:cNvPr id="26" name="Connettore 2 25">
            <a:extLst>
              <a:ext uri="{FF2B5EF4-FFF2-40B4-BE49-F238E27FC236}">
                <a16:creationId xmlns:a16="http://schemas.microsoft.com/office/drawing/2014/main" id="{A9E578CF-2059-42E6-345E-4D0BA8EECDEF}"/>
              </a:ext>
            </a:extLst>
          </p:cNvPr>
          <p:cNvCxnSpPr>
            <a:stCxn id="24" idx="0"/>
            <a:endCxn id="21" idx="1"/>
          </p:cNvCxnSpPr>
          <p:nvPr/>
        </p:nvCxnSpPr>
        <p:spPr>
          <a:xfrm flipV="1">
            <a:off x="1309104" y="2381318"/>
            <a:ext cx="276294" cy="6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2AAFFC6D-86FC-F329-D93E-561E77D5612B}"/>
              </a:ext>
            </a:extLst>
          </p:cNvPr>
          <p:cNvCxnSpPr>
            <a:stCxn id="21" idx="3"/>
            <a:endCxn id="22" idx="1"/>
          </p:cNvCxnSpPr>
          <p:nvPr/>
        </p:nvCxnSpPr>
        <p:spPr>
          <a:xfrm>
            <a:off x="2986600" y="2381318"/>
            <a:ext cx="2762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260C013C-7350-B23C-904B-3BBD90E3D56F}"/>
              </a:ext>
            </a:extLst>
          </p:cNvPr>
          <p:cNvCxnSpPr>
            <a:cxnSpLocks/>
          </p:cNvCxnSpPr>
          <p:nvPr/>
        </p:nvCxnSpPr>
        <p:spPr>
          <a:xfrm>
            <a:off x="467555" y="3249738"/>
            <a:ext cx="4628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F34C3E60-F10A-407A-7898-C16E025FC68D}"/>
              </a:ext>
            </a:extLst>
          </p:cNvPr>
          <p:cNvSpPr txBox="1"/>
          <p:nvPr/>
        </p:nvSpPr>
        <p:spPr>
          <a:xfrm>
            <a:off x="467555" y="3249738"/>
            <a:ext cx="2337499" cy="307777"/>
          </a:xfrm>
          <a:prstGeom prst="rect">
            <a:avLst/>
          </a:prstGeom>
          <a:noFill/>
        </p:spPr>
        <p:txBody>
          <a:bodyPr wrap="none" rtlCol="0">
            <a:spAutoFit/>
          </a:bodyPr>
          <a:lstStyle/>
          <a:p>
            <a:r>
              <a:rPr lang="en-US" dirty="0"/>
              <a:t>SCINTILLATOR TRIGGER</a:t>
            </a:r>
          </a:p>
        </p:txBody>
      </p:sp>
      <p:sp>
        <p:nvSpPr>
          <p:cNvPr id="32" name="Rettangolo 31">
            <a:extLst>
              <a:ext uri="{FF2B5EF4-FFF2-40B4-BE49-F238E27FC236}">
                <a16:creationId xmlns:a16="http://schemas.microsoft.com/office/drawing/2014/main" id="{BCDC619A-9FD8-F04B-2DA4-08E06E27E961}"/>
              </a:ext>
            </a:extLst>
          </p:cNvPr>
          <p:cNvSpPr/>
          <p:nvPr/>
        </p:nvSpPr>
        <p:spPr>
          <a:xfrm>
            <a:off x="5095948" y="1714492"/>
            <a:ext cx="1469311" cy="190604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Neural Network CONTROLLER</a:t>
            </a:r>
          </a:p>
        </p:txBody>
      </p:sp>
      <p:cxnSp>
        <p:nvCxnSpPr>
          <p:cNvPr id="35" name="Connettore 2 34">
            <a:extLst>
              <a:ext uri="{FF2B5EF4-FFF2-40B4-BE49-F238E27FC236}">
                <a16:creationId xmlns:a16="http://schemas.microsoft.com/office/drawing/2014/main" id="{B03ADD29-E9DE-77AF-2B71-23DAED029E18}"/>
              </a:ext>
            </a:extLst>
          </p:cNvPr>
          <p:cNvCxnSpPr>
            <a:cxnSpLocks/>
            <a:stCxn id="22" idx="3"/>
          </p:cNvCxnSpPr>
          <p:nvPr/>
        </p:nvCxnSpPr>
        <p:spPr>
          <a:xfrm>
            <a:off x="4315441" y="2381318"/>
            <a:ext cx="7805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ttangolo 36">
            <a:extLst>
              <a:ext uri="{FF2B5EF4-FFF2-40B4-BE49-F238E27FC236}">
                <a16:creationId xmlns:a16="http://schemas.microsoft.com/office/drawing/2014/main" id="{3E618820-F893-FF64-2423-DC1E7ECD8742}"/>
              </a:ext>
            </a:extLst>
          </p:cNvPr>
          <p:cNvSpPr/>
          <p:nvPr/>
        </p:nvSpPr>
        <p:spPr>
          <a:xfrm>
            <a:off x="7044256" y="1714492"/>
            <a:ext cx="1469311" cy="190604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Neural Network</a:t>
            </a:r>
          </a:p>
        </p:txBody>
      </p:sp>
      <p:cxnSp>
        <p:nvCxnSpPr>
          <p:cNvPr id="39" name="Connettore 2 38">
            <a:extLst>
              <a:ext uri="{FF2B5EF4-FFF2-40B4-BE49-F238E27FC236}">
                <a16:creationId xmlns:a16="http://schemas.microsoft.com/office/drawing/2014/main" id="{677707FB-9EEF-1477-DA75-12CA07854BA5}"/>
              </a:ext>
            </a:extLst>
          </p:cNvPr>
          <p:cNvCxnSpPr>
            <a:stCxn id="32" idx="3"/>
            <a:endCxn id="37" idx="1"/>
          </p:cNvCxnSpPr>
          <p:nvPr/>
        </p:nvCxnSpPr>
        <p:spPr>
          <a:xfrm>
            <a:off x="6565259" y="2667515"/>
            <a:ext cx="4789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97D347C-4C6D-3E6E-8E60-2BCC4780CADA}"/>
              </a:ext>
            </a:extLst>
          </p:cNvPr>
          <p:cNvSpPr txBox="1"/>
          <p:nvPr/>
        </p:nvSpPr>
        <p:spPr>
          <a:xfrm>
            <a:off x="6496092" y="2325723"/>
            <a:ext cx="595035" cy="307777"/>
          </a:xfrm>
          <a:prstGeom prst="rect">
            <a:avLst/>
          </a:prstGeom>
          <a:noFill/>
        </p:spPr>
        <p:txBody>
          <a:bodyPr wrap="none" rtlCol="0">
            <a:spAutoFit/>
          </a:bodyPr>
          <a:lstStyle/>
          <a:p>
            <a:r>
              <a:rPr lang="en-US" dirty="0"/>
              <a:t>AXIS</a:t>
            </a:r>
          </a:p>
        </p:txBody>
      </p:sp>
      <p:sp>
        <p:nvSpPr>
          <p:cNvPr id="41" name="Rettangolo 40">
            <a:extLst>
              <a:ext uri="{FF2B5EF4-FFF2-40B4-BE49-F238E27FC236}">
                <a16:creationId xmlns:a16="http://schemas.microsoft.com/office/drawing/2014/main" id="{F3B10D8A-F118-6D19-F12A-C6EFC6443DE2}"/>
              </a:ext>
            </a:extLst>
          </p:cNvPr>
          <p:cNvSpPr/>
          <p:nvPr/>
        </p:nvSpPr>
        <p:spPr>
          <a:xfrm>
            <a:off x="8992564" y="2256349"/>
            <a:ext cx="2210348" cy="8223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ILA</a:t>
            </a:r>
          </a:p>
        </p:txBody>
      </p:sp>
      <p:cxnSp>
        <p:nvCxnSpPr>
          <p:cNvPr id="43" name="Connettore 2 42">
            <a:extLst>
              <a:ext uri="{FF2B5EF4-FFF2-40B4-BE49-F238E27FC236}">
                <a16:creationId xmlns:a16="http://schemas.microsoft.com/office/drawing/2014/main" id="{E5CF29D6-EC8B-DA45-7835-4781323967E3}"/>
              </a:ext>
            </a:extLst>
          </p:cNvPr>
          <p:cNvCxnSpPr>
            <a:stCxn id="37" idx="3"/>
            <a:endCxn id="41" idx="1"/>
          </p:cNvCxnSpPr>
          <p:nvPr/>
        </p:nvCxnSpPr>
        <p:spPr>
          <a:xfrm>
            <a:off x="8513567" y="2667515"/>
            <a:ext cx="4789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538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A13A3F3-B66E-32B9-6B39-8D35A8AA8382}"/>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4F24D783-3AB3-2111-9806-4FA2409C9C1E}"/>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AE7CF503-C735-1042-543D-4BDF64ED7007}"/>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E4915E46-5D30-F110-99EA-C139B25917AB}"/>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FC27249C-B309-E6A5-E5AE-F4E981A3BB5A}"/>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E842FF64-DFC7-0C41-F496-EFA9191A313B}"/>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F51D2F2E-E41F-777E-64A8-89752DA8B6ED}"/>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HLS Implementation</a:t>
            </a:r>
            <a:endParaRPr lang="en-US" sz="2000" b="0" i="0" u="none" strike="noStrike" cap="none" dirty="0">
              <a:solidFill>
                <a:srgbClr val="000000"/>
              </a:solidFill>
              <a:latin typeface="Titillium Web"/>
              <a:ea typeface="Titillium Web"/>
              <a:cs typeface="Titillium Web"/>
              <a:sym typeface="Titillium Web"/>
            </a:endParaRPr>
          </a:p>
        </p:txBody>
      </p:sp>
      <p:pic>
        <p:nvPicPr>
          <p:cNvPr id="5" name="Immagine 4">
            <a:extLst>
              <a:ext uri="{FF2B5EF4-FFF2-40B4-BE49-F238E27FC236}">
                <a16:creationId xmlns:a16="http://schemas.microsoft.com/office/drawing/2014/main" id="{CD356ECE-F478-5D98-7BC3-3C8C859934F2}"/>
              </a:ext>
            </a:extLst>
          </p:cNvPr>
          <p:cNvPicPr>
            <a:picLocks noChangeAspect="1"/>
          </p:cNvPicPr>
          <p:nvPr/>
        </p:nvPicPr>
        <p:blipFill>
          <a:blip r:embed="rId5"/>
          <a:stretch>
            <a:fillRect/>
          </a:stretch>
        </p:blipFill>
        <p:spPr>
          <a:xfrm>
            <a:off x="8185692" y="1262187"/>
            <a:ext cx="3844280" cy="4778870"/>
          </a:xfrm>
          <a:prstGeom prst="rect">
            <a:avLst/>
          </a:prstGeom>
        </p:spPr>
      </p:pic>
      <p:pic>
        <p:nvPicPr>
          <p:cNvPr id="3" name="Immagine 2">
            <a:extLst>
              <a:ext uri="{FF2B5EF4-FFF2-40B4-BE49-F238E27FC236}">
                <a16:creationId xmlns:a16="http://schemas.microsoft.com/office/drawing/2014/main" id="{43D29DC3-6012-B688-34A4-84084895FB55}"/>
              </a:ext>
            </a:extLst>
          </p:cNvPr>
          <p:cNvPicPr>
            <a:picLocks noChangeAspect="1"/>
          </p:cNvPicPr>
          <p:nvPr/>
        </p:nvPicPr>
        <p:blipFill>
          <a:blip r:embed="rId6"/>
          <a:stretch>
            <a:fillRect/>
          </a:stretch>
        </p:blipFill>
        <p:spPr>
          <a:xfrm>
            <a:off x="162028" y="1769978"/>
            <a:ext cx="8983897" cy="1833763"/>
          </a:xfrm>
          <a:prstGeom prst="rect">
            <a:avLst/>
          </a:prstGeom>
        </p:spPr>
      </p:pic>
      <p:cxnSp>
        <p:nvCxnSpPr>
          <p:cNvPr id="7" name="Connettore 2 6">
            <a:extLst>
              <a:ext uri="{FF2B5EF4-FFF2-40B4-BE49-F238E27FC236}">
                <a16:creationId xmlns:a16="http://schemas.microsoft.com/office/drawing/2014/main" id="{4CB72AEE-34C4-0158-3520-967555B070AC}"/>
              </a:ext>
            </a:extLst>
          </p:cNvPr>
          <p:cNvCxnSpPr>
            <a:cxnSpLocks/>
            <a:stCxn id="8" idx="1"/>
          </p:cNvCxnSpPr>
          <p:nvPr/>
        </p:nvCxnSpPr>
        <p:spPr>
          <a:xfrm flipH="1" flipV="1">
            <a:off x="2624788" y="3170797"/>
            <a:ext cx="294997" cy="628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B3F719D3-FD5E-5FFE-CDFB-1F533800BADF}"/>
              </a:ext>
            </a:extLst>
          </p:cNvPr>
          <p:cNvSpPr txBox="1"/>
          <p:nvPr/>
        </p:nvSpPr>
        <p:spPr>
          <a:xfrm>
            <a:off x="2919785" y="3645448"/>
            <a:ext cx="981359" cy="307777"/>
          </a:xfrm>
          <a:prstGeom prst="rect">
            <a:avLst/>
          </a:prstGeom>
          <a:noFill/>
        </p:spPr>
        <p:txBody>
          <a:bodyPr wrap="none" rtlCol="0">
            <a:spAutoFit/>
          </a:bodyPr>
          <a:lstStyle/>
          <a:p>
            <a:r>
              <a:rPr lang="en-US" dirty="0"/>
              <a:t>LUT 3.5%</a:t>
            </a:r>
          </a:p>
        </p:txBody>
      </p:sp>
      <p:cxnSp>
        <p:nvCxnSpPr>
          <p:cNvPr id="9" name="Connettore 2 8">
            <a:extLst>
              <a:ext uri="{FF2B5EF4-FFF2-40B4-BE49-F238E27FC236}">
                <a16:creationId xmlns:a16="http://schemas.microsoft.com/office/drawing/2014/main" id="{02264560-5AD3-B5DE-253D-187BC56DC36E}"/>
              </a:ext>
            </a:extLst>
          </p:cNvPr>
          <p:cNvCxnSpPr>
            <a:cxnSpLocks/>
          </p:cNvCxnSpPr>
          <p:nvPr/>
        </p:nvCxnSpPr>
        <p:spPr>
          <a:xfrm flipV="1">
            <a:off x="7084955" y="3125116"/>
            <a:ext cx="902340" cy="789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E5DDB431-3298-4953-C64E-832353B1E244}"/>
              </a:ext>
            </a:extLst>
          </p:cNvPr>
          <p:cNvSpPr txBox="1"/>
          <p:nvPr/>
        </p:nvSpPr>
        <p:spPr>
          <a:xfrm>
            <a:off x="6015063" y="3899329"/>
            <a:ext cx="1191352" cy="307777"/>
          </a:xfrm>
          <a:prstGeom prst="rect">
            <a:avLst/>
          </a:prstGeom>
          <a:noFill/>
        </p:spPr>
        <p:txBody>
          <a:bodyPr wrap="none" rtlCol="0">
            <a:spAutoFit/>
          </a:bodyPr>
          <a:lstStyle/>
          <a:p>
            <a:r>
              <a:rPr lang="en-US" dirty="0"/>
              <a:t>RAM: 18.2%</a:t>
            </a:r>
          </a:p>
        </p:txBody>
      </p:sp>
      <p:cxnSp>
        <p:nvCxnSpPr>
          <p:cNvPr id="12" name="Connettore 2 11">
            <a:extLst>
              <a:ext uri="{FF2B5EF4-FFF2-40B4-BE49-F238E27FC236}">
                <a16:creationId xmlns:a16="http://schemas.microsoft.com/office/drawing/2014/main" id="{5AAC0535-7E7E-1D51-D963-EA264F5823EB}"/>
              </a:ext>
            </a:extLst>
          </p:cNvPr>
          <p:cNvCxnSpPr>
            <a:cxnSpLocks/>
          </p:cNvCxnSpPr>
          <p:nvPr/>
        </p:nvCxnSpPr>
        <p:spPr>
          <a:xfrm flipV="1">
            <a:off x="7145685" y="3170797"/>
            <a:ext cx="1581792" cy="1257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00482F29-F88B-59DB-C23B-F03923043AC2}"/>
              </a:ext>
            </a:extLst>
          </p:cNvPr>
          <p:cNvSpPr txBox="1"/>
          <p:nvPr/>
        </p:nvSpPr>
        <p:spPr>
          <a:xfrm>
            <a:off x="6029490" y="4256442"/>
            <a:ext cx="1162498" cy="307777"/>
          </a:xfrm>
          <a:prstGeom prst="rect">
            <a:avLst/>
          </a:prstGeom>
          <a:noFill/>
        </p:spPr>
        <p:txBody>
          <a:bodyPr wrap="none" rtlCol="0">
            <a:spAutoFit/>
          </a:bodyPr>
          <a:lstStyle/>
          <a:p>
            <a:r>
              <a:rPr lang="en-US" dirty="0"/>
              <a:t>DSP: 11.3%</a:t>
            </a:r>
          </a:p>
        </p:txBody>
      </p:sp>
      <p:sp>
        <p:nvSpPr>
          <p:cNvPr id="16" name="CasellaDiTesto 15">
            <a:extLst>
              <a:ext uri="{FF2B5EF4-FFF2-40B4-BE49-F238E27FC236}">
                <a16:creationId xmlns:a16="http://schemas.microsoft.com/office/drawing/2014/main" id="{1A59A229-F9E5-9E55-57A3-7D6C78263ACD}"/>
              </a:ext>
            </a:extLst>
          </p:cNvPr>
          <p:cNvSpPr txBox="1"/>
          <p:nvPr/>
        </p:nvSpPr>
        <p:spPr>
          <a:xfrm>
            <a:off x="280877" y="3688303"/>
            <a:ext cx="2343911" cy="307777"/>
          </a:xfrm>
          <a:prstGeom prst="rect">
            <a:avLst/>
          </a:prstGeom>
          <a:noFill/>
        </p:spPr>
        <p:txBody>
          <a:bodyPr wrap="none" rtlCol="0">
            <a:spAutoFit/>
          </a:bodyPr>
          <a:lstStyle/>
          <a:p>
            <a:r>
              <a:rPr lang="en-US" dirty="0">
                <a:highlight>
                  <a:srgbClr val="FFFF00"/>
                </a:highlight>
              </a:rPr>
              <a:t>Clock Frequency: 250 MHz</a:t>
            </a:r>
          </a:p>
        </p:txBody>
      </p:sp>
    </p:spTree>
    <p:extLst>
      <p:ext uri="{BB962C8B-B14F-4D97-AF65-F5344CB8AC3E}">
        <p14:creationId xmlns:p14="http://schemas.microsoft.com/office/powerpoint/2010/main" val="1445926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A5B7D841-03A0-1418-1C1B-6312D62501F2}"/>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B5DAE7A0-6732-D5C7-5A96-DBD52395CC07}"/>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41E3CC9F-E390-E07D-12E3-6C05F4A6DE8A}"/>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5D60529A-57A9-418C-AF42-AA6DD8F8292A}"/>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0E9444DF-A389-BB1B-78F4-1D325451A946}"/>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78D8BC60-DF4C-274D-EC30-FA8CA447D843}"/>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E9401552-943E-D07D-4EFE-DB769058257D}"/>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HLS Output</a:t>
            </a:r>
            <a:endParaRPr lang="en-US" sz="2000" b="0" i="0" u="none" strike="noStrike" cap="none" dirty="0">
              <a:solidFill>
                <a:srgbClr val="000000"/>
              </a:solidFill>
              <a:latin typeface="Titillium Web"/>
              <a:ea typeface="Titillium Web"/>
              <a:cs typeface="Titillium Web"/>
              <a:sym typeface="Titillium Web"/>
            </a:endParaRPr>
          </a:p>
        </p:txBody>
      </p:sp>
      <p:pic>
        <p:nvPicPr>
          <p:cNvPr id="1028" name="Picture 4">
            <a:extLst>
              <a:ext uri="{FF2B5EF4-FFF2-40B4-BE49-F238E27FC236}">
                <a16:creationId xmlns:a16="http://schemas.microsoft.com/office/drawing/2014/main" id="{2E2F4B85-3988-CDA7-708F-550A4A8C36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300" b="7695"/>
          <a:stretch/>
        </p:blipFill>
        <p:spPr bwMode="auto">
          <a:xfrm>
            <a:off x="357623" y="1538016"/>
            <a:ext cx="11476753" cy="483867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9A1EDEE-AF6E-0E56-F716-EE7587C3BD0D}"/>
              </a:ext>
            </a:extLst>
          </p:cNvPr>
          <p:cNvSpPr txBox="1"/>
          <p:nvPr/>
        </p:nvSpPr>
        <p:spPr>
          <a:xfrm>
            <a:off x="7130412" y="2757988"/>
            <a:ext cx="723275" cy="307777"/>
          </a:xfrm>
          <a:prstGeom prst="rect">
            <a:avLst/>
          </a:prstGeom>
          <a:noFill/>
        </p:spPr>
        <p:txBody>
          <a:bodyPr wrap="none" rtlCol="0">
            <a:spAutoFit/>
          </a:bodyPr>
          <a:lstStyle/>
          <a:p>
            <a:r>
              <a:rPr lang="en-US" dirty="0">
                <a:highlight>
                  <a:srgbClr val="FFFF00"/>
                </a:highlight>
              </a:rPr>
              <a:t>INPUT</a:t>
            </a:r>
          </a:p>
        </p:txBody>
      </p:sp>
      <p:sp>
        <p:nvSpPr>
          <p:cNvPr id="6" name="CasellaDiTesto 5">
            <a:extLst>
              <a:ext uri="{FF2B5EF4-FFF2-40B4-BE49-F238E27FC236}">
                <a16:creationId xmlns:a16="http://schemas.microsoft.com/office/drawing/2014/main" id="{6C8BC5EA-4894-DDDC-7FE6-ABBB68685E99}"/>
              </a:ext>
            </a:extLst>
          </p:cNvPr>
          <p:cNvSpPr txBox="1"/>
          <p:nvPr/>
        </p:nvSpPr>
        <p:spPr>
          <a:xfrm>
            <a:off x="7030185" y="4321105"/>
            <a:ext cx="922047" cy="307777"/>
          </a:xfrm>
          <a:prstGeom prst="rect">
            <a:avLst/>
          </a:prstGeom>
          <a:noFill/>
        </p:spPr>
        <p:txBody>
          <a:bodyPr wrap="none" rtlCol="0">
            <a:spAutoFit/>
          </a:bodyPr>
          <a:lstStyle/>
          <a:p>
            <a:r>
              <a:rPr lang="en-US" dirty="0">
                <a:highlight>
                  <a:srgbClr val="FFFF00"/>
                </a:highlight>
              </a:rPr>
              <a:t>OUTPUT</a:t>
            </a:r>
          </a:p>
        </p:txBody>
      </p:sp>
    </p:spTree>
    <p:extLst>
      <p:ext uri="{BB962C8B-B14F-4D97-AF65-F5344CB8AC3E}">
        <p14:creationId xmlns:p14="http://schemas.microsoft.com/office/powerpoint/2010/main" val="614713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FE728C6-5BE5-E2EB-C905-25DB13C2B72D}"/>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672AAE1E-BEB5-D207-D3FE-138D60E80D5C}"/>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A43EB85F-9E52-0333-5297-88147B52C6B8}"/>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EF11C82F-13B3-56E6-CEA5-B8E3FA9C10A6}"/>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18E8EC8A-3AA4-E58F-DEF0-32ED21178283}"/>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3470A3DA-34FE-D017-31D7-B3CE8C2A957B}"/>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AEAE15FA-5FFF-5323-ACE9-BF42D743DD19}"/>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HLS Timing</a:t>
            </a:r>
            <a:endParaRPr lang="en-US" sz="2000" b="0" i="0" u="none" strike="noStrike" cap="none" dirty="0">
              <a:solidFill>
                <a:srgbClr val="000000"/>
              </a:solidFill>
              <a:latin typeface="Titillium Web"/>
              <a:ea typeface="Titillium Web"/>
              <a:cs typeface="Titillium Web"/>
              <a:sym typeface="Titillium Web"/>
            </a:endParaRPr>
          </a:p>
        </p:txBody>
      </p:sp>
      <p:pic>
        <p:nvPicPr>
          <p:cNvPr id="9" name="Immagine 8">
            <a:extLst>
              <a:ext uri="{FF2B5EF4-FFF2-40B4-BE49-F238E27FC236}">
                <a16:creationId xmlns:a16="http://schemas.microsoft.com/office/drawing/2014/main" id="{8CED0674-79E5-48F2-2B15-CC86E6C28A73}"/>
              </a:ext>
            </a:extLst>
          </p:cNvPr>
          <p:cNvPicPr>
            <a:picLocks noChangeAspect="1"/>
          </p:cNvPicPr>
          <p:nvPr/>
        </p:nvPicPr>
        <p:blipFill>
          <a:blip r:embed="rId5"/>
          <a:stretch>
            <a:fillRect/>
          </a:stretch>
        </p:blipFill>
        <p:spPr>
          <a:xfrm>
            <a:off x="203965" y="2347761"/>
            <a:ext cx="10301767" cy="2162477"/>
          </a:xfrm>
          <a:prstGeom prst="rect">
            <a:avLst/>
          </a:prstGeom>
        </p:spPr>
      </p:pic>
      <p:sp>
        <p:nvSpPr>
          <p:cNvPr id="10" name="Parentesi graffa aperta 9">
            <a:extLst>
              <a:ext uri="{FF2B5EF4-FFF2-40B4-BE49-F238E27FC236}">
                <a16:creationId xmlns:a16="http://schemas.microsoft.com/office/drawing/2014/main" id="{87E10629-9968-7D9B-EA91-E477E879FEFE}"/>
              </a:ext>
            </a:extLst>
          </p:cNvPr>
          <p:cNvSpPr/>
          <p:nvPr/>
        </p:nvSpPr>
        <p:spPr>
          <a:xfrm flipH="1">
            <a:off x="10275487" y="2637945"/>
            <a:ext cx="368392" cy="10431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CasellaDiTesto 10">
            <a:extLst>
              <a:ext uri="{FF2B5EF4-FFF2-40B4-BE49-F238E27FC236}">
                <a16:creationId xmlns:a16="http://schemas.microsoft.com/office/drawing/2014/main" id="{EB06218B-70A2-29B3-DCF6-E94D52CFA4DA}"/>
              </a:ext>
            </a:extLst>
          </p:cNvPr>
          <p:cNvSpPr txBox="1"/>
          <p:nvPr/>
        </p:nvSpPr>
        <p:spPr>
          <a:xfrm>
            <a:off x="10641295" y="2896260"/>
            <a:ext cx="673582" cy="523220"/>
          </a:xfrm>
          <a:prstGeom prst="rect">
            <a:avLst/>
          </a:prstGeom>
          <a:noFill/>
        </p:spPr>
        <p:txBody>
          <a:bodyPr wrap="none" rtlCol="0">
            <a:spAutoFit/>
          </a:bodyPr>
          <a:lstStyle/>
          <a:p>
            <a:r>
              <a:rPr lang="en-US" dirty="0"/>
              <a:t>DATA</a:t>
            </a:r>
          </a:p>
          <a:p>
            <a:r>
              <a:rPr lang="en-US" dirty="0"/>
              <a:t>LOAD</a:t>
            </a:r>
          </a:p>
        </p:txBody>
      </p:sp>
      <p:sp>
        <p:nvSpPr>
          <p:cNvPr id="14" name="Parentesi graffa aperta 13">
            <a:extLst>
              <a:ext uri="{FF2B5EF4-FFF2-40B4-BE49-F238E27FC236}">
                <a16:creationId xmlns:a16="http://schemas.microsoft.com/office/drawing/2014/main" id="{6CA3207F-13BD-8F50-B59D-199497D4DBF1}"/>
              </a:ext>
            </a:extLst>
          </p:cNvPr>
          <p:cNvSpPr/>
          <p:nvPr/>
        </p:nvSpPr>
        <p:spPr>
          <a:xfrm flipH="1">
            <a:off x="10275487" y="3725408"/>
            <a:ext cx="368392" cy="5834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CasellaDiTesto 14">
            <a:extLst>
              <a:ext uri="{FF2B5EF4-FFF2-40B4-BE49-F238E27FC236}">
                <a16:creationId xmlns:a16="http://schemas.microsoft.com/office/drawing/2014/main" id="{B7FAB042-DBCC-5CB2-DB5A-A61246686912}"/>
              </a:ext>
            </a:extLst>
          </p:cNvPr>
          <p:cNvSpPr txBox="1"/>
          <p:nvPr/>
        </p:nvSpPr>
        <p:spPr>
          <a:xfrm>
            <a:off x="10641295" y="3786796"/>
            <a:ext cx="922047" cy="523220"/>
          </a:xfrm>
          <a:prstGeom prst="rect">
            <a:avLst/>
          </a:prstGeom>
          <a:noFill/>
        </p:spPr>
        <p:txBody>
          <a:bodyPr wrap="none" rtlCol="0">
            <a:spAutoFit/>
          </a:bodyPr>
          <a:lstStyle/>
          <a:p>
            <a:r>
              <a:rPr lang="en-US" dirty="0"/>
              <a:t>DATA</a:t>
            </a:r>
          </a:p>
          <a:p>
            <a:r>
              <a:rPr lang="en-US" dirty="0"/>
              <a:t>OUTPUT</a:t>
            </a:r>
          </a:p>
        </p:txBody>
      </p:sp>
      <p:cxnSp>
        <p:nvCxnSpPr>
          <p:cNvPr id="17" name="Connettore 2 16">
            <a:extLst>
              <a:ext uri="{FF2B5EF4-FFF2-40B4-BE49-F238E27FC236}">
                <a16:creationId xmlns:a16="http://schemas.microsoft.com/office/drawing/2014/main" id="{839DDC63-E826-A3EC-2D70-F28F96144D03}"/>
              </a:ext>
            </a:extLst>
          </p:cNvPr>
          <p:cNvCxnSpPr>
            <a:cxnSpLocks/>
          </p:cNvCxnSpPr>
          <p:nvPr/>
        </p:nvCxnSpPr>
        <p:spPr>
          <a:xfrm flipH="1" flipV="1">
            <a:off x="6712747" y="4158237"/>
            <a:ext cx="1023472" cy="684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25FCFAA4-979B-1AC1-29EF-5798DF7D640D}"/>
              </a:ext>
            </a:extLst>
          </p:cNvPr>
          <p:cNvSpPr txBox="1"/>
          <p:nvPr/>
        </p:nvSpPr>
        <p:spPr>
          <a:xfrm>
            <a:off x="7736219" y="4688907"/>
            <a:ext cx="1646605" cy="307777"/>
          </a:xfrm>
          <a:prstGeom prst="rect">
            <a:avLst/>
          </a:prstGeom>
          <a:noFill/>
        </p:spPr>
        <p:txBody>
          <a:bodyPr wrap="none" rtlCol="0">
            <a:spAutoFit/>
          </a:bodyPr>
          <a:lstStyle/>
          <a:p>
            <a:r>
              <a:rPr lang="en-US" dirty="0"/>
              <a:t>Output interval 1:6</a:t>
            </a:r>
          </a:p>
        </p:txBody>
      </p:sp>
      <p:cxnSp>
        <p:nvCxnSpPr>
          <p:cNvPr id="19" name="Connettore 2 18">
            <a:extLst>
              <a:ext uri="{FF2B5EF4-FFF2-40B4-BE49-F238E27FC236}">
                <a16:creationId xmlns:a16="http://schemas.microsoft.com/office/drawing/2014/main" id="{2EB568C9-812F-7FF3-80F3-9C94BE7AC7A0}"/>
              </a:ext>
            </a:extLst>
          </p:cNvPr>
          <p:cNvCxnSpPr>
            <a:cxnSpLocks/>
          </p:cNvCxnSpPr>
          <p:nvPr/>
        </p:nvCxnSpPr>
        <p:spPr>
          <a:xfrm flipH="1">
            <a:off x="3295787" y="1992280"/>
            <a:ext cx="2461424" cy="788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9FC11DFB-ED0E-351B-18A9-8E994046EFBA}"/>
              </a:ext>
            </a:extLst>
          </p:cNvPr>
          <p:cNvSpPr txBox="1"/>
          <p:nvPr/>
        </p:nvSpPr>
        <p:spPr>
          <a:xfrm>
            <a:off x="5671693" y="1755472"/>
            <a:ext cx="1507144" cy="307777"/>
          </a:xfrm>
          <a:prstGeom prst="rect">
            <a:avLst/>
          </a:prstGeom>
          <a:noFill/>
        </p:spPr>
        <p:txBody>
          <a:bodyPr wrap="none" rtlCol="0">
            <a:spAutoFit/>
          </a:bodyPr>
          <a:lstStyle/>
          <a:p>
            <a:r>
              <a:rPr lang="en-US" dirty="0"/>
              <a:t>Input interval 1:1</a:t>
            </a:r>
          </a:p>
        </p:txBody>
      </p:sp>
      <p:sp>
        <p:nvSpPr>
          <p:cNvPr id="23" name="Parentesi graffa aperta 22">
            <a:extLst>
              <a:ext uri="{FF2B5EF4-FFF2-40B4-BE49-F238E27FC236}">
                <a16:creationId xmlns:a16="http://schemas.microsoft.com/office/drawing/2014/main" id="{F341CCE1-A268-A328-3A36-CF5DC8C7F4B0}"/>
              </a:ext>
            </a:extLst>
          </p:cNvPr>
          <p:cNvSpPr/>
          <p:nvPr/>
        </p:nvSpPr>
        <p:spPr>
          <a:xfrm rot="16200000">
            <a:off x="5473843" y="605871"/>
            <a:ext cx="249980" cy="9511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CasellaDiTesto 23">
            <a:extLst>
              <a:ext uri="{FF2B5EF4-FFF2-40B4-BE49-F238E27FC236}">
                <a16:creationId xmlns:a16="http://schemas.microsoft.com/office/drawing/2014/main" id="{B02D106F-C141-0BB9-D671-BD0D64AAC14D}"/>
              </a:ext>
            </a:extLst>
          </p:cNvPr>
          <p:cNvSpPr txBox="1"/>
          <p:nvPr/>
        </p:nvSpPr>
        <p:spPr>
          <a:xfrm>
            <a:off x="743741" y="5572360"/>
            <a:ext cx="8361584" cy="307777"/>
          </a:xfrm>
          <a:prstGeom prst="rect">
            <a:avLst/>
          </a:prstGeom>
          <a:noFill/>
        </p:spPr>
        <p:txBody>
          <a:bodyPr wrap="none" rtlCol="0">
            <a:spAutoFit/>
          </a:bodyPr>
          <a:lstStyle/>
          <a:p>
            <a:r>
              <a:rPr lang="en-US" dirty="0"/>
              <a:t>Total = 1024 + (1024 * 6) + overhead = 7500 clock cycles  </a:t>
            </a:r>
            <a:r>
              <a:rPr lang="en-US" dirty="0">
                <a:sym typeface="Wingdings" panose="05000000000000000000" pitchFamily="2" charset="2"/>
              </a:rPr>
              <a:t> 30us (clock 250MHz) = 34000 inference/s</a:t>
            </a:r>
            <a:endParaRPr lang="en-US" dirty="0"/>
          </a:p>
        </p:txBody>
      </p:sp>
      <p:cxnSp>
        <p:nvCxnSpPr>
          <p:cNvPr id="26" name="Connettore 2 25">
            <a:extLst>
              <a:ext uri="{FF2B5EF4-FFF2-40B4-BE49-F238E27FC236}">
                <a16:creationId xmlns:a16="http://schemas.microsoft.com/office/drawing/2014/main" id="{03BE9C14-4D3B-D0FA-EB66-A7A201365160}"/>
              </a:ext>
            </a:extLst>
          </p:cNvPr>
          <p:cNvCxnSpPr/>
          <p:nvPr/>
        </p:nvCxnSpPr>
        <p:spPr>
          <a:xfrm>
            <a:off x="8242756" y="5880137"/>
            <a:ext cx="0" cy="231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589E326B-4888-0391-58C5-326EA3469051}"/>
              </a:ext>
            </a:extLst>
          </p:cNvPr>
          <p:cNvSpPr txBox="1"/>
          <p:nvPr/>
        </p:nvSpPr>
        <p:spPr>
          <a:xfrm>
            <a:off x="7132559" y="6119339"/>
            <a:ext cx="4644220" cy="307777"/>
          </a:xfrm>
          <a:prstGeom prst="rect">
            <a:avLst/>
          </a:prstGeom>
          <a:noFill/>
        </p:spPr>
        <p:txBody>
          <a:bodyPr wrap="none" rtlCol="0">
            <a:spAutoFit/>
          </a:bodyPr>
          <a:lstStyle/>
          <a:p>
            <a:r>
              <a:rPr lang="en-US" dirty="0"/>
              <a:t>4 engine x FPGA = 135 k inference/s </a:t>
            </a:r>
            <a:r>
              <a:rPr lang="en-US" dirty="0">
                <a:sym typeface="Wingdings" panose="05000000000000000000" pitchFamily="2" charset="2"/>
              </a:rPr>
              <a:t> 135Msamples/s</a:t>
            </a:r>
            <a:endParaRPr lang="en-US" dirty="0"/>
          </a:p>
        </p:txBody>
      </p:sp>
    </p:spTree>
    <p:extLst>
      <p:ext uri="{BB962C8B-B14F-4D97-AF65-F5344CB8AC3E}">
        <p14:creationId xmlns:p14="http://schemas.microsoft.com/office/powerpoint/2010/main" val="2479977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SPARTAN: What is Particle Tracking?</a:t>
            </a:r>
            <a:endParaRPr lang="en-US" sz="2000" b="0" i="0" u="none" strike="noStrike" cap="none" dirty="0">
              <a:solidFill>
                <a:srgbClr val="000000"/>
              </a:solidFill>
              <a:latin typeface="Titillium Web"/>
              <a:ea typeface="Titillium Web"/>
              <a:cs typeface="Titillium Web"/>
              <a:sym typeface="Titillium Web"/>
            </a:endParaRPr>
          </a:p>
        </p:txBody>
      </p:sp>
      <p:sp>
        <p:nvSpPr>
          <p:cNvPr id="140" name="Google Shape;140;p2"/>
          <p:cNvSpPr txBox="1"/>
          <p:nvPr/>
        </p:nvSpPr>
        <p:spPr>
          <a:xfrm>
            <a:off x="355649" y="1833988"/>
            <a:ext cx="7686381" cy="2862282"/>
          </a:xfrm>
          <a:prstGeom prst="rect">
            <a:avLst/>
          </a:prstGeom>
          <a:noFill/>
          <a:ln>
            <a:noFill/>
          </a:ln>
        </p:spPr>
        <p:txBody>
          <a:bodyPr spcFirstLastPara="1" wrap="square" lIns="360000" tIns="45700" rIns="91425" bIns="45700" anchor="t" anchorCtr="0">
            <a:spAutoFit/>
          </a:bodyPr>
          <a:lstStyle/>
          <a:p>
            <a:pPr marL="395898" indent="-342900">
              <a:lnSpc>
                <a:spcPct val="90000"/>
              </a:lnSpc>
              <a:buClr>
                <a:srgbClr val="1528BC"/>
              </a:buClr>
              <a:buSzPts val="2000"/>
              <a:buFont typeface="Arial" panose="020B0604020202020204" pitchFamily="34" charset="0"/>
              <a:buChar char="•"/>
            </a:pPr>
            <a:r>
              <a:rPr lang="en-US" sz="2000" i="0" u="none" strike="noStrike" cap="none" dirty="0">
                <a:solidFill>
                  <a:schemeClr val="tx1"/>
                </a:solidFill>
                <a:latin typeface="Titillium Web"/>
                <a:ea typeface="Titillium Web"/>
                <a:cs typeface="Titillium Web"/>
                <a:sym typeface="Titillium Web"/>
              </a:rPr>
              <a:t>Particle tracking is the process of reconstructing the trajectories of charged particles as they pass through a detector.</a:t>
            </a:r>
            <a:br>
              <a:rPr lang="en-US" sz="2000" i="0" u="none" strike="noStrike" cap="none" dirty="0">
                <a:solidFill>
                  <a:schemeClr val="tx1"/>
                </a:solidFill>
                <a:latin typeface="Titillium Web"/>
                <a:ea typeface="Titillium Web"/>
                <a:cs typeface="Titillium Web"/>
                <a:sym typeface="Titillium Web"/>
              </a:rPr>
            </a:br>
            <a:endParaRPr lang="en-US" sz="2000" i="0" u="none" strike="noStrike" cap="none" dirty="0">
              <a:solidFill>
                <a:schemeClr val="tx1"/>
              </a:solidFill>
              <a:latin typeface="Titillium Web"/>
              <a:ea typeface="Titillium Web"/>
              <a:cs typeface="Titillium Web"/>
              <a:sym typeface="Titillium Web"/>
            </a:endParaRPr>
          </a:p>
          <a:p>
            <a:pPr marL="395898" indent="-342900">
              <a:lnSpc>
                <a:spcPct val="90000"/>
              </a:lnSpc>
              <a:buClr>
                <a:srgbClr val="1528BC"/>
              </a:buClr>
              <a:buSzPts val="2000"/>
              <a:buFont typeface="Arial" panose="020B0604020202020204" pitchFamily="34" charset="0"/>
              <a:buChar char="•"/>
            </a:pPr>
            <a:r>
              <a:rPr lang="en-US" sz="2000" i="0" u="none" strike="noStrike" cap="none" dirty="0">
                <a:solidFill>
                  <a:schemeClr val="tx1"/>
                </a:solidFill>
                <a:latin typeface="Titillium Web"/>
                <a:ea typeface="Titillium Web"/>
                <a:cs typeface="Titillium Web"/>
                <a:sym typeface="Titillium Web"/>
              </a:rPr>
              <a:t>It allows physicists to determine key properties of particles, such as momentum, charge, and origin, by analyzing their paths.</a:t>
            </a:r>
            <a:br>
              <a:rPr lang="en-US" sz="2000" i="0" u="none" strike="noStrike" cap="none" dirty="0">
                <a:solidFill>
                  <a:schemeClr val="tx1"/>
                </a:solidFill>
                <a:latin typeface="Titillium Web"/>
                <a:ea typeface="Titillium Web"/>
                <a:cs typeface="Titillium Web"/>
                <a:sym typeface="Titillium Web"/>
              </a:rPr>
            </a:br>
            <a:endParaRPr lang="en-US" sz="2000" i="0" u="none" strike="noStrike" cap="none" dirty="0">
              <a:solidFill>
                <a:schemeClr val="tx1"/>
              </a:solidFill>
              <a:latin typeface="Titillium Web"/>
              <a:ea typeface="Titillium Web"/>
              <a:cs typeface="Titillium Web"/>
              <a:sym typeface="Titillium Web"/>
            </a:endParaRPr>
          </a:p>
          <a:p>
            <a:pPr marL="395898" indent="-342900">
              <a:lnSpc>
                <a:spcPct val="90000"/>
              </a:lnSpc>
              <a:buClr>
                <a:srgbClr val="1528BC"/>
              </a:buClr>
              <a:buSzPts val="2000"/>
              <a:buFont typeface="Arial" panose="020B0604020202020204" pitchFamily="34" charset="0"/>
              <a:buChar char="•"/>
            </a:pPr>
            <a:r>
              <a:rPr lang="en-US" sz="2000" i="0" u="none" strike="noStrike" cap="none" dirty="0">
                <a:solidFill>
                  <a:schemeClr val="tx1"/>
                </a:solidFill>
                <a:latin typeface="Titillium Web"/>
                <a:ea typeface="Titillium Web"/>
                <a:cs typeface="Titillium Web"/>
                <a:sym typeface="Titillium Web"/>
              </a:rPr>
              <a:t>Charged particles interact with detector materials, leaving signals (hits) that are used to map their curved paths, especially within magnetic fields.</a:t>
            </a:r>
            <a:endParaRPr sz="2000" i="0" u="none" strike="noStrike" cap="none" dirty="0">
              <a:solidFill>
                <a:schemeClr val="tx1"/>
              </a:solidFill>
              <a:latin typeface="Titillium Web"/>
              <a:ea typeface="Titillium Web"/>
              <a:cs typeface="Titillium Web"/>
              <a:sym typeface="Titillium Web"/>
            </a:endParaRPr>
          </a:p>
          <a:p>
            <a:pPr marL="179999" marR="0" lvl="0" indent="-1" algn="l" rtl="0">
              <a:lnSpc>
                <a:spcPct val="90000"/>
              </a:lnSpc>
              <a:spcBef>
                <a:spcPts val="0"/>
              </a:spcBef>
              <a:spcAft>
                <a:spcPts val="0"/>
              </a:spcAft>
              <a:buClr>
                <a:srgbClr val="1528BC"/>
              </a:buClr>
              <a:buSzPts val="2000"/>
              <a:buFont typeface="Titillium Web"/>
              <a:buNone/>
            </a:pPr>
            <a:endParaRPr sz="2000" b="1" i="0" u="none" strike="noStrike" cap="none" dirty="0">
              <a:solidFill>
                <a:srgbClr val="1528BC"/>
              </a:solidFill>
              <a:latin typeface="Titillium Web"/>
              <a:ea typeface="Titillium Web"/>
              <a:cs typeface="Titillium Web"/>
              <a:sym typeface="Titillium Web"/>
            </a:endParaRPr>
          </a:p>
        </p:txBody>
      </p:sp>
      <p:pic>
        <p:nvPicPr>
          <p:cNvPr id="1028" name="Picture 4" descr="Representation of the secondary particle tracks in a tracking detector upstream of a calorimeter. Primary electrons (left) generate an electromagnetic shower in the calorimeter which may feature only ultra-relativistic e ± and γ backsplash secondaries in the upstream detectors. Interacting primary protons and nuclei (right) generate an hadronic shower (here sketched for display purpose only) in the calorimeter, which may feature a component of slow backsplash secondaries in the upstream detector.">
            <a:extLst>
              <a:ext uri="{FF2B5EF4-FFF2-40B4-BE49-F238E27FC236}">
                <a16:creationId xmlns:a16="http://schemas.microsoft.com/office/drawing/2014/main" id="{9295B053-9F94-B604-2782-A52A757A96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9900"/>
          <a:stretch/>
        </p:blipFill>
        <p:spPr bwMode="auto">
          <a:xfrm>
            <a:off x="8459484" y="1284175"/>
            <a:ext cx="2231961" cy="4481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4B6730B5-CEBD-C961-3BE4-E115CE244CFA}"/>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8885F1EC-EE9A-E478-07BE-628EB03C210B}"/>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15FEE66A-80B1-7849-D38A-958E433325FD}"/>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79E2913D-6930-C9D6-8ABB-EA9FAA110C5B}"/>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9DB8EE94-321A-1A0D-791B-4E5561364B4B}"/>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D9F8122F-A35D-BB47-8364-4C83AFD74B4C}"/>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123CF6E6-0B87-64EC-61B8-12B4B04CEB68}"/>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HLS Output</a:t>
            </a:r>
            <a:endParaRPr lang="en-US" sz="2000" b="0" i="0" u="none" strike="noStrike" cap="none" dirty="0">
              <a:solidFill>
                <a:srgbClr val="000000"/>
              </a:solidFill>
              <a:latin typeface="Titillium Web"/>
              <a:ea typeface="Titillium Web"/>
              <a:cs typeface="Titillium Web"/>
              <a:sym typeface="Titillium Web"/>
            </a:endParaRPr>
          </a:p>
        </p:txBody>
      </p:sp>
      <p:pic>
        <p:nvPicPr>
          <p:cNvPr id="1028" name="Picture 4">
            <a:extLst>
              <a:ext uri="{FF2B5EF4-FFF2-40B4-BE49-F238E27FC236}">
                <a16:creationId xmlns:a16="http://schemas.microsoft.com/office/drawing/2014/main" id="{438364B1-49E5-9401-A8D3-334681A301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300" b="7695"/>
          <a:stretch/>
        </p:blipFill>
        <p:spPr bwMode="auto">
          <a:xfrm>
            <a:off x="357623" y="1538016"/>
            <a:ext cx="11476753" cy="48386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0B9B3D4-6496-AA2C-BB6E-860A28DCE0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00" t="19016" r="24500" b="46955"/>
          <a:stretch/>
        </p:blipFill>
        <p:spPr bwMode="auto">
          <a:xfrm>
            <a:off x="4691755" y="2412526"/>
            <a:ext cx="7384422" cy="1563117"/>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cxnSp>
        <p:nvCxnSpPr>
          <p:cNvPr id="3" name="Connettore diritto 2">
            <a:extLst>
              <a:ext uri="{FF2B5EF4-FFF2-40B4-BE49-F238E27FC236}">
                <a16:creationId xmlns:a16="http://schemas.microsoft.com/office/drawing/2014/main" id="{D512E587-E14A-5AEF-1869-8B744B7C0F52}"/>
              </a:ext>
            </a:extLst>
          </p:cNvPr>
          <p:cNvCxnSpPr/>
          <p:nvPr/>
        </p:nvCxnSpPr>
        <p:spPr>
          <a:xfrm>
            <a:off x="5151120" y="2127504"/>
            <a:ext cx="0" cy="3816096"/>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84EDB362-4A61-CD50-78AD-8D65DC292A9B}"/>
              </a:ext>
            </a:extLst>
          </p:cNvPr>
          <p:cNvCxnSpPr/>
          <p:nvPr/>
        </p:nvCxnSpPr>
        <p:spPr>
          <a:xfrm>
            <a:off x="10600944" y="2127504"/>
            <a:ext cx="0" cy="3816096"/>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FDBF3646-0234-3EDD-2C86-3BAF19E3D9CB}"/>
              </a:ext>
            </a:extLst>
          </p:cNvPr>
          <p:cNvCxnSpPr/>
          <p:nvPr/>
        </p:nvCxnSpPr>
        <p:spPr>
          <a:xfrm>
            <a:off x="5303520" y="2127504"/>
            <a:ext cx="0" cy="3816096"/>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BF7C157F-F64A-86AD-14F7-975E07C61281}"/>
              </a:ext>
            </a:extLst>
          </p:cNvPr>
          <p:cNvCxnSpPr/>
          <p:nvPr/>
        </p:nvCxnSpPr>
        <p:spPr>
          <a:xfrm>
            <a:off x="8095488" y="2218944"/>
            <a:ext cx="0" cy="3816096"/>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2EC77BAF-698C-B227-59AE-20D671F109D3}"/>
              </a:ext>
            </a:extLst>
          </p:cNvPr>
          <p:cNvSpPr txBox="1"/>
          <p:nvPr/>
        </p:nvSpPr>
        <p:spPr>
          <a:xfrm>
            <a:off x="5774981" y="1042473"/>
            <a:ext cx="4641014" cy="307777"/>
          </a:xfrm>
          <a:prstGeom prst="rect">
            <a:avLst/>
          </a:prstGeom>
          <a:noFill/>
        </p:spPr>
        <p:txBody>
          <a:bodyPr wrap="none" rtlCol="0">
            <a:spAutoFit/>
          </a:bodyPr>
          <a:lstStyle/>
          <a:p>
            <a:r>
              <a:rPr lang="en-US" dirty="0">
                <a:highlight>
                  <a:srgbClr val="FFFF00"/>
                </a:highlight>
              </a:rPr>
              <a:t>Input is Time rescaled 1:6 to match output pipeline cycle</a:t>
            </a:r>
          </a:p>
        </p:txBody>
      </p:sp>
      <p:sp>
        <p:nvSpPr>
          <p:cNvPr id="10" name="CasellaDiTesto 9">
            <a:extLst>
              <a:ext uri="{FF2B5EF4-FFF2-40B4-BE49-F238E27FC236}">
                <a16:creationId xmlns:a16="http://schemas.microsoft.com/office/drawing/2014/main" id="{9645C36D-D5A0-F824-7666-EEF342E4E4F8}"/>
              </a:ext>
            </a:extLst>
          </p:cNvPr>
          <p:cNvSpPr txBox="1"/>
          <p:nvPr/>
        </p:nvSpPr>
        <p:spPr>
          <a:xfrm>
            <a:off x="7130412" y="2757988"/>
            <a:ext cx="723275" cy="307777"/>
          </a:xfrm>
          <a:prstGeom prst="rect">
            <a:avLst/>
          </a:prstGeom>
          <a:noFill/>
        </p:spPr>
        <p:txBody>
          <a:bodyPr wrap="none" rtlCol="0">
            <a:spAutoFit/>
          </a:bodyPr>
          <a:lstStyle/>
          <a:p>
            <a:r>
              <a:rPr lang="en-US" dirty="0">
                <a:highlight>
                  <a:srgbClr val="FFFF00"/>
                </a:highlight>
              </a:rPr>
              <a:t>INPUT</a:t>
            </a:r>
          </a:p>
        </p:txBody>
      </p:sp>
      <p:sp>
        <p:nvSpPr>
          <p:cNvPr id="11" name="CasellaDiTesto 10">
            <a:extLst>
              <a:ext uri="{FF2B5EF4-FFF2-40B4-BE49-F238E27FC236}">
                <a16:creationId xmlns:a16="http://schemas.microsoft.com/office/drawing/2014/main" id="{3EA82A52-0215-359B-3E7F-C4F7ADE92DA9}"/>
              </a:ext>
            </a:extLst>
          </p:cNvPr>
          <p:cNvSpPr txBox="1"/>
          <p:nvPr/>
        </p:nvSpPr>
        <p:spPr>
          <a:xfrm>
            <a:off x="7030185" y="4321105"/>
            <a:ext cx="922047" cy="307777"/>
          </a:xfrm>
          <a:prstGeom prst="rect">
            <a:avLst/>
          </a:prstGeom>
          <a:noFill/>
        </p:spPr>
        <p:txBody>
          <a:bodyPr wrap="none" rtlCol="0">
            <a:spAutoFit/>
          </a:bodyPr>
          <a:lstStyle/>
          <a:p>
            <a:r>
              <a:rPr lang="en-US" dirty="0">
                <a:highlight>
                  <a:srgbClr val="FFFF00"/>
                </a:highlight>
              </a:rPr>
              <a:t>OUTPUT</a:t>
            </a:r>
          </a:p>
        </p:txBody>
      </p:sp>
    </p:spTree>
    <p:extLst>
      <p:ext uri="{BB962C8B-B14F-4D97-AF65-F5344CB8AC3E}">
        <p14:creationId xmlns:p14="http://schemas.microsoft.com/office/powerpoint/2010/main" val="1174256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416EF062-66C5-792B-4CC6-B3DCC3EBBE23}"/>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CC1FBD4D-0CB1-DF40-AB84-8569B4E980F7}"/>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C654E346-6C32-3A64-7C71-759D79BFAF17}"/>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FBBD1CAD-2367-A873-21C9-391E2C2928E0}"/>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D283BE6B-E815-B7CE-8606-FCB515D19F2E}"/>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45F9513D-3F61-8FC9-E6F9-D129010A98C8}"/>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B89AA659-7577-D741-4836-2C752F79AC33}"/>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Processed Output</a:t>
            </a:r>
            <a:endParaRPr lang="en-US" sz="2000" b="0" i="0" u="none" strike="noStrike" cap="none" dirty="0">
              <a:solidFill>
                <a:srgbClr val="000000"/>
              </a:solidFill>
              <a:latin typeface="Titillium Web"/>
              <a:ea typeface="Titillium Web"/>
              <a:cs typeface="Titillium Web"/>
              <a:sym typeface="Titillium Web"/>
            </a:endParaRPr>
          </a:p>
        </p:txBody>
      </p:sp>
      <p:cxnSp>
        <p:nvCxnSpPr>
          <p:cNvPr id="3" name="Connettore diritto 2">
            <a:extLst>
              <a:ext uri="{FF2B5EF4-FFF2-40B4-BE49-F238E27FC236}">
                <a16:creationId xmlns:a16="http://schemas.microsoft.com/office/drawing/2014/main" id="{05B06E0E-0EA0-6F15-A44D-78A883AFA698}"/>
              </a:ext>
            </a:extLst>
          </p:cNvPr>
          <p:cNvCxnSpPr/>
          <p:nvPr/>
        </p:nvCxnSpPr>
        <p:spPr>
          <a:xfrm>
            <a:off x="5151120" y="2127504"/>
            <a:ext cx="0" cy="3816096"/>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FD028713-372E-0ACF-AE5A-57B6D97C4913}"/>
              </a:ext>
            </a:extLst>
          </p:cNvPr>
          <p:cNvCxnSpPr/>
          <p:nvPr/>
        </p:nvCxnSpPr>
        <p:spPr>
          <a:xfrm>
            <a:off x="10600944" y="2127504"/>
            <a:ext cx="0" cy="3816096"/>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AB3E5204-84DD-42F3-EB1C-36D67FCE57EF}"/>
              </a:ext>
            </a:extLst>
          </p:cNvPr>
          <p:cNvCxnSpPr/>
          <p:nvPr/>
        </p:nvCxnSpPr>
        <p:spPr>
          <a:xfrm>
            <a:off x="5303520" y="2127504"/>
            <a:ext cx="0" cy="3816096"/>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BCF650F5-875B-3D42-2B54-3BB0DDA14247}"/>
              </a:ext>
            </a:extLst>
          </p:cNvPr>
          <p:cNvCxnSpPr/>
          <p:nvPr/>
        </p:nvCxnSpPr>
        <p:spPr>
          <a:xfrm>
            <a:off x="8095488" y="2218944"/>
            <a:ext cx="0" cy="3816096"/>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5DC0411E-0EFE-98C6-86CF-BD4324F93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85" y="3076338"/>
            <a:ext cx="7620000" cy="3400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DCB8044-CF07-EE19-8D5D-A54C13D2D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5111" y="1129483"/>
            <a:ext cx="6080104" cy="2714733"/>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cxnSp>
        <p:nvCxnSpPr>
          <p:cNvPr id="4" name="Connettore 2 3">
            <a:extLst>
              <a:ext uri="{FF2B5EF4-FFF2-40B4-BE49-F238E27FC236}">
                <a16:creationId xmlns:a16="http://schemas.microsoft.com/office/drawing/2014/main" id="{67CA4E48-4DF3-8D00-965B-79B89E7C88FC}"/>
              </a:ext>
            </a:extLst>
          </p:cNvPr>
          <p:cNvCxnSpPr>
            <a:cxnSpLocks/>
          </p:cNvCxnSpPr>
          <p:nvPr/>
        </p:nvCxnSpPr>
        <p:spPr>
          <a:xfrm flipV="1">
            <a:off x="4620768" y="3844216"/>
            <a:ext cx="1310629" cy="14412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e 4">
            <a:extLst>
              <a:ext uri="{FF2B5EF4-FFF2-40B4-BE49-F238E27FC236}">
                <a16:creationId xmlns:a16="http://schemas.microsoft.com/office/drawing/2014/main" id="{F52FBEB4-258B-2162-009D-AC4E55102F1B}"/>
              </a:ext>
            </a:extLst>
          </p:cNvPr>
          <p:cNvSpPr/>
          <p:nvPr/>
        </p:nvSpPr>
        <p:spPr>
          <a:xfrm>
            <a:off x="3688080" y="5291328"/>
            <a:ext cx="1310629" cy="95707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279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7B5902D-ECDC-1394-7AA6-91301444148C}"/>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CED37AAC-0598-E476-2C18-A9C970D398CB}"/>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26EB4F9E-0605-ED17-BA86-2376D23AEE4E}"/>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4E1F14A8-DA77-B0C8-1E31-224B62AD0249}"/>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1D0F22AF-0E9F-B66C-0DED-9A2947B699C0}"/>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8BAD1F9C-B18C-C2ED-7962-5E2DDD2921E0}"/>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1FF4583B-FCB7-B0F4-5947-BB5968139332}"/>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Realtime and </a:t>
            </a:r>
            <a:r>
              <a:rPr lang="en-US" sz="3000" b="1" i="0" u="none" strike="noStrike" cap="none">
                <a:solidFill>
                  <a:srgbClr val="1C7FFF"/>
                </a:solidFill>
                <a:latin typeface="Titillium Web"/>
                <a:ea typeface="Titillium Web"/>
                <a:cs typeface="Titillium Web"/>
                <a:sym typeface="Titillium Web"/>
              </a:rPr>
              <a:t>low latency</a:t>
            </a:r>
            <a:endParaRPr lang="en-US" sz="2000" b="0" i="0" u="none" strike="noStrike" cap="none" dirty="0">
              <a:solidFill>
                <a:srgbClr val="000000"/>
              </a:solidFill>
              <a:latin typeface="Titillium Web"/>
              <a:ea typeface="Titillium Web"/>
              <a:cs typeface="Titillium Web"/>
              <a:sym typeface="Titillium Web"/>
            </a:endParaRPr>
          </a:p>
        </p:txBody>
      </p:sp>
      <p:sp>
        <p:nvSpPr>
          <p:cNvPr id="5" name="CasellaDiTesto 4">
            <a:extLst>
              <a:ext uri="{FF2B5EF4-FFF2-40B4-BE49-F238E27FC236}">
                <a16:creationId xmlns:a16="http://schemas.microsoft.com/office/drawing/2014/main" id="{84226A22-2555-BC66-3142-B16EC8653144}"/>
              </a:ext>
            </a:extLst>
          </p:cNvPr>
          <p:cNvSpPr txBox="1"/>
          <p:nvPr/>
        </p:nvSpPr>
        <p:spPr>
          <a:xfrm>
            <a:off x="7130412" y="2757988"/>
            <a:ext cx="723275" cy="307777"/>
          </a:xfrm>
          <a:prstGeom prst="rect">
            <a:avLst/>
          </a:prstGeom>
          <a:noFill/>
        </p:spPr>
        <p:txBody>
          <a:bodyPr wrap="none" rtlCol="0">
            <a:spAutoFit/>
          </a:bodyPr>
          <a:lstStyle/>
          <a:p>
            <a:r>
              <a:rPr lang="en-US" dirty="0">
                <a:highlight>
                  <a:srgbClr val="FFFF00"/>
                </a:highlight>
              </a:rPr>
              <a:t>INPUT</a:t>
            </a:r>
          </a:p>
        </p:txBody>
      </p:sp>
      <p:sp>
        <p:nvSpPr>
          <p:cNvPr id="6" name="CasellaDiTesto 5">
            <a:extLst>
              <a:ext uri="{FF2B5EF4-FFF2-40B4-BE49-F238E27FC236}">
                <a16:creationId xmlns:a16="http://schemas.microsoft.com/office/drawing/2014/main" id="{D1BFC3C3-02D0-A74B-84C6-AED5A6813201}"/>
              </a:ext>
            </a:extLst>
          </p:cNvPr>
          <p:cNvSpPr txBox="1"/>
          <p:nvPr/>
        </p:nvSpPr>
        <p:spPr>
          <a:xfrm>
            <a:off x="7030185" y="4321105"/>
            <a:ext cx="922047" cy="307777"/>
          </a:xfrm>
          <a:prstGeom prst="rect">
            <a:avLst/>
          </a:prstGeom>
          <a:noFill/>
        </p:spPr>
        <p:txBody>
          <a:bodyPr wrap="none" rtlCol="0">
            <a:spAutoFit/>
          </a:bodyPr>
          <a:lstStyle/>
          <a:p>
            <a:r>
              <a:rPr lang="en-US" dirty="0">
                <a:highlight>
                  <a:srgbClr val="FFFF00"/>
                </a:highlight>
              </a:rPr>
              <a:t>OUTPUT</a:t>
            </a:r>
          </a:p>
        </p:txBody>
      </p:sp>
      <p:pic>
        <p:nvPicPr>
          <p:cNvPr id="4098" name="Picture 2">
            <a:extLst>
              <a:ext uri="{FF2B5EF4-FFF2-40B4-BE49-F238E27FC236}">
                <a16:creationId xmlns:a16="http://schemas.microsoft.com/office/drawing/2014/main" id="{385D8E49-6CDF-7FB9-AE9F-67219E501E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5550"/>
          <a:stretch/>
        </p:blipFill>
        <p:spPr bwMode="auto">
          <a:xfrm>
            <a:off x="-1" y="1663700"/>
            <a:ext cx="12152896" cy="4724908"/>
          </a:xfrm>
          <a:prstGeom prst="rect">
            <a:avLst/>
          </a:prstGeom>
          <a:noFill/>
          <a:extLst>
            <a:ext uri="{909E8E84-426E-40DD-AFC4-6F175D3DCCD1}">
              <a14:hiddenFill xmlns:a14="http://schemas.microsoft.com/office/drawing/2010/main">
                <a:solidFill>
                  <a:srgbClr val="FFFFFF"/>
                </a:solidFill>
              </a14:hiddenFill>
            </a:ext>
          </a:extLst>
        </p:spPr>
      </p:pic>
      <p:cxnSp>
        <p:nvCxnSpPr>
          <p:cNvPr id="2" name="Connettore diritto 1">
            <a:extLst>
              <a:ext uri="{FF2B5EF4-FFF2-40B4-BE49-F238E27FC236}">
                <a16:creationId xmlns:a16="http://schemas.microsoft.com/office/drawing/2014/main" id="{28BD9120-CC66-05BF-90EE-EEA128FCAB59}"/>
              </a:ext>
            </a:extLst>
          </p:cNvPr>
          <p:cNvCxnSpPr>
            <a:cxnSpLocks/>
          </p:cNvCxnSpPr>
          <p:nvPr/>
        </p:nvCxnSpPr>
        <p:spPr>
          <a:xfrm>
            <a:off x="4669536" y="1538016"/>
            <a:ext cx="0" cy="5070048"/>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 name="Connettore diritto 2">
            <a:extLst>
              <a:ext uri="{FF2B5EF4-FFF2-40B4-BE49-F238E27FC236}">
                <a16:creationId xmlns:a16="http://schemas.microsoft.com/office/drawing/2014/main" id="{0A74B1DF-C730-49F3-9F31-C83C9858403A}"/>
              </a:ext>
            </a:extLst>
          </p:cNvPr>
          <p:cNvCxnSpPr>
            <a:cxnSpLocks/>
          </p:cNvCxnSpPr>
          <p:nvPr/>
        </p:nvCxnSpPr>
        <p:spPr>
          <a:xfrm>
            <a:off x="9930384" y="1538016"/>
            <a:ext cx="0" cy="485059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40599B97-02EF-C504-90E2-F9CA86011FDB}"/>
              </a:ext>
            </a:extLst>
          </p:cNvPr>
          <p:cNvSpPr txBox="1"/>
          <p:nvPr/>
        </p:nvSpPr>
        <p:spPr>
          <a:xfrm>
            <a:off x="4785360" y="1609344"/>
            <a:ext cx="2475358" cy="307777"/>
          </a:xfrm>
          <a:prstGeom prst="rect">
            <a:avLst/>
          </a:prstGeom>
          <a:noFill/>
        </p:spPr>
        <p:txBody>
          <a:bodyPr wrap="none" rtlCol="0">
            <a:spAutoFit/>
          </a:bodyPr>
          <a:lstStyle/>
          <a:p>
            <a:r>
              <a:rPr lang="en-US" dirty="0"/>
              <a:t>First ADC Sample of the spill</a:t>
            </a:r>
          </a:p>
        </p:txBody>
      </p:sp>
      <p:sp>
        <p:nvSpPr>
          <p:cNvPr id="11" name="CasellaDiTesto 10">
            <a:extLst>
              <a:ext uri="{FF2B5EF4-FFF2-40B4-BE49-F238E27FC236}">
                <a16:creationId xmlns:a16="http://schemas.microsoft.com/office/drawing/2014/main" id="{6DB082A8-32C5-8791-5B67-FBF011CE2D14}"/>
              </a:ext>
            </a:extLst>
          </p:cNvPr>
          <p:cNvSpPr txBox="1"/>
          <p:nvPr/>
        </p:nvSpPr>
        <p:spPr>
          <a:xfrm>
            <a:off x="9951276" y="1635009"/>
            <a:ext cx="1090363" cy="307777"/>
          </a:xfrm>
          <a:prstGeom prst="rect">
            <a:avLst/>
          </a:prstGeom>
          <a:noFill/>
        </p:spPr>
        <p:txBody>
          <a:bodyPr wrap="none" rtlCol="0">
            <a:spAutoFit/>
          </a:bodyPr>
          <a:lstStyle/>
          <a:p>
            <a:r>
              <a:rPr lang="en-US" dirty="0"/>
              <a:t>First Result</a:t>
            </a:r>
          </a:p>
        </p:txBody>
      </p:sp>
      <p:cxnSp>
        <p:nvCxnSpPr>
          <p:cNvPr id="13" name="Connettore 2 12">
            <a:extLst>
              <a:ext uri="{FF2B5EF4-FFF2-40B4-BE49-F238E27FC236}">
                <a16:creationId xmlns:a16="http://schemas.microsoft.com/office/drawing/2014/main" id="{1E6F6E3E-AC40-BF9C-688B-2B8CBC0B22CE}"/>
              </a:ext>
            </a:extLst>
          </p:cNvPr>
          <p:cNvCxnSpPr/>
          <p:nvPr/>
        </p:nvCxnSpPr>
        <p:spPr>
          <a:xfrm>
            <a:off x="4669536" y="2292096"/>
            <a:ext cx="5212080" cy="0"/>
          </a:xfrm>
          <a:prstGeom prst="straightConnector1">
            <a:avLst/>
          </a:prstGeom>
          <a:ln w="28575">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12F8E359-FAA6-79BA-4AD1-68A6CD222F0A}"/>
              </a:ext>
            </a:extLst>
          </p:cNvPr>
          <p:cNvSpPr txBox="1"/>
          <p:nvPr/>
        </p:nvSpPr>
        <p:spPr>
          <a:xfrm>
            <a:off x="6277614" y="2269145"/>
            <a:ext cx="2202847" cy="307777"/>
          </a:xfrm>
          <a:prstGeom prst="rect">
            <a:avLst/>
          </a:prstGeom>
          <a:noFill/>
        </p:spPr>
        <p:txBody>
          <a:bodyPr wrap="none" rtlCol="0">
            <a:spAutoFit/>
          </a:bodyPr>
          <a:lstStyle/>
          <a:p>
            <a:r>
              <a:rPr lang="en-US" dirty="0">
                <a:highlight>
                  <a:srgbClr val="FFFF00"/>
                </a:highlight>
              </a:rPr>
              <a:t>700 clock cycles </a:t>
            </a:r>
            <a:r>
              <a:rPr lang="en-US" dirty="0">
                <a:highlight>
                  <a:srgbClr val="FFFF00"/>
                </a:highlight>
                <a:sym typeface="Wingdings" panose="05000000000000000000" pitchFamily="2" charset="2"/>
              </a:rPr>
              <a:t> 2.8us</a:t>
            </a:r>
            <a:endParaRPr lang="en-US" dirty="0">
              <a:highlight>
                <a:srgbClr val="FFFF00"/>
              </a:highlight>
            </a:endParaRPr>
          </a:p>
        </p:txBody>
      </p:sp>
    </p:spTree>
    <p:extLst>
      <p:ext uri="{BB962C8B-B14F-4D97-AF65-F5344CB8AC3E}">
        <p14:creationId xmlns:p14="http://schemas.microsoft.com/office/powerpoint/2010/main" val="2946693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26B055B2-035D-95AE-12F3-1105AFBA5EBF}"/>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449FBF15-9F55-B1B1-ACFE-C8124F6EF734}"/>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0799AA03-E0F1-CE28-5FE2-9FF79C8B860B}"/>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25B3BFCB-A1AA-1D28-1855-A087D5A312B7}"/>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86646F5D-850A-E95E-7B5C-6232DAF53824}"/>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B705C940-702E-6E38-04A9-36DF354932CF}"/>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CD641F5F-C173-6066-03C3-CA38D4BBDB89}"/>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LEGIMAC HLS Implementation</a:t>
            </a:r>
            <a:endParaRPr lang="en-US" sz="2000" b="0" i="0" u="none" strike="noStrike" cap="none" dirty="0">
              <a:solidFill>
                <a:srgbClr val="000000"/>
              </a:solidFill>
              <a:latin typeface="Titillium Web"/>
              <a:ea typeface="Titillium Web"/>
              <a:cs typeface="Titillium Web"/>
              <a:sym typeface="Titillium Web"/>
            </a:endParaRPr>
          </a:p>
        </p:txBody>
      </p:sp>
      <p:pic>
        <p:nvPicPr>
          <p:cNvPr id="2" name="Immagine 1">
            <a:extLst>
              <a:ext uri="{FF2B5EF4-FFF2-40B4-BE49-F238E27FC236}">
                <a16:creationId xmlns:a16="http://schemas.microsoft.com/office/drawing/2014/main" id="{F4F3DD35-2BD7-15E7-33D0-2A1B5781A413}"/>
              </a:ext>
            </a:extLst>
          </p:cNvPr>
          <p:cNvPicPr>
            <a:picLocks noChangeAspect="1"/>
          </p:cNvPicPr>
          <p:nvPr/>
        </p:nvPicPr>
        <p:blipFill>
          <a:blip r:embed="rId5"/>
          <a:stretch>
            <a:fillRect/>
          </a:stretch>
        </p:blipFill>
        <p:spPr>
          <a:xfrm>
            <a:off x="467555" y="1641047"/>
            <a:ext cx="5322889" cy="2383601"/>
          </a:xfrm>
          <a:prstGeom prst="rect">
            <a:avLst/>
          </a:prstGeom>
        </p:spPr>
      </p:pic>
      <p:sp>
        <p:nvSpPr>
          <p:cNvPr id="4" name="Rettangolo 3">
            <a:extLst>
              <a:ext uri="{FF2B5EF4-FFF2-40B4-BE49-F238E27FC236}">
                <a16:creationId xmlns:a16="http://schemas.microsoft.com/office/drawing/2014/main" id="{D1296DCF-8B20-02F8-0A31-86A92305212B}"/>
              </a:ext>
            </a:extLst>
          </p:cNvPr>
          <p:cNvSpPr/>
          <p:nvPr/>
        </p:nvSpPr>
        <p:spPr>
          <a:xfrm>
            <a:off x="2113207" y="2069672"/>
            <a:ext cx="589280" cy="2854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a:extLst>
              <a:ext uri="{FF2B5EF4-FFF2-40B4-BE49-F238E27FC236}">
                <a16:creationId xmlns:a16="http://schemas.microsoft.com/office/drawing/2014/main" id="{8C316A5E-0ABD-2AE5-4239-278063FCE910}"/>
              </a:ext>
            </a:extLst>
          </p:cNvPr>
          <p:cNvPicPr>
            <a:picLocks noChangeAspect="1"/>
          </p:cNvPicPr>
          <p:nvPr/>
        </p:nvPicPr>
        <p:blipFill>
          <a:blip r:embed="rId6"/>
          <a:stretch>
            <a:fillRect/>
          </a:stretch>
        </p:blipFill>
        <p:spPr>
          <a:xfrm>
            <a:off x="1225973" y="4010002"/>
            <a:ext cx="10026504" cy="2495452"/>
          </a:xfrm>
          <a:prstGeom prst="rect">
            <a:avLst/>
          </a:prstGeom>
        </p:spPr>
      </p:pic>
      <p:cxnSp>
        <p:nvCxnSpPr>
          <p:cNvPr id="14" name="Connettore 2 13">
            <a:extLst>
              <a:ext uri="{FF2B5EF4-FFF2-40B4-BE49-F238E27FC236}">
                <a16:creationId xmlns:a16="http://schemas.microsoft.com/office/drawing/2014/main" id="{69EFAE30-8049-B2B1-00B0-6ECA9C5A7AA7}"/>
              </a:ext>
            </a:extLst>
          </p:cNvPr>
          <p:cNvCxnSpPr/>
          <p:nvPr/>
        </p:nvCxnSpPr>
        <p:spPr>
          <a:xfrm flipH="1">
            <a:off x="3305387" y="2973493"/>
            <a:ext cx="3779520" cy="2756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91F34331-ED9F-6065-F2DA-B5E8EB298364}"/>
              </a:ext>
            </a:extLst>
          </p:cNvPr>
          <p:cNvSpPr txBox="1"/>
          <p:nvPr/>
        </p:nvSpPr>
        <p:spPr>
          <a:xfrm>
            <a:off x="7233920" y="2641600"/>
            <a:ext cx="2680542" cy="307777"/>
          </a:xfrm>
          <a:prstGeom prst="rect">
            <a:avLst/>
          </a:prstGeom>
          <a:noFill/>
        </p:spPr>
        <p:txBody>
          <a:bodyPr wrap="none" rtlCol="0">
            <a:spAutoFit/>
          </a:bodyPr>
          <a:lstStyle/>
          <a:p>
            <a:r>
              <a:rPr lang="en-US" dirty="0"/>
              <a:t>330mW for 35000 inference/s!!!</a:t>
            </a:r>
          </a:p>
        </p:txBody>
      </p:sp>
    </p:spTree>
    <p:extLst>
      <p:ext uri="{BB962C8B-B14F-4D97-AF65-F5344CB8AC3E}">
        <p14:creationId xmlns:p14="http://schemas.microsoft.com/office/powerpoint/2010/main" val="1347996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7608D147-3275-CB6D-FEE7-B3D6B4A7E0F4}"/>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13D4F2A2-E1D5-52E8-6307-39B22B72859D}"/>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9F68965E-F1AE-2321-3233-C74971455386}"/>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DFC4D18A-EEA4-CAD5-7138-4FBC537B712F}"/>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E3473368-D35A-010F-4AC8-F8A5579F1B3C}"/>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4E8A3343-52D1-CB59-6389-7864982D9029}"/>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6B13065D-9419-AD04-DCF9-9F7B731D2D97}"/>
              </a:ext>
            </a:extLst>
          </p:cNvPr>
          <p:cNvSpPr txBox="1"/>
          <p:nvPr/>
        </p:nvSpPr>
        <p:spPr>
          <a:xfrm>
            <a:off x="715250" y="1030225"/>
            <a:ext cx="10599627"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Comparison with GPU</a:t>
            </a:r>
            <a:endParaRPr lang="en-US" sz="2000" b="0" i="0" u="none" strike="noStrike" cap="none" dirty="0">
              <a:solidFill>
                <a:srgbClr val="000000"/>
              </a:solidFill>
              <a:latin typeface="Titillium Web"/>
              <a:ea typeface="Titillium Web"/>
              <a:cs typeface="Titillium Web"/>
              <a:sym typeface="Titillium Web"/>
            </a:endParaRPr>
          </a:p>
        </p:txBody>
      </p:sp>
      <p:graphicFrame>
        <p:nvGraphicFramePr>
          <p:cNvPr id="5" name="Tabella 4">
            <a:extLst>
              <a:ext uri="{FF2B5EF4-FFF2-40B4-BE49-F238E27FC236}">
                <a16:creationId xmlns:a16="http://schemas.microsoft.com/office/drawing/2014/main" id="{3664DF95-6CE4-B8B9-4D94-030A2BDA715B}"/>
              </a:ext>
            </a:extLst>
          </p:cNvPr>
          <p:cNvGraphicFramePr>
            <a:graphicFrameLocks noGrp="1"/>
          </p:cNvGraphicFramePr>
          <p:nvPr>
            <p:extLst>
              <p:ext uri="{D42A27DB-BD31-4B8C-83A1-F6EECF244321}">
                <p14:modId xmlns:p14="http://schemas.microsoft.com/office/powerpoint/2010/main" val="2315670212"/>
              </p:ext>
            </p:extLst>
          </p:nvPr>
        </p:nvGraphicFramePr>
        <p:xfrm>
          <a:off x="806027" y="1854172"/>
          <a:ext cx="8128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510172698"/>
                    </a:ext>
                  </a:extLst>
                </a:gridCol>
                <a:gridCol w="2032000">
                  <a:extLst>
                    <a:ext uri="{9D8B030D-6E8A-4147-A177-3AD203B41FA5}">
                      <a16:colId xmlns:a16="http://schemas.microsoft.com/office/drawing/2014/main" val="212147437"/>
                    </a:ext>
                  </a:extLst>
                </a:gridCol>
                <a:gridCol w="2032000">
                  <a:extLst>
                    <a:ext uri="{9D8B030D-6E8A-4147-A177-3AD203B41FA5}">
                      <a16:colId xmlns:a16="http://schemas.microsoft.com/office/drawing/2014/main" val="3764341462"/>
                    </a:ext>
                  </a:extLst>
                </a:gridCol>
                <a:gridCol w="2032000">
                  <a:extLst>
                    <a:ext uri="{9D8B030D-6E8A-4147-A177-3AD203B41FA5}">
                      <a16:colId xmlns:a16="http://schemas.microsoft.com/office/drawing/2014/main" val="1148460934"/>
                    </a:ext>
                  </a:extLst>
                </a:gridCol>
              </a:tblGrid>
              <a:tr h="370840">
                <a:tc>
                  <a:txBody>
                    <a:bodyPr/>
                    <a:lstStyle/>
                    <a:p>
                      <a:r>
                        <a:rPr lang="en-US" dirty="0"/>
                        <a:t>Model</a:t>
                      </a:r>
                    </a:p>
                  </a:txBody>
                  <a:tcPr/>
                </a:tc>
                <a:tc>
                  <a:txBody>
                    <a:bodyPr/>
                    <a:lstStyle/>
                    <a:p>
                      <a:r>
                        <a:rPr lang="en-US" dirty="0"/>
                        <a:t>RAM</a:t>
                      </a:r>
                    </a:p>
                  </a:txBody>
                  <a:tcPr/>
                </a:tc>
                <a:tc>
                  <a:txBody>
                    <a:bodyPr/>
                    <a:lstStyle/>
                    <a:p>
                      <a:r>
                        <a:rPr lang="en-US" dirty="0"/>
                        <a:t>Inference/s</a:t>
                      </a:r>
                    </a:p>
                  </a:txBody>
                  <a:tcPr/>
                </a:tc>
                <a:tc>
                  <a:txBody>
                    <a:bodyPr/>
                    <a:lstStyle/>
                    <a:p>
                      <a:r>
                        <a:rPr lang="en-US" dirty="0"/>
                        <a:t>Power</a:t>
                      </a:r>
                    </a:p>
                  </a:txBody>
                  <a:tcPr/>
                </a:tc>
                <a:extLst>
                  <a:ext uri="{0D108BD9-81ED-4DB2-BD59-A6C34878D82A}">
                    <a16:rowId xmlns:a16="http://schemas.microsoft.com/office/drawing/2014/main" val="2036254702"/>
                  </a:ext>
                </a:extLst>
              </a:tr>
              <a:tr h="370840">
                <a:tc>
                  <a:txBody>
                    <a:bodyPr/>
                    <a:lstStyle/>
                    <a:p>
                      <a:r>
                        <a:rPr lang="en-US" dirty="0"/>
                        <a:t>FPGA Implementation</a:t>
                      </a:r>
                    </a:p>
                  </a:txBody>
                  <a:tcPr/>
                </a:tc>
                <a:tc>
                  <a:txBody>
                    <a:bodyPr/>
                    <a:lstStyle/>
                    <a:p>
                      <a:r>
                        <a:rPr lang="en-US" dirty="0"/>
                        <a:t>257 </a:t>
                      </a:r>
                      <a:r>
                        <a:rPr lang="en-US" dirty="0" err="1"/>
                        <a:t>kbytes</a:t>
                      </a:r>
                      <a:endParaRPr lang="en-US" dirty="0"/>
                    </a:p>
                  </a:txBody>
                  <a:tcPr/>
                </a:tc>
                <a:tc>
                  <a:txBody>
                    <a:bodyPr/>
                    <a:lstStyle/>
                    <a:p>
                      <a:r>
                        <a:rPr lang="en-US" dirty="0"/>
                        <a:t>34000</a:t>
                      </a:r>
                    </a:p>
                  </a:txBody>
                  <a:tcPr/>
                </a:tc>
                <a:tc>
                  <a:txBody>
                    <a:bodyPr/>
                    <a:lstStyle/>
                    <a:p>
                      <a:r>
                        <a:rPr lang="en-US" dirty="0"/>
                        <a:t>0.35W</a:t>
                      </a:r>
                    </a:p>
                  </a:txBody>
                  <a:tcPr/>
                </a:tc>
                <a:extLst>
                  <a:ext uri="{0D108BD9-81ED-4DB2-BD59-A6C34878D82A}">
                    <a16:rowId xmlns:a16="http://schemas.microsoft.com/office/drawing/2014/main" val="4040552345"/>
                  </a:ext>
                </a:extLst>
              </a:tr>
              <a:tr h="370840">
                <a:tc>
                  <a:txBody>
                    <a:bodyPr/>
                    <a:lstStyle/>
                    <a:p>
                      <a:r>
                        <a:rPr lang="en-US" dirty="0"/>
                        <a:t>GTX4060</a:t>
                      </a:r>
                    </a:p>
                  </a:txBody>
                  <a:tcPr/>
                </a:tc>
                <a:tc>
                  <a:txBody>
                    <a:bodyPr/>
                    <a:lstStyle/>
                    <a:p>
                      <a:r>
                        <a:rPr lang="en-US" dirty="0"/>
                        <a:t>30 Mbytes / 8Gb</a:t>
                      </a:r>
                    </a:p>
                  </a:txBody>
                  <a:tcPr/>
                </a:tc>
                <a:tc>
                  <a:txBody>
                    <a:bodyPr/>
                    <a:lstStyle/>
                    <a:p>
                      <a:r>
                        <a:rPr lang="en-US" dirty="0"/>
                        <a:t>30000</a:t>
                      </a:r>
                    </a:p>
                  </a:txBody>
                  <a:tcPr/>
                </a:tc>
                <a:tc>
                  <a:txBody>
                    <a:bodyPr/>
                    <a:lstStyle/>
                    <a:p>
                      <a:r>
                        <a:rPr lang="en-US" dirty="0"/>
                        <a:t>100W</a:t>
                      </a:r>
                    </a:p>
                  </a:txBody>
                  <a:tcPr/>
                </a:tc>
                <a:extLst>
                  <a:ext uri="{0D108BD9-81ED-4DB2-BD59-A6C34878D82A}">
                    <a16:rowId xmlns:a16="http://schemas.microsoft.com/office/drawing/2014/main" val="3751704073"/>
                  </a:ext>
                </a:extLst>
              </a:tr>
              <a:tr h="370840">
                <a:tc>
                  <a:txBody>
                    <a:bodyPr/>
                    <a:lstStyle/>
                    <a:p>
                      <a:r>
                        <a:rPr lang="en-US" dirty="0"/>
                        <a:t>Jetson Orin Nano</a:t>
                      </a:r>
                    </a:p>
                  </a:txBody>
                  <a:tcPr/>
                </a:tc>
                <a:tc>
                  <a:txBody>
                    <a:bodyPr/>
                    <a:lstStyle/>
                    <a:p>
                      <a:r>
                        <a:rPr lang="en-US" dirty="0"/>
                        <a:t>30 Mbytes / 4Gb</a:t>
                      </a:r>
                    </a:p>
                  </a:txBody>
                  <a:tcPr/>
                </a:tc>
                <a:tc>
                  <a:txBody>
                    <a:bodyPr/>
                    <a:lstStyle/>
                    <a:p>
                      <a:r>
                        <a:rPr lang="en-US" dirty="0"/>
                        <a:t>11500</a:t>
                      </a:r>
                    </a:p>
                  </a:txBody>
                  <a:tcPr/>
                </a:tc>
                <a:tc>
                  <a:txBody>
                    <a:bodyPr/>
                    <a:lstStyle/>
                    <a:p>
                      <a:r>
                        <a:rPr lang="en-US" dirty="0"/>
                        <a:t>5W</a:t>
                      </a:r>
                    </a:p>
                  </a:txBody>
                  <a:tcPr/>
                </a:tc>
                <a:extLst>
                  <a:ext uri="{0D108BD9-81ED-4DB2-BD59-A6C34878D82A}">
                    <a16:rowId xmlns:a16="http://schemas.microsoft.com/office/drawing/2014/main" val="187508973"/>
                  </a:ext>
                </a:extLst>
              </a:tr>
            </a:tbl>
          </a:graphicData>
        </a:graphic>
      </p:graphicFrame>
    </p:spTree>
    <p:extLst>
      <p:ext uri="{BB962C8B-B14F-4D97-AF65-F5344CB8AC3E}">
        <p14:creationId xmlns:p14="http://schemas.microsoft.com/office/powerpoint/2010/main" val="104086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30BCAD4E-77D2-53DE-4672-868BC6D9AC3E}"/>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856BD479-499C-B902-893D-373F43BC65F6}"/>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CB9130FD-9B14-A074-CC6B-209C179E4C90}"/>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CD0FC82C-9955-1E61-6222-67441EABAF4B}"/>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3BB375B6-6FE5-CC84-C030-D09F82CBECCA}"/>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2440AE37-FFD9-0303-7914-83A19D513270}"/>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91496055-FED2-BED6-9867-4B82EF486586}"/>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Zire payload on </a:t>
            </a:r>
            <a:r>
              <a:rPr lang="en-US" sz="3000" b="1" i="0" u="none" strike="noStrike" cap="none" dirty="0" err="1">
                <a:solidFill>
                  <a:srgbClr val="1C7FFF"/>
                </a:solidFill>
                <a:latin typeface="Titillium Web"/>
                <a:ea typeface="Titillium Web"/>
                <a:cs typeface="Titillium Web"/>
                <a:sym typeface="Titillium Web"/>
              </a:rPr>
              <a:t>Nuses</a:t>
            </a:r>
            <a:r>
              <a:rPr lang="en-US" sz="3000" b="1" i="0" u="none" strike="noStrike" cap="none" dirty="0">
                <a:solidFill>
                  <a:srgbClr val="1C7FFF"/>
                </a:solidFill>
                <a:latin typeface="Titillium Web"/>
                <a:ea typeface="Titillium Web"/>
                <a:cs typeface="Titillium Web"/>
                <a:sym typeface="Titillium Web"/>
              </a:rPr>
              <a:t> Satellite</a:t>
            </a:r>
            <a:endParaRPr lang="en-US" sz="2000" b="0" i="0" u="none" strike="noStrike" cap="none" dirty="0">
              <a:solidFill>
                <a:srgbClr val="000000"/>
              </a:solidFill>
              <a:latin typeface="Titillium Web"/>
              <a:ea typeface="Titillium Web"/>
              <a:cs typeface="Titillium Web"/>
              <a:sym typeface="Titillium Web"/>
            </a:endParaRPr>
          </a:p>
        </p:txBody>
      </p:sp>
      <p:pic>
        <p:nvPicPr>
          <p:cNvPr id="3" name="Immagine 2" descr="Immagine che contiene ingegneria, macchina, elettronica, Impianto elettrico&#10;&#10;Il contenuto generato dall'IA potrebbe non essere corretto.">
            <a:extLst>
              <a:ext uri="{FF2B5EF4-FFF2-40B4-BE49-F238E27FC236}">
                <a16:creationId xmlns:a16="http://schemas.microsoft.com/office/drawing/2014/main" id="{B8F260D5-24E2-556B-D93B-74F05049C56F}"/>
              </a:ext>
            </a:extLst>
          </p:cNvPr>
          <p:cNvPicPr>
            <a:picLocks noChangeAspect="1"/>
          </p:cNvPicPr>
          <p:nvPr/>
        </p:nvPicPr>
        <p:blipFill>
          <a:blip r:embed="rId5"/>
          <a:stretch>
            <a:fillRect/>
          </a:stretch>
        </p:blipFill>
        <p:spPr>
          <a:xfrm>
            <a:off x="7028101" y="2403630"/>
            <a:ext cx="5088503" cy="2862283"/>
          </a:xfrm>
          <a:prstGeom prst="rect">
            <a:avLst/>
          </a:prstGeom>
        </p:spPr>
      </p:pic>
      <p:pic>
        <p:nvPicPr>
          <p:cNvPr id="7" name="Immagine 6" descr="Immagine che contiene elettronica, macchina&#10;&#10;Il contenuto generato dall'IA potrebbe non essere corretto.">
            <a:extLst>
              <a:ext uri="{FF2B5EF4-FFF2-40B4-BE49-F238E27FC236}">
                <a16:creationId xmlns:a16="http://schemas.microsoft.com/office/drawing/2014/main" id="{71D7BE28-88F5-0D81-1D17-C86A4128365F}"/>
              </a:ext>
            </a:extLst>
          </p:cNvPr>
          <p:cNvPicPr>
            <a:picLocks noChangeAspect="1"/>
          </p:cNvPicPr>
          <p:nvPr/>
        </p:nvPicPr>
        <p:blipFill>
          <a:blip r:embed="rId6"/>
          <a:stretch>
            <a:fillRect/>
          </a:stretch>
        </p:blipFill>
        <p:spPr>
          <a:xfrm>
            <a:off x="75396" y="2518899"/>
            <a:ext cx="3173370" cy="2631744"/>
          </a:xfrm>
          <a:prstGeom prst="rect">
            <a:avLst/>
          </a:prstGeom>
        </p:spPr>
      </p:pic>
      <p:pic>
        <p:nvPicPr>
          <p:cNvPr id="10" name="Immagine 9" descr="Immagine che contiene cartone animato&#10;&#10;Il contenuto generato dall'IA potrebbe non essere corretto.">
            <a:extLst>
              <a:ext uri="{FF2B5EF4-FFF2-40B4-BE49-F238E27FC236}">
                <a16:creationId xmlns:a16="http://schemas.microsoft.com/office/drawing/2014/main" id="{BF050455-48D1-53E8-FCAA-A43E2F8681DF}"/>
              </a:ext>
            </a:extLst>
          </p:cNvPr>
          <p:cNvPicPr>
            <a:picLocks noChangeAspect="1"/>
          </p:cNvPicPr>
          <p:nvPr/>
        </p:nvPicPr>
        <p:blipFill>
          <a:blip r:embed="rId7"/>
          <a:stretch>
            <a:fillRect/>
          </a:stretch>
        </p:blipFill>
        <p:spPr>
          <a:xfrm>
            <a:off x="3178419" y="2573215"/>
            <a:ext cx="3585913" cy="2737338"/>
          </a:xfrm>
          <a:prstGeom prst="rect">
            <a:avLst/>
          </a:prstGeom>
        </p:spPr>
      </p:pic>
      <p:sp>
        <p:nvSpPr>
          <p:cNvPr id="11" name="CasellaDiTesto 10">
            <a:extLst>
              <a:ext uri="{FF2B5EF4-FFF2-40B4-BE49-F238E27FC236}">
                <a16:creationId xmlns:a16="http://schemas.microsoft.com/office/drawing/2014/main" id="{358A736B-91B6-D4C0-8AA9-4433C58DD39F}"/>
              </a:ext>
            </a:extLst>
          </p:cNvPr>
          <p:cNvSpPr txBox="1"/>
          <p:nvPr/>
        </p:nvSpPr>
        <p:spPr>
          <a:xfrm>
            <a:off x="1770184" y="5449252"/>
            <a:ext cx="3685624" cy="307777"/>
          </a:xfrm>
          <a:prstGeom prst="rect">
            <a:avLst/>
          </a:prstGeom>
          <a:noFill/>
        </p:spPr>
        <p:txBody>
          <a:bodyPr wrap="none" rtlCol="0">
            <a:spAutoFit/>
          </a:bodyPr>
          <a:lstStyle/>
          <a:p>
            <a:r>
              <a:rPr lang="en-US" i="1" dirty="0"/>
              <a:t>3D model of the satellite and of </a:t>
            </a:r>
            <a:r>
              <a:rPr lang="en-US" i="1" dirty="0" err="1"/>
              <a:t>Zirè</a:t>
            </a:r>
            <a:r>
              <a:rPr lang="en-US" i="1" dirty="0"/>
              <a:t> payload</a:t>
            </a:r>
          </a:p>
        </p:txBody>
      </p:sp>
    </p:spTree>
    <p:extLst>
      <p:ext uri="{BB962C8B-B14F-4D97-AF65-F5344CB8AC3E}">
        <p14:creationId xmlns:p14="http://schemas.microsoft.com/office/powerpoint/2010/main" val="2747074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B89D6861-883E-A791-EEF4-8C9758E5B955}"/>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6BBD73DE-BBCB-BCAB-1CA7-4C31A015EE2B}"/>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3513987C-585E-FEF9-FF6C-245F7F4F69F7}"/>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065D62E3-EF33-956E-1735-ABC2B1F38FD5}"/>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56770ACE-0306-3BB7-1857-E89B6F470B8E}"/>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7DF9E68A-772F-89AE-A7CD-3D589EADCC2F}"/>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4C145E29-B02A-392D-B4CC-C66B5C0E0875}"/>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Zire payload on </a:t>
            </a:r>
            <a:r>
              <a:rPr lang="en-US" sz="3000" b="1" i="0" u="none" strike="noStrike" cap="none" dirty="0" err="1">
                <a:solidFill>
                  <a:srgbClr val="1C7FFF"/>
                </a:solidFill>
                <a:latin typeface="Titillium Web"/>
                <a:ea typeface="Titillium Web"/>
                <a:cs typeface="Titillium Web"/>
                <a:sym typeface="Titillium Web"/>
              </a:rPr>
              <a:t>Nuses</a:t>
            </a:r>
            <a:r>
              <a:rPr lang="en-US" sz="3000" b="1" i="0" u="none" strike="noStrike" cap="none" dirty="0">
                <a:solidFill>
                  <a:srgbClr val="1C7FFF"/>
                </a:solidFill>
                <a:latin typeface="Titillium Web"/>
                <a:ea typeface="Titillium Web"/>
                <a:cs typeface="Titillium Web"/>
                <a:sym typeface="Titillium Web"/>
              </a:rPr>
              <a:t> Satellite</a:t>
            </a:r>
            <a:endParaRPr lang="en-US" sz="2000" b="0" i="0" u="none" strike="noStrike" cap="none" dirty="0">
              <a:solidFill>
                <a:srgbClr val="000000"/>
              </a:solidFill>
              <a:latin typeface="Titillium Web"/>
              <a:ea typeface="Titillium Web"/>
              <a:cs typeface="Titillium Web"/>
              <a:sym typeface="Titillium Web"/>
            </a:endParaRPr>
          </a:p>
        </p:txBody>
      </p:sp>
      <p:pic>
        <p:nvPicPr>
          <p:cNvPr id="4" name="Immagine 3" descr="Immagine che contiene interno, contenitore, scatola, argento&#10;&#10;Il contenuto generato dall'IA potrebbe non essere corretto.">
            <a:extLst>
              <a:ext uri="{FF2B5EF4-FFF2-40B4-BE49-F238E27FC236}">
                <a16:creationId xmlns:a16="http://schemas.microsoft.com/office/drawing/2014/main" id="{DAA3B0FE-7DF0-0264-9652-CD923E16B7D9}"/>
              </a:ext>
            </a:extLst>
          </p:cNvPr>
          <p:cNvPicPr>
            <a:picLocks noChangeAspect="1"/>
          </p:cNvPicPr>
          <p:nvPr/>
        </p:nvPicPr>
        <p:blipFill>
          <a:blip r:embed="rId5"/>
          <a:srcRect l="1384" r="53949"/>
          <a:stretch/>
        </p:blipFill>
        <p:spPr>
          <a:xfrm>
            <a:off x="7336312" y="1922368"/>
            <a:ext cx="3741848" cy="3070314"/>
          </a:xfrm>
          <a:prstGeom prst="rect">
            <a:avLst/>
          </a:prstGeom>
        </p:spPr>
      </p:pic>
      <p:pic>
        <p:nvPicPr>
          <p:cNvPr id="9" name="Immagine 8" descr="Immagine che contiene treno, contenitore&#10;&#10;Il contenuto generato dall'IA potrebbe non essere corretto.">
            <a:extLst>
              <a:ext uri="{FF2B5EF4-FFF2-40B4-BE49-F238E27FC236}">
                <a16:creationId xmlns:a16="http://schemas.microsoft.com/office/drawing/2014/main" id="{D8EE9D20-4354-C96F-EA43-9F990F95D946}"/>
              </a:ext>
            </a:extLst>
          </p:cNvPr>
          <p:cNvPicPr>
            <a:picLocks noChangeAspect="1"/>
          </p:cNvPicPr>
          <p:nvPr/>
        </p:nvPicPr>
        <p:blipFill>
          <a:blip r:embed="rId6"/>
          <a:srcRect t="17879" b="17677"/>
          <a:stretch/>
        </p:blipFill>
        <p:spPr>
          <a:xfrm>
            <a:off x="1612510" y="1659284"/>
            <a:ext cx="4594860" cy="2209800"/>
          </a:xfrm>
          <a:prstGeom prst="rect">
            <a:avLst/>
          </a:prstGeom>
        </p:spPr>
      </p:pic>
      <p:pic>
        <p:nvPicPr>
          <p:cNvPr id="11" name="Immagine 10" descr="Immagine che contiene macchina, Ingegneria elettronica, elettronica, ingegneria&#10;&#10;Il contenuto generato dall'IA potrebbe non essere corretto.">
            <a:extLst>
              <a:ext uri="{FF2B5EF4-FFF2-40B4-BE49-F238E27FC236}">
                <a16:creationId xmlns:a16="http://schemas.microsoft.com/office/drawing/2014/main" id="{877842C3-78EF-4ECF-4A37-B86DCE0A6901}"/>
              </a:ext>
            </a:extLst>
          </p:cNvPr>
          <p:cNvPicPr>
            <a:picLocks noChangeAspect="1"/>
          </p:cNvPicPr>
          <p:nvPr/>
        </p:nvPicPr>
        <p:blipFill>
          <a:blip r:embed="rId7"/>
          <a:stretch>
            <a:fillRect/>
          </a:stretch>
        </p:blipFill>
        <p:spPr>
          <a:xfrm>
            <a:off x="1836363" y="4167332"/>
            <a:ext cx="3889468" cy="2045702"/>
          </a:xfrm>
          <a:prstGeom prst="rect">
            <a:avLst/>
          </a:prstGeom>
        </p:spPr>
      </p:pic>
      <p:sp>
        <p:nvSpPr>
          <p:cNvPr id="12" name="CasellaDiTesto 11">
            <a:extLst>
              <a:ext uri="{FF2B5EF4-FFF2-40B4-BE49-F238E27FC236}">
                <a16:creationId xmlns:a16="http://schemas.microsoft.com/office/drawing/2014/main" id="{5BD76637-D59D-02B2-E4BF-FD4D969DB754}"/>
              </a:ext>
            </a:extLst>
          </p:cNvPr>
          <p:cNvSpPr txBox="1"/>
          <p:nvPr/>
        </p:nvSpPr>
        <p:spPr>
          <a:xfrm>
            <a:off x="7248822" y="4992682"/>
            <a:ext cx="4245073" cy="954107"/>
          </a:xfrm>
          <a:prstGeom prst="rect">
            <a:avLst/>
          </a:prstGeom>
          <a:noFill/>
        </p:spPr>
        <p:txBody>
          <a:bodyPr wrap="none" rtlCol="0">
            <a:spAutoFit/>
          </a:bodyPr>
          <a:lstStyle/>
          <a:p>
            <a:pPr algn="ctr"/>
            <a:r>
              <a:rPr lang="en-US" i="1" dirty="0"/>
              <a:t>FTK Fiber Tracker</a:t>
            </a:r>
          </a:p>
          <a:p>
            <a:pPr algn="ctr"/>
            <a:endParaRPr lang="en-US" i="1" dirty="0"/>
          </a:p>
          <a:p>
            <a:pPr algn="ctr"/>
            <a:r>
              <a:rPr lang="en-US" i="1" dirty="0"/>
              <a:t>M.N. Mazziotta, </a:t>
            </a:r>
            <a:r>
              <a:rPr lang="en-US" i="1" dirty="0" err="1"/>
              <a:t>F.Gargano</a:t>
            </a:r>
            <a:r>
              <a:rPr lang="en-US" i="1" dirty="0"/>
              <a:t>, </a:t>
            </a:r>
            <a:r>
              <a:rPr lang="en-US" i="1" dirty="0" err="1"/>
              <a:t>R.Pillera</a:t>
            </a:r>
            <a:r>
              <a:rPr lang="en-US" i="1" dirty="0"/>
              <a:t>, G. </a:t>
            </a:r>
            <a:r>
              <a:rPr lang="en-US" i="1" dirty="0" err="1"/>
              <a:t>Panzarini</a:t>
            </a:r>
            <a:r>
              <a:rPr lang="en-US" i="1" dirty="0"/>
              <a:t>,</a:t>
            </a:r>
            <a:br>
              <a:rPr lang="en-US" i="1" dirty="0"/>
            </a:br>
            <a:r>
              <a:rPr lang="en-US" i="1" dirty="0"/>
              <a:t>L. Lorusso, A. Liguori </a:t>
            </a:r>
          </a:p>
        </p:txBody>
      </p:sp>
    </p:spTree>
    <p:extLst>
      <p:ext uri="{BB962C8B-B14F-4D97-AF65-F5344CB8AC3E}">
        <p14:creationId xmlns:p14="http://schemas.microsoft.com/office/powerpoint/2010/main" val="1444455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A5048E70-7DAA-1A06-6F0C-3FA36CF7F84D}"/>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6A9866E4-4A4E-0F72-E336-1EF33D1DBA2C}"/>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01447F79-6793-B9ED-AD85-2F9D6B82F8C5}"/>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8BE42AB1-F91C-BA16-DB1A-65A78F21C5C8}"/>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DB805874-2C17-EC7C-F7AE-8BA7D385880E}"/>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19AF2E77-468B-F047-4346-6D5D655DA597}"/>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760581B5-707B-43AB-F513-7DD2E5EAB653}"/>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Zire payload on </a:t>
            </a:r>
            <a:r>
              <a:rPr lang="en-US" sz="3000" b="1" i="0" u="none" strike="noStrike" cap="none" dirty="0" err="1">
                <a:solidFill>
                  <a:srgbClr val="1C7FFF"/>
                </a:solidFill>
                <a:latin typeface="Titillium Web"/>
                <a:ea typeface="Titillium Web"/>
                <a:cs typeface="Titillium Web"/>
                <a:sym typeface="Titillium Web"/>
              </a:rPr>
              <a:t>Nuses</a:t>
            </a:r>
            <a:r>
              <a:rPr lang="en-US" sz="3000" b="1" i="0" u="none" strike="noStrike" cap="none" dirty="0">
                <a:solidFill>
                  <a:srgbClr val="1C7FFF"/>
                </a:solidFill>
                <a:latin typeface="Titillium Web"/>
                <a:ea typeface="Titillium Web"/>
                <a:cs typeface="Titillium Web"/>
                <a:sym typeface="Titillium Web"/>
              </a:rPr>
              <a:t> Satellite</a:t>
            </a:r>
            <a:endParaRPr lang="en-US" sz="2000" b="0" i="0" u="none" strike="noStrike" cap="none" dirty="0">
              <a:solidFill>
                <a:srgbClr val="000000"/>
              </a:solidFill>
              <a:latin typeface="Titillium Web"/>
              <a:ea typeface="Titillium Web"/>
              <a:cs typeface="Titillium Web"/>
              <a:sym typeface="Titillium Web"/>
            </a:endParaRPr>
          </a:p>
        </p:txBody>
      </p:sp>
      <p:pic>
        <p:nvPicPr>
          <p:cNvPr id="3" name="Immagine 2" descr="Immagine che contiene testo, schermata, linea, diagramma&#10;&#10;Il contenuto generato dall'IA potrebbe non essere corretto.">
            <a:extLst>
              <a:ext uri="{FF2B5EF4-FFF2-40B4-BE49-F238E27FC236}">
                <a16:creationId xmlns:a16="http://schemas.microsoft.com/office/drawing/2014/main" id="{059E3C71-F29A-9D71-14B1-940E69B283BF}"/>
              </a:ext>
            </a:extLst>
          </p:cNvPr>
          <p:cNvPicPr>
            <a:picLocks noChangeAspect="1"/>
          </p:cNvPicPr>
          <p:nvPr/>
        </p:nvPicPr>
        <p:blipFill>
          <a:blip r:embed="rId5"/>
          <a:stretch>
            <a:fillRect/>
          </a:stretch>
        </p:blipFill>
        <p:spPr>
          <a:xfrm>
            <a:off x="832338" y="2221523"/>
            <a:ext cx="5746045" cy="3176028"/>
          </a:xfrm>
          <a:prstGeom prst="rect">
            <a:avLst/>
          </a:prstGeom>
        </p:spPr>
      </p:pic>
      <p:sp>
        <p:nvSpPr>
          <p:cNvPr id="5" name="Rettangolo 4">
            <a:extLst>
              <a:ext uri="{FF2B5EF4-FFF2-40B4-BE49-F238E27FC236}">
                <a16:creationId xmlns:a16="http://schemas.microsoft.com/office/drawing/2014/main" id="{9DBCFC9F-E661-3F7E-BDF2-908DC7E40253}"/>
              </a:ext>
            </a:extLst>
          </p:cNvPr>
          <p:cNvSpPr/>
          <p:nvPr/>
        </p:nvSpPr>
        <p:spPr>
          <a:xfrm>
            <a:off x="4806461" y="1975989"/>
            <a:ext cx="1711569" cy="3516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40;p2">
            <a:extLst>
              <a:ext uri="{FF2B5EF4-FFF2-40B4-BE49-F238E27FC236}">
                <a16:creationId xmlns:a16="http://schemas.microsoft.com/office/drawing/2014/main" id="{7B9E0895-95DE-4E1B-7418-3140BE05F7D2}"/>
              </a:ext>
            </a:extLst>
          </p:cNvPr>
          <p:cNvSpPr txBox="1"/>
          <p:nvPr/>
        </p:nvSpPr>
        <p:spPr>
          <a:xfrm>
            <a:off x="6712747" y="1762566"/>
            <a:ext cx="4788876" cy="1477287"/>
          </a:xfrm>
          <a:prstGeom prst="rect">
            <a:avLst/>
          </a:prstGeom>
          <a:noFill/>
          <a:ln>
            <a:noFill/>
          </a:ln>
        </p:spPr>
        <p:txBody>
          <a:bodyPr spcFirstLastPara="1" wrap="square" lIns="360000" tIns="45700" rIns="91425" bIns="45700" anchor="t" anchorCtr="0">
            <a:spAutoFit/>
          </a:bodyPr>
          <a:lstStyle/>
          <a:p>
            <a:pPr marL="395898" indent="-342900">
              <a:lnSpc>
                <a:spcPct val="90000"/>
              </a:lnSpc>
              <a:buClr>
                <a:srgbClr val="1528BC"/>
              </a:buClr>
              <a:buSzPts val="2000"/>
              <a:buFont typeface="Arial" panose="020B0604020202020204" pitchFamily="34" charset="0"/>
              <a:buChar char="•"/>
            </a:pPr>
            <a:r>
              <a:rPr lang="it-IT" sz="2000" i="0" u="none" strike="noStrike" cap="none" dirty="0" err="1">
                <a:solidFill>
                  <a:schemeClr val="tx1"/>
                </a:solidFill>
                <a:latin typeface="Titillium Web"/>
                <a:ea typeface="Titillium Web"/>
                <a:cs typeface="Titillium Web"/>
                <a:sym typeface="Titillium Web"/>
              </a:rPr>
              <a:t>Fiber</a:t>
            </a:r>
            <a:r>
              <a:rPr lang="it-IT" sz="2000" i="0" u="none" strike="noStrike" cap="none" dirty="0">
                <a:solidFill>
                  <a:schemeClr val="tx1"/>
                </a:solidFill>
                <a:latin typeface="Titillium Web"/>
                <a:ea typeface="Titillium Web"/>
                <a:cs typeface="Titillium Web"/>
                <a:sym typeface="Titillium Web"/>
              </a:rPr>
              <a:t> tracker </a:t>
            </a:r>
            <a:r>
              <a:rPr lang="it-IT" sz="2000" i="0" u="none" strike="noStrike" cap="none" dirty="0">
                <a:solidFill>
                  <a:schemeClr val="tx1"/>
                </a:solidFill>
                <a:latin typeface="Titillium Web"/>
                <a:ea typeface="Titillium Web"/>
                <a:cs typeface="Titillium Web"/>
                <a:sym typeface="Wingdings" panose="05000000000000000000" pitchFamily="2" charset="2"/>
              </a:rPr>
              <a:t> </a:t>
            </a:r>
            <a:r>
              <a:rPr lang="it-IT" sz="2000" i="0" u="none" strike="noStrike" cap="none" dirty="0" err="1">
                <a:solidFill>
                  <a:schemeClr val="tx1"/>
                </a:solidFill>
                <a:latin typeface="Titillium Web"/>
                <a:ea typeface="Titillium Web"/>
                <a:cs typeface="Titillium Web"/>
                <a:sym typeface="Wingdings" panose="05000000000000000000" pitchFamily="2" charset="2"/>
              </a:rPr>
              <a:t>recostruction</a:t>
            </a:r>
            <a:r>
              <a:rPr lang="it-IT" sz="2000" i="0" u="none" strike="noStrike" cap="none" dirty="0">
                <a:solidFill>
                  <a:schemeClr val="tx1"/>
                </a:solidFill>
                <a:latin typeface="Titillium Web"/>
                <a:ea typeface="Titillium Web"/>
                <a:cs typeface="Titillium Web"/>
                <a:sym typeface="Wingdings" panose="05000000000000000000" pitchFamily="2" charset="2"/>
              </a:rPr>
              <a:t> with ML</a:t>
            </a:r>
          </a:p>
          <a:p>
            <a:pPr marL="395898" indent="-342900">
              <a:lnSpc>
                <a:spcPct val="90000"/>
              </a:lnSpc>
              <a:buClr>
                <a:srgbClr val="1528BC"/>
              </a:buClr>
              <a:buSzPts val="2000"/>
              <a:buFont typeface="Arial" panose="020B0604020202020204" pitchFamily="34" charset="0"/>
              <a:buChar char="•"/>
            </a:pPr>
            <a:r>
              <a:rPr lang="it-IT" sz="2000" dirty="0">
                <a:solidFill>
                  <a:schemeClr val="tx1"/>
                </a:solidFill>
                <a:latin typeface="Titillium Web"/>
                <a:ea typeface="Titillium Web"/>
                <a:cs typeface="Titillium Web"/>
                <a:sym typeface="Wingdings" panose="05000000000000000000" pitchFamily="2" charset="2"/>
              </a:rPr>
              <a:t>Low power </a:t>
            </a:r>
            <a:r>
              <a:rPr lang="it-IT" sz="2000" dirty="0" err="1">
                <a:solidFill>
                  <a:schemeClr val="tx1"/>
                </a:solidFill>
                <a:latin typeface="Titillium Web"/>
                <a:ea typeface="Titillium Web"/>
                <a:cs typeface="Titillium Web"/>
                <a:sym typeface="Wingdings" panose="05000000000000000000" pitchFamily="2" charset="2"/>
              </a:rPr>
              <a:t>solutions</a:t>
            </a:r>
            <a:r>
              <a:rPr lang="it-IT" sz="2000" dirty="0">
                <a:solidFill>
                  <a:schemeClr val="tx1"/>
                </a:solidFill>
                <a:latin typeface="Titillium Web"/>
                <a:ea typeface="Titillium Web"/>
                <a:cs typeface="Titillium Web"/>
                <a:sym typeface="Wingdings" panose="05000000000000000000" pitchFamily="2" charset="2"/>
              </a:rPr>
              <a:t>  </a:t>
            </a:r>
            <a:r>
              <a:rPr lang="it-IT" sz="2000" dirty="0" err="1">
                <a:solidFill>
                  <a:schemeClr val="tx1"/>
                </a:solidFill>
                <a:latin typeface="Titillium Web"/>
                <a:ea typeface="Titillium Web"/>
                <a:cs typeface="Titillium Web"/>
                <a:sym typeface="Wingdings" panose="05000000000000000000" pitchFamily="2" charset="2"/>
              </a:rPr>
              <a:t>less</a:t>
            </a:r>
            <a:r>
              <a:rPr lang="it-IT" sz="2000" dirty="0">
                <a:solidFill>
                  <a:schemeClr val="tx1"/>
                </a:solidFill>
                <a:latin typeface="Titillium Web"/>
                <a:ea typeface="Titillium Web"/>
                <a:cs typeface="Titillium Web"/>
                <a:sym typeface="Wingdings" panose="05000000000000000000" pitchFamily="2" charset="2"/>
              </a:rPr>
              <a:t> </a:t>
            </a:r>
            <a:r>
              <a:rPr lang="it-IT" sz="2000" dirty="0" err="1">
                <a:solidFill>
                  <a:schemeClr val="tx1"/>
                </a:solidFill>
                <a:latin typeface="Titillium Web"/>
                <a:ea typeface="Titillium Web"/>
                <a:cs typeface="Titillium Web"/>
                <a:sym typeface="Wingdings" panose="05000000000000000000" pitchFamily="2" charset="2"/>
              </a:rPr>
              <a:t>than</a:t>
            </a:r>
            <a:r>
              <a:rPr lang="it-IT" sz="2000" dirty="0">
                <a:solidFill>
                  <a:schemeClr val="tx1"/>
                </a:solidFill>
                <a:latin typeface="Titillium Web"/>
                <a:ea typeface="Titillium Web"/>
                <a:cs typeface="Titillium Web"/>
                <a:sym typeface="Wingdings" panose="05000000000000000000" pitchFamily="2" charset="2"/>
              </a:rPr>
              <a:t> 10W </a:t>
            </a:r>
            <a:endParaRPr sz="2000" i="0" u="none" strike="noStrike" cap="none" dirty="0">
              <a:solidFill>
                <a:schemeClr val="tx1"/>
              </a:solidFill>
              <a:latin typeface="Titillium Web"/>
              <a:ea typeface="Titillium Web"/>
              <a:cs typeface="Titillium Web"/>
              <a:sym typeface="Titillium Web"/>
            </a:endParaRPr>
          </a:p>
          <a:p>
            <a:pPr marL="179999" marR="0" lvl="0" indent="-1" algn="l" rtl="0">
              <a:lnSpc>
                <a:spcPct val="90000"/>
              </a:lnSpc>
              <a:spcBef>
                <a:spcPts val="0"/>
              </a:spcBef>
              <a:spcAft>
                <a:spcPts val="0"/>
              </a:spcAft>
              <a:buClr>
                <a:srgbClr val="1528BC"/>
              </a:buClr>
              <a:buSzPts val="2000"/>
              <a:buFont typeface="Titillium Web"/>
              <a:buNone/>
            </a:pPr>
            <a:endParaRPr sz="2000" b="1" i="0" u="none" strike="noStrike" cap="none" dirty="0">
              <a:solidFill>
                <a:srgbClr val="1528BC"/>
              </a:solidFill>
              <a:latin typeface="Titillium Web"/>
              <a:ea typeface="Titillium Web"/>
              <a:cs typeface="Titillium Web"/>
              <a:sym typeface="Titillium Web"/>
            </a:endParaRPr>
          </a:p>
        </p:txBody>
      </p:sp>
      <p:sp>
        <p:nvSpPr>
          <p:cNvPr id="7" name="CasellaDiTesto 6">
            <a:extLst>
              <a:ext uri="{FF2B5EF4-FFF2-40B4-BE49-F238E27FC236}">
                <a16:creationId xmlns:a16="http://schemas.microsoft.com/office/drawing/2014/main" id="{7717DA5E-F6CF-45B9-D40D-CF403BC93F2C}"/>
              </a:ext>
            </a:extLst>
          </p:cNvPr>
          <p:cNvSpPr txBox="1"/>
          <p:nvPr/>
        </p:nvSpPr>
        <p:spPr>
          <a:xfrm>
            <a:off x="5230876" y="5492912"/>
            <a:ext cx="862737" cy="523220"/>
          </a:xfrm>
          <a:prstGeom prst="rect">
            <a:avLst/>
          </a:prstGeom>
          <a:noFill/>
        </p:spPr>
        <p:txBody>
          <a:bodyPr wrap="none" rtlCol="0">
            <a:spAutoFit/>
          </a:bodyPr>
          <a:lstStyle/>
          <a:p>
            <a:r>
              <a:rPr lang="en-US" sz="2800" dirty="0">
                <a:solidFill>
                  <a:srgbClr val="FF0000"/>
                </a:solidFill>
              </a:rPr>
              <a:t>FTK</a:t>
            </a:r>
          </a:p>
        </p:txBody>
      </p:sp>
    </p:spTree>
    <p:extLst>
      <p:ext uri="{BB962C8B-B14F-4D97-AF65-F5344CB8AC3E}">
        <p14:creationId xmlns:p14="http://schemas.microsoft.com/office/powerpoint/2010/main" val="376959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How Neural Networks Identify Particle Tracks</a:t>
            </a:r>
            <a:endParaRPr sz="2000" b="0" i="0" u="none" strike="noStrike" cap="none" dirty="0">
              <a:solidFill>
                <a:srgbClr val="000000"/>
              </a:solidFill>
              <a:latin typeface="Titillium Web"/>
              <a:ea typeface="Titillium Web"/>
              <a:cs typeface="Titillium Web"/>
              <a:sym typeface="Titillium Web"/>
            </a:endParaRPr>
          </a:p>
        </p:txBody>
      </p:sp>
      <p:sp>
        <p:nvSpPr>
          <p:cNvPr id="152" name="Google Shape;152;g27df92e4ca9_0_1"/>
          <p:cNvSpPr txBox="1"/>
          <p:nvPr/>
        </p:nvSpPr>
        <p:spPr>
          <a:xfrm>
            <a:off x="355650" y="1833988"/>
            <a:ext cx="5839996" cy="4370387"/>
          </a:xfrm>
          <a:prstGeom prst="rect">
            <a:avLst/>
          </a:prstGeom>
          <a:noFill/>
          <a:ln>
            <a:noFill/>
          </a:ln>
        </p:spPr>
        <p:txBody>
          <a:bodyPr spcFirstLastPara="1" wrap="square" lIns="360000" tIns="45700" rIns="91425" bIns="45700" anchor="t" anchorCtr="0">
            <a:spAutoFit/>
          </a:bodyPr>
          <a:lstStyle/>
          <a:p>
            <a:pPr>
              <a:buNone/>
            </a:pPr>
            <a:r>
              <a:rPr lang="en-US" sz="2000" b="1" dirty="0">
                <a:latin typeface="Titillium Web" panose="00000500000000000000" pitchFamily="2" charset="0"/>
              </a:rPr>
              <a:t>Input: Detector Hits</a:t>
            </a:r>
          </a:p>
          <a:p>
            <a:pPr marL="285750" indent="-285750">
              <a:buFont typeface="Arial" panose="020B0604020202020204" pitchFamily="34" charset="0"/>
              <a:buChar char="•"/>
            </a:pPr>
            <a:r>
              <a:rPr lang="en-US" sz="2000" dirty="0">
                <a:latin typeface="Titillium Web" panose="00000500000000000000" pitchFamily="2" charset="0"/>
              </a:rPr>
              <a:t>Charged particles traversing a detector leave behind signals, or "hits," in various detector layers.</a:t>
            </a:r>
          </a:p>
          <a:p>
            <a:pPr marL="285750" indent="-285750">
              <a:buFont typeface="Arial" panose="020B0604020202020204" pitchFamily="34" charset="0"/>
              <a:buChar char="•"/>
            </a:pPr>
            <a:r>
              <a:rPr lang="en-US" sz="2000" dirty="0">
                <a:latin typeface="Titillium Web" panose="00000500000000000000" pitchFamily="2" charset="0"/>
              </a:rPr>
              <a:t>These hits are recorded as spatial coordinates, representing the particle's interaction points.</a:t>
            </a:r>
            <a:br>
              <a:rPr lang="en-US" sz="2000" dirty="0">
                <a:latin typeface="Titillium Web" panose="00000500000000000000" pitchFamily="2" charset="0"/>
              </a:rPr>
            </a:br>
            <a:endParaRPr lang="en-US" sz="2000" dirty="0">
              <a:latin typeface="Titillium Web" panose="00000500000000000000" pitchFamily="2" charset="0"/>
            </a:endParaRPr>
          </a:p>
          <a:p>
            <a:r>
              <a:rPr lang="en-US" sz="2000" b="1" dirty="0">
                <a:latin typeface="Titillium Web" panose="00000500000000000000" pitchFamily="2" charset="0"/>
              </a:rPr>
              <a:t>Graph Construction</a:t>
            </a:r>
          </a:p>
          <a:p>
            <a:pPr marL="285750" indent="-285750">
              <a:buFont typeface="Arial" panose="020B0604020202020204" pitchFamily="34" charset="0"/>
              <a:buChar char="•"/>
            </a:pPr>
            <a:r>
              <a:rPr lang="en-US" sz="2000" dirty="0">
                <a:latin typeface="Titillium Web" panose="00000500000000000000" pitchFamily="2" charset="0"/>
              </a:rPr>
              <a:t>Each hit is represented as a node in a graph.</a:t>
            </a:r>
          </a:p>
          <a:p>
            <a:pPr marL="285750" indent="-285750">
              <a:buFont typeface="Arial" panose="020B0604020202020204" pitchFamily="34" charset="0"/>
              <a:buChar char="•"/>
            </a:pPr>
            <a:r>
              <a:rPr lang="en-US" sz="2000" dirty="0">
                <a:latin typeface="Titillium Web" panose="00000500000000000000" pitchFamily="2" charset="0"/>
              </a:rPr>
              <a:t>Edges are established between nodes based on spatial proximity, forming potential track segments. </a:t>
            </a:r>
          </a:p>
          <a:p>
            <a:endParaRPr lang="en-US" sz="2000" b="1" dirty="0">
              <a:latin typeface="Titillium Web" panose="00000500000000000000" pitchFamily="2" charset="0"/>
            </a:endParaRPr>
          </a:p>
          <a:p>
            <a:pPr marL="179999" marR="0" lvl="0" indent="-1" algn="l" rtl="0">
              <a:lnSpc>
                <a:spcPct val="90000"/>
              </a:lnSpc>
              <a:spcBef>
                <a:spcPts val="0"/>
              </a:spcBef>
              <a:spcAft>
                <a:spcPts val="0"/>
              </a:spcAft>
              <a:buClr>
                <a:srgbClr val="1528BC"/>
              </a:buClr>
              <a:buSzPts val="2000"/>
              <a:buFont typeface="Titillium Web"/>
              <a:buNone/>
            </a:pPr>
            <a:endParaRPr lang="it-IT" sz="2000" b="1" i="0" u="none" strike="noStrike" cap="none" dirty="0">
              <a:solidFill>
                <a:srgbClr val="1528BC"/>
              </a:solidFill>
              <a:latin typeface="Titillium Web" panose="00000500000000000000" pitchFamily="2" charset="0"/>
              <a:ea typeface="Titillium Web"/>
              <a:cs typeface="Titillium Web"/>
              <a:sym typeface="Titillium Web"/>
            </a:endParaRPr>
          </a:p>
        </p:txBody>
      </p:sp>
      <p:pic>
        <p:nvPicPr>
          <p:cNvPr id="3" name="Immagine 2">
            <a:extLst>
              <a:ext uri="{FF2B5EF4-FFF2-40B4-BE49-F238E27FC236}">
                <a16:creationId xmlns:a16="http://schemas.microsoft.com/office/drawing/2014/main" id="{3AD1B1AF-46D1-8779-3677-9ACFCB492AAD}"/>
              </a:ext>
            </a:extLst>
          </p:cNvPr>
          <p:cNvPicPr>
            <a:picLocks noChangeAspect="1"/>
          </p:cNvPicPr>
          <p:nvPr/>
        </p:nvPicPr>
        <p:blipFill>
          <a:blip r:embed="rId5"/>
          <a:stretch>
            <a:fillRect/>
          </a:stretch>
        </p:blipFill>
        <p:spPr>
          <a:xfrm>
            <a:off x="5938695" y="1717451"/>
            <a:ext cx="5978364" cy="2816729"/>
          </a:xfrm>
          <a:prstGeom prst="rect">
            <a:avLst/>
          </a:prstGeom>
        </p:spPr>
      </p:pic>
      <p:cxnSp>
        <p:nvCxnSpPr>
          <p:cNvPr id="5" name="Connettore 2 4">
            <a:extLst>
              <a:ext uri="{FF2B5EF4-FFF2-40B4-BE49-F238E27FC236}">
                <a16:creationId xmlns:a16="http://schemas.microsoft.com/office/drawing/2014/main" id="{F6B1D20F-2984-6A33-0D18-4C7FD13FA3DF}"/>
              </a:ext>
            </a:extLst>
          </p:cNvPr>
          <p:cNvCxnSpPr/>
          <p:nvPr/>
        </p:nvCxnSpPr>
        <p:spPr>
          <a:xfrm>
            <a:off x="6271846" y="3505200"/>
            <a:ext cx="46775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D7339B3F-BD6B-8B56-4CD8-E8EC214EA6C4}"/>
              </a:ext>
            </a:extLst>
          </p:cNvPr>
          <p:cNvCxnSpPr/>
          <p:nvPr/>
        </p:nvCxnSpPr>
        <p:spPr>
          <a:xfrm>
            <a:off x="6758354" y="2831122"/>
            <a:ext cx="46775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5A30EC50-9F69-7C32-3AA3-44A8E00B2795}"/>
              </a:ext>
            </a:extLst>
          </p:cNvPr>
          <p:cNvSpPr txBox="1"/>
          <p:nvPr/>
        </p:nvSpPr>
        <p:spPr>
          <a:xfrm>
            <a:off x="6712747" y="4464983"/>
            <a:ext cx="2911374" cy="307777"/>
          </a:xfrm>
          <a:prstGeom prst="rect">
            <a:avLst/>
          </a:prstGeom>
          <a:noFill/>
        </p:spPr>
        <p:txBody>
          <a:bodyPr wrap="none" rtlCol="0">
            <a:spAutoFit/>
          </a:bodyPr>
          <a:lstStyle/>
          <a:p>
            <a:r>
              <a:rPr lang="en-US" i="1" dirty="0"/>
              <a:t>Detector Input with possible tracks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F6D89538-8EBC-C313-5768-4BC3C4022C96}"/>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A9541F9E-B610-CE88-FD8F-D92FA17DC083}"/>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596F78A9-7114-36EF-3F28-2FA420B31444}"/>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DF6A0D59-F9D7-D3BD-DB44-635BF62D0DCB}"/>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A5F13136-634E-5CF8-CDCC-304261B708B8}"/>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2BA0D319-BC1D-8859-565F-6E189F700B09}"/>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D35B04E9-9F4A-D254-F9DC-420849EBA181}"/>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3000" b="1" i="0" u="none" strike="noStrike" cap="none" dirty="0">
                <a:solidFill>
                  <a:srgbClr val="1C7FFF"/>
                </a:solidFill>
                <a:latin typeface="Titillium Web"/>
                <a:ea typeface="Titillium Web"/>
                <a:cs typeface="Titillium Web"/>
                <a:sym typeface="Titillium Web"/>
              </a:rPr>
              <a:t>How Neural Networks Identify Particle Tracks</a:t>
            </a:r>
            <a:endParaRPr sz="2000" b="0" i="0" u="none" strike="noStrike" cap="none" dirty="0">
              <a:solidFill>
                <a:srgbClr val="000000"/>
              </a:solidFill>
              <a:latin typeface="Titillium Web"/>
              <a:ea typeface="Titillium Web"/>
              <a:cs typeface="Titillium Web"/>
              <a:sym typeface="Titillium Web"/>
            </a:endParaRPr>
          </a:p>
        </p:txBody>
      </p:sp>
      <p:sp>
        <p:nvSpPr>
          <p:cNvPr id="152" name="Google Shape;152;g27df92e4ca9_0_1">
            <a:extLst>
              <a:ext uri="{FF2B5EF4-FFF2-40B4-BE49-F238E27FC236}">
                <a16:creationId xmlns:a16="http://schemas.microsoft.com/office/drawing/2014/main" id="{4FCE792E-0102-3C05-B2BC-817FFEFE76FB}"/>
              </a:ext>
            </a:extLst>
          </p:cNvPr>
          <p:cNvSpPr txBox="1"/>
          <p:nvPr/>
        </p:nvSpPr>
        <p:spPr>
          <a:xfrm>
            <a:off x="355650" y="1833988"/>
            <a:ext cx="5816550" cy="4219576"/>
          </a:xfrm>
          <a:prstGeom prst="rect">
            <a:avLst/>
          </a:prstGeom>
          <a:noFill/>
          <a:ln>
            <a:noFill/>
          </a:ln>
        </p:spPr>
        <p:txBody>
          <a:bodyPr spcFirstLastPara="1" wrap="square" lIns="360000" tIns="45700" rIns="91425" bIns="45700" anchor="t" anchorCtr="0">
            <a:spAutoFit/>
          </a:bodyPr>
          <a:lstStyle/>
          <a:p>
            <a:r>
              <a:rPr lang="en-US" sz="1800" b="1" dirty="0">
                <a:latin typeface="Titillium Web" panose="00000500000000000000" pitchFamily="2" charset="0"/>
              </a:rPr>
              <a:t>Graph Neural Network (GNN) Processing</a:t>
            </a:r>
          </a:p>
          <a:p>
            <a:pPr marL="285750" indent="-285750">
              <a:buFont typeface="Arial" panose="020B0604020202020204" pitchFamily="34" charset="0"/>
              <a:buChar char="•"/>
            </a:pPr>
            <a:r>
              <a:rPr lang="en-US" sz="1800" dirty="0">
                <a:latin typeface="Titillium Web" panose="00000500000000000000" pitchFamily="2" charset="0"/>
              </a:rPr>
              <a:t>A Graph Neural Network analyzes the constructed graph to evaluate the likelihood that connected nodes (hits) belong to the same particle trajectory.</a:t>
            </a:r>
          </a:p>
          <a:p>
            <a:pPr marL="285750" indent="-285750">
              <a:buFont typeface="Arial" panose="020B0604020202020204" pitchFamily="34" charset="0"/>
              <a:buChar char="•"/>
            </a:pPr>
            <a:r>
              <a:rPr lang="en-US" sz="1800" dirty="0">
                <a:latin typeface="Titillium Web" panose="00000500000000000000" pitchFamily="2" charset="0"/>
              </a:rPr>
              <a:t>Through iterative message passing between nodes, the GNN learns to identify patterns consistent with particle tracks.</a:t>
            </a:r>
          </a:p>
          <a:p>
            <a:pPr marL="285750" indent="-285750">
              <a:buFont typeface="Arial" panose="020B0604020202020204" pitchFamily="34" charset="0"/>
              <a:buChar char="•"/>
            </a:pPr>
            <a:endParaRPr lang="en-US" sz="1800" b="1" dirty="0">
              <a:latin typeface="Titillium Web" panose="00000500000000000000" pitchFamily="2" charset="0"/>
            </a:endParaRPr>
          </a:p>
          <a:p>
            <a:r>
              <a:rPr lang="en-US" sz="1800" b="1" dirty="0">
                <a:latin typeface="Titillium Web" panose="00000500000000000000" pitchFamily="2" charset="0"/>
              </a:rPr>
              <a:t>Track Reconstruction</a:t>
            </a:r>
          </a:p>
          <a:p>
            <a:pPr marL="285750" indent="-285750">
              <a:buFont typeface="Arial" panose="020B0604020202020204" pitchFamily="34" charset="0"/>
              <a:buChar char="•"/>
            </a:pPr>
            <a:r>
              <a:rPr lang="en-US" sz="1800" dirty="0">
                <a:latin typeface="Titillium Web" panose="00000500000000000000" pitchFamily="2" charset="0"/>
              </a:rPr>
              <a:t>Nodes with high confidence scores are selected to assemble complete particle trajectories.</a:t>
            </a:r>
          </a:p>
          <a:p>
            <a:pPr marL="285750" indent="-285750">
              <a:buFont typeface="Arial" panose="020B0604020202020204" pitchFamily="34" charset="0"/>
              <a:buChar char="•"/>
            </a:pPr>
            <a:r>
              <a:rPr lang="en-US" sz="1800" dirty="0">
                <a:latin typeface="Titillium Web" panose="00000500000000000000" pitchFamily="2" charset="0"/>
              </a:rPr>
              <a:t>The network effectively filters out noise and resolves overlapping tracks, even in dense environment</a:t>
            </a:r>
            <a:endParaRPr lang="it-IT" sz="1800" b="1" i="0" u="none" strike="noStrike" cap="none" dirty="0">
              <a:solidFill>
                <a:srgbClr val="1528BC"/>
              </a:solidFill>
              <a:latin typeface="Titillium Web" panose="00000500000000000000" pitchFamily="2" charset="0"/>
              <a:ea typeface="Titillium Web"/>
              <a:cs typeface="Titillium Web"/>
              <a:sym typeface="Titillium Web"/>
            </a:endParaRPr>
          </a:p>
          <a:p>
            <a:pPr marL="179999" marR="0" lvl="0" indent="-1" algn="l" rtl="0">
              <a:lnSpc>
                <a:spcPct val="90000"/>
              </a:lnSpc>
              <a:spcBef>
                <a:spcPts val="0"/>
              </a:spcBef>
              <a:spcAft>
                <a:spcPts val="0"/>
              </a:spcAft>
              <a:buClr>
                <a:srgbClr val="1528BC"/>
              </a:buClr>
              <a:buSzPts val="2000"/>
              <a:buFont typeface="Titillium Web"/>
              <a:buNone/>
            </a:pPr>
            <a:endParaRPr lang="it-IT" sz="1800" b="1" i="0" u="none" strike="noStrike" cap="none" dirty="0">
              <a:solidFill>
                <a:srgbClr val="1528BC"/>
              </a:solidFill>
              <a:latin typeface="Titillium Web" panose="00000500000000000000" pitchFamily="2" charset="0"/>
              <a:ea typeface="Titillium Web"/>
              <a:cs typeface="Titillium Web"/>
              <a:sym typeface="Titillium Web"/>
            </a:endParaRPr>
          </a:p>
        </p:txBody>
      </p:sp>
      <p:pic>
        <p:nvPicPr>
          <p:cNvPr id="3" name="Immagine 2">
            <a:extLst>
              <a:ext uri="{FF2B5EF4-FFF2-40B4-BE49-F238E27FC236}">
                <a16:creationId xmlns:a16="http://schemas.microsoft.com/office/drawing/2014/main" id="{6E76784A-46BC-756F-4252-3AEE029D638E}"/>
              </a:ext>
            </a:extLst>
          </p:cNvPr>
          <p:cNvPicPr>
            <a:picLocks noChangeAspect="1"/>
          </p:cNvPicPr>
          <p:nvPr/>
        </p:nvPicPr>
        <p:blipFill>
          <a:blip r:embed="rId5"/>
          <a:stretch>
            <a:fillRect/>
          </a:stretch>
        </p:blipFill>
        <p:spPr>
          <a:xfrm>
            <a:off x="6284264" y="2068825"/>
            <a:ext cx="5745683" cy="2933510"/>
          </a:xfrm>
          <a:prstGeom prst="rect">
            <a:avLst/>
          </a:prstGeom>
        </p:spPr>
      </p:pic>
      <p:cxnSp>
        <p:nvCxnSpPr>
          <p:cNvPr id="4" name="Connettore 2 3">
            <a:extLst>
              <a:ext uri="{FF2B5EF4-FFF2-40B4-BE49-F238E27FC236}">
                <a16:creationId xmlns:a16="http://schemas.microsoft.com/office/drawing/2014/main" id="{9A1014CA-62F1-47E2-3214-7C42C030BD6D}"/>
              </a:ext>
            </a:extLst>
          </p:cNvPr>
          <p:cNvCxnSpPr/>
          <p:nvPr/>
        </p:nvCxnSpPr>
        <p:spPr>
          <a:xfrm>
            <a:off x="6224954" y="4085492"/>
            <a:ext cx="46775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C07D814B-B044-48BA-1EA8-DB7510253C7D}"/>
              </a:ext>
            </a:extLst>
          </p:cNvPr>
          <p:cNvSpPr txBox="1"/>
          <p:nvPr/>
        </p:nvSpPr>
        <p:spPr>
          <a:xfrm>
            <a:off x="6596653" y="4937536"/>
            <a:ext cx="4610609" cy="523220"/>
          </a:xfrm>
          <a:prstGeom prst="rect">
            <a:avLst/>
          </a:prstGeom>
          <a:noFill/>
        </p:spPr>
        <p:txBody>
          <a:bodyPr wrap="square" rtlCol="0">
            <a:spAutoFit/>
          </a:bodyPr>
          <a:lstStyle/>
          <a:p>
            <a:r>
              <a:rPr lang="en-US" i="1" dirty="0"/>
              <a:t>Edge connected each other and possible tracks reconstructed by the GNN </a:t>
            </a:r>
          </a:p>
        </p:txBody>
      </p:sp>
      <p:cxnSp>
        <p:nvCxnSpPr>
          <p:cNvPr id="6" name="Connettore 2 5">
            <a:extLst>
              <a:ext uri="{FF2B5EF4-FFF2-40B4-BE49-F238E27FC236}">
                <a16:creationId xmlns:a16="http://schemas.microsoft.com/office/drawing/2014/main" id="{EBA41A66-BCD3-93F7-B6F4-9155D67D6118}"/>
              </a:ext>
            </a:extLst>
          </p:cNvPr>
          <p:cNvCxnSpPr/>
          <p:nvPr/>
        </p:nvCxnSpPr>
        <p:spPr>
          <a:xfrm>
            <a:off x="6645264" y="3241430"/>
            <a:ext cx="46775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32963"/>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8729</TotalTime>
  <Words>4702</Words>
  <Application>Microsoft Office PowerPoint</Application>
  <PresentationFormat>Widescreen</PresentationFormat>
  <Paragraphs>657</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Andrea Abba</cp:lastModifiedBy>
  <cp:revision>57</cp:revision>
  <dcterms:created xsi:type="dcterms:W3CDTF">2022-07-26T13:28:46Z</dcterms:created>
  <dcterms:modified xsi:type="dcterms:W3CDTF">2025-05-29T09:22:52Z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ies>
</file>