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7" r:id="rId4"/>
    <p:sldMasterId id="2147483698" r:id="rId5"/>
    <p:sldMasterId id="214748369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y="5143500" cx="9144000"/>
  <p:notesSz cx="6858000" cy="9144000"/>
  <p:embeddedFontLst>
    <p:embeddedFont>
      <p:font typeface="Titillium Web SemiBold"/>
      <p:regular r:id="rId22"/>
      <p:bold r:id="rId23"/>
      <p:italic r:id="rId24"/>
      <p:boldItalic r:id="rId25"/>
    </p:embeddedFont>
    <p:embeddedFont>
      <p:font typeface="Inter Light"/>
      <p:regular r:id="rId26"/>
      <p:bold r:id="rId27"/>
      <p:italic r:id="rId28"/>
      <p:boldItalic r:id="rId29"/>
    </p:embeddedFont>
    <p:embeddedFont>
      <p:font typeface="Titillium Web"/>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font" Target="fonts/TitilliumWebSemiBold-regular.fntdata"/><Relationship Id="rId21" Type="http://schemas.openxmlformats.org/officeDocument/2006/relationships/slide" Target="slides/slide14.xml"/><Relationship Id="rId24" Type="http://schemas.openxmlformats.org/officeDocument/2006/relationships/font" Target="fonts/TitilliumWebSemiBold-italic.fntdata"/><Relationship Id="rId23" Type="http://schemas.openxmlformats.org/officeDocument/2006/relationships/font" Target="fonts/TitilliumWebSemiBold-bold.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InterLight-regular.fntdata"/><Relationship Id="rId25" Type="http://schemas.openxmlformats.org/officeDocument/2006/relationships/font" Target="fonts/TitilliumWebSemiBold-boldItalic.fntdata"/><Relationship Id="rId28" Type="http://schemas.openxmlformats.org/officeDocument/2006/relationships/font" Target="fonts/InterLight-italic.fntdata"/><Relationship Id="rId27" Type="http://schemas.openxmlformats.org/officeDocument/2006/relationships/font" Target="fonts/InterLight-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InterLight-boldItalic.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TitilliumWeb-bold.fntdata"/><Relationship Id="rId30" Type="http://schemas.openxmlformats.org/officeDocument/2006/relationships/font" Target="fonts/TitilliumWeb-regular.fntdata"/><Relationship Id="rId11" Type="http://schemas.openxmlformats.org/officeDocument/2006/relationships/slide" Target="slides/slide4.xml"/><Relationship Id="rId33" Type="http://schemas.openxmlformats.org/officeDocument/2006/relationships/font" Target="fonts/TitilliumWeb-boldItalic.fntdata"/><Relationship Id="rId10" Type="http://schemas.openxmlformats.org/officeDocument/2006/relationships/slide" Target="slides/slide3.xml"/><Relationship Id="rId32" Type="http://schemas.openxmlformats.org/officeDocument/2006/relationships/font" Target="fonts/TitilliumWeb-italic.fntdata"/><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1d81b6119a_2_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g31d81b6119a_2_10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
              <a:t>Cover</a:t>
            </a:r>
            <a:endParaRPr/>
          </a:p>
        </p:txBody>
      </p:sp>
      <p:sp>
        <p:nvSpPr>
          <p:cNvPr id="267" name="Google Shape;267;g31d81b6119a_2_10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35d94496c94_0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 name="Google Shape;388;g35d94496c94_0_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
              <a:t>Template e guide lines </a:t>
            </a:r>
            <a:endParaRPr/>
          </a:p>
        </p:txBody>
      </p:sp>
      <p:sp>
        <p:nvSpPr>
          <p:cNvPr id="389" name="Google Shape;389;g35d94496c94_0_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35d94496c94_0_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g35d94496c94_0_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
              <a:t>Template e guide lines </a:t>
            </a:r>
            <a:endParaRPr/>
          </a:p>
        </p:txBody>
      </p:sp>
      <p:sp>
        <p:nvSpPr>
          <p:cNvPr id="405" name="Google Shape;405;g35d94496c94_0_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35d94496c94_0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g35d94496c94_0_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
              <a:t>Template e guide lines </a:t>
            </a:r>
            <a:endParaRPr/>
          </a:p>
        </p:txBody>
      </p:sp>
      <p:sp>
        <p:nvSpPr>
          <p:cNvPr id="419" name="Google Shape;419;g35d94496c94_0_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5d94496c94_0_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g35d94496c94_0_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
              <a:t>Template e guide lines </a:t>
            </a:r>
            <a:endParaRPr/>
          </a:p>
        </p:txBody>
      </p:sp>
      <p:sp>
        <p:nvSpPr>
          <p:cNvPr id="432" name="Google Shape;432;g35d94496c94_0_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31d81b6119a_0_8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g31d81b6119a_0_8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
              <a:t>Template e guide lines </a:t>
            </a:r>
            <a:endParaRPr/>
          </a:p>
        </p:txBody>
      </p:sp>
      <p:sp>
        <p:nvSpPr>
          <p:cNvPr id="445" name="Google Shape;445;g31d81b6119a_0_8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1d81b6119a_0_1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 name="Google Shape;279;g31d81b6119a_0_1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
              <a:t>Template e guide lines </a:t>
            </a:r>
            <a:endParaRPr/>
          </a:p>
        </p:txBody>
      </p:sp>
      <p:sp>
        <p:nvSpPr>
          <p:cNvPr id="280" name="Google Shape;280;g31d81b6119a_0_1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31d81b6119a_0_5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g31d81b6119a_0_5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
              <a:t>Template e guide lines </a:t>
            </a:r>
            <a:endParaRPr/>
          </a:p>
        </p:txBody>
      </p:sp>
      <p:sp>
        <p:nvSpPr>
          <p:cNvPr id="300" name="Google Shape;300;g31d81b6119a_0_5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1d81b6119a_0_3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g31d81b6119a_0_3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
              <a:t>Template e guide lines </a:t>
            </a:r>
            <a:endParaRPr/>
          </a:p>
        </p:txBody>
      </p:sp>
      <p:sp>
        <p:nvSpPr>
          <p:cNvPr id="312" name="Google Shape;312;g31d81b6119a_0_3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31d81b6119a_0_8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g31d81b6119a_0_8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
              <a:t>Template e guide lines </a:t>
            </a:r>
            <a:endParaRPr/>
          </a:p>
        </p:txBody>
      </p:sp>
      <p:sp>
        <p:nvSpPr>
          <p:cNvPr id="328" name="Google Shape;328;g31d81b6119a_0_8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35d94496c9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g35d94496c94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
              <a:t>Template e guide lines </a:t>
            </a:r>
            <a:endParaRPr/>
          </a:p>
        </p:txBody>
      </p:sp>
      <p:sp>
        <p:nvSpPr>
          <p:cNvPr id="340" name="Google Shape;340;g35d94496c94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35d94496c94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1" name="Google Shape;351;g35d94496c94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
              <a:t>Template e guide lines </a:t>
            </a:r>
            <a:endParaRPr/>
          </a:p>
        </p:txBody>
      </p:sp>
      <p:sp>
        <p:nvSpPr>
          <p:cNvPr id="352" name="Google Shape;352;g35d94496c94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35d94496c94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g35d94496c94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
              <a:t>Template e guide lines </a:t>
            </a:r>
            <a:endParaRPr/>
          </a:p>
        </p:txBody>
      </p:sp>
      <p:sp>
        <p:nvSpPr>
          <p:cNvPr id="364" name="Google Shape;364;g35d94496c94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5d94496c94_0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6" name="Google Shape;376;g35d94496c94_0_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it"/>
              <a:t>Template e guide lines </a:t>
            </a:r>
            <a:endParaRPr/>
          </a:p>
        </p:txBody>
      </p:sp>
      <p:sp>
        <p:nvSpPr>
          <p:cNvPr id="377" name="Google Shape;377;g35d94496c94_0_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1.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image" Target="../media/image1.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type="title">
  <p:cSld name="TITLE">
    <p:spTree>
      <p:nvGrpSpPr>
        <p:cNvPr id="56" name="Shape 56"/>
        <p:cNvGrpSpPr/>
        <p:nvPr/>
      </p:nvGrpSpPr>
      <p:grpSpPr>
        <a:xfrm>
          <a:off x="0" y="0"/>
          <a:ext cx="0" cy="0"/>
          <a:chOff x="0" y="0"/>
          <a:chExt cx="0" cy="0"/>
        </a:xfrm>
      </p:grpSpPr>
      <p:sp>
        <p:nvSpPr>
          <p:cNvPr id="57" name="Google Shape;57;p1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8" name="Google Shape;58;p14"/>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59" name="Google Shape;59;p1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0" name="Google Shape;60;p1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1" name="Google Shape;61;p1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Vuota">
  <p:cSld name="3_Vuota">
    <p:spTree>
      <p:nvGrpSpPr>
        <p:cNvPr id="62" name="Shape 62"/>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Vuota" type="blank">
  <p:cSld name="BLANK">
    <p:spTree>
      <p:nvGrpSpPr>
        <p:cNvPr id="63" name="Shape 63"/>
        <p:cNvGrpSpPr/>
        <p:nvPr/>
      </p:nvGrpSpPr>
      <p:grpSpPr>
        <a:xfrm>
          <a:off x="0" y="0"/>
          <a:ext cx="0" cy="0"/>
          <a:chOff x="0" y="0"/>
          <a:chExt cx="0" cy="0"/>
        </a:xfrm>
      </p:grpSpPr>
      <p:pic>
        <p:nvPicPr>
          <p:cNvPr id="64" name="Google Shape;64;p16"/>
          <p:cNvPicPr preferRelativeResize="0"/>
          <p:nvPr/>
        </p:nvPicPr>
        <p:blipFill rotWithShape="1">
          <a:blip r:embed="rId2">
            <a:alphaModFix/>
          </a:blip>
          <a:srcRect b="0" l="0" r="0" t="0"/>
          <a:stretch/>
        </p:blipFill>
        <p:spPr>
          <a:xfrm>
            <a:off x="0" y="2286"/>
            <a:ext cx="9148070" cy="514121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p:cSld name="Vuota">
    <p:spTree>
      <p:nvGrpSpPr>
        <p:cNvPr id="65" name="Shape 65"/>
        <p:cNvGrpSpPr/>
        <p:nvPr/>
      </p:nvGrpSpPr>
      <p:grpSpPr>
        <a:xfrm>
          <a:off x="0" y="0"/>
          <a:ext cx="0" cy="0"/>
          <a:chOff x="0" y="0"/>
          <a:chExt cx="0" cy="0"/>
        </a:xfrm>
      </p:grpSpPr>
      <p:grpSp>
        <p:nvGrpSpPr>
          <p:cNvPr id="66" name="Google Shape;66;p17"/>
          <p:cNvGrpSpPr/>
          <p:nvPr/>
        </p:nvGrpSpPr>
        <p:grpSpPr>
          <a:xfrm>
            <a:off x="0" y="4883461"/>
            <a:ext cx="9144000" cy="271325"/>
            <a:chOff x="0" y="6511282"/>
            <a:chExt cx="12192000" cy="361767"/>
          </a:xfrm>
        </p:grpSpPr>
        <p:pic>
          <p:nvPicPr>
            <p:cNvPr id="67" name="Google Shape;67;p17"/>
            <p:cNvPicPr preferRelativeResize="0"/>
            <p:nvPr/>
          </p:nvPicPr>
          <p:blipFill rotWithShape="1">
            <a:blip r:embed="rId2">
              <a:alphaModFix/>
            </a:blip>
            <a:srcRect b="0" l="0" r="0" t="0"/>
            <a:stretch/>
          </p:blipFill>
          <p:spPr>
            <a:xfrm>
              <a:off x="0" y="6511282"/>
              <a:ext cx="12192000" cy="361767"/>
            </a:xfrm>
            <a:prstGeom prst="rect">
              <a:avLst/>
            </a:prstGeom>
            <a:noFill/>
            <a:ln>
              <a:noFill/>
            </a:ln>
          </p:spPr>
        </p:pic>
        <p:sp>
          <p:nvSpPr>
            <p:cNvPr id="68" name="Google Shape;68;p17"/>
            <p:cNvSpPr txBox="1"/>
            <p:nvPr/>
          </p:nvSpPr>
          <p:spPr>
            <a:xfrm>
              <a:off x="6712747" y="6536581"/>
              <a:ext cx="5317225" cy="307777"/>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0" i="0" lang="it" sz="1100" u="none" cap="none" strike="noStrike">
                  <a:solidFill>
                    <a:schemeClr val="lt1"/>
                  </a:solidFill>
                  <a:latin typeface="Arial"/>
                  <a:ea typeface="Arial"/>
                  <a:cs typeface="Arial"/>
                  <a:sym typeface="Arial"/>
                </a:rPr>
                <a:t>Missione 4 </a:t>
              </a:r>
              <a:r>
                <a:rPr b="1" i="0" lang="it" sz="1100" u="none" cap="none" strike="noStrike">
                  <a:solidFill>
                    <a:schemeClr val="lt1"/>
                  </a:solidFill>
                  <a:latin typeface="Arial"/>
                  <a:ea typeface="Arial"/>
                  <a:cs typeface="Arial"/>
                  <a:sym typeface="Arial"/>
                </a:rPr>
                <a:t>• Istruzione e Ricerca </a:t>
              </a:r>
              <a:endParaRPr b="0" i="0" sz="1100" u="none" cap="none" strike="noStrike">
                <a:solidFill>
                  <a:schemeClr val="lt1"/>
                </a:solidFill>
                <a:latin typeface="Arial"/>
                <a:ea typeface="Arial"/>
                <a:cs typeface="Arial"/>
                <a:sym typeface="Arial"/>
              </a:endParaRPr>
            </a:p>
          </p:txBody>
        </p:sp>
        <p:sp>
          <p:nvSpPr>
            <p:cNvPr id="69" name="Google Shape;69;p17"/>
            <p:cNvSpPr txBox="1"/>
            <p:nvPr/>
          </p:nvSpPr>
          <p:spPr>
            <a:xfrm>
              <a:off x="467555" y="6530753"/>
              <a:ext cx="7919208" cy="307777"/>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it" sz="11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100" u="none" cap="none" strike="noStrike">
                <a:solidFill>
                  <a:srgbClr val="000000"/>
                </a:solidFill>
                <a:latin typeface="Arial"/>
                <a:ea typeface="Arial"/>
                <a:cs typeface="Arial"/>
                <a:sym typeface="Arial"/>
              </a:endParaRPr>
            </a:p>
          </p:txBody>
        </p:sp>
      </p:grpSp>
      <p:pic>
        <p:nvPicPr>
          <p:cNvPr id="70" name="Google Shape;70;p17"/>
          <p:cNvPicPr preferRelativeResize="0"/>
          <p:nvPr/>
        </p:nvPicPr>
        <p:blipFill rotWithShape="1">
          <a:blip r:embed="rId3">
            <a:alphaModFix/>
          </a:blip>
          <a:srcRect b="0" l="0" r="0" t="0"/>
          <a:stretch/>
        </p:blipFill>
        <p:spPr>
          <a:xfrm>
            <a:off x="-1" y="0"/>
            <a:ext cx="9144001" cy="638174"/>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Vuota">
  <p:cSld name="4_Vuota">
    <p:spTree>
      <p:nvGrpSpPr>
        <p:cNvPr id="71" name="Shape 71"/>
        <p:cNvGrpSpPr/>
        <p:nvPr/>
      </p:nvGrpSpPr>
      <p:grpSpPr>
        <a:xfrm>
          <a:off x="0" y="0"/>
          <a:ext cx="0" cy="0"/>
          <a:chOff x="0" y="0"/>
          <a:chExt cx="0" cy="0"/>
        </a:xfrm>
      </p:grpSpPr>
      <p:sp>
        <p:nvSpPr>
          <p:cNvPr id="72" name="Google Shape;72;p1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3" name="Google Shape;73;p1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4" name="Google Shape;74;p1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sp>
        <p:nvSpPr>
          <p:cNvPr id="75" name="Google Shape;75;p18"/>
          <p:cNvSpPr/>
          <p:nvPr/>
        </p:nvSpPr>
        <p:spPr>
          <a:xfrm>
            <a:off x="1" y="0"/>
            <a:ext cx="9144000" cy="2502040"/>
          </a:xfrm>
          <a:prstGeom prst="rect">
            <a:avLst/>
          </a:prstGeom>
          <a:solidFill>
            <a:srgbClr val="0B112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descr="Immagine che contiene sfocatura&#10;&#10;Descrizione generata automaticamente" id="76" name="Google Shape;76;p18"/>
          <p:cNvPicPr preferRelativeResize="0"/>
          <p:nvPr/>
        </p:nvPicPr>
        <p:blipFill rotWithShape="1">
          <a:blip r:embed="rId2">
            <a:alphaModFix/>
          </a:blip>
          <a:srcRect b="0" l="0" r="0" t="0"/>
          <a:stretch/>
        </p:blipFill>
        <p:spPr>
          <a:xfrm>
            <a:off x="0" y="457"/>
            <a:ext cx="9144000" cy="514258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Vuota">
  <p:cSld name="13_Vuota">
    <p:spTree>
      <p:nvGrpSpPr>
        <p:cNvPr id="77" name="Shape 77"/>
        <p:cNvGrpSpPr/>
        <p:nvPr/>
      </p:nvGrpSpPr>
      <p:grpSpPr>
        <a:xfrm>
          <a:off x="0" y="0"/>
          <a:ext cx="0" cy="0"/>
          <a:chOff x="0" y="0"/>
          <a:chExt cx="0" cy="0"/>
        </a:xfrm>
      </p:grpSpPr>
      <p:sp>
        <p:nvSpPr>
          <p:cNvPr id="78" name="Google Shape;78;p1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9" name="Google Shape;79;p1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0" name="Google Shape;80;p1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pic>
        <p:nvPicPr>
          <p:cNvPr descr="Immagine che contiene vetro&#10;&#10;Descrizione generata automaticamente" id="81" name="Google Shape;81;p19"/>
          <p:cNvPicPr preferRelativeResize="0"/>
          <p:nvPr/>
        </p:nvPicPr>
        <p:blipFill rotWithShape="1">
          <a:blip r:embed="rId2">
            <a:alphaModFix/>
          </a:blip>
          <a:srcRect b="0" l="0" r="0" t="0"/>
          <a:stretch/>
        </p:blipFill>
        <p:spPr>
          <a:xfrm>
            <a:off x="0" y="0"/>
            <a:ext cx="9144000" cy="51435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Vuota">
  <p:cSld name="14_Vuota">
    <p:spTree>
      <p:nvGrpSpPr>
        <p:cNvPr id="82" name="Shape 82"/>
        <p:cNvGrpSpPr/>
        <p:nvPr/>
      </p:nvGrpSpPr>
      <p:grpSpPr>
        <a:xfrm>
          <a:off x="0" y="0"/>
          <a:ext cx="0" cy="0"/>
          <a:chOff x="0" y="0"/>
          <a:chExt cx="0" cy="0"/>
        </a:xfrm>
      </p:grpSpPr>
      <p:sp>
        <p:nvSpPr>
          <p:cNvPr id="83" name="Google Shape;83;p2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4" name="Google Shape;84;p2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5" name="Google Shape;85;p2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pic>
        <p:nvPicPr>
          <p:cNvPr id="86" name="Google Shape;86;p20"/>
          <p:cNvPicPr preferRelativeResize="0"/>
          <p:nvPr/>
        </p:nvPicPr>
        <p:blipFill rotWithShape="1">
          <a:blip r:embed="rId2">
            <a:alphaModFix/>
          </a:blip>
          <a:srcRect b="0" l="0" r="0" t="0"/>
          <a:stretch/>
        </p:blipFill>
        <p:spPr>
          <a:xfrm>
            <a:off x="0" y="0"/>
            <a:ext cx="9144000" cy="51435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Vuota">
  <p:cSld name="15_Vuota">
    <p:spTree>
      <p:nvGrpSpPr>
        <p:cNvPr id="87" name="Shape 87"/>
        <p:cNvGrpSpPr/>
        <p:nvPr/>
      </p:nvGrpSpPr>
      <p:grpSpPr>
        <a:xfrm>
          <a:off x="0" y="0"/>
          <a:ext cx="0" cy="0"/>
          <a:chOff x="0" y="0"/>
          <a:chExt cx="0" cy="0"/>
        </a:xfrm>
      </p:grpSpPr>
      <p:sp>
        <p:nvSpPr>
          <p:cNvPr id="88" name="Google Shape;88;p2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9" name="Google Shape;89;p2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0" name="Google Shape;90;p2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pic>
        <p:nvPicPr>
          <p:cNvPr id="91" name="Google Shape;91;p21"/>
          <p:cNvPicPr preferRelativeResize="0"/>
          <p:nvPr/>
        </p:nvPicPr>
        <p:blipFill rotWithShape="1">
          <a:blip r:embed="rId2">
            <a:alphaModFix/>
          </a:blip>
          <a:srcRect b="0" l="0" r="0" t="0"/>
          <a:stretch/>
        </p:blipFill>
        <p:spPr>
          <a:xfrm>
            <a:off x="0" y="0"/>
            <a:ext cx="9144000" cy="51435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Vuota">
  <p:cSld name="6_Vuota">
    <p:spTree>
      <p:nvGrpSpPr>
        <p:cNvPr id="92" name="Shape 92"/>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93" name="Shape 93"/>
        <p:cNvGrpSpPr/>
        <p:nvPr/>
      </p:nvGrpSpPr>
      <p:grpSpPr>
        <a:xfrm>
          <a:off x="0" y="0"/>
          <a:ext cx="0" cy="0"/>
          <a:chOff x="0" y="0"/>
          <a:chExt cx="0" cy="0"/>
        </a:xfrm>
      </p:grpSpPr>
      <p:sp>
        <p:nvSpPr>
          <p:cNvPr id="94" name="Google Shape;94;p2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5" name="Google Shape;95;p2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6" name="Google Shape;96;p2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7" name="Google Shape;97;p2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8" name="Google Shape;98;p2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type="secHead">
  <p:cSld name="SECTION_HEADER">
    <p:spTree>
      <p:nvGrpSpPr>
        <p:cNvPr id="99" name="Shape 99"/>
        <p:cNvGrpSpPr/>
        <p:nvPr/>
      </p:nvGrpSpPr>
      <p:grpSpPr>
        <a:xfrm>
          <a:off x="0" y="0"/>
          <a:ext cx="0" cy="0"/>
          <a:chOff x="0" y="0"/>
          <a:chExt cx="0" cy="0"/>
        </a:xfrm>
      </p:grpSpPr>
      <p:sp>
        <p:nvSpPr>
          <p:cNvPr id="100" name="Google Shape;100;p24"/>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1" name="Google Shape;101;p24"/>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102" name="Google Shape;102;p2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3" name="Google Shape;103;p2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4" name="Google Shape;104;p2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type="twoObj">
  <p:cSld name="TWO_OBJECTS">
    <p:spTree>
      <p:nvGrpSpPr>
        <p:cNvPr id="105" name="Shape 105"/>
        <p:cNvGrpSpPr/>
        <p:nvPr/>
      </p:nvGrpSpPr>
      <p:grpSpPr>
        <a:xfrm>
          <a:off x="0" y="0"/>
          <a:ext cx="0" cy="0"/>
          <a:chOff x="0" y="0"/>
          <a:chExt cx="0" cy="0"/>
        </a:xfrm>
      </p:grpSpPr>
      <p:sp>
        <p:nvSpPr>
          <p:cNvPr id="106" name="Google Shape;106;p2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7" name="Google Shape;107;p25"/>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8" name="Google Shape;108;p25"/>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9" name="Google Shape;109;p2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0" name="Google Shape;110;p2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1" name="Google Shape;111;p2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type="twoTxTwoObj">
  <p:cSld name="TWO_OBJECTS_WITH_TEXT">
    <p:spTree>
      <p:nvGrpSpPr>
        <p:cNvPr id="112" name="Shape 112"/>
        <p:cNvGrpSpPr/>
        <p:nvPr/>
      </p:nvGrpSpPr>
      <p:grpSpPr>
        <a:xfrm>
          <a:off x="0" y="0"/>
          <a:ext cx="0" cy="0"/>
          <a:chOff x="0" y="0"/>
          <a:chExt cx="0" cy="0"/>
        </a:xfrm>
      </p:grpSpPr>
      <p:sp>
        <p:nvSpPr>
          <p:cNvPr id="113" name="Google Shape;113;p26"/>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4" name="Google Shape;114;p26"/>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15" name="Google Shape;115;p26"/>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6" name="Google Shape;116;p26"/>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17" name="Google Shape;117;p26"/>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8" name="Google Shape;118;p2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9" name="Google Shape;119;p2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0" name="Google Shape;120;p2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121" name="Shape 121"/>
        <p:cNvGrpSpPr/>
        <p:nvPr/>
      </p:nvGrpSpPr>
      <p:grpSpPr>
        <a:xfrm>
          <a:off x="0" y="0"/>
          <a:ext cx="0" cy="0"/>
          <a:chOff x="0" y="0"/>
          <a:chExt cx="0" cy="0"/>
        </a:xfrm>
      </p:grpSpPr>
      <p:sp>
        <p:nvSpPr>
          <p:cNvPr id="122" name="Google Shape;122;p2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3" name="Google Shape;123;p2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4" name="Google Shape;124;p2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5" name="Google Shape;125;p2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type="objTx">
  <p:cSld name="OBJECT_WITH_CAPTION_TEXT">
    <p:spTree>
      <p:nvGrpSpPr>
        <p:cNvPr id="126" name="Shape 126"/>
        <p:cNvGrpSpPr/>
        <p:nvPr/>
      </p:nvGrpSpPr>
      <p:grpSpPr>
        <a:xfrm>
          <a:off x="0" y="0"/>
          <a:ext cx="0" cy="0"/>
          <a:chOff x="0" y="0"/>
          <a:chExt cx="0" cy="0"/>
        </a:xfrm>
      </p:grpSpPr>
      <p:sp>
        <p:nvSpPr>
          <p:cNvPr id="127" name="Google Shape;127;p28"/>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8" name="Google Shape;128;p28"/>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29" name="Google Shape;129;p28"/>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30" name="Google Shape;130;p2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1" name="Google Shape;131;p2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2" name="Google Shape;132;p2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type="picTx">
  <p:cSld name="PICTURE_WITH_CAPTION_TEXT">
    <p:spTree>
      <p:nvGrpSpPr>
        <p:cNvPr id="133" name="Shape 133"/>
        <p:cNvGrpSpPr/>
        <p:nvPr/>
      </p:nvGrpSpPr>
      <p:grpSpPr>
        <a:xfrm>
          <a:off x="0" y="0"/>
          <a:ext cx="0" cy="0"/>
          <a:chOff x="0" y="0"/>
          <a:chExt cx="0" cy="0"/>
        </a:xfrm>
      </p:grpSpPr>
      <p:sp>
        <p:nvSpPr>
          <p:cNvPr id="134" name="Google Shape;134;p29"/>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5" name="Google Shape;135;p29"/>
          <p:cNvSpPr/>
          <p:nvPr>
            <p:ph idx="2" type="pic"/>
          </p:nvPr>
        </p:nvSpPr>
        <p:spPr>
          <a:xfrm>
            <a:off x="3887391" y="740569"/>
            <a:ext cx="4629150" cy="3655219"/>
          </a:xfrm>
          <a:prstGeom prst="rect">
            <a:avLst/>
          </a:prstGeom>
          <a:noFill/>
          <a:ln>
            <a:noFill/>
          </a:ln>
        </p:spPr>
      </p:sp>
      <p:sp>
        <p:nvSpPr>
          <p:cNvPr id="136" name="Google Shape;136;p29"/>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37" name="Google Shape;137;p2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8" name="Google Shape;138;p2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9" name="Google Shape;139;p2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x">
  <p:cSld name="VERTICAL_TEXT">
    <p:spTree>
      <p:nvGrpSpPr>
        <p:cNvPr id="140" name="Shape 140"/>
        <p:cNvGrpSpPr/>
        <p:nvPr/>
      </p:nvGrpSpPr>
      <p:grpSpPr>
        <a:xfrm>
          <a:off x="0" y="0"/>
          <a:ext cx="0" cy="0"/>
          <a:chOff x="0" y="0"/>
          <a:chExt cx="0" cy="0"/>
        </a:xfrm>
      </p:grpSpPr>
      <p:sp>
        <p:nvSpPr>
          <p:cNvPr id="141" name="Google Shape;141;p3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42" name="Google Shape;142;p30"/>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3" name="Google Shape;143;p3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44" name="Google Shape;144;p3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45" name="Google Shape;145;p3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testo verticale" type="vertTitleAndTx">
  <p:cSld name="VERTICAL_TITLE_AND_VERTICAL_TEXT">
    <p:spTree>
      <p:nvGrpSpPr>
        <p:cNvPr id="146" name="Shape 146"/>
        <p:cNvGrpSpPr/>
        <p:nvPr/>
      </p:nvGrpSpPr>
      <p:grpSpPr>
        <a:xfrm>
          <a:off x="0" y="0"/>
          <a:ext cx="0" cy="0"/>
          <a:chOff x="0" y="0"/>
          <a:chExt cx="0" cy="0"/>
        </a:xfrm>
      </p:grpSpPr>
      <p:sp>
        <p:nvSpPr>
          <p:cNvPr id="147" name="Google Shape;147;p31"/>
          <p:cNvSpPr txBox="1"/>
          <p:nvPr>
            <p:ph type="title"/>
          </p:nvPr>
        </p:nvSpPr>
        <p:spPr>
          <a:xfrm rot="5400000">
            <a:off x="5350073" y="1467445"/>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48" name="Google Shape;148;p31"/>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9" name="Google Shape;149;p3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0" name="Google Shape;150;p3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1" name="Google Shape;151;p3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slide" showMasterSp="0">
  <p:cSld name="Standard slide">
    <p:bg>
      <p:bgPr>
        <a:blipFill>
          <a:blip r:embed="rId2">
            <a:alphaModFix amt="50000"/>
          </a:blip>
          <a:stretch>
            <a:fillRect/>
          </a:stretch>
        </a:blipFill>
      </p:bgPr>
    </p:bg>
    <p:spTree>
      <p:nvGrpSpPr>
        <p:cNvPr id="152" name="Shape 152"/>
        <p:cNvGrpSpPr/>
        <p:nvPr/>
      </p:nvGrpSpPr>
      <p:grpSpPr>
        <a:xfrm>
          <a:off x="0" y="0"/>
          <a:ext cx="0" cy="0"/>
          <a:chOff x="0" y="0"/>
          <a:chExt cx="0" cy="0"/>
        </a:xfrm>
      </p:grpSpPr>
      <p:sp>
        <p:nvSpPr>
          <p:cNvPr id="153" name="Google Shape;153;p32"/>
          <p:cNvSpPr txBox="1"/>
          <p:nvPr>
            <p:ph idx="1" type="body"/>
          </p:nvPr>
        </p:nvSpPr>
        <p:spPr>
          <a:xfrm>
            <a:off x="647362" y="1028699"/>
            <a:ext cx="8039438" cy="3525442"/>
          </a:xfrm>
          <a:prstGeom prst="rect">
            <a:avLst/>
          </a:prstGeom>
          <a:noFill/>
          <a:ln>
            <a:noFill/>
          </a:ln>
        </p:spPr>
        <p:txBody>
          <a:bodyPr anchorCtr="0" anchor="t" bIns="0" lIns="0" spcFirstLastPara="1" rIns="0" wrap="square" tIns="0">
            <a:noAutofit/>
          </a:bodyPr>
          <a:lstStyle>
            <a:lvl1pPr indent="-361950" lvl="0" marL="457200" algn="l">
              <a:lnSpc>
                <a:spcPct val="90000"/>
              </a:lnSpc>
              <a:spcBef>
                <a:spcPts val="800"/>
              </a:spcBef>
              <a:spcAft>
                <a:spcPts val="0"/>
              </a:spcAft>
              <a:buClr>
                <a:schemeClr val="accent5"/>
              </a:buClr>
              <a:buSzPts val="2100"/>
              <a:buChar char="•"/>
              <a:defRPr>
                <a:latin typeface="Inter Light"/>
                <a:ea typeface="Inter Light"/>
                <a:cs typeface="Inter Light"/>
                <a:sym typeface="Inter Light"/>
              </a:defRPr>
            </a:lvl1pPr>
            <a:lvl2pPr indent="-342900" lvl="1" marL="914400" algn="l">
              <a:lnSpc>
                <a:spcPct val="90000"/>
              </a:lnSpc>
              <a:spcBef>
                <a:spcPts val="400"/>
              </a:spcBef>
              <a:spcAft>
                <a:spcPts val="0"/>
              </a:spcAft>
              <a:buClr>
                <a:schemeClr val="accent5"/>
              </a:buClr>
              <a:buSzPts val="1800"/>
              <a:buChar char="•"/>
              <a:defRPr>
                <a:latin typeface="Inter Light"/>
                <a:ea typeface="Inter Light"/>
                <a:cs typeface="Inter Light"/>
                <a:sym typeface="Inter Light"/>
              </a:defRPr>
            </a:lvl2pPr>
            <a:lvl3pPr indent="-323850" lvl="2" marL="1371600" algn="l">
              <a:lnSpc>
                <a:spcPct val="90000"/>
              </a:lnSpc>
              <a:spcBef>
                <a:spcPts val="400"/>
              </a:spcBef>
              <a:spcAft>
                <a:spcPts val="0"/>
              </a:spcAft>
              <a:buClr>
                <a:schemeClr val="accent5"/>
              </a:buClr>
              <a:buSzPts val="1500"/>
              <a:buChar char="•"/>
              <a:defRPr>
                <a:latin typeface="Inter Light"/>
                <a:ea typeface="Inter Light"/>
                <a:cs typeface="Inter Light"/>
                <a:sym typeface="Inter Light"/>
              </a:defRPr>
            </a:lvl3pPr>
            <a:lvl4pPr indent="-317500" lvl="3" marL="1828800" algn="l">
              <a:lnSpc>
                <a:spcPct val="90000"/>
              </a:lnSpc>
              <a:spcBef>
                <a:spcPts val="400"/>
              </a:spcBef>
              <a:spcAft>
                <a:spcPts val="0"/>
              </a:spcAft>
              <a:buClr>
                <a:schemeClr val="accent5"/>
              </a:buClr>
              <a:buSzPts val="1400"/>
              <a:buChar char="•"/>
              <a:defRPr>
                <a:latin typeface="Inter Light"/>
                <a:ea typeface="Inter Light"/>
                <a:cs typeface="Inter Light"/>
                <a:sym typeface="Inter Light"/>
              </a:defRPr>
            </a:lvl4pPr>
            <a:lvl5pPr indent="-317500" lvl="4" marL="2286000" algn="l">
              <a:lnSpc>
                <a:spcPct val="90000"/>
              </a:lnSpc>
              <a:spcBef>
                <a:spcPts val="400"/>
              </a:spcBef>
              <a:spcAft>
                <a:spcPts val="0"/>
              </a:spcAft>
              <a:buClr>
                <a:schemeClr val="accent5"/>
              </a:buClr>
              <a:buSzPts val="1400"/>
              <a:buChar char="•"/>
              <a:defRPr>
                <a:latin typeface="Inter Light"/>
                <a:ea typeface="Inter Light"/>
                <a:cs typeface="Inter Light"/>
                <a:sym typeface="Inter Light"/>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154" name="Google Shape;154;p32"/>
          <p:cNvCxnSpPr/>
          <p:nvPr/>
        </p:nvCxnSpPr>
        <p:spPr>
          <a:xfrm>
            <a:off x="422193" y="4"/>
            <a:ext cx="0" cy="808619"/>
          </a:xfrm>
          <a:prstGeom prst="straightConnector1">
            <a:avLst/>
          </a:prstGeom>
          <a:noFill/>
          <a:ln cap="flat" cmpd="sng" w="28575">
            <a:solidFill>
              <a:schemeClr val="accent2"/>
            </a:solidFill>
            <a:prstDash val="solid"/>
            <a:miter lim="800000"/>
            <a:headEnd len="sm" w="sm" type="none"/>
            <a:tailEnd len="sm" w="sm" type="none"/>
          </a:ln>
        </p:spPr>
      </p:cxnSp>
      <p:sp>
        <p:nvSpPr>
          <p:cNvPr id="155" name="Google Shape;155;p32"/>
          <p:cNvSpPr txBox="1"/>
          <p:nvPr>
            <p:ph type="title"/>
          </p:nvPr>
        </p:nvSpPr>
        <p:spPr>
          <a:xfrm>
            <a:off x="647364" y="208350"/>
            <a:ext cx="8039438" cy="5778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accent5"/>
              </a:buClr>
              <a:buSzPts val="3300"/>
              <a:buFont typeface="Inter Light"/>
              <a:buNone/>
              <a:defRPr b="0">
                <a:solidFill>
                  <a:schemeClr val="accent5"/>
                </a:solidFill>
                <a:latin typeface="Inter Light"/>
                <a:ea typeface="Inter Light"/>
                <a:cs typeface="Inter Light"/>
                <a:sym typeface="Inter Light"/>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6" name="Google Shape;156;p32"/>
          <p:cNvSpPr txBox="1"/>
          <p:nvPr/>
        </p:nvSpPr>
        <p:spPr>
          <a:xfrm>
            <a:off x="456965" y="4874592"/>
            <a:ext cx="663854" cy="108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rPr b="0" i="0" lang="it" sz="700" u="none" cap="none" strike="noStrike">
                <a:solidFill>
                  <a:schemeClr val="lt1"/>
                </a:solidFill>
                <a:latin typeface="Inter Light"/>
                <a:ea typeface="Inter Light"/>
                <a:cs typeface="Inter Light"/>
                <a:sym typeface="Inter Light"/>
              </a:rPr>
              <a:t>Page </a:t>
            </a:r>
            <a:fld id="{00000000-1234-1234-1234-123412341234}" type="slidenum">
              <a:rPr b="0" i="0" lang="it" sz="700" u="none" cap="none" strike="noStrike">
                <a:solidFill>
                  <a:schemeClr val="lt1"/>
                </a:solidFill>
                <a:latin typeface="Inter Light"/>
                <a:ea typeface="Inter Light"/>
                <a:cs typeface="Inter Light"/>
                <a:sym typeface="Inter Light"/>
              </a:rPr>
              <a:t>‹#›</a:t>
            </a:fld>
            <a:endParaRPr b="0" i="0" sz="700" u="none" cap="none" strike="noStrike">
              <a:solidFill>
                <a:schemeClr val="lt1"/>
              </a:solidFill>
              <a:latin typeface="Inter Light"/>
              <a:ea typeface="Inter Light"/>
              <a:cs typeface="Inter Light"/>
              <a:sym typeface="Inter Light"/>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type="title">
  <p:cSld name="TITLE">
    <p:spTree>
      <p:nvGrpSpPr>
        <p:cNvPr id="163" name="Shape 163"/>
        <p:cNvGrpSpPr/>
        <p:nvPr/>
      </p:nvGrpSpPr>
      <p:grpSpPr>
        <a:xfrm>
          <a:off x="0" y="0"/>
          <a:ext cx="0" cy="0"/>
          <a:chOff x="0" y="0"/>
          <a:chExt cx="0" cy="0"/>
        </a:xfrm>
      </p:grpSpPr>
      <p:sp>
        <p:nvSpPr>
          <p:cNvPr id="164" name="Google Shape;164;p3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5" name="Google Shape;165;p34"/>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66" name="Google Shape;166;p3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7" name="Google Shape;167;p3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8" name="Google Shape;168;p3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Vuota">
  <p:cSld name="3_Vuota">
    <p:spTree>
      <p:nvGrpSpPr>
        <p:cNvPr id="169" name="Shape 169"/>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Vuota" type="blank">
  <p:cSld name="BLANK">
    <p:spTree>
      <p:nvGrpSpPr>
        <p:cNvPr id="170" name="Shape 170"/>
        <p:cNvGrpSpPr/>
        <p:nvPr/>
      </p:nvGrpSpPr>
      <p:grpSpPr>
        <a:xfrm>
          <a:off x="0" y="0"/>
          <a:ext cx="0" cy="0"/>
          <a:chOff x="0" y="0"/>
          <a:chExt cx="0" cy="0"/>
        </a:xfrm>
      </p:grpSpPr>
      <p:pic>
        <p:nvPicPr>
          <p:cNvPr id="171" name="Google Shape;171;p36"/>
          <p:cNvPicPr preferRelativeResize="0"/>
          <p:nvPr/>
        </p:nvPicPr>
        <p:blipFill rotWithShape="1">
          <a:blip r:embed="rId2">
            <a:alphaModFix/>
          </a:blip>
          <a:srcRect b="0" l="0" r="0" t="0"/>
          <a:stretch/>
        </p:blipFill>
        <p:spPr>
          <a:xfrm>
            <a:off x="0" y="2286"/>
            <a:ext cx="9148070" cy="5141213"/>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p:cSld name="Vuota">
    <p:spTree>
      <p:nvGrpSpPr>
        <p:cNvPr id="172" name="Shape 172"/>
        <p:cNvGrpSpPr/>
        <p:nvPr/>
      </p:nvGrpSpPr>
      <p:grpSpPr>
        <a:xfrm>
          <a:off x="0" y="0"/>
          <a:ext cx="0" cy="0"/>
          <a:chOff x="0" y="0"/>
          <a:chExt cx="0" cy="0"/>
        </a:xfrm>
      </p:grpSpPr>
      <p:grpSp>
        <p:nvGrpSpPr>
          <p:cNvPr id="173" name="Google Shape;173;p37"/>
          <p:cNvGrpSpPr/>
          <p:nvPr/>
        </p:nvGrpSpPr>
        <p:grpSpPr>
          <a:xfrm>
            <a:off x="0" y="4883461"/>
            <a:ext cx="9144000" cy="271325"/>
            <a:chOff x="0" y="6511282"/>
            <a:chExt cx="12192000" cy="361767"/>
          </a:xfrm>
        </p:grpSpPr>
        <p:pic>
          <p:nvPicPr>
            <p:cNvPr id="174" name="Google Shape;174;p37"/>
            <p:cNvPicPr preferRelativeResize="0"/>
            <p:nvPr/>
          </p:nvPicPr>
          <p:blipFill rotWithShape="1">
            <a:blip r:embed="rId2">
              <a:alphaModFix/>
            </a:blip>
            <a:srcRect b="0" l="0" r="0" t="0"/>
            <a:stretch/>
          </p:blipFill>
          <p:spPr>
            <a:xfrm>
              <a:off x="0" y="6511282"/>
              <a:ext cx="12192000" cy="361767"/>
            </a:xfrm>
            <a:prstGeom prst="rect">
              <a:avLst/>
            </a:prstGeom>
            <a:noFill/>
            <a:ln>
              <a:noFill/>
            </a:ln>
          </p:spPr>
        </p:pic>
        <p:sp>
          <p:nvSpPr>
            <p:cNvPr id="175" name="Google Shape;175;p37"/>
            <p:cNvSpPr txBox="1"/>
            <p:nvPr/>
          </p:nvSpPr>
          <p:spPr>
            <a:xfrm>
              <a:off x="6712747" y="6536581"/>
              <a:ext cx="5317200" cy="318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0" i="0" lang="it" sz="1100" u="none" cap="none" strike="noStrike">
                  <a:solidFill>
                    <a:schemeClr val="lt1"/>
                  </a:solidFill>
                  <a:latin typeface="Arial"/>
                  <a:ea typeface="Arial"/>
                  <a:cs typeface="Arial"/>
                  <a:sym typeface="Arial"/>
                </a:rPr>
                <a:t>Missione 4 </a:t>
              </a:r>
              <a:r>
                <a:rPr b="1" i="0" lang="it" sz="1100" u="none" cap="none" strike="noStrike">
                  <a:solidFill>
                    <a:schemeClr val="lt1"/>
                  </a:solidFill>
                  <a:latin typeface="Arial"/>
                  <a:ea typeface="Arial"/>
                  <a:cs typeface="Arial"/>
                  <a:sym typeface="Arial"/>
                </a:rPr>
                <a:t>• Istruzione e Ricerca </a:t>
              </a:r>
              <a:endParaRPr b="0" i="0" sz="1100" u="none" cap="none" strike="noStrike">
                <a:solidFill>
                  <a:schemeClr val="lt1"/>
                </a:solidFill>
                <a:latin typeface="Arial"/>
                <a:ea typeface="Arial"/>
                <a:cs typeface="Arial"/>
                <a:sym typeface="Arial"/>
              </a:endParaRPr>
            </a:p>
          </p:txBody>
        </p:sp>
        <p:sp>
          <p:nvSpPr>
            <p:cNvPr id="176" name="Google Shape;176;p37"/>
            <p:cNvSpPr txBox="1"/>
            <p:nvPr/>
          </p:nvSpPr>
          <p:spPr>
            <a:xfrm>
              <a:off x="467555" y="6530753"/>
              <a:ext cx="7919100" cy="318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it" sz="11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100" u="none" cap="none" strike="noStrike">
                <a:solidFill>
                  <a:srgbClr val="000000"/>
                </a:solidFill>
                <a:latin typeface="Arial"/>
                <a:ea typeface="Arial"/>
                <a:cs typeface="Arial"/>
                <a:sym typeface="Arial"/>
              </a:endParaRPr>
            </a:p>
          </p:txBody>
        </p:sp>
      </p:grpSp>
      <p:pic>
        <p:nvPicPr>
          <p:cNvPr id="177" name="Google Shape;177;p37"/>
          <p:cNvPicPr preferRelativeResize="0"/>
          <p:nvPr/>
        </p:nvPicPr>
        <p:blipFill rotWithShape="1">
          <a:blip r:embed="rId3">
            <a:alphaModFix/>
          </a:blip>
          <a:srcRect b="0" l="0" r="0" t="0"/>
          <a:stretch/>
        </p:blipFill>
        <p:spPr>
          <a:xfrm>
            <a:off x="-1" y="0"/>
            <a:ext cx="9144000" cy="638174"/>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Vuota">
  <p:cSld name="4_Vuota">
    <p:spTree>
      <p:nvGrpSpPr>
        <p:cNvPr id="178" name="Shape 178"/>
        <p:cNvGrpSpPr/>
        <p:nvPr/>
      </p:nvGrpSpPr>
      <p:grpSpPr>
        <a:xfrm>
          <a:off x="0" y="0"/>
          <a:ext cx="0" cy="0"/>
          <a:chOff x="0" y="0"/>
          <a:chExt cx="0" cy="0"/>
        </a:xfrm>
      </p:grpSpPr>
      <p:sp>
        <p:nvSpPr>
          <p:cNvPr id="179" name="Google Shape;179;p3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0" name="Google Shape;180;p3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1" name="Google Shape;181;p3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sp>
        <p:nvSpPr>
          <p:cNvPr id="182" name="Google Shape;182;p38"/>
          <p:cNvSpPr/>
          <p:nvPr/>
        </p:nvSpPr>
        <p:spPr>
          <a:xfrm>
            <a:off x="1" y="0"/>
            <a:ext cx="9144000" cy="2502000"/>
          </a:xfrm>
          <a:prstGeom prst="rect">
            <a:avLst/>
          </a:prstGeom>
          <a:solidFill>
            <a:srgbClr val="0B112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descr="Immagine che contiene sfocatura&#10;&#10;Descrizione generata automaticamente" id="183" name="Google Shape;183;p38"/>
          <p:cNvPicPr preferRelativeResize="0"/>
          <p:nvPr/>
        </p:nvPicPr>
        <p:blipFill rotWithShape="1">
          <a:blip r:embed="rId2">
            <a:alphaModFix/>
          </a:blip>
          <a:srcRect b="0" l="0" r="0" t="0"/>
          <a:stretch/>
        </p:blipFill>
        <p:spPr>
          <a:xfrm>
            <a:off x="0" y="457"/>
            <a:ext cx="9144000" cy="5142586"/>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Vuota">
  <p:cSld name="13_Vuota">
    <p:spTree>
      <p:nvGrpSpPr>
        <p:cNvPr id="184" name="Shape 184"/>
        <p:cNvGrpSpPr/>
        <p:nvPr/>
      </p:nvGrpSpPr>
      <p:grpSpPr>
        <a:xfrm>
          <a:off x="0" y="0"/>
          <a:ext cx="0" cy="0"/>
          <a:chOff x="0" y="0"/>
          <a:chExt cx="0" cy="0"/>
        </a:xfrm>
      </p:grpSpPr>
      <p:sp>
        <p:nvSpPr>
          <p:cNvPr id="185" name="Google Shape;185;p3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6" name="Google Shape;186;p3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7" name="Google Shape;187;p3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pic>
        <p:nvPicPr>
          <p:cNvPr descr="Immagine che contiene vetro&#10;&#10;Descrizione generata automaticamente" id="188" name="Google Shape;188;p39"/>
          <p:cNvPicPr preferRelativeResize="0"/>
          <p:nvPr/>
        </p:nvPicPr>
        <p:blipFill rotWithShape="1">
          <a:blip r:embed="rId2">
            <a:alphaModFix/>
          </a:blip>
          <a:srcRect b="0" l="0" r="0" t="0"/>
          <a:stretch/>
        </p:blipFill>
        <p:spPr>
          <a:xfrm>
            <a:off x="0" y="0"/>
            <a:ext cx="9144000" cy="514350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Vuota">
  <p:cSld name="14_Vuota">
    <p:spTree>
      <p:nvGrpSpPr>
        <p:cNvPr id="189" name="Shape 189"/>
        <p:cNvGrpSpPr/>
        <p:nvPr/>
      </p:nvGrpSpPr>
      <p:grpSpPr>
        <a:xfrm>
          <a:off x="0" y="0"/>
          <a:ext cx="0" cy="0"/>
          <a:chOff x="0" y="0"/>
          <a:chExt cx="0" cy="0"/>
        </a:xfrm>
      </p:grpSpPr>
      <p:sp>
        <p:nvSpPr>
          <p:cNvPr id="190" name="Google Shape;190;p4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1" name="Google Shape;191;p4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2" name="Google Shape;192;p4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pic>
        <p:nvPicPr>
          <p:cNvPr id="193" name="Google Shape;193;p40"/>
          <p:cNvPicPr preferRelativeResize="0"/>
          <p:nvPr/>
        </p:nvPicPr>
        <p:blipFill rotWithShape="1">
          <a:blip r:embed="rId2">
            <a:alphaModFix/>
          </a:blip>
          <a:srcRect b="0" l="0" r="0" t="0"/>
          <a:stretch/>
        </p:blipFill>
        <p:spPr>
          <a:xfrm>
            <a:off x="0" y="0"/>
            <a:ext cx="9144000" cy="514350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Vuota">
  <p:cSld name="15_Vuota">
    <p:spTree>
      <p:nvGrpSpPr>
        <p:cNvPr id="194" name="Shape 194"/>
        <p:cNvGrpSpPr/>
        <p:nvPr/>
      </p:nvGrpSpPr>
      <p:grpSpPr>
        <a:xfrm>
          <a:off x="0" y="0"/>
          <a:ext cx="0" cy="0"/>
          <a:chOff x="0" y="0"/>
          <a:chExt cx="0" cy="0"/>
        </a:xfrm>
      </p:grpSpPr>
      <p:sp>
        <p:nvSpPr>
          <p:cNvPr id="195" name="Google Shape;195;p4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6" name="Google Shape;196;p4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7" name="Google Shape;197;p4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pic>
        <p:nvPicPr>
          <p:cNvPr id="198" name="Google Shape;198;p41"/>
          <p:cNvPicPr preferRelativeResize="0"/>
          <p:nvPr/>
        </p:nvPicPr>
        <p:blipFill rotWithShape="1">
          <a:blip r:embed="rId2">
            <a:alphaModFix/>
          </a:blip>
          <a:srcRect b="0" l="0" r="0" t="0"/>
          <a:stretch/>
        </p:blipFill>
        <p:spPr>
          <a:xfrm>
            <a:off x="0" y="0"/>
            <a:ext cx="9144000" cy="51435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Vuota">
  <p:cSld name="6_Vuota">
    <p:spTree>
      <p:nvGrpSpPr>
        <p:cNvPr id="199" name="Shape 199"/>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200" name="Shape 200"/>
        <p:cNvGrpSpPr/>
        <p:nvPr/>
      </p:nvGrpSpPr>
      <p:grpSpPr>
        <a:xfrm>
          <a:off x="0" y="0"/>
          <a:ext cx="0" cy="0"/>
          <a:chOff x="0" y="0"/>
          <a:chExt cx="0" cy="0"/>
        </a:xfrm>
      </p:grpSpPr>
      <p:sp>
        <p:nvSpPr>
          <p:cNvPr id="201" name="Google Shape;201;p4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2" name="Google Shape;202;p4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3" name="Google Shape;203;p4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4" name="Google Shape;204;p4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5" name="Google Shape;205;p4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type="secHead">
  <p:cSld name="SECTION_HEADER">
    <p:spTree>
      <p:nvGrpSpPr>
        <p:cNvPr id="206" name="Shape 206"/>
        <p:cNvGrpSpPr/>
        <p:nvPr/>
      </p:nvGrpSpPr>
      <p:grpSpPr>
        <a:xfrm>
          <a:off x="0" y="0"/>
          <a:ext cx="0" cy="0"/>
          <a:chOff x="0" y="0"/>
          <a:chExt cx="0" cy="0"/>
        </a:xfrm>
      </p:grpSpPr>
      <p:sp>
        <p:nvSpPr>
          <p:cNvPr id="207" name="Google Shape;207;p44"/>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8" name="Google Shape;208;p44"/>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209" name="Google Shape;209;p4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0" name="Google Shape;210;p4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1" name="Google Shape;211;p4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type="twoObj">
  <p:cSld name="TWO_OBJECTS">
    <p:spTree>
      <p:nvGrpSpPr>
        <p:cNvPr id="212" name="Shape 212"/>
        <p:cNvGrpSpPr/>
        <p:nvPr/>
      </p:nvGrpSpPr>
      <p:grpSpPr>
        <a:xfrm>
          <a:off x="0" y="0"/>
          <a:ext cx="0" cy="0"/>
          <a:chOff x="0" y="0"/>
          <a:chExt cx="0" cy="0"/>
        </a:xfrm>
      </p:grpSpPr>
      <p:sp>
        <p:nvSpPr>
          <p:cNvPr id="213" name="Google Shape;213;p4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4" name="Google Shape;214;p45"/>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5" name="Google Shape;215;p45"/>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6" name="Google Shape;216;p4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7" name="Google Shape;217;p4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8" name="Google Shape;218;p4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type="twoTxTwoObj">
  <p:cSld name="TWO_OBJECTS_WITH_TEXT">
    <p:spTree>
      <p:nvGrpSpPr>
        <p:cNvPr id="219" name="Shape 219"/>
        <p:cNvGrpSpPr/>
        <p:nvPr/>
      </p:nvGrpSpPr>
      <p:grpSpPr>
        <a:xfrm>
          <a:off x="0" y="0"/>
          <a:ext cx="0" cy="0"/>
          <a:chOff x="0" y="0"/>
          <a:chExt cx="0" cy="0"/>
        </a:xfrm>
      </p:grpSpPr>
      <p:sp>
        <p:nvSpPr>
          <p:cNvPr id="220" name="Google Shape;220;p46"/>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1" name="Google Shape;221;p46"/>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22" name="Google Shape;222;p46"/>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3" name="Google Shape;223;p46"/>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24" name="Google Shape;224;p46"/>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5" name="Google Shape;225;p4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6" name="Google Shape;226;p4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7" name="Google Shape;227;p4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228" name="Shape 228"/>
        <p:cNvGrpSpPr/>
        <p:nvPr/>
      </p:nvGrpSpPr>
      <p:grpSpPr>
        <a:xfrm>
          <a:off x="0" y="0"/>
          <a:ext cx="0" cy="0"/>
          <a:chOff x="0" y="0"/>
          <a:chExt cx="0" cy="0"/>
        </a:xfrm>
      </p:grpSpPr>
      <p:sp>
        <p:nvSpPr>
          <p:cNvPr id="229" name="Google Shape;229;p4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0" name="Google Shape;230;p4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1" name="Google Shape;231;p4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2" name="Google Shape;232;p4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type="objTx">
  <p:cSld name="OBJECT_WITH_CAPTION_TEXT">
    <p:spTree>
      <p:nvGrpSpPr>
        <p:cNvPr id="233" name="Shape 233"/>
        <p:cNvGrpSpPr/>
        <p:nvPr/>
      </p:nvGrpSpPr>
      <p:grpSpPr>
        <a:xfrm>
          <a:off x="0" y="0"/>
          <a:ext cx="0" cy="0"/>
          <a:chOff x="0" y="0"/>
          <a:chExt cx="0" cy="0"/>
        </a:xfrm>
      </p:grpSpPr>
      <p:sp>
        <p:nvSpPr>
          <p:cNvPr id="234" name="Google Shape;234;p48"/>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5" name="Google Shape;235;p48"/>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236" name="Google Shape;236;p48"/>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237" name="Google Shape;237;p4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8" name="Google Shape;238;p4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9" name="Google Shape;239;p4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type="picTx">
  <p:cSld name="PICTURE_WITH_CAPTION_TEXT">
    <p:spTree>
      <p:nvGrpSpPr>
        <p:cNvPr id="240" name="Shape 240"/>
        <p:cNvGrpSpPr/>
        <p:nvPr/>
      </p:nvGrpSpPr>
      <p:grpSpPr>
        <a:xfrm>
          <a:off x="0" y="0"/>
          <a:ext cx="0" cy="0"/>
          <a:chOff x="0" y="0"/>
          <a:chExt cx="0" cy="0"/>
        </a:xfrm>
      </p:grpSpPr>
      <p:sp>
        <p:nvSpPr>
          <p:cNvPr id="241" name="Google Shape;241;p49"/>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2" name="Google Shape;242;p49"/>
          <p:cNvSpPr/>
          <p:nvPr>
            <p:ph idx="2" type="pic"/>
          </p:nvPr>
        </p:nvSpPr>
        <p:spPr>
          <a:xfrm>
            <a:off x="3887391" y="740569"/>
            <a:ext cx="4629300" cy="3655200"/>
          </a:xfrm>
          <a:prstGeom prst="rect">
            <a:avLst/>
          </a:prstGeom>
          <a:noFill/>
          <a:ln>
            <a:noFill/>
          </a:ln>
        </p:spPr>
      </p:sp>
      <p:sp>
        <p:nvSpPr>
          <p:cNvPr id="243" name="Google Shape;243;p49"/>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244" name="Google Shape;244;p4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5" name="Google Shape;245;p4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6" name="Google Shape;246;p4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x">
  <p:cSld name="VERTICAL_TEXT">
    <p:spTree>
      <p:nvGrpSpPr>
        <p:cNvPr id="247" name="Shape 247"/>
        <p:cNvGrpSpPr/>
        <p:nvPr/>
      </p:nvGrpSpPr>
      <p:grpSpPr>
        <a:xfrm>
          <a:off x="0" y="0"/>
          <a:ext cx="0" cy="0"/>
          <a:chOff x="0" y="0"/>
          <a:chExt cx="0" cy="0"/>
        </a:xfrm>
      </p:grpSpPr>
      <p:sp>
        <p:nvSpPr>
          <p:cNvPr id="248" name="Google Shape;248;p5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9" name="Google Shape;249;p50"/>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50" name="Google Shape;250;p5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1" name="Google Shape;251;p5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2" name="Google Shape;252;p5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testo verticale" type="vertTitleAndTx">
  <p:cSld name="VERTICAL_TITLE_AND_VERTICAL_TEXT">
    <p:spTree>
      <p:nvGrpSpPr>
        <p:cNvPr id="253" name="Shape 253"/>
        <p:cNvGrpSpPr/>
        <p:nvPr/>
      </p:nvGrpSpPr>
      <p:grpSpPr>
        <a:xfrm>
          <a:off x="0" y="0"/>
          <a:ext cx="0" cy="0"/>
          <a:chOff x="0" y="0"/>
          <a:chExt cx="0" cy="0"/>
        </a:xfrm>
      </p:grpSpPr>
      <p:sp>
        <p:nvSpPr>
          <p:cNvPr id="254" name="Google Shape;254;p51"/>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5" name="Google Shape;255;p51"/>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56" name="Google Shape;256;p5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7" name="Google Shape;257;p5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8" name="Google Shape;258;p5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slide" showMasterSp="0">
  <p:cSld name="Standard slide">
    <p:bg>
      <p:bgPr>
        <a:blipFill>
          <a:blip r:embed="rId2">
            <a:alphaModFix amt="50000"/>
          </a:blip>
          <a:stretch>
            <a:fillRect/>
          </a:stretch>
        </a:blipFill>
      </p:bgPr>
    </p:bg>
    <p:spTree>
      <p:nvGrpSpPr>
        <p:cNvPr id="259" name="Shape 259"/>
        <p:cNvGrpSpPr/>
        <p:nvPr/>
      </p:nvGrpSpPr>
      <p:grpSpPr>
        <a:xfrm>
          <a:off x="0" y="0"/>
          <a:ext cx="0" cy="0"/>
          <a:chOff x="0" y="0"/>
          <a:chExt cx="0" cy="0"/>
        </a:xfrm>
      </p:grpSpPr>
      <p:sp>
        <p:nvSpPr>
          <p:cNvPr id="260" name="Google Shape;260;p52"/>
          <p:cNvSpPr txBox="1"/>
          <p:nvPr>
            <p:ph idx="1" type="body"/>
          </p:nvPr>
        </p:nvSpPr>
        <p:spPr>
          <a:xfrm>
            <a:off x="647362" y="1028699"/>
            <a:ext cx="8039400" cy="3525600"/>
          </a:xfrm>
          <a:prstGeom prst="rect">
            <a:avLst/>
          </a:prstGeom>
          <a:noFill/>
          <a:ln>
            <a:noFill/>
          </a:ln>
        </p:spPr>
        <p:txBody>
          <a:bodyPr anchorCtr="0" anchor="t" bIns="0" lIns="0" spcFirstLastPara="1" rIns="0" wrap="square" tIns="0">
            <a:noAutofit/>
          </a:bodyPr>
          <a:lstStyle>
            <a:lvl1pPr indent="-361950" lvl="0" marL="457200" algn="l">
              <a:lnSpc>
                <a:spcPct val="90000"/>
              </a:lnSpc>
              <a:spcBef>
                <a:spcPts val="800"/>
              </a:spcBef>
              <a:spcAft>
                <a:spcPts val="0"/>
              </a:spcAft>
              <a:buClr>
                <a:schemeClr val="accent5"/>
              </a:buClr>
              <a:buSzPts val="2100"/>
              <a:buChar char="•"/>
              <a:defRPr>
                <a:latin typeface="Inter Light"/>
                <a:ea typeface="Inter Light"/>
                <a:cs typeface="Inter Light"/>
                <a:sym typeface="Inter Light"/>
              </a:defRPr>
            </a:lvl1pPr>
            <a:lvl2pPr indent="-342900" lvl="1" marL="914400" algn="l">
              <a:lnSpc>
                <a:spcPct val="90000"/>
              </a:lnSpc>
              <a:spcBef>
                <a:spcPts val="400"/>
              </a:spcBef>
              <a:spcAft>
                <a:spcPts val="0"/>
              </a:spcAft>
              <a:buClr>
                <a:schemeClr val="accent5"/>
              </a:buClr>
              <a:buSzPts val="1800"/>
              <a:buChar char="•"/>
              <a:defRPr>
                <a:latin typeface="Inter Light"/>
                <a:ea typeface="Inter Light"/>
                <a:cs typeface="Inter Light"/>
                <a:sym typeface="Inter Light"/>
              </a:defRPr>
            </a:lvl2pPr>
            <a:lvl3pPr indent="-323850" lvl="2" marL="1371600" algn="l">
              <a:lnSpc>
                <a:spcPct val="90000"/>
              </a:lnSpc>
              <a:spcBef>
                <a:spcPts val="400"/>
              </a:spcBef>
              <a:spcAft>
                <a:spcPts val="0"/>
              </a:spcAft>
              <a:buClr>
                <a:schemeClr val="accent5"/>
              </a:buClr>
              <a:buSzPts val="1500"/>
              <a:buChar char="•"/>
              <a:defRPr>
                <a:latin typeface="Inter Light"/>
                <a:ea typeface="Inter Light"/>
                <a:cs typeface="Inter Light"/>
                <a:sym typeface="Inter Light"/>
              </a:defRPr>
            </a:lvl3pPr>
            <a:lvl4pPr indent="-317500" lvl="3" marL="1828800" algn="l">
              <a:lnSpc>
                <a:spcPct val="90000"/>
              </a:lnSpc>
              <a:spcBef>
                <a:spcPts val="400"/>
              </a:spcBef>
              <a:spcAft>
                <a:spcPts val="0"/>
              </a:spcAft>
              <a:buClr>
                <a:schemeClr val="accent5"/>
              </a:buClr>
              <a:buSzPts val="1400"/>
              <a:buChar char="•"/>
              <a:defRPr>
                <a:latin typeface="Inter Light"/>
                <a:ea typeface="Inter Light"/>
                <a:cs typeface="Inter Light"/>
                <a:sym typeface="Inter Light"/>
              </a:defRPr>
            </a:lvl4pPr>
            <a:lvl5pPr indent="-317500" lvl="4" marL="2286000" algn="l">
              <a:lnSpc>
                <a:spcPct val="90000"/>
              </a:lnSpc>
              <a:spcBef>
                <a:spcPts val="400"/>
              </a:spcBef>
              <a:spcAft>
                <a:spcPts val="0"/>
              </a:spcAft>
              <a:buClr>
                <a:schemeClr val="accent5"/>
              </a:buClr>
              <a:buSzPts val="1400"/>
              <a:buChar char="•"/>
              <a:defRPr>
                <a:latin typeface="Inter Light"/>
                <a:ea typeface="Inter Light"/>
                <a:cs typeface="Inter Light"/>
                <a:sym typeface="Inter Light"/>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261" name="Google Shape;261;p52"/>
          <p:cNvCxnSpPr/>
          <p:nvPr/>
        </p:nvCxnSpPr>
        <p:spPr>
          <a:xfrm>
            <a:off x="422193" y="4"/>
            <a:ext cx="0" cy="808800"/>
          </a:xfrm>
          <a:prstGeom prst="straightConnector1">
            <a:avLst/>
          </a:prstGeom>
          <a:noFill/>
          <a:ln cap="flat" cmpd="sng" w="28575">
            <a:solidFill>
              <a:schemeClr val="accent2"/>
            </a:solidFill>
            <a:prstDash val="solid"/>
            <a:miter lim="800000"/>
            <a:headEnd len="sm" w="sm" type="none"/>
            <a:tailEnd len="sm" w="sm" type="none"/>
          </a:ln>
        </p:spPr>
      </p:cxnSp>
      <p:sp>
        <p:nvSpPr>
          <p:cNvPr id="262" name="Google Shape;262;p52"/>
          <p:cNvSpPr txBox="1"/>
          <p:nvPr>
            <p:ph type="title"/>
          </p:nvPr>
        </p:nvSpPr>
        <p:spPr>
          <a:xfrm>
            <a:off x="647364" y="208350"/>
            <a:ext cx="8039400" cy="5778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accent5"/>
              </a:buClr>
              <a:buSzPts val="3300"/>
              <a:buFont typeface="Inter Light"/>
              <a:buNone/>
              <a:defRPr b="0">
                <a:solidFill>
                  <a:schemeClr val="accent5"/>
                </a:solidFill>
                <a:latin typeface="Inter Light"/>
                <a:ea typeface="Inter Light"/>
                <a:cs typeface="Inter Light"/>
                <a:sym typeface="Inter Light"/>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3" name="Google Shape;263;p52"/>
          <p:cNvSpPr txBox="1"/>
          <p:nvPr/>
        </p:nvSpPr>
        <p:spPr>
          <a:xfrm>
            <a:off x="456965" y="4874592"/>
            <a:ext cx="663900" cy="108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rPr b="0" i="0" lang="it" sz="700" u="none" cap="none" strike="noStrike">
                <a:solidFill>
                  <a:schemeClr val="lt1"/>
                </a:solidFill>
                <a:latin typeface="Inter Light"/>
                <a:ea typeface="Inter Light"/>
                <a:cs typeface="Inter Light"/>
                <a:sym typeface="Inter Light"/>
              </a:rPr>
              <a:t>Page </a:t>
            </a:r>
            <a:fld id="{00000000-1234-1234-1234-123412341234}" type="slidenum">
              <a:rPr b="0" i="0" lang="it" sz="700" u="none" cap="none" strike="noStrike">
                <a:solidFill>
                  <a:schemeClr val="lt1"/>
                </a:solidFill>
                <a:latin typeface="Inter Light"/>
                <a:ea typeface="Inter Light"/>
                <a:cs typeface="Inter Light"/>
                <a:sym typeface="Inter Light"/>
              </a:rPr>
              <a:t>‹#›</a:t>
            </a:fld>
            <a:endParaRPr b="0" i="0" sz="700" u="none" cap="none" strike="noStrike">
              <a:solidFill>
                <a:schemeClr val="lt1"/>
              </a:solidFill>
              <a:latin typeface="Inter Light"/>
              <a:ea typeface="Inter Light"/>
              <a:cs typeface="Inter Light"/>
              <a:sym typeface="Inter Ligh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41.xml"/><Relationship Id="rId10" Type="http://schemas.openxmlformats.org/officeDocument/2006/relationships/slideLayout" Target="../slideLayouts/slideLayout40.xml"/><Relationship Id="rId13" Type="http://schemas.openxmlformats.org/officeDocument/2006/relationships/slideLayout" Target="../slideLayouts/slideLayout43.xml"/><Relationship Id="rId12" Type="http://schemas.openxmlformats.org/officeDocument/2006/relationships/slideLayout" Target="../slideLayouts/slideLayout42.xml"/><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5" Type="http://schemas.openxmlformats.org/officeDocument/2006/relationships/slideLayout" Target="../slideLayouts/slideLayout45.xml"/><Relationship Id="rId14" Type="http://schemas.openxmlformats.org/officeDocument/2006/relationships/slideLayout" Target="../slideLayouts/slideLayout44.xml"/><Relationship Id="rId17" Type="http://schemas.openxmlformats.org/officeDocument/2006/relationships/slideLayout" Target="../slideLayouts/slideLayout47.xml"/><Relationship Id="rId16" Type="http://schemas.openxmlformats.org/officeDocument/2006/relationships/slideLayout" Target="../slideLayouts/slideLayout46.xml"/><Relationship Id="rId5" Type="http://schemas.openxmlformats.org/officeDocument/2006/relationships/slideLayout" Target="../slideLayouts/slideLayout35.xml"/><Relationship Id="rId19" Type="http://schemas.openxmlformats.org/officeDocument/2006/relationships/slideLayout" Target="../slideLayouts/slideLayout49.xml"/><Relationship Id="rId6" Type="http://schemas.openxmlformats.org/officeDocument/2006/relationships/slideLayout" Target="../slideLayouts/slideLayout36.xml"/><Relationship Id="rId18" Type="http://schemas.openxmlformats.org/officeDocument/2006/relationships/slideLayout" Target="../slideLayouts/slideLayout48.xml"/><Relationship Id="rId7" Type="http://schemas.openxmlformats.org/officeDocument/2006/relationships/slideLayout" Target="../slideLayouts/slideLayout37.xml"/><Relationship Id="rId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2" name="Google Shape;52;p1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7" name="Shape 157"/>
        <p:cNvGrpSpPr/>
        <p:nvPr/>
      </p:nvGrpSpPr>
      <p:grpSpPr>
        <a:xfrm>
          <a:off x="0" y="0"/>
          <a:ext cx="0" cy="0"/>
          <a:chOff x="0" y="0"/>
          <a:chExt cx="0" cy="0"/>
        </a:xfrm>
      </p:grpSpPr>
      <p:sp>
        <p:nvSpPr>
          <p:cNvPr id="158" name="Google Shape;158;p3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59" name="Google Shape;159;p3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60" name="Google Shape;160;p3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61" name="Google Shape;161;p3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62" name="Google Shape;162;p3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2.jpg"/><Relationship Id="rId5"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0.xml"/><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32.png"/><Relationship Id="rId6"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1.xml"/><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30.png"/><Relationship Id="rId6"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2.xml"/><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hyperlink" Target="http://drive.google.com/file/d/1T-YY8s2zbRlvy5pXtP-uSwIY4K3thBoC/view" TargetMode="External"/><Relationship Id="rId6"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3.xml"/><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4.xml"/><Relationship Id="rId3" Type="http://schemas.openxmlformats.org/officeDocument/2006/relationships/image" Target="../media/image1.jp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11" Type="http://schemas.openxmlformats.org/officeDocument/2006/relationships/image" Target="../media/image29.png"/><Relationship Id="rId10" Type="http://schemas.openxmlformats.org/officeDocument/2006/relationships/image" Target="../media/image28.png"/><Relationship Id="rId1" Type="http://schemas.openxmlformats.org/officeDocument/2006/relationships/slideLayout" Target="../slideLayouts/slideLayout32.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2.jpg"/><Relationship Id="rId9" Type="http://schemas.openxmlformats.org/officeDocument/2006/relationships/image" Target="../media/image23.png"/><Relationship Id="rId5" Type="http://schemas.openxmlformats.org/officeDocument/2006/relationships/image" Target="../media/image22.png"/><Relationship Id="rId6" Type="http://schemas.openxmlformats.org/officeDocument/2006/relationships/image" Target="../media/image27.png"/><Relationship Id="rId7" Type="http://schemas.openxmlformats.org/officeDocument/2006/relationships/image" Target="../media/image24.png"/><Relationship Id="rId8"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jp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33.png"/><Relationship Id="rId6" Type="http://schemas.openxmlformats.org/officeDocument/2006/relationships/image" Target="../media/image31.png"/><Relationship Id="rId7"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xml"/><Relationship Id="rId3" Type="http://schemas.openxmlformats.org/officeDocument/2006/relationships/image" Target="../media/image1.jp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xml"/><Relationship Id="rId3" Type="http://schemas.openxmlformats.org/officeDocument/2006/relationships/image" Target="../media/image1.jp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xml"/><Relationship Id="rId3" Type="http://schemas.openxmlformats.org/officeDocument/2006/relationships/image" Target="../media/image1.jp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xml"/><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xml"/><Relationship Id="rId3" Type="http://schemas.openxmlformats.org/officeDocument/2006/relationships/image" Target="../media/image1.jp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descr="Immagine che contiene spazio, luce, laser, notte&#10;&#10;Descrizione generata automaticamente" id="269" name="Google Shape;269;p53"/>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270" name="Google Shape;270;p53"/>
          <p:cNvSpPr txBox="1"/>
          <p:nvPr/>
        </p:nvSpPr>
        <p:spPr>
          <a:xfrm>
            <a:off x="620900" y="1078022"/>
            <a:ext cx="7489200" cy="3147300"/>
          </a:xfrm>
          <a:prstGeom prst="rect">
            <a:avLst/>
          </a:prstGeom>
          <a:solidFill>
            <a:srgbClr val="002060"/>
          </a:solidFill>
          <a:ln>
            <a:noFill/>
          </a:ln>
        </p:spPr>
        <p:txBody>
          <a:bodyPr anchorCtr="0" anchor="ctr" bIns="34275" lIns="68575" spcFirstLastPara="1" rIns="68575" wrap="square" tIns="34275">
            <a:normAutofit fontScale="85000" lnSpcReduction="20000"/>
          </a:bodyPr>
          <a:lstStyle/>
          <a:p>
            <a:pPr indent="0" lvl="0" marL="0" rtl="0" algn="ctr">
              <a:spcBef>
                <a:spcPts val="0"/>
              </a:spcBef>
              <a:spcAft>
                <a:spcPts val="0"/>
              </a:spcAft>
              <a:buClr>
                <a:schemeClr val="lt1"/>
              </a:buClr>
              <a:buSzPct val="68181"/>
              <a:buFont typeface="Titillium Web"/>
              <a:buNone/>
            </a:pPr>
            <a:r>
              <a:rPr i="1" lang="it" sz="4400">
                <a:solidFill>
                  <a:schemeClr val="lt1"/>
                </a:solidFill>
                <a:latin typeface="Titillium Web"/>
                <a:ea typeface="Titillium Web"/>
                <a:cs typeface="Titillium Web"/>
                <a:sym typeface="Titillium Web"/>
              </a:rPr>
              <a:t>Symmetric solutions for the N-body problem: a computational approach</a:t>
            </a:r>
            <a:endParaRPr i="1" sz="4400">
              <a:solidFill>
                <a:schemeClr val="lt1"/>
              </a:solidFill>
              <a:latin typeface="Titillium Web"/>
              <a:ea typeface="Titillium Web"/>
              <a:cs typeface="Titillium Web"/>
              <a:sym typeface="Titillium Web"/>
            </a:endParaRPr>
          </a:p>
          <a:p>
            <a:pPr indent="0" lvl="0" marL="0" rtl="0" algn="ctr">
              <a:spcBef>
                <a:spcPts val="0"/>
              </a:spcBef>
              <a:spcAft>
                <a:spcPts val="0"/>
              </a:spcAft>
              <a:buClr>
                <a:schemeClr val="lt1"/>
              </a:buClr>
              <a:buSzPct val="68181"/>
              <a:buFont typeface="Titillium Web"/>
              <a:buNone/>
            </a:pPr>
            <a:r>
              <a:t/>
            </a:r>
            <a:endParaRPr i="1" sz="4400">
              <a:solidFill>
                <a:schemeClr val="lt1"/>
              </a:solidFill>
              <a:latin typeface="Titillium Web"/>
              <a:ea typeface="Titillium Web"/>
              <a:cs typeface="Titillium Web"/>
              <a:sym typeface="Titillium Web"/>
            </a:endParaRPr>
          </a:p>
          <a:p>
            <a:pPr indent="0" lvl="0" marL="0" rtl="0" algn="ctr">
              <a:spcBef>
                <a:spcPts val="0"/>
              </a:spcBef>
              <a:spcAft>
                <a:spcPts val="0"/>
              </a:spcAft>
              <a:buClr>
                <a:schemeClr val="lt1"/>
              </a:buClr>
              <a:buSzPct val="111111"/>
              <a:buFont typeface="Titillium Web"/>
              <a:buNone/>
            </a:pPr>
            <a:r>
              <a:rPr i="1" lang="it" sz="2700">
                <a:solidFill>
                  <a:schemeClr val="lt1"/>
                </a:solidFill>
                <a:latin typeface="Titillium Web"/>
                <a:ea typeface="Titillium Web"/>
                <a:cs typeface="Titillium Web"/>
                <a:sym typeface="Titillium Web"/>
              </a:rPr>
              <a:t>V.L. Barutello*, M. Bergomi, D. Berti*, G.M. Canneori*, R. Ciccarelli,* I. De Blasi*, D. Ferrario, M. Introna*, D. Polimeni*, S. Terracini*, P. Vertechi</a:t>
            </a:r>
            <a:endParaRPr i="1" sz="2700">
              <a:solidFill>
                <a:schemeClr val="lt1"/>
              </a:solidFill>
              <a:latin typeface="Titillium Web"/>
              <a:ea typeface="Titillium Web"/>
              <a:cs typeface="Titillium Web"/>
              <a:sym typeface="Titillium Web"/>
            </a:endParaRPr>
          </a:p>
          <a:p>
            <a:pPr indent="0" lvl="0" marL="0" rtl="0" algn="ctr">
              <a:spcBef>
                <a:spcPts val="0"/>
              </a:spcBef>
              <a:spcAft>
                <a:spcPts val="0"/>
              </a:spcAft>
              <a:buClr>
                <a:schemeClr val="lt1"/>
              </a:buClr>
              <a:buSzPct val="111111"/>
              <a:buFont typeface="Titillium Web"/>
              <a:buNone/>
            </a:pPr>
            <a:r>
              <a:t/>
            </a:r>
            <a:endParaRPr i="1" sz="2700">
              <a:solidFill>
                <a:schemeClr val="lt1"/>
              </a:solidFill>
              <a:latin typeface="Titillium Web"/>
              <a:ea typeface="Titillium Web"/>
              <a:cs typeface="Titillium Web"/>
              <a:sym typeface="Titillium Web"/>
            </a:endParaRPr>
          </a:p>
          <a:p>
            <a:pPr indent="0" lvl="0" marL="0" rtl="0" algn="l">
              <a:spcBef>
                <a:spcPts val="0"/>
              </a:spcBef>
              <a:spcAft>
                <a:spcPts val="0"/>
              </a:spcAft>
              <a:buClr>
                <a:schemeClr val="lt1"/>
              </a:buClr>
              <a:buSzPct val="142857"/>
              <a:buFont typeface="Titillium Web"/>
              <a:buNone/>
            </a:pPr>
            <a:r>
              <a:rPr lang="it" sz="2100">
                <a:solidFill>
                  <a:schemeClr val="lt1"/>
                </a:solidFill>
                <a:latin typeface="Titillium Web"/>
                <a:ea typeface="Titillium Web"/>
                <a:cs typeface="Titillium Web"/>
                <a:sym typeface="Titillium Web"/>
              </a:rPr>
              <a:t>*Dept. of Mathematics, University of Turin</a:t>
            </a:r>
            <a:endParaRPr sz="2100">
              <a:solidFill>
                <a:schemeClr val="lt1"/>
              </a:solidFill>
              <a:latin typeface="Titillium Web"/>
              <a:ea typeface="Titillium Web"/>
              <a:cs typeface="Titillium Web"/>
              <a:sym typeface="Titillium Web"/>
            </a:endParaRPr>
          </a:p>
          <a:p>
            <a:pPr indent="0" lvl="0" marL="0" marR="0" rtl="0" algn="ctr">
              <a:lnSpc>
                <a:spcPct val="90000"/>
              </a:lnSpc>
              <a:spcBef>
                <a:spcPts val="0"/>
              </a:spcBef>
              <a:spcAft>
                <a:spcPts val="0"/>
              </a:spcAft>
              <a:buClr>
                <a:schemeClr val="lt1"/>
              </a:buClr>
              <a:buSzPct val="69696"/>
              <a:buFont typeface="Titillium Web"/>
              <a:buNone/>
            </a:pPr>
            <a:r>
              <a:t/>
            </a:r>
            <a:endParaRPr i="1" sz="3300">
              <a:solidFill>
                <a:schemeClr val="lt1"/>
              </a:solidFill>
              <a:latin typeface="Titillium Web"/>
              <a:ea typeface="Titillium Web"/>
              <a:cs typeface="Titillium Web"/>
              <a:sym typeface="Titillium Web"/>
            </a:endParaRPr>
          </a:p>
        </p:txBody>
      </p:sp>
      <p:grpSp>
        <p:nvGrpSpPr>
          <p:cNvPr id="271" name="Google Shape;271;p53"/>
          <p:cNvGrpSpPr/>
          <p:nvPr/>
        </p:nvGrpSpPr>
        <p:grpSpPr>
          <a:xfrm>
            <a:off x="0" y="4883461"/>
            <a:ext cx="9144000" cy="271325"/>
            <a:chOff x="0" y="6511282"/>
            <a:chExt cx="12192000" cy="361767"/>
          </a:xfrm>
        </p:grpSpPr>
        <p:pic>
          <p:nvPicPr>
            <p:cNvPr id="272" name="Google Shape;272;p53"/>
            <p:cNvPicPr preferRelativeResize="0"/>
            <p:nvPr/>
          </p:nvPicPr>
          <p:blipFill rotWithShape="1">
            <a:blip r:embed="rId4">
              <a:alphaModFix/>
            </a:blip>
            <a:srcRect b="0" l="0" r="0" t="0"/>
            <a:stretch/>
          </p:blipFill>
          <p:spPr>
            <a:xfrm>
              <a:off x="0" y="6511282"/>
              <a:ext cx="12192000" cy="361767"/>
            </a:xfrm>
            <a:prstGeom prst="rect">
              <a:avLst/>
            </a:prstGeom>
            <a:noFill/>
            <a:ln>
              <a:noFill/>
            </a:ln>
          </p:spPr>
        </p:pic>
        <p:sp>
          <p:nvSpPr>
            <p:cNvPr id="273" name="Google Shape;273;p53"/>
            <p:cNvSpPr txBox="1"/>
            <p:nvPr/>
          </p:nvSpPr>
          <p:spPr>
            <a:xfrm>
              <a:off x="6712747" y="6536581"/>
              <a:ext cx="5317225" cy="307777"/>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0" i="0" lang="it" sz="1100" u="none" cap="none" strike="noStrike">
                  <a:solidFill>
                    <a:schemeClr val="lt1"/>
                  </a:solidFill>
                  <a:latin typeface="Arial"/>
                  <a:ea typeface="Arial"/>
                  <a:cs typeface="Arial"/>
                  <a:sym typeface="Arial"/>
                </a:rPr>
                <a:t>Missione 4 </a:t>
              </a:r>
              <a:r>
                <a:rPr b="1" i="0" lang="it" sz="1100" u="none" cap="none" strike="noStrike">
                  <a:solidFill>
                    <a:schemeClr val="lt1"/>
                  </a:solidFill>
                  <a:latin typeface="Arial"/>
                  <a:ea typeface="Arial"/>
                  <a:cs typeface="Arial"/>
                  <a:sym typeface="Arial"/>
                </a:rPr>
                <a:t>• Istruzione e Ricerca </a:t>
              </a:r>
              <a:endParaRPr b="0" i="0" sz="1100" u="none" cap="none" strike="noStrike">
                <a:solidFill>
                  <a:schemeClr val="lt1"/>
                </a:solidFill>
                <a:latin typeface="Arial"/>
                <a:ea typeface="Arial"/>
                <a:cs typeface="Arial"/>
                <a:sym typeface="Arial"/>
              </a:endParaRPr>
            </a:p>
          </p:txBody>
        </p:sp>
        <p:sp>
          <p:nvSpPr>
            <p:cNvPr id="274" name="Google Shape;274;p53"/>
            <p:cNvSpPr txBox="1"/>
            <p:nvPr/>
          </p:nvSpPr>
          <p:spPr>
            <a:xfrm>
              <a:off x="467555" y="6530753"/>
              <a:ext cx="7919208" cy="307777"/>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it" sz="11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100" u="none" cap="none" strike="noStrike">
                <a:solidFill>
                  <a:srgbClr val="000000"/>
                </a:solidFill>
                <a:latin typeface="Arial"/>
                <a:ea typeface="Arial"/>
                <a:cs typeface="Arial"/>
                <a:sym typeface="Arial"/>
              </a:endParaRPr>
            </a:p>
          </p:txBody>
        </p:sp>
      </p:grpSp>
      <p:pic>
        <p:nvPicPr>
          <p:cNvPr id="275" name="Google Shape;275;p53"/>
          <p:cNvPicPr preferRelativeResize="0"/>
          <p:nvPr/>
        </p:nvPicPr>
        <p:blipFill rotWithShape="1">
          <a:blip r:embed="rId5">
            <a:alphaModFix/>
          </a:blip>
          <a:srcRect b="0" l="0" r="0" t="0"/>
          <a:stretch/>
        </p:blipFill>
        <p:spPr>
          <a:xfrm>
            <a:off x="-1" y="-11287"/>
            <a:ext cx="9143999" cy="885825"/>
          </a:xfrm>
          <a:prstGeom prst="rect">
            <a:avLst/>
          </a:prstGeom>
          <a:noFill/>
          <a:ln>
            <a:noFill/>
          </a:ln>
        </p:spPr>
      </p:pic>
      <p:sp>
        <p:nvSpPr>
          <p:cNvPr id="276" name="Google Shape;276;p53"/>
          <p:cNvSpPr txBox="1"/>
          <p:nvPr/>
        </p:nvSpPr>
        <p:spPr>
          <a:xfrm>
            <a:off x="0" y="4438000"/>
            <a:ext cx="5058600" cy="386400"/>
          </a:xfrm>
          <a:prstGeom prst="rect">
            <a:avLst/>
          </a:prstGeom>
          <a:solidFill>
            <a:srgbClr val="E6007E"/>
          </a:solidFill>
          <a:ln>
            <a:noFill/>
          </a:ln>
        </p:spPr>
        <p:txBody>
          <a:bodyPr anchorCtr="0" anchor="ctr" bIns="34275" lIns="68575" spcFirstLastPara="1" rIns="68575" wrap="square" tIns="34275">
            <a:normAutofit fontScale="77500"/>
          </a:bodyPr>
          <a:lstStyle/>
          <a:p>
            <a:pPr indent="0" lvl="0" marL="0" rtl="0" algn="r">
              <a:lnSpc>
                <a:spcPct val="90000"/>
              </a:lnSpc>
              <a:spcBef>
                <a:spcPts val="0"/>
              </a:spcBef>
              <a:spcAft>
                <a:spcPts val="0"/>
              </a:spcAft>
              <a:buClr>
                <a:schemeClr val="lt1"/>
              </a:buClr>
              <a:buSzPct val="100000"/>
              <a:buFont typeface="Arial"/>
              <a:buNone/>
            </a:pPr>
            <a:r>
              <a:rPr b="1" lang="it" sz="1800">
                <a:solidFill>
                  <a:schemeClr val="lt1"/>
                </a:solidFill>
                <a:latin typeface="Titillium Web SemiBold"/>
                <a:ea typeface="Titillium Web SemiBold"/>
                <a:cs typeface="Titillium Web SemiBold"/>
                <a:sym typeface="Titillium Web SemiBold"/>
              </a:rPr>
              <a:t>Spoke 3 III Technical Workshop, Perugia </a:t>
            </a:r>
            <a:r>
              <a:rPr lang="it" sz="1800">
                <a:solidFill>
                  <a:schemeClr val="lt1"/>
                </a:solidFill>
                <a:latin typeface="Titillium Web"/>
                <a:ea typeface="Titillium Web"/>
                <a:cs typeface="Titillium Web"/>
                <a:sym typeface="Titillium Web"/>
              </a:rPr>
              <a:t>26-29 Maggio,  2025</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pic>
        <p:nvPicPr>
          <p:cNvPr id="391" name="Google Shape;391;p62"/>
          <p:cNvPicPr preferRelativeResize="0"/>
          <p:nvPr/>
        </p:nvPicPr>
        <p:blipFill rotWithShape="1">
          <a:blip r:embed="rId3">
            <a:alphaModFix/>
          </a:blip>
          <a:srcRect b="0" l="0" r="0" t="0"/>
          <a:stretch/>
        </p:blipFill>
        <p:spPr>
          <a:xfrm>
            <a:off x="-2" y="0"/>
            <a:ext cx="9144000" cy="638174"/>
          </a:xfrm>
          <a:prstGeom prst="rect">
            <a:avLst/>
          </a:prstGeom>
          <a:noFill/>
          <a:ln>
            <a:noFill/>
          </a:ln>
        </p:spPr>
      </p:pic>
      <p:grpSp>
        <p:nvGrpSpPr>
          <p:cNvPr id="392" name="Google Shape;392;p62"/>
          <p:cNvGrpSpPr/>
          <p:nvPr/>
        </p:nvGrpSpPr>
        <p:grpSpPr>
          <a:xfrm>
            <a:off x="0" y="4883461"/>
            <a:ext cx="9144000" cy="271325"/>
            <a:chOff x="0" y="6511282"/>
            <a:chExt cx="12192000" cy="361767"/>
          </a:xfrm>
        </p:grpSpPr>
        <p:pic>
          <p:nvPicPr>
            <p:cNvPr id="393" name="Google Shape;393;p62"/>
            <p:cNvPicPr preferRelativeResize="0"/>
            <p:nvPr/>
          </p:nvPicPr>
          <p:blipFill rotWithShape="1">
            <a:blip r:embed="rId4">
              <a:alphaModFix/>
            </a:blip>
            <a:srcRect b="0" l="0" r="0" t="0"/>
            <a:stretch/>
          </p:blipFill>
          <p:spPr>
            <a:xfrm>
              <a:off x="0" y="6511282"/>
              <a:ext cx="12192000" cy="361767"/>
            </a:xfrm>
            <a:prstGeom prst="rect">
              <a:avLst/>
            </a:prstGeom>
            <a:noFill/>
            <a:ln>
              <a:noFill/>
            </a:ln>
          </p:spPr>
        </p:pic>
        <p:sp>
          <p:nvSpPr>
            <p:cNvPr id="394" name="Google Shape;394;p62"/>
            <p:cNvSpPr txBox="1"/>
            <p:nvPr/>
          </p:nvSpPr>
          <p:spPr>
            <a:xfrm>
              <a:off x="6712747" y="6536581"/>
              <a:ext cx="5317200" cy="318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0" i="0" lang="it" sz="1100" u="none" cap="none" strike="noStrike">
                  <a:solidFill>
                    <a:schemeClr val="lt1"/>
                  </a:solidFill>
                  <a:latin typeface="Arial"/>
                  <a:ea typeface="Arial"/>
                  <a:cs typeface="Arial"/>
                  <a:sym typeface="Arial"/>
                </a:rPr>
                <a:t>Missione 4 </a:t>
              </a:r>
              <a:r>
                <a:rPr b="1" i="0" lang="it" sz="1100" u="none" cap="none" strike="noStrike">
                  <a:solidFill>
                    <a:schemeClr val="lt1"/>
                  </a:solidFill>
                  <a:latin typeface="Arial"/>
                  <a:ea typeface="Arial"/>
                  <a:cs typeface="Arial"/>
                  <a:sym typeface="Arial"/>
                </a:rPr>
                <a:t>• Istruzione e Ricerca </a:t>
              </a:r>
              <a:endParaRPr b="0" i="0" sz="1100" u="none" cap="none" strike="noStrike">
                <a:solidFill>
                  <a:schemeClr val="lt1"/>
                </a:solidFill>
                <a:latin typeface="Arial"/>
                <a:ea typeface="Arial"/>
                <a:cs typeface="Arial"/>
                <a:sym typeface="Arial"/>
              </a:endParaRPr>
            </a:p>
          </p:txBody>
        </p:sp>
        <p:sp>
          <p:nvSpPr>
            <p:cNvPr id="395" name="Google Shape;395;p62"/>
            <p:cNvSpPr txBox="1"/>
            <p:nvPr/>
          </p:nvSpPr>
          <p:spPr>
            <a:xfrm>
              <a:off x="467555" y="6530753"/>
              <a:ext cx="7919100" cy="318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it" sz="11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100" u="none" cap="none" strike="noStrike">
                <a:solidFill>
                  <a:srgbClr val="000000"/>
                </a:solidFill>
                <a:latin typeface="Arial"/>
                <a:ea typeface="Arial"/>
                <a:cs typeface="Arial"/>
                <a:sym typeface="Arial"/>
              </a:endParaRPr>
            </a:p>
          </p:txBody>
        </p:sp>
      </p:grpSp>
      <p:sp>
        <p:nvSpPr>
          <p:cNvPr id="396" name="Google Shape;396;p62"/>
          <p:cNvSpPr txBox="1"/>
          <p:nvPr/>
        </p:nvSpPr>
        <p:spPr>
          <a:xfrm>
            <a:off x="169350" y="1026076"/>
            <a:ext cx="8805300" cy="384900"/>
          </a:xfrm>
          <a:prstGeom prst="rect">
            <a:avLst/>
          </a:prstGeom>
          <a:noFill/>
          <a:ln>
            <a:noFill/>
          </a:ln>
        </p:spPr>
        <p:txBody>
          <a:bodyPr anchorCtr="0" anchor="t" bIns="68575" lIns="68575" spcFirstLastPara="1" rIns="68575" wrap="square" tIns="68575">
            <a:spAutoFit/>
          </a:bodyPr>
          <a:lstStyle/>
          <a:p>
            <a:pPr indent="0" lvl="0" marL="0" rtl="0" algn="l">
              <a:lnSpc>
                <a:spcPct val="115000"/>
              </a:lnSpc>
              <a:spcBef>
                <a:spcPts val="0"/>
              </a:spcBef>
              <a:spcAft>
                <a:spcPts val="0"/>
              </a:spcAft>
              <a:buNone/>
            </a:pPr>
            <a:r>
              <a:rPr b="1" lang="it" sz="1600">
                <a:solidFill>
                  <a:schemeClr val="dk1"/>
                </a:solidFill>
                <a:latin typeface="Calibri"/>
                <a:ea typeface="Calibri"/>
                <a:cs typeface="Calibri"/>
                <a:sym typeface="Calibri"/>
              </a:rPr>
              <a:t>New integrator - Surviving orbits</a:t>
            </a:r>
            <a:endParaRPr sz="1600">
              <a:solidFill>
                <a:schemeClr val="dk1"/>
              </a:solidFill>
              <a:latin typeface="Calibri"/>
              <a:ea typeface="Calibri"/>
              <a:cs typeface="Calibri"/>
              <a:sym typeface="Calibri"/>
            </a:endParaRPr>
          </a:p>
        </p:txBody>
      </p:sp>
      <p:sp>
        <p:nvSpPr>
          <p:cNvPr id="397" name="Google Shape;397;p62"/>
          <p:cNvSpPr txBox="1"/>
          <p:nvPr/>
        </p:nvSpPr>
        <p:spPr>
          <a:xfrm>
            <a:off x="169426" y="638175"/>
            <a:ext cx="5442300" cy="387900"/>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1800"/>
              <a:buFont typeface="Arial"/>
              <a:buNone/>
            </a:pPr>
            <a:r>
              <a:rPr b="1" lang="it" sz="2300">
                <a:solidFill>
                  <a:srgbClr val="1C7FFF"/>
                </a:solidFill>
                <a:latin typeface="Titillium Web"/>
                <a:ea typeface="Titillium Web"/>
                <a:cs typeface="Titillium Web"/>
                <a:sym typeface="Titillium Web"/>
              </a:rPr>
              <a:t>Main results </a:t>
            </a:r>
            <a:endParaRPr b="0" i="0" sz="1500" u="none" cap="none" strike="noStrike">
              <a:solidFill>
                <a:srgbClr val="000000"/>
              </a:solidFill>
              <a:latin typeface="Titillium Web"/>
              <a:ea typeface="Titillium Web"/>
              <a:cs typeface="Titillium Web"/>
              <a:sym typeface="Titillium Web"/>
            </a:endParaRPr>
          </a:p>
        </p:txBody>
      </p:sp>
      <p:pic>
        <p:nvPicPr>
          <p:cNvPr id="398" name="Google Shape;398;p62" title="nuovo1.png"/>
          <p:cNvPicPr preferRelativeResize="0"/>
          <p:nvPr/>
        </p:nvPicPr>
        <p:blipFill rotWithShape="1">
          <a:blip r:embed="rId5">
            <a:alphaModFix/>
          </a:blip>
          <a:srcRect b="12899" l="13263" r="-8" t="0"/>
          <a:stretch/>
        </p:blipFill>
        <p:spPr>
          <a:xfrm>
            <a:off x="4770374" y="1525750"/>
            <a:ext cx="4204273" cy="2741499"/>
          </a:xfrm>
          <a:prstGeom prst="rect">
            <a:avLst/>
          </a:prstGeom>
          <a:noFill/>
          <a:ln>
            <a:noFill/>
          </a:ln>
        </p:spPr>
      </p:pic>
      <p:pic>
        <p:nvPicPr>
          <p:cNvPr id="399" name="Google Shape;399;p62" title="vecchio1.png"/>
          <p:cNvPicPr preferRelativeResize="0"/>
          <p:nvPr/>
        </p:nvPicPr>
        <p:blipFill rotWithShape="1">
          <a:blip r:embed="rId6">
            <a:alphaModFix/>
          </a:blip>
          <a:srcRect b="0" l="12679" r="0" t="0"/>
          <a:stretch/>
        </p:blipFill>
        <p:spPr>
          <a:xfrm>
            <a:off x="338825" y="1525750"/>
            <a:ext cx="3686400" cy="2741499"/>
          </a:xfrm>
          <a:prstGeom prst="rect">
            <a:avLst/>
          </a:prstGeom>
          <a:noFill/>
          <a:ln>
            <a:noFill/>
          </a:ln>
        </p:spPr>
      </p:pic>
      <p:sp>
        <p:nvSpPr>
          <p:cNvPr id="400" name="Google Shape;400;p62"/>
          <p:cNvSpPr/>
          <p:nvPr/>
        </p:nvSpPr>
        <p:spPr>
          <a:xfrm>
            <a:off x="2804300" y="1798875"/>
            <a:ext cx="1048500" cy="212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01" name="Google Shape;401;p62"/>
          <p:cNvSpPr/>
          <p:nvPr/>
        </p:nvSpPr>
        <p:spPr>
          <a:xfrm>
            <a:off x="7532575" y="1833375"/>
            <a:ext cx="1314000" cy="212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id="407" name="Google Shape;407;p63"/>
          <p:cNvPicPr preferRelativeResize="0"/>
          <p:nvPr/>
        </p:nvPicPr>
        <p:blipFill rotWithShape="1">
          <a:blip r:embed="rId3">
            <a:alphaModFix/>
          </a:blip>
          <a:srcRect b="0" l="0" r="0" t="0"/>
          <a:stretch/>
        </p:blipFill>
        <p:spPr>
          <a:xfrm>
            <a:off x="-2" y="0"/>
            <a:ext cx="9144000" cy="638174"/>
          </a:xfrm>
          <a:prstGeom prst="rect">
            <a:avLst/>
          </a:prstGeom>
          <a:noFill/>
          <a:ln>
            <a:noFill/>
          </a:ln>
        </p:spPr>
      </p:pic>
      <p:grpSp>
        <p:nvGrpSpPr>
          <p:cNvPr id="408" name="Google Shape;408;p63"/>
          <p:cNvGrpSpPr/>
          <p:nvPr/>
        </p:nvGrpSpPr>
        <p:grpSpPr>
          <a:xfrm>
            <a:off x="0" y="4883461"/>
            <a:ext cx="9144000" cy="271325"/>
            <a:chOff x="0" y="6511282"/>
            <a:chExt cx="12192000" cy="361767"/>
          </a:xfrm>
        </p:grpSpPr>
        <p:pic>
          <p:nvPicPr>
            <p:cNvPr id="409" name="Google Shape;409;p63"/>
            <p:cNvPicPr preferRelativeResize="0"/>
            <p:nvPr/>
          </p:nvPicPr>
          <p:blipFill rotWithShape="1">
            <a:blip r:embed="rId4">
              <a:alphaModFix/>
            </a:blip>
            <a:srcRect b="0" l="0" r="0" t="0"/>
            <a:stretch/>
          </p:blipFill>
          <p:spPr>
            <a:xfrm>
              <a:off x="0" y="6511282"/>
              <a:ext cx="12192000" cy="361767"/>
            </a:xfrm>
            <a:prstGeom prst="rect">
              <a:avLst/>
            </a:prstGeom>
            <a:noFill/>
            <a:ln>
              <a:noFill/>
            </a:ln>
          </p:spPr>
        </p:pic>
        <p:sp>
          <p:nvSpPr>
            <p:cNvPr id="410" name="Google Shape;410;p63"/>
            <p:cNvSpPr txBox="1"/>
            <p:nvPr/>
          </p:nvSpPr>
          <p:spPr>
            <a:xfrm>
              <a:off x="6712747" y="6536581"/>
              <a:ext cx="5317200" cy="318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0" i="0" lang="it" sz="1100" u="none" cap="none" strike="noStrike">
                  <a:solidFill>
                    <a:schemeClr val="lt1"/>
                  </a:solidFill>
                  <a:latin typeface="Arial"/>
                  <a:ea typeface="Arial"/>
                  <a:cs typeface="Arial"/>
                  <a:sym typeface="Arial"/>
                </a:rPr>
                <a:t>Missione 4 </a:t>
              </a:r>
              <a:r>
                <a:rPr b="1" i="0" lang="it" sz="1100" u="none" cap="none" strike="noStrike">
                  <a:solidFill>
                    <a:schemeClr val="lt1"/>
                  </a:solidFill>
                  <a:latin typeface="Arial"/>
                  <a:ea typeface="Arial"/>
                  <a:cs typeface="Arial"/>
                  <a:sym typeface="Arial"/>
                </a:rPr>
                <a:t>• Istruzione e Ricerca </a:t>
              </a:r>
              <a:endParaRPr b="0" i="0" sz="1100" u="none" cap="none" strike="noStrike">
                <a:solidFill>
                  <a:schemeClr val="lt1"/>
                </a:solidFill>
                <a:latin typeface="Arial"/>
                <a:ea typeface="Arial"/>
                <a:cs typeface="Arial"/>
                <a:sym typeface="Arial"/>
              </a:endParaRPr>
            </a:p>
          </p:txBody>
        </p:sp>
        <p:sp>
          <p:nvSpPr>
            <p:cNvPr id="411" name="Google Shape;411;p63"/>
            <p:cNvSpPr txBox="1"/>
            <p:nvPr/>
          </p:nvSpPr>
          <p:spPr>
            <a:xfrm>
              <a:off x="467555" y="6530753"/>
              <a:ext cx="7919100" cy="318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it" sz="11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100" u="none" cap="none" strike="noStrike">
                <a:solidFill>
                  <a:srgbClr val="000000"/>
                </a:solidFill>
                <a:latin typeface="Arial"/>
                <a:ea typeface="Arial"/>
                <a:cs typeface="Arial"/>
                <a:sym typeface="Arial"/>
              </a:endParaRPr>
            </a:p>
          </p:txBody>
        </p:sp>
      </p:grpSp>
      <p:sp>
        <p:nvSpPr>
          <p:cNvPr id="412" name="Google Shape;412;p63"/>
          <p:cNvSpPr txBox="1"/>
          <p:nvPr/>
        </p:nvSpPr>
        <p:spPr>
          <a:xfrm>
            <a:off x="169350" y="1026076"/>
            <a:ext cx="8805300" cy="384900"/>
          </a:xfrm>
          <a:prstGeom prst="rect">
            <a:avLst/>
          </a:prstGeom>
          <a:noFill/>
          <a:ln>
            <a:noFill/>
          </a:ln>
        </p:spPr>
        <p:txBody>
          <a:bodyPr anchorCtr="0" anchor="t" bIns="68575" lIns="68575" spcFirstLastPara="1" rIns="68575" wrap="square" tIns="68575">
            <a:spAutoFit/>
          </a:bodyPr>
          <a:lstStyle/>
          <a:p>
            <a:pPr indent="0" lvl="0" marL="0" rtl="0" algn="l">
              <a:lnSpc>
                <a:spcPct val="115000"/>
              </a:lnSpc>
              <a:spcBef>
                <a:spcPts val="0"/>
              </a:spcBef>
              <a:spcAft>
                <a:spcPts val="0"/>
              </a:spcAft>
              <a:buNone/>
            </a:pPr>
            <a:r>
              <a:rPr b="1" lang="it" sz="1600">
                <a:solidFill>
                  <a:schemeClr val="dk1"/>
                </a:solidFill>
                <a:latin typeface="Calibri"/>
                <a:ea typeface="Calibri"/>
                <a:cs typeface="Calibri"/>
                <a:sym typeface="Calibri"/>
              </a:rPr>
              <a:t>New integrator - Disappearing orbits</a:t>
            </a:r>
            <a:endParaRPr sz="1600">
              <a:solidFill>
                <a:schemeClr val="dk1"/>
              </a:solidFill>
              <a:latin typeface="Calibri"/>
              <a:ea typeface="Calibri"/>
              <a:cs typeface="Calibri"/>
              <a:sym typeface="Calibri"/>
            </a:endParaRPr>
          </a:p>
        </p:txBody>
      </p:sp>
      <p:sp>
        <p:nvSpPr>
          <p:cNvPr id="413" name="Google Shape;413;p63"/>
          <p:cNvSpPr txBox="1"/>
          <p:nvPr/>
        </p:nvSpPr>
        <p:spPr>
          <a:xfrm>
            <a:off x="169426" y="638175"/>
            <a:ext cx="5442300" cy="387900"/>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1800"/>
              <a:buFont typeface="Arial"/>
              <a:buNone/>
            </a:pPr>
            <a:r>
              <a:rPr b="1" lang="it" sz="2300">
                <a:solidFill>
                  <a:srgbClr val="1C7FFF"/>
                </a:solidFill>
                <a:latin typeface="Titillium Web"/>
                <a:ea typeface="Titillium Web"/>
                <a:cs typeface="Titillium Web"/>
                <a:sym typeface="Titillium Web"/>
              </a:rPr>
              <a:t>Main results </a:t>
            </a:r>
            <a:endParaRPr b="0" i="0" sz="1500" u="none" cap="none" strike="noStrike">
              <a:solidFill>
                <a:srgbClr val="000000"/>
              </a:solidFill>
              <a:latin typeface="Titillium Web"/>
              <a:ea typeface="Titillium Web"/>
              <a:cs typeface="Titillium Web"/>
              <a:sym typeface="Titillium Web"/>
            </a:endParaRPr>
          </a:p>
        </p:txBody>
      </p:sp>
      <p:pic>
        <p:nvPicPr>
          <p:cNvPr id="414" name="Google Shape;414;p63" title="vecchio.png"/>
          <p:cNvPicPr preferRelativeResize="0"/>
          <p:nvPr/>
        </p:nvPicPr>
        <p:blipFill rotWithShape="1">
          <a:blip r:embed="rId5">
            <a:alphaModFix/>
          </a:blip>
          <a:srcRect b="-13882" l="13963" r="0" t="0"/>
          <a:stretch/>
        </p:blipFill>
        <p:spPr>
          <a:xfrm>
            <a:off x="169350" y="1490025"/>
            <a:ext cx="3530752" cy="3034924"/>
          </a:xfrm>
          <a:prstGeom prst="rect">
            <a:avLst/>
          </a:prstGeom>
          <a:noFill/>
          <a:ln>
            <a:noFill/>
          </a:ln>
        </p:spPr>
      </p:pic>
      <p:pic>
        <p:nvPicPr>
          <p:cNvPr id="415" name="Google Shape;415;p63" title="nuovo.png"/>
          <p:cNvPicPr preferRelativeResize="0"/>
          <p:nvPr/>
        </p:nvPicPr>
        <p:blipFill>
          <a:blip r:embed="rId6">
            <a:alphaModFix/>
          </a:blip>
          <a:stretch>
            <a:fillRect/>
          </a:stretch>
        </p:blipFill>
        <p:spPr>
          <a:xfrm>
            <a:off x="4815374" y="1490025"/>
            <a:ext cx="4159273" cy="2701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pic>
        <p:nvPicPr>
          <p:cNvPr id="421" name="Google Shape;421;p64"/>
          <p:cNvPicPr preferRelativeResize="0"/>
          <p:nvPr/>
        </p:nvPicPr>
        <p:blipFill rotWithShape="1">
          <a:blip r:embed="rId3">
            <a:alphaModFix/>
          </a:blip>
          <a:srcRect b="0" l="0" r="0" t="0"/>
          <a:stretch/>
        </p:blipFill>
        <p:spPr>
          <a:xfrm>
            <a:off x="-2" y="0"/>
            <a:ext cx="9144000" cy="638174"/>
          </a:xfrm>
          <a:prstGeom prst="rect">
            <a:avLst/>
          </a:prstGeom>
          <a:noFill/>
          <a:ln>
            <a:noFill/>
          </a:ln>
        </p:spPr>
      </p:pic>
      <p:grpSp>
        <p:nvGrpSpPr>
          <p:cNvPr id="422" name="Google Shape;422;p64"/>
          <p:cNvGrpSpPr/>
          <p:nvPr/>
        </p:nvGrpSpPr>
        <p:grpSpPr>
          <a:xfrm>
            <a:off x="0" y="4883461"/>
            <a:ext cx="9144000" cy="271325"/>
            <a:chOff x="0" y="6511282"/>
            <a:chExt cx="12192000" cy="361767"/>
          </a:xfrm>
        </p:grpSpPr>
        <p:pic>
          <p:nvPicPr>
            <p:cNvPr id="423" name="Google Shape;423;p64"/>
            <p:cNvPicPr preferRelativeResize="0"/>
            <p:nvPr/>
          </p:nvPicPr>
          <p:blipFill rotWithShape="1">
            <a:blip r:embed="rId4">
              <a:alphaModFix/>
            </a:blip>
            <a:srcRect b="0" l="0" r="0" t="0"/>
            <a:stretch/>
          </p:blipFill>
          <p:spPr>
            <a:xfrm>
              <a:off x="0" y="6511282"/>
              <a:ext cx="12192000" cy="361767"/>
            </a:xfrm>
            <a:prstGeom prst="rect">
              <a:avLst/>
            </a:prstGeom>
            <a:noFill/>
            <a:ln>
              <a:noFill/>
            </a:ln>
          </p:spPr>
        </p:pic>
        <p:sp>
          <p:nvSpPr>
            <p:cNvPr id="424" name="Google Shape;424;p64"/>
            <p:cNvSpPr txBox="1"/>
            <p:nvPr/>
          </p:nvSpPr>
          <p:spPr>
            <a:xfrm>
              <a:off x="6712747" y="6536581"/>
              <a:ext cx="5317200" cy="318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0" i="0" lang="it" sz="1100" u="none" cap="none" strike="noStrike">
                  <a:solidFill>
                    <a:schemeClr val="lt1"/>
                  </a:solidFill>
                  <a:latin typeface="Arial"/>
                  <a:ea typeface="Arial"/>
                  <a:cs typeface="Arial"/>
                  <a:sym typeface="Arial"/>
                </a:rPr>
                <a:t>Missione 4 </a:t>
              </a:r>
              <a:r>
                <a:rPr b="1" i="0" lang="it" sz="1100" u="none" cap="none" strike="noStrike">
                  <a:solidFill>
                    <a:schemeClr val="lt1"/>
                  </a:solidFill>
                  <a:latin typeface="Arial"/>
                  <a:ea typeface="Arial"/>
                  <a:cs typeface="Arial"/>
                  <a:sym typeface="Arial"/>
                </a:rPr>
                <a:t>• Istruzione e Ricerca </a:t>
              </a:r>
              <a:endParaRPr b="0" i="0" sz="1100" u="none" cap="none" strike="noStrike">
                <a:solidFill>
                  <a:schemeClr val="lt1"/>
                </a:solidFill>
                <a:latin typeface="Arial"/>
                <a:ea typeface="Arial"/>
                <a:cs typeface="Arial"/>
                <a:sym typeface="Arial"/>
              </a:endParaRPr>
            </a:p>
          </p:txBody>
        </p:sp>
        <p:sp>
          <p:nvSpPr>
            <p:cNvPr id="425" name="Google Shape;425;p64"/>
            <p:cNvSpPr txBox="1"/>
            <p:nvPr/>
          </p:nvSpPr>
          <p:spPr>
            <a:xfrm>
              <a:off x="467555" y="6530753"/>
              <a:ext cx="7919100" cy="318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it" sz="11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100" u="none" cap="none" strike="noStrike">
                <a:solidFill>
                  <a:srgbClr val="000000"/>
                </a:solidFill>
                <a:latin typeface="Arial"/>
                <a:ea typeface="Arial"/>
                <a:cs typeface="Arial"/>
                <a:sym typeface="Arial"/>
              </a:endParaRPr>
            </a:p>
          </p:txBody>
        </p:sp>
      </p:grpSp>
      <p:sp>
        <p:nvSpPr>
          <p:cNvPr id="426" name="Google Shape;426;p64"/>
          <p:cNvSpPr txBox="1"/>
          <p:nvPr/>
        </p:nvSpPr>
        <p:spPr>
          <a:xfrm>
            <a:off x="169350" y="1026076"/>
            <a:ext cx="8805300" cy="384900"/>
          </a:xfrm>
          <a:prstGeom prst="rect">
            <a:avLst/>
          </a:prstGeom>
          <a:noFill/>
          <a:ln>
            <a:noFill/>
          </a:ln>
        </p:spPr>
        <p:txBody>
          <a:bodyPr anchorCtr="0" anchor="t" bIns="68575" lIns="68575" spcFirstLastPara="1" rIns="68575" wrap="square" tIns="68575">
            <a:spAutoFit/>
          </a:bodyPr>
          <a:lstStyle/>
          <a:p>
            <a:pPr indent="0" lvl="0" marL="0" rtl="0" algn="l">
              <a:lnSpc>
                <a:spcPct val="115000"/>
              </a:lnSpc>
              <a:spcBef>
                <a:spcPts val="0"/>
              </a:spcBef>
              <a:spcAft>
                <a:spcPts val="0"/>
              </a:spcAft>
              <a:buNone/>
            </a:pPr>
            <a:r>
              <a:rPr b="1" lang="it" sz="1600">
                <a:solidFill>
                  <a:schemeClr val="dk1"/>
                </a:solidFill>
                <a:latin typeface="Calibri"/>
                <a:ea typeface="Calibri"/>
                <a:cs typeface="Calibri"/>
                <a:sym typeface="Calibri"/>
              </a:rPr>
              <a:t>New integrator - New complex orbits</a:t>
            </a:r>
            <a:endParaRPr sz="1600">
              <a:solidFill>
                <a:schemeClr val="dk1"/>
              </a:solidFill>
              <a:latin typeface="Calibri"/>
              <a:ea typeface="Calibri"/>
              <a:cs typeface="Calibri"/>
              <a:sym typeface="Calibri"/>
            </a:endParaRPr>
          </a:p>
        </p:txBody>
      </p:sp>
      <p:sp>
        <p:nvSpPr>
          <p:cNvPr id="427" name="Google Shape;427;p64"/>
          <p:cNvSpPr txBox="1"/>
          <p:nvPr/>
        </p:nvSpPr>
        <p:spPr>
          <a:xfrm>
            <a:off x="169426" y="638175"/>
            <a:ext cx="5442300" cy="387900"/>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1800"/>
              <a:buFont typeface="Arial"/>
              <a:buNone/>
            </a:pPr>
            <a:r>
              <a:rPr b="1" lang="it" sz="2300">
                <a:solidFill>
                  <a:srgbClr val="1C7FFF"/>
                </a:solidFill>
                <a:latin typeface="Titillium Web"/>
                <a:ea typeface="Titillium Web"/>
                <a:cs typeface="Titillium Web"/>
                <a:sym typeface="Titillium Web"/>
              </a:rPr>
              <a:t>Main results </a:t>
            </a:r>
            <a:endParaRPr b="0" i="0" sz="1500" u="none" cap="none" strike="noStrike">
              <a:solidFill>
                <a:srgbClr val="000000"/>
              </a:solidFill>
              <a:latin typeface="Titillium Web"/>
              <a:ea typeface="Titillium Web"/>
              <a:cs typeface="Titillium Web"/>
              <a:sym typeface="Titillium Web"/>
            </a:endParaRPr>
          </a:p>
        </p:txBody>
      </p:sp>
      <p:pic>
        <p:nvPicPr>
          <p:cNvPr id="428" name="Google Shape;428;p64" title="Registrazione schermo 2025-05-26 alle 15.24.58.mp4">
            <a:hlinkClick r:id="rId5"/>
          </p:cNvPr>
          <p:cNvPicPr preferRelativeResize="0"/>
          <p:nvPr/>
        </p:nvPicPr>
        <p:blipFill>
          <a:blip r:embed="rId6">
            <a:alphaModFix/>
          </a:blip>
          <a:stretch>
            <a:fillRect/>
          </a:stretch>
        </p:blipFill>
        <p:spPr>
          <a:xfrm>
            <a:off x="2588600" y="1563376"/>
            <a:ext cx="4223580" cy="316768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8"/>
                                        </p:tgtEl>
                                        <p:attrNameLst>
                                          <p:attrName>style.visibility</p:attrName>
                                        </p:attrNameLst>
                                      </p:cBhvr>
                                      <p:to>
                                        <p:strVal val="visible"/>
                                      </p:to>
                                    </p:set>
                                    <p:animEffect filter="fade" transition="in">
                                      <p:cBhvr>
                                        <p:cTn dur="1000"/>
                                        <p:tgtEl>
                                          <p:spTgt spid="4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pic>
        <p:nvPicPr>
          <p:cNvPr id="434" name="Google Shape;434;p65"/>
          <p:cNvPicPr preferRelativeResize="0"/>
          <p:nvPr/>
        </p:nvPicPr>
        <p:blipFill rotWithShape="1">
          <a:blip r:embed="rId3">
            <a:alphaModFix/>
          </a:blip>
          <a:srcRect b="0" l="0" r="0" t="0"/>
          <a:stretch/>
        </p:blipFill>
        <p:spPr>
          <a:xfrm>
            <a:off x="-2" y="0"/>
            <a:ext cx="9144000" cy="638174"/>
          </a:xfrm>
          <a:prstGeom prst="rect">
            <a:avLst/>
          </a:prstGeom>
          <a:noFill/>
          <a:ln>
            <a:noFill/>
          </a:ln>
        </p:spPr>
      </p:pic>
      <p:grpSp>
        <p:nvGrpSpPr>
          <p:cNvPr id="435" name="Google Shape;435;p65"/>
          <p:cNvGrpSpPr/>
          <p:nvPr/>
        </p:nvGrpSpPr>
        <p:grpSpPr>
          <a:xfrm>
            <a:off x="0" y="4883461"/>
            <a:ext cx="9144000" cy="271325"/>
            <a:chOff x="0" y="6511282"/>
            <a:chExt cx="12192000" cy="361767"/>
          </a:xfrm>
        </p:grpSpPr>
        <p:pic>
          <p:nvPicPr>
            <p:cNvPr id="436" name="Google Shape;436;p65"/>
            <p:cNvPicPr preferRelativeResize="0"/>
            <p:nvPr/>
          </p:nvPicPr>
          <p:blipFill rotWithShape="1">
            <a:blip r:embed="rId4">
              <a:alphaModFix/>
            </a:blip>
            <a:srcRect b="0" l="0" r="0" t="0"/>
            <a:stretch/>
          </p:blipFill>
          <p:spPr>
            <a:xfrm>
              <a:off x="0" y="6511282"/>
              <a:ext cx="12192000" cy="361767"/>
            </a:xfrm>
            <a:prstGeom prst="rect">
              <a:avLst/>
            </a:prstGeom>
            <a:noFill/>
            <a:ln>
              <a:noFill/>
            </a:ln>
          </p:spPr>
        </p:pic>
        <p:sp>
          <p:nvSpPr>
            <p:cNvPr id="437" name="Google Shape;437;p65"/>
            <p:cNvSpPr txBox="1"/>
            <p:nvPr/>
          </p:nvSpPr>
          <p:spPr>
            <a:xfrm>
              <a:off x="6712747" y="6536581"/>
              <a:ext cx="5317200" cy="318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0" i="0" lang="it" sz="1100" u="none" cap="none" strike="noStrike">
                  <a:solidFill>
                    <a:schemeClr val="lt1"/>
                  </a:solidFill>
                  <a:latin typeface="Arial"/>
                  <a:ea typeface="Arial"/>
                  <a:cs typeface="Arial"/>
                  <a:sym typeface="Arial"/>
                </a:rPr>
                <a:t>Missione 4 </a:t>
              </a:r>
              <a:r>
                <a:rPr b="1" i="0" lang="it" sz="1100" u="none" cap="none" strike="noStrike">
                  <a:solidFill>
                    <a:schemeClr val="lt1"/>
                  </a:solidFill>
                  <a:latin typeface="Arial"/>
                  <a:ea typeface="Arial"/>
                  <a:cs typeface="Arial"/>
                  <a:sym typeface="Arial"/>
                </a:rPr>
                <a:t>• Istruzione e Ricerca </a:t>
              </a:r>
              <a:endParaRPr b="0" i="0" sz="1100" u="none" cap="none" strike="noStrike">
                <a:solidFill>
                  <a:schemeClr val="lt1"/>
                </a:solidFill>
                <a:latin typeface="Arial"/>
                <a:ea typeface="Arial"/>
                <a:cs typeface="Arial"/>
                <a:sym typeface="Arial"/>
              </a:endParaRPr>
            </a:p>
          </p:txBody>
        </p:sp>
        <p:sp>
          <p:nvSpPr>
            <p:cNvPr id="438" name="Google Shape;438;p65"/>
            <p:cNvSpPr txBox="1"/>
            <p:nvPr/>
          </p:nvSpPr>
          <p:spPr>
            <a:xfrm>
              <a:off x="467555" y="6530753"/>
              <a:ext cx="7919100" cy="318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it" sz="11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100" u="none" cap="none" strike="noStrike">
                <a:solidFill>
                  <a:srgbClr val="000000"/>
                </a:solidFill>
                <a:latin typeface="Arial"/>
                <a:ea typeface="Arial"/>
                <a:cs typeface="Arial"/>
                <a:sym typeface="Arial"/>
              </a:endParaRPr>
            </a:p>
          </p:txBody>
        </p:sp>
      </p:grpSp>
      <p:sp>
        <p:nvSpPr>
          <p:cNvPr id="439" name="Google Shape;439;p65"/>
          <p:cNvSpPr txBox="1"/>
          <p:nvPr/>
        </p:nvSpPr>
        <p:spPr>
          <a:xfrm>
            <a:off x="169350" y="1026076"/>
            <a:ext cx="8805300" cy="384900"/>
          </a:xfrm>
          <a:prstGeom prst="rect">
            <a:avLst/>
          </a:prstGeom>
          <a:noFill/>
          <a:ln>
            <a:noFill/>
          </a:ln>
        </p:spPr>
        <p:txBody>
          <a:bodyPr anchorCtr="0" anchor="t" bIns="68575" lIns="68575" spcFirstLastPara="1" rIns="68575" wrap="square" tIns="68575">
            <a:spAutoFit/>
          </a:bodyPr>
          <a:lstStyle/>
          <a:p>
            <a:pPr indent="0" lvl="0" marL="0" rtl="0" algn="l">
              <a:lnSpc>
                <a:spcPct val="115000"/>
              </a:lnSpc>
              <a:spcBef>
                <a:spcPts val="0"/>
              </a:spcBef>
              <a:spcAft>
                <a:spcPts val="0"/>
              </a:spcAft>
              <a:buNone/>
            </a:pPr>
            <a:r>
              <a:rPr b="1" lang="it" sz="1600">
                <a:solidFill>
                  <a:schemeClr val="dk1"/>
                </a:solidFill>
                <a:latin typeface="Calibri"/>
                <a:ea typeface="Calibri"/>
                <a:cs typeface="Calibri"/>
                <a:sym typeface="Calibri"/>
              </a:rPr>
              <a:t>New integrator - New complex orbits</a:t>
            </a:r>
            <a:endParaRPr sz="1600">
              <a:solidFill>
                <a:schemeClr val="dk1"/>
              </a:solidFill>
              <a:latin typeface="Calibri"/>
              <a:ea typeface="Calibri"/>
              <a:cs typeface="Calibri"/>
              <a:sym typeface="Calibri"/>
            </a:endParaRPr>
          </a:p>
        </p:txBody>
      </p:sp>
      <p:sp>
        <p:nvSpPr>
          <p:cNvPr id="440" name="Google Shape;440;p65"/>
          <p:cNvSpPr txBox="1"/>
          <p:nvPr/>
        </p:nvSpPr>
        <p:spPr>
          <a:xfrm>
            <a:off x="169426" y="638175"/>
            <a:ext cx="5442300" cy="387900"/>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1800"/>
              <a:buFont typeface="Arial"/>
              <a:buNone/>
            </a:pPr>
            <a:r>
              <a:rPr b="1" lang="it" sz="2300">
                <a:solidFill>
                  <a:srgbClr val="1C7FFF"/>
                </a:solidFill>
                <a:latin typeface="Titillium Web"/>
                <a:ea typeface="Titillium Web"/>
                <a:cs typeface="Titillium Web"/>
                <a:sym typeface="Titillium Web"/>
              </a:rPr>
              <a:t>Main results </a:t>
            </a:r>
            <a:endParaRPr b="0" i="0" sz="1500" u="none" cap="none" strike="noStrike">
              <a:solidFill>
                <a:srgbClr val="000000"/>
              </a:solidFill>
              <a:latin typeface="Titillium Web"/>
              <a:ea typeface="Titillium Web"/>
              <a:cs typeface="Titillium Web"/>
              <a:sym typeface="Titillium Web"/>
            </a:endParaRPr>
          </a:p>
        </p:txBody>
      </p:sp>
      <p:pic>
        <p:nvPicPr>
          <p:cNvPr id="441" name="Google Shape;441;p65" title="nuovo.png"/>
          <p:cNvPicPr preferRelativeResize="0"/>
          <p:nvPr/>
        </p:nvPicPr>
        <p:blipFill>
          <a:blip r:embed="rId5">
            <a:alphaModFix/>
          </a:blip>
          <a:stretch>
            <a:fillRect/>
          </a:stretch>
        </p:blipFill>
        <p:spPr>
          <a:xfrm>
            <a:off x="2133125" y="1563376"/>
            <a:ext cx="4877757" cy="316768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pic>
        <p:nvPicPr>
          <p:cNvPr id="447" name="Google Shape;447;p66"/>
          <p:cNvPicPr preferRelativeResize="0"/>
          <p:nvPr/>
        </p:nvPicPr>
        <p:blipFill rotWithShape="1">
          <a:blip r:embed="rId3">
            <a:alphaModFix/>
          </a:blip>
          <a:srcRect b="0" l="0" r="0" t="0"/>
          <a:stretch/>
        </p:blipFill>
        <p:spPr>
          <a:xfrm>
            <a:off x="-2" y="0"/>
            <a:ext cx="9144000" cy="638174"/>
          </a:xfrm>
          <a:prstGeom prst="rect">
            <a:avLst/>
          </a:prstGeom>
          <a:noFill/>
          <a:ln>
            <a:noFill/>
          </a:ln>
        </p:spPr>
      </p:pic>
      <p:grpSp>
        <p:nvGrpSpPr>
          <p:cNvPr id="448" name="Google Shape;448;p66"/>
          <p:cNvGrpSpPr/>
          <p:nvPr/>
        </p:nvGrpSpPr>
        <p:grpSpPr>
          <a:xfrm>
            <a:off x="0" y="4883461"/>
            <a:ext cx="9144000" cy="271325"/>
            <a:chOff x="0" y="6511282"/>
            <a:chExt cx="12192000" cy="361767"/>
          </a:xfrm>
        </p:grpSpPr>
        <p:pic>
          <p:nvPicPr>
            <p:cNvPr id="449" name="Google Shape;449;p66"/>
            <p:cNvPicPr preferRelativeResize="0"/>
            <p:nvPr/>
          </p:nvPicPr>
          <p:blipFill rotWithShape="1">
            <a:blip r:embed="rId4">
              <a:alphaModFix/>
            </a:blip>
            <a:srcRect b="0" l="0" r="0" t="0"/>
            <a:stretch/>
          </p:blipFill>
          <p:spPr>
            <a:xfrm>
              <a:off x="0" y="6511282"/>
              <a:ext cx="12192000" cy="361767"/>
            </a:xfrm>
            <a:prstGeom prst="rect">
              <a:avLst/>
            </a:prstGeom>
            <a:noFill/>
            <a:ln>
              <a:noFill/>
            </a:ln>
          </p:spPr>
        </p:pic>
        <p:sp>
          <p:nvSpPr>
            <p:cNvPr id="450" name="Google Shape;450;p66"/>
            <p:cNvSpPr txBox="1"/>
            <p:nvPr/>
          </p:nvSpPr>
          <p:spPr>
            <a:xfrm>
              <a:off x="6712747" y="6536581"/>
              <a:ext cx="5317200" cy="318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0" i="0" lang="it" sz="1100" u="none" cap="none" strike="noStrike">
                  <a:solidFill>
                    <a:schemeClr val="lt1"/>
                  </a:solidFill>
                  <a:latin typeface="Arial"/>
                  <a:ea typeface="Arial"/>
                  <a:cs typeface="Arial"/>
                  <a:sym typeface="Arial"/>
                </a:rPr>
                <a:t>Missione 4 </a:t>
              </a:r>
              <a:r>
                <a:rPr b="1" i="0" lang="it" sz="1100" u="none" cap="none" strike="noStrike">
                  <a:solidFill>
                    <a:schemeClr val="lt1"/>
                  </a:solidFill>
                  <a:latin typeface="Arial"/>
                  <a:ea typeface="Arial"/>
                  <a:cs typeface="Arial"/>
                  <a:sym typeface="Arial"/>
                </a:rPr>
                <a:t>• Istruzione e Ricerca </a:t>
              </a:r>
              <a:endParaRPr b="0" i="0" sz="1100" u="none" cap="none" strike="noStrike">
                <a:solidFill>
                  <a:schemeClr val="lt1"/>
                </a:solidFill>
                <a:latin typeface="Arial"/>
                <a:ea typeface="Arial"/>
                <a:cs typeface="Arial"/>
                <a:sym typeface="Arial"/>
              </a:endParaRPr>
            </a:p>
          </p:txBody>
        </p:sp>
        <p:sp>
          <p:nvSpPr>
            <p:cNvPr id="451" name="Google Shape;451;p66"/>
            <p:cNvSpPr txBox="1"/>
            <p:nvPr/>
          </p:nvSpPr>
          <p:spPr>
            <a:xfrm>
              <a:off x="467555" y="6530753"/>
              <a:ext cx="7919100" cy="318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it" sz="11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100" u="none" cap="none" strike="noStrike">
                <a:solidFill>
                  <a:srgbClr val="000000"/>
                </a:solidFill>
                <a:latin typeface="Arial"/>
                <a:ea typeface="Arial"/>
                <a:cs typeface="Arial"/>
                <a:sym typeface="Arial"/>
              </a:endParaRPr>
            </a:p>
          </p:txBody>
        </p:sp>
      </p:grpSp>
      <p:sp>
        <p:nvSpPr>
          <p:cNvPr id="452" name="Google Shape;452;p66"/>
          <p:cNvSpPr txBox="1"/>
          <p:nvPr/>
        </p:nvSpPr>
        <p:spPr>
          <a:xfrm>
            <a:off x="215212" y="638175"/>
            <a:ext cx="8531700" cy="387900"/>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1800"/>
              <a:buFont typeface="Arial"/>
              <a:buNone/>
            </a:pPr>
            <a:r>
              <a:rPr b="1" lang="it" sz="2300">
                <a:solidFill>
                  <a:srgbClr val="1C7FFF"/>
                </a:solidFill>
                <a:latin typeface="Titillium Web"/>
                <a:ea typeface="Titillium Web"/>
                <a:cs typeface="Titillium Web"/>
                <a:sym typeface="Titillium Web"/>
              </a:rPr>
              <a:t>Final steps</a:t>
            </a:r>
            <a:endParaRPr b="0" i="0" sz="1500" u="none" cap="none" strike="noStrike">
              <a:solidFill>
                <a:srgbClr val="000000"/>
              </a:solidFill>
              <a:latin typeface="Titillium Web"/>
              <a:ea typeface="Titillium Web"/>
              <a:cs typeface="Titillium Web"/>
              <a:sym typeface="Titillium Web"/>
            </a:endParaRPr>
          </a:p>
        </p:txBody>
      </p:sp>
      <p:sp>
        <p:nvSpPr>
          <p:cNvPr id="453" name="Google Shape;453;p66"/>
          <p:cNvSpPr txBox="1"/>
          <p:nvPr/>
        </p:nvSpPr>
        <p:spPr>
          <a:xfrm>
            <a:off x="215213" y="1288088"/>
            <a:ext cx="8713500" cy="3370800"/>
          </a:xfrm>
          <a:prstGeom prst="rect">
            <a:avLst/>
          </a:prstGeom>
          <a:noFill/>
          <a:ln>
            <a:noFill/>
          </a:ln>
        </p:spPr>
        <p:txBody>
          <a:bodyPr anchorCtr="0" anchor="t" bIns="68575" lIns="68575" spcFirstLastPara="1" rIns="68575" wrap="square" tIns="68575">
            <a:spAutoFit/>
          </a:bodyPr>
          <a:lstStyle/>
          <a:p>
            <a:pPr indent="-254000" lvl="0" marL="342900" rtl="0" algn="l">
              <a:spcBef>
                <a:spcPts val="0"/>
              </a:spcBef>
              <a:spcAft>
                <a:spcPts val="0"/>
              </a:spcAft>
              <a:buSzPts val="1400"/>
              <a:buFont typeface="Calibri"/>
              <a:buChar char="➔"/>
            </a:pPr>
            <a:r>
              <a:rPr b="1" lang="it">
                <a:latin typeface="Calibri"/>
                <a:ea typeface="Calibri"/>
                <a:cs typeface="Calibri"/>
                <a:sym typeface="Calibri"/>
              </a:rPr>
              <a:t>Database: </a:t>
            </a:r>
            <a:r>
              <a:rPr lang="it">
                <a:latin typeface="Calibri"/>
                <a:ea typeface="Calibri"/>
                <a:cs typeface="Calibri"/>
                <a:sym typeface="Calibri"/>
              </a:rPr>
              <a:t>the database  has to be refined with the new integrator. The final result should be a set of orbits + initial conditions + stability properties. </a:t>
            </a:r>
            <a:endParaRPr>
              <a:latin typeface="Calibri"/>
              <a:ea typeface="Calibri"/>
              <a:cs typeface="Calibri"/>
              <a:sym typeface="Calibri"/>
            </a:endParaRPr>
          </a:p>
          <a:p>
            <a:pPr indent="0" lvl="0" marL="342900" rtl="0" algn="l">
              <a:spcBef>
                <a:spcPts val="0"/>
              </a:spcBef>
              <a:spcAft>
                <a:spcPts val="0"/>
              </a:spcAft>
              <a:buNone/>
            </a:pPr>
            <a:r>
              <a:t/>
            </a:r>
            <a:endParaRPr b="1">
              <a:latin typeface="Calibri"/>
              <a:ea typeface="Calibri"/>
              <a:cs typeface="Calibri"/>
              <a:sym typeface="Calibri"/>
            </a:endParaRPr>
          </a:p>
          <a:p>
            <a:pPr indent="-254000" lvl="0" marL="342900" rtl="0" algn="l">
              <a:spcBef>
                <a:spcPts val="0"/>
              </a:spcBef>
              <a:spcAft>
                <a:spcPts val="0"/>
              </a:spcAft>
              <a:buSzPts val="1400"/>
              <a:buFont typeface="Calibri"/>
              <a:buChar char="➔"/>
            </a:pPr>
            <a:r>
              <a:rPr b="1" lang="it">
                <a:latin typeface="Calibri"/>
                <a:ea typeface="Calibri"/>
                <a:cs typeface="Calibri"/>
                <a:sym typeface="Calibri"/>
              </a:rPr>
              <a:t>Computer assisted proofs:</a:t>
            </a:r>
            <a:r>
              <a:rPr lang="it">
                <a:latin typeface="Calibri"/>
                <a:ea typeface="Calibri"/>
                <a:cs typeface="Calibri"/>
                <a:sym typeface="Calibri"/>
              </a:rPr>
              <a:t> to prove rigorously the existence of solutions, starting from numerically computed ones.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254000" lvl="0" marL="342900" rtl="0" algn="l">
              <a:spcBef>
                <a:spcPts val="0"/>
              </a:spcBef>
              <a:spcAft>
                <a:spcPts val="0"/>
              </a:spcAft>
              <a:buSzPts val="1400"/>
              <a:buFont typeface="Calibri"/>
              <a:buChar char="➔"/>
            </a:pPr>
            <a:r>
              <a:rPr b="1" lang="it">
                <a:latin typeface="Calibri"/>
                <a:ea typeface="Calibri"/>
                <a:cs typeface="Calibri"/>
                <a:sym typeface="Calibri"/>
              </a:rPr>
              <a:t>Cl</a:t>
            </a:r>
            <a:r>
              <a:rPr b="1" lang="it">
                <a:latin typeface="Calibri"/>
                <a:ea typeface="Calibri"/>
                <a:cs typeface="Calibri"/>
                <a:sym typeface="Calibri"/>
              </a:rPr>
              <a:t>ustering</a:t>
            </a:r>
            <a:r>
              <a:rPr b="1" lang="it">
                <a:latin typeface="Calibri"/>
                <a:ea typeface="Calibri"/>
                <a:cs typeface="Calibri"/>
                <a:sym typeface="Calibri"/>
              </a:rPr>
              <a:t>: </a:t>
            </a:r>
            <a:r>
              <a:rPr lang="it">
                <a:latin typeface="Calibri"/>
                <a:ea typeface="Calibri"/>
                <a:cs typeface="Calibri"/>
                <a:sym typeface="Calibri"/>
              </a:rPr>
              <a:t>une orbits can be grouped on the basis of</a:t>
            </a:r>
            <a:r>
              <a:rPr lang="it">
                <a:latin typeface="Calibri"/>
                <a:ea typeface="Calibri"/>
                <a:cs typeface="Calibri"/>
                <a:sym typeface="Calibri"/>
              </a:rPr>
              <a:t> similar dynamic properties.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254000" lvl="0" marL="342900" rtl="0" algn="l">
              <a:spcBef>
                <a:spcPts val="0"/>
              </a:spcBef>
              <a:spcAft>
                <a:spcPts val="0"/>
              </a:spcAft>
              <a:buSzPts val="1400"/>
              <a:buFont typeface="Calibri"/>
              <a:buChar char="➔"/>
            </a:pPr>
            <a:r>
              <a:rPr b="1" lang="it">
                <a:latin typeface="Calibri"/>
                <a:ea typeface="Calibri"/>
                <a:cs typeface="Calibri"/>
                <a:sym typeface="Calibri"/>
              </a:rPr>
              <a:t>A hierarchy of initial </a:t>
            </a:r>
            <a:r>
              <a:rPr b="1" lang="it">
                <a:latin typeface="Calibri"/>
                <a:ea typeface="Calibri"/>
                <a:cs typeface="Calibri"/>
                <a:sym typeface="Calibri"/>
              </a:rPr>
              <a:t>conditions</a:t>
            </a:r>
            <a:r>
              <a:rPr b="1" lang="it">
                <a:latin typeface="Calibri"/>
                <a:ea typeface="Calibri"/>
                <a:cs typeface="Calibri"/>
                <a:sym typeface="Calibri"/>
              </a:rPr>
              <a:t>: </a:t>
            </a:r>
            <a:r>
              <a:rPr lang="it">
                <a:latin typeface="Calibri"/>
                <a:ea typeface="Calibri"/>
                <a:cs typeface="Calibri"/>
                <a:sym typeface="Calibri"/>
              </a:rPr>
              <a:t>by observing the </a:t>
            </a:r>
            <a:r>
              <a:rPr lang="it">
                <a:latin typeface="Calibri"/>
                <a:ea typeface="Calibri"/>
                <a:cs typeface="Calibri"/>
                <a:sym typeface="Calibri"/>
              </a:rPr>
              <a:t>database, one can detect the regions of initial conditions where it is more likely to find complex orbits. </a:t>
            </a:r>
            <a:endParaRPr>
              <a:latin typeface="Calibri"/>
              <a:ea typeface="Calibri"/>
              <a:cs typeface="Calibri"/>
              <a:sym typeface="Calibri"/>
            </a:endParaRPr>
          </a:p>
          <a:p>
            <a:pPr indent="0" lvl="0" marL="342900" rtl="0" algn="l">
              <a:spcBef>
                <a:spcPts val="0"/>
              </a:spcBef>
              <a:spcAft>
                <a:spcPts val="0"/>
              </a:spcAft>
              <a:buNone/>
            </a:pPr>
            <a:r>
              <a:t/>
            </a:r>
            <a:endParaRPr>
              <a:latin typeface="Calibri"/>
              <a:ea typeface="Calibri"/>
              <a:cs typeface="Calibri"/>
              <a:sym typeface="Calibri"/>
            </a:endParaRPr>
          </a:p>
          <a:p>
            <a:pPr indent="-254000" lvl="0" marL="342900" rtl="0" algn="l">
              <a:spcBef>
                <a:spcPts val="0"/>
              </a:spcBef>
              <a:spcAft>
                <a:spcPts val="0"/>
              </a:spcAft>
              <a:buSzPts val="1400"/>
              <a:buFont typeface="Calibri"/>
              <a:buChar char="➔"/>
            </a:pPr>
            <a:r>
              <a:rPr b="1" lang="it">
                <a:latin typeface="Calibri"/>
                <a:ea typeface="Calibri"/>
                <a:cs typeface="Calibri"/>
                <a:sym typeface="Calibri"/>
              </a:rPr>
              <a:t>Parametrise the chaos: </a:t>
            </a:r>
            <a:r>
              <a:rPr lang="it">
                <a:latin typeface="Calibri"/>
                <a:ea typeface="Calibri"/>
                <a:cs typeface="Calibri"/>
                <a:sym typeface="Calibri"/>
              </a:rPr>
              <a:t>find solutions that visits many different regions of the phase space, starting from initial conditions in the most “promising” regions of the phase space. This is the ultimate objective of our analysis, since theoretically the chaotic behaviour is related to the presence</a:t>
            </a:r>
            <a:r>
              <a:rPr lang="it" sz="1400">
                <a:latin typeface="Calibri"/>
                <a:ea typeface="Calibri"/>
                <a:cs typeface="Calibri"/>
                <a:sym typeface="Calibri"/>
              </a:rPr>
              <a:t> of a solution dense in the phase space; such trajectory can be found as a limit of complex periodic solutions. </a:t>
            </a:r>
            <a:endParaRPr sz="1400">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pic>
        <p:nvPicPr>
          <p:cNvPr id="282" name="Google Shape;282;p54"/>
          <p:cNvPicPr preferRelativeResize="0"/>
          <p:nvPr/>
        </p:nvPicPr>
        <p:blipFill rotWithShape="1">
          <a:blip r:embed="rId3">
            <a:alphaModFix/>
          </a:blip>
          <a:srcRect b="0" l="0" r="0" t="0"/>
          <a:stretch/>
        </p:blipFill>
        <p:spPr>
          <a:xfrm>
            <a:off x="-2" y="0"/>
            <a:ext cx="9144000" cy="638174"/>
          </a:xfrm>
          <a:prstGeom prst="rect">
            <a:avLst/>
          </a:prstGeom>
          <a:noFill/>
          <a:ln>
            <a:noFill/>
          </a:ln>
        </p:spPr>
      </p:pic>
      <p:grpSp>
        <p:nvGrpSpPr>
          <p:cNvPr id="283" name="Google Shape;283;p54"/>
          <p:cNvGrpSpPr/>
          <p:nvPr/>
        </p:nvGrpSpPr>
        <p:grpSpPr>
          <a:xfrm>
            <a:off x="0" y="4883461"/>
            <a:ext cx="9144000" cy="271325"/>
            <a:chOff x="0" y="6511282"/>
            <a:chExt cx="12192000" cy="361767"/>
          </a:xfrm>
        </p:grpSpPr>
        <p:pic>
          <p:nvPicPr>
            <p:cNvPr id="284" name="Google Shape;284;p54"/>
            <p:cNvPicPr preferRelativeResize="0"/>
            <p:nvPr/>
          </p:nvPicPr>
          <p:blipFill rotWithShape="1">
            <a:blip r:embed="rId4">
              <a:alphaModFix/>
            </a:blip>
            <a:srcRect b="0" l="0" r="0" t="0"/>
            <a:stretch/>
          </p:blipFill>
          <p:spPr>
            <a:xfrm>
              <a:off x="0" y="6511282"/>
              <a:ext cx="12192000" cy="361767"/>
            </a:xfrm>
            <a:prstGeom prst="rect">
              <a:avLst/>
            </a:prstGeom>
            <a:noFill/>
            <a:ln>
              <a:noFill/>
            </a:ln>
          </p:spPr>
        </p:pic>
        <p:sp>
          <p:nvSpPr>
            <p:cNvPr id="285" name="Google Shape;285;p54"/>
            <p:cNvSpPr txBox="1"/>
            <p:nvPr/>
          </p:nvSpPr>
          <p:spPr>
            <a:xfrm>
              <a:off x="6712747" y="6536581"/>
              <a:ext cx="5317200" cy="318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0" i="0" lang="it" sz="1100" u="none" cap="none" strike="noStrike">
                  <a:solidFill>
                    <a:schemeClr val="lt1"/>
                  </a:solidFill>
                  <a:latin typeface="Arial"/>
                  <a:ea typeface="Arial"/>
                  <a:cs typeface="Arial"/>
                  <a:sym typeface="Arial"/>
                </a:rPr>
                <a:t>Missione 4 </a:t>
              </a:r>
              <a:r>
                <a:rPr b="1" i="0" lang="it" sz="1100" u="none" cap="none" strike="noStrike">
                  <a:solidFill>
                    <a:schemeClr val="lt1"/>
                  </a:solidFill>
                  <a:latin typeface="Arial"/>
                  <a:ea typeface="Arial"/>
                  <a:cs typeface="Arial"/>
                  <a:sym typeface="Arial"/>
                </a:rPr>
                <a:t>• Istruzione e Ricerca </a:t>
              </a:r>
              <a:endParaRPr b="0" i="0" sz="1100" u="none" cap="none" strike="noStrike">
                <a:solidFill>
                  <a:schemeClr val="lt1"/>
                </a:solidFill>
                <a:latin typeface="Arial"/>
                <a:ea typeface="Arial"/>
                <a:cs typeface="Arial"/>
                <a:sym typeface="Arial"/>
              </a:endParaRPr>
            </a:p>
          </p:txBody>
        </p:sp>
        <p:sp>
          <p:nvSpPr>
            <p:cNvPr id="286" name="Google Shape;286;p54"/>
            <p:cNvSpPr txBox="1"/>
            <p:nvPr/>
          </p:nvSpPr>
          <p:spPr>
            <a:xfrm>
              <a:off x="467555" y="6530753"/>
              <a:ext cx="7919100" cy="318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it" sz="11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100" u="none" cap="none" strike="noStrike">
                <a:solidFill>
                  <a:srgbClr val="000000"/>
                </a:solidFill>
                <a:latin typeface="Arial"/>
                <a:ea typeface="Arial"/>
                <a:cs typeface="Arial"/>
                <a:sym typeface="Arial"/>
              </a:endParaRPr>
            </a:p>
          </p:txBody>
        </p:sp>
      </p:grpSp>
      <p:sp>
        <p:nvSpPr>
          <p:cNvPr id="287" name="Google Shape;287;p54"/>
          <p:cNvSpPr txBox="1"/>
          <p:nvPr/>
        </p:nvSpPr>
        <p:spPr>
          <a:xfrm>
            <a:off x="139407" y="638175"/>
            <a:ext cx="5442300" cy="387900"/>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1800"/>
              <a:buFont typeface="Arial"/>
              <a:buNone/>
            </a:pPr>
            <a:r>
              <a:rPr b="1" i="0" lang="it" sz="2300" u="none" cap="none" strike="noStrike">
                <a:solidFill>
                  <a:srgbClr val="1C7FFF"/>
                </a:solidFill>
                <a:latin typeface="Titillium Web"/>
                <a:ea typeface="Titillium Web"/>
                <a:cs typeface="Titillium Web"/>
                <a:sym typeface="Titillium Web"/>
              </a:rPr>
              <a:t>Scientific Rationale</a:t>
            </a:r>
            <a:endParaRPr b="0" i="0" sz="1500" u="none" cap="none" strike="noStrike">
              <a:solidFill>
                <a:srgbClr val="000000"/>
              </a:solidFill>
              <a:latin typeface="Titillium Web"/>
              <a:ea typeface="Titillium Web"/>
              <a:cs typeface="Titillium Web"/>
              <a:sym typeface="Titillium Web"/>
            </a:endParaRPr>
          </a:p>
        </p:txBody>
      </p:sp>
      <p:sp>
        <p:nvSpPr>
          <p:cNvPr id="288" name="Google Shape;288;p54"/>
          <p:cNvSpPr txBox="1"/>
          <p:nvPr/>
        </p:nvSpPr>
        <p:spPr>
          <a:xfrm>
            <a:off x="266738" y="1375491"/>
            <a:ext cx="8610600" cy="276900"/>
          </a:xfrm>
          <a:prstGeom prst="rect">
            <a:avLst/>
          </a:prstGeom>
          <a:noFill/>
          <a:ln>
            <a:noFill/>
          </a:ln>
        </p:spPr>
        <p:txBody>
          <a:bodyPr anchorCtr="0" anchor="t" bIns="34275" lIns="270000" spcFirstLastPara="1" rIns="68575" wrap="square" tIns="34275">
            <a:spAutoFit/>
          </a:bodyPr>
          <a:lstStyle/>
          <a:p>
            <a:pPr indent="0" lvl="0" marL="342900" marR="0" rtl="0" algn="l">
              <a:lnSpc>
                <a:spcPct val="90000"/>
              </a:lnSpc>
              <a:spcBef>
                <a:spcPts val="0"/>
              </a:spcBef>
              <a:spcAft>
                <a:spcPts val="0"/>
              </a:spcAft>
              <a:buNone/>
            </a:pPr>
            <a:r>
              <a:t/>
            </a:r>
            <a:endParaRPr b="1" i="0" sz="1500" u="none" cap="none" strike="noStrike">
              <a:solidFill>
                <a:srgbClr val="1528BC"/>
              </a:solidFill>
              <a:latin typeface="Titillium Web"/>
              <a:ea typeface="Titillium Web"/>
              <a:cs typeface="Titillium Web"/>
              <a:sym typeface="Titillium Web"/>
            </a:endParaRPr>
          </a:p>
        </p:txBody>
      </p:sp>
      <p:sp>
        <p:nvSpPr>
          <p:cNvPr id="289" name="Google Shape;289;p54"/>
          <p:cNvSpPr txBox="1"/>
          <p:nvPr/>
        </p:nvSpPr>
        <p:spPr>
          <a:xfrm>
            <a:off x="69300" y="1019100"/>
            <a:ext cx="9005400" cy="39711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i="1" lang="it" sz="1400">
                <a:solidFill>
                  <a:schemeClr val="dk1"/>
                </a:solidFill>
                <a:latin typeface="Calibri"/>
                <a:ea typeface="Calibri"/>
                <a:cs typeface="Calibri"/>
                <a:sym typeface="Calibri"/>
              </a:rPr>
              <a:t>N</a:t>
            </a:r>
            <a:r>
              <a:rPr b="1" lang="it" sz="1400">
                <a:solidFill>
                  <a:schemeClr val="dk1"/>
                </a:solidFill>
                <a:latin typeface="Calibri"/>
                <a:ea typeface="Calibri"/>
                <a:cs typeface="Calibri"/>
                <a:sym typeface="Calibri"/>
              </a:rPr>
              <a:t>-body problem: </a:t>
            </a:r>
            <a:r>
              <a:rPr lang="it" sz="1400">
                <a:solidFill>
                  <a:schemeClr val="dk1"/>
                </a:solidFill>
                <a:latin typeface="Calibri"/>
                <a:ea typeface="Calibri"/>
                <a:cs typeface="Calibri"/>
                <a:sym typeface="Calibri"/>
              </a:rPr>
              <a:t>predict the motion of </a:t>
            </a:r>
            <a:r>
              <a:rPr i="1" lang="it" sz="1400">
                <a:solidFill>
                  <a:schemeClr val="dk1"/>
                </a:solidFill>
                <a:latin typeface="Calibri"/>
                <a:ea typeface="Calibri"/>
                <a:cs typeface="Calibri"/>
                <a:sym typeface="Calibri"/>
              </a:rPr>
              <a:t>N</a:t>
            </a:r>
            <a:r>
              <a:rPr lang="it" sz="1400">
                <a:solidFill>
                  <a:schemeClr val="dk1"/>
                </a:solidFill>
                <a:latin typeface="Calibri"/>
                <a:ea typeface="Calibri"/>
                <a:cs typeface="Calibri"/>
                <a:sym typeface="Calibri"/>
              </a:rPr>
              <a:t> distinct particles under the action of the mutual gravitational interaction.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None/>
            </a:pPr>
            <a:r>
              <a:rPr b="1" lang="it" sz="1400">
                <a:solidFill>
                  <a:schemeClr val="dk1"/>
                </a:solidFill>
                <a:latin typeface="Calibri"/>
                <a:ea typeface="Calibri"/>
                <a:cs typeface="Calibri"/>
                <a:sym typeface="Calibri"/>
              </a:rPr>
              <a:t>Poincaré conjecture: </a:t>
            </a:r>
            <a:r>
              <a:rPr lang="it" sz="1400">
                <a:solidFill>
                  <a:schemeClr val="dk1"/>
                </a:solidFill>
                <a:latin typeface="Calibri"/>
                <a:ea typeface="Calibri"/>
                <a:cs typeface="Calibri"/>
                <a:sym typeface="Calibri"/>
              </a:rPr>
              <a:t>the </a:t>
            </a:r>
            <a:r>
              <a:rPr b="1" lang="it" sz="1400">
                <a:solidFill>
                  <a:schemeClr val="dk1"/>
                </a:solidFill>
                <a:latin typeface="Calibri"/>
                <a:ea typeface="Calibri"/>
                <a:cs typeface="Calibri"/>
                <a:sym typeface="Calibri"/>
              </a:rPr>
              <a:t>periodic solutions </a:t>
            </a:r>
            <a:r>
              <a:rPr lang="it" sz="1400">
                <a:solidFill>
                  <a:schemeClr val="dk1"/>
                </a:solidFill>
                <a:latin typeface="Calibri"/>
                <a:ea typeface="Calibri"/>
                <a:cs typeface="Calibri"/>
                <a:sym typeface="Calibri"/>
              </a:rPr>
              <a:t>are </a:t>
            </a:r>
            <a:r>
              <a:rPr b="1" lang="it" sz="1400">
                <a:solidFill>
                  <a:schemeClr val="dk1"/>
                </a:solidFill>
                <a:latin typeface="Calibri"/>
                <a:ea typeface="Calibri"/>
                <a:cs typeface="Calibri"/>
                <a:sym typeface="Calibri"/>
              </a:rPr>
              <a:t>dense </a:t>
            </a:r>
            <a:r>
              <a:rPr lang="it" sz="1400">
                <a:solidFill>
                  <a:schemeClr val="dk1"/>
                </a:solidFill>
                <a:latin typeface="Calibri"/>
                <a:ea typeface="Calibri"/>
                <a:cs typeface="Calibri"/>
                <a:sym typeface="Calibri"/>
              </a:rPr>
              <a:t>in the space of all possible bounded solutions. </a:t>
            </a:r>
            <a:endParaRPr sz="1400">
              <a:solidFill>
                <a:schemeClr val="dk1"/>
              </a:solidFill>
              <a:latin typeface="Calibri"/>
              <a:ea typeface="Calibri"/>
              <a:cs typeface="Calibri"/>
              <a:sym typeface="Calibri"/>
            </a:endParaRPr>
          </a:p>
          <a:p>
            <a:pPr indent="0" lvl="0" marL="0" rtl="0" algn="l">
              <a:spcBef>
                <a:spcPts val="0"/>
              </a:spcBef>
              <a:spcAft>
                <a:spcPts val="0"/>
              </a:spcAft>
              <a:buNone/>
            </a:pPr>
            <a:r>
              <a:rPr lang="it" sz="1400">
                <a:solidFill>
                  <a:schemeClr val="dk1"/>
                </a:solidFill>
                <a:latin typeface="Calibri"/>
                <a:ea typeface="Calibri"/>
                <a:cs typeface="Calibri"/>
                <a:sym typeface="Calibri"/>
              </a:rPr>
              <a:t>The </a:t>
            </a:r>
            <a:r>
              <a:rPr b="1" lang="it" sz="1400">
                <a:solidFill>
                  <a:schemeClr val="dk1"/>
                </a:solidFill>
                <a:latin typeface="Calibri"/>
                <a:ea typeface="Calibri"/>
                <a:cs typeface="Calibri"/>
                <a:sym typeface="Calibri"/>
              </a:rPr>
              <a:t>chaoticity </a:t>
            </a:r>
            <a:r>
              <a:rPr lang="it" sz="1400">
                <a:solidFill>
                  <a:schemeClr val="dk1"/>
                </a:solidFill>
                <a:latin typeface="Calibri"/>
                <a:ea typeface="Calibri"/>
                <a:cs typeface="Calibri"/>
                <a:sym typeface="Calibri"/>
              </a:rPr>
              <a:t>of the </a:t>
            </a:r>
            <a:r>
              <a:rPr i="1" lang="it" sz="1400">
                <a:solidFill>
                  <a:schemeClr val="dk1"/>
                </a:solidFill>
                <a:latin typeface="Calibri"/>
                <a:ea typeface="Calibri"/>
                <a:cs typeface="Calibri"/>
                <a:sym typeface="Calibri"/>
              </a:rPr>
              <a:t>N</a:t>
            </a:r>
            <a:r>
              <a:rPr lang="it" sz="1400">
                <a:solidFill>
                  <a:schemeClr val="dk1"/>
                </a:solidFill>
                <a:latin typeface="Calibri"/>
                <a:ea typeface="Calibri"/>
                <a:cs typeface="Calibri"/>
                <a:sym typeface="Calibri"/>
              </a:rPr>
              <a:t>-body problem is one of the most famous problems in Celestial Mechanics, and the presence of (more and more complex) periodic solutions, which visit the many different regions of the phase space, goes in that direction.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None/>
            </a:pPr>
            <a:r>
              <a:rPr lang="it" sz="1400">
                <a:solidFill>
                  <a:schemeClr val="dk1"/>
                </a:solidFill>
                <a:latin typeface="Calibri"/>
                <a:ea typeface="Calibri"/>
                <a:cs typeface="Calibri"/>
                <a:sym typeface="Calibri"/>
              </a:rPr>
              <a:t>    = class of all the possible periodic paths in the configuration space (functions from              to a subset of               )</a:t>
            </a:r>
            <a:endParaRPr sz="1400">
              <a:solidFill>
                <a:schemeClr val="dk1"/>
              </a:solidFill>
              <a:latin typeface="Calibri"/>
              <a:ea typeface="Calibri"/>
              <a:cs typeface="Calibri"/>
              <a:sym typeface="Calibri"/>
            </a:endParaRPr>
          </a:p>
          <a:p>
            <a:pPr indent="0" lvl="0" marL="0" rtl="0" algn="l">
              <a:spcBef>
                <a:spcPts val="0"/>
              </a:spcBef>
              <a:spcAft>
                <a:spcPts val="0"/>
              </a:spcAft>
              <a:buNone/>
            </a:pPr>
            <a:r>
              <a:rPr lang="it" sz="1400">
                <a:solidFill>
                  <a:schemeClr val="dk1"/>
                </a:solidFill>
                <a:latin typeface="Calibri"/>
                <a:ea typeface="Calibri"/>
                <a:cs typeface="Calibri"/>
                <a:sym typeface="Calibri"/>
              </a:rPr>
              <a:t>The solutions are found as </a:t>
            </a:r>
            <a:r>
              <a:rPr b="1" lang="it" sz="1400">
                <a:solidFill>
                  <a:schemeClr val="dk1"/>
                </a:solidFill>
                <a:latin typeface="Calibri"/>
                <a:ea typeface="Calibri"/>
                <a:cs typeface="Calibri"/>
                <a:sym typeface="Calibri"/>
              </a:rPr>
              <a:t>critical points </a:t>
            </a:r>
            <a:r>
              <a:rPr lang="it" sz="1400">
                <a:solidFill>
                  <a:schemeClr val="dk1"/>
                </a:solidFill>
                <a:latin typeface="Calibri"/>
                <a:ea typeface="Calibri"/>
                <a:cs typeface="Calibri"/>
                <a:sym typeface="Calibri"/>
              </a:rPr>
              <a:t>of the </a:t>
            </a:r>
            <a:r>
              <a:rPr b="1" lang="it" sz="1400">
                <a:solidFill>
                  <a:schemeClr val="dk1"/>
                </a:solidFill>
                <a:latin typeface="Calibri"/>
                <a:ea typeface="Calibri"/>
                <a:cs typeface="Calibri"/>
                <a:sym typeface="Calibri"/>
              </a:rPr>
              <a:t>Lagrangian action</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b="1" i="1" sz="1400">
              <a:solidFill>
                <a:schemeClr val="dk1"/>
              </a:solidFill>
              <a:latin typeface="Calibri"/>
              <a:ea typeface="Calibri"/>
              <a:cs typeface="Calibri"/>
              <a:sym typeface="Calibri"/>
            </a:endParaRPr>
          </a:p>
          <a:p>
            <a:pPr indent="0" lvl="0" marL="0" rtl="0" algn="l">
              <a:spcBef>
                <a:spcPts val="0"/>
              </a:spcBef>
              <a:spcAft>
                <a:spcPts val="0"/>
              </a:spcAft>
              <a:buNone/>
            </a:pPr>
            <a:r>
              <a:t/>
            </a:r>
            <a:endParaRPr b="1" i="1" sz="1400">
              <a:solidFill>
                <a:schemeClr val="dk1"/>
              </a:solidFill>
              <a:latin typeface="Calibri"/>
              <a:ea typeface="Calibri"/>
              <a:cs typeface="Calibri"/>
              <a:sym typeface="Calibri"/>
            </a:endParaRPr>
          </a:p>
          <a:p>
            <a:pPr indent="0" lvl="0" marL="0" rtl="0" algn="l">
              <a:spcBef>
                <a:spcPts val="0"/>
              </a:spcBef>
              <a:spcAft>
                <a:spcPts val="0"/>
              </a:spcAft>
              <a:buNone/>
            </a:pPr>
            <a:r>
              <a:rPr b="1" i="1" lang="it" sz="1400">
                <a:solidFill>
                  <a:schemeClr val="dk1"/>
                </a:solidFill>
                <a:latin typeface="Calibri"/>
                <a:ea typeface="Calibri"/>
                <a:cs typeface="Calibri"/>
                <a:sym typeface="Calibri"/>
              </a:rPr>
              <a:t>G</a:t>
            </a:r>
            <a:r>
              <a:rPr b="1" lang="it" sz="1400">
                <a:solidFill>
                  <a:schemeClr val="dk1"/>
                </a:solidFill>
                <a:latin typeface="Calibri"/>
                <a:ea typeface="Calibri"/>
                <a:cs typeface="Calibri"/>
                <a:sym typeface="Calibri"/>
              </a:rPr>
              <a:t>-equivariance</a:t>
            </a:r>
            <a:r>
              <a:rPr lang="it" sz="1400">
                <a:solidFill>
                  <a:schemeClr val="dk1"/>
                </a:solidFill>
                <a:latin typeface="Calibri"/>
                <a:ea typeface="Calibri"/>
                <a:cs typeface="Calibri"/>
                <a:sym typeface="Calibri"/>
              </a:rPr>
              <a:t>: analytical tool that can be used to find </a:t>
            </a:r>
            <a:r>
              <a:rPr b="1" lang="it" sz="1400">
                <a:solidFill>
                  <a:schemeClr val="dk1"/>
                </a:solidFill>
                <a:latin typeface="Calibri"/>
                <a:ea typeface="Calibri"/>
                <a:cs typeface="Calibri"/>
                <a:sym typeface="Calibri"/>
              </a:rPr>
              <a:t>symmetric periodic solutions </a:t>
            </a:r>
            <a:r>
              <a:rPr lang="it" sz="1400">
                <a:solidFill>
                  <a:schemeClr val="dk1"/>
                </a:solidFill>
                <a:latin typeface="Calibri"/>
                <a:ea typeface="Calibri"/>
                <a:cs typeface="Calibri"/>
                <a:sym typeface="Calibri"/>
              </a:rPr>
              <a:t>(based on invariance with respect to a group action)</a:t>
            </a:r>
            <a:r>
              <a:rPr b="1" lang="it" sz="1400">
                <a:solidFill>
                  <a:schemeClr val="dk1"/>
                </a:solidFill>
                <a:latin typeface="Calibri"/>
                <a:ea typeface="Calibri"/>
                <a:cs typeface="Calibri"/>
                <a:sym typeface="Calibri"/>
              </a:rPr>
              <a:t>. </a:t>
            </a:r>
            <a:endParaRPr b="1"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100"/>
          </a:p>
        </p:txBody>
      </p:sp>
      <p:pic>
        <p:nvPicPr>
          <p:cNvPr descr="{&quot;aid&quot;:null,&quot;backgroundColor&quot;:&quot;#FFFFFF&quot;,&quot;font&quot;:{&quot;family&quot;:&quot;Calibri&quot;,&quot;color&quot;:&quot;#000000&quot;,&quot;size&quot;:19},&quot;id&quot;:&quot;7&quot;,&quot;code&quot;:&quot;$$\\mathbb{R}/T\\mathbb{Z}$$&quot;,&quot;type&quot;:&quot;$$&quot;,&quot;ts&quot;:1696410028470,&quot;cs&quot;:&quot;fb7wSND1k3+nNArnu77oyg==&quot;,&quot;size&quot;:{&quot;width&quot;:65.5,&quot;height&quot;:25.833333333333332}}" id="290" name="Google Shape;290;p54"/>
          <p:cNvPicPr preferRelativeResize="0"/>
          <p:nvPr/>
        </p:nvPicPr>
        <p:blipFill>
          <a:blip r:embed="rId5">
            <a:alphaModFix/>
          </a:blip>
          <a:stretch>
            <a:fillRect/>
          </a:stretch>
        </p:blipFill>
        <p:spPr>
          <a:xfrm>
            <a:off x="6218850" y="2609359"/>
            <a:ext cx="467916" cy="184547"/>
          </a:xfrm>
          <a:prstGeom prst="rect">
            <a:avLst/>
          </a:prstGeom>
          <a:noFill/>
          <a:ln>
            <a:noFill/>
          </a:ln>
        </p:spPr>
      </p:pic>
      <p:pic>
        <p:nvPicPr>
          <p:cNvPr descr="{&quot;backgroundColorModified&quot;:false,&quot;font&quot;:{&quot;color&quot;:&quot;#000000&quot;,&quot;size&quot;:18,&quot;family&quot;:&quot;Calibri&quot;},&quot;backgroundColor&quot;:&quot;#FFFFFF&quot;,&quot;id&quot;:&quot;2&quot;,&quot;code&quot;:&quot;$$\\Lambda$$&quot;,&quot;aid&quot;:null,&quot;type&quot;:&quot;$$&quot;,&quot;ts&quot;:1696409586107,&quot;cs&quot;:&quot;XeqrAUbgPZIrwyw29z0mDA==&quot;,&quot;size&quot;:{&quot;width&quot;:16.333333333333332,&quot;height&quot;:18.5}}" id="291" name="Google Shape;291;p54"/>
          <p:cNvPicPr preferRelativeResize="0"/>
          <p:nvPr/>
        </p:nvPicPr>
        <p:blipFill>
          <a:blip r:embed="rId6">
            <a:alphaModFix/>
          </a:blip>
          <a:stretch>
            <a:fillRect/>
          </a:stretch>
        </p:blipFill>
        <p:spPr>
          <a:xfrm>
            <a:off x="139406" y="2635547"/>
            <a:ext cx="116681" cy="132159"/>
          </a:xfrm>
          <a:prstGeom prst="rect">
            <a:avLst/>
          </a:prstGeom>
          <a:noFill/>
          <a:ln>
            <a:noFill/>
          </a:ln>
        </p:spPr>
      </p:pic>
      <p:pic>
        <p:nvPicPr>
          <p:cNvPr descr="{&quot;aid&quot;:null,&quot;id&quot;:&quot;4&quot;,&quot;backgroundColor&quot;:&quot;#FFFFFF&quot;,&quot;font&quot;:{&quot;size&quot;:19,&quot;family&quot;:&quot;Calibri&quot;,&quot;color&quot;:&quot;#000000&quot;},&quot;backgroundColorModified&quot;:false,&quot;code&quot;:&quot;$$\\mathbb{\\mathbb{R^{\\dim\\times\\text{}}}}$$&quot;,&quot;type&quot;:&quot;$$&quot;,&quot;ts&quot;:1696409860454,&quot;cs&quot;:&quot;0zt4UwRFsXgwihjyu1biFw==&quot;,&quot;size&quot;:{&quot;width&quot;:63,&quot;height&quot;:23.333333333333332}}" id="292" name="Google Shape;292;p54"/>
          <p:cNvPicPr preferRelativeResize="0"/>
          <p:nvPr/>
        </p:nvPicPr>
        <p:blipFill>
          <a:blip r:embed="rId7">
            <a:alphaModFix/>
          </a:blip>
          <a:stretch>
            <a:fillRect/>
          </a:stretch>
        </p:blipFill>
        <p:spPr>
          <a:xfrm>
            <a:off x="7771706" y="2585540"/>
            <a:ext cx="450056" cy="166688"/>
          </a:xfrm>
          <a:prstGeom prst="rect">
            <a:avLst/>
          </a:prstGeom>
          <a:noFill/>
          <a:ln>
            <a:noFill/>
          </a:ln>
        </p:spPr>
      </p:pic>
      <p:pic>
        <p:nvPicPr>
          <p:cNvPr descr="{&quot;type&quot;:&quot;$$&quot;,&quot;font&quot;:{&quot;size&quot;:10,&quot;family&quot;:&quot;Calibri&quot;,&quot;color&quot;:&quot;#000000&quot;},&quot;code&quot;:&quot;$$N$$&quot;,&quot;backgroundColor&quot;:&quot;#FFFFFF&quot;,&quot;backgroundColorModified&quot;:false,&quot;aid&quot;:null,&quot;id&quot;:&quot;6&quot;,&quot;ts&quot;:1696409925028,&quot;cs&quot;:&quot;RdtvBBY2nkpNxU/IuM47Xw==&quot;,&quot;size&quot;:{&quot;width&quot;:11.666666666666666,&quot;height&quot;:9.333333333333334}}" id="293" name="Google Shape;293;p54"/>
          <p:cNvPicPr preferRelativeResize="0"/>
          <p:nvPr/>
        </p:nvPicPr>
        <p:blipFill>
          <a:blip r:embed="rId8">
            <a:alphaModFix/>
          </a:blip>
          <a:stretch>
            <a:fillRect/>
          </a:stretch>
        </p:blipFill>
        <p:spPr>
          <a:xfrm>
            <a:off x="8254313" y="2609356"/>
            <a:ext cx="83344" cy="66675"/>
          </a:xfrm>
          <a:prstGeom prst="rect">
            <a:avLst/>
          </a:prstGeom>
          <a:noFill/>
          <a:ln>
            <a:noFill/>
          </a:ln>
        </p:spPr>
      </p:pic>
      <p:pic>
        <p:nvPicPr>
          <p:cNvPr descr="{&quot;font&quot;:{&quot;size&quot;:19,&quot;color&quot;:&quot;#000000&quot;,&quot;family&quot;:&quot;Calibri&quot;},&quot;code&quot;:&quot;$$\\mathcal{A:\\,\\Lambda\\to\\mathbb{R,\\,\\mathcal{\\mathcal{A\\left(x\\right)=\\int_{0}^{}}}}}$$&quot;,&quot;type&quot;:&quot;$$&quot;,&quot;backgroundColor&quot;:&quot;#FFFFFF&quot;,&quot;aid&quot;:null,&quot;backgroundColorModified&quot;:false,&quot;id&quot;:&quot;8&quot;,&quot;ts&quot;:1696410930117,&quot;cs&quot;:&quot;g8JNrt1Jh26tqOXwxyBgnw==&quot;,&quot;size&quot;:{&quot;width&quot;:294,&quot;height&quot;:67.75}}" id="294" name="Google Shape;294;p54"/>
          <p:cNvPicPr preferRelativeResize="0"/>
          <p:nvPr/>
        </p:nvPicPr>
        <p:blipFill>
          <a:blip r:embed="rId9">
            <a:alphaModFix/>
          </a:blip>
          <a:stretch>
            <a:fillRect/>
          </a:stretch>
        </p:blipFill>
        <p:spPr>
          <a:xfrm>
            <a:off x="2871234" y="3431850"/>
            <a:ext cx="2100263" cy="483989"/>
          </a:xfrm>
          <a:prstGeom prst="rect">
            <a:avLst/>
          </a:prstGeom>
          <a:noFill/>
          <a:ln>
            <a:noFill/>
          </a:ln>
        </p:spPr>
      </p:pic>
      <p:pic>
        <p:nvPicPr>
          <p:cNvPr descr="{&quot;backgroundColorModified&quot;:false,&quot;type&quot;:&quot;$$&quot;,&quot;font&quot;:{&quot;size&quot;:12,&quot;color&quot;:&quot;#000000&quot;,&quot;family&quot;:&quot;Calibri&quot;},&quot;aid&quot;:null,&quot;id&quot;:&quot;10&quot;,&quot;code&quot;:&quot;$$T$$&quot;,&quot;backgroundColor&quot;:&quot;#FFFFFF&quot;,&quot;ts&quot;:1696411276361,&quot;cs&quot;:&quot;570dex+pv5X+E2j0AO7aBg==&quot;,&quot;size&quot;:{&quot;width&quot;:13,&quot;height&quot;:12.833333333333334}}" id="295" name="Google Shape;295;p54"/>
          <p:cNvPicPr preferRelativeResize="0"/>
          <p:nvPr/>
        </p:nvPicPr>
        <p:blipFill>
          <a:blip r:embed="rId10">
            <a:alphaModFix/>
          </a:blip>
          <a:stretch>
            <a:fillRect/>
          </a:stretch>
        </p:blipFill>
        <p:spPr>
          <a:xfrm>
            <a:off x="5002388" y="3391275"/>
            <a:ext cx="92869" cy="91678"/>
          </a:xfrm>
          <a:prstGeom prst="rect">
            <a:avLst/>
          </a:prstGeom>
          <a:noFill/>
          <a:ln>
            <a:noFill/>
          </a:ln>
        </p:spPr>
      </p:pic>
      <p:pic>
        <p:nvPicPr>
          <p:cNvPr descr="{&quot;id&quot;:&quot;11&quot;,&quot;backgroundColor&quot;:&quot;#FFFFFF&quot;,&quot;type&quot;:&quot;$$&quot;,&quot;font&quot;:{&quot;size&quot;:19,&quot;color&quot;:&quot;#000000&quot;,&quot;family&quot;:&quot;Calibri&quot;},&quot;backgroundColorModified&quot;:false,&quot;aid&quot;:null,&quot;code&quot;:&quot;$$K\\left(x\\left(t\\right)\\right)+\\,U\\left(x\\left(t\\right)\\right)\\,dt$$&quot;,&quot;ts&quot;:1696411318836,&quot;cs&quot;:&quot;RF2HKuKduU/zqvw/lLWRUA==&quot;,&quot;size&quot;:{&quot;width&quot;:231.59999999999994,&quot;height&quot;:25.79999999999997}}" id="296" name="Google Shape;296;p54"/>
          <p:cNvPicPr preferRelativeResize="0"/>
          <p:nvPr/>
        </p:nvPicPr>
        <p:blipFill>
          <a:blip r:embed="rId11">
            <a:alphaModFix/>
          </a:blip>
          <a:stretch>
            <a:fillRect/>
          </a:stretch>
        </p:blipFill>
        <p:spPr>
          <a:xfrm>
            <a:off x="5032294" y="3581691"/>
            <a:ext cx="1654493" cy="18430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id="302" name="Google Shape;302;p55"/>
          <p:cNvPicPr preferRelativeResize="0"/>
          <p:nvPr/>
        </p:nvPicPr>
        <p:blipFill rotWithShape="1">
          <a:blip r:embed="rId3">
            <a:alphaModFix/>
          </a:blip>
          <a:srcRect b="0" l="0" r="0" t="0"/>
          <a:stretch/>
        </p:blipFill>
        <p:spPr>
          <a:xfrm>
            <a:off x="-2" y="0"/>
            <a:ext cx="9144000" cy="638174"/>
          </a:xfrm>
          <a:prstGeom prst="rect">
            <a:avLst/>
          </a:prstGeom>
          <a:noFill/>
          <a:ln>
            <a:noFill/>
          </a:ln>
        </p:spPr>
      </p:pic>
      <p:grpSp>
        <p:nvGrpSpPr>
          <p:cNvPr id="303" name="Google Shape;303;p55"/>
          <p:cNvGrpSpPr/>
          <p:nvPr/>
        </p:nvGrpSpPr>
        <p:grpSpPr>
          <a:xfrm>
            <a:off x="0" y="4883461"/>
            <a:ext cx="9144000" cy="271325"/>
            <a:chOff x="0" y="6511282"/>
            <a:chExt cx="12192000" cy="361767"/>
          </a:xfrm>
        </p:grpSpPr>
        <p:pic>
          <p:nvPicPr>
            <p:cNvPr id="304" name="Google Shape;304;p55"/>
            <p:cNvPicPr preferRelativeResize="0"/>
            <p:nvPr/>
          </p:nvPicPr>
          <p:blipFill rotWithShape="1">
            <a:blip r:embed="rId4">
              <a:alphaModFix/>
            </a:blip>
            <a:srcRect b="0" l="0" r="0" t="0"/>
            <a:stretch/>
          </p:blipFill>
          <p:spPr>
            <a:xfrm>
              <a:off x="0" y="6511282"/>
              <a:ext cx="12192000" cy="361767"/>
            </a:xfrm>
            <a:prstGeom prst="rect">
              <a:avLst/>
            </a:prstGeom>
            <a:noFill/>
            <a:ln>
              <a:noFill/>
            </a:ln>
          </p:spPr>
        </p:pic>
        <p:sp>
          <p:nvSpPr>
            <p:cNvPr id="305" name="Google Shape;305;p55"/>
            <p:cNvSpPr txBox="1"/>
            <p:nvPr/>
          </p:nvSpPr>
          <p:spPr>
            <a:xfrm>
              <a:off x="6712747" y="6536581"/>
              <a:ext cx="5317200" cy="318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0" i="0" lang="it" sz="1100" u="none" cap="none" strike="noStrike">
                  <a:solidFill>
                    <a:schemeClr val="lt1"/>
                  </a:solidFill>
                  <a:latin typeface="Arial"/>
                  <a:ea typeface="Arial"/>
                  <a:cs typeface="Arial"/>
                  <a:sym typeface="Arial"/>
                </a:rPr>
                <a:t>Missione 4 </a:t>
              </a:r>
              <a:r>
                <a:rPr b="1" i="0" lang="it" sz="1100" u="none" cap="none" strike="noStrike">
                  <a:solidFill>
                    <a:schemeClr val="lt1"/>
                  </a:solidFill>
                  <a:latin typeface="Arial"/>
                  <a:ea typeface="Arial"/>
                  <a:cs typeface="Arial"/>
                  <a:sym typeface="Arial"/>
                </a:rPr>
                <a:t>• Istruzione e Ricerca </a:t>
              </a:r>
              <a:endParaRPr b="0" i="0" sz="1100" u="none" cap="none" strike="noStrike">
                <a:solidFill>
                  <a:schemeClr val="lt1"/>
                </a:solidFill>
                <a:latin typeface="Arial"/>
                <a:ea typeface="Arial"/>
                <a:cs typeface="Arial"/>
                <a:sym typeface="Arial"/>
              </a:endParaRPr>
            </a:p>
          </p:txBody>
        </p:sp>
        <p:sp>
          <p:nvSpPr>
            <p:cNvPr id="306" name="Google Shape;306;p55"/>
            <p:cNvSpPr txBox="1"/>
            <p:nvPr/>
          </p:nvSpPr>
          <p:spPr>
            <a:xfrm>
              <a:off x="467555" y="6530753"/>
              <a:ext cx="7919100" cy="318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it" sz="11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100" u="none" cap="none" strike="noStrike">
                <a:solidFill>
                  <a:srgbClr val="000000"/>
                </a:solidFill>
                <a:latin typeface="Arial"/>
                <a:ea typeface="Arial"/>
                <a:cs typeface="Arial"/>
                <a:sym typeface="Arial"/>
              </a:endParaRPr>
            </a:p>
          </p:txBody>
        </p:sp>
      </p:grpSp>
      <p:sp>
        <p:nvSpPr>
          <p:cNvPr id="307" name="Google Shape;307;p55"/>
          <p:cNvSpPr txBox="1"/>
          <p:nvPr/>
        </p:nvSpPr>
        <p:spPr>
          <a:xfrm>
            <a:off x="154500" y="638166"/>
            <a:ext cx="8140800" cy="387900"/>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1800"/>
              <a:buFont typeface="Arial"/>
              <a:buNone/>
            </a:pPr>
            <a:r>
              <a:rPr b="1" i="0" lang="it" sz="2300" u="none" cap="none" strike="noStrike">
                <a:solidFill>
                  <a:srgbClr val="1C7FFF"/>
                </a:solidFill>
                <a:latin typeface="Titillium Web"/>
                <a:ea typeface="Titillium Web"/>
                <a:cs typeface="Titillium Web"/>
                <a:sym typeface="Titillium Web"/>
              </a:rPr>
              <a:t>Technical Objectives, Methodologies and  Solutions</a:t>
            </a:r>
            <a:endParaRPr b="0" i="0" sz="1500" u="none" cap="none" strike="noStrike">
              <a:solidFill>
                <a:srgbClr val="000000"/>
              </a:solidFill>
              <a:latin typeface="Titillium Web"/>
              <a:ea typeface="Titillium Web"/>
              <a:cs typeface="Titillium Web"/>
              <a:sym typeface="Titillium Web"/>
            </a:endParaRPr>
          </a:p>
        </p:txBody>
      </p:sp>
      <p:sp>
        <p:nvSpPr>
          <p:cNvPr id="308" name="Google Shape;308;p55"/>
          <p:cNvSpPr txBox="1"/>
          <p:nvPr/>
        </p:nvSpPr>
        <p:spPr>
          <a:xfrm>
            <a:off x="64106" y="1060238"/>
            <a:ext cx="8796900" cy="4319100"/>
          </a:xfrm>
          <a:prstGeom prst="rect">
            <a:avLst/>
          </a:prstGeom>
          <a:noFill/>
          <a:ln>
            <a:noFill/>
          </a:ln>
        </p:spPr>
        <p:txBody>
          <a:bodyPr anchorCtr="0" anchor="t" bIns="68575" lIns="68575" spcFirstLastPara="1" rIns="68575" wrap="square" tIns="68575">
            <a:spAutoFit/>
          </a:bodyPr>
          <a:lstStyle/>
          <a:p>
            <a:pPr indent="0" lvl="0" marL="0" rtl="0" algn="l">
              <a:lnSpc>
                <a:spcPct val="115000"/>
              </a:lnSpc>
              <a:spcBef>
                <a:spcPts val="0"/>
              </a:spcBef>
              <a:spcAft>
                <a:spcPts val="0"/>
              </a:spcAft>
              <a:buNone/>
            </a:pPr>
            <a:r>
              <a:rPr lang="it" sz="1400">
                <a:latin typeface="Calibri"/>
                <a:ea typeface="Calibri"/>
                <a:cs typeface="Calibri"/>
                <a:sym typeface="Calibri"/>
              </a:rPr>
              <a:t>Making use of the G-equivariance principle, search for highly complex periodic orbits: </a:t>
            </a:r>
            <a:endParaRPr sz="1400">
              <a:latin typeface="Calibri"/>
              <a:ea typeface="Calibri"/>
              <a:cs typeface="Calibri"/>
              <a:sym typeface="Calibri"/>
            </a:endParaRPr>
          </a:p>
          <a:p>
            <a:pPr indent="-254000" lvl="0" marL="342900" rtl="0" algn="l">
              <a:lnSpc>
                <a:spcPct val="115000"/>
              </a:lnSpc>
              <a:spcBef>
                <a:spcPts val="0"/>
              </a:spcBef>
              <a:spcAft>
                <a:spcPts val="0"/>
              </a:spcAft>
              <a:buSzPts val="1400"/>
              <a:buFont typeface="Calibri"/>
              <a:buChar char="➔"/>
            </a:pPr>
            <a:r>
              <a:rPr lang="it" sz="1400">
                <a:latin typeface="Calibri"/>
                <a:ea typeface="Calibri"/>
                <a:cs typeface="Calibri"/>
                <a:sym typeface="Calibri"/>
              </a:rPr>
              <a:t>start by creating a </a:t>
            </a:r>
            <a:r>
              <a:rPr b="1" lang="it" sz="1400">
                <a:latin typeface="Calibri"/>
                <a:ea typeface="Calibri"/>
                <a:cs typeface="Calibri"/>
                <a:sym typeface="Calibri"/>
              </a:rPr>
              <a:t>database</a:t>
            </a:r>
            <a:r>
              <a:rPr lang="it" sz="1400">
                <a:latin typeface="Calibri"/>
                <a:ea typeface="Calibri"/>
                <a:cs typeface="Calibri"/>
                <a:sym typeface="Calibri"/>
              </a:rPr>
              <a:t> of “simple” symmetric solutions, using the </a:t>
            </a:r>
            <a:r>
              <a:rPr b="1" lang="it" sz="1400">
                <a:latin typeface="Calibri"/>
                <a:ea typeface="Calibri"/>
                <a:cs typeface="Calibri"/>
                <a:sym typeface="Calibri"/>
              </a:rPr>
              <a:t>SymOrb </a:t>
            </a:r>
            <a:r>
              <a:rPr lang="it" sz="1400">
                <a:latin typeface="Calibri"/>
                <a:ea typeface="Calibri"/>
                <a:cs typeface="Calibri"/>
                <a:sym typeface="Calibri"/>
              </a:rPr>
              <a:t>program. SymOrb, originally written in FORTRAN, Python and GAP in the 2000s and today translated in Julia, returns symmetric solutions for the N-body problem obtained as (non necessarily minimal) critical point for the Lagrangian action. The orbit is computed starting from random initial guesses and using different numerical methods (gradient descent, Newton,...) to find critical points;</a:t>
            </a:r>
            <a:endParaRPr sz="1400">
              <a:latin typeface="Calibri"/>
              <a:ea typeface="Calibri"/>
              <a:cs typeface="Calibri"/>
              <a:sym typeface="Calibri"/>
            </a:endParaRPr>
          </a:p>
          <a:p>
            <a:pPr indent="-254000" lvl="0" marL="342900" rtl="0" algn="l">
              <a:lnSpc>
                <a:spcPct val="115000"/>
              </a:lnSpc>
              <a:spcBef>
                <a:spcPts val="0"/>
              </a:spcBef>
              <a:spcAft>
                <a:spcPts val="0"/>
              </a:spcAft>
              <a:buSzPts val="1400"/>
              <a:buFont typeface="Calibri"/>
              <a:buChar char="➔"/>
            </a:pPr>
            <a:r>
              <a:rPr lang="it" sz="1400">
                <a:latin typeface="Calibri"/>
                <a:ea typeface="Calibri"/>
                <a:cs typeface="Calibri"/>
                <a:sym typeface="Calibri"/>
              </a:rPr>
              <a:t>such numerical solutions can be transformed into actual mathematical solutions by means of </a:t>
            </a:r>
            <a:r>
              <a:rPr b="1" lang="it" sz="1400">
                <a:latin typeface="Calibri"/>
                <a:ea typeface="Calibri"/>
                <a:cs typeface="Calibri"/>
                <a:sym typeface="Calibri"/>
              </a:rPr>
              <a:t>computer assisted</a:t>
            </a:r>
            <a:r>
              <a:rPr lang="it" sz="1400">
                <a:latin typeface="Calibri"/>
                <a:ea typeface="Calibri"/>
                <a:cs typeface="Calibri"/>
                <a:sym typeface="Calibri"/>
              </a:rPr>
              <a:t> proofs; </a:t>
            </a:r>
            <a:endParaRPr sz="1400">
              <a:latin typeface="Calibri"/>
              <a:ea typeface="Calibri"/>
              <a:cs typeface="Calibri"/>
              <a:sym typeface="Calibri"/>
            </a:endParaRPr>
          </a:p>
          <a:p>
            <a:pPr indent="-254000" lvl="0" marL="342900" rtl="0" algn="l">
              <a:lnSpc>
                <a:spcPct val="115000"/>
              </a:lnSpc>
              <a:spcBef>
                <a:spcPts val="0"/>
              </a:spcBef>
              <a:spcAft>
                <a:spcPts val="0"/>
              </a:spcAft>
              <a:buSzPts val="1400"/>
              <a:buFont typeface="Calibri"/>
              <a:buChar char="➔"/>
            </a:pPr>
            <a:r>
              <a:rPr lang="it" sz="1400">
                <a:latin typeface="Calibri"/>
                <a:ea typeface="Calibri"/>
                <a:cs typeface="Calibri"/>
                <a:sym typeface="Calibri"/>
              </a:rPr>
              <a:t>the database can be enriched by computing numerically, for each solution, </a:t>
            </a:r>
            <a:r>
              <a:rPr b="1" lang="it" sz="1400">
                <a:latin typeface="Calibri"/>
                <a:ea typeface="Calibri"/>
                <a:cs typeface="Calibri"/>
                <a:sym typeface="Calibri"/>
              </a:rPr>
              <a:t>stability indicators </a:t>
            </a:r>
            <a:r>
              <a:rPr lang="it" sz="1400">
                <a:latin typeface="Calibri"/>
                <a:ea typeface="Calibri"/>
                <a:cs typeface="Calibri"/>
                <a:sym typeface="Calibri"/>
              </a:rPr>
              <a:t>like the Floquet exponents (to estimate the rate of separation of close orbits) or the Morse index (to estimate the</a:t>
            </a:r>
            <a:r>
              <a:rPr lang="it">
                <a:latin typeface="Calibri"/>
                <a:ea typeface="Calibri"/>
                <a:cs typeface="Calibri"/>
                <a:sym typeface="Calibri"/>
              </a:rPr>
              <a:t> variation in action for close orbits</a:t>
            </a:r>
            <a:r>
              <a:rPr lang="it" sz="1400">
                <a:latin typeface="Calibri"/>
                <a:ea typeface="Calibri"/>
                <a:cs typeface="Calibri"/>
                <a:sym typeface="Calibri"/>
              </a:rPr>
              <a:t>); </a:t>
            </a:r>
            <a:endParaRPr sz="1400">
              <a:latin typeface="Calibri"/>
              <a:ea typeface="Calibri"/>
              <a:cs typeface="Calibri"/>
              <a:sym typeface="Calibri"/>
            </a:endParaRPr>
          </a:p>
          <a:p>
            <a:pPr indent="-254000" lvl="0" marL="342900" rtl="0" algn="l">
              <a:lnSpc>
                <a:spcPct val="115000"/>
              </a:lnSpc>
              <a:spcBef>
                <a:spcPts val="0"/>
              </a:spcBef>
              <a:spcAft>
                <a:spcPts val="0"/>
              </a:spcAft>
              <a:buSzPts val="1400"/>
              <a:buFont typeface="Calibri"/>
              <a:buChar char="➔"/>
            </a:pPr>
            <a:r>
              <a:rPr lang="it" sz="1400">
                <a:latin typeface="Calibri"/>
                <a:ea typeface="Calibri"/>
                <a:cs typeface="Calibri"/>
                <a:sym typeface="Calibri"/>
              </a:rPr>
              <a:t>the orbits in the database can be </a:t>
            </a:r>
            <a:r>
              <a:rPr b="1" lang="it" sz="1400">
                <a:latin typeface="Calibri"/>
                <a:ea typeface="Calibri"/>
                <a:cs typeface="Calibri"/>
                <a:sym typeface="Calibri"/>
              </a:rPr>
              <a:t>clustered</a:t>
            </a:r>
            <a:r>
              <a:rPr lang="it" sz="1400">
                <a:latin typeface="Calibri"/>
                <a:ea typeface="Calibri"/>
                <a:cs typeface="Calibri"/>
                <a:sym typeface="Calibri"/>
              </a:rPr>
              <a:t> in terms of their shape and stability similarity (in Fourier space), to group together the ones with similar properties; </a:t>
            </a:r>
            <a:endParaRPr sz="1400">
              <a:latin typeface="Calibri"/>
              <a:ea typeface="Calibri"/>
              <a:cs typeface="Calibri"/>
              <a:sym typeface="Calibri"/>
            </a:endParaRPr>
          </a:p>
          <a:p>
            <a:pPr indent="-254000" lvl="0" marL="342900" rtl="0" algn="l">
              <a:lnSpc>
                <a:spcPct val="115000"/>
              </a:lnSpc>
              <a:spcBef>
                <a:spcPts val="0"/>
              </a:spcBef>
              <a:spcAft>
                <a:spcPts val="0"/>
              </a:spcAft>
              <a:buSzPts val="1400"/>
              <a:buFont typeface="Calibri"/>
              <a:buChar char="➔"/>
            </a:pPr>
            <a:r>
              <a:rPr lang="it" sz="1400">
                <a:latin typeface="Calibri"/>
                <a:ea typeface="Calibri"/>
                <a:cs typeface="Calibri"/>
                <a:sym typeface="Calibri"/>
              </a:rPr>
              <a:t>starting from the above database, one can use optimization algorithms to produce </a:t>
            </a:r>
            <a:r>
              <a:rPr b="1" lang="it" sz="1400">
                <a:latin typeface="Calibri"/>
                <a:ea typeface="Calibri"/>
                <a:cs typeface="Calibri"/>
                <a:sym typeface="Calibri"/>
              </a:rPr>
              <a:t>new orbits, </a:t>
            </a:r>
            <a:r>
              <a:rPr lang="it" sz="1400">
                <a:latin typeface="Calibri"/>
                <a:ea typeface="Calibri"/>
                <a:cs typeface="Calibri"/>
                <a:sym typeface="Calibri"/>
              </a:rPr>
              <a:t>not necessarily periodic (for example, as combinations of the ones already found).  </a:t>
            </a:r>
            <a:endParaRPr sz="1400">
              <a:latin typeface="Calibri"/>
              <a:ea typeface="Calibri"/>
              <a:cs typeface="Calibri"/>
              <a:sym typeface="Calibri"/>
            </a:endParaRPr>
          </a:p>
          <a:p>
            <a:pPr indent="0" lvl="0" marL="0" rtl="0" algn="l">
              <a:lnSpc>
                <a:spcPct val="115000"/>
              </a:lnSpc>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id="314" name="Google Shape;314;p56"/>
          <p:cNvPicPr preferRelativeResize="0"/>
          <p:nvPr/>
        </p:nvPicPr>
        <p:blipFill rotWithShape="1">
          <a:blip r:embed="rId3">
            <a:alphaModFix/>
          </a:blip>
          <a:srcRect b="0" l="0" r="0" t="0"/>
          <a:stretch/>
        </p:blipFill>
        <p:spPr>
          <a:xfrm>
            <a:off x="-2" y="0"/>
            <a:ext cx="9144000" cy="638174"/>
          </a:xfrm>
          <a:prstGeom prst="rect">
            <a:avLst/>
          </a:prstGeom>
          <a:noFill/>
          <a:ln>
            <a:noFill/>
          </a:ln>
        </p:spPr>
      </p:pic>
      <p:grpSp>
        <p:nvGrpSpPr>
          <p:cNvPr id="315" name="Google Shape;315;p56"/>
          <p:cNvGrpSpPr/>
          <p:nvPr/>
        </p:nvGrpSpPr>
        <p:grpSpPr>
          <a:xfrm>
            <a:off x="0" y="4883461"/>
            <a:ext cx="9144000" cy="271325"/>
            <a:chOff x="0" y="6511282"/>
            <a:chExt cx="12192000" cy="361767"/>
          </a:xfrm>
        </p:grpSpPr>
        <p:pic>
          <p:nvPicPr>
            <p:cNvPr id="316" name="Google Shape;316;p56"/>
            <p:cNvPicPr preferRelativeResize="0"/>
            <p:nvPr/>
          </p:nvPicPr>
          <p:blipFill rotWithShape="1">
            <a:blip r:embed="rId4">
              <a:alphaModFix/>
            </a:blip>
            <a:srcRect b="0" l="0" r="0" t="0"/>
            <a:stretch/>
          </p:blipFill>
          <p:spPr>
            <a:xfrm>
              <a:off x="0" y="6511282"/>
              <a:ext cx="12192000" cy="361767"/>
            </a:xfrm>
            <a:prstGeom prst="rect">
              <a:avLst/>
            </a:prstGeom>
            <a:noFill/>
            <a:ln>
              <a:noFill/>
            </a:ln>
          </p:spPr>
        </p:pic>
        <p:sp>
          <p:nvSpPr>
            <p:cNvPr id="317" name="Google Shape;317;p56"/>
            <p:cNvSpPr txBox="1"/>
            <p:nvPr/>
          </p:nvSpPr>
          <p:spPr>
            <a:xfrm>
              <a:off x="6712747" y="6536581"/>
              <a:ext cx="5317200" cy="318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0" i="0" lang="it" sz="1100" u="none" cap="none" strike="noStrike">
                  <a:solidFill>
                    <a:schemeClr val="lt1"/>
                  </a:solidFill>
                  <a:latin typeface="Arial"/>
                  <a:ea typeface="Arial"/>
                  <a:cs typeface="Arial"/>
                  <a:sym typeface="Arial"/>
                </a:rPr>
                <a:t>Missione 4 </a:t>
              </a:r>
              <a:r>
                <a:rPr b="1" i="0" lang="it" sz="1100" u="none" cap="none" strike="noStrike">
                  <a:solidFill>
                    <a:schemeClr val="lt1"/>
                  </a:solidFill>
                  <a:latin typeface="Arial"/>
                  <a:ea typeface="Arial"/>
                  <a:cs typeface="Arial"/>
                  <a:sym typeface="Arial"/>
                </a:rPr>
                <a:t>• Istruzione e Ricerca </a:t>
              </a:r>
              <a:endParaRPr b="0" i="0" sz="1100" u="none" cap="none" strike="noStrike">
                <a:solidFill>
                  <a:schemeClr val="lt1"/>
                </a:solidFill>
                <a:latin typeface="Arial"/>
                <a:ea typeface="Arial"/>
                <a:cs typeface="Arial"/>
                <a:sym typeface="Arial"/>
              </a:endParaRPr>
            </a:p>
          </p:txBody>
        </p:sp>
        <p:sp>
          <p:nvSpPr>
            <p:cNvPr id="318" name="Google Shape;318;p56"/>
            <p:cNvSpPr txBox="1"/>
            <p:nvPr/>
          </p:nvSpPr>
          <p:spPr>
            <a:xfrm>
              <a:off x="467555" y="6530753"/>
              <a:ext cx="7919100" cy="318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it" sz="11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100" u="none" cap="none" strike="noStrike">
                <a:solidFill>
                  <a:srgbClr val="000000"/>
                </a:solidFill>
                <a:latin typeface="Arial"/>
                <a:ea typeface="Arial"/>
                <a:cs typeface="Arial"/>
                <a:sym typeface="Arial"/>
              </a:endParaRPr>
            </a:p>
          </p:txBody>
        </p:sp>
      </p:grpSp>
      <p:sp>
        <p:nvSpPr>
          <p:cNvPr id="319" name="Google Shape;319;p56"/>
          <p:cNvSpPr txBox="1"/>
          <p:nvPr/>
        </p:nvSpPr>
        <p:spPr>
          <a:xfrm>
            <a:off x="148125" y="638175"/>
            <a:ext cx="8140800" cy="387900"/>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1800"/>
              <a:buFont typeface="Arial"/>
              <a:buNone/>
            </a:pPr>
            <a:r>
              <a:rPr b="1" i="0" lang="it" sz="2300" u="none" cap="none" strike="noStrike">
                <a:solidFill>
                  <a:srgbClr val="1C7FFF"/>
                </a:solidFill>
                <a:latin typeface="Titillium Web"/>
                <a:ea typeface="Titillium Web"/>
                <a:cs typeface="Titillium Web"/>
                <a:sym typeface="Titillium Web"/>
              </a:rPr>
              <a:t>Technical Objectives, Methodologies and  Solutions</a:t>
            </a:r>
            <a:endParaRPr b="0" i="0" sz="1500" u="none" cap="none" strike="noStrike">
              <a:solidFill>
                <a:srgbClr val="000000"/>
              </a:solidFill>
              <a:latin typeface="Titillium Web"/>
              <a:ea typeface="Titillium Web"/>
              <a:cs typeface="Titillium Web"/>
              <a:sym typeface="Titillium Web"/>
            </a:endParaRPr>
          </a:p>
        </p:txBody>
      </p:sp>
      <p:sp>
        <p:nvSpPr>
          <p:cNvPr id="320" name="Google Shape;320;p56"/>
          <p:cNvSpPr txBox="1"/>
          <p:nvPr/>
        </p:nvSpPr>
        <p:spPr>
          <a:xfrm>
            <a:off x="54769" y="1153594"/>
            <a:ext cx="8796900" cy="3486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it" sz="1600">
                <a:solidFill>
                  <a:srgbClr val="000000"/>
                </a:solidFill>
                <a:latin typeface="Calibri"/>
                <a:ea typeface="Calibri"/>
                <a:cs typeface="Calibri"/>
                <a:sym typeface="Calibri"/>
              </a:rPr>
              <a:t>Example of database for 3 bodies in        and </a:t>
            </a:r>
            <a:endParaRPr b="1" sz="1600">
              <a:solidFill>
                <a:srgbClr val="000000"/>
              </a:solidFill>
              <a:latin typeface="Calibri"/>
              <a:ea typeface="Calibri"/>
              <a:cs typeface="Calibri"/>
              <a:sym typeface="Calibri"/>
            </a:endParaRPr>
          </a:p>
          <a:p>
            <a:pPr indent="0" lvl="0" marL="0" rtl="0" algn="l">
              <a:spcBef>
                <a:spcPts val="0"/>
              </a:spcBef>
              <a:spcAft>
                <a:spcPts val="0"/>
              </a:spcAft>
              <a:buNone/>
            </a:pPr>
            <a:r>
              <a:t/>
            </a:r>
            <a:endParaRPr b="1" sz="1400">
              <a:solidFill>
                <a:srgbClr val="000000"/>
              </a:solidFill>
              <a:latin typeface="Calibri"/>
              <a:ea typeface="Calibri"/>
              <a:cs typeface="Calibri"/>
              <a:sym typeface="Calibri"/>
            </a:endParaRPr>
          </a:p>
          <a:p>
            <a:pPr indent="0" lvl="0" marL="0" rtl="0" algn="l">
              <a:lnSpc>
                <a:spcPct val="115000"/>
              </a:lnSpc>
              <a:spcBef>
                <a:spcPts val="0"/>
              </a:spcBef>
              <a:spcAft>
                <a:spcPts val="0"/>
              </a:spcAft>
              <a:buNone/>
            </a:pPr>
            <a:r>
              <a:rPr lang="it" sz="1500">
                <a:solidFill>
                  <a:srgbClr val="000000"/>
                </a:solidFill>
                <a:latin typeface="Calibri"/>
                <a:ea typeface="Calibri"/>
                <a:cs typeface="Calibri"/>
                <a:sym typeface="Calibri"/>
              </a:rPr>
              <a:t>In </a:t>
            </a:r>
            <a:r>
              <a:rPr lang="it" sz="1500">
                <a:latin typeface="Calibri"/>
                <a:ea typeface="Calibri"/>
                <a:cs typeface="Calibri"/>
                <a:sym typeface="Calibri"/>
              </a:rPr>
              <a:t>this case</a:t>
            </a:r>
            <a:r>
              <a:rPr lang="it" sz="1500">
                <a:solidFill>
                  <a:srgbClr val="000000"/>
                </a:solidFill>
                <a:latin typeface="Calibri"/>
                <a:ea typeface="Calibri"/>
                <a:cs typeface="Calibri"/>
                <a:sym typeface="Calibri"/>
              </a:rPr>
              <a:t>, there are </a:t>
            </a:r>
            <a:r>
              <a:rPr lang="it" sz="1500">
                <a:latin typeface="Calibri"/>
                <a:ea typeface="Calibri"/>
                <a:cs typeface="Calibri"/>
                <a:sym typeface="Calibri"/>
              </a:rPr>
              <a:t>more than 100</a:t>
            </a:r>
            <a:r>
              <a:rPr lang="it" sz="1500">
                <a:solidFill>
                  <a:srgbClr val="000000"/>
                </a:solidFill>
                <a:latin typeface="Calibri"/>
                <a:ea typeface="Calibri"/>
                <a:cs typeface="Calibri"/>
                <a:sym typeface="Calibri"/>
              </a:rPr>
              <a:t> different symmetries. For every of them, </a:t>
            </a:r>
            <a:r>
              <a:rPr lang="it" sz="1500">
                <a:latin typeface="Calibri"/>
                <a:ea typeface="Calibri"/>
                <a:cs typeface="Calibri"/>
                <a:sym typeface="Calibri"/>
              </a:rPr>
              <a:t>one can start with different initial data and different methods to find critical points. The construction of the database is divided into two steps: </a:t>
            </a:r>
            <a:endParaRPr sz="1500">
              <a:latin typeface="Calibri"/>
              <a:ea typeface="Calibri"/>
              <a:cs typeface="Calibri"/>
              <a:sym typeface="Calibri"/>
            </a:endParaRPr>
          </a:p>
          <a:p>
            <a:pPr indent="0" lvl="0" marL="0" rtl="0" algn="l">
              <a:lnSpc>
                <a:spcPct val="115000"/>
              </a:lnSpc>
              <a:spcBef>
                <a:spcPts val="0"/>
              </a:spcBef>
              <a:spcAft>
                <a:spcPts val="0"/>
              </a:spcAft>
              <a:buNone/>
            </a:pPr>
            <a:r>
              <a:t/>
            </a:r>
            <a:endParaRPr sz="1500">
              <a:latin typeface="Calibri"/>
              <a:ea typeface="Calibri"/>
              <a:cs typeface="Calibri"/>
              <a:sym typeface="Calibri"/>
            </a:endParaRPr>
          </a:p>
          <a:p>
            <a:pPr indent="-260350" lvl="0" marL="342900" rtl="0" algn="l">
              <a:lnSpc>
                <a:spcPct val="115000"/>
              </a:lnSpc>
              <a:spcBef>
                <a:spcPts val="0"/>
              </a:spcBef>
              <a:spcAft>
                <a:spcPts val="0"/>
              </a:spcAft>
              <a:buSzPts val="1500"/>
              <a:buFont typeface="Calibri"/>
              <a:buChar char="➔"/>
            </a:pPr>
            <a:r>
              <a:rPr b="1" lang="it" sz="1500">
                <a:latin typeface="Calibri"/>
                <a:ea typeface="Calibri"/>
                <a:cs typeface="Calibri"/>
                <a:sym typeface="Calibri"/>
              </a:rPr>
              <a:t>first set</a:t>
            </a:r>
            <a:r>
              <a:rPr lang="it" sz="1500">
                <a:latin typeface="Calibri"/>
                <a:ea typeface="Calibri"/>
                <a:cs typeface="Calibri"/>
                <a:sym typeface="Calibri"/>
              </a:rPr>
              <a:t>: </a:t>
            </a:r>
            <a:r>
              <a:rPr i="1" lang="it" sz="1500">
                <a:latin typeface="Calibri"/>
                <a:ea typeface="Calibri"/>
                <a:cs typeface="Calibri"/>
                <a:sym typeface="Calibri"/>
              </a:rPr>
              <a:t>minimal</a:t>
            </a:r>
            <a:r>
              <a:rPr lang="it" sz="1500">
                <a:latin typeface="Calibri"/>
                <a:ea typeface="Calibri"/>
                <a:cs typeface="Calibri"/>
                <a:sym typeface="Calibri"/>
              </a:rPr>
              <a:t> critical trajectories (already done, over 1000 numerically computed solutions have been found);</a:t>
            </a:r>
            <a:endParaRPr sz="1500">
              <a:latin typeface="Calibri"/>
              <a:ea typeface="Calibri"/>
              <a:cs typeface="Calibri"/>
              <a:sym typeface="Calibri"/>
            </a:endParaRPr>
          </a:p>
          <a:p>
            <a:pPr indent="0" lvl="0" marL="342900" rtl="0" algn="l">
              <a:lnSpc>
                <a:spcPct val="115000"/>
              </a:lnSpc>
              <a:spcBef>
                <a:spcPts val="0"/>
              </a:spcBef>
              <a:spcAft>
                <a:spcPts val="0"/>
              </a:spcAft>
              <a:buNone/>
            </a:pPr>
            <a:r>
              <a:t/>
            </a:r>
            <a:endParaRPr sz="1500">
              <a:latin typeface="Calibri"/>
              <a:ea typeface="Calibri"/>
              <a:cs typeface="Calibri"/>
              <a:sym typeface="Calibri"/>
            </a:endParaRPr>
          </a:p>
          <a:p>
            <a:pPr indent="-260350" lvl="0" marL="342900" rtl="0" algn="l">
              <a:lnSpc>
                <a:spcPct val="115000"/>
              </a:lnSpc>
              <a:spcBef>
                <a:spcPts val="0"/>
              </a:spcBef>
              <a:spcAft>
                <a:spcPts val="0"/>
              </a:spcAft>
              <a:buSzPts val="1500"/>
              <a:buFont typeface="Calibri"/>
              <a:buChar char="➔"/>
            </a:pPr>
            <a:r>
              <a:rPr b="1" lang="it" sz="1500">
                <a:latin typeface="Calibri"/>
                <a:ea typeface="Calibri"/>
                <a:cs typeface="Calibri"/>
                <a:sym typeface="Calibri"/>
              </a:rPr>
              <a:t>second set</a:t>
            </a:r>
            <a:r>
              <a:rPr lang="it" sz="1500">
                <a:latin typeface="Calibri"/>
                <a:ea typeface="Calibri"/>
                <a:cs typeface="Calibri"/>
                <a:sym typeface="Calibri"/>
              </a:rPr>
              <a:t>: critical trajectories which are </a:t>
            </a:r>
            <a:r>
              <a:rPr i="1" lang="it" sz="1500">
                <a:latin typeface="Calibri"/>
                <a:ea typeface="Calibri"/>
                <a:cs typeface="Calibri"/>
                <a:sym typeface="Calibri"/>
              </a:rPr>
              <a:t>not necessarily minimal</a:t>
            </a:r>
            <a:r>
              <a:rPr lang="it" sz="1500">
                <a:latin typeface="Calibri"/>
                <a:ea typeface="Calibri"/>
                <a:cs typeface="Calibri"/>
                <a:sym typeface="Calibri"/>
              </a:rPr>
              <a:t> (using the results already obtained with step 1 to optimize the process; at present, over 2000 solutions have been found); </a:t>
            </a:r>
            <a:endParaRPr sz="1500">
              <a:latin typeface="Calibri"/>
              <a:ea typeface="Calibri"/>
              <a:cs typeface="Calibri"/>
              <a:sym typeface="Calibri"/>
            </a:endParaRPr>
          </a:p>
          <a:p>
            <a:pPr indent="0" lvl="0" marL="342900" rtl="0" algn="l">
              <a:lnSpc>
                <a:spcPct val="115000"/>
              </a:lnSpc>
              <a:spcBef>
                <a:spcPts val="0"/>
              </a:spcBef>
              <a:spcAft>
                <a:spcPts val="0"/>
              </a:spcAft>
              <a:buNone/>
            </a:pPr>
            <a:r>
              <a:t/>
            </a:r>
            <a:endParaRPr sz="1500">
              <a:latin typeface="Calibri"/>
              <a:ea typeface="Calibri"/>
              <a:cs typeface="Calibri"/>
              <a:sym typeface="Calibri"/>
            </a:endParaRPr>
          </a:p>
          <a:p>
            <a:pPr indent="-260350" lvl="0" marL="342900" rtl="0" algn="l">
              <a:lnSpc>
                <a:spcPct val="115000"/>
              </a:lnSpc>
              <a:spcBef>
                <a:spcPts val="0"/>
              </a:spcBef>
              <a:spcAft>
                <a:spcPts val="0"/>
              </a:spcAft>
              <a:buSzPts val="1500"/>
              <a:buFont typeface="Calibri"/>
              <a:buChar char="➔"/>
            </a:pPr>
            <a:r>
              <a:rPr b="1" lang="it" sz="1500">
                <a:latin typeface="Calibri"/>
                <a:ea typeface="Calibri"/>
                <a:cs typeface="Calibri"/>
                <a:sym typeface="Calibri"/>
              </a:rPr>
              <a:t>stability analysis</a:t>
            </a:r>
            <a:r>
              <a:rPr lang="it" sz="1500">
                <a:latin typeface="Calibri"/>
                <a:ea typeface="Calibri"/>
                <a:cs typeface="Calibri"/>
                <a:sym typeface="Calibri"/>
              </a:rPr>
              <a:t>: once the solutions are found, their stability indicators can be numerically computed with suitable routines. </a:t>
            </a:r>
            <a:endParaRPr sz="1500">
              <a:latin typeface="Calibri"/>
              <a:ea typeface="Calibri"/>
              <a:cs typeface="Calibri"/>
              <a:sym typeface="Calibri"/>
            </a:endParaRPr>
          </a:p>
        </p:txBody>
      </p:sp>
      <p:pic>
        <p:nvPicPr>
          <p:cNvPr descr="{&quot;type&quot;:&quot;$$&quot;,&quot;font&quot;:{&quot;color&quot;:&quot;#000000&quot;,&quot;family&quot;:&quot;Arial&quot;,&quot;size&quot;:19},&quot;id&quot;:&quot;17&quot;,&quot;aid&quot;:null,&quot;backgroundColor&quot;:&quot;#FFFFFF&quot;,&quot;code&quot;:&quot;$$\\mathbb{R}$$&quot;,&quot;ts&quot;:1696412100381,&quot;cs&quot;:&quot;NU/c7LVxKuaYaTPMEuD+Nw==&quot;,&quot;size&quot;:{&quot;width&quot;:20.666666666666668,&quot;height&quot;:20.5}}" id="321" name="Google Shape;321;p56"/>
          <p:cNvPicPr preferRelativeResize="0"/>
          <p:nvPr/>
        </p:nvPicPr>
        <p:blipFill>
          <a:blip r:embed="rId5">
            <a:alphaModFix/>
          </a:blip>
          <a:stretch>
            <a:fillRect/>
          </a:stretch>
        </p:blipFill>
        <p:spPr>
          <a:xfrm>
            <a:off x="3174901" y="1272188"/>
            <a:ext cx="147638" cy="146447"/>
          </a:xfrm>
          <a:prstGeom prst="rect">
            <a:avLst/>
          </a:prstGeom>
          <a:noFill/>
          <a:ln>
            <a:noFill/>
          </a:ln>
        </p:spPr>
      </p:pic>
      <p:pic>
        <p:nvPicPr>
          <p:cNvPr descr="{&quot;type&quot;:&quot;$$&quot;,&quot;font&quot;:{&quot;color&quot;:&quot;#000000&quot;,&quot;family&quot;:&quot;Arial&quot;,&quot;size&quot;:19},&quot;id&quot;:&quot;17&quot;,&quot;aid&quot;:null,&quot;backgroundColor&quot;:&quot;#FFFFFF&quot;,&quot;code&quot;:&quot;$$\\mathbb{R}$$&quot;,&quot;ts&quot;:1696412100381,&quot;cs&quot;:&quot;NU/c7LVxKuaYaTPMEuD+Nw==&quot;,&quot;size&quot;:{&quot;width&quot;:20.666666666666668,&quot;height&quot;:20.5}}" id="322" name="Google Shape;322;p56"/>
          <p:cNvPicPr preferRelativeResize="0"/>
          <p:nvPr/>
        </p:nvPicPr>
        <p:blipFill>
          <a:blip r:embed="rId5">
            <a:alphaModFix/>
          </a:blip>
          <a:stretch>
            <a:fillRect/>
          </a:stretch>
        </p:blipFill>
        <p:spPr>
          <a:xfrm>
            <a:off x="3854363" y="1272188"/>
            <a:ext cx="147638" cy="146447"/>
          </a:xfrm>
          <a:prstGeom prst="rect">
            <a:avLst/>
          </a:prstGeom>
          <a:noFill/>
          <a:ln>
            <a:noFill/>
          </a:ln>
        </p:spPr>
      </p:pic>
      <p:pic>
        <p:nvPicPr>
          <p:cNvPr descr="{&quot;code&quot;:&quot;$$2$$&quot;,&quot;id&quot;:&quot;18&quot;,&quot;aid&quot;:null,&quot;type&quot;:&quot;$$&quot;,&quot;backgroundColor&quot;:&quot;#FFFFFF&quot;,&quot;backgroundColorModified&quot;:false,&quot;font&quot;:{&quot;family&quot;:&quot;Calibri&quot;,&quot;color&quot;:&quot;#000000&quot;,&quot;size&quot;:10},&quot;ts&quot;:1696412127738,&quot;cs&quot;:&quot;qqpYyXnYewyXrHI2Yez2ag==&quot;,&quot;size&quot;:{&quot;width&quot;:5.666666666666667,&quot;height&quot;:9.166666666666666}}" id="323" name="Google Shape;323;p56"/>
          <p:cNvPicPr preferRelativeResize="0"/>
          <p:nvPr/>
        </p:nvPicPr>
        <p:blipFill>
          <a:blip r:embed="rId6">
            <a:alphaModFix/>
          </a:blip>
          <a:stretch>
            <a:fillRect/>
          </a:stretch>
        </p:blipFill>
        <p:spPr>
          <a:xfrm>
            <a:off x="3322538" y="1247494"/>
            <a:ext cx="40481" cy="65484"/>
          </a:xfrm>
          <a:prstGeom prst="rect">
            <a:avLst/>
          </a:prstGeom>
          <a:noFill/>
          <a:ln>
            <a:noFill/>
          </a:ln>
        </p:spPr>
      </p:pic>
      <p:pic>
        <p:nvPicPr>
          <p:cNvPr descr="{&quot;code&quot;:&quot;$$3$$&quot;,&quot;aid&quot;:null,&quot;id&quot;:&quot;19&quot;,&quot;backgroundColor&quot;:&quot;#FFFFFF&quot;,&quot;font&quot;:{&quot;family&quot;:&quot;Calibri&quot;,&quot;size&quot;:9,&quot;color&quot;:&quot;#000000&quot;},&quot;type&quot;:&quot;$$&quot;,&quot;ts&quot;:1696764086468,&quot;cs&quot;:&quot;4tRNkBdVl7UAXzHkZRyb3g==&quot;,&quot;size&quot;:{&quot;width&quot;:5.166666666666667,&quot;height&quot;:8.5}}" id="324" name="Google Shape;324;p56"/>
          <p:cNvPicPr preferRelativeResize="0"/>
          <p:nvPr/>
        </p:nvPicPr>
        <p:blipFill>
          <a:blip r:embed="rId7">
            <a:alphaModFix/>
          </a:blip>
          <a:stretch>
            <a:fillRect/>
          </a:stretch>
        </p:blipFill>
        <p:spPr>
          <a:xfrm>
            <a:off x="4002000" y="1247494"/>
            <a:ext cx="36909" cy="6072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p57"/>
          <p:cNvPicPr preferRelativeResize="0"/>
          <p:nvPr/>
        </p:nvPicPr>
        <p:blipFill rotWithShape="1">
          <a:blip r:embed="rId3">
            <a:alphaModFix/>
          </a:blip>
          <a:srcRect b="0" l="0" r="0" t="0"/>
          <a:stretch/>
        </p:blipFill>
        <p:spPr>
          <a:xfrm>
            <a:off x="-2" y="0"/>
            <a:ext cx="9144000" cy="638174"/>
          </a:xfrm>
          <a:prstGeom prst="rect">
            <a:avLst/>
          </a:prstGeom>
          <a:noFill/>
          <a:ln>
            <a:noFill/>
          </a:ln>
        </p:spPr>
      </p:pic>
      <p:grpSp>
        <p:nvGrpSpPr>
          <p:cNvPr id="331" name="Google Shape;331;p57"/>
          <p:cNvGrpSpPr/>
          <p:nvPr/>
        </p:nvGrpSpPr>
        <p:grpSpPr>
          <a:xfrm>
            <a:off x="0" y="4883461"/>
            <a:ext cx="9144000" cy="271325"/>
            <a:chOff x="0" y="6511282"/>
            <a:chExt cx="12192000" cy="361767"/>
          </a:xfrm>
        </p:grpSpPr>
        <p:pic>
          <p:nvPicPr>
            <p:cNvPr id="332" name="Google Shape;332;p57"/>
            <p:cNvPicPr preferRelativeResize="0"/>
            <p:nvPr/>
          </p:nvPicPr>
          <p:blipFill rotWithShape="1">
            <a:blip r:embed="rId4">
              <a:alphaModFix/>
            </a:blip>
            <a:srcRect b="0" l="0" r="0" t="0"/>
            <a:stretch/>
          </p:blipFill>
          <p:spPr>
            <a:xfrm>
              <a:off x="0" y="6511282"/>
              <a:ext cx="12192000" cy="361767"/>
            </a:xfrm>
            <a:prstGeom prst="rect">
              <a:avLst/>
            </a:prstGeom>
            <a:noFill/>
            <a:ln>
              <a:noFill/>
            </a:ln>
          </p:spPr>
        </p:pic>
        <p:sp>
          <p:nvSpPr>
            <p:cNvPr id="333" name="Google Shape;333;p57"/>
            <p:cNvSpPr txBox="1"/>
            <p:nvPr/>
          </p:nvSpPr>
          <p:spPr>
            <a:xfrm>
              <a:off x="6712747" y="6536581"/>
              <a:ext cx="5317200" cy="318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0" i="0" lang="it" sz="1100" u="none" cap="none" strike="noStrike">
                  <a:solidFill>
                    <a:schemeClr val="lt1"/>
                  </a:solidFill>
                  <a:latin typeface="Arial"/>
                  <a:ea typeface="Arial"/>
                  <a:cs typeface="Arial"/>
                  <a:sym typeface="Arial"/>
                </a:rPr>
                <a:t>Missione 4 </a:t>
              </a:r>
              <a:r>
                <a:rPr b="1" i="0" lang="it" sz="1100" u="none" cap="none" strike="noStrike">
                  <a:solidFill>
                    <a:schemeClr val="lt1"/>
                  </a:solidFill>
                  <a:latin typeface="Arial"/>
                  <a:ea typeface="Arial"/>
                  <a:cs typeface="Arial"/>
                  <a:sym typeface="Arial"/>
                </a:rPr>
                <a:t>• Istruzione e Ricerca </a:t>
              </a:r>
              <a:endParaRPr b="0" i="0" sz="1100" u="none" cap="none" strike="noStrike">
                <a:solidFill>
                  <a:schemeClr val="lt1"/>
                </a:solidFill>
                <a:latin typeface="Arial"/>
                <a:ea typeface="Arial"/>
                <a:cs typeface="Arial"/>
                <a:sym typeface="Arial"/>
              </a:endParaRPr>
            </a:p>
          </p:txBody>
        </p:sp>
        <p:sp>
          <p:nvSpPr>
            <p:cNvPr id="334" name="Google Shape;334;p57"/>
            <p:cNvSpPr txBox="1"/>
            <p:nvPr/>
          </p:nvSpPr>
          <p:spPr>
            <a:xfrm>
              <a:off x="467555" y="6530753"/>
              <a:ext cx="7919100" cy="318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it" sz="11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100" u="none" cap="none" strike="noStrike">
                <a:solidFill>
                  <a:srgbClr val="000000"/>
                </a:solidFill>
                <a:latin typeface="Arial"/>
                <a:ea typeface="Arial"/>
                <a:cs typeface="Arial"/>
                <a:sym typeface="Arial"/>
              </a:endParaRPr>
            </a:p>
          </p:txBody>
        </p:sp>
      </p:grpSp>
      <p:sp>
        <p:nvSpPr>
          <p:cNvPr id="335" name="Google Shape;335;p57"/>
          <p:cNvSpPr txBox="1"/>
          <p:nvPr/>
        </p:nvSpPr>
        <p:spPr>
          <a:xfrm>
            <a:off x="0" y="1399889"/>
            <a:ext cx="8805300" cy="3155400"/>
          </a:xfrm>
          <a:prstGeom prst="rect">
            <a:avLst/>
          </a:prstGeom>
          <a:noFill/>
          <a:ln>
            <a:noFill/>
          </a:ln>
        </p:spPr>
        <p:txBody>
          <a:bodyPr anchorCtr="0" anchor="t" bIns="68575" lIns="68575" spcFirstLastPara="1" rIns="68575" wrap="square" tIns="68575">
            <a:spAutoFit/>
          </a:bodyPr>
          <a:lstStyle/>
          <a:p>
            <a:pPr indent="-254000" lvl="0" marL="342900" rtl="0" algn="l">
              <a:spcBef>
                <a:spcPts val="0"/>
              </a:spcBef>
              <a:spcAft>
                <a:spcPts val="0"/>
              </a:spcAft>
              <a:buSzPts val="1400"/>
              <a:buFont typeface="Calibri"/>
              <a:buChar char="➔"/>
            </a:pPr>
            <a:r>
              <a:rPr b="1" lang="it">
                <a:solidFill>
                  <a:schemeClr val="dk1"/>
                </a:solidFill>
                <a:latin typeface="Calibri"/>
                <a:ea typeface="Calibri"/>
                <a:cs typeface="Calibri"/>
                <a:sym typeface="Calibri"/>
              </a:rPr>
              <a:t>Theoretical framework: </a:t>
            </a:r>
            <a:r>
              <a:rPr lang="it">
                <a:solidFill>
                  <a:schemeClr val="dk1"/>
                </a:solidFill>
                <a:latin typeface="Calibri"/>
                <a:ea typeface="Calibri"/>
                <a:cs typeface="Calibri"/>
                <a:sym typeface="Calibri"/>
              </a:rPr>
              <a:t>starting from the existing literature on the </a:t>
            </a:r>
            <a:r>
              <a:rPr i="1" lang="it">
                <a:solidFill>
                  <a:schemeClr val="dk1"/>
                </a:solidFill>
                <a:latin typeface="Calibri"/>
                <a:ea typeface="Calibri"/>
                <a:cs typeface="Calibri"/>
                <a:sym typeface="Calibri"/>
              </a:rPr>
              <a:t>G</a:t>
            </a:r>
            <a:r>
              <a:rPr lang="it">
                <a:solidFill>
                  <a:schemeClr val="dk1"/>
                </a:solidFill>
                <a:latin typeface="Calibri"/>
                <a:ea typeface="Calibri"/>
                <a:cs typeface="Calibri"/>
                <a:sym typeface="Calibri"/>
              </a:rPr>
              <a:t>-equivariant orbith of the </a:t>
            </a:r>
            <a:r>
              <a:rPr i="1" lang="it">
                <a:solidFill>
                  <a:schemeClr val="dk1"/>
                </a:solidFill>
                <a:latin typeface="Calibri"/>
                <a:ea typeface="Calibri"/>
                <a:cs typeface="Calibri"/>
                <a:sym typeface="Calibri"/>
              </a:rPr>
              <a:t>N</a:t>
            </a:r>
            <a:r>
              <a:rPr lang="it">
                <a:solidFill>
                  <a:schemeClr val="dk1"/>
                </a:solidFill>
                <a:latin typeface="Calibri"/>
                <a:ea typeface="Calibri"/>
                <a:cs typeface="Calibri"/>
                <a:sym typeface="Calibri"/>
              </a:rPr>
              <a:t>-body problem (</a:t>
            </a:r>
            <a:r>
              <a:rPr i="1" lang="it">
                <a:solidFill>
                  <a:schemeClr val="dk1"/>
                </a:solidFill>
                <a:latin typeface="Calibri"/>
                <a:ea typeface="Calibri"/>
                <a:cs typeface="Calibri"/>
                <a:sym typeface="Calibri"/>
              </a:rPr>
              <a:t>Ferrario - Terracini, 2004</a:t>
            </a:r>
            <a:r>
              <a:rPr lang="it">
                <a:solidFill>
                  <a:schemeClr val="dk1"/>
                </a:solidFill>
                <a:latin typeface="Calibri"/>
                <a:ea typeface="Calibri"/>
                <a:cs typeface="Calibri"/>
                <a:sym typeface="Calibri"/>
              </a:rPr>
              <a:t>), a detailed documentation on the theoretical framework has been written, and it has been the subject of a PhD course held in Spring 2023. After that, an extensive study on how to construct new, non trivial symmetry groups has been carried on </a:t>
            </a:r>
            <a:r>
              <a:rPr lang="it">
                <a:solidFill>
                  <a:schemeClr val="accent1"/>
                </a:solidFill>
                <a:latin typeface="Calibri"/>
                <a:ea typeface="Calibri"/>
                <a:cs typeface="Calibri"/>
                <a:sym typeface="Calibri"/>
              </a:rPr>
              <a:t>(preprint submitted)</a:t>
            </a:r>
            <a:r>
              <a:rPr lang="it">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342900" rtl="0" algn="l">
              <a:spcBef>
                <a:spcPts val="0"/>
              </a:spcBef>
              <a:spcAft>
                <a:spcPts val="0"/>
              </a:spcAft>
              <a:buNone/>
            </a:pPr>
            <a:r>
              <a:t/>
            </a:r>
            <a:endParaRPr>
              <a:solidFill>
                <a:schemeClr val="dk1"/>
              </a:solidFill>
              <a:latin typeface="Calibri"/>
              <a:ea typeface="Calibri"/>
              <a:cs typeface="Calibri"/>
              <a:sym typeface="Calibri"/>
            </a:endParaRPr>
          </a:p>
          <a:p>
            <a:pPr indent="-254000" lvl="0" marL="342900" rtl="0" algn="l">
              <a:spcBef>
                <a:spcPts val="0"/>
              </a:spcBef>
              <a:spcAft>
                <a:spcPts val="0"/>
              </a:spcAft>
              <a:buSzPts val="1400"/>
              <a:buFont typeface="Calibri"/>
              <a:buChar char="➔"/>
            </a:pPr>
            <a:r>
              <a:rPr b="1" lang="it" sz="1400">
                <a:latin typeface="Calibri"/>
                <a:ea typeface="Calibri"/>
                <a:cs typeface="Calibri"/>
                <a:sym typeface="Calibri"/>
              </a:rPr>
              <a:t>SymOrb routine: </a:t>
            </a:r>
            <a:r>
              <a:rPr lang="it" sz="1400">
                <a:latin typeface="Calibri"/>
                <a:ea typeface="Calibri"/>
                <a:cs typeface="Calibri"/>
                <a:sym typeface="Calibri"/>
              </a:rPr>
              <a:t>originally written in Fortran, Python and GAP, it has been translated </a:t>
            </a:r>
            <a:r>
              <a:rPr lang="it">
                <a:latin typeface="Calibri"/>
                <a:ea typeface="Calibri"/>
                <a:cs typeface="Calibri"/>
                <a:sym typeface="Calibri"/>
              </a:rPr>
              <a:t>in Julia</a:t>
            </a:r>
            <a:r>
              <a:rPr lang="it" sz="1400">
                <a:latin typeface="Calibri"/>
                <a:ea typeface="Calibri"/>
                <a:cs typeface="Calibri"/>
                <a:sym typeface="Calibri"/>
              </a:rPr>
              <a:t> and an optimised interface has been added</a:t>
            </a:r>
            <a:r>
              <a:rPr lang="it">
                <a:latin typeface="Calibri"/>
                <a:ea typeface="Calibri"/>
                <a:cs typeface="Calibri"/>
                <a:sym typeface="Calibri"/>
              </a:rPr>
              <a:t>, along with visualization tools </a:t>
            </a:r>
            <a:r>
              <a:rPr lang="it">
                <a:solidFill>
                  <a:schemeClr val="accent1"/>
                </a:solidFill>
                <a:latin typeface="Calibri"/>
                <a:ea typeface="Calibri"/>
                <a:cs typeface="Calibri"/>
                <a:sym typeface="Calibri"/>
              </a:rPr>
              <a:t>(code in an online repository)</a:t>
            </a:r>
            <a:endParaRPr sz="1400">
              <a:solidFill>
                <a:schemeClr val="accent1"/>
              </a:solidFill>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254000" lvl="0" marL="342900" rtl="0" algn="l">
              <a:spcBef>
                <a:spcPts val="0"/>
              </a:spcBef>
              <a:spcAft>
                <a:spcPts val="0"/>
              </a:spcAft>
              <a:buSzPts val="1400"/>
              <a:buFont typeface="Calibri"/>
              <a:buChar char="➔"/>
            </a:pPr>
            <a:r>
              <a:rPr b="1" lang="it" sz="1400">
                <a:solidFill>
                  <a:schemeClr val="dk1"/>
                </a:solidFill>
                <a:latin typeface="Calibri"/>
                <a:ea typeface="Calibri"/>
                <a:cs typeface="Calibri"/>
                <a:sym typeface="Calibri"/>
              </a:rPr>
              <a:t>Database: </a:t>
            </a:r>
            <a:r>
              <a:rPr lang="it">
                <a:solidFill>
                  <a:schemeClr val="dk1"/>
                </a:solidFill>
                <a:latin typeface="Calibri"/>
                <a:ea typeface="Calibri"/>
                <a:cs typeface="Calibri"/>
                <a:sym typeface="Calibri"/>
              </a:rPr>
              <a:t>rerunning the routine in Julia, </a:t>
            </a:r>
            <a:r>
              <a:rPr lang="it" sz="1400">
                <a:solidFill>
                  <a:schemeClr val="dk1"/>
                </a:solidFill>
                <a:latin typeface="Calibri"/>
                <a:ea typeface="Calibri"/>
                <a:cs typeface="Calibri"/>
                <a:sym typeface="Calibri"/>
              </a:rPr>
              <a:t>an extended database, has been produced for 3 bodies in 2 and 3 dimensions (see next slides). More details on the orbits have been added </a:t>
            </a:r>
            <a:r>
              <a:rPr lang="it" sz="1400">
                <a:solidFill>
                  <a:schemeClr val="accent1"/>
                </a:solidFill>
                <a:latin typeface="Calibri"/>
                <a:ea typeface="Calibri"/>
                <a:cs typeface="Calibri"/>
                <a:sym typeface="Calibri"/>
              </a:rPr>
              <a:t>(database </a:t>
            </a:r>
            <a:r>
              <a:rPr lang="it">
                <a:solidFill>
                  <a:schemeClr val="accent1"/>
                </a:solidFill>
                <a:latin typeface="Calibri"/>
                <a:ea typeface="Calibri"/>
                <a:cs typeface="Calibri"/>
                <a:sym typeface="Calibri"/>
              </a:rPr>
              <a:t>i</a:t>
            </a:r>
            <a:r>
              <a:rPr lang="it" sz="1400">
                <a:solidFill>
                  <a:schemeClr val="accent1"/>
                </a:solidFill>
                <a:latin typeface="Calibri"/>
                <a:ea typeface="Calibri"/>
                <a:cs typeface="Calibri"/>
                <a:sym typeface="Calibri"/>
              </a:rPr>
              <a:t>n an online repository)</a:t>
            </a:r>
            <a:r>
              <a:rPr lang="it" sz="1400">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254000" lvl="0" marL="342900" rtl="0" algn="l">
              <a:spcBef>
                <a:spcPts val="0"/>
              </a:spcBef>
              <a:spcAft>
                <a:spcPts val="0"/>
              </a:spcAft>
              <a:buSzPts val="1400"/>
              <a:buFont typeface="Calibri"/>
              <a:buChar char="➔"/>
            </a:pPr>
            <a:r>
              <a:rPr b="1" lang="it" sz="1400">
                <a:latin typeface="Calibri"/>
                <a:ea typeface="Calibri"/>
                <a:cs typeface="Calibri"/>
                <a:sym typeface="Calibri"/>
              </a:rPr>
              <a:t>Stability indicators: </a:t>
            </a:r>
            <a:r>
              <a:rPr lang="it" sz="1400">
                <a:latin typeface="Calibri"/>
                <a:ea typeface="Calibri"/>
                <a:cs typeface="Calibri"/>
                <a:sym typeface="Calibri"/>
              </a:rPr>
              <a:t>the routines for the numerical computations of stability indicators have been created (from scratch). They have been tested on several orbits and optimised. The results obtained numerically have been compared with the existing literature </a:t>
            </a:r>
            <a:r>
              <a:rPr lang="it">
                <a:solidFill>
                  <a:schemeClr val="accent1"/>
                </a:solidFill>
                <a:latin typeface="Calibri"/>
                <a:ea typeface="Calibri"/>
                <a:cs typeface="Calibri"/>
                <a:sym typeface="Calibri"/>
              </a:rPr>
              <a:t>(preprint in preparation)</a:t>
            </a:r>
            <a:r>
              <a:rPr lang="it" sz="1400">
                <a:latin typeface="Calibri"/>
                <a:ea typeface="Calibri"/>
                <a:cs typeface="Calibri"/>
                <a:sym typeface="Calibri"/>
              </a:rPr>
              <a:t>. </a:t>
            </a:r>
            <a:endParaRPr sz="1400">
              <a:latin typeface="Calibri"/>
              <a:ea typeface="Calibri"/>
              <a:cs typeface="Calibri"/>
              <a:sym typeface="Calibri"/>
            </a:endParaRPr>
          </a:p>
        </p:txBody>
      </p:sp>
      <p:sp>
        <p:nvSpPr>
          <p:cNvPr id="336" name="Google Shape;336;p57"/>
          <p:cNvSpPr txBox="1"/>
          <p:nvPr/>
        </p:nvSpPr>
        <p:spPr>
          <a:xfrm>
            <a:off x="169426" y="638175"/>
            <a:ext cx="5442300" cy="387900"/>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1800"/>
              <a:buFont typeface="Arial"/>
              <a:buNone/>
            </a:pPr>
            <a:r>
              <a:rPr b="1" lang="it" sz="2300">
                <a:solidFill>
                  <a:srgbClr val="1C7FFF"/>
                </a:solidFill>
                <a:latin typeface="Titillium Web"/>
                <a:ea typeface="Titillium Web"/>
                <a:cs typeface="Titillium Web"/>
                <a:sym typeface="Titillium Web"/>
              </a:rPr>
              <a:t>Main Results</a:t>
            </a:r>
            <a:endParaRPr b="0" i="0" sz="1500" u="none" cap="none" strike="noStrike">
              <a:solidFill>
                <a:srgbClr val="000000"/>
              </a:solidFill>
              <a:latin typeface="Titillium Web"/>
              <a:ea typeface="Titillium Web"/>
              <a:cs typeface="Titillium Web"/>
              <a:sym typeface="Titillium Web"/>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p58"/>
          <p:cNvPicPr preferRelativeResize="0"/>
          <p:nvPr/>
        </p:nvPicPr>
        <p:blipFill rotWithShape="1">
          <a:blip r:embed="rId3">
            <a:alphaModFix/>
          </a:blip>
          <a:srcRect b="0" l="0" r="0" t="0"/>
          <a:stretch/>
        </p:blipFill>
        <p:spPr>
          <a:xfrm>
            <a:off x="-2" y="0"/>
            <a:ext cx="9144000" cy="638174"/>
          </a:xfrm>
          <a:prstGeom prst="rect">
            <a:avLst/>
          </a:prstGeom>
          <a:noFill/>
          <a:ln>
            <a:noFill/>
          </a:ln>
        </p:spPr>
      </p:pic>
      <p:grpSp>
        <p:nvGrpSpPr>
          <p:cNvPr id="343" name="Google Shape;343;p58"/>
          <p:cNvGrpSpPr/>
          <p:nvPr/>
        </p:nvGrpSpPr>
        <p:grpSpPr>
          <a:xfrm>
            <a:off x="0" y="4883461"/>
            <a:ext cx="9144000" cy="271325"/>
            <a:chOff x="0" y="6511282"/>
            <a:chExt cx="12192000" cy="361767"/>
          </a:xfrm>
        </p:grpSpPr>
        <p:pic>
          <p:nvPicPr>
            <p:cNvPr id="344" name="Google Shape;344;p58"/>
            <p:cNvPicPr preferRelativeResize="0"/>
            <p:nvPr/>
          </p:nvPicPr>
          <p:blipFill rotWithShape="1">
            <a:blip r:embed="rId4">
              <a:alphaModFix/>
            </a:blip>
            <a:srcRect b="0" l="0" r="0" t="0"/>
            <a:stretch/>
          </p:blipFill>
          <p:spPr>
            <a:xfrm>
              <a:off x="0" y="6511282"/>
              <a:ext cx="12192000" cy="361767"/>
            </a:xfrm>
            <a:prstGeom prst="rect">
              <a:avLst/>
            </a:prstGeom>
            <a:noFill/>
            <a:ln>
              <a:noFill/>
            </a:ln>
          </p:spPr>
        </p:pic>
        <p:sp>
          <p:nvSpPr>
            <p:cNvPr id="345" name="Google Shape;345;p58"/>
            <p:cNvSpPr txBox="1"/>
            <p:nvPr/>
          </p:nvSpPr>
          <p:spPr>
            <a:xfrm>
              <a:off x="6712747" y="6536581"/>
              <a:ext cx="5317200" cy="318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0" i="0" lang="it" sz="1100" u="none" cap="none" strike="noStrike">
                  <a:solidFill>
                    <a:schemeClr val="lt1"/>
                  </a:solidFill>
                  <a:latin typeface="Arial"/>
                  <a:ea typeface="Arial"/>
                  <a:cs typeface="Arial"/>
                  <a:sym typeface="Arial"/>
                </a:rPr>
                <a:t>Missione 4 </a:t>
              </a:r>
              <a:r>
                <a:rPr b="1" i="0" lang="it" sz="1100" u="none" cap="none" strike="noStrike">
                  <a:solidFill>
                    <a:schemeClr val="lt1"/>
                  </a:solidFill>
                  <a:latin typeface="Arial"/>
                  <a:ea typeface="Arial"/>
                  <a:cs typeface="Arial"/>
                  <a:sym typeface="Arial"/>
                </a:rPr>
                <a:t>• Istruzione e Ricerca </a:t>
              </a:r>
              <a:endParaRPr b="0" i="0" sz="1100" u="none" cap="none" strike="noStrike">
                <a:solidFill>
                  <a:schemeClr val="lt1"/>
                </a:solidFill>
                <a:latin typeface="Arial"/>
                <a:ea typeface="Arial"/>
                <a:cs typeface="Arial"/>
                <a:sym typeface="Arial"/>
              </a:endParaRPr>
            </a:p>
          </p:txBody>
        </p:sp>
        <p:sp>
          <p:nvSpPr>
            <p:cNvPr id="346" name="Google Shape;346;p58"/>
            <p:cNvSpPr txBox="1"/>
            <p:nvPr/>
          </p:nvSpPr>
          <p:spPr>
            <a:xfrm>
              <a:off x="467555" y="6530753"/>
              <a:ext cx="7919100" cy="318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it" sz="11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100" u="none" cap="none" strike="noStrike">
                <a:solidFill>
                  <a:srgbClr val="000000"/>
                </a:solidFill>
                <a:latin typeface="Arial"/>
                <a:ea typeface="Arial"/>
                <a:cs typeface="Arial"/>
                <a:sym typeface="Arial"/>
              </a:endParaRPr>
            </a:p>
          </p:txBody>
        </p:sp>
      </p:grpSp>
      <p:sp>
        <p:nvSpPr>
          <p:cNvPr id="347" name="Google Shape;347;p58"/>
          <p:cNvSpPr txBox="1"/>
          <p:nvPr/>
        </p:nvSpPr>
        <p:spPr>
          <a:xfrm>
            <a:off x="169350" y="1026074"/>
            <a:ext cx="8805300" cy="35865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it" sz="1600">
                <a:solidFill>
                  <a:schemeClr val="dk1"/>
                </a:solidFill>
                <a:latin typeface="Calibri"/>
                <a:ea typeface="Calibri"/>
                <a:cs typeface="Calibri"/>
                <a:sym typeface="Calibri"/>
              </a:rPr>
              <a:t>The new </a:t>
            </a:r>
            <a:r>
              <a:rPr b="1" lang="it" sz="1600">
                <a:solidFill>
                  <a:schemeClr val="dk1"/>
                </a:solidFill>
                <a:latin typeface="Calibri"/>
                <a:ea typeface="Calibri"/>
                <a:cs typeface="Calibri"/>
                <a:sym typeface="Calibri"/>
              </a:rPr>
              <a:t>database</a:t>
            </a:r>
            <a:endParaRPr b="1" sz="1600">
              <a:solidFill>
                <a:schemeClr val="dk1"/>
              </a:solidFill>
              <a:latin typeface="Calibri"/>
              <a:ea typeface="Calibri"/>
              <a:cs typeface="Calibri"/>
              <a:sym typeface="Calibri"/>
            </a:endParaRPr>
          </a:p>
          <a:p>
            <a:pPr indent="0" lvl="0" marL="34290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rtl="0" algn="l">
              <a:spcBef>
                <a:spcPts val="0"/>
              </a:spcBef>
              <a:spcAft>
                <a:spcPts val="0"/>
              </a:spcAft>
              <a:buNone/>
            </a:pPr>
            <a:r>
              <a:rPr lang="it" sz="1600">
                <a:solidFill>
                  <a:schemeClr val="dk1"/>
                </a:solidFill>
                <a:latin typeface="Calibri"/>
                <a:ea typeface="Calibri"/>
                <a:cs typeface="Calibri"/>
                <a:sym typeface="Calibri"/>
              </a:rPr>
              <a:t>We employed the new routine in Julia to reconstruct the database of orbits of three bodies in two/three dimensions.</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b="1" lang="it" sz="1600">
                <a:solidFill>
                  <a:schemeClr val="dk1"/>
                </a:solidFill>
                <a:latin typeface="Calibri"/>
                <a:ea typeface="Calibri"/>
                <a:cs typeface="Calibri"/>
                <a:sym typeface="Calibri"/>
              </a:rPr>
              <a:t>Advantages: </a:t>
            </a:r>
            <a:endParaRPr b="1"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it" sz="1600">
                <a:solidFill>
                  <a:schemeClr val="dk1"/>
                </a:solidFill>
                <a:latin typeface="Calibri"/>
                <a:ea typeface="Calibri"/>
                <a:cs typeface="Calibri"/>
                <a:sym typeface="Calibri"/>
              </a:rPr>
              <a:t>the routine is much faster; </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it" sz="1600">
                <a:solidFill>
                  <a:schemeClr val="dk1"/>
                </a:solidFill>
                <a:latin typeface="Calibri"/>
                <a:ea typeface="Calibri"/>
                <a:cs typeface="Calibri"/>
                <a:sym typeface="Calibri"/>
              </a:rPr>
              <a:t>we have more details on the orbits, such as the initial points of the optimization routine.</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it" sz="1600">
                <a:solidFill>
                  <a:schemeClr val="dk1"/>
                </a:solidFill>
                <a:latin typeface="Calibri"/>
                <a:ea typeface="Calibri"/>
                <a:cs typeface="Calibri"/>
                <a:sym typeface="Calibri"/>
              </a:rPr>
              <a:t>Keeping tracks of the initial points is crucial if we want to </a:t>
            </a:r>
            <a:r>
              <a:rPr lang="it" sz="1600">
                <a:solidFill>
                  <a:schemeClr val="dk1"/>
                </a:solidFill>
                <a:latin typeface="Calibri"/>
                <a:ea typeface="Calibri"/>
                <a:cs typeface="Calibri"/>
                <a:sym typeface="Calibri"/>
              </a:rPr>
              <a:t>establish a </a:t>
            </a:r>
            <a:r>
              <a:rPr b="1" lang="it" sz="1600">
                <a:solidFill>
                  <a:schemeClr val="dk1"/>
                </a:solidFill>
                <a:latin typeface="Calibri"/>
                <a:ea typeface="Calibri"/>
                <a:cs typeface="Calibri"/>
                <a:sym typeface="Calibri"/>
              </a:rPr>
              <a:t>hierarchy</a:t>
            </a:r>
            <a:r>
              <a:rPr lang="it" sz="1600">
                <a:solidFill>
                  <a:schemeClr val="dk1"/>
                </a:solidFill>
                <a:latin typeface="Calibri"/>
                <a:ea typeface="Calibri"/>
                <a:cs typeface="Calibri"/>
                <a:sym typeface="Calibri"/>
              </a:rPr>
              <a:t> between the orbits and </a:t>
            </a:r>
            <a:r>
              <a:rPr b="1" lang="it" sz="1600">
                <a:solidFill>
                  <a:schemeClr val="dk1"/>
                </a:solidFill>
                <a:latin typeface="Calibri"/>
                <a:ea typeface="Calibri"/>
                <a:cs typeface="Calibri"/>
                <a:sym typeface="Calibri"/>
              </a:rPr>
              <a:t>to generate</a:t>
            </a:r>
            <a:r>
              <a:rPr lang="it" sz="1600">
                <a:solidFill>
                  <a:schemeClr val="dk1"/>
                </a:solidFill>
                <a:latin typeface="Calibri"/>
                <a:ea typeface="Calibri"/>
                <a:cs typeface="Calibri"/>
                <a:sym typeface="Calibri"/>
              </a:rPr>
              <a:t> new ones: we would like to know which are the region of initial points when we expect to find “interesting” trajectories.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b="1" lang="it" sz="1600">
                <a:solidFill>
                  <a:schemeClr val="dk1"/>
                </a:solidFill>
                <a:latin typeface="Calibri"/>
                <a:ea typeface="Calibri"/>
                <a:cs typeface="Calibri"/>
                <a:sym typeface="Calibri"/>
              </a:rPr>
              <a:t>Final result</a:t>
            </a:r>
            <a:r>
              <a:rPr lang="it" sz="1600">
                <a:solidFill>
                  <a:schemeClr val="dk1"/>
                </a:solidFill>
                <a:latin typeface="Calibri"/>
                <a:ea typeface="Calibri"/>
                <a:cs typeface="Calibri"/>
                <a:sym typeface="Calibri"/>
              </a:rPr>
              <a:t> → around </a:t>
            </a:r>
            <a:r>
              <a:rPr b="1" lang="it" sz="1600">
                <a:solidFill>
                  <a:schemeClr val="dk1"/>
                </a:solidFill>
                <a:latin typeface="Calibri"/>
                <a:ea typeface="Calibri"/>
                <a:cs typeface="Calibri"/>
                <a:sym typeface="Calibri"/>
              </a:rPr>
              <a:t>1200</a:t>
            </a:r>
            <a:r>
              <a:rPr lang="it" sz="1600">
                <a:solidFill>
                  <a:schemeClr val="dk1"/>
                </a:solidFill>
                <a:latin typeface="Calibri"/>
                <a:ea typeface="Calibri"/>
                <a:cs typeface="Calibri"/>
                <a:sym typeface="Calibri"/>
              </a:rPr>
              <a:t> raw orbits, some of them never found before. </a:t>
            </a:r>
            <a:endParaRPr sz="1600">
              <a:solidFill>
                <a:schemeClr val="dk1"/>
              </a:solidFill>
              <a:latin typeface="Calibri"/>
              <a:ea typeface="Calibri"/>
              <a:cs typeface="Calibri"/>
              <a:sym typeface="Calibri"/>
            </a:endParaRPr>
          </a:p>
        </p:txBody>
      </p:sp>
      <p:sp>
        <p:nvSpPr>
          <p:cNvPr id="348" name="Google Shape;348;p58"/>
          <p:cNvSpPr txBox="1"/>
          <p:nvPr/>
        </p:nvSpPr>
        <p:spPr>
          <a:xfrm>
            <a:off x="169426" y="638175"/>
            <a:ext cx="5442300" cy="387900"/>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1800"/>
              <a:buFont typeface="Arial"/>
              <a:buNone/>
            </a:pPr>
            <a:r>
              <a:rPr b="1" lang="it" sz="2300">
                <a:solidFill>
                  <a:srgbClr val="1C7FFF"/>
                </a:solidFill>
                <a:latin typeface="Titillium Web"/>
                <a:ea typeface="Titillium Web"/>
                <a:cs typeface="Titillium Web"/>
                <a:sym typeface="Titillium Web"/>
              </a:rPr>
              <a:t>Main results </a:t>
            </a:r>
            <a:endParaRPr b="0" i="0" sz="1500" u="none" cap="none" strike="noStrike">
              <a:solidFill>
                <a:srgbClr val="000000"/>
              </a:solidFill>
              <a:latin typeface="Titillium Web"/>
              <a:ea typeface="Titillium Web"/>
              <a:cs typeface="Titillium Web"/>
              <a:sym typeface="Titillium Web"/>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pic>
        <p:nvPicPr>
          <p:cNvPr id="354" name="Google Shape;354;p59"/>
          <p:cNvPicPr preferRelativeResize="0"/>
          <p:nvPr/>
        </p:nvPicPr>
        <p:blipFill rotWithShape="1">
          <a:blip r:embed="rId3">
            <a:alphaModFix/>
          </a:blip>
          <a:srcRect b="0" l="0" r="0" t="0"/>
          <a:stretch/>
        </p:blipFill>
        <p:spPr>
          <a:xfrm>
            <a:off x="-2" y="0"/>
            <a:ext cx="9144000" cy="638174"/>
          </a:xfrm>
          <a:prstGeom prst="rect">
            <a:avLst/>
          </a:prstGeom>
          <a:noFill/>
          <a:ln>
            <a:noFill/>
          </a:ln>
        </p:spPr>
      </p:pic>
      <p:grpSp>
        <p:nvGrpSpPr>
          <p:cNvPr id="355" name="Google Shape;355;p59"/>
          <p:cNvGrpSpPr/>
          <p:nvPr/>
        </p:nvGrpSpPr>
        <p:grpSpPr>
          <a:xfrm>
            <a:off x="0" y="4883461"/>
            <a:ext cx="9144000" cy="271325"/>
            <a:chOff x="0" y="6511282"/>
            <a:chExt cx="12192000" cy="361767"/>
          </a:xfrm>
        </p:grpSpPr>
        <p:pic>
          <p:nvPicPr>
            <p:cNvPr id="356" name="Google Shape;356;p59"/>
            <p:cNvPicPr preferRelativeResize="0"/>
            <p:nvPr/>
          </p:nvPicPr>
          <p:blipFill rotWithShape="1">
            <a:blip r:embed="rId4">
              <a:alphaModFix/>
            </a:blip>
            <a:srcRect b="0" l="0" r="0" t="0"/>
            <a:stretch/>
          </p:blipFill>
          <p:spPr>
            <a:xfrm>
              <a:off x="0" y="6511282"/>
              <a:ext cx="12192000" cy="361767"/>
            </a:xfrm>
            <a:prstGeom prst="rect">
              <a:avLst/>
            </a:prstGeom>
            <a:noFill/>
            <a:ln>
              <a:noFill/>
            </a:ln>
          </p:spPr>
        </p:pic>
        <p:sp>
          <p:nvSpPr>
            <p:cNvPr id="357" name="Google Shape;357;p59"/>
            <p:cNvSpPr txBox="1"/>
            <p:nvPr/>
          </p:nvSpPr>
          <p:spPr>
            <a:xfrm>
              <a:off x="6712747" y="6536581"/>
              <a:ext cx="5317200" cy="318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0" i="0" lang="it" sz="1100" u="none" cap="none" strike="noStrike">
                  <a:solidFill>
                    <a:schemeClr val="lt1"/>
                  </a:solidFill>
                  <a:latin typeface="Arial"/>
                  <a:ea typeface="Arial"/>
                  <a:cs typeface="Arial"/>
                  <a:sym typeface="Arial"/>
                </a:rPr>
                <a:t>Missione 4 </a:t>
              </a:r>
              <a:r>
                <a:rPr b="1" i="0" lang="it" sz="1100" u="none" cap="none" strike="noStrike">
                  <a:solidFill>
                    <a:schemeClr val="lt1"/>
                  </a:solidFill>
                  <a:latin typeface="Arial"/>
                  <a:ea typeface="Arial"/>
                  <a:cs typeface="Arial"/>
                  <a:sym typeface="Arial"/>
                </a:rPr>
                <a:t>• Istruzione e Ricerca </a:t>
              </a:r>
              <a:endParaRPr b="0" i="0" sz="1100" u="none" cap="none" strike="noStrike">
                <a:solidFill>
                  <a:schemeClr val="lt1"/>
                </a:solidFill>
                <a:latin typeface="Arial"/>
                <a:ea typeface="Arial"/>
                <a:cs typeface="Arial"/>
                <a:sym typeface="Arial"/>
              </a:endParaRPr>
            </a:p>
          </p:txBody>
        </p:sp>
        <p:sp>
          <p:nvSpPr>
            <p:cNvPr id="358" name="Google Shape;358;p59"/>
            <p:cNvSpPr txBox="1"/>
            <p:nvPr/>
          </p:nvSpPr>
          <p:spPr>
            <a:xfrm>
              <a:off x="467555" y="6530753"/>
              <a:ext cx="7919100" cy="318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it" sz="11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100" u="none" cap="none" strike="noStrike">
                <a:solidFill>
                  <a:srgbClr val="000000"/>
                </a:solidFill>
                <a:latin typeface="Arial"/>
                <a:ea typeface="Arial"/>
                <a:cs typeface="Arial"/>
                <a:sym typeface="Arial"/>
              </a:endParaRPr>
            </a:p>
          </p:txBody>
        </p:sp>
      </p:grpSp>
      <p:sp>
        <p:nvSpPr>
          <p:cNvPr id="359" name="Google Shape;359;p59"/>
          <p:cNvSpPr txBox="1"/>
          <p:nvPr/>
        </p:nvSpPr>
        <p:spPr>
          <a:xfrm>
            <a:off x="169350" y="1102814"/>
            <a:ext cx="8805300" cy="3426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it" sz="1600">
                <a:solidFill>
                  <a:schemeClr val="dk1"/>
                </a:solidFill>
                <a:latin typeface="Calibri"/>
                <a:ea typeface="Calibri"/>
                <a:cs typeface="Calibri"/>
                <a:sym typeface="Calibri"/>
              </a:rPr>
              <a:t>The problem of </a:t>
            </a:r>
            <a:r>
              <a:rPr b="1" lang="it" sz="1600" u="sng">
                <a:solidFill>
                  <a:schemeClr val="dk1"/>
                </a:solidFill>
                <a:latin typeface="Calibri"/>
                <a:ea typeface="Calibri"/>
                <a:cs typeface="Calibri"/>
                <a:sym typeface="Calibri"/>
              </a:rPr>
              <a:t>close encounters</a:t>
            </a:r>
            <a:endParaRPr b="1" sz="1600" u="sng">
              <a:solidFill>
                <a:schemeClr val="dk1"/>
              </a:solidFill>
              <a:latin typeface="Calibri"/>
              <a:ea typeface="Calibri"/>
              <a:cs typeface="Calibri"/>
              <a:sym typeface="Calibri"/>
            </a:endParaRPr>
          </a:p>
          <a:p>
            <a:pPr indent="0" lvl="0" marL="34290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it" sz="1600">
                <a:solidFill>
                  <a:schemeClr val="dk1"/>
                </a:solidFill>
                <a:latin typeface="Calibri"/>
                <a:ea typeface="Calibri"/>
                <a:cs typeface="Calibri"/>
                <a:sym typeface="Calibri"/>
              </a:rPr>
              <a:t>Running the stability indicators routines on the database, we found a </a:t>
            </a:r>
            <a:r>
              <a:rPr b="1" lang="it" sz="1600">
                <a:solidFill>
                  <a:schemeClr val="dk1"/>
                </a:solidFill>
                <a:latin typeface="Calibri"/>
                <a:ea typeface="Calibri"/>
                <a:cs typeface="Calibri"/>
                <a:sym typeface="Calibri"/>
              </a:rPr>
              <a:t>problem</a:t>
            </a:r>
            <a:r>
              <a:rPr lang="it" sz="1600">
                <a:solidFill>
                  <a:schemeClr val="dk1"/>
                </a:solidFill>
                <a:latin typeface="Calibri"/>
                <a:ea typeface="Calibri"/>
                <a:cs typeface="Calibri"/>
                <a:sym typeface="Calibri"/>
              </a:rPr>
              <a:t>.</a:t>
            </a:r>
            <a:endParaRPr sz="16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6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it" sz="1600">
                <a:solidFill>
                  <a:schemeClr val="dk1"/>
                </a:solidFill>
                <a:latin typeface="Calibri"/>
                <a:ea typeface="Calibri"/>
                <a:cs typeface="Calibri"/>
                <a:sym typeface="Calibri"/>
              </a:rPr>
              <a:t>The N-body potential is </a:t>
            </a:r>
            <a:r>
              <a:rPr b="1" lang="it" sz="1600">
                <a:solidFill>
                  <a:schemeClr val="dk1"/>
                </a:solidFill>
                <a:latin typeface="Calibri"/>
                <a:ea typeface="Calibri"/>
                <a:cs typeface="Calibri"/>
                <a:sym typeface="Calibri"/>
              </a:rPr>
              <a:t>singular</a:t>
            </a:r>
            <a:r>
              <a:rPr lang="it" sz="1600">
                <a:solidFill>
                  <a:schemeClr val="dk1"/>
                </a:solidFill>
                <a:latin typeface="Calibri"/>
                <a:ea typeface="Calibri"/>
                <a:cs typeface="Calibri"/>
                <a:sym typeface="Calibri"/>
              </a:rPr>
              <a:t> when two bodies collapse in the same point (or are very close to each others) </a:t>
            </a:r>
            <a:r>
              <a:rPr lang="it" sz="1600">
                <a:solidFill>
                  <a:schemeClr val="dk1"/>
                </a:solidFill>
                <a:latin typeface="Calibri"/>
                <a:ea typeface="Calibri"/>
                <a:cs typeface="Calibri"/>
                <a:sym typeface="Calibri"/>
              </a:rPr>
              <a:t>→ </a:t>
            </a:r>
            <a:r>
              <a:rPr lang="it" sz="1600">
                <a:solidFill>
                  <a:schemeClr val="dk1"/>
                </a:solidFill>
                <a:latin typeface="Calibri"/>
                <a:ea typeface="Calibri"/>
                <a:cs typeface="Calibri"/>
                <a:sym typeface="Calibri"/>
              </a:rPr>
              <a:t>numerical methods in this case may </a:t>
            </a:r>
            <a:r>
              <a:rPr b="1" lang="it" sz="1600">
                <a:solidFill>
                  <a:schemeClr val="dk1"/>
                </a:solidFill>
                <a:latin typeface="Calibri"/>
                <a:ea typeface="Calibri"/>
                <a:cs typeface="Calibri"/>
                <a:sym typeface="Calibri"/>
              </a:rPr>
              <a:t>fail</a:t>
            </a:r>
            <a:r>
              <a:rPr lang="it" sz="1600">
                <a:solidFill>
                  <a:schemeClr val="dk1"/>
                </a:solidFill>
                <a:latin typeface="Calibri"/>
                <a:ea typeface="Calibri"/>
                <a:cs typeface="Calibri"/>
                <a:sym typeface="Calibri"/>
              </a:rPr>
              <a:t>. </a:t>
            </a:r>
            <a:endParaRPr sz="16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6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it" sz="1600">
                <a:solidFill>
                  <a:schemeClr val="dk1"/>
                </a:solidFill>
                <a:latin typeface="Calibri"/>
                <a:ea typeface="Calibri"/>
                <a:cs typeface="Calibri"/>
                <a:sym typeface="Calibri"/>
              </a:rPr>
              <a:t>Numerical evidences of the problem: </a:t>
            </a:r>
            <a:endParaRPr sz="16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Char char="-"/>
            </a:pPr>
            <a:r>
              <a:rPr lang="it" sz="1600">
                <a:solidFill>
                  <a:schemeClr val="dk1"/>
                </a:solidFill>
                <a:latin typeface="Calibri"/>
                <a:ea typeface="Calibri"/>
                <a:cs typeface="Calibri"/>
                <a:sym typeface="Calibri"/>
              </a:rPr>
              <a:t>anomalous </a:t>
            </a:r>
            <a:r>
              <a:rPr b="1" lang="it" sz="1600">
                <a:solidFill>
                  <a:schemeClr val="dk1"/>
                </a:solidFill>
                <a:latin typeface="Calibri"/>
                <a:ea typeface="Calibri"/>
                <a:cs typeface="Calibri"/>
                <a:sym typeface="Calibri"/>
              </a:rPr>
              <a:t>fluctuations in the energy; </a:t>
            </a:r>
            <a:endParaRPr b="1" sz="16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Char char="-"/>
            </a:pPr>
            <a:r>
              <a:rPr lang="it" sz="1600">
                <a:solidFill>
                  <a:schemeClr val="dk1"/>
                </a:solidFill>
                <a:latin typeface="Calibri"/>
                <a:ea typeface="Calibri"/>
                <a:cs typeface="Calibri"/>
                <a:sym typeface="Calibri"/>
              </a:rPr>
              <a:t>critical points which </a:t>
            </a:r>
            <a:r>
              <a:rPr b="1" lang="it" sz="1600">
                <a:solidFill>
                  <a:schemeClr val="dk1"/>
                </a:solidFill>
                <a:latin typeface="Calibri"/>
                <a:ea typeface="Calibri"/>
                <a:cs typeface="Calibri"/>
                <a:sym typeface="Calibri"/>
              </a:rPr>
              <a:t>disappear</a:t>
            </a:r>
            <a:r>
              <a:rPr lang="it" sz="1600">
                <a:solidFill>
                  <a:schemeClr val="dk1"/>
                </a:solidFill>
                <a:latin typeface="Calibri"/>
                <a:ea typeface="Calibri"/>
                <a:cs typeface="Calibri"/>
                <a:sym typeface="Calibri"/>
              </a:rPr>
              <a:t> when changing the parameters of the problem (e.g. number of Fourier coefficients considered); </a:t>
            </a:r>
            <a:endParaRPr sz="16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Char char="-"/>
            </a:pPr>
            <a:r>
              <a:rPr lang="it" sz="1600">
                <a:solidFill>
                  <a:schemeClr val="dk1"/>
                </a:solidFill>
                <a:latin typeface="Calibri"/>
                <a:ea typeface="Calibri"/>
                <a:cs typeface="Calibri"/>
                <a:sym typeface="Calibri"/>
              </a:rPr>
              <a:t>anomalous results when testing the stability indicators routines (e.g. values which are too high). </a:t>
            </a:r>
            <a:endParaRPr sz="1600">
              <a:solidFill>
                <a:schemeClr val="dk1"/>
              </a:solidFill>
              <a:latin typeface="Calibri"/>
              <a:ea typeface="Calibri"/>
              <a:cs typeface="Calibri"/>
              <a:sym typeface="Calibri"/>
            </a:endParaRPr>
          </a:p>
        </p:txBody>
      </p:sp>
      <p:sp>
        <p:nvSpPr>
          <p:cNvPr id="360" name="Google Shape;360;p59"/>
          <p:cNvSpPr txBox="1"/>
          <p:nvPr/>
        </p:nvSpPr>
        <p:spPr>
          <a:xfrm>
            <a:off x="169426" y="638175"/>
            <a:ext cx="5442300" cy="387900"/>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1800"/>
              <a:buFont typeface="Arial"/>
              <a:buNone/>
            </a:pPr>
            <a:r>
              <a:rPr b="1" lang="it" sz="2300">
                <a:solidFill>
                  <a:srgbClr val="1C7FFF"/>
                </a:solidFill>
                <a:latin typeface="Titillium Web"/>
                <a:ea typeface="Titillium Web"/>
                <a:cs typeface="Titillium Web"/>
                <a:sym typeface="Titillium Web"/>
              </a:rPr>
              <a:t>Main results </a:t>
            </a:r>
            <a:endParaRPr b="0" i="0" sz="1500" u="none" cap="none" strike="noStrike">
              <a:solidFill>
                <a:srgbClr val="000000"/>
              </a:solidFill>
              <a:latin typeface="Titillium Web"/>
              <a:ea typeface="Titillium Web"/>
              <a:cs typeface="Titillium Web"/>
              <a:sym typeface="Titillium Web"/>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pic>
        <p:nvPicPr>
          <p:cNvPr id="366" name="Google Shape;366;p60"/>
          <p:cNvPicPr preferRelativeResize="0"/>
          <p:nvPr/>
        </p:nvPicPr>
        <p:blipFill rotWithShape="1">
          <a:blip r:embed="rId3">
            <a:alphaModFix/>
          </a:blip>
          <a:srcRect b="0" l="0" r="0" t="0"/>
          <a:stretch/>
        </p:blipFill>
        <p:spPr>
          <a:xfrm>
            <a:off x="-2" y="0"/>
            <a:ext cx="9144000" cy="638174"/>
          </a:xfrm>
          <a:prstGeom prst="rect">
            <a:avLst/>
          </a:prstGeom>
          <a:noFill/>
          <a:ln>
            <a:noFill/>
          </a:ln>
        </p:spPr>
      </p:pic>
      <p:grpSp>
        <p:nvGrpSpPr>
          <p:cNvPr id="367" name="Google Shape;367;p60"/>
          <p:cNvGrpSpPr/>
          <p:nvPr/>
        </p:nvGrpSpPr>
        <p:grpSpPr>
          <a:xfrm>
            <a:off x="0" y="4883461"/>
            <a:ext cx="9144000" cy="271325"/>
            <a:chOff x="0" y="6511282"/>
            <a:chExt cx="12192000" cy="361767"/>
          </a:xfrm>
        </p:grpSpPr>
        <p:pic>
          <p:nvPicPr>
            <p:cNvPr id="368" name="Google Shape;368;p60"/>
            <p:cNvPicPr preferRelativeResize="0"/>
            <p:nvPr/>
          </p:nvPicPr>
          <p:blipFill rotWithShape="1">
            <a:blip r:embed="rId4">
              <a:alphaModFix/>
            </a:blip>
            <a:srcRect b="0" l="0" r="0" t="0"/>
            <a:stretch/>
          </p:blipFill>
          <p:spPr>
            <a:xfrm>
              <a:off x="0" y="6511282"/>
              <a:ext cx="12192000" cy="361767"/>
            </a:xfrm>
            <a:prstGeom prst="rect">
              <a:avLst/>
            </a:prstGeom>
            <a:noFill/>
            <a:ln>
              <a:noFill/>
            </a:ln>
          </p:spPr>
        </p:pic>
        <p:sp>
          <p:nvSpPr>
            <p:cNvPr id="369" name="Google Shape;369;p60"/>
            <p:cNvSpPr txBox="1"/>
            <p:nvPr/>
          </p:nvSpPr>
          <p:spPr>
            <a:xfrm>
              <a:off x="6712747" y="6536581"/>
              <a:ext cx="5317200" cy="318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0" i="0" lang="it" sz="1100" u="none" cap="none" strike="noStrike">
                  <a:solidFill>
                    <a:schemeClr val="lt1"/>
                  </a:solidFill>
                  <a:latin typeface="Arial"/>
                  <a:ea typeface="Arial"/>
                  <a:cs typeface="Arial"/>
                  <a:sym typeface="Arial"/>
                </a:rPr>
                <a:t>Missione 4 </a:t>
              </a:r>
              <a:r>
                <a:rPr b="1" i="0" lang="it" sz="1100" u="none" cap="none" strike="noStrike">
                  <a:solidFill>
                    <a:schemeClr val="lt1"/>
                  </a:solidFill>
                  <a:latin typeface="Arial"/>
                  <a:ea typeface="Arial"/>
                  <a:cs typeface="Arial"/>
                  <a:sym typeface="Arial"/>
                </a:rPr>
                <a:t>• Istruzione e Ricerca </a:t>
              </a:r>
              <a:endParaRPr b="0" i="0" sz="1100" u="none" cap="none" strike="noStrike">
                <a:solidFill>
                  <a:schemeClr val="lt1"/>
                </a:solidFill>
                <a:latin typeface="Arial"/>
                <a:ea typeface="Arial"/>
                <a:cs typeface="Arial"/>
                <a:sym typeface="Arial"/>
              </a:endParaRPr>
            </a:p>
          </p:txBody>
        </p:sp>
        <p:sp>
          <p:nvSpPr>
            <p:cNvPr id="370" name="Google Shape;370;p60"/>
            <p:cNvSpPr txBox="1"/>
            <p:nvPr/>
          </p:nvSpPr>
          <p:spPr>
            <a:xfrm>
              <a:off x="467555" y="6530753"/>
              <a:ext cx="7919100" cy="318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it" sz="11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100" u="none" cap="none" strike="noStrike">
                <a:solidFill>
                  <a:srgbClr val="000000"/>
                </a:solidFill>
                <a:latin typeface="Arial"/>
                <a:ea typeface="Arial"/>
                <a:cs typeface="Arial"/>
                <a:sym typeface="Arial"/>
              </a:endParaRPr>
            </a:p>
          </p:txBody>
        </p:sp>
      </p:grpSp>
      <p:sp>
        <p:nvSpPr>
          <p:cNvPr id="371" name="Google Shape;371;p60"/>
          <p:cNvSpPr txBox="1"/>
          <p:nvPr/>
        </p:nvSpPr>
        <p:spPr>
          <a:xfrm>
            <a:off x="169426" y="638175"/>
            <a:ext cx="5442300" cy="387900"/>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1800"/>
              <a:buFont typeface="Arial"/>
              <a:buNone/>
            </a:pPr>
            <a:r>
              <a:rPr b="1" lang="it" sz="2300">
                <a:solidFill>
                  <a:srgbClr val="1C7FFF"/>
                </a:solidFill>
                <a:latin typeface="Titillium Web"/>
                <a:ea typeface="Titillium Web"/>
                <a:cs typeface="Titillium Web"/>
                <a:sym typeface="Titillium Web"/>
              </a:rPr>
              <a:t>Main results </a:t>
            </a:r>
            <a:endParaRPr b="0" i="0" sz="1500" u="none" cap="none" strike="noStrike">
              <a:solidFill>
                <a:srgbClr val="000000"/>
              </a:solidFill>
              <a:latin typeface="Titillium Web"/>
              <a:ea typeface="Titillium Web"/>
              <a:cs typeface="Titillium Web"/>
              <a:sym typeface="Titillium Web"/>
            </a:endParaRPr>
          </a:p>
        </p:txBody>
      </p:sp>
      <p:pic>
        <p:nvPicPr>
          <p:cNvPr id="372" name="Google Shape;372;p60" title="brutta2.png"/>
          <p:cNvPicPr preferRelativeResize="0"/>
          <p:nvPr/>
        </p:nvPicPr>
        <p:blipFill>
          <a:blip r:embed="rId5">
            <a:alphaModFix/>
          </a:blip>
          <a:stretch>
            <a:fillRect/>
          </a:stretch>
        </p:blipFill>
        <p:spPr>
          <a:xfrm>
            <a:off x="2159000" y="1594750"/>
            <a:ext cx="4825999" cy="3134075"/>
          </a:xfrm>
          <a:prstGeom prst="rect">
            <a:avLst/>
          </a:prstGeom>
          <a:noFill/>
          <a:ln>
            <a:noFill/>
          </a:ln>
        </p:spPr>
      </p:pic>
      <p:sp>
        <p:nvSpPr>
          <p:cNvPr id="373" name="Google Shape;373;p60"/>
          <p:cNvSpPr txBox="1"/>
          <p:nvPr/>
        </p:nvSpPr>
        <p:spPr>
          <a:xfrm>
            <a:off x="169425" y="967575"/>
            <a:ext cx="4888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1600">
                <a:solidFill>
                  <a:schemeClr val="dk1"/>
                </a:solidFill>
                <a:latin typeface="Calibri"/>
                <a:ea typeface="Calibri"/>
                <a:cs typeface="Calibri"/>
                <a:sym typeface="Calibri"/>
              </a:rPr>
              <a:t>The problem of close </a:t>
            </a:r>
            <a:r>
              <a:rPr b="1" lang="it" sz="1600">
                <a:solidFill>
                  <a:schemeClr val="dk1"/>
                </a:solidFill>
                <a:latin typeface="Calibri"/>
                <a:ea typeface="Calibri"/>
                <a:cs typeface="Calibri"/>
                <a:sym typeface="Calibri"/>
              </a:rPr>
              <a:t>encounters</a:t>
            </a:r>
            <a:r>
              <a:rPr b="1" lang="it" sz="1600">
                <a:solidFill>
                  <a:schemeClr val="dk1"/>
                </a:solidFill>
                <a:latin typeface="Calibri"/>
                <a:ea typeface="Calibri"/>
                <a:cs typeface="Calibri"/>
                <a:sym typeface="Calibri"/>
              </a:rPr>
              <a:t> - Energy </a:t>
            </a:r>
            <a:r>
              <a:rPr b="1" lang="it" sz="1600">
                <a:solidFill>
                  <a:schemeClr val="dk1"/>
                </a:solidFill>
                <a:latin typeface="Calibri"/>
                <a:ea typeface="Calibri"/>
                <a:cs typeface="Calibri"/>
                <a:sym typeface="Calibri"/>
              </a:rPr>
              <a:t>fluctuations</a:t>
            </a:r>
            <a:endParaRPr b="1" sz="16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pic>
        <p:nvPicPr>
          <p:cNvPr id="379" name="Google Shape;379;p61"/>
          <p:cNvPicPr preferRelativeResize="0"/>
          <p:nvPr/>
        </p:nvPicPr>
        <p:blipFill rotWithShape="1">
          <a:blip r:embed="rId3">
            <a:alphaModFix/>
          </a:blip>
          <a:srcRect b="0" l="0" r="0" t="0"/>
          <a:stretch/>
        </p:blipFill>
        <p:spPr>
          <a:xfrm>
            <a:off x="-2" y="0"/>
            <a:ext cx="9144000" cy="638174"/>
          </a:xfrm>
          <a:prstGeom prst="rect">
            <a:avLst/>
          </a:prstGeom>
          <a:noFill/>
          <a:ln>
            <a:noFill/>
          </a:ln>
        </p:spPr>
      </p:pic>
      <p:grpSp>
        <p:nvGrpSpPr>
          <p:cNvPr id="380" name="Google Shape;380;p61"/>
          <p:cNvGrpSpPr/>
          <p:nvPr/>
        </p:nvGrpSpPr>
        <p:grpSpPr>
          <a:xfrm>
            <a:off x="0" y="4883461"/>
            <a:ext cx="9144000" cy="271325"/>
            <a:chOff x="0" y="6511282"/>
            <a:chExt cx="12192000" cy="361767"/>
          </a:xfrm>
        </p:grpSpPr>
        <p:pic>
          <p:nvPicPr>
            <p:cNvPr id="381" name="Google Shape;381;p61"/>
            <p:cNvPicPr preferRelativeResize="0"/>
            <p:nvPr/>
          </p:nvPicPr>
          <p:blipFill rotWithShape="1">
            <a:blip r:embed="rId4">
              <a:alphaModFix/>
            </a:blip>
            <a:srcRect b="0" l="0" r="0" t="0"/>
            <a:stretch/>
          </p:blipFill>
          <p:spPr>
            <a:xfrm>
              <a:off x="0" y="6511282"/>
              <a:ext cx="12192000" cy="361767"/>
            </a:xfrm>
            <a:prstGeom prst="rect">
              <a:avLst/>
            </a:prstGeom>
            <a:noFill/>
            <a:ln>
              <a:noFill/>
            </a:ln>
          </p:spPr>
        </p:pic>
        <p:sp>
          <p:nvSpPr>
            <p:cNvPr id="382" name="Google Shape;382;p61"/>
            <p:cNvSpPr txBox="1"/>
            <p:nvPr/>
          </p:nvSpPr>
          <p:spPr>
            <a:xfrm>
              <a:off x="6712747" y="6536581"/>
              <a:ext cx="5317200" cy="318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0" i="0" lang="it" sz="1100" u="none" cap="none" strike="noStrike">
                  <a:solidFill>
                    <a:schemeClr val="lt1"/>
                  </a:solidFill>
                  <a:latin typeface="Arial"/>
                  <a:ea typeface="Arial"/>
                  <a:cs typeface="Arial"/>
                  <a:sym typeface="Arial"/>
                </a:rPr>
                <a:t>Missione 4 </a:t>
              </a:r>
              <a:r>
                <a:rPr b="1" i="0" lang="it" sz="1100" u="none" cap="none" strike="noStrike">
                  <a:solidFill>
                    <a:schemeClr val="lt1"/>
                  </a:solidFill>
                  <a:latin typeface="Arial"/>
                  <a:ea typeface="Arial"/>
                  <a:cs typeface="Arial"/>
                  <a:sym typeface="Arial"/>
                </a:rPr>
                <a:t>• Istruzione e Ricerca </a:t>
              </a:r>
              <a:endParaRPr b="0" i="0" sz="1100" u="none" cap="none" strike="noStrike">
                <a:solidFill>
                  <a:schemeClr val="lt1"/>
                </a:solidFill>
                <a:latin typeface="Arial"/>
                <a:ea typeface="Arial"/>
                <a:cs typeface="Arial"/>
                <a:sym typeface="Arial"/>
              </a:endParaRPr>
            </a:p>
          </p:txBody>
        </p:sp>
        <p:sp>
          <p:nvSpPr>
            <p:cNvPr id="383" name="Google Shape;383;p61"/>
            <p:cNvSpPr txBox="1"/>
            <p:nvPr/>
          </p:nvSpPr>
          <p:spPr>
            <a:xfrm>
              <a:off x="467555" y="6530753"/>
              <a:ext cx="7919100" cy="318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it" sz="1100" u="none" cap="none" strike="noStrike">
                  <a:solidFill>
                    <a:schemeClr val="lt1"/>
                  </a:solidFill>
                  <a:latin typeface="Titillium Web"/>
                  <a:ea typeface="Titillium Web"/>
                  <a:cs typeface="Titillium Web"/>
                  <a:sym typeface="Titillium Web"/>
                </a:rPr>
                <a:t>ICSC Italian Research Center on High-Performance Computing, Big Data and Quantum Computing</a:t>
              </a:r>
              <a:endParaRPr b="0" i="0" sz="1100" u="none" cap="none" strike="noStrike">
                <a:solidFill>
                  <a:srgbClr val="000000"/>
                </a:solidFill>
                <a:latin typeface="Arial"/>
                <a:ea typeface="Arial"/>
                <a:cs typeface="Arial"/>
                <a:sym typeface="Arial"/>
              </a:endParaRPr>
            </a:p>
          </p:txBody>
        </p:sp>
      </p:grpSp>
      <p:sp>
        <p:nvSpPr>
          <p:cNvPr id="384" name="Google Shape;384;p61"/>
          <p:cNvSpPr txBox="1"/>
          <p:nvPr/>
        </p:nvSpPr>
        <p:spPr>
          <a:xfrm>
            <a:off x="169350" y="1293951"/>
            <a:ext cx="8805300" cy="2933700"/>
          </a:xfrm>
          <a:prstGeom prst="rect">
            <a:avLst/>
          </a:prstGeom>
          <a:noFill/>
          <a:ln>
            <a:noFill/>
          </a:ln>
        </p:spPr>
        <p:txBody>
          <a:bodyPr anchorCtr="0" anchor="t" bIns="68575" lIns="68575" spcFirstLastPara="1" rIns="68575" wrap="square" tIns="68575">
            <a:spAutoFit/>
          </a:bodyPr>
          <a:lstStyle/>
          <a:p>
            <a:pPr indent="0" lvl="0" marL="0" rtl="0" algn="l">
              <a:lnSpc>
                <a:spcPct val="115000"/>
              </a:lnSpc>
              <a:spcBef>
                <a:spcPts val="0"/>
              </a:spcBef>
              <a:spcAft>
                <a:spcPts val="0"/>
              </a:spcAft>
              <a:buNone/>
            </a:pPr>
            <a:r>
              <a:rPr b="1" lang="it" sz="1600">
                <a:solidFill>
                  <a:schemeClr val="dk1"/>
                </a:solidFill>
                <a:latin typeface="Calibri"/>
                <a:ea typeface="Calibri"/>
                <a:cs typeface="Calibri"/>
                <a:sym typeface="Calibri"/>
              </a:rPr>
              <a:t>The problem of close encounters - Solution</a:t>
            </a:r>
            <a:endParaRPr b="1" sz="1600">
              <a:solidFill>
                <a:schemeClr val="dk1"/>
              </a:solidFill>
              <a:latin typeface="Calibri"/>
              <a:ea typeface="Calibri"/>
              <a:cs typeface="Calibri"/>
              <a:sym typeface="Calibri"/>
            </a:endParaRPr>
          </a:p>
          <a:p>
            <a:pPr indent="0" lvl="0" marL="457200" rtl="0" algn="l">
              <a:lnSpc>
                <a:spcPct val="115000"/>
              </a:lnSpc>
              <a:spcBef>
                <a:spcPts val="0"/>
              </a:spcBef>
              <a:spcAft>
                <a:spcPts val="0"/>
              </a:spcAft>
              <a:buNone/>
            </a:pPr>
            <a:r>
              <a:t/>
            </a:r>
            <a:endParaRPr b="1" sz="16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it" sz="1600">
                <a:solidFill>
                  <a:schemeClr val="dk1"/>
                </a:solidFill>
                <a:latin typeface="Calibri"/>
                <a:ea typeface="Calibri"/>
                <a:cs typeface="Calibri"/>
                <a:sym typeface="Calibri"/>
              </a:rPr>
              <a:t>We developed a </a:t>
            </a:r>
            <a:r>
              <a:rPr b="1" lang="it" sz="1600">
                <a:solidFill>
                  <a:schemeClr val="dk1"/>
                </a:solidFill>
                <a:latin typeface="Calibri"/>
                <a:ea typeface="Calibri"/>
                <a:cs typeface="Calibri"/>
                <a:sym typeface="Calibri"/>
              </a:rPr>
              <a:t>new routine</a:t>
            </a:r>
            <a:r>
              <a:rPr lang="it" sz="1600">
                <a:solidFill>
                  <a:schemeClr val="dk1"/>
                </a:solidFill>
                <a:latin typeface="Calibri"/>
                <a:ea typeface="Calibri"/>
                <a:cs typeface="Calibri"/>
                <a:sym typeface="Calibri"/>
              </a:rPr>
              <a:t> with a new numerical integrator, which has a much better </a:t>
            </a:r>
            <a:r>
              <a:rPr b="1" lang="it" sz="1600">
                <a:solidFill>
                  <a:schemeClr val="dk1"/>
                </a:solidFill>
                <a:latin typeface="Calibri"/>
                <a:ea typeface="Calibri"/>
                <a:cs typeface="Calibri"/>
                <a:sym typeface="Calibri"/>
              </a:rPr>
              <a:t>control of the error</a:t>
            </a:r>
            <a:r>
              <a:rPr lang="it" sz="1600">
                <a:solidFill>
                  <a:schemeClr val="dk1"/>
                </a:solidFill>
                <a:latin typeface="Calibri"/>
                <a:ea typeface="Calibri"/>
                <a:cs typeface="Calibri"/>
                <a:sym typeface="Calibri"/>
              </a:rPr>
              <a:t>, even close to singularities. </a:t>
            </a:r>
            <a:endParaRPr sz="16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6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it" sz="1600">
                <a:solidFill>
                  <a:schemeClr val="dk1"/>
                </a:solidFill>
                <a:latin typeface="Calibri"/>
                <a:ea typeface="Calibri"/>
                <a:cs typeface="Calibri"/>
                <a:sym typeface="Calibri"/>
              </a:rPr>
              <a:t>The new numerical integrator is much </a:t>
            </a:r>
            <a:r>
              <a:rPr b="1" lang="it" sz="1600">
                <a:solidFill>
                  <a:schemeClr val="dk1"/>
                </a:solidFill>
                <a:latin typeface="Calibri"/>
                <a:ea typeface="Calibri"/>
                <a:cs typeface="Calibri"/>
                <a:sym typeface="Calibri"/>
              </a:rPr>
              <a:t>slower</a:t>
            </a:r>
            <a:r>
              <a:rPr lang="it" sz="1600">
                <a:solidFill>
                  <a:schemeClr val="dk1"/>
                </a:solidFill>
                <a:latin typeface="Calibri"/>
                <a:ea typeface="Calibri"/>
                <a:cs typeface="Calibri"/>
                <a:sym typeface="Calibri"/>
              </a:rPr>
              <a:t>, so we use it only when needed. </a:t>
            </a:r>
            <a:endParaRPr sz="1600">
              <a:solidFill>
                <a:schemeClr val="dk1"/>
              </a:solidFill>
              <a:latin typeface="Calibri"/>
              <a:ea typeface="Calibri"/>
              <a:cs typeface="Calibri"/>
              <a:sym typeface="Calibri"/>
            </a:endParaRPr>
          </a:p>
          <a:p>
            <a:pPr indent="0" lvl="0" marL="457200" rtl="0" algn="l">
              <a:lnSpc>
                <a:spcPct val="115000"/>
              </a:lnSpc>
              <a:spcBef>
                <a:spcPts val="0"/>
              </a:spcBef>
              <a:spcAft>
                <a:spcPts val="0"/>
              </a:spcAft>
              <a:buNone/>
            </a:pPr>
            <a:r>
              <a:t/>
            </a:r>
            <a:endParaRPr sz="16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it" sz="1600">
                <a:solidFill>
                  <a:schemeClr val="dk1"/>
                </a:solidFill>
                <a:latin typeface="Calibri"/>
                <a:ea typeface="Calibri"/>
                <a:cs typeface="Calibri"/>
                <a:sym typeface="Calibri"/>
              </a:rPr>
              <a:t>In such way, we can </a:t>
            </a:r>
            <a:r>
              <a:rPr b="1" lang="it" sz="1600">
                <a:solidFill>
                  <a:schemeClr val="dk1"/>
                </a:solidFill>
                <a:latin typeface="Calibri"/>
                <a:ea typeface="Calibri"/>
                <a:cs typeface="Calibri"/>
                <a:sym typeface="Calibri"/>
              </a:rPr>
              <a:t>test</a:t>
            </a:r>
            <a:r>
              <a:rPr lang="it" sz="1600">
                <a:solidFill>
                  <a:schemeClr val="dk1"/>
                </a:solidFill>
                <a:latin typeface="Calibri"/>
                <a:ea typeface="Calibri"/>
                <a:cs typeface="Calibri"/>
                <a:sym typeface="Calibri"/>
              </a:rPr>
              <a:t> the orbits already found with the “fast” integrator and </a:t>
            </a:r>
            <a:r>
              <a:rPr b="1" lang="it" sz="1600">
                <a:solidFill>
                  <a:schemeClr val="dk1"/>
                </a:solidFill>
                <a:latin typeface="Calibri"/>
                <a:ea typeface="Calibri"/>
                <a:cs typeface="Calibri"/>
                <a:sym typeface="Calibri"/>
              </a:rPr>
              <a:t>refine</a:t>
            </a:r>
            <a:r>
              <a:rPr lang="it" sz="1600">
                <a:solidFill>
                  <a:schemeClr val="dk1"/>
                </a:solidFill>
                <a:latin typeface="Calibri"/>
                <a:ea typeface="Calibri"/>
                <a:cs typeface="Calibri"/>
                <a:sym typeface="Calibri"/>
              </a:rPr>
              <a:t> the results. </a:t>
            </a:r>
            <a:endParaRPr sz="16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6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it" sz="1600">
                <a:solidFill>
                  <a:schemeClr val="dk1"/>
                </a:solidFill>
                <a:latin typeface="Calibri"/>
                <a:ea typeface="Calibri"/>
                <a:cs typeface="Calibri"/>
                <a:sym typeface="Calibri"/>
              </a:rPr>
              <a:t>We expect around </a:t>
            </a:r>
            <a:r>
              <a:rPr b="1" lang="it" sz="1600">
                <a:solidFill>
                  <a:schemeClr val="dk1"/>
                </a:solidFill>
                <a:latin typeface="Calibri"/>
                <a:ea typeface="Calibri"/>
                <a:cs typeface="Calibri"/>
                <a:sym typeface="Calibri"/>
              </a:rPr>
              <a:t>10%</a:t>
            </a:r>
            <a:r>
              <a:rPr lang="it" sz="1600">
                <a:solidFill>
                  <a:schemeClr val="dk1"/>
                </a:solidFill>
                <a:latin typeface="Calibri"/>
                <a:ea typeface="Calibri"/>
                <a:cs typeface="Calibri"/>
                <a:sym typeface="Calibri"/>
              </a:rPr>
              <a:t> of them will survive the refinement. </a:t>
            </a:r>
            <a:endParaRPr sz="1600">
              <a:solidFill>
                <a:schemeClr val="dk1"/>
              </a:solidFill>
              <a:latin typeface="Calibri"/>
              <a:ea typeface="Calibri"/>
              <a:cs typeface="Calibri"/>
              <a:sym typeface="Calibri"/>
            </a:endParaRPr>
          </a:p>
        </p:txBody>
      </p:sp>
      <p:sp>
        <p:nvSpPr>
          <p:cNvPr id="385" name="Google Shape;385;p61"/>
          <p:cNvSpPr txBox="1"/>
          <p:nvPr/>
        </p:nvSpPr>
        <p:spPr>
          <a:xfrm>
            <a:off x="169426" y="638175"/>
            <a:ext cx="5442300" cy="387900"/>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1800"/>
              <a:buFont typeface="Arial"/>
              <a:buNone/>
            </a:pPr>
            <a:r>
              <a:rPr b="1" lang="it" sz="2300">
                <a:solidFill>
                  <a:srgbClr val="1C7FFF"/>
                </a:solidFill>
                <a:latin typeface="Titillium Web"/>
                <a:ea typeface="Titillium Web"/>
                <a:cs typeface="Titillium Web"/>
                <a:sym typeface="Titillium Web"/>
              </a:rPr>
              <a:t>Main results </a:t>
            </a:r>
            <a:endParaRPr b="0" i="0" sz="1500" u="none" cap="none" strike="noStrike">
              <a:solidFill>
                <a:srgbClr val="000000"/>
              </a:solidFill>
              <a:latin typeface="Titillium Web"/>
              <a:ea typeface="Titillium Web"/>
              <a:cs typeface="Titillium Web"/>
              <a:sym typeface="Titillium Web"/>
            </a:endParaRPr>
          </a:p>
        </p:txBody>
      </p:sp>
    </p:spTree>
  </p:cSld>
  <p:clrMapOvr>
    <a:masterClrMapping/>
  </p:clrMapOvr>
</p:sld>
</file>

<file path=ppt/theme/theme1.xml><?xml version="1.0" encoding="utf-8"?>
<a:theme xmlns:a="http://schemas.openxmlformats.org/drawingml/2006/main" xmlns:r="http://schemas.openxmlformats.org/officeDocument/2006/relationships"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