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738" r:id="rId3"/>
    <p:sldId id="474" r:id="rId4"/>
    <p:sldId id="768" r:id="rId5"/>
    <p:sldId id="569" r:id="rId6"/>
    <p:sldId id="770" r:id="rId7"/>
    <p:sldId id="388" r:id="rId8"/>
    <p:sldId id="762" r:id="rId9"/>
    <p:sldId id="793" r:id="rId10"/>
    <p:sldId id="790" r:id="rId11"/>
    <p:sldId id="283" r:id="rId12"/>
    <p:sldId id="776" r:id="rId13"/>
    <p:sldId id="761" r:id="rId14"/>
    <p:sldId id="791" r:id="rId15"/>
    <p:sldId id="706" r:id="rId16"/>
    <p:sldId id="716" r:id="rId17"/>
    <p:sldId id="270" r:id="rId18"/>
    <p:sldId id="792" r:id="rId19"/>
    <p:sldId id="258" r:id="rId20"/>
    <p:sldId id="663" r:id="rId21"/>
    <p:sldId id="259" r:id="rId22"/>
    <p:sldId id="260" r:id="rId23"/>
  </p:sldIdLst>
  <p:sldSz cx="12192000" cy="6858000"/>
  <p:notesSz cx="6858000" cy="9144000"/>
  <p:embeddedFontLst>
    <p:embeddedFont>
      <p:font typeface="Cambria Math" panose="02040503050406030204" pitchFamily="18" charset="0"/>
      <p:regular r:id="rId25"/>
    </p:embeddedFont>
    <p:embeddedFont>
      <p:font typeface="Candara" panose="020E0502030303020204" pitchFamily="34" charset="0"/>
      <p:regular r:id="rId26"/>
      <p:bold r:id="rId27"/>
      <p:italic r:id="rId28"/>
      <p:boldItalic r:id="rId29"/>
    </p:embeddedFont>
    <p:embeddedFont>
      <p:font typeface="Consolas" panose="020B0609020204030204" pitchFamily="49" charset="0"/>
      <p:regular r:id="rId30"/>
      <p:bold r:id="rId31"/>
      <p:italic r:id="rId32"/>
      <p:boldItalic r:id="rId33"/>
    </p:embeddedFont>
    <p:embeddedFont>
      <p:font typeface="Inter Light" panose="02000503000000020004" pitchFamily="2" charset="0"/>
      <p:regular r:id="rId34"/>
      <p:bold r:id="rId35"/>
      <p:italic r:id="rId36"/>
      <p:boldItalic r:id="rId37"/>
    </p:embeddedFont>
    <p:embeddedFont>
      <p:font typeface="Titillium Web" pitchFamily="2" charset="77"/>
      <p:regular r:id="rId38"/>
      <p:bold r:id="rId39"/>
      <p:italic r:id="rId40"/>
      <p:boldItalic r:id="rId41"/>
    </p:embeddedFont>
    <p:embeddedFont>
      <p:font typeface="Titillium Web SemiBold"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jBPfYF5AspmGdeowXUFq88tpeua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7891"/>
  </p:normalViewPr>
  <p:slideViewPr>
    <p:cSldViewPr snapToGrid="0">
      <p:cViewPr varScale="1">
        <p:scale>
          <a:sx n="109" d="100"/>
          <a:sy n="109" d="100"/>
        </p:scale>
        <p:origin x="208" y="248"/>
      </p:cViewPr>
      <p:guideLst/>
    </p:cSldViewPr>
  </p:slideViewPr>
  <p:notesTextViewPr>
    <p:cViewPr>
      <p:scale>
        <a:sx n="114" d="100"/>
        <a:sy n="114" d="100"/>
      </p:scale>
      <p:origin x="0" y="0"/>
    </p:cViewPr>
  </p:notesTextViewPr>
  <p:sorterViewPr>
    <p:cViewPr>
      <p:scale>
        <a:sx n="1" d="1"/>
        <a:sy n="1" d="1"/>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Cover</a:t>
            </a:r>
            <a:endParaRPr dirty="0"/>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ptos" panose="020B0004020202020204" pitchFamily="34" charset="0"/>
                <a:ea typeface="Titillium Web"/>
                <a:cs typeface="Titillium Web"/>
                <a:sym typeface="Titillium Web"/>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ptos" panose="020B0004020202020204" pitchFamily="34" charset="0"/>
                <a:ea typeface="Titillium Web"/>
                <a:cs typeface="Titillium Web"/>
                <a:sym typeface="Titillium Web"/>
              </a:rPr>
              <a:t>Data Locality: Data transfer </a:t>
            </a:r>
            <a:r>
              <a:rPr lang="en-GB" sz="1200" i="1" u="sng" dirty="0">
                <a:latin typeface="Aptos" panose="020B0004020202020204" pitchFamily="34" charset="0"/>
                <a:ea typeface="Titillium Web"/>
                <a:cs typeface="Titillium Web"/>
                <a:sym typeface="Titillium Web"/>
              </a:rPr>
              <a:t>major bottleneck</a:t>
            </a:r>
            <a:r>
              <a:rPr lang="en-GB" sz="1200" dirty="0">
                <a:latin typeface="Aptos" panose="020B0004020202020204" pitchFamily="34" charset="0"/>
                <a:ea typeface="Titillium Web"/>
                <a:cs typeface="Titillium Web"/>
                <a:sym typeface="Titillium Web"/>
              </a:rPr>
              <a:t>  </a:t>
            </a:r>
            <a:r>
              <a:rPr lang="en-GB" sz="1200" dirty="0">
                <a:latin typeface="Aptos" panose="020B0004020202020204" pitchFamily="34" charset="0"/>
                <a:ea typeface="Titillium Web"/>
                <a:cs typeface="Titillium Web"/>
                <a:sym typeface="Wingdings" pitchFamily="2" charset="2"/>
              </a:rPr>
              <a:t> all computational part of the program should reside in GPU memory !</a:t>
            </a:r>
            <a:endParaRPr lang="en-GB" sz="1200" dirty="0">
              <a:latin typeface="Aptos" panose="020B0004020202020204" pitchFamily="34" charset="0"/>
              <a:ea typeface="Titillium Web"/>
              <a:cs typeface="Titillium Web"/>
              <a:sym typeface="Titillium Web"/>
            </a:endParaRPr>
          </a:p>
          <a:p>
            <a:pPr indent="0">
              <a:spcBef>
                <a:spcPts val="0"/>
              </a:spcBef>
              <a:buClr>
                <a:schemeClr val="tx1"/>
              </a:buClr>
              <a:buSzPts val="2000"/>
              <a:buNone/>
            </a:pPr>
            <a:r>
              <a:rPr lang="en-GB" sz="1200" dirty="0">
                <a:latin typeface="Aptos" panose="020B0004020202020204" pitchFamily="34" charset="0"/>
                <a:ea typeface="Titillium Web"/>
                <a:cs typeface="Titillium Web"/>
                <a:sym typeface="Titillium Web"/>
              </a:rPr>
              <a:t>Without precautions, simultaneous operations are performed at the same memory address leading to incorrect results. </a:t>
            </a:r>
          </a:p>
          <a:p>
            <a:endParaRPr lang="en-US" dirty="0">
              <a:latin typeface="Calibri"/>
              <a:ea typeface="Calibri"/>
              <a:cs typeface="Calibri"/>
            </a:endParaRPr>
          </a:p>
          <a:p>
            <a:endParaRPr lang="en-US" dirty="0">
              <a:latin typeface="Calibri"/>
              <a:ea typeface="Calibri"/>
              <a:cs typeface="Calibri"/>
            </a:endParaRPr>
          </a:p>
          <a:p>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ea typeface="Calibri"/>
                <a:cs typeface="Calibri"/>
              </a:rPr>
              <a:t>The main limiting factor of GPU acceleration is the movement of data</a:t>
            </a:r>
            <a:r>
              <a:rPr lang="en-US" dirty="0">
                <a:latin typeface="Calibri"/>
                <a:ea typeface="Calibri"/>
                <a:cs typeface="Calibri"/>
              </a:rPr>
              <a:t> from CPU to GPU memory.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When </a:t>
            </a:r>
            <a:r>
              <a:rPr lang="en-US" dirty="0" err="1">
                <a:latin typeface="Calibri"/>
                <a:ea typeface="Calibri"/>
                <a:cs typeface="Calibri"/>
              </a:rPr>
              <a:t>transfering</a:t>
            </a:r>
            <a:r>
              <a:rPr lang="en-US" dirty="0">
                <a:latin typeface="Calibri"/>
                <a:ea typeface="Calibri"/>
                <a:cs typeface="Calibri"/>
              </a:rPr>
              <a:t> execution from device to host, data have to be updated, potentially wasting the acceleration gained with GPUs.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To avoid this on </a:t>
            </a:r>
            <a:r>
              <a:rPr lang="en-US" dirty="0" err="1">
                <a:latin typeface="Calibri"/>
                <a:ea typeface="Calibri"/>
                <a:cs typeface="Calibri"/>
              </a:rPr>
              <a:t>gPLUTO</a:t>
            </a:r>
            <a:r>
              <a:rPr lang="en-US" dirty="0">
                <a:latin typeface="Calibri"/>
                <a:ea typeface="Calibri"/>
                <a:cs typeface="Calibri"/>
              </a:rPr>
              <a:t> we keep main data arrays on the GPU as long as possible, don't update data on host memory.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In practice the whole computational part of the application is executed on GPUs.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05CE049-FE06-4A46-8CA4-FEB831B8807E}" type="slidenum">
              <a:rPr lang="en-US" smtClean="0"/>
              <a:t>10</a:t>
            </a:fld>
            <a:endParaRPr lang="en-US"/>
          </a:p>
        </p:txBody>
      </p:sp>
    </p:spTree>
    <p:extLst>
      <p:ext uri="{BB962C8B-B14F-4D97-AF65-F5344CB8AC3E}">
        <p14:creationId xmlns:p14="http://schemas.microsoft.com/office/powerpoint/2010/main" val="2237756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Calibri"/>
                <a:ea typeface="Calibri"/>
                <a:cs typeface="Calibri"/>
              </a:rPr>
              <a:t>Privatization:</a:t>
            </a:r>
            <a:r>
              <a:rPr lang="en-US" dirty="0">
                <a:latin typeface="Calibri"/>
                <a:ea typeface="Calibri"/>
                <a:cs typeface="Calibri"/>
              </a:rPr>
              <a:t> GPU threads execute the same operation on different memory addresses to avoid conflicts leading to wrong results. To avoid this, each variable inside a kernel must have a memory space private to the thread;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a:ea typeface="Calibri"/>
                <a:cs typeface="Calibri"/>
              </a:rPr>
              <a:t>Coalesced memory: When a thread requires an element on an arrays, it receives (within a single memory transaction) not only a single element but a bunch of consecutive elements. If a </a:t>
            </a:r>
            <a:r>
              <a:rPr lang="en-US" dirty="0" err="1">
                <a:latin typeface="Calibri"/>
                <a:ea typeface="Calibri"/>
                <a:cs typeface="Calibri"/>
              </a:rPr>
              <a:t>neighbour</a:t>
            </a:r>
            <a:r>
              <a:rPr lang="en-US" dirty="0">
                <a:latin typeface="Calibri"/>
                <a:ea typeface="Calibri"/>
                <a:cs typeface="Calibri"/>
              </a:rPr>
              <a:t> thread needs an element, it can work with it, otherwise it has to wait wasting resource. This situation depends on array ordering --&gt; fastest index of the array must coincide with the index of most inner parallelized loop. This is the reason why we changed the order of many indexes with respect to PLUTO. </a:t>
            </a:r>
          </a:p>
          <a:p>
            <a:endParaRPr lang="en-US"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05CE049-FE06-4A46-8CA4-FEB831B8807E}" type="slidenum">
              <a:rPr lang="en-US" smtClean="0"/>
              <a:t>11</a:t>
            </a:fld>
            <a:endParaRPr lang="en-US"/>
          </a:p>
        </p:txBody>
      </p:sp>
    </p:spTree>
    <p:extLst>
      <p:ext uri="{BB962C8B-B14F-4D97-AF65-F5344CB8AC3E}">
        <p14:creationId xmlns:p14="http://schemas.microsoft.com/office/powerpoint/2010/main" val="3688984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Here are shown the performance and the acceleration of the application, with weak scaling tests on Leonardo.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ea typeface="Calibri"/>
                <a:cs typeface="Calibri"/>
              </a:rPr>
              <a:t>Left: performance of the application at increasing number of nodes at fixed resolution per node </a:t>
            </a:r>
            <a:r>
              <a:rPr lang="en-US" dirty="0">
                <a:latin typeface="Calibri"/>
                <a:ea typeface="Calibri"/>
                <a:cs typeface="Calibri"/>
              </a:rPr>
              <a:t>(computed</a:t>
            </a:r>
            <a:r>
              <a:rPr lang="en-US" b="1" dirty="0">
                <a:latin typeface="Calibri"/>
                <a:ea typeface="Calibri"/>
                <a:cs typeface="Calibri"/>
              </a:rPr>
              <a:t> multiplying the number of cells and the number of steps done and dividing by time and nodes)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ea typeface="Calibri"/>
                <a:cs typeface="Calibri"/>
              </a:rPr>
              <a:t>Right: </a:t>
            </a:r>
            <a:r>
              <a:rPr lang="en-US" dirty="0">
                <a:latin typeface="Calibri"/>
                <a:ea typeface="Calibri"/>
                <a:cs typeface="Calibri"/>
              </a:rPr>
              <a:t> table reporting the exact execution times and the acceleration of GPUs runs to CPUs.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A factor 30 of speed-up is noted. I remind you that this compares runs on 4 GPU per node to 32 CPU-cores per node.</a:t>
            </a:r>
          </a:p>
          <a:p>
            <a:endParaRPr lang="en-US" dirty="0"/>
          </a:p>
        </p:txBody>
      </p:sp>
      <p:sp>
        <p:nvSpPr>
          <p:cNvPr id="4" name="Slide Number Placeholder 3"/>
          <p:cNvSpPr>
            <a:spLocks noGrp="1"/>
          </p:cNvSpPr>
          <p:nvPr>
            <p:ph type="sldNum" sz="quarter" idx="5"/>
          </p:nvPr>
        </p:nvSpPr>
        <p:spPr/>
        <p:txBody>
          <a:bodyPr/>
          <a:lstStyle/>
          <a:p>
            <a:fld id="{8F9C61CC-BF04-4723-876C-C2826C0F22F3}" type="slidenum">
              <a:rPr lang="en-US" smtClean="0"/>
              <a:t>12</a:t>
            </a:fld>
            <a:endParaRPr lang="en-US"/>
          </a:p>
        </p:txBody>
      </p:sp>
    </p:spTree>
    <p:extLst>
      <p:ext uri="{BB962C8B-B14F-4D97-AF65-F5344CB8AC3E}">
        <p14:creationId xmlns:p14="http://schemas.microsoft.com/office/powerpoint/2010/main" val="714327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C61CC-BF04-4723-876C-C2826C0F22F3}" type="slidenum">
              <a:rPr lang="en-US" smtClean="0"/>
              <a:t>13</a:t>
            </a:fld>
            <a:endParaRPr lang="en-US"/>
          </a:p>
        </p:txBody>
      </p:sp>
    </p:spTree>
    <p:extLst>
      <p:ext uri="{BB962C8B-B14F-4D97-AF65-F5344CB8AC3E}">
        <p14:creationId xmlns:p14="http://schemas.microsoft.com/office/powerpoint/2010/main" val="335116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PLUTO </a:t>
            </a:r>
            <a:r>
              <a:rPr lang="it-IT" dirty="0" err="1"/>
              <a:t>also</a:t>
            </a:r>
            <a:r>
              <a:rPr lang="it-IT" dirty="0"/>
              <a:t> </a:t>
            </a:r>
            <a:r>
              <a:rPr lang="it-IT" dirty="0" err="1"/>
              <a:t>allows</a:t>
            </a:r>
            <a:r>
              <a:rPr lang="it-IT" dirty="0"/>
              <a:t> </a:t>
            </a:r>
            <a:r>
              <a:rPr lang="it-IT" dirty="0" err="1"/>
              <a:t>particles</a:t>
            </a:r>
            <a:r>
              <a:rPr lang="it-IT" dirty="0"/>
              <a:t> to be </a:t>
            </a:r>
            <a:r>
              <a:rPr lang="it-IT" dirty="0" err="1"/>
              <a:t>included</a:t>
            </a:r>
            <a:r>
              <a:rPr lang="it-IT" dirty="0"/>
              <a:t> in the </a:t>
            </a:r>
            <a:r>
              <a:rPr lang="it-IT" dirty="0" err="1"/>
              <a:t>computations</a:t>
            </a:r>
            <a:r>
              <a:rPr lang="it-IT" dirty="0"/>
              <a:t>, in </a:t>
            </a:r>
            <a:r>
              <a:rPr lang="it-IT" dirty="0" err="1"/>
              <a:t>similar</a:t>
            </a:r>
            <a:r>
              <a:rPr lang="it-IT" dirty="0"/>
              <a:t> way to </a:t>
            </a:r>
            <a:r>
              <a:rPr lang="it-IT" dirty="0" err="1"/>
              <a:t>what</a:t>
            </a:r>
            <a:r>
              <a:rPr lang="it-IT" dirty="0"/>
              <a:t> </a:t>
            </a:r>
            <a:r>
              <a:rPr lang="it-IT" dirty="0" err="1"/>
              <a:t>is</a:t>
            </a:r>
            <a:r>
              <a:rPr lang="it-IT" dirty="0"/>
              <a:t> </a:t>
            </a:r>
            <a:r>
              <a:rPr lang="it-IT" dirty="0" err="1"/>
              <a:t>done</a:t>
            </a:r>
            <a:r>
              <a:rPr lang="it-IT" dirty="0"/>
              <a:t> by </a:t>
            </a:r>
            <a:r>
              <a:rPr lang="it-IT" dirty="0" err="1"/>
              <a:t>N</a:t>
            </a:r>
            <a:r>
              <a:rPr lang="it-IT" dirty="0"/>
              <a:t>-body or PIC </a:t>
            </a:r>
            <a:r>
              <a:rPr lang="it-IT" dirty="0" err="1"/>
              <a:t>codes</a:t>
            </a:r>
            <a:r>
              <a:rPr lang="it-IT" dirty="0"/>
              <a:t>.</a:t>
            </a:r>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r>
              <a:rPr lang="it-IT" dirty="0"/>
              <a:t>Here I focus </a:t>
            </a:r>
            <a:r>
              <a:rPr lang="it-IT" dirty="0" err="1"/>
              <a:t>only</a:t>
            </a:r>
            <a:r>
              <a:rPr lang="it-IT" dirty="0"/>
              <a:t> on the </a:t>
            </a:r>
            <a:r>
              <a:rPr lang="it-IT" dirty="0" err="1"/>
              <a:t>kind</a:t>
            </a:r>
            <a:r>
              <a:rPr lang="it-IT" dirty="0"/>
              <a:t> of </a:t>
            </a:r>
            <a:r>
              <a:rPr lang="it-IT" dirty="0" err="1"/>
              <a:t>particles</a:t>
            </a:r>
            <a:r>
              <a:rPr lang="it-IT" dirty="0"/>
              <a:t> are </a:t>
            </a:r>
            <a:r>
              <a:rPr lang="it-IT" dirty="0" err="1"/>
              <a:t>being</a:t>
            </a:r>
            <a:r>
              <a:rPr lang="it-IT" dirty="0"/>
              <a:t> </a:t>
            </a:r>
            <a:r>
              <a:rPr lang="it-IT" dirty="0" err="1"/>
              <a:t>ported</a:t>
            </a:r>
            <a:r>
              <a:rPr lang="it-IT" dirty="0"/>
              <a:t> to GPU.</a:t>
            </a:r>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r>
              <a:rPr lang="it-IT" dirty="0"/>
              <a:t>. . . </a:t>
            </a:r>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r>
              <a:rPr lang="it-IT" dirty="0" err="1"/>
              <a:t>Adiabatic</a:t>
            </a:r>
            <a:r>
              <a:rPr lang="it-IT" dirty="0"/>
              <a:t> Expansion, </a:t>
            </a:r>
            <a:r>
              <a:rPr lang="it-IT" dirty="0" err="1"/>
              <a:t>Synchtotron</a:t>
            </a:r>
            <a:r>
              <a:rPr lang="it-IT" dirty="0"/>
              <a:t> / IC </a:t>
            </a:r>
            <a:r>
              <a:rPr lang="it-IT" dirty="0" err="1"/>
              <a:t>cooling</a:t>
            </a:r>
            <a:r>
              <a:rPr lang="it-IT" dirty="0"/>
              <a:t>, FERMI II </a:t>
            </a:r>
            <a:r>
              <a:rPr lang="it-IT" dirty="0" err="1"/>
              <a:t>acceleration</a:t>
            </a:r>
            <a:r>
              <a:rPr lang="it-IT" dirty="0"/>
              <a:t> </a:t>
            </a:r>
            <a:r>
              <a:rPr lang="it-IT" dirty="0" err="1"/>
              <a:t>but</a:t>
            </a:r>
            <a:r>
              <a:rPr lang="it-IT" dirty="0"/>
              <a:t> </a:t>
            </a:r>
            <a:r>
              <a:rPr lang="it-IT" dirty="0" err="1"/>
              <a:t>also</a:t>
            </a:r>
            <a:r>
              <a:rPr lang="it-IT" dirty="0"/>
              <a:t> FERMI I </a:t>
            </a:r>
            <a:r>
              <a:rPr lang="it-IT" dirty="0" err="1"/>
              <a:t>using</a:t>
            </a:r>
            <a:r>
              <a:rPr lang="it-IT" dirty="0"/>
              <a:t> a shock </a:t>
            </a:r>
            <a:r>
              <a:rPr lang="it-IT" dirty="0" err="1"/>
              <a:t>detection</a:t>
            </a:r>
            <a:r>
              <a:rPr lang="it-IT" dirty="0"/>
              <a:t> </a:t>
            </a:r>
            <a:r>
              <a:rPr lang="it-IT" dirty="0" err="1"/>
              <a:t>algorithm</a:t>
            </a:r>
            <a:r>
              <a:rPr lang="it-IT" dirty="0"/>
              <a:t>.</a:t>
            </a:r>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r>
              <a:rPr lang="it-IT" dirty="0"/>
              <a:t>--&gt; </a:t>
            </a:r>
            <a:r>
              <a:rPr lang="it-IT" dirty="0" err="1"/>
              <a:t>Comment</a:t>
            </a:r>
            <a:r>
              <a:rPr lang="it-IT" dirty="0"/>
              <a:t> movie</a:t>
            </a:r>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endParaRPr lang="it-IT" dirty="0"/>
          </a:p>
          <a:p>
            <a:pPr marL="0" lvl="0" indent="0" algn="l" rtl="0">
              <a:lnSpc>
                <a:spcPct val="100000"/>
              </a:lnSpc>
              <a:spcBef>
                <a:spcPts val="0"/>
              </a:spcBef>
              <a:spcAft>
                <a:spcPts val="0"/>
              </a:spcAft>
              <a:buSzPts val="1400"/>
              <a:buNone/>
            </a:pPr>
            <a:endParaRPr dirty="0"/>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15</a:t>
            </a:fld>
            <a:endParaRPr/>
          </a:p>
        </p:txBody>
      </p:sp>
    </p:spTree>
    <p:extLst>
      <p:ext uri="{BB962C8B-B14F-4D97-AF65-F5344CB8AC3E}">
        <p14:creationId xmlns:p14="http://schemas.microsoft.com/office/powerpoint/2010/main" val="1536140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C61CC-BF04-4723-876C-C2826C0F22F3}" type="slidenum">
              <a:rPr lang="en-US" smtClean="0"/>
              <a:t>17</a:t>
            </a:fld>
            <a:endParaRPr lang="en-US"/>
          </a:p>
        </p:txBody>
      </p:sp>
    </p:spTree>
    <p:extLst>
      <p:ext uri="{BB962C8B-B14F-4D97-AF65-F5344CB8AC3E}">
        <p14:creationId xmlns:p14="http://schemas.microsoft.com/office/powerpoint/2010/main" val="4176250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smtClean="0">
                <a:solidFill>
                  <a:schemeClr val="dk1"/>
                </a:solidFill>
                <a:latin typeface="Calibri"/>
                <a:ea typeface="Calibri"/>
                <a:cs typeface="Calibri"/>
                <a:sym typeface="Calibri"/>
              </a:rPr>
              <a:t>18</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9724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7df92e4ca9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27df92e4ca9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56" name="Google Shape;156;g27df92e4ca9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21</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7df92e4ca9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27df92e4ca9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68" name="Google Shape;168;g27df92e4ca9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smtClean="0">
                <a:solidFill>
                  <a:schemeClr val="dk1"/>
                </a:solidFill>
                <a:latin typeface="Calibri"/>
                <a:ea typeface="Calibri"/>
                <a:cs typeface="Calibri"/>
                <a:sym typeface="Calibri"/>
              </a:rPr>
              <a:t>2</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1713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Wingdings" charset="0"/>
              <a:buChar char="à"/>
              <a:tabLst/>
              <a:defRPr/>
            </a:pPr>
            <a:r>
              <a:rPr lang="en-US" dirty="0">
                <a:sym typeface="Wingdings"/>
              </a:rPr>
              <a:t>PLUTO starting point are the MHD eq</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 MHD is the simplest mathematical description of a plasma.</a:t>
            </a:r>
          </a:p>
          <a:p>
            <a:endParaRPr lang="en-US" dirty="0"/>
          </a:p>
        </p:txBody>
      </p:sp>
      <p:sp>
        <p:nvSpPr>
          <p:cNvPr id="4" name="Slide Number Placeholder 3"/>
          <p:cNvSpPr>
            <a:spLocks noGrp="1"/>
          </p:cNvSpPr>
          <p:nvPr>
            <p:ph type="sldNum" sz="quarter" idx="10"/>
          </p:nvPr>
        </p:nvSpPr>
        <p:spPr/>
        <p:txBody>
          <a:bodyPr/>
          <a:lstStyle/>
          <a:p>
            <a:fld id="{3C027479-BCD0-8649-9513-CB41B035C629}" type="slidenum">
              <a:rPr lang="en-US" smtClean="0"/>
              <a:pPr/>
              <a:t>3</a:t>
            </a:fld>
            <a:endParaRPr lang="en-US"/>
          </a:p>
        </p:txBody>
      </p:sp>
    </p:spTree>
    <p:extLst>
      <p:ext uri="{BB962C8B-B14F-4D97-AF65-F5344CB8AC3E}">
        <p14:creationId xmlns:p14="http://schemas.microsoft.com/office/powerpoint/2010/main" val="204859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MHD is the simplest mathematical description of a plasma.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smtClean="0">
                <a:solidFill>
                  <a:schemeClr val="dk1"/>
                </a:solidFill>
                <a:latin typeface="Calibri"/>
                <a:ea typeface="Calibri"/>
                <a:cs typeface="Calibri"/>
                <a:sym typeface="Calibri"/>
              </a:rPr>
              <a:t>4</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8690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9C61CC-BF04-4723-876C-C2826C0F22F3}" type="slidenum">
              <a:rPr lang="en-US" smtClean="0"/>
              <a:t>5</a:t>
            </a:fld>
            <a:endParaRPr lang="en-US"/>
          </a:p>
        </p:txBody>
      </p:sp>
    </p:spTree>
    <p:extLst>
      <p:ext uri="{BB962C8B-B14F-4D97-AF65-F5344CB8AC3E}">
        <p14:creationId xmlns:p14="http://schemas.microsoft.com/office/powerpoint/2010/main" val="3568356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Part of this work is supported also by the SPACE </a:t>
            </a:r>
            <a:r>
              <a:rPr lang="en-US" dirty="0" err="1"/>
              <a:t>CoE</a:t>
            </a:r>
            <a:r>
              <a:rPr lang="en-US" dirty="0"/>
              <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smtClean="0">
                <a:solidFill>
                  <a:schemeClr val="dk1"/>
                </a:solidFill>
                <a:latin typeface="Calibri"/>
                <a:ea typeface="Calibri"/>
                <a:cs typeface="Calibri"/>
                <a:sym typeface="Calibri"/>
              </a:rPr>
              <a:t>6</a:t>
            </a:fld>
            <a:endParaRPr lang="it-IT"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47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The standard version of PLUTO will survive, although our major efforts now go into the next generation version.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In fact, in order to efficiently exploit exa-scale computing capabilities (heterogeneous unprecedented architectural complexity) a drastic re-design and extensive re-engineering of the code was necessary.  This also allowed us to engage with new computational solutions and adopt innovative programming paradigms.</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Why </a:t>
            </a:r>
            <a:r>
              <a:rPr lang="en-US" sz="1200" dirty="0" err="1"/>
              <a:t>OpenACC</a:t>
            </a:r>
            <a:r>
              <a:rPr lang="en-US" sz="1200" dirty="0"/>
              <a:t> ? </a:t>
            </a:r>
            <a:r>
              <a:rPr lang="en-US" sz="1200" dirty="0">
                <a:sym typeface="Wingdings" pitchFamily="2" charset="2"/>
              </a:rPr>
              <a:t> </a:t>
            </a:r>
            <a:r>
              <a:rPr lang="en-US" sz="1200" dirty="0" err="1"/>
              <a:t>i</a:t>
            </a:r>
            <a:r>
              <a:rPr lang="en-US" sz="1200" dirty="0"/>
              <a:t>) high-level, ii) requires few changes to the code, iii) directive-based;</a:t>
            </a:r>
          </a:p>
          <a:p>
            <a:endParaRPr lang="it-IT" dirty="0"/>
          </a:p>
        </p:txBody>
      </p:sp>
      <p:sp>
        <p:nvSpPr>
          <p:cNvPr id="4" name="Slide Number Placeholder 3"/>
          <p:cNvSpPr>
            <a:spLocks noGrp="1"/>
          </p:cNvSpPr>
          <p:nvPr>
            <p:ph type="sldNum" sz="quarter" idx="5"/>
          </p:nvPr>
        </p:nvSpPr>
        <p:spPr/>
        <p:txBody>
          <a:bodyPr/>
          <a:lstStyle/>
          <a:p>
            <a:fld id="{505CE049-FE06-4A46-8CA4-FEB831B8807E}" type="slidenum">
              <a:rPr lang="en-US" smtClean="0"/>
              <a:t>7</a:t>
            </a:fld>
            <a:endParaRPr lang="en-US"/>
          </a:p>
        </p:txBody>
      </p:sp>
    </p:spTree>
    <p:extLst>
      <p:ext uri="{BB962C8B-B14F-4D97-AF65-F5344CB8AC3E}">
        <p14:creationId xmlns:p14="http://schemas.microsoft.com/office/powerpoint/2010/main" val="284821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7df92e4ca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27df92e4ca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GB" dirty="0"/>
              <a:t>Back in 2020: create mini version of the code, featuring only the HD module;</a:t>
            </a:r>
          </a:p>
          <a:p>
            <a:endParaRPr lang="en-GB" dirty="0"/>
          </a:p>
          <a:p>
            <a:r>
              <a:rPr lang="en-GB" dirty="0"/>
              <a:t>This simplified our 1st approach to GPU, allowing transitioning of the entire computational skeleton — an essential step for optimal performance.</a:t>
            </a:r>
          </a:p>
          <a:p>
            <a:endParaRPr lang="en-GB" dirty="0"/>
          </a:p>
          <a:p>
            <a:r>
              <a:rPr lang="en-GB" dirty="0"/>
              <a:t>We incrementally added modules and algorithms ever since, reaching the point where MHD, relativistic and resistive MHD modules, and many algorithms are now </a:t>
            </a:r>
            <a:r>
              <a:rPr lang="en-GB" dirty="0" err="1"/>
              <a:t>mplemented</a:t>
            </a:r>
            <a:r>
              <a:rPr lang="en-GB" dirty="0"/>
              <a:t>.</a:t>
            </a:r>
          </a:p>
          <a:p>
            <a:endParaRPr lang="en-GB" dirty="0"/>
          </a:p>
          <a:p>
            <a:r>
              <a:rPr lang="en-GB" dirty="0"/>
              <a:t>Throughout this process we made many small, not invasive changes, to adapt the code to the new parallel approach. Besides these, we decided to move to C++ to exploit  </a:t>
            </a:r>
          </a:p>
          <a:p>
            <a:r>
              <a:rPr lang="en-GB" dirty="0"/>
              <a:t>some features (templates, classes &amp; vectors).</a:t>
            </a:r>
          </a:p>
          <a:p>
            <a:endParaRPr lang="en-GB" dirty="0"/>
          </a:p>
          <a:p>
            <a:r>
              <a:rPr lang="en-GB" dirty="0"/>
              <a:t>This for example made easier handling index ordering of multidimensional arrays, memory coalescence.</a:t>
            </a:r>
          </a:p>
          <a:p>
            <a:endParaRPr lang="en-GB" dirty="0"/>
          </a:p>
          <a:p>
            <a:endParaRPr dirty="0"/>
          </a:p>
        </p:txBody>
      </p:sp>
      <p:sp>
        <p:nvSpPr>
          <p:cNvPr id="156" name="Google Shape;156;g27df92e4ca9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7df92e4ca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27df92e4ca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it-IT" dirty="0" err="1"/>
              <a:t>Approximately</a:t>
            </a:r>
            <a:r>
              <a:rPr lang="it-IT" dirty="0"/>
              <a:t> 70 % of the </a:t>
            </a:r>
            <a:r>
              <a:rPr lang="it-IT" dirty="0" err="1"/>
              <a:t>original</a:t>
            </a:r>
            <a:r>
              <a:rPr lang="it-IT" dirty="0"/>
              <a:t> code </a:t>
            </a:r>
            <a:r>
              <a:rPr lang="it-IT" dirty="0" err="1"/>
              <a:t>modules</a:t>
            </a:r>
            <a:r>
              <a:rPr lang="it-IT" dirty="0"/>
              <a:t> </a:t>
            </a:r>
            <a:r>
              <a:rPr lang="it-IT" dirty="0" err="1"/>
              <a:t>have</a:t>
            </a:r>
            <a:r>
              <a:rPr lang="it-IT" dirty="0"/>
              <a:t> </a:t>
            </a:r>
            <a:r>
              <a:rPr lang="it-IT" dirty="0" err="1"/>
              <a:t>been</a:t>
            </a:r>
            <a:r>
              <a:rPr lang="it-IT" dirty="0"/>
              <a:t> </a:t>
            </a:r>
            <a:r>
              <a:rPr lang="it-IT" dirty="0" err="1"/>
              <a:t>ported</a:t>
            </a:r>
            <a:r>
              <a:rPr lang="it-IT" dirty="0"/>
              <a:t> to </a:t>
            </a:r>
            <a:r>
              <a:rPr lang="it-IT" dirty="0" err="1"/>
              <a:t>gPLUTO</a:t>
            </a:r>
            <a:r>
              <a:rPr lang="it-IT" dirty="0"/>
              <a:t>. </a:t>
            </a:r>
          </a:p>
          <a:p>
            <a:endParaRPr lang="it-IT" dirty="0"/>
          </a:p>
          <a:p>
            <a:r>
              <a:rPr lang="it-IT" dirty="0"/>
              <a:t>But </a:t>
            </a:r>
            <a:r>
              <a:rPr lang="it-IT" dirty="0" err="1"/>
              <a:t>we</a:t>
            </a:r>
            <a:r>
              <a:rPr lang="it-IT" dirty="0"/>
              <a:t> </a:t>
            </a:r>
            <a:r>
              <a:rPr lang="it-IT" dirty="0" err="1"/>
              <a:t>also</a:t>
            </a:r>
            <a:r>
              <a:rPr lang="it-IT" dirty="0"/>
              <a:t> are working on new features </a:t>
            </a:r>
            <a:r>
              <a:rPr lang="it-IT" dirty="0" err="1"/>
              <a:t>not</a:t>
            </a:r>
            <a:r>
              <a:rPr lang="it-IT" dirty="0"/>
              <a:t> </a:t>
            </a:r>
            <a:r>
              <a:rPr lang="it-IT" dirty="0" err="1"/>
              <a:t>presented</a:t>
            </a:r>
            <a:r>
              <a:rPr lang="it-IT" dirty="0"/>
              <a:t> in the </a:t>
            </a:r>
            <a:r>
              <a:rPr lang="it-IT" dirty="0" err="1"/>
              <a:t>older</a:t>
            </a:r>
            <a:r>
              <a:rPr lang="it-IT" dirty="0"/>
              <a:t> </a:t>
            </a:r>
            <a:r>
              <a:rPr lang="it-IT" dirty="0" err="1"/>
              <a:t>version</a:t>
            </a:r>
            <a:r>
              <a:rPr lang="it-IT" dirty="0"/>
              <a:t>, Poisson Solver, GR and a </a:t>
            </a:r>
            <a:r>
              <a:rPr lang="it-IT" dirty="0" err="1"/>
              <a:t>built</a:t>
            </a:r>
            <a:r>
              <a:rPr lang="it-IT" dirty="0"/>
              <a:t>-in AMR </a:t>
            </a:r>
            <a:endParaRPr dirty="0"/>
          </a:p>
        </p:txBody>
      </p:sp>
      <p:sp>
        <p:nvSpPr>
          <p:cNvPr id="156" name="Google Shape;156;g27df92e4ca9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9</a:t>
            </a:fld>
            <a:endParaRPr/>
          </a:p>
        </p:txBody>
      </p:sp>
    </p:spTree>
    <p:extLst>
      <p:ext uri="{BB962C8B-B14F-4D97-AF65-F5344CB8AC3E}">
        <p14:creationId xmlns:p14="http://schemas.microsoft.com/office/powerpoint/2010/main" val="3825703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a:spLocks noGrp="1"/>
          </p:cNvSpPr>
          <p:nvPr>
            <p:ph type="pic" idx="2"/>
          </p:nvPr>
        </p:nvSpPr>
        <p:spPr>
          <a:xfrm>
            <a:off x="5183188" y="987425"/>
            <a:ext cx="6172200" cy="4873625"/>
          </a:xfrm>
          <a:prstGeom prst="rect">
            <a:avLst/>
          </a:prstGeom>
          <a:noFill/>
          <a:ln>
            <a:noFill/>
          </a:ln>
        </p:spPr>
      </p:sp>
      <p:sp>
        <p:nvSpPr>
          <p:cNvPr id="95" name="Google Shape;95;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tandard slide">
  <p:cSld name="Standard slide">
    <p:bg>
      <p:bgPr>
        <a:blipFill>
          <a:blip r:embed="rId2">
            <a:alphaModFix amt="50000"/>
          </a:blip>
          <a:stretch>
            <a:fillRect/>
          </a:stretch>
        </a:blipFill>
        <a:effectLst/>
      </p:bgPr>
    </p:bg>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63149" y="1371599"/>
            <a:ext cx="10719251" cy="470058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accent5"/>
              </a:buClr>
              <a:buSzPts val="2800"/>
              <a:buChar char="•"/>
              <a:defRPr>
                <a:latin typeface="Inter Light"/>
                <a:ea typeface="Inter Light"/>
                <a:cs typeface="Inter Light"/>
                <a:sym typeface="Inter Light"/>
              </a:defRPr>
            </a:lvl1pPr>
            <a:lvl2pPr marL="914400" lvl="1" indent="-381000" algn="l">
              <a:lnSpc>
                <a:spcPct val="90000"/>
              </a:lnSpc>
              <a:spcBef>
                <a:spcPts val="500"/>
              </a:spcBef>
              <a:spcAft>
                <a:spcPts val="0"/>
              </a:spcAft>
              <a:buClr>
                <a:schemeClr val="accent5"/>
              </a:buClr>
              <a:buSzPts val="2400"/>
              <a:buChar char="•"/>
              <a:defRPr>
                <a:latin typeface="Inter Light"/>
                <a:ea typeface="Inter Light"/>
                <a:cs typeface="Inter Light"/>
                <a:sym typeface="Inter Light"/>
              </a:defRPr>
            </a:lvl2pPr>
            <a:lvl3pPr marL="1371600" lvl="2" indent="-355600" algn="l">
              <a:lnSpc>
                <a:spcPct val="90000"/>
              </a:lnSpc>
              <a:spcBef>
                <a:spcPts val="500"/>
              </a:spcBef>
              <a:spcAft>
                <a:spcPts val="0"/>
              </a:spcAft>
              <a:buClr>
                <a:schemeClr val="accent5"/>
              </a:buClr>
              <a:buSzPts val="2000"/>
              <a:buChar char="•"/>
              <a:defRPr>
                <a:latin typeface="Inter Light"/>
                <a:ea typeface="Inter Light"/>
                <a:cs typeface="Inter Light"/>
                <a:sym typeface="Inter Light"/>
              </a:defRPr>
            </a:lvl3pPr>
            <a:lvl4pPr marL="1828800" lvl="3"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4pPr>
            <a:lvl5pPr marL="2286000" lvl="4"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 name="Google Shape;113;p23"/>
          <p:cNvCxnSpPr/>
          <p:nvPr/>
        </p:nvCxnSpPr>
        <p:spPr>
          <a:xfrm>
            <a:off x="562924" y="5"/>
            <a:ext cx="0" cy="1078159"/>
          </a:xfrm>
          <a:prstGeom prst="straightConnector1">
            <a:avLst/>
          </a:prstGeom>
          <a:noFill/>
          <a:ln w="28575" cap="flat" cmpd="sng">
            <a:solidFill>
              <a:schemeClr val="accent2"/>
            </a:solidFill>
            <a:prstDash val="solid"/>
            <a:miter lim="800000"/>
            <a:headEnd type="none" w="sm" len="sm"/>
            <a:tailEnd type="none" w="sm" len="sm"/>
          </a:ln>
        </p:spPr>
      </p:cxnSp>
      <p:sp>
        <p:nvSpPr>
          <p:cNvPr id="114" name="Google Shape;114;p23"/>
          <p:cNvSpPr txBox="1">
            <a:spLocks noGrp="1"/>
          </p:cNvSpPr>
          <p:nvPr>
            <p:ph type="title"/>
          </p:nvPr>
        </p:nvSpPr>
        <p:spPr>
          <a:xfrm>
            <a:off x="863152" y="277800"/>
            <a:ext cx="10719250" cy="7704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5"/>
              </a:buClr>
              <a:buSzPts val="44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3"/>
          <p:cNvSpPr txBox="1"/>
          <p:nvPr/>
        </p:nvSpPr>
        <p:spPr>
          <a:xfrm>
            <a:off x="609287" y="6499456"/>
            <a:ext cx="885139" cy="14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it-IT" sz="900" b="0" i="0" u="none" strike="noStrike" cap="none">
                <a:solidFill>
                  <a:schemeClr val="lt1"/>
                </a:solidFill>
                <a:latin typeface="Inter Light"/>
                <a:ea typeface="Inter Light"/>
                <a:cs typeface="Inter Light"/>
                <a:sym typeface="Inter Light"/>
              </a:rPr>
              <a:t>Page </a:t>
            </a:r>
            <a:fld id="{00000000-1234-1234-1234-123412341234}" type="slidenum">
              <a:rPr lang="it-IT" sz="900" b="0" i="0" u="none" strike="noStrike" cap="none">
                <a:solidFill>
                  <a:schemeClr val="lt1"/>
                </a:solidFill>
                <a:latin typeface="Inter Light"/>
                <a:ea typeface="Inter Light"/>
                <a:cs typeface="Inter Light"/>
                <a:sym typeface="Inter Light"/>
              </a:rPr>
              <a:t>‹#›</a:t>
            </a:fld>
            <a:endParaRPr sz="900" b="0" i="0" u="none" strike="noStrike" cap="none">
              <a:solidFill>
                <a:schemeClr val="lt1"/>
              </a:solidFill>
              <a:latin typeface="Inter Light"/>
              <a:ea typeface="Inter Light"/>
              <a:cs typeface="Inter Light"/>
              <a:sym typeface="Inter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Vuota">
  <p:cSld name="3_Vuota">
    <p:spTree>
      <p:nvGrpSpPr>
        <p:cNvPr id="1" name="Shape 2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p:bg>
      <p:bgPr>
        <a:gradFill flip="none" rotWithShape="1">
          <a:gsLst>
            <a:gs pos="0">
              <a:schemeClr val="accent1">
                <a:lumMod val="20000"/>
                <a:lumOff val="80000"/>
              </a:schemeClr>
            </a:gs>
            <a:gs pos="31000">
              <a:schemeClr val="bg1"/>
            </a:gs>
            <a:gs pos="73000">
              <a:schemeClr val="bg1"/>
            </a:gs>
            <a:gs pos="100000">
              <a:schemeClr val="accent1">
                <a:lumMod val="20000"/>
                <a:lumOff val="8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688626"/>
            <a:ext cx="10515600" cy="1589910"/>
          </a:xfrm>
        </p:spPr>
        <p:txBody>
          <a:bodyPr anchor="b"/>
          <a:lstStyle>
            <a:lvl1pPr>
              <a:defRPr sz="6000" i="1">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0" y="4589464"/>
            <a:ext cx="10515600" cy="53885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p:cNvSpPr>
            <a:spLocks noGrp="1"/>
          </p:cNvSpPr>
          <p:nvPr>
            <p:ph type="sldNum" sz="quarter" idx="12"/>
          </p:nvPr>
        </p:nvSpPr>
        <p:spPr>
          <a:xfrm>
            <a:off x="9409043" y="6391143"/>
            <a:ext cx="2480026" cy="330332"/>
          </a:xfrm>
          <a:prstGeom prst="rect">
            <a:avLst/>
          </a:prstGeom>
        </p:spPr>
        <p:txBody>
          <a:bodyPr/>
          <a:lstStyle>
            <a:lvl1pPr algn="r">
              <a:defRPr sz="1200">
                <a:solidFill>
                  <a:schemeClr val="bg1"/>
                </a:solidFill>
              </a:defRPr>
            </a:lvl1pPr>
          </a:lstStyle>
          <a:p>
            <a:fld id="{5783B28F-0A18-4786-BB4E-9C844F45B529}" type="slidenum">
              <a:rPr lang="en-US" smtClean="0"/>
              <a:t>‹#›</a:t>
            </a:fld>
            <a:endParaRPr lang="en-US" dirty="0"/>
          </a:p>
        </p:txBody>
      </p:sp>
      <p:sp>
        <p:nvSpPr>
          <p:cNvPr id="7" name="Date Placeholder 6"/>
          <p:cNvSpPr>
            <a:spLocks noGrp="1"/>
          </p:cNvSpPr>
          <p:nvPr>
            <p:ph type="dt" sz="half" idx="10"/>
          </p:nvPr>
        </p:nvSpPr>
        <p:spPr>
          <a:xfrm>
            <a:off x="162339" y="6391143"/>
            <a:ext cx="2739887" cy="330332"/>
          </a:xfrm>
          <a:prstGeom prst="rect">
            <a:avLst/>
          </a:prstGeom>
        </p:spPr>
        <p:txBody>
          <a:bodyPr/>
          <a:lstStyle>
            <a:lvl1pPr algn="ctr">
              <a:defRPr sz="1200">
                <a:solidFill>
                  <a:schemeClr val="bg1"/>
                </a:solidFill>
              </a:defRPr>
            </a:lvl1pPr>
          </a:lstStyle>
          <a:p>
            <a:r>
              <a:rPr lang="it-IT" altLang="en-US"/>
              <a:t>May 14th, 2025</a:t>
            </a:r>
            <a:endParaRPr lang="it-IT" altLang="en-US" dirty="0"/>
          </a:p>
        </p:txBody>
      </p:sp>
      <p:sp>
        <p:nvSpPr>
          <p:cNvPr id="8" name="Footer Placeholder 7"/>
          <p:cNvSpPr>
            <a:spLocks noGrp="1"/>
          </p:cNvSpPr>
          <p:nvPr>
            <p:ph type="ftr" sz="quarter" idx="11"/>
          </p:nvPr>
        </p:nvSpPr>
        <p:spPr>
          <a:xfrm>
            <a:off x="3130020" y="6391143"/>
            <a:ext cx="5478072" cy="330332"/>
          </a:xfrm>
          <a:prstGeom prst="rect">
            <a:avLst/>
          </a:prstGeom>
        </p:spPr>
        <p:txBody>
          <a:bodyPr/>
          <a:lstStyle>
            <a:lvl1pPr>
              <a:defRPr sz="1200">
                <a:solidFill>
                  <a:schemeClr val="bg1"/>
                </a:solidFill>
              </a:defRPr>
            </a:lvl1pPr>
          </a:lstStyle>
          <a:p>
            <a:r>
              <a:rPr lang="it-IT" altLang="en-US"/>
              <a:t>SPACE CoE</a:t>
            </a:r>
            <a:endParaRPr lang="it-IT" altLang="en-US" dirty="0"/>
          </a:p>
        </p:txBody>
      </p:sp>
      <p:pic>
        <p:nvPicPr>
          <p:cNvPr id="5" name="Picture 4">
            <a:extLst>
              <a:ext uri="{FF2B5EF4-FFF2-40B4-BE49-F238E27FC236}">
                <a16:creationId xmlns:a16="http://schemas.microsoft.com/office/drawing/2014/main" id="{4F9D2E47-C5C9-08A5-13C8-9872B3FFA5BD}"/>
              </a:ext>
            </a:extLst>
          </p:cNvPr>
          <p:cNvPicPr>
            <a:picLocks noChangeAspect="1"/>
          </p:cNvPicPr>
          <p:nvPr userDrawn="1"/>
        </p:nvPicPr>
        <p:blipFill>
          <a:blip r:embed="rId2">
            <a:alphaModFix amt="80000"/>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val="0"/>
              </a:ext>
            </a:extLst>
          </a:blip>
          <a:stretch>
            <a:fillRect/>
          </a:stretch>
        </p:blipFill>
        <p:spPr>
          <a:xfrm>
            <a:off x="844551" y="2646436"/>
            <a:ext cx="10502900" cy="45719"/>
          </a:xfrm>
          <a:prstGeom prst="rect">
            <a:avLst/>
          </a:prstGeom>
        </p:spPr>
      </p:pic>
      <p:pic>
        <p:nvPicPr>
          <p:cNvPr id="11" name="Picture 10">
            <a:extLst>
              <a:ext uri="{FF2B5EF4-FFF2-40B4-BE49-F238E27FC236}">
                <a16:creationId xmlns:a16="http://schemas.microsoft.com/office/drawing/2014/main" id="{4328FA48-F959-6AD4-2D18-129C79B1C101}"/>
              </a:ext>
            </a:extLst>
          </p:cNvPr>
          <p:cNvPicPr>
            <a:picLocks noChangeAspect="1"/>
          </p:cNvPicPr>
          <p:nvPr userDrawn="1"/>
        </p:nvPicPr>
        <p:blipFill>
          <a:blip r:embed="rId2">
            <a:alphaModFix amt="80000"/>
            <a:extLst>
              <a:ext uri="{BEBA8EAE-BF5A-486C-A8C5-ECC9F3942E4B}">
                <a14:imgProps xmlns:a14="http://schemas.microsoft.com/office/drawing/2010/main">
                  <a14:imgLayer r:embed="rId4">
                    <a14:imgEffect>
                      <a14:saturation sat="50000"/>
                    </a14:imgEffect>
                  </a14:imgLayer>
                </a14:imgProps>
              </a:ext>
              <a:ext uri="{28A0092B-C50C-407E-A947-70E740481C1C}">
                <a14:useLocalDpi xmlns:a14="http://schemas.microsoft.com/office/drawing/2010/main" val="0"/>
              </a:ext>
            </a:extLst>
          </a:blip>
          <a:stretch>
            <a:fillRect/>
          </a:stretch>
        </p:blipFill>
        <p:spPr>
          <a:xfrm>
            <a:off x="844550" y="4275007"/>
            <a:ext cx="10502900" cy="45719"/>
          </a:xfrm>
          <a:prstGeom prst="rect">
            <a:avLst/>
          </a:prstGeom>
        </p:spPr>
      </p:pic>
    </p:spTree>
    <p:extLst>
      <p:ext uri="{BB962C8B-B14F-4D97-AF65-F5344CB8AC3E}">
        <p14:creationId xmlns:p14="http://schemas.microsoft.com/office/powerpoint/2010/main" val="2618289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Vuota" type="blank">
  <p:cSld name="BLANK">
    <p:spTree>
      <p:nvGrpSpPr>
        <p:cNvPr id="1" name="Shape 22"/>
        <p:cNvGrpSpPr/>
        <p:nvPr/>
      </p:nvGrpSpPr>
      <p:grpSpPr>
        <a:xfrm>
          <a:off x="0" y="0"/>
          <a:ext cx="0" cy="0"/>
          <a:chOff x="0" y="0"/>
          <a:chExt cx="0" cy="0"/>
        </a:xfrm>
      </p:grpSpPr>
      <p:pic>
        <p:nvPicPr>
          <p:cNvPr id="23" name="Google Shape;23;p7"/>
          <p:cNvPicPr preferRelativeResize="0"/>
          <p:nvPr/>
        </p:nvPicPr>
        <p:blipFill rotWithShape="1">
          <a:blip r:embed="rId2">
            <a:alphaModFix/>
          </a:blip>
          <a:srcRect/>
          <a:stretch/>
        </p:blipFill>
        <p:spPr>
          <a:xfrm>
            <a:off x="0" y="3048"/>
            <a:ext cx="12197426" cy="68549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p:cSld name="Vuota">
    <p:spTree>
      <p:nvGrpSpPr>
        <p:cNvPr id="1" name="Shape 24"/>
        <p:cNvGrpSpPr/>
        <p:nvPr/>
      </p:nvGrpSpPr>
      <p:grpSpPr>
        <a:xfrm>
          <a:off x="0" y="0"/>
          <a:ext cx="0" cy="0"/>
          <a:chOff x="0" y="0"/>
          <a:chExt cx="0" cy="0"/>
        </a:xfrm>
      </p:grpSpPr>
      <p:grpSp>
        <p:nvGrpSpPr>
          <p:cNvPr id="25" name="Google Shape;25;p8"/>
          <p:cNvGrpSpPr/>
          <p:nvPr/>
        </p:nvGrpSpPr>
        <p:grpSpPr>
          <a:xfrm>
            <a:off x="0" y="6511282"/>
            <a:ext cx="12192000" cy="361767"/>
            <a:chOff x="0" y="6511282"/>
            <a:chExt cx="12192000" cy="361767"/>
          </a:xfrm>
        </p:grpSpPr>
        <p:pic>
          <p:nvPicPr>
            <p:cNvPr id="26" name="Google Shape;26;p8"/>
            <p:cNvPicPr preferRelativeResize="0"/>
            <p:nvPr/>
          </p:nvPicPr>
          <p:blipFill rotWithShape="1">
            <a:blip r:embed="rId2">
              <a:alphaModFix/>
            </a:blip>
            <a:srcRect/>
            <a:stretch/>
          </p:blipFill>
          <p:spPr>
            <a:xfrm>
              <a:off x="0" y="6511282"/>
              <a:ext cx="12192000" cy="361767"/>
            </a:xfrm>
            <a:prstGeom prst="rect">
              <a:avLst/>
            </a:prstGeom>
            <a:noFill/>
            <a:ln>
              <a:noFill/>
            </a:ln>
          </p:spPr>
        </p:pic>
        <p:sp>
          <p:nvSpPr>
            <p:cNvPr id="27" name="Google Shape;27;p8"/>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28" name="Google Shape;28;p8"/>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29" name="Google Shape;29;p8"/>
          <p:cNvPicPr preferRelativeResize="0"/>
          <p:nvPr/>
        </p:nvPicPr>
        <p:blipFill rotWithShape="1">
          <a:blip r:embed="rId3">
            <a:alphaModFix/>
          </a:blip>
          <a:srcRect/>
          <a:stretch/>
        </p:blipFill>
        <p:spPr>
          <a:xfrm>
            <a:off x="-1" y="0"/>
            <a:ext cx="12192001" cy="850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uota">
  <p:cSld name="4_Vuota">
    <p:spTree>
      <p:nvGrpSpPr>
        <p:cNvPr id="1" name="Shape 30"/>
        <p:cNvGrpSpPr/>
        <p:nvPr/>
      </p:nvGrpSpPr>
      <p:grpSpPr>
        <a:xfrm>
          <a:off x="0" y="0"/>
          <a:ext cx="0" cy="0"/>
          <a:chOff x="0" y="0"/>
          <a:chExt cx="0" cy="0"/>
        </a:xfrm>
      </p:grpSpPr>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
        <p:nvSpPr>
          <p:cNvPr id="34" name="Google Shape;34;p9"/>
          <p:cNvSpPr/>
          <p:nvPr/>
        </p:nvSpPr>
        <p:spPr>
          <a:xfrm>
            <a:off x="1" y="0"/>
            <a:ext cx="12192000" cy="3336053"/>
          </a:xfrm>
          <a:prstGeom prst="rect">
            <a:avLst/>
          </a:prstGeom>
          <a:solidFill>
            <a:srgbClr val="0B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9" descr="Immagine che contiene sfocatura&#10;&#10;Descrizione generata automaticamente"/>
          <p:cNvPicPr preferRelativeResize="0"/>
          <p:nvPr/>
        </p:nvPicPr>
        <p:blipFill rotWithShape="1">
          <a:blip r:embed="rId2">
            <a:alphaModFix/>
          </a:blip>
          <a:srcRect/>
          <a:stretch/>
        </p:blipFill>
        <p:spPr>
          <a:xfrm>
            <a:off x="0" y="609"/>
            <a:ext cx="12192000" cy="68567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Vuota">
  <p:cSld name="13_Vuota">
    <p:spTree>
      <p:nvGrpSpPr>
        <p:cNvPr id="1" name="Shape 36"/>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0" name="Google Shape;40;p10" descr="Immagine che contiene vetro&#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Vuota">
  <p:cSld name="14_Vuota">
    <p:spTree>
      <p:nvGrpSpPr>
        <p:cNvPr id="1" name="Shape 41"/>
        <p:cNvGrpSpPr/>
        <p:nvPr/>
      </p:nvGrpSpPr>
      <p:grpSpPr>
        <a:xfrm>
          <a:off x="0" y="0"/>
          <a:ext cx="0" cy="0"/>
          <a:chOff x="0" y="0"/>
          <a:chExt cx="0" cy="0"/>
        </a:xfrm>
      </p:grpSpPr>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5" name="Google Shape;45;p1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_Vuota">
  <p:cSld name="15_Vuota">
    <p:spTree>
      <p:nvGrpSpPr>
        <p:cNvPr id="1" name="Shape 46"/>
        <p:cNvGrpSpPr/>
        <p:nvPr/>
      </p:nvGrpSpPr>
      <p:grpSpPr>
        <a:xfrm>
          <a:off x="0" y="0"/>
          <a:ext cx="0" cy="0"/>
          <a:chOff x="0" y="0"/>
          <a:chExt cx="0" cy="0"/>
        </a:xfrm>
      </p:grpSpPr>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50" name="Google Shape;50;p1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Vuota">
  <p:cSld name="6_Vuota">
    <p:spTree>
      <p:nvGrpSpPr>
        <p:cNvPr id="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jpg"/><Relationship Id="rId5" Type="http://schemas.openxmlformats.org/officeDocument/2006/relationships/image" Target="../media/image3.jp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jpg"/><Relationship Id="rId5" Type="http://schemas.openxmlformats.org/officeDocument/2006/relationships/image" Target="../media/image3.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jpg"/><Relationship Id="rId5" Type="http://schemas.openxmlformats.org/officeDocument/2006/relationships/image" Target="../media/image3.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jpg"/><Relationship Id="rId11" Type="http://schemas.openxmlformats.org/officeDocument/2006/relationships/image" Target="../media/image29.png"/><Relationship Id="rId5" Type="http://schemas.openxmlformats.org/officeDocument/2006/relationships/image" Target="../media/image3.jpg"/><Relationship Id="rId10" Type="http://schemas.openxmlformats.org/officeDocument/2006/relationships/image" Target="../media/image28.png"/><Relationship Id="rId4" Type="http://schemas.openxmlformats.org/officeDocument/2006/relationships/notesSlide" Target="../notesSlides/notesSlide14.xm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jpg"/><Relationship Id="rId5" Type="http://schemas.openxmlformats.org/officeDocument/2006/relationships/image" Target="../media/image3.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0.xml"/><Relationship Id="rId7" Type="http://schemas.openxmlformats.org/officeDocument/2006/relationships/image" Target="../media/image33.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notesSlide" Target="../notesSlides/notesSlide15.xml"/><Relationship Id="rId9"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0.xml"/><Relationship Id="rId7" Type="http://schemas.openxmlformats.org/officeDocument/2006/relationships/image" Target="../media/image3.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hyperlink" Target="http://plutocode.ph.unito.it/"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jp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jp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jpg"/><Relationship Id="rId5" Type="http://schemas.openxmlformats.org/officeDocument/2006/relationships/image" Target="../media/image15.emf"/><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 descr="Immagine che contiene spazio, luce, laser, notte&#10;&#10;Descrizione generat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2" name="Google Shape;122;p1"/>
          <p:cNvSpPr txBox="1"/>
          <p:nvPr/>
        </p:nvSpPr>
        <p:spPr>
          <a:xfrm>
            <a:off x="848896" y="1671145"/>
            <a:ext cx="9985500" cy="2818793"/>
          </a:xfrm>
          <a:prstGeom prst="rect">
            <a:avLst/>
          </a:prstGeom>
          <a:solidFill>
            <a:srgbClr val="002060"/>
          </a:solidFill>
          <a:ln>
            <a:noFill/>
          </a:ln>
        </p:spPr>
        <p:txBody>
          <a:bodyPr spcFirstLastPara="1" wrap="square" lIns="91425" tIns="45700" rIns="91425" bIns="45700" anchor="ctr" anchorCtr="0">
            <a:normAutofit lnSpcReduction="10000"/>
          </a:bodyPr>
          <a:lstStyle/>
          <a:p>
            <a:pPr marL="0" lvl="0" indent="0" algn="ctr" rtl="0">
              <a:lnSpc>
                <a:spcPct val="90000"/>
              </a:lnSpc>
              <a:spcBef>
                <a:spcPts val="0"/>
              </a:spcBef>
              <a:spcAft>
                <a:spcPts val="0"/>
              </a:spcAft>
              <a:buClr>
                <a:schemeClr val="dk1"/>
              </a:buClr>
              <a:buSzPts val="1100"/>
              <a:buFont typeface="Arial"/>
              <a:buNone/>
            </a:pPr>
            <a:r>
              <a:rPr lang="it-IT" sz="4400" b="1" i="1" dirty="0" err="1">
                <a:solidFill>
                  <a:srgbClr val="FFC000"/>
                </a:solidFill>
                <a:latin typeface="Titillium Web"/>
                <a:ea typeface="Titillium Web"/>
                <a:cs typeface="Titillium Web"/>
                <a:sym typeface="Titillium Web"/>
              </a:rPr>
              <a:t>gPLUTO</a:t>
            </a:r>
            <a:r>
              <a:rPr lang="it-IT" sz="4400" i="1" dirty="0">
                <a:solidFill>
                  <a:schemeClr val="lt1"/>
                </a:solidFill>
                <a:latin typeface="Titillium Web"/>
                <a:ea typeface="Titillium Web"/>
                <a:cs typeface="Titillium Web"/>
                <a:sym typeface="Titillium Web"/>
              </a:rPr>
              <a:t>: a multi-</a:t>
            </a:r>
            <a:r>
              <a:rPr lang="it-IT" sz="4400" i="1" dirty="0" err="1">
                <a:solidFill>
                  <a:schemeClr val="lt1"/>
                </a:solidFill>
                <a:latin typeface="Titillium Web"/>
                <a:ea typeface="Titillium Web"/>
                <a:cs typeface="Titillium Web"/>
                <a:sym typeface="Titillium Web"/>
              </a:rPr>
              <a:t>physics</a:t>
            </a:r>
            <a:r>
              <a:rPr lang="it-IT" sz="4400" i="1" dirty="0">
                <a:solidFill>
                  <a:schemeClr val="lt1"/>
                </a:solidFill>
                <a:latin typeface="Titillium Web"/>
                <a:ea typeface="Titillium Web"/>
                <a:cs typeface="Titillium Web"/>
                <a:sym typeface="Titillium Web"/>
              </a:rPr>
              <a:t> code for </a:t>
            </a:r>
            <a:r>
              <a:rPr lang="it-IT" sz="4400" i="1" dirty="0" err="1">
                <a:solidFill>
                  <a:schemeClr val="lt1"/>
                </a:solidFill>
                <a:latin typeface="Titillium Web"/>
                <a:ea typeface="Titillium Web"/>
                <a:cs typeface="Titillium Web"/>
                <a:sym typeface="Titillium Web"/>
              </a:rPr>
              <a:t>astrophysical</a:t>
            </a:r>
            <a:r>
              <a:rPr lang="it-IT" sz="4400" i="1" dirty="0">
                <a:solidFill>
                  <a:schemeClr val="lt1"/>
                </a:solidFill>
                <a:latin typeface="Titillium Web"/>
                <a:ea typeface="Titillium Web"/>
                <a:cs typeface="Titillium Web"/>
                <a:sym typeface="Titillium Web"/>
              </a:rPr>
              <a:t> plasma</a:t>
            </a:r>
          </a:p>
          <a:p>
            <a:pPr marL="0" lvl="0" indent="0" algn="ctr" rtl="0">
              <a:lnSpc>
                <a:spcPct val="90000"/>
              </a:lnSpc>
              <a:spcBef>
                <a:spcPts val="0"/>
              </a:spcBef>
              <a:spcAft>
                <a:spcPts val="0"/>
              </a:spcAft>
              <a:buClr>
                <a:schemeClr val="dk1"/>
              </a:buClr>
              <a:buSzPts val="1100"/>
              <a:buFont typeface="Arial"/>
              <a:buNone/>
            </a:pPr>
            <a:endParaRPr lang="it-IT" sz="4400" i="1" dirty="0">
              <a:solidFill>
                <a:schemeClr val="lt1"/>
              </a:solidFill>
              <a:latin typeface="Titillium Web"/>
              <a:ea typeface="Titillium Web"/>
              <a:cs typeface="Titillium Web"/>
              <a:sym typeface="Titillium Web"/>
            </a:endParaRPr>
          </a:p>
          <a:p>
            <a:pPr lvl="0" algn="ctr" rtl="0">
              <a:lnSpc>
                <a:spcPct val="90000"/>
              </a:lnSpc>
              <a:spcBef>
                <a:spcPts val="0"/>
              </a:spcBef>
              <a:spcAft>
                <a:spcPts val="0"/>
              </a:spcAft>
              <a:buClr>
                <a:schemeClr val="dk1"/>
              </a:buClr>
              <a:buSzPts val="1100"/>
            </a:pPr>
            <a:r>
              <a:rPr lang="it-IT" sz="1800" i="1" dirty="0">
                <a:solidFill>
                  <a:schemeClr val="bg1">
                    <a:lumMod val="85000"/>
                  </a:schemeClr>
                </a:solidFill>
                <a:latin typeface="Titillium Web"/>
                <a:ea typeface="Titillium Web"/>
                <a:cs typeface="Titillium Web"/>
                <a:sym typeface="Titillium Web"/>
              </a:rPr>
              <a:t>A. Mignone</a:t>
            </a:r>
            <a:r>
              <a:rPr lang="it-IT" sz="1800" i="1" baseline="30000" dirty="0">
                <a:solidFill>
                  <a:schemeClr val="bg1">
                    <a:lumMod val="85000"/>
                  </a:schemeClr>
                </a:solidFill>
                <a:latin typeface="Titillium Web"/>
                <a:ea typeface="Titillium Web"/>
                <a:cs typeface="Titillium Web"/>
                <a:sym typeface="Titillium Web"/>
              </a:rPr>
              <a:t>1</a:t>
            </a:r>
            <a:r>
              <a:rPr lang="it-IT" sz="1800" i="1" dirty="0">
                <a:solidFill>
                  <a:schemeClr val="bg1">
                    <a:lumMod val="85000"/>
                  </a:schemeClr>
                </a:solidFill>
                <a:latin typeface="Titillium Web"/>
                <a:ea typeface="Titillium Web"/>
                <a:cs typeface="Titillium Web"/>
                <a:sym typeface="Titillium Web"/>
              </a:rPr>
              <a:t>, A. Suriano</a:t>
            </a:r>
            <a:r>
              <a:rPr lang="it-IT" sz="1800" i="1" baseline="30000" dirty="0">
                <a:solidFill>
                  <a:schemeClr val="bg1">
                    <a:lumMod val="85000"/>
                  </a:schemeClr>
                </a:solidFill>
                <a:latin typeface="Titillium Web"/>
                <a:ea typeface="Titillium Web"/>
                <a:cs typeface="Titillium Web"/>
                <a:sym typeface="Titillium Web"/>
              </a:rPr>
              <a:t>1</a:t>
            </a:r>
            <a:r>
              <a:rPr lang="it-IT" sz="1800" i="1" dirty="0">
                <a:solidFill>
                  <a:schemeClr val="bg1">
                    <a:lumMod val="85000"/>
                  </a:schemeClr>
                </a:solidFill>
                <a:latin typeface="Titillium Web"/>
                <a:ea typeface="Titillium Web"/>
                <a:cs typeface="Titillium Web"/>
                <a:sym typeface="Titillium Web"/>
              </a:rPr>
              <a:t>, V. Berta</a:t>
            </a:r>
            <a:r>
              <a:rPr lang="it-IT" sz="1800" i="1" baseline="30000" dirty="0">
                <a:solidFill>
                  <a:schemeClr val="bg1">
                    <a:lumMod val="85000"/>
                  </a:schemeClr>
                </a:solidFill>
                <a:latin typeface="Titillium Web"/>
                <a:ea typeface="Titillium Web"/>
                <a:cs typeface="Titillium Web"/>
                <a:sym typeface="Titillium Web"/>
              </a:rPr>
              <a:t>1</a:t>
            </a:r>
            <a:r>
              <a:rPr lang="it-IT" sz="1800" i="1" dirty="0">
                <a:solidFill>
                  <a:schemeClr val="bg1">
                    <a:lumMod val="85000"/>
                  </a:schemeClr>
                </a:solidFill>
                <a:latin typeface="Titillium Web"/>
                <a:ea typeface="Titillium Web"/>
                <a:cs typeface="Titillium Web"/>
                <a:sym typeface="Titillium Web"/>
              </a:rPr>
              <a:t>, M. Rossazza</a:t>
            </a:r>
            <a:r>
              <a:rPr lang="it-IT" sz="1800" i="1" baseline="30000" dirty="0">
                <a:solidFill>
                  <a:schemeClr val="bg1">
                    <a:lumMod val="85000"/>
                  </a:schemeClr>
                </a:solidFill>
                <a:latin typeface="Titillium Web"/>
                <a:ea typeface="Titillium Web"/>
                <a:cs typeface="Titillium Web"/>
                <a:sym typeface="Titillium Web"/>
              </a:rPr>
              <a:t>1</a:t>
            </a:r>
            <a:r>
              <a:rPr lang="it-IT" sz="1800" i="1" dirty="0">
                <a:solidFill>
                  <a:schemeClr val="bg1">
                    <a:lumMod val="85000"/>
                  </a:schemeClr>
                </a:solidFill>
                <a:latin typeface="Titillium Web"/>
                <a:ea typeface="Titillium Web"/>
                <a:cs typeface="Titillium Web"/>
                <a:sym typeface="Titillium Web"/>
              </a:rPr>
              <a:t>, S. Truzzi</a:t>
            </a:r>
            <a:r>
              <a:rPr lang="it-IT" sz="1800" i="1" baseline="30000" dirty="0">
                <a:solidFill>
                  <a:schemeClr val="bg1">
                    <a:lumMod val="85000"/>
                  </a:schemeClr>
                </a:solidFill>
                <a:latin typeface="Titillium Web"/>
                <a:ea typeface="Titillium Web"/>
                <a:cs typeface="Titillium Web"/>
                <a:sym typeface="Titillium Web"/>
              </a:rPr>
              <a:t>1</a:t>
            </a:r>
          </a:p>
          <a:p>
            <a:pPr marL="342900" lvl="0" indent="-342900" algn="ctr" rtl="0">
              <a:lnSpc>
                <a:spcPct val="90000"/>
              </a:lnSpc>
              <a:spcBef>
                <a:spcPts val="0"/>
              </a:spcBef>
              <a:spcAft>
                <a:spcPts val="0"/>
              </a:spcAft>
              <a:buClr>
                <a:schemeClr val="dk1"/>
              </a:buClr>
              <a:buSzPts val="1100"/>
              <a:buAutoNum type="alphaUcPeriod"/>
            </a:pPr>
            <a:endParaRPr lang="it-IT" sz="1800" i="1" dirty="0">
              <a:solidFill>
                <a:schemeClr val="bg1">
                  <a:lumMod val="85000"/>
                </a:schemeClr>
              </a:solidFill>
              <a:latin typeface="Titillium Web"/>
              <a:ea typeface="Titillium Web"/>
              <a:cs typeface="Titillium Web"/>
              <a:sym typeface="Titillium Web"/>
            </a:endParaRPr>
          </a:p>
          <a:p>
            <a:pPr marL="342900" lvl="0" indent="-342900" algn="ctr" rtl="0">
              <a:lnSpc>
                <a:spcPct val="90000"/>
              </a:lnSpc>
              <a:spcBef>
                <a:spcPts val="0"/>
              </a:spcBef>
              <a:spcAft>
                <a:spcPts val="0"/>
              </a:spcAft>
              <a:buClr>
                <a:schemeClr val="dk1"/>
              </a:buClr>
              <a:buSzPts val="1100"/>
              <a:buAutoNum type="alphaUcPeriod"/>
            </a:pPr>
            <a:endParaRPr lang="it-IT" sz="1800" i="1" dirty="0">
              <a:solidFill>
                <a:schemeClr val="lt1"/>
              </a:solidFill>
              <a:latin typeface="Titillium Web"/>
              <a:ea typeface="Titillium Web"/>
              <a:cs typeface="Titillium Web"/>
              <a:sym typeface="Titillium Web"/>
            </a:endParaRPr>
          </a:p>
          <a:p>
            <a:pPr lvl="0" algn="ctr" rtl="0">
              <a:lnSpc>
                <a:spcPct val="90000"/>
              </a:lnSpc>
              <a:spcBef>
                <a:spcPts val="0"/>
              </a:spcBef>
              <a:spcAft>
                <a:spcPts val="0"/>
              </a:spcAft>
              <a:buClr>
                <a:schemeClr val="dk1"/>
              </a:buClr>
              <a:buSzPts val="1100"/>
            </a:pPr>
            <a:r>
              <a:rPr lang="it-IT" i="1" baseline="30000" dirty="0">
                <a:solidFill>
                  <a:schemeClr val="bg1">
                    <a:lumMod val="85000"/>
                  </a:schemeClr>
                </a:solidFill>
                <a:latin typeface="Titillium Web"/>
                <a:ea typeface="Titillium Web"/>
                <a:cs typeface="Titillium Web"/>
                <a:sym typeface="Titillium Web"/>
              </a:rPr>
              <a:t>1</a:t>
            </a:r>
            <a:r>
              <a:rPr lang="it-IT" i="1" dirty="0">
                <a:solidFill>
                  <a:schemeClr val="bg1">
                    <a:lumMod val="85000"/>
                  </a:schemeClr>
                </a:solidFill>
                <a:latin typeface="Titillium Web"/>
                <a:ea typeface="Titillium Web"/>
                <a:cs typeface="Titillium Web"/>
                <a:sym typeface="Titillium Web"/>
              </a:rPr>
              <a:t>Physics Department , University of Torino (UNITO)</a:t>
            </a:r>
            <a:endParaRPr lang="it-IT" sz="3400" i="1" dirty="0">
              <a:solidFill>
                <a:schemeClr val="lt1"/>
              </a:solidFill>
              <a:latin typeface="Titillium Web"/>
              <a:ea typeface="Titillium Web"/>
              <a:cs typeface="Titillium Web"/>
              <a:sym typeface="Titillium Web"/>
            </a:endParaRPr>
          </a:p>
        </p:txBody>
      </p:sp>
      <p:grpSp>
        <p:nvGrpSpPr>
          <p:cNvPr id="123" name="Google Shape;123;p1"/>
          <p:cNvGrpSpPr/>
          <p:nvPr/>
        </p:nvGrpSpPr>
        <p:grpSpPr>
          <a:xfrm>
            <a:off x="0" y="6511282"/>
            <a:ext cx="12192000" cy="361767"/>
            <a:chOff x="0" y="6511282"/>
            <a:chExt cx="12192000" cy="361767"/>
          </a:xfrm>
        </p:grpSpPr>
        <p:pic>
          <p:nvPicPr>
            <p:cNvPr id="124" name="Google Shape;124;p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25" name="Google Shape;125;p1"/>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6" name="Google Shape;126;p1"/>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127" name="Google Shape;127;p1"/>
          <p:cNvPicPr preferRelativeResize="0"/>
          <p:nvPr/>
        </p:nvPicPr>
        <p:blipFill rotWithShape="1">
          <a:blip r:embed="rId5">
            <a:alphaModFix/>
          </a:blip>
          <a:srcRect/>
          <a:stretch/>
        </p:blipFill>
        <p:spPr>
          <a:xfrm>
            <a:off x="-1" y="-15050"/>
            <a:ext cx="12191999" cy="1181100"/>
          </a:xfrm>
          <a:prstGeom prst="rect">
            <a:avLst/>
          </a:prstGeom>
          <a:noFill/>
          <a:ln>
            <a:noFill/>
          </a:ln>
        </p:spPr>
      </p:pic>
      <p:sp>
        <p:nvSpPr>
          <p:cNvPr id="128" name="Google Shape;128;p1"/>
          <p:cNvSpPr txBox="1"/>
          <p:nvPr/>
        </p:nvSpPr>
        <p:spPr>
          <a:xfrm>
            <a:off x="0" y="5917325"/>
            <a:ext cx="6525900" cy="515400"/>
          </a:xfrm>
          <a:prstGeom prst="rect">
            <a:avLst/>
          </a:prstGeom>
          <a:solidFill>
            <a:srgbClr val="E6007E"/>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lt1"/>
              </a:buClr>
              <a:buSzPts val="1800"/>
              <a:buFont typeface="Arial"/>
              <a:buNone/>
            </a:pPr>
            <a:r>
              <a:rPr lang="it-IT" sz="1800" b="1" i="0" u="none" strike="noStrike" cap="none">
                <a:solidFill>
                  <a:schemeClr val="lt1"/>
                </a:solidFill>
                <a:latin typeface="Titillium Web SemiBold"/>
                <a:ea typeface="Titillium Web SemiBold"/>
                <a:cs typeface="Titillium Web SemiBold"/>
                <a:sym typeface="Titillium Web SemiBold"/>
              </a:rPr>
              <a:t>Spoke 3 III Technical Workshop, Perugia </a:t>
            </a:r>
            <a:r>
              <a:rPr lang="it-IT" sz="1800">
                <a:solidFill>
                  <a:schemeClr val="lt1"/>
                </a:solidFill>
                <a:latin typeface="Titillium Web"/>
                <a:ea typeface="Titillium Web"/>
                <a:cs typeface="Titillium Web"/>
                <a:sym typeface="Titillium Web"/>
              </a:rPr>
              <a:t>26-29 Maggio, </a:t>
            </a:r>
            <a:r>
              <a:rPr lang="it-IT" sz="1800" b="0" i="0" u="none" strike="noStrike" cap="none">
                <a:solidFill>
                  <a:schemeClr val="lt1"/>
                </a:solidFill>
                <a:latin typeface="Titillium Web"/>
                <a:ea typeface="Titillium Web"/>
                <a:cs typeface="Titillium Web"/>
                <a:sym typeface="Titillium Web"/>
              </a:rPr>
              <a:t> 202</a:t>
            </a:r>
            <a:r>
              <a:rPr lang="it-IT" sz="1800">
                <a:solidFill>
                  <a:schemeClr val="lt1"/>
                </a:solidFill>
                <a:latin typeface="Titillium Web"/>
                <a:ea typeface="Titillium Web"/>
                <a:cs typeface="Titillium Web"/>
                <a:sym typeface="Titillium Web"/>
              </a:rPr>
              <a:t>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C90257B-6109-2085-3A2A-76756EA9F4A9}"/>
              </a:ext>
            </a:extLst>
          </p:cNvPr>
          <p:cNvSpPr>
            <a:spLocks noGrp="1"/>
          </p:cNvSpPr>
          <p:nvPr>
            <p:ph idx="1"/>
          </p:nvPr>
        </p:nvSpPr>
        <p:spPr>
          <a:xfrm>
            <a:off x="159406" y="1831407"/>
            <a:ext cx="11694125" cy="4878739"/>
          </a:xfrm>
        </p:spPr>
        <p:txBody>
          <a:bodyPr>
            <a:normAutofit/>
          </a:bodyPr>
          <a:lstStyle/>
          <a:p>
            <a:r>
              <a:rPr lang="en-US" sz="2200" dirty="0" err="1">
                <a:solidFill>
                  <a:srgbClr val="FF0000"/>
                </a:solidFill>
                <a:latin typeface="Titillium Web" pitchFamily="2" charset="77"/>
                <a:cs typeface="Calibri" panose="020F0502020204030204" pitchFamily="34" charset="0"/>
              </a:rPr>
              <a:t>OpenACC</a:t>
            </a:r>
            <a:r>
              <a:rPr lang="en-US" sz="2000" dirty="0">
                <a:latin typeface="Titillium Web" pitchFamily="2" charset="77"/>
                <a:cs typeface="Calibri" panose="020F0502020204030204" pitchFamily="34" charset="0"/>
              </a:rPr>
              <a:t>: programming model based on compute (e.g., </a:t>
            </a:r>
            <a:r>
              <a:rPr kumimoji="0" lang="en-GB" sz="1600" b="0" i="0" u="none" strike="noStrike" kern="1200" cap="none" spc="0" normalizeH="0" baseline="0" noProof="0" dirty="0">
                <a:ln>
                  <a:noFill/>
                </a:ln>
                <a:solidFill>
                  <a:srgbClr val="C00000"/>
                </a:solidFill>
                <a:effectLst/>
                <a:uLnTx/>
                <a:uFillTx/>
                <a:latin typeface="Titillium Web" pitchFamily="2" charset="77"/>
                <a:ea typeface="Titillium Web"/>
                <a:cs typeface="Calibri" panose="020F0502020204030204" pitchFamily="34" charset="0"/>
                <a:sym typeface="Titillium Web"/>
              </a:rPr>
              <a:t>#pragma </a:t>
            </a:r>
            <a:r>
              <a:rPr kumimoji="0" lang="en-GB" sz="1600" b="0" i="0" u="none" strike="noStrike" kern="1200" cap="none" spc="0" normalizeH="0" baseline="0" noProof="0" dirty="0" err="1">
                <a:ln>
                  <a:noFill/>
                </a:ln>
                <a:solidFill>
                  <a:srgbClr val="C00000"/>
                </a:solidFill>
                <a:effectLst/>
                <a:uLnTx/>
                <a:uFillTx/>
                <a:latin typeface="Titillium Web" pitchFamily="2" charset="77"/>
                <a:ea typeface="Titillium Web"/>
                <a:cs typeface="Calibri" panose="020F0502020204030204" pitchFamily="34" charset="0"/>
                <a:sym typeface="Titillium Web"/>
              </a:rPr>
              <a:t>acc</a:t>
            </a:r>
            <a:r>
              <a:rPr kumimoji="0" lang="en-GB" sz="1600" b="0" i="0" u="none" strike="noStrike" kern="1200" cap="none" spc="0" normalizeH="0" baseline="0" noProof="0" dirty="0">
                <a:ln>
                  <a:noFill/>
                </a:ln>
                <a:solidFill>
                  <a:srgbClr val="C00000"/>
                </a:solidFill>
                <a:effectLst/>
                <a:uLnTx/>
                <a:uFillTx/>
                <a:latin typeface="Titillium Web" pitchFamily="2" charset="77"/>
                <a:ea typeface="Titillium Web"/>
                <a:cs typeface="Calibri" panose="020F0502020204030204" pitchFamily="34" charset="0"/>
                <a:sym typeface="Titillium Web"/>
              </a:rPr>
              <a:t> parallel loop</a:t>
            </a:r>
            <a:r>
              <a:rPr lang="en-US" sz="2000" dirty="0">
                <a:latin typeface="Titillium Web" pitchFamily="2" charset="77"/>
                <a:cs typeface="Calibri" panose="020F0502020204030204" pitchFamily="34" charset="0"/>
              </a:rPr>
              <a:t>) and data directives (e.g., </a:t>
            </a:r>
            <a:r>
              <a:rPr kumimoji="0" lang="en-GB" sz="1600" b="0" i="0" u="none" strike="noStrike" kern="1200" cap="none" spc="0" normalizeH="0" baseline="0" noProof="0" dirty="0">
                <a:ln>
                  <a:noFill/>
                </a:ln>
                <a:solidFill>
                  <a:srgbClr val="C00000"/>
                </a:solidFill>
                <a:effectLst/>
                <a:uLnTx/>
                <a:uFillTx/>
                <a:latin typeface="Titillium Web" pitchFamily="2" charset="77"/>
                <a:ea typeface="Titillium Web"/>
                <a:cs typeface="Calibri" panose="020F0502020204030204" pitchFamily="34" charset="0"/>
                <a:sym typeface="Titillium Web"/>
              </a:rPr>
              <a:t>#pragma enter data …</a:t>
            </a:r>
            <a:r>
              <a:rPr lang="en-US" sz="2000" dirty="0">
                <a:latin typeface="Titillium Web" pitchFamily="2" charset="77"/>
                <a:cs typeface="Calibri" panose="020F0502020204030204" pitchFamily="34" charset="0"/>
              </a:rPr>
              <a:t>) to accelerate loop and data transfer from CPU to GPU memory:  </a:t>
            </a:r>
          </a:p>
          <a:p>
            <a:endParaRPr lang="en-US" sz="2000" dirty="0">
              <a:latin typeface="Titillium Web" pitchFamily="2" charset="77"/>
              <a:cs typeface="Calibri" panose="020F0502020204030204" pitchFamily="34" charset="0"/>
            </a:endParaRPr>
          </a:p>
          <a:p>
            <a:endParaRPr lang="en-GB" sz="2000" b="1" u="sng" dirty="0">
              <a:solidFill>
                <a:schemeClr val="accent5"/>
              </a:solidFill>
              <a:latin typeface="Titillium Web" pitchFamily="2" charset="77"/>
              <a:ea typeface="Titillium Web"/>
              <a:cs typeface="Calibri" panose="020F0502020204030204" pitchFamily="34" charset="0"/>
              <a:sym typeface="Titillium Web"/>
            </a:endParaRPr>
          </a:p>
          <a:p>
            <a:endParaRPr lang="en-GB" sz="2000" b="1" u="sng" dirty="0">
              <a:solidFill>
                <a:schemeClr val="accent5"/>
              </a:solidFill>
              <a:latin typeface="Titillium Web" pitchFamily="2" charset="77"/>
              <a:ea typeface="Titillium Web"/>
              <a:cs typeface="Calibri" panose="020F0502020204030204" pitchFamily="34" charset="0"/>
              <a:sym typeface="Titillium Web"/>
            </a:endParaRPr>
          </a:p>
          <a:p>
            <a:endParaRPr lang="en-GB" sz="2000" b="1" u="sng" dirty="0">
              <a:solidFill>
                <a:schemeClr val="accent5"/>
              </a:solidFill>
              <a:latin typeface="Titillium Web" pitchFamily="2" charset="77"/>
              <a:ea typeface="Titillium Web"/>
              <a:cs typeface="Calibri" panose="020F0502020204030204" pitchFamily="34" charset="0"/>
              <a:sym typeface="Titillium Web"/>
            </a:endParaRPr>
          </a:p>
          <a:p>
            <a:endParaRPr lang="en-GB" sz="2000" b="1" u="sng" dirty="0">
              <a:solidFill>
                <a:schemeClr val="accent5"/>
              </a:solidFill>
              <a:latin typeface="Titillium Web" pitchFamily="2" charset="77"/>
              <a:ea typeface="Titillium Web"/>
              <a:cs typeface="Calibri" panose="020F0502020204030204" pitchFamily="34" charset="0"/>
              <a:sym typeface="Titillium Web"/>
            </a:endParaRPr>
          </a:p>
          <a:p>
            <a:endParaRPr lang="en-GB" sz="2000" b="1" u="sng" dirty="0">
              <a:solidFill>
                <a:schemeClr val="accent5"/>
              </a:solidFill>
              <a:latin typeface="Titillium Web" pitchFamily="2" charset="77"/>
              <a:ea typeface="Titillium Web"/>
              <a:cs typeface="Calibri" panose="020F0502020204030204" pitchFamily="34" charset="0"/>
              <a:sym typeface="Titillium Web"/>
            </a:endParaRPr>
          </a:p>
          <a:p>
            <a:endParaRPr lang="en-GB" sz="2000" b="1" u="sng" dirty="0">
              <a:solidFill>
                <a:schemeClr val="accent5"/>
              </a:solidFill>
              <a:latin typeface="Titillium Web" pitchFamily="2" charset="77"/>
              <a:ea typeface="Titillium Web"/>
              <a:cs typeface="Calibri" panose="020F0502020204030204" pitchFamily="34" charset="0"/>
              <a:sym typeface="Titillium Web"/>
            </a:endParaRPr>
          </a:p>
          <a:p>
            <a:r>
              <a:rPr lang="en-GB" sz="2200" b="1" u="sng" dirty="0">
                <a:solidFill>
                  <a:schemeClr val="accent5"/>
                </a:solidFill>
                <a:latin typeface="Titillium Web" pitchFamily="2" charset="77"/>
                <a:ea typeface="Titillium Web"/>
                <a:cs typeface="Calibri" panose="020F0502020204030204" pitchFamily="34" charset="0"/>
                <a:sym typeface="Titillium Web"/>
              </a:rPr>
              <a:t>Data Locality</a:t>
            </a:r>
            <a:r>
              <a:rPr lang="en-GB" sz="2000" dirty="0">
                <a:latin typeface="Titillium Web" pitchFamily="2" charset="77"/>
                <a:ea typeface="Titillium Web"/>
                <a:cs typeface="Calibri" panose="020F0502020204030204" pitchFamily="34" charset="0"/>
                <a:sym typeface="Titillium Web"/>
              </a:rPr>
              <a:t>: reduce data movement between CPU and GPU memory as much as possible: moved all </a:t>
            </a:r>
            <a:r>
              <a:rPr lang="en-GB" sz="2000" dirty="0">
                <a:latin typeface="Titillium Web" pitchFamily="2" charset="77"/>
                <a:ea typeface="Titillium Web"/>
                <a:cs typeface="Calibri" panose="020F0502020204030204" pitchFamily="34" charset="0"/>
                <a:sym typeface="Wingdings" pitchFamily="2" charset="2"/>
              </a:rPr>
              <a:t>computational intensive part of the program to GPUs.</a:t>
            </a:r>
            <a:endParaRPr lang="en-US" sz="2000" dirty="0">
              <a:latin typeface="Titillium Web" pitchFamily="2" charset="77"/>
              <a:cs typeface="Calibri" panose="020F0502020204030204" pitchFamily="34" charset="0"/>
            </a:endParaRPr>
          </a:p>
        </p:txBody>
      </p:sp>
      <p:sp>
        <p:nvSpPr>
          <p:cNvPr id="9" name="Title 8">
            <a:extLst>
              <a:ext uri="{FF2B5EF4-FFF2-40B4-BE49-F238E27FC236}">
                <a16:creationId xmlns:a16="http://schemas.microsoft.com/office/drawing/2014/main" id="{45B33333-E0F5-37F7-ADF9-A25CC5EEE377}"/>
              </a:ext>
            </a:extLst>
          </p:cNvPr>
          <p:cNvSpPr>
            <a:spLocks noGrp="1"/>
          </p:cNvSpPr>
          <p:nvPr>
            <p:ph type="title"/>
          </p:nvPr>
        </p:nvSpPr>
        <p:spPr>
          <a:xfrm>
            <a:off x="579814" y="871668"/>
            <a:ext cx="10515600" cy="820318"/>
          </a:xfrm>
        </p:spPr>
        <p:txBody>
          <a:bodyPr>
            <a:normAutofit/>
          </a:bodyPr>
          <a:lstStyle/>
          <a:p>
            <a:r>
              <a:rPr lang="it-IT" sz="3600" b="1" i="0" u="none" strike="noStrike" cap="none" dirty="0">
                <a:solidFill>
                  <a:srgbClr val="1C7FFF"/>
                </a:solidFill>
                <a:latin typeface="Titillium Web"/>
                <a:ea typeface="Titillium Web"/>
                <a:cs typeface="Titillium Web"/>
                <a:sym typeface="Titillium Web"/>
              </a:rPr>
              <a:t>GPU Computing: </a:t>
            </a:r>
            <a:r>
              <a:rPr lang="it-IT" sz="3600" b="1" i="0" u="none" strike="noStrike" cap="none" dirty="0" err="1">
                <a:solidFill>
                  <a:srgbClr val="1C7FFF"/>
                </a:solidFill>
                <a:latin typeface="Titillium Web"/>
                <a:ea typeface="Titillium Web"/>
                <a:cs typeface="Titillium Web"/>
                <a:sym typeface="Titillium Web"/>
              </a:rPr>
              <a:t>keypoints</a:t>
            </a:r>
            <a:endParaRPr lang="en-US" sz="3600" dirty="0"/>
          </a:p>
        </p:txBody>
      </p:sp>
      <p:sp>
        <p:nvSpPr>
          <p:cNvPr id="2" name="TextBox 1">
            <a:extLst>
              <a:ext uri="{FF2B5EF4-FFF2-40B4-BE49-F238E27FC236}">
                <a16:creationId xmlns:a16="http://schemas.microsoft.com/office/drawing/2014/main" id="{ECA1F693-6620-6C77-0502-5D00CE16C1D5}"/>
              </a:ext>
            </a:extLst>
          </p:cNvPr>
          <p:cNvSpPr txBox="1"/>
          <p:nvPr/>
        </p:nvSpPr>
        <p:spPr>
          <a:xfrm>
            <a:off x="395531" y="2938203"/>
            <a:ext cx="6751269" cy="584775"/>
          </a:xfrm>
          <a:prstGeom prst="rect">
            <a:avLst/>
          </a:prstGeom>
          <a:noFill/>
        </p:spPr>
        <p:txBody>
          <a:bodyPr wrap="square" rtlCol="0">
            <a:spAutoFit/>
          </a:bodyPr>
          <a:lstStyle/>
          <a:p>
            <a:pPr marL="179999" marR="0" lvl="0" indent="-127001" algn="l" rtl="0">
              <a:spcBef>
                <a:spcPts val="0"/>
              </a:spcBef>
              <a:spcAft>
                <a:spcPts val="0"/>
              </a:spcAft>
              <a:buClr>
                <a:srgbClr val="1528BC"/>
              </a:buClr>
              <a:buSzPts val="2000"/>
              <a:buFont typeface="Titillium Web"/>
              <a:buChar char="-"/>
            </a:pPr>
            <a:r>
              <a:rPr lang="en-GB" sz="1600" dirty="0">
                <a:solidFill>
                  <a:schemeClr val="accent1">
                    <a:lumMod val="75000"/>
                  </a:schemeClr>
                </a:solidFill>
                <a:latin typeface="Candara" panose="020E0502030303020204" pitchFamily="34" charset="0"/>
                <a:ea typeface="Titillium Web"/>
                <a:cs typeface="Titillium Web"/>
                <a:sym typeface="Titillium Web"/>
              </a:rPr>
              <a:t>The   </a:t>
            </a:r>
            <a:r>
              <a:rPr lang="en-GB" sz="1600" dirty="0">
                <a:solidFill>
                  <a:srgbClr val="C00000"/>
                </a:solidFill>
                <a:latin typeface="Consolas" panose="020B0609020204030204" pitchFamily="49" charset="0"/>
                <a:ea typeface="Titillium Web"/>
                <a:cs typeface="Consolas" panose="020B0609020204030204" pitchFamily="49" charset="0"/>
                <a:sym typeface="Titillium Web"/>
              </a:rPr>
              <a:t>#pragma </a:t>
            </a:r>
            <a:r>
              <a:rPr lang="en-GB" sz="1600" dirty="0" err="1">
                <a:solidFill>
                  <a:srgbClr val="C00000"/>
                </a:solidFill>
                <a:latin typeface="Consolas" panose="020B0609020204030204" pitchFamily="49" charset="0"/>
                <a:ea typeface="Titillium Web"/>
                <a:cs typeface="Consolas" panose="020B0609020204030204" pitchFamily="49" charset="0"/>
                <a:sym typeface="Titillium Web"/>
              </a:rPr>
              <a:t>acc</a:t>
            </a:r>
            <a:r>
              <a:rPr lang="en-GB" sz="1600" dirty="0">
                <a:solidFill>
                  <a:srgbClr val="C00000"/>
                </a:solidFill>
                <a:latin typeface="Consolas" panose="020B0609020204030204" pitchFamily="49" charset="0"/>
                <a:ea typeface="Titillium Web"/>
                <a:cs typeface="Consolas" panose="020B0609020204030204" pitchFamily="49" charset="0"/>
                <a:sym typeface="Titillium Web"/>
              </a:rPr>
              <a:t> parallel loop</a:t>
            </a:r>
            <a:r>
              <a:rPr lang="en-GB" sz="1600" dirty="0">
                <a:solidFill>
                  <a:schemeClr val="accent1">
                    <a:lumMod val="75000"/>
                  </a:schemeClr>
                </a:solidFill>
                <a:latin typeface="Candara" panose="020E0502030303020204" pitchFamily="34" charset="0"/>
                <a:ea typeface="Titillium Web"/>
                <a:cs typeface="Titillium Web"/>
                <a:sym typeface="Titillium Web"/>
              </a:rPr>
              <a:t>   is c compute directive used to accelerate a loop on the the GPU:</a:t>
            </a:r>
          </a:p>
        </p:txBody>
      </p:sp>
      <p:sp>
        <p:nvSpPr>
          <p:cNvPr id="3" name="Right Arrow 2">
            <a:extLst>
              <a:ext uri="{FF2B5EF4-FFF2-40B4-BE49-F238E27FC236}">
                <a16:creationId xmlns:a16="http://schemas.microsoft.com/office/drawing/2014/main" id="{26551004-FF25-BF0A-30D3-0717505EB85B}"/>
              </a:ext>
            </a:extLst>
          </p:cNvPr>
          <p:cNvSpPr/>
          <p:nvPr/>
        </p:nvSpPr>
        <p:spPr>
          <a:xfrm>
            <a:off x="7203268" y="3121914"/>
            <a:ext cx="463909" cy="2961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6">
            <a:extLst>
              <a:ext uri="{FF2B5EF4-FFF2-40B4-BE49-F238E27FC236}">
                <a16:creationId xmlns:a16="http://schemas.microsoft.com/office/drawing/2014/main" id="{5C386BC0-FD94-1776-5A5F-C9F3589BDD9E}"/>
              </a:ext>
            </a:extLst>
          </p:cNvPr>
          <p:cNvSpPr txBox="1"/>
          <p:nvPr/>
        </p:nvSpPr>
        <p:spPr>
          <a:xfrm>
            <a:off x="7994626" y="2892766"/>
            <a:ext cx="3778830" cy="1169551"/>
          </a:xfrm>
          <a:prstGeom prst="rect">
            <a:avLst/>
          </a:prstGeom>
          <a:solidFill>
            <a:schemeClr val="bg1">
              <a:lumMod val="95000"/>
            </a:schemeClr>
          </a:solidFill>
          <a:ln>
            <a:solidFill>
              <a:schemeClr val="accent1"/>
            </a:solidFill>
          </a:ln>
        </p:spPr>
        <p:txBody>
          <a:bodyPr wrap="square" rtlCol="0">
            <a:spAutoFit/>
          </a:bodyPr>
          <a:lstStyle/>
          <a:p>
            <a:r>
              <a:rPr lang="en-GB" dirty="0">
                <a:solidFill>
                  <a:srgbClr val="C00000"/>
                </a:solidFill>
                <a:effectLst/>
                <a:latin typeface="Consolas" panose="020B0609020204030204" pitchFamily="49" charset="0"/>
                <a:cs typeface="Consolas" panose="020B0609020204030204" pitchFamily="49" charset="0"/>
              </a:rPr>
              <a:t>#pragma </a:t>
            </a:r>
            <a:r>
              <a:rPr lang="en-GB" dirty="0" err="1">
                <a:solidFill>
                  <a:srgbClr val="C00000"/>
                </a:solidFill>
                <a:effectLst/>
                <a:latin typeface="Consolas" panose="020B0609020204030204" pitchFamily="49" charset="0"/>
                <a:cs typeface="Consolas" panose="020B0609020204030204" pitchFamily="49" charset="0"/>
              </a:rPr>
              <a:t>acc</a:t>
            </a:r>
            <a:r>
              <a:rPr lang="en-GB" dirty="0">
                <a:solidFill>
                  <a:srgbClr val="C00000"/>
                </a:solidFill>
                <a:effectLst/>
                <a:latin typeface="Consolas" panose="020B0609020204030204" pitchFamily="49" charset="0"/>
                <a:cs typeface="Consolas" panose="020B0609020204030204" pitchFamily="49" charset="0"/>
              </a:rPr>
              <a:t> parallel loop vector</a:t>
            </a:r>
          </a:p>
          <a:p>
            <a:r>
              <a:rPr lang="en-GB" dirty="0">
                <a:solidFill>
                  <a:schemeClr val="accent1"/>
                </a:solidFill>
                <a:effectLst/>
                <a:latin typeface="Consolas" panose="020B0609020204030204" pitchFamily="49" charset="0"/>
                <a:cs typeface="Consolas" panose="020B0609020204030204" pitchFamily="49" charset="0"/>
              </a:rPr>
              <a:t>for</a:t>
            </a:r>
            <a:r>
              <a:rPr lang="en-GB" dirty="0">
                <a:solidFill>
                  <a:srgbClr val="FFFFFF"/>
                </a:solidFill>
                <a:effectLst/>
                <a:latin typeface="Consolas" panose="020B0609020204030204" pitchFamily="49" charset="0"/>
                <a:cs typeface="Consolas" panose="020B0609020204030204" pitchFamily="49" charset="0"/>
              </a:rPr>
              <a:t> </a:t>
            </a:r>
            <a:r>
              <a:rPr lang="en-GB" dirty="0">
                <a:solidFill>
                  <a:schemeClr val="tx1"/>
                </a:solidFill>
                <a:effectLst/>
                <a:latin typeface="Consolas" panose="020B0609020204030204" pitchFamily="49" charset="0"/>
                <a:cs typeface="Consolas" panose="020B0609020204030204" pitchFamily="49" charset="0"/>
              </a:rPr>
              <a:t>(</a:t>
            </a:r>
            <a:r>
              <a:rPr lang="en-GB" dirty="0" err="1">
                <a:solidFill>
                  <a:schemeClr val="tx1"/>
                </a:solidFill>
                <a:effectLst/>
                <a:latin typeface="Consolas" panose="020B0609020204030204" pitchFamily="49" charset="0"/>
                <a:cs typeface="Consolas" panose="020B0609020204030204" pitchFamily="49" charset="0"/>
              </a:rPr>
              <a:t>i</a:t>
            </a:r>
            <a:r>
              <a:rPr lang="en-GB" dirty="0">
                <a:solidFill>
                  <a:schemeClr val="tx1"/>
                </a:solidFill>
                <a:effectLst/>
                <a:latin typeface="Consolas" panose="020B0609020204030204" pitchFamily="49" charset="0"/>
                <a:cs typeface="Consolas" panose="020B0609020204030204" pitchFamily="49" charset="0"/>
              </a:rPr>
              <a:t> = 0; </a:t>
            </a:r>
            <a:r>
              <a:rPr lang="en-GB" dirty="0" err="1">
                <a:solidFill>
                  <a:schemeClr val="tx1"/>
                </a:solidFill>
                <a:effectLst/>
                <a:latin typeface="Consolas" panose="020B0609020204030204" pitchFamily="49" charset="0"/>
                <a:cs typeface="Consolas" panose="020B0609020204030204" pitchFamily="49" charset="0"/>
              </a:rPr>
              <a:t>i</a:t>
            </a:r>
            <a:r>
              <a:rPr lang="en-GB" dirty="0">
                <a:solidFill>
                  <a:schemeClr val="tx1"/>
                </a:solidFill>
                <a:effectLst/>
                <a:latin typeface="Consolas" panose="020B0609020204030204" pitchFamily="49" charset="0"/>
                <a:cs typeface="Consolas" panose="020B0609020204030204" pitchFamily="49" charset="0"/>
              </a:rPr>
              <a:t> &lt; N; </a:t>
            </a:r>
            <a:r>
              <a:rPr lang="en-GB" dirty="0" err="1">
                <a:solidFill>
                  <a:schemeClr val="tx1"/>
                </a:solidFill>
                <a:effectLst/>
                <a:latin typeface="Consolas" panose="020B0609020204030204" pitchFamily="49" charset="0"/>
                <a:cs typeface="Consolas" panose="020B0609020204030204" pitchFamily="49" charset="0"/>
              </a:rPr>
              <a:t>i</a:t>
            </a:r>
            <a:r>
              <a:rPr lang="en-GB" dirty="0">
                <a:solidFill>
                  <a:schemeClr val="tx1"/>
                </a:solidFill>
                <a:effectLst/>
                <a:latin typeface="Consolas" panose="020B0609020204030204" pitchFamily="49" charset="0"/>
                <a:cs typeface="Consolas" panose="020B0609020204030204" pitchFamily="49" charset="0"/>
              </a:rPr>
              <a:t>++){</a:t>
            </a:r>
          </a:p>
          <a:p>
            <a:r>
              <a:rPr lang="en-GB" dirty="0">
                <a:solidFill>
                  <a:schemeClr val="tx1"/>
                </a:solidFill>
                <a:effectLst/>
                <a:latin typeface="Consolas" panose="020B0609020204030204" pitchFamily="49" charset="0"/>
                <a:cs typeface="Consolas" panose="020B0609020204030204" pitchFamily="49" charset="0"/>
              </a:rPr>
              <a:t>  // Loop body</a:t>
            </a:r>
          </a:p>
          <a:p>
            <a:r>
              <a:rPr lang="en-GB" dirty="0">
                <a:solidFill>
                  <a:schemeClr val="tx1"/>
                </a:solidFill>
                <a:latin typeface="Consolas" panose="020B0609020204030204" pitchFamily="49" charset="0"/>
                <a:cs typeface="Consolas" panose="020B0609020204030204" pitchFamily="49" charset="0"/>
              </a:rPr>
              <a:t>  // ... Things to do here ... </a:t>
            </a:r>
            <a:endParaRPr lang="en-GB" dirty="0">
              <a:solidFill>
                <a:schemeClr val="tx1"/>
              </a:solidFill>
              <a:effectLst/>
              <a:latin typeface="Consolas" panose="020B0609020204030204" pitchFamily="49" charset="0"/>
              <a:cs typeface="Consolas" panose="020B0609020204030204" pitchFamily="49" charset="0"/>
            </a:endParaRPr>
          </a:p>
          <a:p>
            <a:r>
              <a:rPr lang="en-GB" dirty="0">
                <a:solidFill>
                  <a:schemeClr val="tx1"/>
                </a:solidFill>
                <a:effectLst/>
                <a:latin typeface="Consolas" panose="020B0609020204030204" pitchFamily="49" charset="0"/>
                <a:cs typeface="Consolas" panose="020B0609020204030204" pitchFamily="49" charset="0"/>
              </a:rPr>
              <a:t>}</a:t>
            </a:r>
          </a:p>
        </p:txBody>
      </p:sp>
      <p:sp>
        <p:nvSpPr>
          <p:cNvPr id="8" name="TextBox 7">
            <a:extLst>
              <a:ext uri="{FF2B5EF4-FFF2-40B4-BE49-F238E27FC236}">
                <a16:creationId xmlns:a16="http://schemas.microsoft.com/office/drawing/2014/main" id="{12FB1C2C-7E3B-47CF-0440-4C8F111322A2}"/>
              </a:ext>
            </a:extLst>
          </p:cNvPr>
          <p:cNvSpPr txBox="1"/>
          <p:nvPr/>
        </p:nvSpPr>
        <p:spPr>
          <a:xfrm>
            <a:off x="360807" y="4269765"/>
            <a:ext cx="4995344" cy="830997"/>
          </a:xfrm>
          <a:prstGeom prst="rect">
            <a:avLst/>
          </a:prstGeom>
          <a:noFill/>
        </p:spPr>
        <p:txBody>
          <a:bodyPr wrap="square" rtlCol="0">
            <a:spAutoFit/>
          </a:bodyPr>
          <a:lstStyle/>
          <a:p>
            <a:pPr marL="179999" marR="0" lvl="0" indent="-127001" algn="l" rtl="0">
              <a:spcBef>
                <a:spcPts val="0"/>
              </a:spcBef>
              <a:spcAft>
                <a:spcPts val="0"/>
              </a:spcAft>
              <a:buClr>
                <a:srgbClr val="1528BC"/>
              </a:buClr>
              <a:buSzPts val="2000"/>
              <a:buFont typeface="Titillium Web"/>
              <a:buChar char="-"/>
            </a:pPr>
            <a:r>
              <a:rPr lang="en-GB" sz="1600" dirty="0">
                <a:solidFill>
                  <a:schemeClr val="accent1">
                    <a:lumMod val="75000"/>
                  </a:schemeClr>
                </a:solidFill>
                <a:latin typeface="Candara" panose="020E0502030303020204" pitchFamily="34" charset="0"/>
                <a:ea typeface="Titillium Web"/>
                <a:cs typeface="Titillium Web"/>
                <a:sym typeface="Titillium Web"/>
              </a:rPr>
              <a:t>The </a:t>
            </a:r>
            <a:r>
              <a:rPr lang="en-GB" sz="1600" dirty="0">
                <a:solidFill>
                  <a:srgbClr val="C00000"/>
                </a:solidFill>
                <a:latin typeface="Consolas" panose="020B0609020204030204" pitchFamily="49" charset="0"/>
                <a:ea typeface="Titillium Web"/>
                <a:cs typeface="Consolas" panose="020B0609020204030204" pitchFamily="49" charset="0"/>
                <a:sym typeface="Titillium Web"/>
              </a:rPr>
              <a:t>#pragma enter data copying</a:t>
            </a:r>
            <a:r>
              <a:rPr lang="en-GB" sz="1600" dirty="0">
                <a:solidFill>
                  <a:srgbClr val="C00000"/>
                </a:solidFill>
                <a:latin typeface="Candara" panose="020E0502030303020204" pitchFamily="34" charset="0"/>
                <a:ea typeface="Titillium Web"/>
                <a:cs typeface="Titillium Web"/>
                <a:sym typeface="Titillium Web"/>
              </a:rPr>
              <a:t> </a:t>
            </a:r>
            <a:r>
              <a:rPr lang="en-GB" sz="1600" dirty="0">
                <a:solidFill>
                  <a:schemeClr val="accent1">
                    <a:lumMod val="75000"/>
                  </a:schemeClr>
                </a:solidFill>
                <a:latin typeface="Candara" panose="020E0502030303020204" pitchFamily="34" charset="0"/>
                <a:ea typeface="Titillium Web"/>
                <a:cs typeface="Titillium Web"/>
                <a:sym typeface="Titillium Web"/>
              </a:rPr>
              <a:t>directive explicitly transfers data from the CPU memory to the GPU memory.</a:t>
            </a:r>
          </a:p>
        </p:txBody>
      </p:sp>
      <p:sp>
        <p:nvSpPr>
          <p:cNvPr id="11" name="Right Arrow 10">
            <a:extLst>
              <a:ext uri="{FF2B5EF4-FFF2-40B4-BE49-F238E27FC236}">
                <a16:creationId xmlns:a16="http://schemas.microsoft.com/office/drawing/2014/main" id="{35008315-D258-038B-7D38-E9B20B257353}"/>
              </a:ext>
            </a:extLst>
          </p:cNvPr>
          <p:cNvSpPr/>
          <p:nvPr/>
        </p:nvSpPr>
        <p:spPr>
          <a:xfrm>
            <a:off x="5766798" y="4542945"/>
            <a:ext cx="434096" cy="2220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a:extLst>
              <a:ext uri="{FF2B5EF4-FFF2-40B4-BE49-F238E27FC236}">
                <a16:creationId xmlns:a16="http://schemas.microsoft.com/office/drawing/2014/main" id="{F215FDE0-13CB-BDE8-A6F3-95FF66B9C00A}"/>
              </a:ext>
            </a:extLst>
          </p:cNvPr>
          <p:cNvSpPr txBox="1"/>
          <p:nvPr/>
        </p:nvSpPr>
        <p:spPr>
          <a:xfrm>
            <a:off x="6295697" y="4343141"/>
            <a:ext cx="5419312" cy="738664"/>
          </a:xfrm>
          <a:prstGeom prst="rect">
            <a:avLst/>
          </a:prstGeom>
          <a:solidFill>
            <a:schemeClr val="bg1">
              <a:lumMod val="95000"/>
            </a:schemeClr>
          </a:solidFill>
          <a:ln>
            <a:solidFill>
              <a:schemeClr val="accent1"/>
            </a:solidFill>
          </a:ln>
        </p:spPr>
        <p:txBody>
          <a:bodyPr wrap="square" rtlCol="0">
            <a:spAutoFit/>
          </a:bodyPr>
          <a:lstStyle/>
          <a:p>
            <a:r>
              <a:rPr lang="en-GB" dirty="0">
                <a:solidFill>
                  <a:srgbClr val="C00000"/>
                </a:solidFill>
                <a:effectLst/>
                <a:latin typeface="Consolas" panose="020B0609020204030204" pitchFamily="49" charset="0"/>
                <a:cs typeface="Consolas" panose="020B0609020204030204" pitchFamily="49" charset="0"/>
              </a:rPr>
              <a:t>#pragma </a:t>
            </a:r>
            <a:r>
              <a:rPr lang="en-GB" dirty="0" err="1">
                <a:solidFill>
                  <a:srgbClr val="C00000"/>
                </a:solidFill>
                <a:effectLst/>
                <a:latin typeface="Consolas" panose="020B0609020204030204" pitchFamily="49" charset="0"/>
                <a:cs typeface="Consolas" panose="020B0609020204030204" pitchFamily="49" charset="0"/>
              </a:rPr>
              <a:t>acc</a:t>
            </a:r>
            <a:r>
              <a:rPr lang="en-GB" dirty="0">
                <a:solidFill>
                  <a:srgbClr val="C00000"/>
                </a:solidFill>
                <a:effectLst/>
                <a:latin typeface="Consolas" panose="020B0609020204030204" pitchFamily="49" charset="0"/>
                <a:cs typeface="Consolas" panose="020B0609020204030204" pitchFamily="49" charset="0"/>
              </a:rPr>
              <a:t> enter data </a:t>
            </a:r>
            <a:r>
              <a:rPr lang="en-GB" dirty="0" err="1">
                <a:solidFill>
                  <a:srgbClr val="C00000"/>
                </a:solidFill>
                <a:effectLst/>
                <a:latin typeface="Consolas" panose="020B0609020204030204" pitchFamily="49" charset="0"/>
                <a:cs typeface="Consolas" panose="020B0609020204030204" pitchFamily="49" charset="0"/>
              </a:rPr>
              <a:t>copyin</a:t>
            </a:r>
            <a:r>
              <a:rPr lang="en-GB" dirty="0">
                <a:solidFill>
                  <a:srgbClr val="C00000"/>
                </a:solidFill>
                <a:effectLst/>
                <a:latin typeface="Consolas" panose="020B0609020204030204" pitchFamily="49" charset="0"/>
                <a:cs typeface="Consolas" panose="020B0609020204030204" pitchFamily="49" charset="0"/>
              </a:rPr>
              <a:t> (A,B)</a:t>
            </a:r>
          </a:p>
          <a:p>
            <a:r>
              <a:rPr lang="en-GB" dirty="0">
                <a:solidFill>
                  <a:schemeClr val="tx1"/>
                </a:solidFill>
                <a:latin typeface="Consolas" panose="020B0609020204030204" pitchFamily="49" charset="0"/>
                <a:cs typeface="Consolas" panose="020B0609020204030204" pitchFamily="49" charset="0"/>
              </a:rPr>
              <a:t>// ... Code where A ad B are used in GPU computations</a:t>
            </a:r>
          </a:p>
          <a:p>
            <a:r>
              <a:rPr lang="en-GB" dirty="0">
                <a:solidFill>
                  <a:srgbClr val="C00000"/>
                </a:solidFill>
                <a:effectLst/>
                <a:latin typeface="Consolas" panose="020B0609020204030204" pitchFamily="49" charset="0"/>
                <a:cs typeface="Consolas" panose="020B0609020204030204" pitchFamily="49" charset="0"/>
              </a:rPr>
              <a:t>#pragma </a:t>
            </a:r>
            <a:r>
              <a:rPr lang="en-GB" dirty="0" err="1">
                <a:solidFill>
                  <a:srgbClr val="C00000"/>
                </a:solidFill>
                <a:effectLst/>
                <a:latin typeface="Consolas" panose="020B0609020204030204" pitchFamily="49" charset="0"/>
                <a:cs typeface="Consolas" panose="020B0609020204030204" pitchFamily="49" charset="0"/>
              </a:rPr>
              <a:t>acc</a:t>
            </a:r>
            <a:r>
              <a:rPr lang="en-GB" dirty="0">
                <a:solidFill>
                  <a:srgbClr val="C00000"/>
                </a:solidFill>
                <a:effectLst/>
                <a:latin typeface="Consolas" panose="020B0609020204030204" pitchFamily="49" charset="0"/>
                <a:cs typeface="Consolas" panose="020B0609020204030204" pitchFamily="49" charset="0"/>
              </a:rPr>
              <a:t> exit data delete (A,B)</a:t>
            </a:r>
          </a:p>
        </p:txBody>
      </p:sp>
      <p:pic>
        <p:nvPicPr>
          <p:cNvPr id="13" name="Google Shape;134;p2">
            <a:extLst>
              <a:ext uri="{FF2B5EF4-FFF2-40B4-BE49-F238E27FC236}">
                <a16:creationId xmlns:a16="http://schemas.microsoft.com/office/drawing/2014/main" id="{1FE19968-5262-28D4-459F-3F807815E830}"/>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4" name="Google Shape;147;g27df92e4ca9_0_1">
            <a:extLst>
              <a:ext uri="{FF2B5EF4-FFF2-40B4-BE49-F238E27FC236}">
                <a16:creationId xmlns:a16="http://schemas.microsoft.com/office/drawing/2014/main" id="{593FBC22-D772-DDB9-7503-AB52D2824296}"/>
              </a:ext>
            </a:extLst>
          </p:cNvPr>
          <p:cNvGrpSpPr/>
          <p:nvPr/>
        </p:nvGrpSpPr>
        <p:grpSpPr>
          <a:xfrm>
            <a:off x="0" y="6511282"/>
            <a:ext cx="12192000" cy="361767"/>
            <a:chOff x="0" y="6511282"/>
            <a:chExt cx="12192000" cy="361767"/>
          </a:xfrm>
        </p:grpSpPr>
        <p:pic>
          <p:nvPicPr>
            <p:cNvPr id="15" name="Google Shape;148;g27df92e4ca9_0_1">
              <a:extLst>
                <a:ext uri="{FF2B5EF4-FFF2-40B4-BE49-F238E27FC236}">
                  <a16:creationId xmlns:a16="http://schemas.microsoft.com/office/drawing/2014/main" id="{DA5C18DC-BBD4-D0D5-614B-7D96946A5D32}"/>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6" name="Google Shape;149;g27df92e4ca9_0_1">
              <a:extLst>
                <a:ext uri="{FF2B5EF4-FFF2-40B4-BE49-F238E27FC236}">
                  <a16:creationId xmlns:a16="http://schemas.microsoft.com/office/drawing/2014/main" id="{67300D02-B779-E53B-1C74-481F70072EF0}"/>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7" name="Google Shape;150;g27df92e4ca9_0_1">
              <a:extLst>
                <a:ext uri="{FF2B5EF4-FFF2-40B4-BE49-F238E27FC236}">
                  <a16:creationId xmlns:a16="http://schemas.microsoft.com/office/drawing/2014/main" id="{238F6D65-3CAD-8B36-70D1-267E67FCDF4B}"/>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97170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48D9CB-656F-7086-7CA3-FF0E559EDFB6}"/>
              </a:ext>
            </a:extLst>
          </p:cNvPr>
          <p:cNvPicPr>
            <a:picLocks noChangeAspect="1"/>
          </p:cNvPicPr>
          <p:nvPr/>
        </p:nvPicPr>
        <p:blipFill>
          <a:blip r:embed="rId3"/>
          <a:stretch>
            <a:fillRect/>
          </a:stretch>
        </p:blipFill>
        <p:spPr>
          <a:xfrm>
            <a:off x="7758351" y="3846209"/>
            <a:ext cx="4114632" cy="2552753"/>
          </a:xfrm>
          <a:prstGeom prst="rect">
            <a:avLst/>
          </a:prstGeom>
          <a:ln>
            <a:solidFill>
              <a:schemeClr val="tx2"/>
            </a:solidFill>
          </a:ln>
        </p:spPr>
      </p:pic>
      <p:sp>
        <p:nvSpPr>
          <p:cNvPr id="17" name="Content Placeholder 9">
            <a:extLst>
              <a:ext uri="{FF2B5EF4-FFF2-40B4-BE49-F238E27FC236}">
                <a16:creationId xmlns:a16="http://schemas.microsoft.com/office/drawing/2014/main" id="{6A37E40D-0308-73E0-75A9-BF9C560F732C}"/>
              </a:ext>
            </a:extLst>
          </p:cNvPr>
          <p:cNvSpPr txBox="1">
            <a:spLocks/>
          </p:cNvSpPr>
          <p:nvPr/>
        </p:nvSpPr>
        <p:spPr>
          <a:xfrm>
            <a:off x="301723" y="3607440"/>
            <a:ext cx="7013840" cy="2979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8" name="Content Placeholder 7">
            <a:extLst>
              <a:ext uri="{FF2B5EF4-FFF2-40B4-BE49-F238E27FC236}">
                <a16:creationId xmlns:a16="http://schemas.microsoft.com/office/drawing/2014/main" id="{EC1A4968-0B87-8497-D399-CD4A5AD8F0F2}"/>
              </a:ext>
            </a:extLst>
          </p:cNvPr>
          <p:cNvSpPr>
            <a:spLocks noGrp="1"/>
          </p:cNvSpPr>
          <p:nvPr>
            <p:ph idx="1"/>
          </p:nvPr>
        </p:nvSpPr>
        <p:spPr>
          <a:xfrm>
            <a:off x="228153" y="1894465"/>
            <a:ext cx="7213174" cy="4409182"/>
          </a:xfrm>
        </p:spPr>
        <p:txBody>
          <a:bodyPr>
            <a:normAutofit/>
          </a:bodyPr>
          <a:lstStyle/>
          <a:p>
            <a:r>
              <a:rPr lang="en-GB" sz="2000" b="1" u="sng" dirty="0">
                <a:solidFill>
                  <a:schemeClr val="accent5"/>
                </a:solidFill>
                <a:latin typeface="Titillium Web" pitchFamily="2" charset="77"/>
                <a:ea typeface="Titillium Web"/>
                <a:cs typeface="Calibri" panose="020F0502020204030204" pitchFamily="34" charset="0"/>
                <a:sym typeface="Titillium Web"/>
              </a:rPr>
              <a:t>Private Variables</a:t>
            </a:r>
            <a:r>
              <a:rPr lang="en-GB" sz="2000" dirty="0">
                <a:latin typeface="Titillium Web" pitchFamily="2" charset="77"/>
                <a:ea typeface="Titillium Web"/>
                <a:cs typeface="Calibri" panose="020F0502020204030204" pitchFamily="34" charset="0"/>
                <a:sym typeface="Titillium Web"/>
              </a:rPr>
              <a:t>: </a:t>
            </a:r>
          </a:p>
          <a:p>
            <a:pPr lvl="1">
              <a:buFont typeface="Courier New" panose="02070309020205020404" pitchFamily="49" charset="0"/>
              <a:buChar char="o"/>
            </a:pPr>
            <a:r>
              <a:rPr lang="en-GB" sz="1800" dirty="0">
                <a:latin typeface="Titillium Web" pitchFamily="2" charset="77"/>
                <a:ea typeface="Titillium Web"/>
                <a:cs typeface="Calibri" panose="020F0502020204030204" pitchFamily="34" charset="0"/>
                <a:sym typeface="Titillium Web"/>
              </a:rPr>
              <a:t>GPU threads should perform identical operations but on different memory addresses;</a:t>
            </a:r>
          </a:p>
          <a:p>
            <a:pPr lvl="1">
              <a:buFont typeface="Courier New" panose="02070309020205020404" pitchFamily="49" charset="0"/>
              <a:buChar char="o"/>
            </a:pPr>
            <a:endParaRPr lang="en-GB" sz="1800" dirty="0">
              <a:latin typeface="Titillium Web" pitchFamily="2" charset="77"/>
              <a:ea typeface="Titillium Web"/>
              <a:cs typeface="Calibri" panose="020F0502020204030204" pitchFamily="34" charset="0"/>
              <a:sym typeface="Titillium Web"/>
            </a:endParaRPr>
          </a:p>
          <a:p>
            <a:pPr lvl="1">
              <a:buFont typeface="Courier New" panose="02070309020205020404" pitchFamily="49" charset="0"/>
              <a:buChar char="o"/>
            </a:pPr>
            <a:r>
              <a:rPr lang="en-GB" sz="1800" dirty="0">
                <a:latin typeface="Titillium Web" pitchFamily="2" charset="77"/>
                <a:ea typeface="Titillium Web"/>
                <a:cs typeface="Titillium Web"/>
                <a:sym typeface="Titillium Web"/>
              </a:rPr>
              <a:t>Private variables have local scope and are allocated individually for each thread.</a:t>
            </a:r>
          </a:p>
          <a:p>
            <a:pPr marL="114300" indent="0">
              <a:buNone/>
            </a:pPr>
            <a:endParaRPr lang="en-GB" sz="2000" dirty="0">
              <a:latin typeface="Titillium Web" pitchFamily="2" charset="77"/>
              <a:ea typeface="Titillium Web"/>
              <a:cs typeface="Calibri" panose="020F0502020204030204" pitchFamily="34" charset="0"/>
              <a:sym typeface="Titillium Web"/>
            </a:endParaRPr>
          </a:p>
          <a:p>
            <a:r>
              <a:rPr lang="en-GB" sz="2000" b="1" u="sng" dirty="0">
                <a:solidFill>
                  <a:schemeClr val="accent5"/>
                </a:solidFill>
                <a:latin typeface="Titillium Web" pitchFamily="2" charset="77"/>
                <a:ea typeface="Titillium Web"/>
                <a:cs typeface="Calibri" panose="020F0502020204030204" pitchFamily="34" charset="0"/>
                <a:sym typeface="Titillium Web"/>
              </a:rPr>
              <a:t>Coalesced Memory Access</a:t>
            </a:r>
            <a:r>
              <a:rPr lang="en-GB" sz="2000" dirty="0">
                <a:latin typeface="Titillium Web" pitchFamily="2" charset="77"/>
                <a:ea typeface="Titillium Web"/>
                <a:cs typeface="Calibri" panose="020F0502020204030204" pitchFamily="34" charset="0"/>
                <a:sym typeface="Titillium Web"/>
              </a:rPr>
              <a:t>: as consecutive threads access consecutive memory addresses, memory coalescing allows optimal usage of the global memory bandwidth. </a:t>
            </a:r>
            <a:r>
              <a:rPr lang="en-GB" sz="2000" dirty="0">
                <a:latin typeface="Titillium Web" pitchFamily="2" charset="77"/>
                <a:ea typeface="Titillium Web"/>
                <a:cs typeface="Calibri" panose="020F0502020204030204" pitchFamily="34" charset="0"/>
                <a:sym typeface="Wingdings" pitchFamily="2" charset="2"/>
              </a:rPr>
              <a:t> </a:t>
            </a:r>
            <a:r>
              <a:rPr lang="en-GB" sz="2000" dirty="0">
                <a:latin typeface="Titillium Web" pitchFamily="2" charset="77"/>
                <a:ea typeface="Titillium Web"/>
                <a:cs typeface="Calibri" panose="020F0502020204030204" pitchFamily="34" charset="0"/>
                <a:sym typeface="Titillium Web"/>
              </a:rPr>
              <a:t>Requires </a:t>
            </a:r>
            <a:r>
              <a:rPr lang="en-GB" sz="2000" i="1" dirty="0">
                <a:latin typeface="Titillium Web" pitchFamily="2" charset="77"/>
                <a:ea typeface="Titillium Web"/>
                <a:cs typeface="Calibri" panose="020F0502020204030204" pitchFamily="34" charset="0"/>
                <a:sym typeface="Titillium Web"/>
              </a:rPr>
              <a:t>different</a:t>
            </a:r>
            <a:r>
              <a:rPr lang="en-GB" sz="2000" dirty="0">
                <a:latin typeface="Titillium Web" pitchFamily="2" charset="77"/>
                <a:ea typeface="Titillium Web"/>
                <a:cs typeface="Calibri" panose="020F0502020204030204" pitchFamily="34" charset="0"/>
                <a:sym typeface="Titillium Web"/>
              </a:rPr>
              <a:t> array ordering.</a:t>
            </a:r>
            <a:endParaRPr lang="en-US" sz="2000" dirty="0">
              <a:latin typeface="Titillium Web" pitchFamily="2" charset="77"/>
              <a:cs typeface="Calibri" panose="020F0502020204030204" pitchFamily="34" charset="0"/>
            </a:endParaRPr>
          </a:p>
          <a:p>
            <a:endParaRPr lang="en-US" sz="2000" dirty="0">
              <a:latin typeface="Titillium Web" pitchFamily="2" charset="77"/>
              <a:cs typeface="Calibri" panose="020F0502020204030204" pitchFamily="34" charset="0"/>
            </a:endParaRPr>
          </a:p>
        </p:txBody>
      </p:sp>
      <p:pic>
        <p:nvPicPr>
          <p:cNvPr id="12" name="Picture 11" descr="A computer screen shot of a computer code&#10;&#10;Description automatically generated">
            <a:extLst>
              <a:ext uri="{FF2B5EF4-FFF2-40B4-BE49-F238E27FC236}">
                <a16:creationId xmlns:a16="http://schemas.microsoft.com/office/drawing/2014/main" id="{1935B355-C842-7616-186A-FD104DB31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726" y="1311595"/>
            <a:ext cx="4105280" cy="2436530"/>
          </a:xfrm>
          <a:prstGeom prst="rect">
            <a:avLst/>
          </a:prstGeom>
          <a:ln>
            <a:solidFill>
              <a:schemeClr val="accent5"/>
            </a:solidFill>
          </a:ln>
        </p:spPr>
      </p:pic>
      <p:pic>
        <p:nvPicPr>
          <p:cNvPr id="2" name="Google Shape;134;p2">
            <a:extLst>
              <a:ext uri="{FF2B5EF4-FFF2-40B4-BE49-F238E27FC236}">
                <a16:creationId xmlns:a16="http://schemas.microsoft.com/office/drawing/2014/main" id="{C6A11599-19D8-8A50-3413-E719C279C7D3}"/>
              </a:ext>
            </a:extLst>
          </p:cNvPr>
          <p:cNvPicPr preferRelativeResize="0"/>
          <p:nvPr/>
        </p:nvPicPr>
        <p:blipFill rotWithShape="1">
          <a:blip r:embed="rId5">
            <a:alphaModFix/>
          </a:blip>
          <a:srcRect/>
          <a:stretch/>
        </p:blipFill>
        <p:spPr>
          <a:xfrm>
            <a:off x="-3" y="0"/>
            <a:ext cx="12192001" cy="850899"/>
          </a:xfrm>
          <a:prstGeom prst="rect">
            <a:avLst/>
          </a:prstGeom>
          <a:noFill/>
          <a:ln>
            <a:noFill/>
          </a:ln>
        </p:spPr>
      </p:pic>
      <p:grpSp>
        <p:nvGrpSpPr>
          <p:cNvPr id="3" name="Google Shape;147;g27df92e4ca9_0_1">
            <a:extLst>
              <a:ext uri="{FF2B5EF4-FFF2-40B4-BE49-F238E27FC236}">
                <a16:creationId xmlns:a16="http://schemas.microsoft.com/office/drawing/2014/main" id="{6C864EE6-A902-3E06-BB30-4B90531AC608}"/>
              </a:ext>
            </a:extLst>
          </p:cNvPr>
          <p:cNvGrpSpPr/>
          <p:nvPr/>
        </p:nvGrpSpPr>
        <p:grpSpPr>
          <a:xfrm>
            <a:off x="0" y="6511282"/>
            <a:ext cx="12192000" cy="361767"/>
            <a:chOff x="0" y="6511282"/>
            <a:chExt cx="12192000" cy="361767"/>
          </a:xfrm>
        </p:grpSpPr>
        <p:pic>
          <p:nvPicPr>
            <p:cNvPr id="7" name="Google Shape;148;g27df92e4ca9_0_1">
              <a:extLst>
                <a:ext uri="{FF2B5EF4-FFF2-40B4-BE49-F238E27FC236}">
                  <a16:creationId xmlns:a16="http://schemas.microsoft.com/office/drawing/2014/main" id="{A5381060-3F22-CA81-0404-068EE78B92B6}"/>
                </a:ext>
              </a:extLst>
            </p:cNvPr>
            <p:cNvPicPr preferRelativeResize="0"/>
            <p:nvPr/>
          </p:nvPicPr>
          <p:blipFill rotWithShape="1">
            <a:blip r:embed="rId6">
              <a:alphaModFix/>
            </a:blip>
            <a:srcRect/>
            <a:stretch/>
          </p:blipFill>
          <p:spPr>
            <a:xfrm>
              <a:off x="0" y="6511282"/>
              <a:ext cx="12192000" cy="361767"/>
            </a:xfrm>
            <a:prstGeom prst="rect">
              <a:avLst/>
            </a:prstGeom>
            <a:noFill/>
            <a:ln>
              <a:noFill/>
            </a:ln>
          </p:spPr>
        </p:pic>
        <p:sp>
          <p:nvSpPr>
            <p:cNvPr id="10" name="Google Shape;149;g27df92e4ca9_0_1">
              <a:extLst>
                <a:ext uri="{FF2B5EF4-FFF2-40B4-BE49-F238E27FC236}">
                  <a16:creationId xmlns:a16="http://schemas.microsoft.com/office/drawing/2014/main" id="{E7FF1AC1-4BEC-8F1E-1430-11CF41878B57}"/>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1" name="Google Shape;150;g27df92e4ca9_0_1">
              <a:extLst>
                <a:ext uri="{FF2B5EF4-FFF2-40B4-BE49-F238E27FC236}">
                  <a16:creationId xmlns:a16="http://schemas.microsoft.com/office/drawing/2014/main" id="{232330A9-F8B1-E997-9EAF-BBAD700FC3CD}"/>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8" name="Title 8">
            <a:extLst>
              <a:ext uri="{FF2B5EF4-FFF2-40B4-BE49-F238E27FC236}">
                <a16:creationId xmlns:a16="http://schemas.microsoft.com/office/drawing/2014/main" id="{72E1C7AB-7AB1-18FE-8148-7C66B36D9FEC}"/>
              </a:ext>
            </a:extLst>
          </p:cNvPr>
          <p:cNvSpPr>
            <a:spLocks noGrp="1"/>
          </p:cNvSpPr>
          <p:nvPr>
            <p:ph type="title"/>
          </p:nvPr>
        </p:nvSpPr>
        <p:spPr>
          <a:xfrm>
            <a:off x="579814" y="871668"/>
            <a:ext cx="10515600" cy="820318"/>
          </a:xfrm>
        </p:spPr>
        <p:txBody>
          <a:bodyPr>
            <a:normAutofit/>
          </a:bodyPr>
          <a:lstStyle/>
          <a:p>
            <a:r>
              <a:rPr lang="it-IT" sz="3600" b="1" i="0" u="none" strike="noStrike" cap="none" dirty="0">
                <a:solidFill>
                  <a:srgbClr val="1C7FFF"/>
                </a:solidFill>
                <a:latin typeface="Titillium Web"/>
                <a:ea typeface="Titillium Web"/>
                <a:cs typeface="Titillium Web"/>
                <a:sym typeface="Titillium Web"/>
              </a:rPr>
              <a:t>GPU Computing: </a:t>
            </a:r>
            <a:r>
              <a:rPr lang="it-IT" sz="3600" b="1" i="0" u="none" strike="noStrike" cap="none" dirty="0" err="1">
                <a:solidFill>
                  <a:srgbClr val="1C7FFF"/>
                </a:solidFill>
                <a:latin typeface="Titillium Web"/>
                <a:ea typeface="Titillium Web"/>
                <a:cs typeface="Titillium Web"/>
                <a:sym typeface="Titillium Web"/>
              </a:rPr>
              <a:t>keypoints</a:t>
            </a:r>
            <a:endParaRPr lang="en-US" sz="3600" dirty="0"/>
          </a:p>
        </p:txBody>
      </p:sp>
    </p:spTree>
    <p:extLst>
      <p:ext uri="{BB962C8B-B14F-4D97-AF65-F5344CB8AC3E}">
        <p14:creationId xmlns:p14="http://schemas.microsoft.com/office/powerpoint/2010/main" val="4270464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7BF5B2A-8E23-83E5-5BB5-4D172490D961}"/>
              </a:ext>
            </a:extLst>
          </p:cNvPr>
          <p:cNvSpPr>
            <a:spLocks noGrp="1"/>
          </p:cNvSpPr>
          <p:nvPr>
            <p:ph idx="1"/>
          </p:nvPr>
        </p:nvSpPr>
        <p:spPr>
          <a:xfrm>
            <a:off x="158480" y="1559112"/>
            <a:ext cx="11182774" cy="1600947"/>
          </a:xfrm>
        </p:spPr>
        <p:txBody>
          <a:bodyPr vert="horz" lIns="91440" tIns="45720" rIns="91440" bIns="45720" rtlCol="0" anchor="t">
            <a:noAutofit/>
          </a:bodyPr>
          <a:lstStyle/>
          <a:p>
            <a:r>
              <a:rPr lang="it-IT" sz="1800" b="1" i="1" dirty="0">
                <a:solidFill>
                  <a:schemeClr val="accent5"/>
                </a:solidFill>
                <a:latin typeface="Titillium Web" pitchFamily="2" charset="77"/>
              </a:rPr>
              <a:t>System:</a:t>
            </a:r>
            <a:r>
              <a:rPr lang="en-US" sz="1800" dirty="0">
                <a:latin typeface="Titillium Web" pitchFamily="2" charset="77"/>
              </a:rPr>
              <a:t> </a:t>
            </a:r>
            <a:r>
              <a:rPr lang="en-US" sz="1800" b="1" dirty="0">
                <a:latin typeface="Titillium Web" pitchFamily="2" charset="77"/>
              </a:rPr>
              <a:t>Leonardo Booster Partition </a:t>
            </a:r>
            <a:r>
              <a:rPr lang="en-US" sz="1800" dirty="0">
                <a:latin typeface="Titillium Web" pitchFamily="2" charset="77"/>
              </a:rPr>
              <a:t>(</a:t>
            </a:r>
            <a:r>
              <a:rPr lang="en-US" sz="1800" dirty="0" err="1">
                <a:latin typeface="Titillium Web" pitchFamily="2" charset="77"/>
              </a:rPr>
              <a:t>Cineca</a:t>
            </a:r>
            <a:r>
              <a:rPr lang="en-US" sz="1800" dirty="0">
                <a:latin typeface="Titillium Web" pitchFamily="2" charset="77"/>
              </a:rPr>
              <a:t>).</a:t>
            </a:r>
          </a:p>
          <a:p>
            <a:r>
              <a:rPr lang="it-IT" sz="1800" b="1" i="1" dirty="0">
                <a:solidFill>
                  <a:schemeClr val="accent5"/>
                </a:solidFill>
                <a:latin typeface="Titillium Web" pitchFamily="2" charset="77"/>
              </a:rPr>
              <a:t>Application:</a:t>
            </a:r>
            <a:r>
              <a:rPr lang="en-US" sz="1800" dirty="0">
                <a:latin typeface="Titillium Web" pitchFamily="2" charset="77"/>
              </a:rPr>
              <a:t> performance at increasing number of nodes at fixed resolution per node:</a:t>
            </a:r>
          </a:p>
          <a:p>
            <a:r>
              <a:rPr lang="it-IT" sz="1800" b="1" i="1" dirty="0" err="1">
                <a:solidFill>
                  <a:schemeClr val="accent5"/>
                </a:solidFill>
                <a:latin typeface="Titillium Web" pitchFamily="2" charset="77"/>
              </a:rPr>
              <a:t>Problem</a:t>
            </a:r>
            <a:r>
              <a:rPr lang="it-IT" sz="1800" b="1" i="1" dirty="0">
                <a:solidFill>
                  <a:schemeClr val="accent5"/>
                </a:solidFill>
                <a:latin typeface="Titillium Web" pitchFamily="2" charset="77"/>
              </a:rPr>
              <a:t> Size:</a:t>
            </a:r>
            <a:r>
              <a:rPr lang="en-US" sz="1800" dirty="0">
                <a:latin typeface="Titillium Web" pitchFamily="2" charset="77"/>
              </a:rPr>
              <a:t> </a:t>
            </a:r>
            <a:r>
              <a:rPr lang="en-US" sz="1800" dirty="0">
                <a:latin typeface="Titillium Web" pitchFamily="2" charset="77"/>
                <a:cs typeface="Arial"/>
              </a:rPr>
              <a:t>704 x 704 x 352 cells per node = 352</a:t>
            </a:r>
            <a:r>
              <a:rPr lang="en-US" sz="1800" baseline="30000" dirty="0">
                <a:latin typeface="Titillium Web" pitchFamily="2" charset="77"/>
                <a:cs typeface="Arial"/>
              </a:rPr>
              <a:t>3</a:t>
            </a:r>
            <a:r>
              <a:rPr lang="en-US" sz="1800" dirty="0">
                <a:latin typeface="Titillium Web" pitchFamily="2" charset="77"/>
                <a:cs typeface="Arial"/>
              </a:rPr>
              <a:t>  per GPU (176</a:t>
            </a:r>
            <a:r>
              <a:rPr lang="en-US" sz="1800" baseline="30000" dirty="0">
                <a:latin typeface="Titillium Web" pitchFamily="2" charset="77"/>
                <a:cs typeface="Arial"/>
              </a:rPr>
              <a:t>3</a:t>
            </a:r>
            <a:r>
              <a:rPr lang="en-US" sz="1800" dirty="0">
                <a:latin typeface="Titillium Web" pitchFamily="2" charset="77"/>
                <a:cs typeface="Arial"/>
              </a:rPr>
              <a:t> per CPU)</a:t>
            </a:r>
            <a:endParaRPr lang="en-US" sz="1800" dirty="0">
              <a:latin typeface="Titillium Web" pitchFamily="2" charset="77"/>
            </a:endParaRPr>
          </a:p>
        </p:txBody>
      </p:sp>
      <p:sp>
        <p:nvSpPr>
          <p:cNvPr id="7" name="Title 6">
            <a:extLst>
              <a:ext uri="{FF2B5EF4-FFF2-40B4-BE49-F238E27FC236}">
                <a16:creationId xmlns:a16="http://schemas.microsoft.com/office/drawing/2014/main" id="{DAE06C8F-501C-E286-3E17-29A5702552C9}"/>
              </a:ext>
            </a:extLst>
          </p:cNvPr>
          <p:cNvSpPr>
            <a:spLocks noGrp="1"/>
          </p:cNvSpPr>
          <p:nvPr>
            <p:ph type="title"/>
          </p:nvPr>
        </p:nvSpPr>
        <p:spPr>
          <a:xfrm>
            <a:off x="567559" y="849350"/>
            <a:ext cx="10239814" cy="913523"/>
          </a:xfrm>
        </p:spPr>
        <p:txBody>
          <a:bodyPr>
            <a:normAutofit/>
          </a:bodyPr>
          <a:lstStyle/>
          <a:p>
            <a:r>
              <a:rPr lang="it-IT" sz="3600" b="1" dirty="0" err="1">
                <a:solidFill>
                  <a:srgbClr val="1C7FFF"/>
                </a:solidFill>
                <a:latin typeface="Titillium Web" pitchFamily="2" charset="77"/>
                <a:ea typeface="Titillium Web"/>
                <a:cs typeface="Titillium Web"/>
                <a:sym typeface="Titillium Web"/>
              </a:rPr>
              <a:t>Weak</a:t>
            </a:r>
            <a:r>
              <a:rPr lang="it-IT" sz="3600" b="1" dirty="0">
                <a:solidFill>
                  <a:srgbClr val="1C7FFF"/>
                </a:solidFill>
                <a:latin typeface="Titillium Web" pitchFamily="2" charset="77"/>
                <a:ea typeface="Titillium Web"/>
                <a:cs typeface="Titillium Web"/>
                <a:sym typeface="Titillium Web"/>
              </a:rPr>
              <a:t> Scaling</a:t>
            </a:r>
            <a:r>
              <a:rPr lang="it-IT" sz="3600" b="1" i="0" u="none" strike="noStrike" cap="none" dirty="0">
                <a:solidFill>
                  <a:srgbClr val="1C7FFF"/>
                </a:solidFill>
                <a:latin typeface="Titillium Web" pitchFamily="2" charset="77"/>
                <a:ea typeface="Titillium Web"/>
                <a:cs typeface="Titillium Web"/>
                <a:sym typeface="Titillium Web"/>
              </a:rPr>
              <a:t> Performance: CPU vs GPU </a:t>
            </a:r>
            <a:r>
              <a:rPr lang="en-US" sz="2400" dirty="0">
                <a:latin typeface="Titillium Web" pitchFamily="2" charset="77"/>
              </a:rPr>
              <a:t>[</a:t>
            </a:r>
            <a:r>
              <a:rPr lang="en-US" sz="2400" dirty="0">
                <a:solidFill>
                  <a:schemeClr val="accent5"/>
                </a:solidFill>
                <a:latin typeface="Titillium Web" pitchFamily="2" charset="77"/>
              </a:rPr>
              <a:t>Leonardo</a:t>
            </a:r>
            <a:r>
              <a:rPr lang="en-US" sz="2400" dirty="0">
                <a:latin typeface="Titillium Web" pitchFamily="2" charset="77"/>
              </a:rPr>
              <a:t>]</a:t>
            </a:r>
          </a:p>
        </p:txBody>
      </p:sp>
      <p:grpSp>
        <p:nvGrpSpPr>
          <p:cNvPr id="10" name="Group 9">
            <a:extLst>
              <a:ext uri="{FF2B5EF4-FFF2-40B4-BE49-F238E27FC236}">
                <a16:creationId xmlns:a16="http://schemas.microsoft.com/office/drawing/2014/main" id="{C3FE70E4-AE7E-4CE3-5788-81E9AFBF1F38}"/>
              </a:ext>
            </a:extLst>
          </p:cNvPr>
          <p:cNvGrpSpPr/>
          <p:nvPr/>
        </p:nvGrpSpPr>
        <p:grpSpPr>
          <a:xfrm>
            <a:off x="302283" y="2852071"/>
            <a:ext cx="4275163" cy="3612376"/>
            <a:chOff x="489287" y="1262320"/>
            <a:chExt cx="4522810" cy="3985604"/>
          </a:xfrm>
        </p:grpSpPr>
        <p:pic>
          <p:nvPicPr>
            <p:cNvPr id="3" name="Picture 2" descr="A graph of a function&#10;&#10;Description automatically generated">
              <a:extLst>
                <a:ext uri="{FF2B5EF4-FFF2-40B4-BE49-F238E27FC236}">
                  <a16:creationId xmlns:a16="http://schemas.microsoft.com/office/drawing/2014/main" id="{0FBACD2E-3FFC-FFC3-8737-E1A9FC0C347C}"/>
                </a:ext>
              </a:extLst>
            </p:cNvPr>
            <p:cNvPicPr>
              <a:picLocks noChangeAspect="1"/>
            </p:cNvPicPr>
            <p:nvPr/>
          </p:nvPicPr>
          <p:blipFill>
            <a:blip r:embed="rId3"/>
            <a:stretch>
              <a:fillRect/>
            </a:stretch>
          </p:blipFill>
          <p:spPr>
            <a:xfrm>
              <a:off x="489287" y="1474572"/>
              <a:ext cx="4522810" cy="3773352"/>
            </a:xfrm>
            <a:prstGeom prst="rect">
              <a:avLst/>
            </a:prstGeom>
          </p:spPr>
        </p:pic>
        <p:pic>
          <p:nvPicPr>
            <p:cNvPr id="5" name="Picture 4">
              <a:extLst>
                <a:ext uri="{FF2B5EF4-FFF2-40B4-BE49-F238E27FC236}">
                  <a16:creationId xmlns:a16="http://schemas.microsoft.com/office/drawing/2014/main" id="{FD247039-8760-0DA1-1350-D6226470FD67}"/>
                </a:ext>
              </a:extLst>
            </p:cNvPr>
            <p:cNvPicPr>
              <a:picLocks noChangeAspect="1"/>
            </p:cNvPicPr>
            <p:nvPr/>
          </p:nvPicPr>
          <p:blipFill>
            <a:blip r:embed="rId4"/>
            <a:stretch>
              <a:fillRect/>
            </a:stretch>
          </p:blipFill>
          <p:spPr>
            <a:xfrm>
              <a:off x="3129735" y="1262320"/>
              <a:ext cx="474963" cy="224739"/>
            </a:xfrm>
            <a:prstGeom prst="rect">
              <a:avLst/>
            </a:prstGeom>
          </p:spPr>
        </p:pic>
      </p:grpSp>
      <p:graphicFrame>
        <p:nvGraphicFramePr>
          <p:cNvPr id="12" name="Table 11">
            <a:extLst>
              <a:ext uri="{FF2B5EF4-FFF2-40B4-BE49-F238E27FC236}">
                <a16:creationId xmlns:a16="http://schemas.microsoft.com/office/drawing/2014/main" id="{518C8980-11B7-FF59-452F-B1BE968A8F1C}"/>
              </a:ext>
            </a:extLst>
          </p:cNvPr>
          <p:cNvGraphicFramePr>
            <a:graphicFrameLocks noGrp="1"/>
          </p:cNvGraphicFramePr>
          <p:nvPr>
            <p:extLst>
              <p:ext uri="{D42A27DB-BD31-4B8C-83A1-F6EECF244321}">
                <p14:modId xmlns:p14="http://schemas.microsoft.com/office/powerpoint/2010/main" val="1228364783"/>
              </p:ext>
            </p:extLst>
          </p:nvPr>
        </p:nvGraphicFramePr>
        <p:xfrm>
          <a:off x="5511347" y="2890232"/>
          <a:ext cx="6127194" cy="3464116"/>
        </p:xfrm>
        <a:graphic>
          <a:graphicData uri="http://schemas.openxmlformats.org/drawingml/2006/table">
            <a:tbl>
              <a:tblPr firstRow="1" bandRow="1">
                <a:tableStyleId>{3B4B98B0-60AC-42C2-AFA5-B58CD77FA1E5}</a:tableStyleId>
              </a:tblPr>
              <a:tblGrid>
                <a:gridCol w="1174285">
                  <a:extLst>
                    <a:ext uri="{9D8B030D-6E8A-4147-A177-3AD203B41FA5}">
                      <a16:colId xmlns:a16="http://schemas.microsoft.com/office/drawing/2014/main" val="3772162485"/>
                    </a:ext>
                  </a:extLst>
                </a:gridCol>
                <a:gridCol w="1395920">
                  <a:extLst>
                    <a:ext uri="{9D8B030D-6E8A-4147-A177-3AD203B41FA5}">
                      <a16:colId xmlns:a16="http://schemas.microsoft.com/office/drawing/2014/main" val="2988213988"/>
                    </a:ext>
                  </a:extLst>
                </a:gridCol>
                <a:gridCol w="1482811">
                  <a:extLst>
                    <a:ext uri="{9D8B030D-6E8A-4147-A177-3AD203B41FA5}">
                      <a16:colId xmlns:a16="http://schemas.microsoft.com/office/drawing/2014/main" val="2497062696"/>
                    </a:ext>
                  </a:extLst>
                </a:gridCol>
                <a:gridCol w="2074178">
                  <a:extLst>
                    <a:ext uri="{9D8B030D-6E8A-4147-A177-3AD203B41FA5}">
                      <a16:colId xmlns:a16="http://schemas.microsoft.com/office/drawing/2014/main" val="421726513"/>
                    </a:ext>
                  </a:extLst>
                </a:gridCol>
              </a:tblGrid>
              <a:tr h="416116">
                <a:tc>
                  <a:txBody>
                    <a:bodyPr/>
                    <a:lstStyle/>
                    <a:p>
                      <a:pPr algn="ctr"/>
                      <a:r>
                        <a:rPr lang="it-IT" sz="1400" dirty="0">
                          <a:solidFill>
                            <a:schemeClr val="tx1"/>
                          </a:solidFill>
                          <a:latin typeface="Titillium Web" pitchFamily="2" charset="77"/>
                        </a:rPr>
                        <a:t>#</a:t>
                      </a:r>
                      <a:r>
                        <a:rPr lang="it-IT" sz="1400" dirty="0" err="1">
                          <a:solidFill>
                            <a:schemeClr val="tx1"/>
                          </a:solidFill>
                          <a:latin typeface="Titillium Web" pitchFamily="2" charset="77"/>
                        </a:rPr>
                        <a:t>Nodes</a:t>
                      </a:r>
                      <a:endParaRPr lang="it-IT" sz="1400" dirty="0">
                        <a:solidFill>
                          <a:schemeClr val="tx1"/>
                        </a:solidFill>
                        <a:latin typeface="Titillium Web" pitchFamily="2" charset="77"/>
                      </a:endParaRPr>
                    </a:p>
                  </a:txBody>
                  <a:tcPr/>
                </a:tc>
                <a:tc>
                  <a:txBody>
                    <a:bodyPr/>
                    <a:lstStyle/>
                    <a:p>
                      <a:pPr algn="ctr"/>
                      <a:r>
                        <a:rPr lang="it-IT" sz="1400" dirty="0">
                          <a:solidFill>
                            <a:schemeClr val="tx1"/>
                          </a:solidFill>
                          <a:latin typeface="Titillium Web" pitchFamily="2" charset="77"/>
                        </a:rPr>
                        <a:t>T</a:t>
                      </a:r>
                      <a:r>
                        <a:rPr lang="it-IT" sz="1400" baseline="-25000" dirty="0">
                          <a:solidFill>
                            <a:schemeClr val="tx1"/>
                          </a:solidFill>
                          <a:latin typeface="Titillium Web" pitchFamily="2" charset="77"/>
                        </a:rPr>
                        <a:t>GPU</a:t>
                      </a:r>
                      <a:r>
                        <a:rPr lang="it-IT" sz="1400" dirty="0">
                          <a:solidFill>
                            <a:schemeClr val="tx1"/>
                          </a:solidFill>
                          <a:latin typeface="Titillium Web" pitchFamily="2" charset="77"/>
                        </a:rPr>
                        <a:t> (sec)</a:t>
                      </a:r>
                    </a:p>
                  </a:txBody>
                  <a:tcPr/>
                </a:tc>
                <a:tc>
                  <a:txBody>
                    <a:bodyPr/>
                    <a:lstStyle/>
                    <a:p>
                      <a:pPr algn="ctr"/>
                      <a:r>
                        <a:rPr lang="it-IT" sz="1400" dirty="0">
                          <a:solidFill>
                            <a:schemeClr val="tx1"/>
                          </a:solidFill>
                          <a:latin typeface="Titillium Web" pitchFamily="2" charset="77"/>
                        </a:rPr>
                        <a:t>T</a:t>
                      </a:r>
                      <a:r>
                        <a:rPr lang="it-IT" sz="1400" baseline="-25000" dirty="0">
                          <a:solidFill>
                            <a:schemeClr val="tx1"/>
                          </a:solidFill>
                          <a:latin typeface="Titillium Web" pitchFamily="2" charset="77"/>
                        </a:rPr>
                        <a:t>CPU</a:t>
                      </a:r>
                      <a:r>
                        <a:rPr lang="it-IT" sz="1400" dirty="0">
                          <a:solidFill>
                            <a:schemeClr val="tx1"/>
                          </a:solidFill>
                          <a:latin typeface="Titillium Web" pitchFamily="2" charset="77"/>
                        </a:rPr>
                        <a:t> (sec)</a:t>
                      </a:r>
                    </a:p>
                  </a:txBody>
                  <a:tcPr/>
                </a:tc>
                <a:tc>
                  <a:txBody>
                    <a:bodyPr/>
                    <a:lstStyle/>
                    <a:p>
                      <a:pPr algn="ctr"/>
                      <a:r>
                        <a:rPr lang="it-IT" sz="1400" dirty="0">
                          <a:solidFill>
                            <a:schemeClr val="tx1"/>
                          </a:solidFill>
                          <a:latin typeface="Titillium Web" pitchFamily="2" charset="77"/>
                        </a:rPr>
                        <a:t>Acceleration [T</a:t>
                      </a:r>
                      <a:r>
                        <a:rPr lang="it-IT" sz="1400" baseline="-25000" dirty="0">
                          <a:solidFill>
                            <a:schemeClr val="tx1"/>
                          </a:solidFill>
                          <a:latin typeface="Titillium Web" pitchFamily="2" charset="77"/>
                        </a:rPr>
                        <a:t>CPU</a:t>
                      </a:r>
                      <a:r>
                        <a:rPr lang="it-IT" sz="1400" dirty="0">
                          <a:solidFill>
                            <a:schemeClr val="tx1"/>
                          </a:solidFill>
                          <a:latin typeface="Titillium Web" pitchFamily="2" charset="77"/>
                        </a:rPr>
                        <a:t>/T</a:t>
                      </a:r>
                      <a:r>
                        <a:rPr lang="it-IT" sz="1400" baseline="-25000" dirty="0">
                          <a:solidFill>
                            <a:schemeClr val="tx1"/>
                          </a:solidFill>
                          <a:latin typeface="Titillium Web" pitchFamily="2" charset="77"/>
                        </a:rPr>
                        <a:t>GPU</a:t>
                      </a:r>
                      <a:r>
                        <a:rPr lang="it-IT" sz="1400" baseline="0" dirty="0">
                          <a:solidFill>
                            <a:schemeClr val="tx1"/>
                          </a:solidFill>
                          <a:latin typeface="Titillium Web" pitchFamily="2" charset="77"/>
                        </a:rPr>
                        <a:t>]</a:t>
                      </a:r>
                    </a:p>
                  </a:txBody>
                  <a:tcPr/>
                </a:tc>
                <a:extLst>
                  <a:ext uri="{0D108BD9-81ED-4DB2-BD59-A6C34878D82A}">
                    <a16:rowId xmlns:a16="http://schemas.microsoft.com/office/drawing/2014/main" val="2403659329"/>
                  </a:ext>
                </a:extLst>
              </a:tr>
              <a:tr h="282225">
                <a:tc>
                  <a:txBody>
                    <a:bodyPr/>
                    <a:lstStyle/>
                    <a:p>
                      <a:pPr algn="ctr"/>
                      <a:r>
                        <a:rPr lang="it-IT" sz="1400" dirty="0">
                          <a:solidFill>
                            <a:schemeClr val="tx1"/>
                          </a:solidFill>
                          <a:latin typeface="Titillium Web" pitchFamily="2" charset="77"/>
                        </a:rPr>
                        <a:t>1</a:t>
                      </a:r>
                    </a:p>
                  </a:txBody>
                  <a:tcPr/>
                </a:tc>
                <a:tc>
                  <a:txBody>
                    <a:bodyPr/>
                    <a:lstStyle/>
                    <a:p>
                      <a:pPr algn="ctr"/>
                      <a:r>
                        <a:rPr lang="it-IT" sz="1400" dirty="0">
                          <a:solidFill>
                            <a:schemeClr val="tx1"/>
                          </a:solidFill>
                          <a:latin typeface="Titillium Web" pitchFamily="2" charset="77"/>
                        </a:rPr>
                        <a:t>312</a:t>
                      </a:r>
                    </a:p>
                  </a:txBody>
                  <a:tcPr/>
                </a:tc>
                <a:tc>
                  <a:txBody>
                    <a:bodyPr/>
                    <a:lstStyle/>
                    <a:p>
                      <a:pPr algn="ctr"/>
                      <a:r>
                        <a:rPr lang="it-IT" sz="1400" i="0" dirty="0">
                          <a:solidFill>
                            <a:schemeClr val="tx1"/>
                          </a:solidFill>
                          <a:latin typeface="Titillium Web" pitchFamily="2" charset="77"/>
                        </a:rPr>
                        <a:t>8910</a:t>
                      </a:r>
                    </a:p>
                  </a:txBody>
                  <a:tcPr/>
                </a:tc>
                <a:tc>
                  <a:txBody>
                    <a:bodyPr/>
                    <a:lstStyle/>
                    <a:p>
                      <a:pPr algn="ctr"/>
                      <a:r>
                        <a:rPr lang="it-IT" sz="1400" b="1" dirty="0">
                          <a:solidFill>
                            <a:schemeClr val="tx1"/>
                          </a:solidFill>
                          <a:latin typeface="Titillium Web" pitchFamily="2" charset="77"/>
                        </a:rPr>
                        <a:t>28.55</a:t>
                      </a:r>
                    </a:p>
                  </a:txBody>
                  <a:tcPr/>
                </a:tc>
                <a:extLst>
                  <a:ext uri="{0D108BD9-81ED-4DB2-BD59-A6C34878D82A}">
                    <a16:rowId xmlns:a16="http://schemas.microsoft.com/office/drawing/2014/main" val="1980300825"/>
                  </a:ext>
                </a:extLst>
              </a:tr>
              <a:tr h="282225">
                <a:tc>
                  <a:txBody>
                    <a:bodyPr/>
                    <a:lstStyle/>
                    <a:p>
                      <a:pPr algn="ctr"/>
                      <a:r>
                        <a:rPr lang="it-IT" sz="1400" dirty="0">
                          <a:solidFill>
                            <a:schemeClr val="tx1"/>
                          </a:solidFill>
                          <a:latin typeface="Titillium Web" pitchFamily="2" charset="77"/>
                        </a:rPr>
                        <a:t>2</a:t>
                      </a:r>
                    </a:p>
                  </a:txBody>
                  <a:tcPr/>
                </a:tc>
                <a:tc>
                  <a:txBody>
                    <a:bodyPr/>
                    <a:lstStyle/>
                    <a:p>
                      <a:pPr algn="ctr"/>
                      <a:r>
                        <a:rPr lang="it-IT" sz="1400" dirty="0">
                          <a:solidFill>
                            <a:schemeClr val="tx1"/>
                          </a:solidFill>
                          <a:latin typeface="Titillium Web" pitchFamily="2" charset="77"/>
                        </a:rPr>
                        <a:t>318</a:t>
                      </a:r>
                    </a:p>
                  </a:txBody>
                  <a:tcPr/>
                </a:tc>
                <a:tc>
                  <a:txBody>
                    <a:bodyPr/>
                    <a:lstStyle/>
                    <a:p>
                      <a:pPr algn="ctr"/>
                      <a:r>
                        <a:rPr lang="it-IT" sz="1400" i="0" dirty="0">
                          <a:solidFill>
                            <a:schemeClr val="tx1"/>
                          </a:solidFill>
                          <a:latin typeface="Titillium Web" pitchFamily="2" charset="77"/>
                        </a:rPr>
                        <a:t>9136</a:t>
                      </a:r>
                    </a:p>
                  </a:txBody>
                  <a:tcPr/>
                </a:tc>
                <a:tc>
                  <a:txBody>
                    <a:bodyPr/>
                    <a:lstStyle/>
                    <a:p>
                      <a:pPr algn="ctr"/>
                      <a:r>
                        <a:rPr lang="it-IT" sz="1400" b="1" dirty="0">
                          <a:solidFill>
                            <a:schemeClr val="tx1"/>
                          </a:solidFill>
                          <a:latin typeface="Titillium Web" pitchFamily="2" charset="77"/>
                        </a:rPr>
                        <a:t>29.29</a:t>
                      </a:r>
                    </a:p>
                  </a:txBody>
                  <a:tcPr/>
                </a:tc>
                <a:extLst>
                  <a:ext uri="{0D108BD9-81ED-4DB2-BD59-A6C34878D82A}">
                    <a16:rowId xmlns:a16="http://schemas.microsoft.com/office/drawing/2014/main" val="3755939809"/>
                  </a:ext>
                </a:extLst>
              </a:tr>
              <a:tr h="282225">
                <a:tc>
                  <a:txBody>
                    <a:bodyPr/>
                    <a:lstStyle/>
                    <a:p>
                      <a:pPr algn="ctr"/>
                      <a:r>
                        <a:rPr lang="it-IT" sz="1400" dirty="0">
                          <a:solidFill>
                            <a:schemeClr val="tx1"/>
                          </a:solidFill>
                          <a:latin typeface="Titillium Web" pitchFamily="2" charset="77"/>
                        </a:rPr>
                        <a:t>4</a:t>
                      </a:r>
                    </a:p>
                  </a:txBody>
                  <a:tcPr/>
                </a:tc>
                <a:tc>
                  <a:txBody>
                    <a:bodyPr/>
                    <a:lstStyle/>
                    <a:p>
                      <a:pPr algn="ctr"/>
                      <a:r>
                        <a:rPr lang="it-IT" sz="1400" dirty="0">
                          <a:solidFill>
                            <a:schemeClr val="tx1"/>
                          </a:solidFill>
                          <a:latin typeface="Titillium Web" pitchFamily="2" charset="77"/>
                        </a:rPr>
                        <a:t>319</a:t>
                      </a:r>
                    </a:p>
                  </a:txBody>
                  <a:tcPr/>
                </a:tc>
                <a:tc>
                  <a:txBody>
                    <a:bodyPr/>
                    <a:lstStyle/>
                    <a:p>
                      <a:pPr algn="ctr"/>
                      <a:r>
                        <a:rPr lang="it-IT" sz="1400" i="0" dirty="0">
                          <a:solidFill>
                            <a:schemeClr val="tx1"/>
                          </a:solidFill>
                          <a:latin typeface="Titillium Web" pitchFamily="2" charset="77"/>
                        </a:rPr>
                        <a:t>9345</a:t>
                      </a:r>
                    </a:p>
                  </a:txBody>
                  <a:tcPr/>
                </a:tc>
                <a:tc>
                  <a:txBody>
                    <a:bodyPr/>
                    <a:lstStyle/>
                    <a:p>
                      <a:pPr algn="ctr"/>
                      <a:r>
                        <a:rPr lang="it-IT" sz="1400" b="1" dirty="0">
                          <a:solidFill>
                            <a:schemeClr val="tx1"/>
                          </a:solidFill>
                          <a:latin typeface="Titillium Web" pitchFamily="2" charset="77"/>
                        </a:rPr>
                        <a:t>29.29</a:t>
                      </a:r>
                    </a:p>
                  </a:txBody>
                  <a:tcPr/>
                </a:tc>
                <a:extLst>
                  <a:ext uri="{0D108BD9-81ED-4DB2-BD59-A6C34878D82A}">
                    <a16:rowId xmlns:a16="http://schemas.microsoft.com/office/drawing/2014/main" val="4254505272"/>
                  </a:ext>
                </a:extLst>
              </a:tr>
              <a:tr h="282225">
                <a:tc>
                  <a:txBody>
                    <a:bodyPr/>
                    <a:lstStyle/>
                    <a:p>
                      <a:pPr algn="ctr"/>
                      <a:r>
                        <a:rPr lang="it-IT" sz="1400" dirty="0">
                          <a:solidFill>
                            <a:schemeClr val="tx1"/>
                          </a:solidFill>
                          <a:latin typeface="Titillium Web" pitchFamily="2" charset="77"/>
                        </a:rPr>
                        <a:t>8</a:t>
                      </a:r>
                    </a:p>
                  </a:txBody>
                  <a:tcPr/>
                </a:tc>
                <a:tc>
                  <a:txBody>
                    <a:bodyPr/>
                    <a:lstStyle/>
                    <a:p>
                      <a:pPr algn="ctr"/>
                      <a:r>
                        <a:rPr lang="it-IT" sz="1400" dirty="0">
                          <a:solidFill>
                            <a:schemeClr val="tx1"/>
                          </a:solidFill>
                          <a:latin typeface="Titillium Web" pitchFamily="2" charset="77"/>
                        </a:rPr>
                        <a:t>323</a:t>
                      </a:r>
                    </a:p>
                  </a:txBody>
                  <a:tcPr/>
                </a:tc>
                <a:tc>
                  <a:txBody>
                    <a:bodyPr/>
                    <a:lstStyle/>
                    <a:p>
                      <a:pPr algn="ctr"/>
                      <a:r>
                        <a:rPr lang="it-IT" sz="1400" i="0" dirty="0">
                          <a:solidFill>
                            <a:schemeClr val="tx1"/>
                          </a:solidFill>
                          <a:latin typeface="Titillium Web" pitchFamily="2" charset="77"/>
                        </a:rPr>
                        <a:t>9382</a:t>
                      </a:r>
                    </a:p>
                  </a:txBody>
                  <a:tcPr/>
                </a:tc>
                <a:tc>
                  <a:txBody>
                    <a:bodyPr/>
                    <a:lstStyle/>
                    <a:p>
                      <a:pPr algn="ctr"/>
                      <a:r>
                        <a:rPr lang="it-IT" sz="1400" b="1" dirty="0">
                          <a:solidFill>
                            <a:schemeClr val="tx1"/>
                          </a:solidFill>
                          <a:latin typeface="Titillium Web" pitchFamily="2" charset="77"/>
                        </a:rPr>
                        <a:t>29.04</a:t>
                      </a:r>
                    </a:p>
                  </a:txBody>
                  <a:tcPr/>
                </a:tc>
                <a:extLst>
                  <a:ext uri="{0D108BD9-81ED-4DB2-BD59-A6C34878D82A}">
                    <a16:rowId xmlns:a16="http://schemas.microsoft.com/office/drawing/2014/main" val="2395810150"/>
                  </a:ext>
                </a:extLst>
              </a:tr>
              <a:tr h="282225">
                <a:tc>
                  <a:txBody>
                    <a:bodyPr/>
                    <a:lstStyle/>
                    <a:p>
                      <a:pPr algn="ctr"/>
                      <a:r>
                        <a:rPr lang="it-IT" sz="1400" dirty="0">
                          <a:solidFill>
                            <a:schemeClr val="tx1"/>
                          </a:solidFill>
                          <a:latin typeface="Titillium Web" pitchFamily="2" charset="77"/>
                        </a:rPr>
                        <a:t>16</a:t>
                      </a:r>
                    </a:p>
                  </a:txBody>
                  <a:tcPr/>
                </a:tc>
                <a:tc>
                  <a:txBody>
                    <a:bodyPr/>
                    <a:lstStyle/>
                    <a:p>
                      <a:pPr algn="ctr"/>
                      <a:r>
                        <a:rPr lang="it-IT" sz="1400" dirty="0">
                          <a:solidFill>
                            <a:schemeClr val="tx1"/>
                          </a:solidFill>
                          <a:latin typeface="Titillium Web" pitchFamily="2" charset="77"/>
                        </a:rPr>
                        <a:t>327</a:t>
                      </a:r>
                    </a:p>
                  </a:txBody>
                  <a:tcPr/>
                </a:tc>
                <a:tc>
                  <a:txBody>
                    <a:bodyPr/>
                    <a:lstStyle/>
                    <a:p>
                      <a:pPr algn="ctr"/>
                      <a:r>
                        <a:rPr lang="it-IT" sz="1400" i="0" dirty="0">
                          <a:solidFill>
                            <a:schemeClr val="tx1"/>
                          </a:solidFill>
                          <a:latin typeface="Titillium Web" pitchFamily="2" charset="77"/>
                        </a:rPr>
                        <a:t>9520</a:t>
                      </a:r>
                    </a:p>
                  </a:txBody>
                  <a:tcPr/>
                </a:tc>
                <a:tc>
                  <a:txBody>
                    <a:bodyPr/>
                    <a:lstStyle/>
                    <a:p>
                      <a:pPr algn="ctr"/>
                      <a:r>
                        <a:rPr lang="it-IT" sz="1400" b="1" dirty="0">
                          <a:solidFill>
                            <a:schemeClr val="tx1"/>
                          </a:solidFill>
                          <a:latin typeface="Titillium Web" pitchFamily="2" charset="77"/>
                        </a:rPr>
                        <a:t>29.11</a:t>
                      </a:r>
                    </a:p>
                  </a:txBody>
                  <a:tcPr/>
                </a:tc>
                <a:extLst>
                  <a:ext uri="{0D108BD9-81ED-4DB2-BD59-A6C34878D82A}">
                    <a16:rowId xmlns:a16="http://schemas.microsoft.com/office/drawing/2014/main" val="83796346"/>
                  </a:ext>
                </a:extLst>
              </a:tr>
              <a:tr h="282225">
                <a:tc>
                  <a:txBody>
                    <a:bodyPr/>
                    <a:lstStyle/>
                    <a:p>
                      <a:pPr algn="ctr"/>
                      <a:r>
                        <a:rPr lang="it-IT" sz="1400" dirty="0">
                          <a:solidFill>
                            <a:schemeClr val="tx1"/>
                          </a:solidFill>
                          <a:latin typeface="Titillium Web" pitchFamily="2" charset="77"/>
                        </a:rPr>
                        <a:t>32</a:t>
                      </a:r>
                    </a:p>
                  </a:txBody>
                  <a:tcPr/>
                </a:tc>
                <a:tc>
                  <a:txBody>
                    <a:bodyPr/>
                    <a:lstStyle/>
                    <a:p>
                      <a:pPr algn="ctr"/>
                      <a:r>
                        <a:rPr lang="it-IT" sz="1400" dirty="0">
                          <a:solidFill>
                            <a:schemeClr val="tx1"/>
                          </a:solidFill>
                          <a:latin typeface="Titillium Web" pitchFamily="2" charset="77"/>
                        </a:rPr>
                        <a:t>327</a:t>
                      </a:r>
                    </a:p>
                  </a:txBody>
                  <a:tcPr/>
                </a:tc>
                <a:tc>
                  <a:txBody>
                    <a:bodyPr/>
                    <a:lstStyle/>
                    <a:p>
                      <a:pPr algn="ctr"/>
                      <a:r>
                        <a:rPr lang="it-IT" sz="1400" i="0" dirty="0">
                          <a:solidFill>
                            <a:schemeClr val="tx1"/>
                          </a:solidFill>
                          <a:latin typeface="Titillium Web" pitchFamily="2" charset="77"/>
                        </a:rPr>
                        <a:t>9795</a:t>
                      </a:r>
                    </a:p>
                  </a:txBody>
                  <a:tcPr/>
                </a:tc>
                <a:tc>
                  <a:txBody>
                    <a:bodyPr/>
                    <a:lstStyle/>
                    <a:p>
                      <a:pPr algn="ctr"/>
                      <a:r>
                        <a:rPr lang="it-IT" sz="1400" b="1" dirty="0">
                          <a:solidFill>
                            <a:schemeClr val="tx1"/>
                          </a:solidFill>
                          <a:latin typeface="Titillium Web" pitchFamily="2" charset="77"/>
                        </a:rPr>
                        <a:t>29.95</a:t>
                      </a:r>
                    </a:p>
                  </a:txBody>
                  <a:tcPr/>
                </a:tc>
                <a:extLst>
                  <a:ext uri="{0D108BD9-81ED-4DB2-BD59-A6C34878D82A}">
                    <a16:rowId xmlns:a16="http://schemas.microsoft.com/office/drawing/2014/main" val="3591340162"/>
                  </a:ext>
                </a:extLst>
              </a:tr>
              <a:tr h="282225">
                <a:tc>
                  <a:txBody>
                    <a:bodyPr/>
                    <a:lstStyle/>
                    <a:p>
                      <a:pPr algn="ctr"/>
                      <a:r>
                        <a:rPr lang="it-IT" sz="1400" dirty="0">
                          <a:solidFill>
                            <a:schemeClr val="tx1"/>
                          </a:solidFill>
                          <a:latin typeface="Titillium Web" pitchFamily="2" charset="77"/>
                        </a:rPr>
                        <a:t>64</a:t>
                      </a:r>
                    </a:p>
                  </a:txBody>
                  <a:tcPr/>
                </a:tc>
                <a:tc>
                  <a:txBody>
                    <a:bodyPr/>
                    <a:lstStyle/>
                    <a:p>
                      <a:pPr algn="ctr"/>
                      <a:r>
                        <a:rPr lang="it-IT" sz="1400" dirty="0">
                          <a:solidFill>
                            <a:schemeClr val="tx1"/>
                          </a:solidFill>
                          <a:latin typeface="Titillium Web" pitchFamily="2" charset="77"/>
                        </a:rPr>
                        <a:t>331</a:t>
                      </a:r>
                    </a:p>
                  </a:txBody>
                  <a:tcPr/>
                </a:tc>
                <a:tc>
                  <a:txBody>
                    <a:bodyPr/>
                    <a:lstStyle/>
                    <a:p>
                      <a:pPr algn="ctr"/>
                      <a:r>
                        <a:rPr lang="it-IT" sz="1400" i="0" dirty="0">
                          <a:solidFill>
                            <a:schemeClr val="tx1"/>
                          </a:solidFill>
                          <a:latin typeface="Titillium Web" pitchFamily="2" charset="77"/>
                        </a:rPr>
                        <a:t>10547</a:t>
                      </a:r>
                    </a:p>
                  </a:txBody>
                  <a:tcPr/>
                </a:tc>
                <a:tc>
                  <a:txBody>
                    <a:bodyPr/>
                    <a:lstStyle/>
                    <a:p>
                      <a:pPr algn="ctr"/>
                      <a:r>
                        <a:rPr lang="it-IT" sz="1400" b="1" dirty="0">
                          <a:solidFill>
                            <a:schemeClr val="tx1"/>
                          </a:solidFill>
                          <a:latin typeface="Titillium Web" pitchFamily="2" charset="77"/>
                        </a:rPr>
                        <a:t>31.86</a:t>
                      </a:r>
                    </a:p>
                  </a:txBody>
                  <a:tcPr/>
                </a:tc>
                <a:extLst>
                  <a:ext uri="{0D108BD9-81ED-4DB2-BD59-A6C34878D82A}">
                    <a16:rowId xmlns:a16="http://schemas.microsoft.com/office/drawing/2014/main" val="1932105194"/>
                  </a:ext>
                </a:extLst>
              </a:tr>
              <a:tr h="282225">
                <a:tc>
                  <a:txBody>
                    <a:bodyPr/>
                    <a:lstStyle/>
                    <a:p>
                      <a:pPr algn="ctr"/>
                      <a:r>
                        <a:rPr lang="it-IT" sz="1400" dirty="0">
                          <a:solidFill>
                            <a:schemeClr val="tx1"/>
                          </a:solidFill>
                          <a:latin typeface="Titillium Web" pitchFamily="2" charset="77"/>
                        </a:rPr>
                        <a:t>128</a:t>
                      </a:r>
                    </a:p>
                  </a:txBody>
                  <a:tcPr/>
                </a:tc>
                <a:tc>
                  <a:txBody>
                    <a:bodyPr/>
                    <a:lstStyle/>
                    <a:p>
                      <a:pPr algn="ctr"/>
                      <a:r>
                        <a:rPr lang="it-IT" sz="1400" dirty="0">
                          <a:solidFill>
                            <a:schemeClr val="tx1"/>
                          </a:solidFill>
                          <a:latin typeface="Titillium Web" pitchFamily="2" charset="77"/>
                        </a:rPr>
                        <a:t>335</a:t>
                      </a:r>
                    </a:p>
                  </a:txBody>
                  <a:tcPr/>
                </a:tc>
                <a:tc>
                  <a:txBody>
                    <a:bodyPr/>
                    <a:lstStyle/>
                    <a:p>
                      <a:pPr algn="ctr"/>
                      <a:r>
                        <a:rPr lang="it-IT" sz="1400" i="0" dirty="0">
                          <a:solidFill>
                            <a:schemeClr val="tx1"/>
                          </a:solidFill>
                          <a:latin typeface="Titillium Web" pitchFamily="2" charset="77"/>
                        </a:rPr>
                        <a:t>-</a:t>
                      </a:r>
                    </a:p>
                  </a:txBody>
                  <a:tcPr/>
                </a:tc>
                <a:tc>
                  <a:txBody>
                    <a:bodyPr/>
                    <a:lstStyle/>
                    <a:p>
                      <a:pPr algn="ctr"/>
                      <a:r>
                        <a:rPr lang="it-IT" sz="1400" dirty="0">
                          <a:solidFill>
                            <a:schemeClr val="tx1"/>
                          </a:solidFill>
                          <a:latin typeface="Titillium Web" pitchFamily="2" charset="77"/>
                        </a:rPr>
                        <a:t>-</a:t>
                      </a:r>
                    </a:p>
                  </a:txBody>
                  <a:tcPr/>
                </a:tc>
                <a:extLst>
                  <a:ext uri="{0D108BD9-81ED-4DB2-BD59-A6C34878D82A}">
                    <a16:rowId xmlns:a16="http://schemas.microsoft.com/office/drawing/2014/main" val="1198906149"/>
                  </a:ext>
                </a:extLst>
              </a:tr>
              <a:tr h="282225">
                <a:tc>
                  <a:txBody>
                    <a:bodyPr/>
                    <a:lstStyle/>
                    <a:p>
                      <a:pPr algn="ctr"/>
                      <a:r>
                        <a:rPr lang="it-IT" sz="1400" dirty="0">
                          <a:solidFill>
                            <a:schemeClr val="tx1"/>
                          </a:solidFill>
                          <a:latin typeface="Titillium Web" pitchFamily="2" charset="77"/>
                        </a:rPr>
                        <a:t>256</a:t>
                      </a:r>
                    </a:p>
                  </a:txBody>
                  <a:tcPr/>
                </a:tc>
                <a:tc>
                  <a:txBody>
                    <a:bodyPr/>
                    <a:lstStyle/>
                    <a:p>
                      <a:pPr algn="ctr"/>
                      <a:r>
                        <a:rPr lang="it-IT" sz="1400" dirty="0">
                          <a:solidFill>
                            <a:schemeClr val="tx1"/>
                          </a:solidFill>
                          <a:latin typeface="Titillium Web" pitchFamily="2" charset="77"/>
                        </a:rPr>
                        <a:t>354</a:t>
                      </a:r>
                    </a:p>
                  </a:txBody>
                  <a:tcPr/>
                </a:tc>
                <a:tc>
                  <a:txBody>
                    <a:bodyPr/>
                    <a:lstStyle/>
                    <a:p>
                      <a:pPr algn="ctr"/>
                      <a:r>
                        <a:rPr lang="it-IT" sz="1400" i="1" dirty="0">
                          <a:solidFill>
                            <a:schemeClr val="tx1"/>
                          </a:solidFill>
                          <a:latin typeface="Titillium Web" pitchFamily="2" charset="77"/>
                        </a:rPr>
                        <a:t>-</a:t>
                      </a:r>
                    </a:p>
                  </a:txBody>
                  <a:tcPr/>
                </a:tc>
                <a:tc>
                  <a:txBody>
                    <a:bodyPr/>
                    <a:lstStyle/>
                    <a:p>
                      <a:pPr algn="ctr"/>
                      <a:r>
                        <a:rPr lang="it-IT" sz="1400" dirty="0">
                          <a:solidFill>
                            <a:schemeClr val="tx1"/>
                          </a:solidFill>
                          <a:latin typeface="Titillium Web" pitchFamily="2" charset="77"/>
                        </a:rPr>
                        <a:t>-</a:t>
                      </a:r>
                    </a:p>
                  </a:txBody>
                  <a:tcPr/>
                </a:tc>
                <a:extLst>
                  <a:ext uri="{0D108BD9-81ED-4DB2-BD59-A6C34878D82A}">
                    <a16:rowId xmlns:a16="http://schemas.microsoft.com/office/drawing/2014/main" val="957516959"/>
                  </a:ext>
                </a:extLst>
              </a:tr>
              <a:tr h="282225">
                <a:tc>
                  <a:txBody>
                    <a:bodyPr/>
                    <a:lstStyle/>
                    <a:p>
                      <a:pPr algn="ctr"/>
                      <a:r>
                        <a:rPr lang="it-IT" sz="1400" dirty="0">
                          <a:solidFill>
                            <a:schemeClr val="tx1"/>
                          </a:solidFill>
                          <a:latin typeface="Titillium Web" pitchFamily="2" charset="77"/>
                        </a:rPr>
                        <a:t>512</a:t>
                      </a:r>
                    </a:p>
                  </a:txBody>
                  <a:tcPr/>
                </a:tc>
                <a:tc>
                  <a:txBody>
                    <a:bodyPr/>
                    <a:lstStyle/>
                    <a:p>
                      <a:pPr algn="ctr"/>
                      <a:r>
                        <a:rPr lang="it-IT" sz="1400" dirty="0">
                          <a:solidFill>
                            <a:schemeClr val="tx1"/>
                          </a:solidFill>
                          <a:latin typeface="Titillium Web" pitchFamily="2" charset="77"/>
                        </a:rPr>
                        <a:t>355</a:t>
                      </a:r>
                    </a:p>
                  </a:txBody>
                  <a:tcPr/>
                </a:tc>
                <a:tc>
                  <a:txBody>
                    <a:bodyPr/>
                    <a:lstStyle/>
                    <a:p>
                      <a:pPr algn="ctr"/>
                      <a:r>
                        <a:rPr lang="it-IT" sz="1400" i="1" dirty="0">
                          <a:solidFill>
                            <a:schemeClr val="tx1"/>
                          </a:solidFill>
                          <a:latin typeface="Titillium Web" pitchFamily="2" charset="77"/>
                        </a:rPr>
                        <a:t>-</a:t>
                      </a:r>
                    </a:p>
                  </a:txBody>
                  <a:tcPr/>
                </a:tc>
                <a:tc>
                  <a:txBody>
                    <a:bodyPr/>
                    <a:lstStyle/>
                    <a:p>
                      <a:pPr algn="ctr"/>
                      <a:r>
                        <a:rPr lang="it-IT" sz="1400" dirty="0">
                          <a:solidFill>
                            <a:schemeClr val="tx1"/>
                          </a:solidFill>
                          <a:latin typeface="Titillium Web" pitchFamily="2" charset="77"/>
                        </a:rPr>
                        <a:t>-</a:t>
                      </a:r>
                    </a:p>
                  </a:txBody>
                  <a:tcPr/>
                </a:tc>
                <a:extLst>
                  <a:ext uri="{0D108BD9-81ED-4DB2-BD59-A6C34878D82A}">
                    <a16:rowId xmlns:a16="http://schemas.microsoft.com/office/drawing/2014/main" val="1354070079"/>
                  </a:ext>
                </a:extLst>
              </a:tr>
            </a:tbl>
          </a:graphicData>
        </a:graphic>
      </p:graphicFrame>
      <p:pic>
        <p:nvPicPr>
          <p:cNvPr id="2" name="Google Shape;134;p2">
            <a:extLst>
              <a:ext uri="{FF2B5EF4-FFF2-40B4-BE49-F238E27FC236}">
                <a16:creationId xmlns:a16="http://schemas.microsoft.com/office/drawing/2014/main" id="{85EE4CCC-401D-81EA-F4D7-8460651DF763}"/>
              </a:ext>
            </a:extLst>
          </p:cNvPr>
          <p:cNvPicPr preferRelativeResize="0"/>
          <p:nvPr/>
        </p:nvPicPr>
        <p:blipFill rotWithShape="1">
          <a:blip r:embed="rId5">
            <a:alphaModFix/>
          </a:blip>
          <a:srcRect/>
          <a:stretch/>
        </p:blipFill>
        <p:spPr>
          <a:xfrm>
            <a:off x="-3" y="0"/>
            <a:ext cx="12192001" cy="850899"/>
          </a:xfrm>
          <a:prstGeom prst="rect">
            <a:avLst/>
          </a:prstGeom>
          <a:noFill/>
          <a:ln>
            <a:noFill/>
          </a:ln>
        </p:spPr>
      </p:pic>
      <p:grpSp>
        <p:nvGrpSpPr>
          <p:cNvPr id="6" name="Google Shape;147;g27df92e4ca9_0_1">
            <a:extLst>
              <a:ext uri="{FF2B5EF4-FFF2-40B4-BE49-F238E27FC236}">
                <a16:creationId xmlns:a16="http://schemas.microsoft.com/office/drawing/2014/main" id="{95745B42-80D4-894C-6C13-E81CD76073CF}"/>
              </a:ext>
            </a:extLst>
          </p:cNvPr>
          <p:cNvGrpSpPr/>
          <p:nvPr/>
        </p:nvGrpSpPr>
        <p:grpSpPr>
          <a:xfrm>
            <a:off x="0" y="6511282"/>
            <a:ext cx="12192000" cy="361767"/>
            <a:chOff x="0" y="6511282"/>
            <a:chExt cx="12192000" cy="361767"/>
          </a:xfrm>
        </p:grpSpPr>
        <p:pic>
          <p:nvPicPr>
            <p:cNvPr id="9" name="Google Shape;148;g27df92e4ca9_0_1">
              <a:extLst>
                <a:ext uri="{FF2B5EF4-FFF2-40B4-BE49-F238E27FC236}">
                  <a16:creationId xmlns:a16="http://schemas.microsoft.com/office/drawing/2014/main" id="{B1938EA2-828D-F7B3-6DAB-D71C967488BA}"/>
                </a:ext>
              </a:extLst>
            </p:cNvPr>
            <p:cNvPicPr preferRelativeResize="0"/>
            <p:nvPr/>
          </p:nvPicPr>
          <p:blipFill rotWithShape="1">
            <a:blip r:embed="rId6">
              <a:alphaModFix/>
            </a:blip>
            <a:srcRect/>
            <a:stretch/>
          </p:blipFill>
          <p:spPr>
            <a:xfrm>
              <a:off x="0" y="6511282"/>
              <a:ext cx="12192000" cy="361767"/>
            </a:xfrm>
            <a:prstGeom prst="rect">
              <a:avLst/>
            </a:prstGeom>
            <a:noFill/>
            <a:ln>
              <a:noFill/>
            </a:ln>
          </p:spPr>
        </p:pic>
        <p:sp>
          <p:nvSpPr>
            <p:cNvPr id="14" name="Google Shape;149;g27df92e4ca9_0_1">
              <a:extLst>
                <a:ext uri="{FF2B5EF4-FFF2-40B4-BE49-F238E27FC236}">
                  <a16:creationId xmlns:a16="http://schemas.microsoft.com/office/drawing/2014/main" id="{BEE9D38F-B21D-3696-7CB3-31BDB9143344}"/>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 name="Google Shape;150;g27df92e4ca9_0_1">
              <a:extLst>
                <a:ext uri="{FF2B5EF4-FFF2-40B4-BE49-F238E27FC236}">
                  <a16:creationId xmlns:a16="http://schemas.microsoft.com/office/drawing/2014/main" id="{D312A21D-99B4-62CB-9DFE-B4017E9F5F4A}"/>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35793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AB5BB5-C3E4-1DBD-6A1D-9EABCD7DFABB}"/>
              </a:ext>
            </a:extLst>
          </p:cNvPr>
          <p:cNvSpPr>
            <a:spLocks noGrp="1"/>
          </p:cNvSpPr>
          <p:nvPr>
            <p:ph idx="1"/>
          </p:nvPr>
        </p:nvSpPr>
        <p:spPr>
          <a:xfrm>
            <a:off x="265200" y="1699370"/>
            <a:ext cx="6774908" cy="4475482"/>
          </a:xfrm>
        </p:spPr>
        <p:txBody>
          <a:bodyPr>
            <a:normAutofit/>
          </a:bodyPr>
          <a:lstStyle/>
          <a:p>
            <a:r>
              <a:rPr lang="it-IT" sz="2000" b="1" i="1" dirty="0">
                <a:solidFill>
                  <a:schemeClr val="accent5"/>
                </a:solidFill>
                <a:latin typeface="Titillium Web" pitchFamily="2" charset="77"/>
              </a:rPr>
              <a:t>System:</a:t>
            </a:r>
            <a:r>
              <a:rPr lang="it-IT" sz="2000" dirty="0">
                <a:latin typeface="Titillium Web" pitchFamily="2" charset="77"/>
              </a:rPr>
              <a:t> Leonardo (</a:t>
            </a:r>
            <a:r>
              <a:rPr lang="en-US" sz="2000" dirty="0">
                <a:latin typeface="Titillium Web" pitchFamily="2" charset="77"/>
              </a:rPr>
              <a:t>4 GPUs x Node);</a:t>
            </a:r>
          </a:p>
          <a:p>
            <a:r>
              <a:rPr lang="en-US" sz="2000" b="1" i="1" dirty="0">
                <a:solidFill>
                  <a:schemeClr val="accent5"/>
                </a:solidFill>
                <a:latin typeface="Titillium Web" pitchFamily="2" charset="77"/>
              </a:rPr>
              <a:t>Max # used cores:</a:t>
            </a:r>
            <a:r>
              <a:rPr lang="en-US" sz="2000" dirty="0">
                <a:latin typeface="Titillium Web" pitchFamily="2" charset="77"/>
              </a:rPr>
              <a:t> 1024 GPUs (256 nodes)</a:t>
            </a:r>
          </a:p>
          <a:p>
            <a:r>
              <a:rPr lang="en-US" sz="2000" b="1" i="1" dirty="0">
                <a:solidFill>
                  <a:schemeClr val="accent5"/>
                </a:solidFill>
                <a:latin typeface="Titillium Web" pitchFamily="2" charset="77"/>
              </a:rPr>
              <a:t>Scaling type:</a:t>
            </a:r>
            <a:r>
              <a:rPr lang="en-US" sz="2000" dirty="0">
                <a:latin typeface="Titillium Web" pitchFamily="2" charset="77"/>
              </a:rPr>
              <a:t> weak and strong (6 different runs with increasing resolutions and # of nodes):</a:t>
            </a:r>
          </a:p>
        </p:txBody>
      </p:sp>
      <p:sp>
        <p:nvSpPr>
          <p:cNvPr id="6" name="Title 5">
            <a:extLst>
              <a:ext uri="{FF2B5EF4-FFF2-40B4-BE49-F238E27FC236}">
                <a16:creationId xmlns:a16="http://schemas.microsoft.com/office/drawing/2014/main" id="{6CFB863D-A82B-A87F-48FD-0F05FA6B1F87}"/>
              </a:ext>
            </a:extLst>
          </p:cNvPr>
          <p:cNvSpPr>
            <a:spLocks noGrp="1"/>
          </p:cNvSpPr>
          <p:nvPr>
            <p:ph type="title"/>
          </p:nvPr>
        </p:nvSpPr>
        <p:spPr>
          <a:xfrm>
            <a:off x="339217" y="850899"/>
            <a:ext cx="10515600" cy="850899"/>
          </a:xfrm>
        </p:spPr>
        <p:txBody>
          <a:bodyPr>
            <a:normAutofit/>
          </a:bodyPr>
          <a:lstStyle/>
          <a:p>
            <a:r>
              <a:rPr lang="it-IT" sz="3600" b="1" dirty="0">
                <a:solidFill>
                  <a:srgbClr val="1C7FFF"/>
                </a:solidFill>
                <a:latin typeface="Titillium Web" pitchFamily="2" charset="77"/>
                <a:ea typeface="Titillium Web"/>
                <a:cs typeface="Titillium Web"/>
                <a:sym typeface="Titillium Web"/>
              </a:rPr>
              <a:t>Strong &amp; </a:t>
            </a:r>
            <a:r>
              <a:rPr lang="it-IT" sz="3600" b="1" dirty="0" err="1">
                <a:solidFill>
                  <a:srgbClr val="1C7FFF"/>
                </a:solidFill>
                <a:latin typeface="Titillium Web" pitchFamily="2" charset="77"/>
                <a:ea typeface="Titillium Web"/>
                <a:cs typeface="Titillium Web"/>
                <a:sym typeface="Titillium Web"/>
              </a:rPr>
              <a:t>Weak</a:t>
            </a:r>
            <a:r>
              <a:rPr lang="it-IT" sz="3600" b="1" dirty="0">
                <a:solidFill>
                  <a:srgbClr val="1C7FFF"/>
                </a:solidFill>
                <a:latin typeface="Titillium Web" pitchFamily="2" charset="77"/>
                <a:ea typeface="Titillium Web"/>
                <a:cs typeface="Titillium Web"/>
                <a:sym typeface="Titillium Web"/>
              </a:rPr>
              <a:t> Scaling: </a:t>
            </a:r>
            <a:r>
              <a:rPr lang="it-IT" sz="3600" b="1" dirty="0" err="1">
                <a:solidFill>
                  <a:srgbClr val="1C7FFF"/>
                </a:solidFill>
                <a:latin typeface="Titillium Web" pitchFamily="2" charset="77"/>
                <a:ea typeface="Titillium Web"/>
                <a:cs typeface="Titillium Web"/>
                <a:sym typeface="Titillium Web"/>
              </a:rPr>
              <a:t>Speedup</a:t>
            </a:r>
            <a:r>
              <a:rPr lang="it-IT" sz="3600" b="1" dirty="0">
                <a:solidFill>
                  <a:srgbClr val="1C7FFF"/>
                </a:solidFill>
                <a:latin typeface="Titillium Web" pitchFamily="2" charset="77"/>
                <a:ea typeface="Titillium Web"/>
                <a:cs typeface="Titillium Web"/>
                <a:sym typeface="Titillium Web"/>
              </a:rPr>
              <a:t> </a:t>
            </a:r>
            <a:r>
              <a:rPr lang="en-US" sz="3600" dirty="0"/>
              <a:t>[</a:t>
            </a:r>
            <a:r>
              <a:rPr lang="en-US" sz="3600" dirty="0">
                <a:solidFill>
                  <a:schemeClr val="accent5"/>
                </a:solidFill>
              </a:rPr>
              <a:t>Leonardo GPUs</a:t>
            </a:r>
            <a:r>
              <a:rPr lang="en-US" sz="3600" dirty="0"/>
              <a:t>]</a:t>
            </a:r>
          </a:p>
        </p:txBody>
      </p:sp>
      <p:grpSp>
        <p:nvGrpSpPr>
          <p:cNvPr id="2" name="Group 1">
            <a:extLst>
              <a:ext uri="{FF2B5EF4-FFF2-40B4-BE49-F238E27FC236}">
                <a16:creationId xmlns:a16="http://schemas.microsoft.com/office/drawing/2014/main" id="{1B19BA96-179D-BD1D-AF4D-90C2C60BB286}"/>
              </a:ext>
            </a:extLst>
          </p:cNvPr>
          <p:cNvGrpSpPr/>
          <p:nvPr/>
        </p:nvGrpSpPr>
        <p:grpSpPr>
          <a:xfrm>
            <a:off x="6712746" y="1906212"/>
            <a:ext cx="5214053" cy="4475482"/>
            <a:chOff x="202364" y="1200543"/>
            <a:chExt cx="5399723" cy="4766197"/>
          </a:xfrm>
        </p:grpSpPr>
        <p:pic>
          <p:nvPicPr>
            <p:cNvPr id="8" name="Picture 7">
              <a:extLst>
                <a:ext uri="{FF2B5EF4-FFF2-40B4-BE49-F238E27FC236}">
                  <a16:creationId xmlns:a16="http://schemas.microsoft.com/office/drawing/2014/main" id="{C19CCB11-7D0B-8071-9095-8B3336891E58}"/>
                </a:ext>
              </a:extLst>
            </p:cNvPr>
            <p:cNvPicPr>
              <a:picLocks noChangeAspect="1"/>
            </p:cNvPicPr>
            <p:nvPr/>
          </p:nvPicPr>
          <p:blipFill>
            <a:blip r:embed="rId3"/>
            <a:stretch>
              <a:fillRect/>
            </a:stretch>
          </p:blipFill>
          <p:spPr>
            <a:xfrm>
              <a:off x="2892325" y="1200543"/>
              <a:ext cx="535996" cy="225119"/>
            </a:xfrm>
            <a:prstGeom prst="rect">
              <a:avLst/>
            </a:prstGeom>
          </p:spPr>
        </p:pic>
        <p:pic>
          <p:nvPicPr>
            <p:cNvPr id="12" name="Picture 11" descr="A graph of a number&#10;&#10;Description automatically generated">
              <a:extLst>
                <a:ext uri="{FF2B5EF4-FFF2-40B4-BE49-F238E27FC236}">
                  <a16:creationId xmlns:a16="http://schemas.microsoft.com/office/drawing/2014/main" id="{2D2E9E21-EB5F-7364-36E3-4B1ECDD9C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64" y="1461529"/>
              <a:ext cx="5399723" cy="4505211"/>
            </a:xfrm>
            <a:prstGeom prst="rect">
              <a:avLst/>
            </a:prstGeom>
          </p:spPr>
        </p:pic>
      </p:grpSp>
      <p:graphicFrame>
        <p:nvGraphicFramePr>
          <p:cNvPr id="3" name="Table 2">
            <a:extLst>
              <a:ext uri="{FF2B5EF4-FFF2-40B4-BE49-F238E27FC236}">
                <a16:creationId xmlns:a16="http://schemas.microsoft.com/office/drawing/2014/main" id="{2F91A7E2-CEF9-06D6-2A90-97BD7F8F6618}"/>
              </a:ext>
            </a:extLst>
          </p:cNvPr>
          <p:cNvGraphicFramePr>
            <a:graphicFrameLocks noGrp="1"/>
          </p:cNvGraphicFramePr>
          <p:nvPr>
            <p:extLst>
              <p:ext uri="{D42A27DB-BD31-4B8C-83A1-F6EECF244321}">
                <p14:modId xmlns:p14="http://schemas.microsoft.com/office/powerpoint/2010/main" val="524460242"/>
              </p:ext>
            </p:extLst>
          </p:nvPr>
        </p:nvGraphicFramePr>
        <p:xfrm>
          <a:off x="467555" y="3581400"/>
          <a:ext cx="5700699" cy="2595880"/>
        </p:xfrm>
        <a:graphic>
          <a:graphicData uri="http://schemas.openxmlformats.org/drawingml/2006/table">
            <a:tbl>
              <a:tblPr firstRow="1" bandRow="1">
                <a:tableStyleId>{3B4B98B0-60AC-42C2-AFA5-B58CD77FA1E5}</a:tableStyleId>
              </a:tblPr>
              <a:tblGrid>
                <a:gridCol w="749147">
                  <a:extLst>
                    <a:ext uri="{9D8B030D-6E8A-4147-A177-3AD203B41FA5}">
                      <a16:colId xmlns:a16="http://schemas.microsoft.com/office/drawing/2014/main" val="3772162485"/>
                    </a:ext>
                  </a:extLst>
                </a:gridCol>
                <a:gridCol w="1377108">
                  <a:extLst>
                    <a:ext uri="{9D8B030D-6E8A-4147-A177-3AD203B41FA5}">
                      <a16:colId xmlns:a16="http://schemas.microsoft.com/office/drawing/2014/main" val="2988213988"/>
                    </a:ext>
                  </a:extLst>
                </a:gridCol>
                <a:gridCol w="1743871">
                  <a:extLst>
                    <a:ext uri="{9D8B030D-6E8A-4147-A177-3AD203B41FA5}">
                      <a16:colId xmlns:a16="http://schemas.microsoft.com/office/drawing/2014/main" val="2497062696"/>
                    </a:ext>
                  </a:extLst>
                </a:gridCol>
                <a:gridCol w="1830573">
                  <a:extLst>
                    <a:ext uri="{9D8B030D-6E8A-4147-A177-3AD203B41FA5}">
                      <a16:colId xmlns:a16="http://schemas.microsoft.com/office/drawing/2014/main" val="421726513"/>
                    </a:ext>
                  </a:extLst>
                </a:gridCol>
              </a:tblGrid>
              <a:tr h="370840">
                <a:tc>
                  <a:txBody>
                    <a:bodyPr/>
                    <a:lstStyle/>
                    <a:p>
                      <a:pPr algn="ctr"/>
                      <a:r>
                        <a:rPr lang="it-IT" sz="1400" dirty="0">
                          <a:solidFill>
                            <a:schemeClr val="tx1"/>
                          </a:solidFill>
                          <a:latin typeface="Titillium Web" pitchFamily="2" charset="77"/>
                        </a:rPr>
                        <a:t>#</a:t>
                      </a:r>
                      <a:r>
                        <a:rPr lang="it-IT" sz="1400" dirty="0" err="1">
                          <a:solidFill>
                            <a:schemeClr val="tx1"/>
                          </a:solidFill>
                          <a:latin typeface="Titillium Web" pitchFamily="2" charset="77"/>
                        </a:rPr>
                        <a:t>Run</a:t>
                      </a:r>
                      <a:endParaRPr lang="it-IT" sz="1400" dirty="0">
                        <a:solidFill>
                          <a:schemeClr val="tx1"/>
                        </a:solidFill>
                        <a:latin typeface="Titillium Web" pitchFamily="2" charset="77"/>
                      </a:endParaRPr>
                    </a:p>
                  </a:txBody>
                  <a:tcPr/>
                </a:tc>
                <a:tc>
                  <a:txBody>
                    <a:bodyPr/>
                    <a:lstStyle/>
                    <a:p>
                      <a:pPr algn="ctr"/>
                      <a:r>
                        <a:rPr lang="it-IT" sz="1400" dirty="0">
                          <a:solidFill>
                            <a:schemeClr val="tx1"/>
                          </a:solidFill>
                          <a:latin typeface="Titillium Web" pitchFamily="2" charset="77"/>
                        </a:rPr>
                        <a:t>#</a:t>
                      </a:r>
                      <a:r>
                        <a:rPr lang="it-IT" sz="1400" dirty="0" err="1">
                          <a:solidFill>
                            <a:schemeClr val="tx1"/>
                          </a:solidFill>
                          <a:latin typeface="Titillium Web" pitchFamily="2" charset="77"/>
                        </a:rPr>
                        <a:t>Nodes</a:t>
                      </a:r>
                      <a:endParaRPr lang="it-IT" sz="1400" dirty="0">
                        <a:solidFill>
                          <a:schemeClr val="tx1"/>
                        </a:solidFill>
                        <a:latin typeface="Titillium Web" pitchFamily="2" charset="77"/>
                      </a:endParaRPr>
                    </a:p>
                  </a:txBody>
                  <a:tcPr/>
                </a:tc>
                <a:tc>
                  <a:txBody>
                    <a:bodyPr/>
                    <a:lstStyle/>
                    <a:p>
                      <a:pPr algn="ctr"/>
                      <a:r>
                        <a:rPr lang="it-IT" sz="1400" dirty="0" err="1">
                          <a:solidFill>
                            <a:schemeClr val="tx1"/>
                          </a:solidFill>
                          <a:latin typeface="Titillium Web" pitchFamily="2" charset="77"/>
                        </a:rPr>
                        <a:t>Resolution</a:t>
                      </a:r>
                      <a:endParaRPr lang="it-IT" sz="1400" dirty="0">
                        <a:solidFill>
                          <a:schemeClr val="tx1"/>
                        </a:solidFill>
                        <a:latin typeface="Titillium Web" pitchFamily="2" charset="77"/>
                      </a:endParaRPr>
                    </a:p>
                  </a:txBody>
                  <a:tcPr/>
                </a:tc>
                <a:tc>
                  <a:txBody>
                    <a:bodyPr/>
                    <a:lstStyle/>
                    <a:p>
                      <a:pPr algn="ctr"/>
                      <a:r>
                        <a:rPr lang="it-IT" sz="1400" dirty="0" err="1">
                          <a:solidFill>
                            <a:schemeClr val="tx1"/>
                          </a:solidFill>
                          <a:latin typeface="Titillium Web" pitchFamily="2" charset="77"/>
                        </a:rPr>
                        <a:t>Parallel</a:t>
                      </a:r>
                      <a:r>
                        <a:rPr lang="it-IT" sz="1400" dirty="0">
                          <a:solidFill>
                            <a:schemeClr val="tx1"/>
                          </a:solidFill>
                          <a:latin typeface="Titillium Web" pitchFamily="2" charset="77"/>
                        </a:rPr>
                        <a:t> </a:t>
                      </a:r>
                      <a:r>
                        <a:rPr lang="it-IT" sz="1400" dirty="0" err="1">
                          <a:solidFill>
                            <a:schemeClr val="tx1"/>
                          </a:solidFill>
                          <a:latin typeface="Titillium Web" pitchFamily="2" charset="77"/>
                        </a:rPr>
                        <a:t>Efficiency</a:t>
                      </a:r>
                      <a:endParaRPr lang="it-IT" sz="1400" dirty="0">
                        <a:solidFill>
                          <a:schemeClr val="tx1"/>
                        </a:solidFill>
                        <a:latin typeface="Titillium Web" pitchFamily="2" charset="77"/>
                      </a:endParaRPr>
                    </a:p>
                  </a:txBody>
                  <a:tcPr/>
                </a:tc>
                <a:extLst>
                  <a:ext uri="{0D108BD9-81ED-4DB2-BD59-A6C34878D82A}">
                    <a16:rowId xmlns:a16="http://schemas.microsoft.com/office/drawing/2014/main" val="2403659329"/>
                  </a:ext>
                </a:extLst>
              </a:tr>
              <a:tr h="370840">
                <a:tc>
                  <a:txBody>
                    <a:bodyPr/>
                    <a:lstStyle/>
                    <a:p>
                      <a:pPr algn="ctr"/>
                      <a:r>
                        <a:rPr lang="it-IT" sz="1400" dirty="0">
                          <a:solidFill>
                            <a:schemeClr val="tx1"/>
                          </a:solidFill>
                          <a:latin typeface="Titillium Web" pitchFamily="2" charset="77"/>
                        </a:rPr>
                        <a:t>1</a:t>
                      </a:r>
                    </a:p>
                  </a:txBody>
                  <a:tcPr/>
                </a:tc>
                <a:tc>
                  <a:txBody>
                    <a:bodyPr/>
                    <a:lstStyle/>
                    <a:p>
                      <a:pPr algn="ctr"/>
                      <a:r>
                        <a:rPr lang="it-IT" sz="1400" dirty="0">
                          <a:solidFill>
                            <a:schemeClr val="tx1"/>
                          </a:solidFill>
                          <a:latin typeface="Titillium Web" pitchFamily="2" charset="77"/>
                        </a:rPr>
                        <a:t>1,2,4,8</a:t>
                      </a:r>
                    </a:p>
                  </a:txBody>
                  <a:tcPr/>
                </a:tc>
                <a:tc>
                  <a:txBody>
                    <a:bodyPr/>
                    <a:lstStyle/>
                    <a:p>
                      <a:pPr algn="ctr"/>
                      <a:r>
                        <a:rPr lang="it-IT" sz="1400" i="1" dirty="0">
                          <a:solidFill>
                            <a:schemeClr val="tx1"/>
                          </a:solidFill>
                          <a:latin typeface="Titillium Web" pitchFamily="2" charset="77"/>
                        </a:rPr>
                        <a:t>416 x 832 x 832</a:t>
                      </a:r>
                    </a:p>
                  </a:txBody>
                  <a:tcPr/>
                </a:tc>
                <a:tc>
                  <a:txBody>
                    <a:bodyPr/>
                    <a:lstStyle/>
                    <a:p>
                      <a:pPr algn="ctr"/>
                      <a:r>
                        <a:rPr lang="it-IT" sz="1400" dirty="0">
                          <a:solidFill>
                            <a:schemeClr val="tx1"/>
                          </a:solidFill>
                          <a:latin typeface="Titillium Web" pitchFamily="2" charset="77"/>
                        </a:rPr>
                        <a:t>1, 0.98, 0.97, 0.93</a:t>
                      </a:r>
                    </a:p>
                  </a:txBody>
                  <a:tcPr/>
                </a:tc>
                <a:extLst>
                  <a:ext uri="{0D108BD9-81ED-4DB2-BD59-A6C34878D82A}">
                    <a16:rowId xmlns:a16="http://schemas.microsoft.com/office/drawing/2014/main" val="1980300825"/>
                  </a:ext>
                </a:extLst>
              </a:tr>
              <a:tr h="370840">
                <a:tc>
                  <a:txBody>
                    <a:bodyPr/>
                    <a:lstStyle/>
                    <a:p>
                      <a:pPr algn="ctr"/>
                      <a:r>
                        <a:rPr lang="it-IT" sz="1400" dirty="0">
                          <a:solidFill>
                            <a:schemeClr val="tx1"/>
                          </a:solidFill>
                          <a:latin typeface="Titillium Web" pitchFamily="2" charset="77"/>
                        </a:rPr>
                        <a:t>2</a:t>
                      </a:r>
                    </a:p>
                  </a:txBody>
                  <a:tcPr/>
                </a:tc>
                <a:tc>
                  <a:txBody>
                    <a:bodyPr/>
                    <a:lstStyle/>
                    <a:p>
                      <a:pPr algn="ctr"/>
                      <a:r>
                        <a:rPr lang="it-IT" sz="1400" dirty="0">
                          <a:solidFill>
                            <a:schemeClr val="tx1"/>
                          </a:solidFill>
                          <a:latin typeface="Titillium Web" pitchFamily="2" charset="77"/>
                        </a:rPr>
                        <a:t>2,4,8,16</a:t>
                      </a:r>
                    </a:p>
                  </a:txBody>
                  <a:tcPr/>
                </a:tc>
                <a:tc>
                  <a:txBody>
                    <a:bodyPr/>
                    <a:lstStyle/>
                    <a:p>
                      <a:pPr algn="ctr"/>
                      <a:r>
                        <a:rPr lang="it-IT" sz="1400" i="1" dirty="0">
                          <a:solidFill>
                            <a:schemeClr val="tx1"/>
                          </a:solidFill>
                          <a:latin typeface="Titillium Web" pitchFamily="2" charset="77"/>
                        </a:rPr>
                        <a:t>832 x 832 x 832</a:t>
                      </a:r>
                    </a:p>
                  </a:txBody>
                  <a:tcPr/>
                </a:tc>
                <a:tc>
                  <a:txBody>
                    <a:bodyPr/>
                    <a:lstStyle/>
                    <a:p>
                      <a:pPr algn="ctr"/>
                      <a:r>
                        <a:rPr lang="it-IT" sz="1400" dirty="0">
                          <a:solidFill>
                            <a:schemeClr val="tx1"/>
                          </a:solidFill>
                          <a:latin typeface="Titillium Web" pitchFamily="2" charset="77"/>
                        </a:rPr>
                        <a:t>1, 0.99, 0.96, 0.92</a:t>
                      </a:r>
                    </a:p>
                  </a:txBody>
                  <a:tcPr/>
                </a:tc>
                <a:extLst>
                  <a:ext uri="{0D108BD9-81ED-4DB2-BD59-A6C34878D82A}">
                    <a16:rowId xmlns:a16="http://schemas.microsoft.com/office/drawing/2014/main" val="3755939809"/>
                  </a:ext>
                </a:extLst>
              </a:tr>
              <a:tr h="370840">
                <a:tc>
                  <a:txBody>
                    <a:bodyPr/>
                    <a:lstStyle/>
                    <a:p>
                      <a:pPr algn="ctr"/>
                      <a:r>
                        <a:rPr lang="it-IT" sz="1400" dirty="0">
                          <a:solidFill>
                            <a:schemeClr val="tx1"/>
                          </a:solidFill>
                          <a:latin typeface="Titillium Web" pitchFamily="2" charset="77"/>
                        </a:rPr>
                        <a:t>3</a:t>
                      </a:r>
                    </a:p>
                  </a:txBody>
                  <a:tcPr/>
                </a:tc>
                <a:tc>
                  <a:txBody>
                    <a:bodyPr/>
                    <a:lstStyle/>
                    <a:p>
                      <a:pPr algn="ctr"/>
                      <a:r>
                        <a:rPr lang="it-IT" sz="1400" dirty="0">
                          <a:solidFill>
                            <a:schemeClr val="tx1"/>
                          </a:solidFill>
                          <a:latin typeface="Titillium Web" pitchFamily="2" charset="77"/>
                        </a:rPr>
                        <a:t>4,8,16,32</a:t>
                      </a:r>
                    </a:p>
                  </a:txBody>
                  <a:tcPr/>
                </a:tc>
                <a:tc>
                  <a:txBody>
                    <a:bodyPr/>
                    <a:lstStyle/>
                    <a:p>
                      <a:pPr algn="ctr"/>
                      <a:r>
                        <a:rPr lang="it-IT" sz="1400" i="1" dirty="0">
                          <a:solidFill>
                            <a:schemeClr val="tx1"/>
                          </a:solidFill>
                          <a:latin typeface="Titillium Web" pitchFamily="2" charset="77"/>
                        </a:rPr>
                        <a:t>1664 x 832 x 832</a:t>
                      </a:r>
                    </a:p>
                  </a:txBody>
                  <a:tcPr/>
                </a:tc>
                <a:tc>
                  <a:txBody>
                    <a:bodyPr/>
                    <a:lstStyle/>
                    <a:p>
                      <a:pPr algn="ctr"/>
                      <a:r>
                        <a:rPr lang="it-IT" sz="1400" dirty="0">
                          <a:solidFill>
                            <a:schemeClr val="tx1"/>
                          </a:solidFill>
                          <a:latin typeface="Titillium Web" pitchFamily="2" charset="77"/>
                        </a:rPr>
                        <a:t>1, 0.99, 0.94, 0.86</a:t>
                      </a:r>
                    </a:p>
                  </a:txBody>
                  <a:tcPr/>
                </a:tc>
                <a:extLst>
                  <a:ext uri="{0D108BD9-81ED-4DB2-BD59-A6C34878D82A}">
                    <a16:rowId xmlns:a16="http://schemas.microsoft.com/office/drawing/2014/main" val="4254505272"/>
                  </a:ext>
                </a:extLst>
              </a:tr>
              <a:tr h="370840">
                <a:tc>
                  <a:txBody>
                    <a:bodyPr/>
                    <a:lstStyle/>
                    <a:p>
                      <a:pPr algn="ctr"/>
                      <a:r>
                        <a:rPr lang="it-IT" sz="1400" dirty="0">
                          <a:solidFill>
                            <a:schemeClr val="tx1"/>
                          </a:solidFill>
                          <a:latin typeface="Titillium Web" pitchFamily="2" charset="77"/>
                        </a:rPr>
                        <a:t>4</a:t>
                      </a:r>
                    </a:p>
                  </a:txBody>
                  <a:tcPr/>
                </a:tc>
                <a:tc>
                  <a:txBody>
                    <a:bodyPr/>
                    <a:lstStyle/>
                    <a:p>
                      <a:pPr algn="ctr"/>
                      <a:r>
                        <a:rPr lang="it-IT" sz="1400" dirty="0">
                          <a:solidFill>
                            <a:schemeClr val="tx1"/>
                          </a:solidFill>
                          <a:latin typeface="Titillium Web" pitchFamily="2" charset="77"/>
                        </a:rPr>
                        <a:t>8,16,32,64</a:t>
                      </a:r>
                    </a:p>
                  </a:txBody>
                  <a:tcPr/>
                </a:tc>
                <a:tc>
                  <a:txBody>
                    <a:bodyPr/>
                    <a:lstStyle/>
                    <a:p>
                      <a:pPr algn="ctr"/>
                      <a:r>
                        <a:rPr lang="it-IT" sz="1400" i="1" dirty="0">
                          <a:solidFill>
                            <a:schemeClr val="tx1"/>
                          </a:solidFill>
                          <a:latin typeface="Titillium Web" pitchFamily="2" charset="77"/>
                        </a:rPr>
                        <a:t>1664 x 1664 x 832</a:t>
                      </a:r>
                    </a:p>
                  </a:txBody>
                  <a:tcPr/>
                </a:tc>
                <a:tc>
                  <a:txBody>
                    <a:bodyPr/>
                    <a:lstStyle/>
                    <a:p>
                      <a:pPr algn="ctr"/>
                      <a:r>
                        <a:rPr lang="it-IT" sz="1400" dirty="0">
                          <a:solidFill>
                            <a:schemeClr val="tx1"/>
                          </a:solidFill>
                          <a:latin typeface="Titillium Web" pitchFamily="2" charset="77"/>
                        </a:rPr>
                        <a:t>1, 0.97, 0.94, 0.87</a:t>
                      </a:r>
                    </a:p>
                  </a:txBody>
                  <a:tcPr/>
                </a:tc>
                <a:extLst>
                  <a:ext uri="{0D108BD9-81ED-4DB2-BD59-A6C34878D82A}">
                    <a16:rowId xmlns:a16="http://schemas.microsoft.com/office/drawing/2014/main" val="2395810150"/>
                  </a:ext>
                </a:extLst>
              </a:tr>
              <a:tr h="370840">
                <a:tc>
                  <a:txBody>
                    <a:bodyPr/>
                    <a:lstStyle/>
                    <a:p>
                      <a:pPr algn="ctr"/>
                      <a:r>
                        <a:rPr lang="it-IT" sz="1400" dirty="0">
                          <a:solidFill>
                            <a:schemeClr val="tx1"/>
                          </a:solidFill>
                          <a:latin typeface="Titillium Web" pitchFamily="2" charset="77"/>
                        </a:rPr>
                        <a:t>5</a:t>
                      </a:r>
                    </a:p>
                  </a:txBody>
                  <a:tcPr/>
                </a:tc>
                <a:tc>
                  <a:txBody>
                    <a:bodyPr/>
                    <a:lstStyle/>
                    <a:p>
                      <a:pPr algn="ctr"/>
                      <a:r>
                        <a:rPr lang="it-IT" sz="1400" dirty="0">
                          <a:solidFill>
                            <a:schemeClr val="tx1"/>
                          </a:solidFill>
                          <a:latin typeface="Titillium Web" pitchFamily="2" charset="77"/>
                        </a:rPr>
                        <a:t>16,32,64,128</a:t>
                      </a:r>
                    </a:p>
                  </a:txBody>
                  <a:tcPr/>
                </a:tc>
                <a:tc>
                  <a:txBody>
                    <a:bodyPr/>
                    <a:lstStyle/>
                    <a:p>
                      <a:pPr algn="ctr"/>
                      <a:r>
                        <a:rPr lang="it-IT" sz="1400" i="1" dirty="0">
                          <a:solidFill>
                            <a:schemeClr val="tx1"/>
                          </a:solidFill>
                          <a:latin typeface="Titillium Web" pitchFamily="2" charset="77"/>
                        </a:rPr>
                        <a:t>1664 x 1664 x 1664</a:t>
                      </a:r>
                    </a:p>
                  </a:txBody>
                  <a:tcPr/>
                </a:tc>
                <a:tc>
                  <a:txBody>
                    <a:bodyPr/>
                    <a:lstStyle/>
                    <a:p>
                      <a:pPr algn="ctr"/>
                      <a:r>
                        <a:rPr lang="it-IT" sz="1400" dirty="0">
                          <a:solidFill>
                            <a:schemeClr val="tx1"/>
                          </a:solidFill>
                          <a:latin typeface="Titillium Web" pitchFamily="2" charset="77"/>
                        </a:rPr>
                        <a:t>1, 0.96, 0.95, 0.87</a:t>
                      </a:r>
                    </a:p>
                  </a:txBody>
                  <a:tcPr/>
                </a:tc>
                <a:extLst>
                  <a:ext uri="{0D108BD9-81ED-4DB2-BD59-A6C34878D82A}">
                    <a16:rowId xmlns:a16="http://schemas.microsoft.com/office/drawing/2014/main" val="83796346"/>
                  </a:ext>
                </a:extLst>
              </a:tr>
              <a:tr h="370840">
                <a:tc>
                  <a:txBody>
                    <a:bodyPr/>
                    <a:lstStyle/>
                    <a:p>
                      <a:pPr algn="ctr"/>
                      <a:r>
                        <a:rPr lang="it-IT" sz="1400" dirty="0">
                          <a:solidFill>
                            <a:schemeClr val="tx1"/>
                          </a:solidFill>
                          <a:latin typeface="Titillium Web" pitchFamily="2" charset="77"/>
                        </a:rPr>
                        <a:t>6</a:t>
                      </a:r>
                    </a:p>
                  </a:txBody>
                  <a:tcPr/>
                </a:tc>
                <a:tc>
                  <a:txBody>
                    <a:bodyPr/>
                    <a:lstStyle/>
                    <a:p>
                      <a:pPr algn="ctr"/>
                      <a:r>
                        <a:rPr lang="it-IT" sz="1400" dirty="0">
                          <a:solidFill>
                            <a:schemeClr val="tx1"/>
                          </a:solidFill>
                          <a:latin typeface="Titillium Web" pitchFamily="2" charset="77"/>
                        </a:rPr>
                        <a:t>32,64,128,256</a:t>
                      </a:r>
                    </a:p>
                  </a:txBody>
                  <a:tcPr/>
                </a:tc>
                <a:tc>
                  <a:txBody>
                    <a:bodyPr/>
                    <a:lstStyle/>
                    <a:p>
                      <a:pPr algn="ctr"/>
                      <a:r>
                        <a:rPr lang="it-IT" sz="1400" i="1" dirty="0">
                          <a:solidFill>
                            <a:schemeClr val="tx1"/>
                          </a:solidFill>
                          <a:latin typeface="Titillium Web" pitchFamily="2" charset="77"/>
                        </a:rPr>
                        <a:t>3328 x 1664 x 1664</a:t>
                      </a:r>
                    </a:p>
                  </a:txBody>
                  <a:tcPr/>
                </a:tc>
                <a:tc>
                  <a:txBody>
                    <a:bodyPr/>
                    <a:lstStyle/>
                    <a:p>
                      <a:pPr algn="ctr"/>
                      <a:r>
                        <a:rPr lang="it-IT" sz="1400" dirty="0">
                          <a:solidFill>
                            <a:schemeClr val="tx1"/>
                          </a:solidFill>
                          <a:latin typeface="Titillium Web" pitchFamily="2" charset="77"/>
                        </a:rPr>
                        <a:t>1, 0.97, 0.94, 0.88</a:t>
                      </a:r>
                    </a:p>
                  </a:txBody>
                  <a:tcPr/>
                </a:tc>
                <a:extLst>
                  <a:ext uri="{0D108BD9-81ED-4DB2-BD59-A6C34878D82A}">
                    <a16:rowId xmlns:a16="http://schemas.microsoft.com/office/drawing/2014/main" val="3591340162"/>
                  </a:ext>
                </a:extLst>
              </a:tr>
            </a:tbl>
          </a:graphicData>
        </a:graphic>
      </p:graphicFrame>
      <p:pic>
        <p:nvPicPr>
          <p:cNvPr id="5" name="Google Shape;134;p2">
            <a:extLst>
              <a:ext uri="{FF2B5EF4-FFF2-40B4-BE49-F238E27FC236}">
                <a16:creationId xmlns:a16="http://schemas.microsoft.com/office/drawing/2014/main" id="{666A0515-7486-4541-6782-EBD0D31F2375}"/>
              </a:ext>
            </a:extLst>
          </p:cNvPr>
          <p:cNvPicPr preferRelativeResize="0"/>
          <p:nvPr/>
        </p:nvPicPr>
        <p:blipFill rotWithShape="1">
          <a:blip r:embed="rId5">
            <a:alphaModFix/>
          </a:blip>
          <a:srcRect/>
          <a:stretch/>
        </p:blipFill>
        <p:spPr>
          <a:xfrm>
            <a:off x="-3" y="0"/>
            <a:ext cx="12192001" cy="850899"/>
          </a:xfrm>
          <a:prstGeom prst="rect">
            <a:avLst/>
          </a:prstGeom>
          <a:noFill/>
          <a:ln>
            <a:noFill/>
          </a:ln>
        </p:spPr>
      </p:pic>
      <p:grpSp>
        <p:nvGrpSpPr>
          <p:cNvPr id="10" name="Google Shape;147;g27df92e4ca9_0_1">
            <a:extLst>
              <a:ext uri="{FF2B5EF4-FFF2-40B4-BE49-F238E27FC236}">
                <a16:creationId xmlns:a16="http://schemas.microsoft.com/office/drawing/2014/main" id="{B4EEC2F8-831D-C177-D906-3D788FB467E6}"/>
              </a:ext>
            </a:extLst>
          </p:cNvPr>
          <p:cNvGrpSpPr/>
          <p:nvPr/>
        </p:nvGrpSpPr>
        <p:grpSpPr>
          <a:xfrm>
            <a:off x="0" y="6511282"/>
            <a:ext cx="12192000" cy="361767"/>
            <a:chOff x="0" y="6511282"/>
            <a:chExt cx="12192000" cy="361767"/>
          </a:xfrm>
        </p:grpSpPr>
        <p:pic>
          <p:nvPicPr>
            <p:cNvPr id="11" name="Google Shape;148;g27df92e4ca9_0_1">
              <a:extLst>
                <a:ext uri="{FF2B5EF4-FFF2-40B4-BE49-F238E27FC236}">
                  <a16:creationId xmlns:a16="http://schemas.microsoft.com/office/drawing/2014/main" id="{862FA3E3-1C4B-568A-6B32-1E2281A36F4D}"/>
                </a:ext>
              </a:extLst>
            </p:cNvPr>
            <p:cNvPicPr preferRelativeResize="0"/>
            <p:nvPr/>
          </p:nvPicPr>
          <p:blipFill rotWithShape="1">
            <a:blip r:embed="rId6">
              <a:alphaModFix/>
            </a:blip>
            <a:srcRect/>
            <a:stretch/>
          </p:blipFill>
          <p:spPr>
            <a:xfrm>
              <a:off x="0" y="6511282"/>
              <a:ext cx="12192000" cy="361767"/>
            </a:xfrm>
            <a:prstGeom prst="rect">
              <a:avLst/>
            </a:prstGeom>
            <a:noFill/>
            <a:ln>
              <a:noFill/>
            </a:ln>
          </p:spPr>
        </p:pic>
        <p:sp>
          <p:nvSpPr>
            <p:cNvPr id="14" name="Google Shape;149;g27df92e4ca9_0_1">
              <a:extLst>
                <a:ext uri="{FF2B5EF4-FFF2-40B4-BE49-F238E27FC236}">
                  <a16:creationId xmlns:a16="http://schemas.microsoft.com/office/drawing/2014/main" id="{28BCE0F9-BB71-127A-8A24-B03CC970A788}"/>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 name="Google Shape;150;g27df92e4ca9_0_1">
              <a:extLst>
                <a:ext uri="{FF2B5EF4-FFF2-40B4-BE49-F238E27FC236}">
                  <a16:creationId xmlns:a16="http://schemas.microsoft.com/office/drawing/2014/main" id="{621ADCBB-CE44-CBAC-EA80-65CDA633E88D}"/>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087655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A78BF-F742-6E48-F55D-AE697FD7A121}"/>
              </a:ext>
            </a:extLst>
          </p:cNvPr>
          <p:cNvSpPr>
            <a:spLocks noGrp="1"/>
          </p:cNvSpPr>
          <p:nvPr>
            <p:ph type="title"/>
          </p:nvPr>
        </p:nvSpPr>
        <p:spPr/>
        <p:txBody>
          <a:bodyPr>
            <a:noAutofit/>
          </a:bodyPr>
          <a:lstStyle/>
          <a:p>
            <a:r>
              <a:rPr lang="it-IT" sz="4800" dirty="0">
                <a:solidFill>
                  <a:srgbClr val="1C7FFF"/>
                </a:solidFill>
                <a:latin typeface="Titillium Web"/>
                <a:ea typeface="Titillium Web"/>
                <a:cs typeface="Titillium Web"/>
                <a:sym typeface="Titillium Web"/>
              </a:rPr>
              <a:t>Scientific Case: </a:t>
            </a:r>
            <a:br>
              <a:rPr lang="it-IT" sz="4800" dirty="0">
                <a:solidFill>
                  <a:srgbClr val="1C7FFF"/>
                </a:solidFill>
                <a:latin typeface="Titillium Web"/>
                <a:ea typeface="Titillium Web"/>
                <a:cs typeface="Titillium Web"/>
                <a:sym typeface="Titillium Web"/>
              </a:rPr>
            </a:br>
            <a:r>
              <a:rPr lang="it-IT" sz="4400" b="1" dirty="0" err="1">
                <a:solidFill>
                  <a:srgbClr val="1C7FFF"/>
                </a:solidFill>
                <a:latin typeface="Titillium Web"/>
                <a:ea typeface="Titillium Web"/>
                <a:cs typeface="Titillium Web"/>
                <a:sym typeface="Titillium Web"/>
              </a:rPr>
              <a:t>Hybrid</a:t>
            </a:r>
            <a:r>
              <a:rPr lang="it-IT" sz="4400" b="1" dirty="0">
                <a:solidFill>
                  <a:srgbClr val="1C7FFF"/>
                </a:solidFill>
                <a:latin typeface="Titillium Web"/>
                <a:ea typeface="Titillium Web"/>
                <a:cs typeface="Titillium Web"/>
                <a:sym typeface="Titillium Web"/>
              </a:rPr>
              <a:t> </a:t>
            </a:r>
            <a:r>
              <a:rPr lang="it-IT" sz="4400" b="1" dirty="0" err="1">
                <a:solidFill>
                  <a:srgbClr val="1C7FFF"/>
                </a:solidFill>
                <a:latin typeface="Titillium Web"/>
                <a:ea typeface="Titillium Web"/>
                <a:cs typeface="Titillium Web"/>
                <a:sym typeface="Titillium Web"/>
              </a:rPr>
              <a:t>Fluid</a:t>
            </a:r>
            <a:r>
              <a:rPr lang="it-IT" sz="4400" b="1" dirty="0">
                <a:solidFill>
                  <a:srgbClr val="1C7FFF"/>
                </a:solidFill>
                <a:latin typeface="Titillium Web"/>
                <a:ea typeface="Titillium Web"/>
                <a:cs typeface="Titillium Web"/>
                <a:sym typeface="Titillium Web"/>
              </a:rPr>
              <a:t> – </a:t>
            </a:r>
            <a:r>
              <a:rPr lang="it-IT" sz="4400" b="1" dirty="0" err="1">
                <a:solidFill>
                  <a:srgbClr val="1C7FFF"/>
                </a:solidFill>
                <a:latin typeface="Titillium Web"/>
                <a:ea typeface="Titillium Web"/>
                <a:cs typeface="Titillium Web"/>
                <a:sym typeface="Titillium Web"/>
              </a:rPr>
              <a:t>Particles</a:t>
            </a:r>
            <a:r>
              <a:rPr lang="it-IT" sz="4400" b="1" dirty="0">
                <a:solidFill>
                  <a:srgbClr val="1C7FFF"/>
                </a:solidFill>
                <a:latin typeface="Titillium Web"/>
                <a:ea typeface="Titillium Web"/>
                <a:cs typeface="Titillium Web"/>
                <a:sym typeface="Titillium Web"/>
              </a:rPr>
              <a:t> Methods</a:t>
            </a:r>
            <a:endParaRPr lang="en-US" sz="4400" dirty="0">
              <a:latin typeface="Titillium Web" pitchFamily="2" charset="77"/>
            </a:endParaRPr>
          </a:p>
        </p:txBody>
      </p:sp>
      <p:sp>
        <p:nvSpPr>
          <p:cNvPr id="3" name="Text Placeholder 2">
            <a:extLst>
              <a:ext uri="{FF2B5EF4-FFF2-40B4-BE49-F238E27FC236}">
                <a16:creationId xmlns:a16="http://schemas.microsoft.com/office/drawing/2014/main" id="{46894282-8685-E462-CEA2-3114A7378636}"/>
              </a:ext>
            </a:extLst>
          </p:cNvPr>
          <p:cNvSpPr>
            <a:spLocks noGrp="1"/>
          </p:cNvSpPr>
          <p:nvPr>
            <p:ph type="body" idx="1"/>
          </p:nvPr>
        </p:nvSpPr>
        <p:spPr/>
        <p:txBody>
          <a:bodyPr>
            <a:normAutofit lnSpcReduction="10000"/>
          </a:bodyPr>
          <a:lstStyle/>
          <a:p>
            <a:endParaRPr lang="en-US"/>
          </a:p>
        </p:txBody>
      </p:sp>
      <p:pic>
        <p:nvPicPr>
          <p:cNvPr id="4" name="Google Shape;134;p2">
            <a:extLst>
              <a:ext uri="{FF2B5EF4-FFF2-40B4-BE49-F238E27FC236}">
                <a16:creationId xmlns:a16="http://schemas.microsoft.com/office/drawing/2014/main" id="{DD21188E-B90D-87A2-38D5-825573A1CDDF}"/>
              </a:ext>
            </a:extLst>
          </p:cNvPr>
          <p:cNvPicPr preferRelativeResize="0"/>
          <p:nvPr/>
        </p:nvPicPr>
        <p:blipFill rotWithShape="1">
          <a:blip r:embed="rId2">
            <a:alphaModFix/>
          </a:blip>
          <a:srcRect/>
          <a:stretch/>
        </p:blipFill>
        <p:spPr>
          <a:xfrm>
            <a:off x="-3" y="0"/>
            <a:ext cx="12192001" cy="850899"/>
          </a:xfrm>
          <a:prstGeom prst="rect">
            <a:avLst/>
          </a:prstGeom>
          <a:noFill/>
          <a:ln>
            <a:noFill/>
          </a:ln>
        </p:spPr>
      </p:pic>
      <p:grpSp>
        <p:nvGrpSpPr>
          <p:cNvPr id="5" name="Google Shape;147;g27df92e4ca9_0_1">
            <a:extLst>
              <a:ext uri="{FF2B5EF4-FFF2-40B4-BE49-F238E27FC236}">
                <a16:creationId xmlns:a16="http://schemas.microsoft.com/office/drawing/2014/main" id="{FB84D756-406C-B584-35AA-5193F150522A}"/>
              </a:ext>
            </a:extLst>
          </p:cNvPr>
          <p:cNvGrpSpPr/>
          <p:nvPr/>
        </p:nvGrpSpPr>
        <p:grpSpPr>
          <a:xfrm>
            <a:off x="0" y="6511282"/>
            <a:ext cx="12192000" cy="361767"/>
            <a:chOff x="0" y="6511282"/>
            <a:chExt cx="12192000" cy="361767"/>
          </a:xfrm>
        </p:grpSpPr>
        <p:pic>
          <p:nvPicPr>
            <p:cNvPr id="6" name="Google Shape;148;g27df92e4ca9_0_1">
              <a:extLst>
                <a:ext uri="{FF2B5EF4-FFF2-40B4-BE49-F238E27FC236}">
                  <a16:creationId xmlns:a16="http://schemas.microsoft.com/office/drawing/2014/main" id="{EFC95B48-7435-6490-A63E-10F340B20A13}"/>
                </a:ext>
              </a:extLst>
            </p:cNvPr>
            <p:cNvPicPr preferRelativeResize="0"/>
            <p:nvPr/>
          </p:nvPicPr>
          <p:blipFill rotWithShape="1">
            <a:blip r:embed="rId3">
              <a:alphaModFix/>
            </a:blip>
            <a:srcRect/>
            <a:stretch/>
          </p:blipFill>
          <p:spPr>
            <a:xfrm>
              <a:off x="0" y="6511282"/>
              <a:ext cx="12192000" cy="361767"/>
            </a:xfrm>
            <a:prstGeom prst="rect">
              <a:avLst/>
            </a:prstGeom>
            <a:noFill/>
            <a:ln>
              <a:noFill/>
            </a:ln>
          </p:spPr>
        </p:pic>
        <p:sp>
          <p:nvSpPr>
            <p:cNvPr id="10" name="Google Shape;149;g27df92e4ca9_0_1">
              <a:extLst>
                <a:ext uri="{FF2B5EF4-FFF2-40B4-BE49-F238E27FC236}">
                  <a16:creationId xmlns:a16="http://schemas.microsoft.com/office/drawing/2014/main" id="{C623F6B2-230C-65C8-01F7-9F617D4F71CD}"/>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1" name="Google Shape;150;g27df92e4ca9_0_1">
              <a:extLst>
                <a:ext uri="{FF2B5EF4-FFF2-40B4-BE49-F238E27FC236}">
                  <a16:creationId xmlns:a16="http://schemas.microsoft.com/office/drawing/2014/main" id="{D7C59495-79D2-C0FC-0CBB-723E248E0853}"/>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366589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p:cNvPicPr preferRelativeResize="0"/>
          <p:nvPr/>
        </p:nvPicPr>
        <p:blipFill rotWithShape="1">
          <a:blip r:embed="rId5">
            <a:alphaModFix/>
          </a:blip>
          <a:srcRect/>
          <a:stretch/>
        </p:blipFill>
        <p:spPr>
          <a:xfrm>
            <a:off x="-3" y="0"/>
            <a:ext cx="12192001" cy="850899"/>
          </a:xfrm>
          <a:prstGeom prst="rect">
            <a:avLst/>
          </a:prstGeom>
          <a:noFill/>
          <a:ln>
            <a:noFill/>
          </a:ln>
        </p:spPr>
      </p:pic>
      <p:grpSp>
        <p:nvGrpSpPr>
          <p:cNvPr id="135" name="Google Shape;135;p2"/>
          <p:cNvGrpSpPr/>
          <p:nvPr/>
        </p:nvGrpSpPr>
        <p:grpSpPr>
          <a:xfrm>
            <a:off x="0" y="6511282"/>
            <a:ext cx="12192000" cy="361767"/>
            <a:chOff x="0" y="6511282"/>
            <a:chExt cx="12192000" cy="361767"/>
          </a:xfrm>
        </p:grpSpPr>
        <p:pic>
          <p:nvPicPr>
            <p:cNvPr id="136" name="Google Shape;136;p2"/>
            <p:cNvPicPr preferRelativeResize="0"/>
            <p:nvPr/>
          </p:nvPicPr>
          <p:blipFill rotWithShape="1">
            <a:blip r:embed="rId6">
              <a:alphaModFix/>
            </a:blip>
            <a:srcRect/>
            <a:stretch/>
          </p:blipFill>
          <p:spPr>
            <a:xfrm>
              <a:off x="0" y="6511282"/>
              <a:ext cx="12192000" cy="361767"/>
            </a:xfrm>
            <a:prstGeom prst="rect">
              <a:avLst/>
            </a:prstGeom>
            <a:noFill/>
            <a:ln>
              <a:noFill/>
            </a:ln>
          </p:spPr>
        </p:pic>
        <p:sp>
          <p:nvSpPr>
            <p:cNvPr id="137" name="Google Shape;137;p2"/>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p:cNvSpPr txBox="1"/>
          <p:nvPr/>
        </p:nvSpPr>
        <p:spPr>
          <a:xfrm>
            <a:off x="339643" y="1030225"/>
            <a:ext cx="7632008" cy="5908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600" b="1" dirty="0" err="1">
                <a:solidFill>
                  <a:srgbClr val="1C7FFF"/>
                </a:solidFill>
                <a:latin typeface="Titillium Web"/>
                <a:ea typeface="Titillium Web"/>
                <a:cs typeface="Titillium Web"/>
                <a:sym typeface="Titillium Web"/>
              </a:rPr>
              <a:t>Hybrid</a:t>
            </a:r>
            <a:r>
              <a:rPr lang="it-IT" sz="3600" b="1" dirty="0">
                <a:solidFill>
                  <a:srgbClr val="1C7FFF"/>
                </a:solidFill>
                <a:latin typeface="Titillium Web"/>
                <a:ea typeface="Titillium Web"/>
                <a:cs typeface="Titillium Web"/>
                <a:sym typeface="Titillium Web"/>
              </a:rPr>
              <a:t> </a:t>
            </a:r>
            <a:r>
              <a:rPr lang="it-IT" sz="3600" b="1" dirty="0" err="1">
                <a:solidFill>
                  <a:srgbClr val="1C7FFF"/>
                </a:solidFill>
                <a:latin typeface="Titillium Web"/>
                <a:ea typeface="Titillium Web"/>
                <a:cs typeface="Titillium Web"/>
                <a:sym typeface="Titillium Web"/>
              </a:rPr>
              <a:t>Fluid</a:t>
            </a:r>
            <a:r>
              <a:rPr lang="it-IT" sz="3600" b="1" dirty="0">
                <a:solidFill>
                  <a:srgbClr val="1C7FFF"/>
                </a:solidFill>
                <a:latin typeface="Titillium Web"/>
                <a:ea typeface="Titillium Web"/>
                <a:cs typeface="Titillium Web"/>
                <a:sym typeface="Titillium Web"/>
              </a:rPr>
              <a:t> – </a:t>
            </a:r>
            <a:r>
              <a:rPr lang="it-IT" sz="3600" b="1" dirty="0" err="1">
                <a:solidFill>
                  <a:srgbClr val="1C7FFF"/>
                </a:solidFill>
                <a:latin typeface="Titillium Web"/>
                <a:ea typeface="Titillium Web"/>
                <a:cs typeface="Titillium Web"/>
                <a:sym typeface="Titillium Web"/>
              </a:rPr>
              <a:t>Particles</a:t>
            </a:r>
            <a:r>
              <a:rPr lang="it-IT" sz="3600" b="1" dirty="0">
                <a:solidFill>
                  <a:srgbClr val="1C7FFF"/>
                </a:solidFill>
                <a:latin typeface="Titillium Web"/>
                <a:ea typeface="Titillium Web"/>
                <a:cs typeface="Titillium Web"/>
                <a:sym typeface="Titillium Web"/>
              </a:rPr>
              <a:t> Methods</a:t>
            </a:r>
            <a:endParaRPr sz="3600" b="0" i="0" u="none" strike="noStrike" cap="none" dirty="0">
              <a:solidFill>
                <a:srgbClr val="000000"/>
              </a:solidFill>
              <a:latin typeface="Titillium Web"/>
              <a:ea typeface="Titillium Web"/>
              <a:cs typeface="Titillium Web"/>
              <a:sym typeface="Titillium Web"/>
            </a:endParaRPr>
          </a:p>
        </p:txBody>
      </p:sp>
      <p:sp>
        <p:nvSpPr>
          <p:cNvPr id="140" name="Google Shape;140;p2"/>
          <p:cNvSpPr txBox="1"/>
          <p:nvPr/>
        </p:nvSpPr>
        <p:spPr>
          <a:xfrm>
            <a:off x="-45643" y="1811815"/>
            <a:ext cx="7765180" cy="3477835"/>
          </a:xfrm>
          <a:prstGeom prst="rect">
            <a:avLst/>
          </a:prstGeom>
          <a:noFill/>
          <a:ln>
            <a:noFill/>
          </a:ln>
        </p:spPr>
        <p:txBody>
          <a:bodyPr spcFirstLastPara="1" wrap="square" lIns="360000" tIns="45700" rIns="91425" bIns="45700" anchor="t" anchorCtr="0">
            <a:spAutoFit/>
          </a:bodyPr>
          <a:lstStyle/>
          <a:p>
            <a:pPr marL="395898" marR="0" lvl="0" indent="-342900" algn="l" rtl="0">
              <a:spcBef>
                <a:spcPts val="0"/>
              </a:spcBef>
              <a:spcAft>
                <a:spcPts val="0"/>
              </a:spcAft>
              <a:buClr>
                <a:srgbClr val="1528BC"/>
              </a:buClr>
              <a:buSzPts val="2000"/>
              <a:buFont typeface="Arial" panose="020B0604020202020204" pitchFamily="34" charset="0"/>
              <a:buChar char="•"/>
            </a:pPr>
            <a:r>
              <a:rPr lang="en-GB" sz="2000" dirty="0">
                <a:solidFill>
                  <a:schemeClr val="accent1">
                    <a:lumMod val="75000"/>
                  </a:schemeClr>
                </a:solidFill>
                <a:latin typeface="Titillium Web" pitchFamily="2" charset="77"/>
                <a:ea typeface="Titillium Web"/>
                <a:cs typeface="Titillium Web"/>
                <a:sym typeface="Titillium Web"/>
              </a:rPr>
              <a:t>Target: L</a:t>
            </a:r>
            <a:r>
              <a:rPr lang="en-GB" sz="2000" i="0" u="none" strike="noStrike" cap="none" dirty="0">
                <a:solidFill>
                  <a:schemeClr val="accent1">
                    <a:lumMod val="75000"/>
                  </a:schemeClr>
                </a:solidFill>
                <a:latin typeface="Titillium Web" pitchFamily="2" charset="77"/>
                <a:ea typeface="Titillium Web"/>
                <a:cs typeface="Titillium Web"/>
                <a:sym typeface="Titillium Web"/>
              </a:rPr>
              <a:t>arge-scale non-thermal emission from high-energy sources.</a:t>
            </a:r>
          </a:p>
          <a:p>
            <a:pPr marL="395898" marR="0" lvl="0" indent="-342900" algn="l" rtl="0">
              <a:spcBef>
                <a:spcPts val="0"/>
              </a:spcBef>
              <a:spcAft>
                <a:spcPts val="0"/>
              </a:spcAft>
              <a:buClr>
                <a:srgbClr val="1528BC"/>
              </a:buClr>
              <a:buSzPts val="2000"/>
              <a:buFont typeface="Arial" panose="020B0604020202020204" pitchFamily="34" charset="0"/>
              <a:buChar char="•"/>
            </a:pPr>
            <a:endParaRPr lang="en-GB" sz="2000" i="0" u="none" strike="noStrike" cap="none" dirty="0">
              <a:solidFill>
                <a:schemeClr val="accent1">
                  <a:lumMod val="75000"/>
                </a:schemeClr>
              </a:solidFill>
              <a:latin typeface="Titillium Web" pitchFamily="2" charset="77"/>
              <a:ea typeface="Titillium Web"/>
              <a:cs typeface="Titillium Web"/>
              <a:sym typeface="Titillium Web"/>
            </a:endParaRPr>
          </a:p>
          <a:p>
            <a:pPr marL="395898" marR="0" lvl="0" indent="-342900" algn="l" rtl="0">
              <a:spcBef>
                <a:spcPts val="0"/>
              </a:spcBef>
              <a:spcAft>
                <a:spcPts val="0"/>
              </a:spcAft>
              <a:buClr>
                <a:srgbClr val="1528BC"/>
              </a:buClr>
              <a:buSzPts val="2000"/>
              <a:buFont typeface="Arial" panose="020B0604020202020204" pitchFamily="34" charset="0"/>
              <a:buChar char="•"/>
            </a:pPr>
            <a:r>
              <a:rPr lang="en-GB" sz="2000" i="0" u="none" strike="noStrike" cap="none" dirty="0" err="1">
                <a:solidFill>
                  <a:schemeClr val="accent1">
                    <a:lumMod val="75000"/>
                  </a:schemeClr>
                </a:solidFill>
                <a:latin typeface="Titillium Web" pitchFamily="2" charset="77"/>
                <a:ea typeface="Titillium Web"/>
                <a:cs typeface="Titillium Web"/>
                <a:sym typeface="Titillium Web"/>
              </a:rPr>
              <a:t>Lagrangian</a:t>
            </a:r>
            <a:r>
              <a:rPr lang="en-GB" sz="2000" i="0" u="none" strike="noStrike" cap="none" dirty="0">
                <a:solidFill>
                  <a:schemeClr val="accent1">
                    <a:lumMod val="75000"/>
                  </a:schemeClr>
                </a:solidFill>
                <a:latin typeface="Titillium Web" pitchFamily="2" charset="77"/>
                <a:ea typeface="Titillium Web"/>
                <a:cs typeface="Titillium Web"/>
                <a:sym typeface="Titillium Web"/>
              </a:rPr>
              <a:t> Particles (LP</a:t>
            </a:r>
            <a:r>
              <a:rPr lang="en-GB" sz="2000" i="0" u="none" strike="noStrike" cap="none" baseline="30000" dirty="0">
                <a:solidFill>
                  <a:schemeClr val="accent1">
                    <a:lumMod val="75000"/>
                  </a:schemeClr>
                </a:solidFill>
                <a:latin typeface="Titillium Web" pitchFamily="2" charset="77"/>
                <a:ea typeface="Titillium Web"/>
                <a:cs typeface="Titillium Web"/>
                <a:sym typeface="Titillium Web"/>
              </a:rPr>
              <a:t>1</a:t>
            </a:r>
            <a:r>
              <a:rPr lang="en-GB" sz="2000" dirty="0">
                <a:solidFill>
                  <a:schemeClr val="accent1">
                    <a:lumMod val="75000"/>
                  </a:schemeClr>
                </a:solidFill>
                <a:latin typeface="Titillium Web" pitchFamily="2" charset="77"/>
                <a:ea typeface="Titillium Web"/>
                <a:cs typeface="Titillium Web"/>
                <a:sym typeface="Titillium Web"/>
              </a:rPr>
              <a:t>): cloud</a:t>
            </a:r>
            <a:r>
              <a:rPr lang="en-GB" sz="2000" i="0" u="none" strike="noStrike" cap="none" dirty="0">
                <a:solidFill>
                  <a:schemeClr val="accent1">
                    <a:lumMod val="75000"/>
                  </a:schemeClr>
                </a:solidFill>
                <a:latin typeface="Titillium Web" pitchFamily="2" charset="77"/>
                <a:ea typeface="Titillium Web"/>
                <a:cs typeface="Titillium Web"/>
                <a:sym typeface="Titillium Web"/>
              </a:rPr>
              <a:t> of electrons close in physical space, characterized by energy distribution function </a:t>
            </a:r>
            <a:r>
              <a:rPr lang="en-GB" sz="2000" i="0" u="none" strike="noStrike" cap="none" dirty="0">
                <a:solidFill>
                  <a:srgbClr val="00B050"/>
                </a:solidFill>
                <a:latin typeface="Titillium Web" pitchFamily="2" charset="77"/>
                <a:ea typeface="Cambria Math" panose="02040503050406030204" pitchFamily="18" charset="0"/>
                <a:cs typeface="Titillium Web"/>
                <a:sym typeface="Titillium Web"/>
              </a:rPr>
              <a:t>f=</a:t>
            </a:r>
            <a:r>
              <a:rPr lang="en-GB" sz="2000" i="0" u="none" strike="noStrike" cap="none" dirty="0" err="1">
                <a:solidFill>
                  <a:srgbClr val="00B050"/>
                </a:solidFill>
                <a:latin typeface="Titillium Web" pitchFamily="2" charset="77"/>
                <a:ea typeface="Cambria Math" panose="02040503050406030204" pitchFamily="18" charset="0"/>
                <a:cs typeface="Titillium Web"/>
                <a:sym typeface="Titillium Web"/>
              </a:rPr>
              <a:t>dN</a:t>
            </a:r>
            <a:r>
              <a:rPr lang="en-GB" sz="2000" i="0" u="none" strike="noStrike" cap="none" dirty="0">
                <a:solidFill>
                  <a:srgbClr val="00B050"/>
                </a:solidFill>
                <a:latin typeface="Titillium Web" pitchFamily="2" charset="77"/>
                <a:ea typeface="Cambria Math" panose="02040503050406030204" pitchFamily="18" charset="0"/>
                <a:cs typeface="Titillium Web"/>
                <a:sym typeface="Titillium Web"/>
              </a:rPr>
              <a:t>/</a:t>
            </a:r>
            <a:r>
              <a:rPr lang="en-GB" sz="2000" i="0" u="none" strike="noStrike" cap="none" dirty="0" err="1">
                <a:solidFill>
                  <a:srgbClr val="00B050"/>
                </a:solidFill>
                <a:latin typeface="Titillium Web" pitchFamily="2" charset="77"/>
                <a:ea typeface="Cambria Math" panose="02040503050406030204" pitchFamily="18" charset="0"/>
                <a:cs typeface="Titillium Web"/>
                <a:sym typeface="Titillium Web"/>
              </a:rPr>
              <a:t>dE</a:t>
            </a:r>
            <a:r>
              <a:rPr lang="en-GB" sz="2000" i="0" u="none" strike="noStrike" cap="none" dirty="0">
                <a:solidFill>
                  <a:srgbClr val="00B050"/>
                </a:solidFill>
                <a:latin typeface="Titillium Web" pitchFamily="2" charset="77"/>
                <a:ea typeface="Cambria Math" panose="02040503050406030204" pitchFamily="18" charset="0"/>
                <a:cs typeface="Titillium Web"/>
                <a:sym typeface="Titillium Web"/>
              </a:rPr>
              <a:t>(</a:t>
            </a:r>
            <a:r>
              <a:rPr lang="el-GR" sz="2000" i="0" u="none" strike="noStrike" cap="none" dirty="0">
                <a:solidFill>
                  <a:srgbClr val="00B050"/>
                </a:solidFill>
                <a:latin typeface="Cambria Math" panose="02040503050406030204" pitchFamily="18" charset="0"/>
                <a:ea typeface="Cambria Math" panose="02040503050406030204" pitchFamily="18" charset="0"/>
                <a:cs typeface="Titillium Web"/>
                <a:sym typeface="Titillium Web"/>
              </a:rPr>
              <a:t>ε,</a:t>
            </a:r>
            <a:r>
              <a:rPr lang="en-GB" sz="2000" i="0" u="none" strike="noStrike" cap="none" dirty="0">
                <a:solidFill>
                  <a:srgbClr val="00B050"/>
                </a:solidFill>
                <a:latin typeface="Titillium Web" pitchFamily="2" charset="77"/>
                <a:ea typeface="Cambria Math" panose="02040503050406030204" pitchFamily="18" charset="0"/>
                <a:cs typeface="Titillium Web"/>
                <a:sym typeface="Titillium Web"/>
              </a:rPr>
              <a:t>t).</a:t>
            </a:r>
            <a:endParaRPr lang="el-GR" sz="2000" i="0" u="none" strike="noStrike" cap="none" dirty="0">
              <a:solidFill>
                <a:schemeClr val="accent1">
                  <a:lumMod val="75000"/>
                </a:schemeClr>
              </a:solidFill>
              <a:latin typeface="Candara" panose="020E0502030303020204" pitchFamily="34" charset="0"/>
              <a:ea typeface="Titillium Web"/>
              <a:cs typeface="Titillium Web"/>
              <a:sym typeface="Titillium Web"/>
            </a:endParaRPr>
          </a:p>
          <a:p>
            <a:pPr marL="395898" marR="0" lvl="0" indent="-342900" algn="l" rtl="0">
              <a:spcBef>
                <a:spcPts val="0"/>
              </a:spcBef>
              <a:spcAft>
                <a:spcPts val="0"/>
              </a:spcAft>
              <a:buClr>
                <a:srgbClr val="1528BC"/>
              </a:buClr>
              <a:buSzPts val="2000"/>
              <a:buFont typeface="Arial" panose="020B0604020202020204" pitchFamily="34" charset="0"/>
              <a:buChar char="•"/>
            </a:pPr>
            <a:endParaRPr lang="el-GR" sz="2000" i="0" u="none" strike="noStrike" cap="none" dirty="0">
              <a:solidFill>
                <a:schemeClr val="accent1">
                  <a:lumMod val="75000"/>
                </a:schemeClr>
              </a:solidFill>
              <a:latin typeface="Candara" panose="020E0502030303020204" pitchFamily="34" charset="0"/>
              <a:ea typeface="Titillium Web"/>
              <a:cs typeface="Titillium Web"/>
              <a:sym typeface="Titillium Web"/>
            </a:endParaRPr>
          </a:p>
          <a:p>
            <a:pPr marL="395898" marR="0" lvl="0" indent="-342900" algn="l" rtl="0">
              <a:spcBef>
                <a:spcPts val="0"/>
              </a:spcBef>
              <a:spcAft>
                <a:spcPts val="0"/>
              </a:spcAft>
              <a:buClr>
                <a:srgbClr val="1528BC"/>
              </a:buClr>
              <a:buSzPts val="2000"/>
              <a:buFont typeface="Arial" panose="020B0604020202020204" pitchFamily="34" charset="0"/>
              <a:buChar char="•"/>
            </a:pPr>
            <a:r>
              <a:rPr lang="en-GB" sz="2000" i="0" u="none" strike="noStrike" cap="none" dirty="0">
                <a:solidFill>
                  <a:schemeClr val="accent1">
                    <a:lumMod val="75000"/>
                  </a:schemeClr>
                </a:solidFill>
                <a:latin typeface="Titillium Web" pitchFamily="2" charset="77"/>
                <a:ea typeface="Titillium Web"/>
                <a:cs typeface="Titillium Web"/>
                <a:sym typeface="Titillium Web"/>
              </a:rPr>
              <a:t>LP transported at the fluid speed (</a:t>
            </a:r>
            <a:r>
              <a:rPr lang="en-GB" sz="2000" i="0" u="none" strike="noStrike" cap="none" dirty="0">
                <a:solidFill>
                  <a:srgbClr val="00B050"/>
                </a:solidFill>
                <a:latin typeface="Titillium Web" pitchFamily="2" charset="77"/>
                <a:ea typeface="Cambria Math" panose="02040503050406030204" pitchFamily="18" charset="0"/>
                <a:cs typeface="Titillium Web"/>
                <a:sym typeface="Titillium Web"/>
              </a:rPr>
              <a:t>dx/dt = v</a:t>
            </a:r>
            <a:r>
              <a:rPr lang="en-GB" sz="2000" i="0" u="none" strike="noStrike" cap="none" baseline="-25000" dirty="0">
                <a:solidFill>
                  <a:srgbClr val="00B050"/>
                </a:solidFill>
                <a:latin typeface="Titillium Web" pitchFamily="2" charset="77"/>
                <a:ea typeface="Cambria Math" panose="02040503050406030204" pitchFamily="18" charset="0"/>
                <a:cs typeface="Titillium Web"/>
                <a:sym typeface="Titillium Web"/>
              </a:rPr>
              <a:t>g</a:t>
            </a:r>
            <a:r>
              <a:rPr lang="en-GB" sz="2000" i="0" u="none" strike="noStrike" cap="none" dirty="0">
                <a:solidFill>
                  <a:schemeClr val="accent1">
                    <a:lumMod val="75000"/>
                  </a:schemeClr>
                </a:solidFill>
                <a:latin typeface="Titillium Web" pitchFamily="2" charset="77"/>
                <a:ea typeface="Titillium Web"/>
                <a:cs typeface="Titillium Web"/>
                <a:sym typeface="Titillium Web"/>
              </a:rPr>
              <a:t>), spectra is evolved by solving, for each particle, a Fokker-Planck equation:</a:t>
            </a:r>
          </a:p>
          <a:p>
            <a:pPr marL="395898" marR="0" lvl="0" indent="-342900" algn="l" rtl="0">
              <a:spcBef>
                <a:spcPts val="0"/>
              </a:spcBef>
              <a:spcAft>
                <a:spcPts val="0"/>
              </a:spcAft>
              <a:buClr>
                <a:srgbClr val="1528BC"/>
              </a:buClr>
              <a:buSzPts val="2000"/>
              <a:buFont typeface="Arial" panose="020B0604020202020204" pitchFamily="34" charset="0"/>
              <a:buChar char="•"/>
            </a:pPr>
            <a:endParaRPr lang="en-GB" sz="2000" i="0" u="none" strike="noStrike" cap="none" dirty="0">
              <a:solidFill>
                <a:schemeClr val="accent1">
                  <a:lumMod val="75000"/>
                </a:schemeClr>
              </a:solidFill>
              <a:latin typeface="Titillium Web" pitchFamily="2" charset="77"/>
              <a:ea typeface="Titillium Web"/>
              <a:cs typeface="Titillium Web"/>
              <a:sym typeface="Titillium Web"/>
            </a:endParaRPr>
          </a:p>
          <a:p>
            <a:pPr marL="395898" marR="0" lvl="0" indent="-342900" algn="l" rtl="0">
              <a:spcBef>
                <a:spcPts val="0"/>
              </a:spcBef>
              <a:spcAft>
                <a:spcPts val="0"/>
              </a:spcAft>
              <a:buClr>
                <a:srgbClr val="1528BC"/>
              </a:buClr>
              <a:buSzPts val="2000"/>
              <a:buFont typeface="Arial" panose="020B0604020202020204" pitchFamily="34" charset="0"/>
              <a:buChar char="•"/>
            </a:pPr>
            <a:endParaRPr lang="en-GB" sz="2000" i="0" u="none" strike="noStrike" cap="none" dirty="0">
              <a:solidFill>
                <a:schemeClr val="accent1">
                  <a:lumMod val="75000"/>
                </a:schemeClr>
              </a:solidFill>
              <a:latin typeface="Titillium Web" pitchFamily="2" charset="77"/>
              <a:ea typeface="Titillium Web"/>
              <a:cs typeface="Titillium Web"/>
              <a:sym typeface="Titillium Web"/>
            </a:endParaRPr>
          </a:p>
          <a:p>
            <a:pPr marL="395898" marR="0" lvl="0" indent="-342900" algn="l" rtl="0">
              <a:spcBef>
                <a:spcPts val="0"/>
              </a:spcBef>
              <a:spcAft>
                <a:spcPts val="0"/>
              </a:spcAft>
              <a:buClr>
                <a:srgbClr val="1528BC"/>
              </a:buClr>
              <a:buSzPts val="2000"/>
              <a:buFont typeface="Arial" panose="020B0604020202020204" pitchFamily="34" charset="0"/>
              <a:buChar char="•"/>
            </a:pPr>
            <a:endParaRPr lang="en-GB" sz="2000" i="0" u="none" strike="noStrike" cap="none" dirty="0" err="1">
              <a:solidFill>
                <a:schemeClr val="accent1">
                  <a:lumMod val="75000"/>
                </a:schemeClr>
              </a:solidFill>
              <a:latin typeface="Titillium Web" pitchFamily="2" charset="77"/>
              <a:ea typeface="Titillium Web"/>
              <a:cs typeface="Titillium Web"/>
              <a:sym typeface="Titillium Web"/>
            </a:endParaRPr>
          </a:p>
        </p:txBody>
      </p:sp>
      <p:pic>
        <p:nvPicPr>
          <p:cNvPr id="3" name="Picture 2">
            <a:extLst>
              <a:ext uri="{FF2B5EF4-FFF2-40B4-BE49-F238E27FC236}">
                <a16:creationId xmlns:a16="http://schemas.microsoft.com/office/drawing/2014/main" id="{4228A880-A03D-104A-0D53-309BF69A44F6}"/>
              </a:ext>
            </a:extLst>
          </p:cNvPr>
          <p:cNvPicPr>
            <a:picLocks noChangeAspect="1"/>
          </p:cNvPicPr>
          <p:nvPr/>
        </p:nvPicPr>
        <p:blipFill rotWithShape="1">
          <a:blip r:embed="rId7"/>
          <a:srcRect l="3203" t="10798" r="2782" b="7001"/>
          <a:stretch/>
        </p:blipFill>
        <p:spPr>
          <a:xfrm>
            <a:off x="717904" y="4643935"/>
            <a:ext cx="4645890" cy="1374541"/>
          </a:xfrm>
          <a:prstGeom prst="rect">
            <a:avLst/>
          </a:prstGeom>
          <a:ln>
            <a:solidFill>
              <a:srgbClr val="00B050"/>
            </a:solidFill>
          </a:ln>
        </p:spPr>
      </p:pic>
      <p:grpSp>
        <p:nvGrpSpPr>
          <p:cNvPr id="131" name="Group 130">
            <a:extLst>
              <a:ext uri="{FF2B5EF4-FFF2-40B4-BE49-F238E27FC236}">
                <a16:creationId xmlns:a16="http://schemas.microsoft.com/office/drawing/2014/main" id="{521655E6-08C9-C4BB-BCA4-53776CAEC23A}"/>
              </a:ext>
            </a:extLst>
          </p:cNvPr>
          <p:cNvGrpSpPr>
            <a:grpSpLocks noChangeAspect="1"/>
          </p:cNvGrpSpPr>
          <p:nvPr/>
        </p:nvGrpSpPr>
        <p:grpSpPr>
          <a:xfrm>
            <a:off x="7971651" y="1109799"/>
            <a:ext cx="3923250" cy="1728000"/>
            <a:chOff x="7542147" y="969602"/>
            <a:chExt cx="4498203" cy="1981240"/>
          </a:xfrm>
        </p:grpSpPr>
        <p:grpSp>
          <p:nvGrpSpPr>
            <p:cNvPr id="47" name="Group 46">
              <a:extLst>
                <a:ext uri="{FF2B5EF4-FFF2-40B4-BE49-F238E27FC236}">
                  <a16:creationId xmlns:a16="http://schemas.microsoft.com/office/drawing/2014/main" id="{E3CFB924-45F9-C6DA-6115-76B116301B89}"/>
                </a:ext>
              </a:extLst>
            </p:cNvPr>
            <p:cNvGrpSpPr/>
            <p:nvPr/>
          </p:nvGrpSpPr>
          <p:grpSpPr>
            <a:xfrm>
              <a:off x="7542147" y="969602"/>
              <a:ext cx="1866145" cy="1841043"/>
              <a:chOff x="9673083" y="1284120"/>
              <a:chExt cx="1688495" cy="1348754"/>
            </a:xfrm>
          </p:grpSpPr>
          <p:pic>
            <p:nvPicPr>
              <p:cNvPr id="5" name="Picture 4" descr="Screen Shot 2017-09-20 at 10.35.22.png">
                <a:extLst>
                  <a:ext uri="{FF2B5EF4-FFF2-40B4-BE49-F238E27FC236}">
                    <a16:creationId xmlns:a16="http://schemas.microsoft.com/office/drawing/2014/main" id="{59C57845-51B9-D470-1779-05B6E7EC71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3083" y="1284120"/>
                <a:ext cx="1688495" cy="1348754"/>
              </a:xfrm>
              <a:prstGeom prst="rect">
                <a:avLst/>
              </a:prstGeom>
            </p:spPr>
          </p:pic>
          <p:sp>
            <p:nvSpPr>
              <p:cNvPr id="12" name="Oval 11">
                <a:extLst>
                  <a:ext uri="{FF2B5EF4-FFF2-40B4-BE49-F238E27FC236}">
                    <a16:creationId xmlns:a16="http://schemas.microsoft.com/office/drawing/2014/main" id="{8C1282D1-1BE9-CDCF-D4A1-AA345F44024C}"/>
                  </a:ext>
                </a:extLst>
              </p:cNvPr>
              <p:cNvSpPr/>
              <p:nvPr/>
            </p:nvSpPr>
            <p:spPr>
              <a:xfrm>
                <a:off x="10083463" y="1576720"/>
                <a:ext cx="77548" cy="54856"/>
              </a:xfrm>
              <a:prstGeom prst="ellipse">
                <a:avLst/>
              </a:prstGeom>
              <a:solidFill>
                <a:srgbClr val="009B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3A6DAE3-00D5-04CB-04FB-D603ED7E8363}"/>
                  </a:ext>
                </a:extLst>
              </p:cNvPr>
              <p:cNvSpPr/>
              <p:nvPr/>
            </p:nvSpPr>
            <p:spPr>
              <a:xfrm>
                <a:off x="9724380" y="2326515"/>
                <a:ext cx="77548" cy="54856"/>
              </a:xfrm>
              <a:prstGeom prst="ellipse">
                <a:avLst/>
              </a:prstGeom>
              <a:solidFill>
                <a:srgbClr val="FFFF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8373DED-2CB3-A543-190D-38BD228C164B}"/>
                  </a:ext>
                </a:extLst>
              </p:cNvPr>
              <p:cNvSpPr/>
              <p:nvPr/>
            </p:nvSpPr>
            <p:spPr>
              <a:xfrm>
                <a:off x="10910033" y="2358375"/>
                <a:ext cx="77548" cy="54856"/>
              </a:xfrm>
              <a:prstGeom prst="ellipse">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99ACD0E7-3398-3FF7-3FD6-529D93B710FA}"/>
                  </a:ext>
                </a:extLst>
              </p:cNvPr>
              <p:cNvCxnSpPr>
                <a:cxnSpLocks/>
              </p:cNvCxnSpPr>
              <p:nvPr/>
            </p:nvCxnSpPr>
            <p:spPr>
              <a:xfrm flipV="1">
                <a:off x="10948807" y="2055078"/>
                <a:ext cx="63556" cy="289789"/>
              </a:xfrm>
              <a:prstGeom prst="straightConnector1">
                <a:avLst/>
              </a:prstGeom>
              <a:ln>
                <a:solidFill>
                  <a:srgbClr val="FF66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01D4062-66B6-52DF-E895-E9E60DD30FA0}"/>
                  </a:ext>
                </a:extLst>
              </p:cNvPr>
              <p:cNvCxnSpPr>
                <a:cxnSpLocks/>
              </p:cNvCxnSpPr>
              <p:nvPr/>
            </p:nvCxnSpPr>
            <p:spPr>
              <a:xfrm flipV="1">
                <a:off x="9772327" y="1908824"/>
                <a:ext cx="65739" cy="420260"/>
              </a:xfrm>
              <a:prstGeom prst="straightConnector1">
                <a:avLst/>
              </a:prstGeom>
              <a:ln>
                <a:solidFill>
                  <a:srgbClr val="FF66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7B5DBA8-7228-D4C9-FC9E-E2D7B2360274}"/>
                  </a:ext>
                </a:extLst>
              </p:cNvPr>
              <p:cNvCxnSpPr/>
              <p:nvPr/>
            </p:nvCxnSpPr>
            <p:spPr>
              <a:xfrm>
                <a:off x="10161011" y="1628119"/>
                <a:ext cx="305050" cy="131476"/>
              </a:xfrm>
              <a:prstGeom prst="straightConnector1">
                <a:avLst/>
              </a:prstGeom>
              <a:ln>
                <a:solidFill>
                  <a:srgbClr val="FF6600"/>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CB9D38BE-D480-888A-EB44-44239F028A5C}"/>
                </a:ext>
              </a:extLst>
            </p:cNvPr>
            <p:cNvGrpSpPr/>
            <p:nvPr/>
          </p:nvGrpSpPr>
          <p:grpSpPr>
            <a:xfrm>
              <a:off x="9517978" y="1006842"/>
              <a:ext cx="2522372" cy="1944000"/>
              <a:chOff x="9771046" y="1224247"/>
              <a:chExt cx="2269304" cy="1504323"/>
            </a:xfrm>
          </p:grpSpPr>
          <p:cxnSp>
            <p:nvCxnSpPr>
              <p:cNvPr id="18" name="Straight Arrow Connector 17">
                <a:extLst>
                  <a:ext uri="{FF2B5EF4-FFF2-40B4-BE49-F238E27FC236}">
                    <a16:creationId xmlns:a16="http://schemas.microsoft.com/office/drawing/2014/main" id="{1C6385A8-C7F2-34B0-CE3C-EDE88828FAFB}"/>
                  </a:ext>
                </a:extLst>
              </p:cNvPr>
              <p:cNvCxnSpPr/>
              <p:nvPr/>
            </p:nvCxnSpPr>
            <p:spPr>
              <a:xfrm>
                <a:off x="10081917" y="2572622"/>
                <a:ext cx="1958433"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DBBD001-A708-107E-2989-0AE1D96173C1}"/>
                  </a:ext>
                </a:extLst>
              </p:cNvPr>
              <p:cNvCxnSpPr/>
              <p:nvPr/>
            </p:nvCxnSpPr>
            <p:spPr>
              <a:xfrm flipH="1" flipV="1">
                <a:off x="10081917" y="1274677"/>
                <a:ext cx="7126" cy="1297945"/>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0" name="Freeform 19">
                <a:extLst>
                  <a:ext uri="{FF2B5EF4-FFF2-40B4-BE49-F238E27FC236}">
                    <a16:creationId xmlns:a16="http://schemas.microsoft.com/office/drawing/2014/main" id="{861B4BF2-9890-4BA8-C650-CFC9E5DBAFFD}"/>
                  </a:ext>
                </a:extLst>
              </p:cNvPr>
              <p:cNvSpPr/>
              <p:nvPr/>
            </p:nvSpPr>
            <p:spPr>
              <a:xfrm>
                <a:off x="10143119" y="1472055"/>
                <a:ext cx="1359198" cy="775306"/>
              </a:xfrm>
              <a:custGeom>
                <a:avLst/>
                <a:gdLst>
                  <a:gd name="connsiteX0" fmla="*/ 0 w 1599208"/>
                  <a:gd name="connsiteY0" fmla="*/ 394025 h 1252378"/>
                  <a:gd name="connsiteX1" fmla="*/ 258696 w 1599208"/>
                  <a:gd name="connsiteY1" fmla="*/ 6003 h 1252378"/>
                  <a:gd name="connsiteX2" fmla="*/ 1234683 w 1599208"/>
                  <a:gd name="connsiteY2" fmla="*/ 664465 h 1252378"/>
                  <a:gd name="connsiteX3" fmla="*/ 1599208 w 1599208"/>
                  <a:gd name="connsiteY3" fmla="*/ 1252378 h 1252378"/>
                </a:gdLst>
                <a:ahLst/>
                <a:cxnLst>
                  <a:cxn ang="0">
                    <a:pos x="connsiteX0" y="connsiteY0"/>
                  </a:cxn>
                  <a:cxn ang="0">
                    <a:pos x="connsiteX1" y="connsiteY1"/>
                  </a:cxn>
                  <a:cxn ang="0">
                    <a:pos x="connsiteX2" y="connsiteY2"/>
                  </a:cxn>
                  <a:cxn ang="0">
                    <a:pos x="connsiteX3" y="connsiteY3"/>
                  </a:cxn>
                </a:cxnLst>
                <a:rect l="l" t="t" r="r" b="b"/>
                <a:pathLst>
                  <a:path w="1599208" h="1252378">
                    <a:moveTo>
                      <a:pt x="0" y="394025"/>
                    </a:moveTo>
                    <a:cubicBezTo>
                      <a:pt x="26458" y="177477"/>
                      <a:pt x="52916" y="-39070"/>
                      <a:pt x="258696" y="6003"/>
                    </a:cubicBezTo>
                    <a:cubicBezTo>
                      <a:pt x="464477" y="51076"/>
                      <a:pt x="1011264" y="456736"/>
                      <a:pt x="1234683" y="664465"/>
                    </a:cubicBezTo>
                    <a:cubicBezTo>
                      <a:pt x="1458102" y="872194"/>
                      <a:pt x="1599208" y="1252378"/>
                      <a:pt x="1599208" y="1252378"/>
                    </a:cubicBezTo>
                  </a:path>
                </a:pathLst>
              </a:custGeom>
              <a:ln>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a:extLst>
                  <a:ext uri="{FF2B5EF4-FFF2-40B4-BE49-F238E27FC236}">
                    <a16:creationId xmlns:a16="http://schemas.microsoft.com/office/drawing/2014/main" id="{C0A57E38-CF93-9600-AC82-D025CE2F7724}"/>
                  </a:ext>
                </a:extLst>
              </p:cNvPr>
              <p:cNvSpPr/>
              <p:nvPr/>
            </p:nvSpPr>
            <p:spPr>
              <a:xfrm>
                <a:off x="10449125" y="1224247"/>
                <a:ext cx="1079635" cy="637625"/>
              </a:xfrm>
              <a:custGeom>
                <a:avLst/>
                <a:gdLst>
                  <a:gd name="connsiteX0" fmla="*/ 0 w 1624583"/>
                  <a:gd name="connsiteY0" fmla="*/ 698162 h 1029977"/>
                  <a:gd name="connsiteX1" fmla="*/ 743647 w 1624583"/>
                  <a:gd name="connsiteY1" fmla="*/ 205 h 1029977"/>
                  <a:gd name="connsiteX2" fmla="*/ 1384328 w 1624583"/>
                  <a:gd name="connsiteY2" fmla="*/ 629510 h 1029977"/>
                  <a:gd name="connsiteX3" fmla="*/ 1624583 w 1624583"/>
                  <a:gd name="connsiteY3" fmla="*/ 1029977 h 1029977"/>
                </a:gdLst>
                <a:ahLst/>
                <a:cxnLst>
                  <a:cxn ang="0">
                    <a:pos x="connsiteX0" y="connsiteY0"/>
                  </a:cxn>
                  <a:cxn ang="0">
                    <a:pos x="connsiteX1" y="connsiteY1"/>
                  </a:cxn>
                  <a:cxn ang="0">
                    <a:pos x="connsiteX2" y="connsiteY2"/>
                  </a:cxn>
                  <a:cxn ang="0">
                    <a:pos x="connsiteX3" y="connsiteY3"/>
                  </a:cxn>
                </a:cxnLst>
                <a:rect l="l" t="t" r="r" b="b"/>
                <a:pathLst>
                  <a:path w="1624583" h="1029977">
                    <a:moveTo>
                      <a:pt x="0" y="698162"/>
                    </a:moveTo>
                    <a:cubicBezTo>
                      <a:pt x="256463" y="354904"/>
                      <a:pt x="512926" y="11647"/>
                      <a:pt x="743647" y="205"/>
                    </a:cubicBezTo>
                    <a:cubicBezTo>
                      <a:pt x="974368" y="-11237"/>
                      <a:pt x="1237505" y="457881"/>
                      <a:pt x="1384328" y="629510"/>
                    </a:cubicBezTo>
                    <a:cubicBezTo>
                      <a:pt x="1531151" y="801139"/>
                      <a:pt x="1624583" y="1029977"/>
                      <a:pt x="1624583" y="1029977"/>
                    </a:cubicBezTo>
                  </a:path>
                </a:pathLst>
              </a:custGeom>
              <a:ln>
                <a:solidFill>
                  <a:srgbClr val="009B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a:extLst>
                  <a:ext uri="{FF2B5EF4-FFF2-40B4-BE49-F238E27FC236}">
                    <a16:creationId xmlns:a16="http://schemas.microsoft.com/office/drawing/2014/main" id="{6F0C643D-5F85-B226-3CEA-38A5C2831E93}"/>
                  </a:ext>
                </a:extLst>
              </p:cNvPr>
              <p:cNvSpPr/>
              <p:nvPr/>
            </p:nvSpPr>
            <p:spPr>
              <a:xfrm>
                <a:off x="10938733" y="1987660"/>
                <a:ext cx="1040418" cy="511127"/>
              </a:xfrm>
              <a:custGeom>
                <a:avLst/>
                <a:gdLst>
                  <a:gd name="connsiteX0" fmla="*/ 0 w 988226"/>
                  <a:gd name="connsiteY0" fmla="*/ 502491 h 1280088"/>
                  <a:gd name="connsiteX1" fmla="*/ 366103 w 988226"/>
                  <a:gd name="connsiteY1" fmla="*/ 10488 h 1280088"/>
                  <a:gd name="connsiteX2" fmla="*/ 732207 w 988226"/>
                  <a:gd name="connsiteY2" fmla="*/ 914400 h 1280088"/>
                  <a:gd name="connsiteX3" fmla="*/ 961021 w 988226"/>
                  <a:gd name="connsiteY3" fmla="*/ 1246216 h 1280088"/>
                  <a:gd name="connsiteX4" fmla="*/ 983903 w 988226"/>
                  <a:gd name="connsiteY4" fmla="*/ 1269099 h 128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226" h="1280088">
                    <a:moveTo>
                      <a:pt x="0" y="502491"/>
                    </a:moveTo>
                    <a:cubicBezTo>
                      <a:pt x="122034" y="222164"/>
                      <a:pt x="244069" y="-58163"/>
                      <a:pt x="366103" y="10488"/>
                    </a:cubicBezTo>
                    <a:cubicBezTo>
                      <a:pt x="488137" y="79139"/>
                      <a:pt x="633054" y="708445"/>
                      <a:pt x="732207" y="914400"/>
                    </a:cubicBezTo>
                    <a:cubicBezTo>
                      <a:pt x="831360" y="1120355"/>
                      <a:pt x="919072" y="1187100"/>
                      <a:pt x="961021" y="1246216"/>
                    </a:cubicBezTo>
                    <a:cubicBezTo>
                      <a:pt x="1002970" y="1305332"/>
                      <a:pt x="983903" y="1269099"/>
                      <a:pt x="983903" y="126909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262EE3FA-8B7C-685D-D924-8A579485253F}"/>
                  </a:ext>
                </a:extLst>
              </p:cNvPr>
              <p:cNvPicPr>
                <a:picLocks noChangeAspect="1"/>
              </p:cNvPicPr>
              <p:nvPr/>
            </p:nvPicPr>
            <p:blipFill>
              <a:blip r:embed="rId9"/>
              <a:stretch>
                <a:fillRect/>
              </a:stretch>
            </p:blipFill>
            <p:spPr>
              <a:xfrm>
                <a:off x="9771046" y="1502787"/>
                <a:ext cx="249672" cy="267436"/>
              </a:xfrm>
              <a:prstGeom prst="rect">
                <a:avLst/>
              </a:prstGeom>
            </p:spPr>
          </p:pic>
          <p:pic>
            <p:nvPicPr>
              <p:cNvPr id="24" name="Picture 23">
                <a:extLst>
                  <a:ext uri="{FF2B5EF4-FFF2-40B4-BE49-F238E27FC236}">
                    <a16:creationId xmlns:a16="http://schemas.microsoft.com/office/drawing/2014/main" id="{48999AC4-162F-6A49-1859-F6C5DD2454B8}"/>
                  </a:ext>
                </a:extLst>
              </p:cNvPr>
              <p:cNvPicPr>
                <a:picLocks noChangeAspect="1"/>
              </p:cNvPicPr>
              <p:nvPr/>
            </p:nvPicPr>
            <p:blipFill>
              <a:blip r:embed="rId10"/>
              <a:stretch>
                <a:fillRect/>
              </a:stretch>
            </p:blipFill>
            <p:spPr>
              <a:xfrm>
                <a:off x="11734345" y="2617200"/>
                <a:ext cx="152900" cy="111370"/>
              </a:xfrm>
              <a:prstGeom prst="rect">
                <a:avLst/>
              </a:prstGeom>
            </p:spPr>
          </p:pic>
        </p:grpSp>
        <p:cxnSp>
          <p:nvCxnSpPr>
            <p:cNvPr id="25" name="Straight Connector 24">
              <a:extLst>
                <a:ext uri="{FF2B5EF4-FFF2-40B4-BE49-F238E27FC236}">
                  <a16:creationId xmlns:a16="http://schemas.microsoft.com/office/drawing/2014/main" id="{88304C9F-9EBA-775A-A347-03871C68C088}"/>
                </a:ext>
              </a:extLst>
            </p:cNvPr>
            <p:cNvCxnSpPr>
              <a:cxnSpLocks/>
              <a:stCxn id="13" idx="7"/>
              <a:endCxn id="20" idx="1"/>
            </p:cNvCxnSpPr>
            <p:nvPr/>
          </p:nvCxnSpPr>
          <p:spPr>
            <a:xfrm flipV="1">
              <a:off x="7671997" y="1331880"/>
              <a:ext cx="2503937" cy="1071552"/>
            </a:xfrm>
            <a:prstGeom prst="line">
              <a:avLst/>
            </a:prstGeom>
            <a:ln w="12700">
              <a:solidFill>
                <a:schemeClr val="bg1">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645CE68F-E6BC-CD0F-86F9-329CFB46D040}"/>
                </a:ext>
              </a:extLst>
            </p:cNvPr>
            <p:cNvCxnSpPr>
              <a:cxnSpLocks/>
              <a:stCxn id="21" idx="1"/>
              <a:endCxn id="12" idx="6"/>
            </p:cNvCxnSpPr>
            <p:nvPr/>
          </p:nvCxnSpPr>
          <p:spPr>
            <a:xfrm flipH="1">
              <a:off x="8081411" y="1007006"/>
              <a:ext cx="2739575" cy="399433"/>
            </a:xfrm>
            <a:prstGeom prst="line">
              <a:avLst/>
            </a:prstGeom>
            <a:ln w="15875">
              <a:solidFill>
                <a:schemeClr val="bg1">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D3BF6E9-C206-4A94-3E66-F82F9DC5F64A}"/>
                </a:ext>
              </a:extLst>
            </p:cNvPr>
            <p:cNvCxnSpPr>
              <a:cxnSpLocks/>
              <a:stCxn id="22" idx="1"/>
              <a:endCxn id="14" idx="7"/>
            </p:cNvCxnSpPr>
            <p:nvPr/>
          </p:nvCxnSpPr>
          <p:spPr>
            <a:xfrm flipH="1">
              <a:off x="8982395" y="1998794"/>
              <a:ext cx="2261909" cy="448127"/>
            </a:xfrm>
            <a:prstGeom prst="line">
              <a:avLst/>
            </a:prstGeom>
            <a:ln w="12700">
              <a:solidFill>
                <a:schemeClr val="bg1">
                  <a:lumMod val="50000"/>
                </a:schemeClr>
              </a:solidFill>
              <a:prstDash val="lgDash"/>
            </a:ln>
            <a:effectLst/>
          </p:spPr>
          <p:style>
            <a:lnRef idx="2">
              <a:schemeClr val="accent1"/>
            </a:lnRef>
            <a:fillRef idx="0">
              <a:schemeClr val="accent1"/>
            </a:fillRef>
            <a:effectRef idx="1">
              <a:schemeClr val="accent1"/>
            </a:effectRef>
            <a:fontRef idx="minor">
              <a:schemeClr val="tx1"/>
            </a:fontRef>
          </p:style>
        </p:cxnSp>
      </p:grpSp>
      <p:pic>
        <p:nvPicPr>
          <p:cNvPr id="28" name="planar_shock">
            <a:hlinkClick r:id="" action="ppaction://media"/>
            <a:extLst>
              <a:ext uri="{FF2B5EF4-FFF2-40B4-BE49-F238E27FC236}">
                <a16:creationId xmlns:a16="http://schemas.microsoft.com/office/drawing/2014/main" id="{72F33007-E1E0-3BA1-0D1A-4D7DC3A59C7D}"/>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038295" y="3052421"/>
            <a:ext cx="3978638" cy="3399204"/>
          </a:xfrm>
          <a:prstGeom prst="rect">
            <a:avLst/>
          </a:prstGeom>
        </p:spPr>
      </p:pic>
      <p:sp>
        <p:nvSpPr>
          <p:cNvPr id="132" name="TextBox 131">
            <a:extLst>
              <a:ext uri="{FF2B5EF4-FFF2-40B4-BE49-F238E27FC236}">
                <a16:creationId xmlns:a16="http://schemas.microsoft.com/office/drawing/2014/main" id="{0D7DD37A-4B53-602D-3FB6-418437996F13}"/>
              </a:ext>
            </a:extLst>
          </p:cNvPr>
          <p:cNvSpPr txBox="1"/>
          <p:nvPr/>
        </p:nvSpPr>
        <p:spPr>
          <a:xfrm>
            <a:off x="6400798" y="5710196"/>
            <a:ext cx="1635384" cy="523220"/>
          </a:xfrm>
          <a:prstGeom prst="rect">
            <a:avLst/>
          </a:prstGeom>
          <a:noFill/>
        </p:spPr>
        <p:txBody>
          <a:bodyPr wrap="none" rtlCol="0">
            <a:spAutoFit/>
          </a:bodyPr>
          <a:lstStyle/>
          <a:p>
            <a:r>
              <a:rPr lang="en-US" i="1" dirty="0">
                <a:latin typeface="Candara" panose="020E0502030303020204" pitchFamily="34" charset="0"/>
              </a:rPr>
              <a:t>Single LP, Fermi I </a:t>
            </a:r>
          </a:p>
          <a:p>
            <a:r>
              <a:rPr lang="en-US" i="1" dirty="0">
                <a:latin typeface="Candara" panose="020E0502030303020204" pitchFamily="34" charset="0"/>
              </a:rPr>
              <a:t>Shock Acceleration</a:t>
            </a:r>
          </a:p>
        </p:txBody>
      </p:sp>
      <p:cxnSp>
        <p:nvCxnSpPr>
          <p:cNvPr id="141" name="Straight Arrow Connector 140">
            <a:extLst>
              <a:ext uri="{FF2B5EF4-FFF2-40B4-BE49-F238E27FC236}">
                <a16:creationId xmlns:a16="http://schemas.microsoft.com/office/drawing/2014/main" id="{317851A5-A0C2-7B6B-FE64-ED9687B9B9C4}"/>
              </a:ext>
            </a:extLst>
          </p:cNvPr>
          <p:cNvCxnSpPr/>
          <p:nvPr/>
        </p:nvCxnSpPr>
        <p:spPr>
          <a:xfrm>
            <a:off x="6661231" y="6286860"/>
            <a:ext cx="1258904" cy="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71374D66-A872-3499-701A-A8A7449A9FE5}"/>
              </a:ext>
            </a:extLst>
          </p:cNvPr>
          <p:cNvSpPr txBox="1"/>
          <p:nvPr/>
        </p:nvSpPr>
        <p:spPr>
          <a:xfrm>
            <a:off x="467555" y="6254212"/>
            <a:ext cx="4156998" cy="286232"/>
          </a:xfrm>
          <a:prstGeom prst="rect">
            <a:avLst/>
          </a:prstGeom>
          <a:noFill/>
        </p:spPr>
        <p:txBody>
          <a:bodyPr wrap="square">
            <a:spAutoFit/>
          </a:bodyPr>
          <a:lstStyle/>
          <a:p>
            <a:pPr marL="342900" indent="-342900">
              <a:lnSpc>
                <a:spcPct val="90000"/>
              </a:lnSpc>
              <a:spcBef>
                <a:spcPct val="20000"/>
              </a:spcBef>
              <a:buClr>
                <a:schemeClr val="tx1"/>
              </a:buClr>
              <a:buSzPct val="90000"/>
            </a:pPr>
            <a:r>
              <a:rPr lang="en-US" sz="1400" i="1" dirty="0">
                <a:solidFill>
                  <a:schemeClr val="tx2">
                    <a:lumMod val="50000"/>
                  </a:schemeClr>
                </a:solidFill>
                <a:latin typeface="Candara" panose="020E0502030303020204" pitchFamily="34" charset="0"/>
              </a:rPr>
              <a:t> </a:t>
            </a:r>
            <a:r>
              <a:rPr lang="en-US" sz="1400" i="1" baseline="30000" dirty="0">
                <a:solidFill>
                  <a:schemeClr val="tx2">
                    <a:lumMod val="50000"/>
                  </a:schemeClr>
                </a:solidFill>
                <a:latin typeface="Candara" panose="020E0502030303020204" pitchFamily="34" charset="0"/>
              </a:rPr>
              <a:t>1</a:t>
            </a:r>
            <a:r>
              <a:rPr lang="en-US" sz="1400" dirty="0">
                <a:solidFill>
                  <a:schemeClr val="tx2">
                    <a:lumMod val="50000"/>
                  </a:schemeClr>
                </a:solidFill>
                <a:latin typeface="Candara" panose="020E0502030303020204" pitchFamily="34" charset="0"/>
              </a:rPr>
              <a:t>Vaidya et al.  </a:t>
            </a:r>
            <a:r>
              <a:rPr lang="en-US" sz="1400" dirty="0" err="1">
                <a:solidFill>
                  <a:schemeClr val="tx2">
                    <a:lumMod val="50000"/>
                  </a:schemeClr>
                </a:solidFill>
                <a:latin typeface="Candara" panose="020E0502030303020204" pitchFamily="34" charset="0"/>
              </a:rPr>
              <a:t>ApJS</a:t>
            </a:r>
            <a:r>
              <a:rPr lang="en-US" sz="1400" dirty="0">
                <a:solidFill>
                  <a:schemeClr val="tx2">
                    <a:lumMod val="50000"/>
                  </a:schemeClr>
                </a:solidFill>
                <a:latin typeface="Candara" panose="020E0502030303020204" pitchFamily="34" charset="0"/>
              </a:rPr>
              <a:t> (2018), 865, 144V</a:t>
            </a:r>
          </a:p>
        </p:txBody>
      </p:sp>
      <p:cxnSp>
        <p:nvCxnSpPr>
          <p:cNvPr id="143" name="Connettore 1 7">
            <a:extLst>
              <a:ext uri="{FF2B5EF4-FFF2-40B4-BE49-F238E27FC236}">
                <a16:creationId xmlns:a16="http://schemas.microsoft.com/office/drawing/2014/main" id="{FA8FE97A-5DC3-E566-BE1D-A17C3FCE549F}"/>
              </a:ext>
            </a:extLst>
          </p:cNvPr>
          <p:cNvCxnSpPr>
            <a:cxnSpLocks/>
          </p:cNvCxnSpPr>
          <p:nvPr/>
        </p:nvCxnSpPr>
        <p:spPr>
          <a:xfrm>
            <a:off x="339643" y="6218891"/>
            <a:ext cx="37043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8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344213" y="818935"/>
            <a:ext cx="10515600" cy="853583"/>
          </a:xfrm>
        </p:spPr>
        <p:txBody>
          <a:bodyPr>
            <a:normAutofit/>
          </a:bodyPr>
          <a:lstStyle/>
          <a:p>
            <a:r>
              <a:rPr lang="it-IT" sz="3600" b="1" dirty="0" err="1">
                <a:solidFill>
                  <a:srgbClr val="1C7FFF"/>
                </a:solidFill>
                <a:latin typeface="Titillium Web" pitchFamily="2" charset="77"/>
                <a:ea typeface="Titillium Web"/>
                <a:cs typeface="Titillium Web"/>
                <a:sym typeface="Titillium Web"/>
              </a:rPr>
              <a:t>Synthetic</a:t>
            </a:r>
            <a:r>
              <a:rPr lang="it-IT" sz="3600" b="1" dirty="0">
                <a:solidFill>
                  <a:srgbClr val="1C7FFF"/>
                </a:solidFill>
                <a:latin typeface="Titillium Web" pitchFamily="2" charset="77"/>
                <a:ea typeface="Titillium Web"/>
                <a:cs typeface="Titillium Web"/>
                <a:sym typeface="Titillium Web"/>
              </a:rPr>
              <a:t> </a:t>
            </a:r>
            <a:r>
              <a:rPr lang="it-IT" sz="3600" b="1" dirty="0" err="1">
                <a:solidFill>
                  <a:srgbClr val="1C7FFF"/>
                </a:solidFill>
                <a:latin typeface="Titillium Web" pitchFamily="2" charset="77"/>
                <a:ea typeface="Titillium Web"/>
                <a:cs typeface="Titillium Web"/>
                <a:sym typeface="Titillium Web"/>
              </a:rPr>
              <a:t>Spectra</a:t>
            </a:r>
            <a:r>
              <a:rPr lang="it-IT" sz="3600" b="1" dirty="0">
                <a:solidFill>
                  <a:srgbClr val="1C7FFF"/>
                </a:solidFill>
                <a:latin typeface="Titillium Web" pitchFamily="2" charset="77"/>
                <a:ea typeface="Titillium Web"/>
                <a:cs typeface="Titillium Web"/>
                <a:sym typeface="Titillium Web"/>
              </a:rPr>
              <a:t>  from 3D Jets</a:t>
            </a:r>
            <a:endParaRPr lang="en-GB" sz="3600" b="1" dirty="0"/>
          </a:p>
        </p:txBody>
      </p:sp>
      <p:sp>
        <p:nvSpPr>
          <p:cNvPr id="157699" name="Rectangle 3"/>
          <p:cNvSpPr>
            <a:spLocks noGrp="1" noChangeArrowheads="1"/>
          </p:cNvSpPr>
          <p:nvPr>
            <p:ph idx="1"/>
          </p:nvPr>
        </p:nvSpPr>
        <p:spPr>
          <a:xfrm>
            <a:off x="209517" y="1798670"/>
            <a:ext cx="8177138" cy="4485291"/>
          </a:xfrm>
        </p:spPr>
        <p:txBody>
          <a:bodyPr>
            <a:noAutofit/>
          </a:bodyPr>
          <a:lstStyle/>
          <a:p>
            <a:pPr>
              <a:lnSpc>
                <a:spcPct val="100000"/>
              </a:lnSpc>
            </a:pPr>
            <a:r>
              <a:rPr lang="en-GB" sz="2000" dirty="0">
                <a:effectLst/>
                <a:latin typeface="Titillium Web" pitchFamily="2" charset="77"/>
                <a:cs typeface="Calibri" panose="020F0502020204030204" pitchFamily="34" charset="0"/>
              </a:rPr>
              <a:t>Non thermal radiation from relativistic jet simulations essential for a comparison with observations;</a:t>
            </a:r>
          </a:p>
          <a:p>
            <a:pPr>
              <a:lnSpc>
                <a:spcPct val="100000"/>
              </a:lnSpc>
            </a:pPr>
            <a:r>
              <a:rPr lang="en-GB" sz="2000" dirty="0">
                <a:effectLst/>
                <a:latin typeface="Titillium Web" pitchFamily="2" charset="77"/>
                <a:cs typeface="Calibri" panose="020F0502020204030204" pitchFamily="34" charset="0"/>
              </a:rPr>
              <a:t>Observed spectra results from the interaction between high-energy electrons and the in-situ magnetic and radiation fields. </a:t>
            </a:r>
          </a:p>
          <a:p>
            <a:pPr>
              <a:lnSpc>
                <a:spcPct val="100000"/>
              </a:lnSpc>
            </a:pPr>
            <a:r>
              <a:rPr lang="en-GB" sz="2000" dirty="0">
                <a:latin typeface="Titillium Web" pitchFamily="2" charset="77"/>
                <a:cs typeface="Calibri" panose="020F0502020204030204" pitchFamily="34" charset="0"/>
              </a:rPr>
              <a:t>Scale separation forbids full </a:t>
            </a:r>
            <a:r>
              <a:rPr lang="en-GB" sz="2000" dirty="0">
                <a:effectLst/>
                <a:latin typeface="Titillium Web" pitchFamily="2" charset="77"/>
                <a:cs typeface="Calibri" panose="020F0502020204030204" pitchFamily="34" charset="0"/>
              </a:rPr>
              <a:t> theoretical modelling. </a:t>
            </a:r>
          </a:p>
          <a:p>
            <a:pPr>
              <a:lnSpc>
                <a:spcPct val="100000"/>
              </a:lnSpc>
            </a:pPr>
            <a:endParaRPr lang="en-GB" sz="2000" i="1" u="sng" dirty="0">
              <a:latin typeface="Titillium Web" pitchFamily="2" charset="77"/>
              <a:cs typeface="Calibri" panose="020F0502020204030204" pitchFamily="34" charset="0"/>
            </a:endParaRPr>
          </a:p>
          <a:p>
            <a:pPr>
              <a:lnSpc>
                <a:spcPct val="100000"/>
              </a:lnSpc>
            </a:pPr>
            <a:r>
              <a:rPr lang="en-GB" sz="2000" i="1" u="sng" dirty="0">
                <a:latin typeface="Titillium Web" pitchFamily="2" charset="77"/>
                <a:cs typeface="Calibri" panose="020F0502020204030204" pitchFamily="34" charset="0"/>
              </a:rPr>
              <a:t>Challenge</a:t>
            </a:r>
            <a:r>
              <a:rPr lang="en-GB" sz="2000" dirty="0">
                <a:latin typeface="Titillium Web" pitchFamily="2" charset="77"/>
                <a:cs typeface="Calibri" panose="020F0502020204030204" pitchFamily="34" charset="0"/>
              </a:rPr>
              <a:t>: to build a quantitative connection between scales by means of sub-grid models exploiting </a:t>
            </a:r>
            <a:r>
              <a:rPr lang="en-GB" sz="2000" dirty="0" err="1">
                <a:latin typeface="Titillium Web" pitchFamily="2" charset="77"/>
                <a:cs typeface="Calibri" panose="020F0502020204030204" pitchFamily="34" charset="0"/>
              </a:rPr>
              <a:t>Lagrangian</a:t>
            </a:r>
            <a:r>
              <a:rPr lang="en-GB" sz="2000" dirty="0">
                <a:latin typeface="Titillium Web" pitchFamily="2" charset="77"/>
                <a:cs typeface="Calibri" panose="020F0502020204030204" pitchFamily="34" charset="0"/>
              </a:rPr>
              <a:t> particles describing non-thermal component. </a:t>
            </a:r>
          </a:p>
          <a:p>
            <a:pPr>
              <a:lnSpc>
                <a:spcPct val="100000"/>
              </a:lnSpc>
            </a:pPr>
            <a:endParaRPr lang="en-GB" sz="2000" dirty="0">
              <a:effectLst/>
              <a:latin typeface="Titillium Web" pitchFamily="2" charset="77"/>
              <a:cs typeface="Calibri" panose="020F0502020204030204" pitchFamily="34" charset="0"/>
            </a:endParaRPr>
          </a:p>
        </p:txBody>
      </p:sp>
      <p:pic>
        <p:nvPicPr>
          <p:cNvPr id="3" name="rhowithpmov" descr="rhowithpmov">
            <a:hlinkClick r:id="" action="ppaction://media"/>
            <a:extLst>
              <a:ext uri="{FF2B5EF4-FFF2-40B4-BE49-F238E27FC236}">
                <a16:creationId xmlns:a16="http://schemas.microsoft.com/office/drawing/2014/main" id="{47750DC1-0662-364F-837F-ED4C9905E42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4286" r="14946"/>
          <a:stretch/>
        </p:blipFill>
        <p:spPr>
          <a:xfrm>
            <a:off x="8261129" y="910554"/>
            <a:ext cx="3380186" cy="5679967"/>
          </a:xfrm>
          <a:prstGeom prst="rect">
            <a:avLst/>
          </a:prstGeom>
        </p:spPr>
      </p:pic>
      <p:sp>
        <p:nvSpPr>
          <p:cNvPr id="11" name="Particle color = time since last shock, indicates particle age">
            <a:extLst>
              <a:ext uri="{FF2B5EF4-FFF2-40B4-BE49-F238E27FC236}">
                <a16:creationId xmlns:a16="http://schemas.microsoft.com/office/drawing/2014/main" id="{752AD913-9FA8-E042-A046-EE7C24CB43F0}"/>
              </a:ext>
            </a:extLst>
          </p:cNvPr>
          <p:cNvSpPr txBox="1"/>
          <p:nvPr/>
        </p:nvSpPr>
        <p:spPr>
          <a:xfrm rot="16200000">
            <a:off x="10919138" y="4599988"/>
            <a:ext cx="1759698" cy="441463"/>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lgn="just">
              <a:defRPr sz="2200">
                <a:solidFill>
                  <a:srgbClr val="FFFB00"/>
                </a:solidFill>
              </a:defRPr>
            </a:lvl1pPr>
          </a:lstStyle>
          <a:p>
            <a:r>
              <a:rPr sz="1200">
                <a:solidFill>
                  <a:srgbClr val="0000FF"/>
                </a:solidFill>
                <a:latin typeface="Calibri" panose="020F0502020204030204" pitchFamily="34" charset="0"/>
                <a:cs typeface="Calibri" panose="020F0502020204030204" pitchFamily="34" charset="0"/>
              </a:rPr>
              <a:t>Particle color</a:t>
            </a:r>
            <a:r>
              <a:rPr lang="it-IT" sz="1200">
                <a:solidFill>
                  <a:srgbClr val="0000FF"/>
                </a:solidFill>
                <a:latin typeface="Calibri" panose="020F0502020204030204" pitchFamily="34" charset="0"/>
                <a:cs typeface="Calibri" panose="020F0502020204030204" pitchFamily="34" charset="0"/>
              </a:rPr>
              <a:t>: </a:t>
            </a:r>
            <a:r>
              <a:rPr sz="1200">
                <a:solidFill>
                  <a:srgbClr val="0000FF"/>
                </a:solidFill>
                <a:latin typeface="Calibri" panose="020F0502020204030204" pitchFamily="34" charset="0"/>
                <a:cs typeface="Calibri" panose="020F0502020204030204" pitchFamily="34" charset="0"/>
              </a:rPr>
              <a:t>time </a:t>
            </a:r>
            <a:r>
              <a:rPr lang="it-IT" sz="1200" err="1">
                <a:solidFill>
                  <a:srgbClr val="0000FF"/>
                </a:solidFill>
                <a:latin typeface="Calibri" panose="020F0502020204030204" pitchFamily="34" charset="0"/>
                <a:cs typeface="Calibri" panose="020F0502020204030204" pitchFamily="34" charset="0"/>
              </a:rPr>
              <a:t>since</a:t>
            </a:r>
            <a:endParaRPr lang="it-IT" sz="1200">
              <a:solidFill>
                <a:srgbClr val="0000FF"/>
              </a:solidFill>
              <a:latin typeface="Calibri" panose="020F0502020204030204" pitchFamily="34" charset="0"/>
              <a:cs typeface="Calibri" panose="020F0502020204030204" pitchFamily="34" charset="0"/>
            </a:endParaRPr>
          </a:p>
          <a:p>
            <a:r>
              <a:rPr sz="1200">
                <a:solidFill>
                  <a:srgbClr val="0000FF"/>
                </a:solidFill>
                <a:latin typeface="Calibri" panose="020F0502020204030204" pitchFamily="34" charset="0"/>
                <a:cs typeface="Calibri" panose="020F0502020204030204" pitchFamily="34" charset="0"/>
              </a:rPr>
              <a:t>last shock</a:t>
            </a:r>
            <a:r>
              <a:rPr lang="it-IT" sz="1200">
                <a:solidFill>
                  <a:srgbClr val="0000FF"/>
                </a:solidFill>
                <a:latin typeface="Calibri" panose="020F0502020204030204" pitchFamily="34" charset="0"/>
                <a:cs typeface="Calibri" panose="020F0502020204030204" pitchFamily="34" charset="0"/>
              </a:rPr>
              <a:t> [part. </a:t>
            </a:r>
            <a:r>
              <a:rPr lang="it-IT" sz="1200" err="1">
                <a:solidFill>
                  <a:srgbClr val="0000FF"/>
                </a:solidFill>
                <a:latin typeface="Calibri" panose="020F0502020204030204" pitchFamily="34" charset="0"/>
                <a:cs typeface="Calibri" panose="020F0502020204030204" pitchFamily="34" charset="0"/>
              </a:rPr>
              <a:t>age</a:t>
            </a:r>
            <a:r>
              <a:rPr lang="it-IT" sz="1200">
                <a:solidFill>
                  <a:srgbClr val="0000FF"/>
                </a:solidFill>
                <a:latin typeface="Calibri" panose="020F0502020204030204" pitchFamily="34" charset="0"/>
                <a:cs typeface="Calibri" panose="020F0502020204030204" pitchFamily="34" charset="0"/>
              </a:rPr>
              <a:t>]</a:t>
            </a:r>
            <a:endParaRPr sz="1200">
              <a:solidFill>
                <a:srgbClr val="0000FF"/>
              </a:solidFill>
              <a:latin typeface="Calibri" panose="020F0502020204030204" pitchFamily="34" charset="0"/>
              <a:cs typeface="Calibri" panose="020F0502020204030204" pitchFamily="34" charset="0"/>
            </a:endParaRPr>
          </a:p>
        </p:txBody>
      </p:sp>
      <p:pic>
        <p:nvPicPr>
          <p:cNvPr id="4" name="Google Shape;134;p2">
            <a:extLst>
              <a:ext uri="{FF2B5EF4-FFF2-40B4-BE49-F238E27FC236}">
                <a16:creationId xmlns:a16="http://schemas.microsoft.com/office/drawing/2014/main" id="{0405C206-344F-83EB-39FA-1B26FE00ACB5}"/>
              </a:ext>
            </a:extLst>
          </p:cNvPr>
          <p:cNvPicPr preferRelativeResize="0"/>
          <p:nvPr/>
        </p:nvPicPr>
        <p:blipFill rotWithShape="1">
          <a:blip r:embed="rId5">
            <a:alphaModFix/>
          </a:blip>
          <a:srcRect/>
          <a:stretch/>
        </p:blipFill>
        <p:spPr>
          <a:xfrm>
            <a:off x="-3" y="0"/>
            <a:ext cx="12192001" cy="850899"/>
          </a:xfrm>
          <a:prstGeom prst="rect">
            <a:avLst/>
          </a:prstGeom>
          <a:noFill/>
          <a:ln>
            <a:noFill/>
          </a:ln>
        </p:spPr>
      </p:pic>
      <p:grpSp>
        <p:nvGrpSpPr>
          <p:cNvPr id="5" name="Google Shape;147;g27df92e4ca9_0_1">
            <a:extLst>
              <a:ext uri="{FF2B5EF4-FFF2-40B4-BE49-F238E27FC236}">
                <a16:creationId xmlns:a16="http://schemas.microsoft.com/office/drawing/2014/main" id="{8608715D-6791-3709-0769-475F0E75B67A}"/>
              </a:ext>
            </a:extLst>
          </p:cNvPr>
          <p:cNvGrpSpPr/>
          <p:nvPr/>
        </p:nvGrpSpPr>
        <p:grpSpPr>
          <a:xfrm>
            <a:off x="0" y="6511282"/>
            <a:ext cx="12192000" cy="361767"/>
            <a:chOff x="0" y="6511282"/>
            <a:chExt cx="12192000" cy="361767"/>
          </a:xfrm>
        </p:grpSpPr>
        <p:pic>
          <p:nvPicPr>
            <p:cNvPr id="8" name="Google Shape;148;g27df92e4ca9_0_1">
              <a:extLst>
                <a:ext uri="{FF2B5EF4-FFF2-40B4-BE49-F238E27FC236}">
                  <a16:creationId xmlns:a16="http://schemas.microsoft.com/office/drawing/2014/main" id="{B8F7EF5A-6785-A094-D256-8E031C813F0C}"/>
                </a:ext>
              </a:extLst>
            </p:cNvPr>
            <p:cNvPicPr preferRelativeResize="0"/>
            <p:nvPr/>
          </p:nvPicPr>
          <p:blipFill rotWithShape="1">
            <a:blip r:embed="rId6">
              <a:alphaModFix/>
            </a:blip>
            <a:srcRect/>
            <a:stretch/>
          </p:blipFill>
          <p:spPr>
            <a:xfrm>
              <a:off x="0" y="6511282"/>
              <a:ext cx="12192000" cy="361767"/>
            </a:xfrm>
            <a:prstGeom prst="rect">
              <a:avLst/>
            </a:prstGeom>
            <a:noFill/>
            <a:ln>
              <a:noFill/>
            </a:ln>
          </p:spPr>
        </p:pic>
        <p:sp>
          <p:nvSpPr>
            <p:cNvPr id="10" name="Google Shape;149;g27df92e4ca9_0_1">
              <a:extLst>
                <a:ext uri="{FF2B5EF4-FFF2-40B4-BE49-F238E27FC236}">
                  <a16:creationId xmlns:a16="http://schemas.microsoft.com/office/drawing/2014/main" id="{8AF6A911-F974-5100-ED3B-44486D79D5A2}"/>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 name="Google Shape;150;g27df92e4ca9_0_1">
              <a:extLst>
                <a:ext uri="{FF2B5EF4-FFF2-40B4-BE49-F238E27FC236}">
                  <a16:creationId xmlns:a16="http://schemas.microsoft.com/office/drawing/2014/main" id="{A88CDC6C-A681-C87F-060B-E1C5807D318C}"/>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2445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FRII jet, Pjet = 1046 erg/s"/>
          <p:cNvSpPr txBox="1">
            <a:spLocks noGrp="1"/>
          </p:cNvSpPr>
          <p:nvPr>
            <p:ph type="title"/>
          </p:nvPr>
        </p:nvSpPr>
        <p:spPr>
          <a:xfrm>
            <a:off x="162755" y="857871"/>
            <a:ext cx="10886245" cy="820318"/>
          </a:xfrm>
          <a:prstGeom prst="rect">
            <a:avLst/>
          </a:prstGeom>
        </p:spPr>
        <p:txBody>
          <a:bodyPr>
            <a:normAutofit/>
          </a:bodyPr>
          <a:lstStyle/>
          <a:p>
            <a:r>
              <a:rPr lang="it-IT" sz="3200" b="1" dirty="0" err="1">
                <a:solidFill>
                  <a:srgbClr val="1C7FFF"/>
                </a:solidFill>
                <a:latin typeface="Titillium Web" pitchFamily="2" charset="77"/>
                <a:ea typeface="Titillium Web"/>
                <a:cs typeface="Titillium Web"/>
                <a:sym typeface="Titillium Web"/>
              </a:rPr>
              <a:t>Connecting</a:t>
            </a:r>
            <a:r>
              <a:rPr lang="it-IT" sz="3200" b="1" dirty="0">
                <a:solidFill>
                  <a:srgbClr val="1C7FFF"/>
                </a:solidFill>
                <a:latin typeface="Titillium Web" pitchFamily="2" charset="77"/>
                <a:ea typeface="Titillium Web"/>
                <a:cs typeface="Titillium Web"/>
                <a:sym typeface="Titillium Web"/>
              </a:rPr>
              <a:t> to </a:t>
            </a:r>
            <a:r>
              <a:rPr lang="it-IT" sz="3200" b="1" dirty="0" err="1">
                <a:solidFill>
                  <a:srgbClr val="1C7FFF"/>
                </a:solidFill>
                <a:latin typeface="Titillium Web" pitchFamily="2" charset="77"/>
                <a:ea typeface="Titillium Web"/>
                <a:cs typeface="Titillium Web"/>
                <a:sym typeface="Titillium Web"/>
              </a:rPr>
              <a:t>observations</a:t>
            </a:r>
            <a:r>
              <a:rPr lang="it-IT" sz="3200" b="1" dirty="0">
                <a:solidFill>
                  <a:srgbClr val="1C7FFF"/>
                </a:solidFill>
                <a:latin typeface="Titillium Web" pitchFamily="2" charset="77"/>
                <a:ea typeface="Titillium Web"/>
                <a:cs typeface="Titillium Web"/>
                <a:sym typeface="Titillium Web"/>
              </a:rPr>
              <a:t>: </a:t>
            </a:r>
            <a:r>
              <a:rPr lang="it-IT" sz="3200" b="1" dirty="0" err="1">
                <a:solidFill>
                  <a:srgbClr val="1C7FFF"/>
                </a:solidFill>
                <a:latin typeface="Titillium Web" pitchFamily="2" charset="77"/>
                <a:ea typeface="Titillium Web"/>
                <a:cs typeface="Titillium Web"/>
                <a:sym typeface="Titillium Web"/>
              </a:rPr>
              <a:t>surface</a:t>
            </a:r>
            <a:r>
              <a:rPr lang="it-IT" sz="3200" b="1" dirty="0">
                <a:solidFill>
                  <a:srgbClr val="1C7FFF"/>
                </a:solidFill>
                <a:latin typeface="Titillium Web" pitchFamily="2" charset="77"/>
                <a:ea typeface="Titillium Web"/>
                <a:cs typeface="Titillium Web"/>
                <a:sym typeface="Titillium Web"/>
              </a:rPr>
              <a:t> </a:t>
            </a:r>
            <a:r>
              <a:rPr lang="it-IT" sz="3200" b="1" dirty="0" err="1">
                <a:solidFill>
                  <a:srgbClr val="1C7FFF"/>
                </a:solidFill>
                <a:latin typeface="Titillium Web" pitchFamily="2" charset="77"/>
                <a:ea typeface="Titillium Web"/>
                <a:cs typeface="Titillium Web"/>
                <a:sym typeface="Titillium Web"/>
              </a:rPr>
              <a:t>brightness</a:t>
            </a:r>
            <a:r>
              <a:rPr lang="it-IT" sz="3200" b="1" dirty="0">
                <a:solidFill>
                  <a:srgbClr val="1C7FFF"/>
                </a:solidFill>
                <a:latin typeface="Titillium Web" pitchFamily="2" charset="77"/>
                <a:ea typeface="Titillium Web"/>
                <a:cs typeface="Titillium Web"/>
                <a:sym typeface="Titillium Web"/>
              </a:rPr>
              <a:t> </a:t>
            </a:r>
            <a:r>
              <a:rPr lang="it-IT" sz="3200" b="1" dirty="0" err="1">
                <a:solidFill>
                  <a:srgbClr val="1C7FFF"/>
                </a:solidFill>
                <a:latin typeface="Titillium Web" pitchFamily="2" charset="77"/>
                <a:ea typeface="Titillium Web"/>
                <a:cs typeface="Titillium Web"/>
                <a:sym typeface="Titillium Web"/>
              </a:rPr>
              <a:t>maps</a:t>
            </a:r>
            <a:endParaRPr lang="en-US" sz="3200" dirty="0"/>
          </a:p>
        </p:txBody>
      </p:sp>
      <p:pic>
        <p:nvPicPr>
          <p:cNvPr id="384" name="jmov.mp4" descr="jmov.mp4"/>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2365" y="1519121"/>
            <a:ext cx="7829409" cy="1659653"/>
          </a:xfrm>
          <a:prstGeom prst="rect">
            <a:avLst/>
          </a:prstGeom>
          <a:ln w="12700">
            <a:miter lim="400000"/>
          </a:ln>
        </p:spPr>
      </p:pic>
      <p:pic>
        <p:nvPicPr>
          <p:cNvPr id="385" name="slope.jpg" descr="slope.jpg"/>
          <p:cNvPicPr>
            <a:picLocks noChangeAspect="1"/>
          </p:cNvPicPr>
          <p:nvPr/>
        </p:nvPicPr>
        <p:blipFill>
          <a:blip r:embed="rId6"/>
          <a:stretch>
            <a:fillRect/>
          </a:stretch>
        </p:blipFill>
        <p:spPr>
          <a:xfrm>
            <a:off x="1813017" y="4644238"/>
            <a:ext cx="7627546" cy="1907857"/>
          </a:xfrm>
          <a:prstGeom prst="rect">
            <a:avLst/>
          </a:prstGeom>
          <a:ln w="12700">
            <a:miter lim="400000"/>
          </a:ln>
        </p:spPr>
      </p:pic>
      <p:pic>
        <p:nvPicPr>
          <p:cNvPr id="386" name="nubreak.jpg" descr="nubreak.jpg"/>
          <p:cNvPicPr>
            <a:picLocks noChangeAspect="1"/>
          </p:cNvPicPr>
          <p:nvPr/>
        </p:nvPicPr>
        <p:blipFill rotWithShape="1">
          <a:blip r:embed="rId7"/>
          <a:srcRect t="6461" b="19707"/>
          <a:stretch/>
        </p:blipFill>
        <p:spPr>
          <a:xfrm>
            <a:off x="1813017" y="3306722"/>
            <a:ext cx="7627546" cy="1408601"/>
          </a:xfrm>
          <a:prstGeom prst="rect">
            <a:avLst/>
          </a:prstGeom>
          <a:ln w="12700">
            <a:miter lim="400000"/>
          </a:ln>
        </p:spPr>
      </p:pic>
      <p:pic>
        <p:nvPicPr>
          <p:cNvPr id="5" name="Google Shape;134;p2">
            <a:extLst>
              <a:ext uri="{FF2B5EF4-FFF2-40B4-BE49-F238E27FC236}">
                <a16:creationId xmlns:a16="http://schemas.microsoft.com/office/drawing/2014/main" id="{3FA854B2-A63C-EA0D-779B-FDF55FB812ED}"/>
              </a:ext>
            </a:extLst>
          </p:cNvPr>
          <p:cNvPicPr preferRelativeResize="0"/>
          <p:nvPr/>
        </p:nvPicPr>
        <p:blipFill rotWithShape="1">
          <a:blip r:embed="rId8">
            <a:alphaModFix/>
          </a:blip>
          <a:srcRect/>
          <a:stretch/>
        </p:blipFill>
        <p:spPr>
          <a:xfrm>
            <a:off x="-3" y="0"/>
            <a:ext cx="12192001" cy="850899"/>
          </a:xfrm>
          <a:prstGeom prst="rect">
            <a:avLst/>
          </a:prstGeom>
          <a:noFill/>
          <a:ln>
            <a:noFill/>
          </a:ln>
        </p:spPr>
      </p:pic>
      <p:grpSp>
        <p:nvGrpSpPr>
          <p:cNvPr id="6" name="Google Shape;147;g27df92e4ca9_0_1">
            <a:extLst>
              <a:ext uri="{FF2B5EF4-FFF2-40B4-BE49-F238E27FC236}">
                <a16:creationId xmlns:a16="http://schemas.microsoft.com/office/drawing/2014/main" id="{5C22EECD-AB71-027C-BBFA-8A45C25DDB4C}"/>
              </a:ext>
            </a:extLst>
          </p:cNvPr>
          <p:cNvGrpSpPr/>
          <p:nvPr/>
        </p:nvGrpSpPr>
        <p:grpSpPr>
          <a:xfrm>
            <a:off x="0" y="6511282"/>
            <a:ext cx="12192000" cy="361767"/>
            <a:chOff x="0" y="6511282"/>
            <a:chExt cx="12192000" cy="361767"/>
          </a:xfrm>
        </p:grpSpPr>
        <p:pic>
          <p:nvPicPr>
            <p:cNvPr id="7" name="Google Shape;148;g27df92e4ca9_0_1">
              <a:extLst>
                <a:ext uri="{FF2B5EF4-FFF2-40B4-BE49-F238E27FC236}">
                  <a16:creationId xmlns:a16="http://schemas.microsoft.com/office/drawing/2014/main" id="{7C7126D8-A36E-0D61-AA8B-776BF1C86DA4}"/>
                </a:ext>
              </a:extLst>
            </p:cNvPr>
            <p:cNvPicPr preferRelativeResize="0"/>
            <p:nvPr/>
          </p:nvPicPr>
          <p:blipFill rotWithShape="1">
            <a:blip r:embed="rId9">
              <a:alphaModFix/>
            </a:blip>
            <a:srcRect/>
            <a:stretch/>
          </p:blipFill>
          <p:spPr>
            <a:xfrm>
              <a:off x="0" y="6511282"/>
              <a:ext cx="12192000" cy="361767"/>
            </a:xfrm>
            <a:prstGeom prst="rect">
              <a:avLst/>
            </a:prstGeom>
            <a:noFill/>
            <a:ln>
              <a:noFill/>
            </a:ln>
          </p:spPr>
        </p:pic>
        <p:sp>
          <p:nvSpPr>
            <p:cNvPr id="8" name="Google Shape;149;g27df92e4ca9_0_1">
              <a:extLst>
                <a:ext uri="{FF2B5EF4-FFF2-40B4-BE49-F238E27FC236}">
                  <a16:creationId xmlns:a16="http://schemas.microsoft.com/office/drawing/2014/main" id="{95AD947B-1F13-B15F-DD1B-33A23AEB6DC0}"/>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9" name="Google Shape;150;g27df92e4ca9_0_1">
              <a:extLst>
                <a:ext uri="{FF2B5EF4-FFF2-40B4-BE49-F238E27FC236}">
                  <a16:creationId xmlns:a16="http://schemas.microsoft.com/office/drawing/2014/main" id="{53972DE1-820D-2893-34F0-0DAECBB87BA3}"/>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9104924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4" fill="hold"/>
                                        <p:tgtEl>
                                          <p:spTgt spid="38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8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C24434-A054-B48B-C2CC-9F0056598A11}"/>
              </a:ext>
            </a:extLst>
          </p:cNvPr>
          <p:cNvSpPr>
            <a:spLocks noGrp="1"/>
          </p:cNvSpPr>
          <p:nvPr>
            <p:ph idx="1"/>
          </p:nvPr>
        </p:nvSpPr>
        <p:spPr>
          <a:xfrm>
            <a:off x="386255" y="1673586"/>
            <a:ext cx="10515600" cy="4351338"/>
          </a:xfrm>
        </p:spPr>
        <p:txBody>
          <a:bodyPr>
            <a:noAutofit/>
          </a:bodyPr>
          <a:lstStyle/>
          <a:p>
            <a:pPr>
              <a:lnSpc>
                <a:spcPct val="100000"/>
              </a:lnSpc>
            </a:pPr>
            <a:r>
              <a:rPr lang="en-US" sz="2000" dirty="0" err="1">
                <a:latin typeface="Titillium Web" pitchFamily="2" charset="77"/>
              </a:rPr>
              <a:t>gPLUTO</a:t>
            </a:r>
            <a:r>
              <a:rPr lang="en-US" sz="2000" dirty="0">
                <a:latin typeface="Titillium Web" pitchFamily="2" charset="77"/>
              </a:rPr>
              <a:t>: the next line of development of the code (70 % ported); moved to C to C++ for more versatile syntax; publicly available at: </a:t>
            </a:r>
            <a:r>
              <a:rPr lang="en-US" sz="2000" i="1" dirty="0">
                <a:solidFill>
                  <a:srgbClr val="0070C0"/>
                </a:solidFill>
                <a:latin typeface="Titillium Web" pitchFamily="2" charset="77"/>
              </a:rPr>
              <a:t>https://</a:t>
            </a:r>
            <a:r>
              <a:rPr lang="en-US" sz="2000" i="1" dirty="0" err="1">
                <a:solidFill>
                  <a:srgbClr val="0070C0"/>
                </a:solidFill>
                <a:latin typeface="Titillium Web" pitchFamily="2" charset="77"/>
              </a:rPr>
              <a:t>gitlab.com</a:t>
            </a:r>
            <a:r>
              <a:rPr lang="en-US" sz="2000" i="1" dirty="0">
                <a:solidFill>
                  <a:srgbClr val="0070C0"/>
                </a:solidFill>
                <a:latin typeface="Titillium Web" pitchFamily="2" charset="77"/>
              </a:rPr>
              <a:t>/PLUTO-code/</a:t>
            </a:r>
            <a:r>
              <a:rPr lang="en-US" sz="2000" i="1" dirty="0" err="1">
                <a:solidFill>
                  <a:srgbClr val="0070C0"/>
                </a:solidFill>
                <a:latin typeface="Titillium Web" pitchFamily="2" charset="77"/>
              </a:rPr>
              <a:t>gPLUTO</a:t>
            </a:r>
            <a:endParaRPr lang="en-US" sz="2000" dirty="0">
              <a:latin typeface="Titillium Web" pitchFamily="2" charset="77"/>
            </a:endParaRPr>
          </a:p>
          <a:p>
            <a:pPr>
              <a:lnSpc>
                <a:spcPct val="100000"/>
              </a:lnSpc>
            </a:pPr>
            <a:endParaRPr lang="en-US" sz="2000" dirty="0">
              <a:latin typeface="Titillium Web" pitchFamily="2" charset="77"/>
            </a:endParaRPr>
          </a:p>
          <a:p>
            <a:pPr>
              <a:lnSpc>
                <a:spcPct val="100000"/>
              </a:lnSpc>
            </a:pPr>
            <a:r>
              <a:rPr lang="en-US" sz="2000" dirty="0">
                <a:latin typeface="Titillium Web" pitchFamily="2" charset="77"/>
              </a:rPr>
              <a:t>Successfully ported to multi-GPU, using both </a:t>
            </a:r>
            <a:r>
              <a:rPr lang="en-US" sz="2000" b="1" dirty="0" err="1">
                <a:solidFill>
                  <a:srgbClr val="FF0000"/>
                </a:solidFill>
                <a:latin typeface="Titillium Web" pitchFamily="2" charset="77"/>
              </a:rPr>
              <a:t>OpenACC</a:t>
            </a:r>
            <a:r>
              <a:rPr lang="en-US" sz="2000" dirty="0">
                <a:latin typeface="Titillium Web" pitchFamily="2" charset="77"/>
              </a:rPr>
              <a:t> and </a:t>
            </a:r>
            <a:r>
              <a:rPr lang="en-US" sz="2000" b="1" dirty="0">
                <a:solidFill>
                  <a:srgbClr val="00B050"/>
                </a:solidFill>
                <a:latin typeface="Titillium Web" pitchFamily="2" charset="77"/>
              </a:rPr>
              <a:t>OpenMP </a:t>
            </a:r>
            <a:r>
              <a:rPr lang="en-US" sz="2000" dirty="0">
                <a:solidFill>
                  <a:schemeClr val="tx1"/>
                </a:solidFill>
                <a:latin typeface="Titillium Web" pitchFamily="2" charset="77"/>
              </a:rPr>
              <a:t>(in progress)</a:t>
            </a:r>
            <a:r>
              <a:rPr lang="en-US" sz="2000" dirty="0">
                <a:latin typeface="Titillium Web" pitchFamily="2" charset="77"/>
              </a:rPr>
              <a:t>. Weak scaling reveals   ≳ 85 % efficiency and a speedup (CPU/GPU) of ≈ 30. </a:t>
            </a:r>
          </a:p>
          <a:p>
            <a:pPr>
              <a:lnSpc>
                <a:spcPct val="100000"/>
              </a:lnSpc>
            </a:pPr>
            <a:endParaRPr lang="en-US" sz="2000" dirty="0">
              <a:latin typeface="Titillium Web" pitchFamily="2" charset="77"/>
            </a:endParaRPr>
          </a:p>
          <a:p>
            <a:pPr>
              <a:lnSpc>
                <a:spcPct val="100000"/>
              </a:lnSpc>
            </a:pPr>
            <a:r>
              <a:rPr lang="en-US" sz="2000" dirty="0" err="1">
                <a:latin typeface="Titillium Web" pitchFamily="2" charset="77"/>
              </a:rPr>
              <a:t>gPLUTO</a:t>
            </a:r>
            <a:r>
              <a:rPr lang="en-US" sz="2000" dirty="0">
                <a:latin typeface="Titillium Web" pitchFamily="2" charset="77"/>
              </a:rPr>
              <a:t> is already being used for production runs (internally) and a beta release is schedule by the end of Aug 2025.</a:t>
            </a:r>
          </a:p>
          <a:p>
            <a:pPr>
              <a:lnSpc>
                <a:spcPct val="100000"/>
              </a:lnSpc>
            </a:pPr>
            <a:endParaRPr lang="en-US" sz="2000" dirty="0">
              <a:latin typeface="Titillium Web" pitchFamily="2" charset="77"/>
            </a:endParaRPr>
          </a:p>
          <a:p>
            <a:pPr>
              <a:lnSpc>
                <a:spcPct val="100000"/>
              </a:lnSpc>
            </a:pPr>
            <a:r>
              <a:rPr lang="en-US" sz="2000" dirty="0">
                <a:latin typeface="Titillium Web" pitchFamily="2" charset="77"/>
              </a:rPr>
              <a:t>Dissemination &amp; </a:t>
            </a:r>
            <a:r>
              <a:rPr lang="en-US" sz="2000" dirty="0" err="1">
                <a:latin typeface="Titillium Web" pitchFamily="2" charset="77"/>
              </a:rPr>
              <a:t>Traning</a:t>
            </a:r>
            <a:r>
              <a:rPr lang="en-US" sz="2000" dirty="0">
                <a:latin typeface="Titillium Web" pitchFamily="2" charset="77"/>
              </a:rPr>
              <a:t> events to help user migrating. Next PLUTO Symposium: June 2026 (Germany).</a:t>
            </a:r>
          </a:p>
          <a:p>
            <a:pPr>
              <a:lnSpc>
                <a:spcPct val="100000"/>
              </a:lnSpc>
            </a:pPr>
            <a:endParaRPr lang="en-US" sz="2000" dirty="0">
              <a:latin typeface="Titillium Web" pitchFamily="2" charset="77"/>
            </a:endParaRPr>
          </a:p>
          <a:p>
            <a:pPr>
              <a:lnSpc>
                <a:spcPct val="100000"/>
              </a:lnSpc>
            </a:pPr>
            <a:endParaRPr lang="en-US" sz="2000" dirty="0">
              <a:latin typeface="Titillium Web" pitchFamily="2" charset="77"/>
            </a:endParaRPr>
          </a:p>
        </p:txBody>
      </p:sp>
      <p:sp>
        <p:nvSpPr>
          <p:cNvPr id="6" name="Title 5">
            <a:extLst>
              <a:ext uri="{FF2B5EF4-FFF2-40B4-BE49-F238E27FC236}">
                <a16:creationId xmlns:a16="http://schemas.microsoft.com/office/drawing/2014/main" id="{25EF5FA8-E370-0689-5527-4D64399C2F35}"/>
              </a:ext>
            </a:extLst>
          </p:cNvPr>
          <p:cNvSpPr>
            <a:spLocks noGrp="1"/>
          </p:cNvSpPr>
          <p:nvPr>
            <p:ph type="title"/>
          </p:nvPr>
        </p:nvSpPr>
        <p:spPr>
          <a:xfrm>
            <a:off x="467555" y="860371"/>
            <a:ext cx="10515600" cy="850899"/>
          </a:xfrm>
        </p:spPr>
        <p:txBody>
          <a:bodyPr/>
          <a:lstStyle/>
          <a:p>
            <a:r>
              <a:rPr lang="it-IT" sz="4400" b="1" dirty="0" err="1">
                <a:solidFill>
                  <a:srgbClr val="1C7FFF"/>
                </a:solidFill>
                <a:latin typeface="Titillium Web" pitchFamily="2" charset="77"/>
                <a:ea typeface="Titillium Web"/>
                <a:cs typeface="Titillium Web"/>
                <a:sym typeface="Titillium Web"/>
              </a:rPr>
              <a:t>Summary</a:t>
            </a:r>
            <a:endParaRPr lang="en-US" dirty="0"/>
          </a:p>
        </p:txBody>
      </p:sp>
      <p:pic>
        <p:nvPicPr>
          <p:cNvPr id="7" name="Google Shape;134;p2">
            <a:extLst>
              <a:ext uri="{FF2B5EF4-FFF2-40B4-BE49-F238E27FC236}">
                <a16:creationId xmlns:a16="http://schemas.microsoft.com/office/drawing/2014/main" id="{E08D31A8-F437-B307-F780-50428BCD7D52}"/>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8" name="Google Shape;147;g27df92e4ca9_0_1">
            <a:extLst>
              <a:ext uri="{FF2B5EF4-FFF2-40B4-BE49-F238E27FC236}">
                <a16:creationId xmlns:a16="http://schemas.microsoft.com/office/drawing/2014/main" id="{FD08302D-4283-8971-8F6C-E9A32434A7C9}"/>
              </a:ext>
            </a:extLst>
          </p:cNvPr>
          <p:cNvGrpSpPr/>
          <p:nvPr/>
        </p:nvGrpSpPr>
        <p:grpSpPr>
          <a:xfrm>
            <a:off x="0" y="6511282"/>
            <a:ext cx="12192000" cy="361767"/>
            <a:chOff x="0" y="6511282"/>
            <a:chExt cx="12192000" cy="361767"/>
          </a:xfrm>
        </p:grpSpPr>
        <p:pic>
          <p:nvPicPr>
            <p:cNvPr id="9" name="Google Shape;148;g27df92e4ca9_0_1">
              <a:extLst>
                <a:ext uri="{FF2B5EF4-FFF2-40B4-BE49-F238E27FC236}">
                  <a16:creationId xmlns:a16="http://schemas.microsoft.com/office/drawing/2014/main" id="{C8471277-4085-F09F-5558-0E0819336C3D}"/>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0" name="Google Shape;149;g27df92e4ca9_0_1">
              <a:extLst>
                <a:ext uri="{FF2B5EF4-FFF2-40B4-BE49-F238E27FC236}">
                  <a16:creationId xmlns:a16="http://schemas.microsoft.com/office/drawing/2014/main" id="{478EBF78-9F31-8AAD-8F8F-38ADD9980B55}"/>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1" name="Google Shape;150;g27df92e4ca9_0_1">
              <a:extLst>
                <a:ext uri="{FF2B5EF4-FFF2-40B4-BE49-F238E27FC236}">
                  <a16:creationId xmlns:a16="http://schemas.microsoft.com/office/drawing/2014/main" id="{2818ACB9-F22B-A1B8-04B3-569C66611F27}"/>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981545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2" name="Picture 1" descr="Cartoon dog with tongue out&#10;&#10;Description automatically generated">
            <a:extLst>
              <a:ext uri="{FF2B5EF4-FFF2-40B4-BE49-F238E27FC236}">
                <a16:creationId xmlns:a16="http://schemas.microsoft.com/office/drawing/2014/main" id="{9A34CFE5-28D3-5005-0F75-E81F820726ED}"/>
              </a:ext>
            </a:extLst>
          </p:cNvPr>
          <p:cNvPicPr>
            <a:picLocks noChangeAspect="1"/>
          </p:cNvPicPr>
          <p:nvPr/>
        </p:nvPicPr>
        <p:blipFill>
          <a:blip r:embed="rId5"/>
          <a:stretch>
            <a:fillRect/>
          </a:stretch>
        </p:blipFill>
        <p:spPr>
          <a:xfrm>
            <a:off x="5375822" y="1546480"/>
            <a:ext cx="2275709" cy="4333886"/>
          </a:xfrm>
          <a:prstGeom prst="rect">
            <a:avLst/>
          </a:prstGeom>
        </p:spPr>
      </p:pic>
      <p:sp>
        <p:nvSpPr>
          <p:cNvPr id="3" name="Speech Bubble: Oval 5">
            <a:extLst>
              <a:ext uri="{FF2B5EF4-FFF2-40B4-BE49-F238E27FC236}">
                <a16:creationId xmlns:a16="http://schemas.microsoft.com/office/drawing/2014/main" id="{87B1F441-EDCE-6C53-C479-B87555AB73E7}"/>
              </a:ext>
            </a:extLst>
          </p:cNvPr>
          <p:cNvSpPr/>
          <p:nvPr/>
        </p:nvSpPr>
        <p:spPr>
          <a:xfrm>
            <a:off x="2106447" y="1546480"/>
            <a:ext cx="3137421" cy="1619622"/>
          </a:xfrm>
          <a:prstGeom prst="wedgeEllipseCallout">
            <a:avLst>
              <a:gd name="adj1" fmla="val 64998"/>
              <a:gd name="adj2" fmla="val 15915"/>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3600" noProof="1">
                <a:solidFill>
                  <a:schemeClr val="bg1"/>
                </a:solidFill>
                <a:latin typeface="Titillium Web" pitchFamily="2" charset="77"/>
              </a:rPr>
              <a:t>THANK YOU!</a:t>
            </a:r>
            <a:endParaRPr lang="en-US" sz="3600" dirty="0">
              <a:solidFill>
                <a:schemeClr val="bg1"/>
              </a:solidFill>
              <a:latin typeface="Titillium Web" pitchFamily="2" charset="77"/>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641131" y="860809"/>
            <a:ext cx="10250218" cy="850899"/>
          </a:xfrm>
        </p:spPr>
        <p:txBody>
          <a:bodyPr>
            <a:normAutofit/>
          </a:bodyPr>
          <a:lstStyle/>
          <a:p>
            <a:pPr marL="0" marR="0" lvl="0" indent="0" algn="l" rtl="0">
              <a:lnSpc>
                <a:spcPct val="90000"/>
              </a:lnSpc>
              <a:spcBef>
                <a:spcPts val="0"/>
              </a:spcBef>
              <a:spcAft>
                <a:spcPts val="0"/>
              </a:spcAft>
              <a:buClr>
                <a:srgbClr val="000000"/>
              </a:buClr>
              <a:buSzPts val="2400"/>
              <a:buFont typeface="Arial"/>
              <a:buNone/>
            </a:pPr>
            <a:r>
              <a:rPr lang="it-IT" sz="3600" b="1" i="0" u="none" strike="noStrike" cap="none" dirty="0">
                <a:solidFill>
                  <a:srgbClr val="1C7FFF"/>
                </a:solidFill>
                <a:latin typeface="Titillium Web"/>
                <a:ea typeface="Titillium Web"/>
                <a:cs typeface="Titillium Web"/>
                <a:sym typeface="Titillium Web"/>
              </a:rPr>
              <a:t>The PLUTO (Legacy Code)</a:t>
            </a:r>
            <a:endParaRPr lang="it-IT" sz="3600" b="0" i="0" u="none" strike="noStrike" cap="none" dirty="0">
              <a:solidFill>
                <a:srgbClr val="000000"/>
              </a:solidFill>
              <a:latin typeface="Titillium Web"/>
              <a:ea typeface="Titillium Web"/>
              <a:cs typeface="Titillium Web"/>
              <a:sym typeface="Titillium Web"/>
            </a:endParaRPr>
          </a:p>
        </p:txBody>
      </p:sp>
      <p:sp>
        <p:nvSpPr>
          <p:cNvPr id="270339" name="Rectangle 3"/>
          <p:cNvSpPr>
            <a:spLocks noGrp="1" noChangeArrowheads="1"/>
          </p:cNvSpPr>
          <p:nvPr>
            <p:ph type="body" idx="1"/>
          </p:nvPr>
        </p:nvSpPr>
        <p:spPr>
          <a:xfrm>
            <a:off x="207656" y="1722680"/>
            <a:ext cx="7622551" cy="4238283"/>
          </a:xfrm>
        </p:spPr>
        <p:txBody>
          <a:bodyPr>
            <a:normAutofit/>
          </a:bodyPr>
          <a:lstStyle/>
          <a:p>
            <a:r>
              <a:rPr lang="en-US" sz="2000" dirty="0">
                <a:latin typeface="Titillium Web" pitchFamily="2" charset="77"/>
              </a:rPr>
              <a:t>PLUTO</a:t>
            </a:r>
            <a:r>
              <a:rPr lang="en-US" sz="2000" baseline="30000" dirty="0">
                <a:latin typeface="Titillium Web" pitchFamily="2" charset="77"/>
              </a:rPr>
              <a:t>1,2</a:t>
            </a:r>
            <a:r>
              <a:rPr lang="en-US" sz="2000" dirty="0">
                <a:latin typeface="Titillium Web" pitchFamily="2" charset="77"/>
              </a:rPr>
              <a:t> is a finite volume Godunov-type modular parallel code providing a </a:t>
            </a:r>
            <a:r>
              <a:rPr lang="en-US" sz="2000" i="1" dirty="0">
                <a:solidFill>
                  <a:srgbClr val="FF0000"/>
                </a:solidFill>
                <a:latin typeface="Titillium Web" pitchFamily="2" charset="77"/>
              </a:rPr>
              <a:t>multi-physics</a:t>
            </a:r>
            <a:r>
              <a:rPr lang="en-US" sz="2000" dirty="0">
                <a:latin typeface="Titillium Web" pitchFamily="2" charset="77"/>
              </a:rPr>
              <a:t> and </a:t>
            </a:r>
            <a:r>
              <a:rPr lang="en-US" sz="2000" i="1" dirty="0">
                <a:solidFill>
                  <a:srgbClr val="FF0000"/>
                </a:solidFill>
                <a:latin typeface="Titillium Web" pitchFamily="2" charset="77"/>
              </a:rPr>
              <a:t>multi-algorithm</a:t>
            </a:r>
            <a:r>
              <a:rPr lang="en-US" sz="2000" dirty="0">
                <a:latin typeface="Titillium Web" pitchFamily="2" charset="77"/>
              </a:rPr>
              <a:t> framework for solving the equations of astrophysical plasma;</a:t>
            </a:r>
          </a:p>
          <a:p>
            <a:r>
              <a:rPr lang="en-US" sz="2000" dirty="0">
                <a:latin typeface="Titillium Web" pitchFamily="2" charset="77"/>
              </a:rPr>
              <a:t>Written in the C programming language;</a:t>
            </a:r>
          </a:p>
          <a:p>
            <a:r>
              <a:rPr lang="en-US" sz="2000" i="1" u="sng" dirty="0">
                <a:latin typeface="Titillium Web" pitchFamily="2" charset="77"/>
              </a:rPr>
              <a:t>Target</a:t>
            </a:r>
            <a:r>
              <a:rPr lang="en-US" sz="2000" dirty="0">
                <a:latin typeface="Titillium Web" pitchFamily="2" charset="77"/>
              </a:rPr>
              <a:t>: multidimensional </a:t>
            </a:r>
            <a:r>
              <a:rPr lang="en-US" sz="2000" i="1" dirty="0">
                <a:solidFill>
                  <a:srgbClr val="0070C0"/>
                </a:solidFill>
                <a:latin typeface="Titillium Web" pitchFamily="2" charset="77"/>
              </a:rPr>
              <a:t>compressible</a:t>
            </a:r>
            <a:r>
              <a:rPr lang="en-US" sz="2000" dirty="0">
                <a:latin typeface="Titillium Web" pitchFamily="2" charset="77"/>
              </a:rPr>
              <a:t> plasma with high Mach numbers:</a:t>
            </a:r>
          </a:p>
          <a:p>
            <a:pPr lvl="1">
              <a:buFont typeface="Courier New" panose="02070309020205020404" pitchFamily="49" charset="0"/>
              <a:buChar char="o"/>
            </a:pPr>
            <a:r>
              <a:rPr lang="en-US" sz="1600" dirty="0">
                <a:latin typeface="Titillium Web" pitchFamily="2" charset="77"/>
              </a:rPr>
              <a:t>Compressible Euler/Navier Stokes;</a:t>
            </a:r>
          </a:p>
          <a:p>
            <a:pPr lvl="1">
              <a:buFont typeface="Courier New" panose="02070309020205020404" pitchFamily="49" charset="0"/>
              <a:buChar char="o"/>
            </a:pPr>
            <a:r>
              <a:rPr lang="en-US" sz="1600" dirty="0">
                <a:latin typeface="Titillium Web" pitchFamily="2" charset="77"/>
              </a:rPr>
              <a:t>Newtonian (ideal/resistive) MHD;</a:t>
            </a:r>
          </a:p>
          <a:p>
            <a:pPr lvl="1">
              <a:buFont typeface="Courier New" panose="02070309020205020404" pitchFamily="49" charset="0"/>
              <a:buChar char="o"/>
            </a:pPr>
            <a:r>
              <a:rPr lang="en-US" sz="1600" dirty="0">
                <a:latin typeface="Titillium Web" pitchFamily="2" charset="77"/>
              </a:rPr>
              <a:t>(Special) Relativistic MHD;</a:t>
            </a:r>
          </a:p>
          <a:p>
            <a:pPr lvl="1">
              <a:buFont typeface="Courier New" panose="02070309020205020404" pitchFamily="49" charset="0"/>
              <a:buChar char="o"/>
            </a:pPr>
            <a:r>
              <a:rPr lang="en-US" sz="1600" dirty="0">
                <a:latin typeface="Titillium Web" pitchFamily="2" charset="77"/>
              </a:rPr>
              <a:t>Heating/cooling processes,    chemical network, …</a:t>
            </a:r>
          </a:p>
          <a:p>
            <a:pPr lvl="1"/>
            <a:endParaRPr lang="en-US" sz="1600" dirty="0">
              <a:latin typeface="Titillium Web" pitchFamily="2" charset="77"/>
            </a:endParaRPr>
          </a:p>
          <a:p>
            <a:pPr>
              <a:lnSpc>
                <a:spcPct val="80000"/>
              </a:lnSpc>
            </a:pPr>
            <a:r>
              <a:rPr lang="en-US" sz="2000" dirty="0">
                <a:latin typeface="Titillium Web" pitchFamily="2" charset="77"/>
              </a:rPr>
              <a:t>Freely distributed at</a:t>
            </a:r>
            <a:r>
              <a:rPr lang="en-US" sz="2000" dirty="0">
                <a:solidFill>
                  <a:schemeClr val="tx2">
                    <a:lumMod val="95000"/>
                    <a:lumOff val="5000"/>
                  </a:schemeClr>
                </a:solidFill>
                <a:latin typeface="Titillium Web" pitchFamily="2" charset="77"/>
              </a:rPr>
              <a:t> </a:t>
            </a:r>
            <a:r>
              <a:rPr lang="en-US" sz="2000" i="1" u="sng" dirty="0">
                <a:latin typeface="Titillium Web" pitchFamily="2" charset="77"/>
                <a:hlinkClick r:id="rId5"/>
              </a:rPr>
              <a:t>http://plutocode.ph.unito.it</a:t>
            </a:r>
            <a:r>
              <a:rPr lang="en-US" sz="2000" dirty="0">
                <a:solidFill>
                  <a:schemeClr val="tx2">
                    <a:lumMod val="95000"/>
                    <a:lumOff val="5000"/>
                  </a:schemeClr>
                </a:solidFill>
                <a:latin typeface="Titillium Web" pitchFamily="2" charset="77"/>
              </a:rPr>
              <a:t> </a:t>
            </a:r>
            <a:r>
              <a:rPr lang="en-US" sz="2000" dirty="0">
                <a:solidFill>
                  <a:schemeClr val="accent1">
                    <a:lumMod val="50000"/>
                  </a:schemeClr>
                </a:solidFill>
                <a:latin typeface="Titillium Web" pitchFamily="2" charset="77"/>
              </a:rPr>
              <a:t>(v. 4.4)</a:t>
            </a:r>
          </a:p>
        </p:txBody>
      </p:sp>
      <p:sp>
        <p:nvSpPr>
          <p:cNvPr id="270343" name="Rectangle 7"/>
          <p:cNvSpPr>
            <a:spLocks noChangeArrowheads="1"/>
          </p:cNvSpPr>
          <p:nvPr/>
        </p:nvSpPr>
        <p:spPr bwMode="auto">
          <a:xfrm>
            <a:off x="1703389" y="4076701"/>
            <a:ext cx="4789487" cy="1762125"/>
          </a:xfrm>
          <a:prstGeom prst="rect">
            <a:avLst/>
          </a:prstGeom>
          <a:noFill/>
          <a:ln w="9525">
            <a:noFill/>
            <a:miter lim="800000"/>
            <a:headEnd/>
            <a:tailEnd/>
          </a:ln>
          <a:effectLst/>
        </p:spPr>
        <p:txBody>
          <a:bodyPr/>
          <a:lstStyle/>
          <a:p>
            <a:pPr marL="342900" indent="-342900">
              <a:lnSpc>
                <a:spcPct val="80000"/>
              </a:lnSpc>
              <a:spcBef>
                <a:spcPct val="20000"/>
              </a:spcBef>
              <a:buFont typeface="Wingdings" pitchFamily="2" charset="2"/>
              <a:buChar char="q"/>
            </a:pPr>
            <a:endParaRPr lang="en-US" sz="2400">
              <a:solidFill>
                <a:srgbClr val="000066"/>
              </a:solidFill>
              <a:latin typeface="Calibri" pitchFamily="34" charset="0"/>
            </a:endParaRPr>
          </a:p>
          <a:p>
            <a:pPr marL="342900" indent="-342900">
              <a:lnSpc>
                <a:spcPct val="80000"/>
              </a:lnSpc>
              <a:spcBef>
                <a:spcPct val="20000"/>
              </a:spcBef>
              <a:buClr>
                <a:srgbClr val="FF0000"/>
              </a:buClr>
              <a:buSzPct val="90000"/>
              <a:buFont typeface="Wingdings" pitchFamily="2" charset="2"/>
              <a:buChar char="q"/>
            </a:pPr>
            <a:endParaRPr lang="en-US" sz="2400">
              <a:latin typeface="Calibri" pitchFamily="34" charset="0"/>
            </a:endParaRPr>
          </a:p>
        </p:txBody>
      </p:sp>
      <p:sp>
        <p:nvSpPr>
          <p:cNvPr id="7" name="Rectangle 6"/>
          <p:cNvSpPr>
            <a:spLocks noChangeArrowheads="1"/>
          </p:cNvSpPr>
          <p:nvPr/>
        </p:nvSpPr>
        <p:spPr bwMode="auto">
          <a:xfrm>
            <a:off x="231123" y="6182991"/>
            <a:ext cx="7200800" cy="322809"/>
          </a:xfrm>
          <a:prstGeom prst="rect">
            <a:avLst/>
          </a:prstGeom>
          <a:noFill/>
          <a:ln w="9525">
            <a:noFill/>
            <a:miter lim="800000"/>
            <a:headEnd/>
            <a:tailEnd/>
          </a:ln>
          <a:effectLst/>
        </p:spPr>
        <p:txBody>
          <a:bodyPr/>
          <a:lstStyle/>
          <a:p>
            <a:pPr marL="342900" indent="-342900">
              <a:lnSpc>
                <a:spcPct val="90000"/>
              </a:lnSpc>
              <a:spcBef>
                <a:spcPct val="20000"/>
              </a:spcBef>
              <a:buClr>
                <a:schemeClr val="tx1"/>
              </a:buClr>
              <a:buSzPct val="90000"/>
            </a:pPr>
            <a:r>
              <a:rPr lang="en-US" sz="1200" i="1" dirty="0">
                <a:solidFill>
                  <a:schemeClr val="tx2">
                    <a:lumMod val="50000"/>
                  </a:schemeClr>
                </a:solidFill>
                <a:latin typeface="Arial" charset="0"/>
              </a:rPr>
              <a:t> </a:t>
            </a:r>
            <a:r>
              <a:rPr lang="en-US" sz="1200" i="1" baseline="30000" dirty="0">
                <a:solidFill>
                  <a:schemeClr val="tx2">
                    <a:lumMod val="50000"/>
                  </a:schemeClr>
                </a:solidFill>
                <a:latin typeface="Arial" charset="0"/>
              </a:rPr>
              <a:t>1</a:t>
            </a:r>
            <a:r>
              <a:rPr lang="en-US" sz="1200" dirty="0">
                <a:solidFill>
                  <a:schemeClr val="tx2">
                    <a:lumMod val="50000"/>
                  </a:schemeClr>
                </a:solidFill>
                <a:latin typeface="Arial" charset="0"/>
              </a:rPr>
              <a:t>Mignone et al.  </a:t>
            </a:r>
            <a:r>
              <a:rPr lang="en-US" sz="1200" dirty="0" err="1">
                <a:solidFill>
                  <a:schemeClr val="tx2">
                    <a:lumMod val="50000"/>
                  </a:schemeClr>
                </a:solidFill>
                <a:latin typeface="Arial" charset="0"/>
              </a:rPr>
              <a:t>ApJS</a:t>
            </a:r>
            <a:r>
              <a:rPr lang="en-US" sz="1200" dirty="0">
                <a:solidFill>
                  <a:schemeClr val="tx2">
                    <a:lumMod val="50000"/>
                  </a:schemeClr>
                </a:solidFill>
                <a:latin typeface="Arial" charset="0"/>
              </a:rPr>
              <a:t> (2007), 170, 228-242;  </a:t>
            </a:r>
            <a:r>
              <a:rPr lang="en-US" sz="1200" i="1" baseline="30000" dirty="0">
                <a:solidFill>
                  <a:schemeClr val="tx2">
                    <a:lumMod val="50000"/>
                  </a:schemeClr>
                </a:solidFill>
                <a:latin typeface="Arial" charset="0"/>
              </a:rPr>
              <a:t>2</a:t>
            </a:r>
            <a:r>
              <a:rPr lang="en-US" sz="1200" dirty="0">
                <a:solidFill>
                  <a:schemeClr val="tx2">
                    <a:lumMod val="50000"/>
                  </a:schemeClr>
                </a:solidFill>
                <a:latin typeface="Arial" charset="0"/>
              </a:rPr>
              <a:t>Mignone et al, </a:t>
            </a:r>
            <a:r>
              <a:rPr lang="en-US" sz="1200" dirty="0" err="1">
                <a:solidFill>
                  <a:schemeClr val="tx2">
                    <a:lumMod val="50000"/>
                  </a:schemeClr>
                </a:solidFill>
                <a:latin typeface="Arial" charset="0"/>
              </a:rPr>
              <a:t>ApJS</a:t>
            </a:r>
            <a:r>
              <a:rPr lang="en-US" sz="1200" dirty="0">
                <a:solidFill>
                  <a:schemeClr val="tx2">
                    <a:lumMod val="50000"/>
                  </a:schemeClr>
                </a:solidFill>
                <a:latin typeface="Arial" charset="0"/>
              </a:rPr>
              <a:t> (2012), 198, 7 </a:t>
            </a:r>
          </a:p>
        </p:txBody>
      </p:sp>
      <p:cxnSp>
        <p:nvCxnSpPr>
          <p:cNvPr id="8" name="Connettore 1 7"/>
          <p:cNvCxnSpPr/>
          <p:nvPr/>
        </p:nvCxnSpPr>
        <p:spPr>
          <a:xfrm>
            <a:off x="339643" y="6145759"/>
            <a:ext cx="7092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2.current.vol-25fps" descr="A2.current.vol-25fps">
            <a:hlinkClick r:id="" action="ppaction://media"/>
            <a:extLst>
              <a:ext uri="{FF2B5EF4-FFF2-40B4-BE49-F238E27FC236}">
                <a16:creationId xmlns:a16="http://schemas.microsoft.com/office/drawing/2014/main" id="{9035A292-7A04-DC4A-912E-C5C57CCE27D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330" t="7848" r="13122"/>
          <a:stretch/>
        </p:blipFill>
        <p:spPr>
          <a:xfrm>
            <a:off x="8127271" y="1600535"/>
            <a:ext cx="3888603" cy="4238291"/>
          </a:xfrm>
          <a:prstGeom prst="rect">
            <a:avLst/>
          </a:prstGeom>
        </p:spPr>
      </p:pic>
      <p:pic>
        <p:nvPicPr>
          <p:cNvPr id="6" name="Google Shape;134;p2">
            <a:extLst>
              <a:ext uri="{FF2B5EF4-FFF2-40B4-BE49-F238E27FC236}">
                <a16:creationId xmlns:a16="http://schemas.microsoft.com/office/drawing/2014/main" id="{52969F5F-7C00-D085-38BE-8F4343561842}"/>
              </a:ext>
            </a:extLst>
          </p:cNvPr>
          <p:cNvPicPr preferRelativeResize="0"/>
          <p:nvPr/>
        </p:nvPicPr>
        <p:blipFill rotWithShape="1">
          <a:blip r:embed="rId7">
            <a:alphaModFix/>
          </a:blip>
          <a:srcRect/>
          <a:stretch/>
        </p:blipFill>
        <p:spPr>
          <a:xfrm>
            <a:off x="-3" y="0"/>
            <a:ext cx="12192001" cy="850899"/>
          </a:xfrm>
          <a:prstGeom prst="rect">
            <a:avLst/>
          </a:prstGeom>
          <a:noFill/>
          <a:ln>
            <a:noFill/>
          </a:ln>
        </p:spPr>
      </p:pic>
      <p:grpSp>
        <p:nvGrpSpPr>
          <p:cNvPr id="13" name="Google Shape;147;g27df92e4ca9_0_1">
            <a:extLst>
              <a:ext uri="{FF2B5EF4-FFF2-40B4-BE49-F238E27FC236}">
                <a16:creationId xmlns:a16="http://schemas.microsoft.com/office/drawing/2014/main" id="{3282BD04-28C9-220F-2AAF-AD085E9D0B05}"/>
              </a:ext>
            </a:extLst>
          </p:cNvPr>
          <p:cNvGrpSpPr/>
          <p:nvPr/>
        </p:nvGrpSpPr>
        <p:grpSpPr>
          <a:xfrm>
            <a:off x="0" y="6511282"/>
            <a:ext cx="12192000" cy="361767"/>
            <a:chOff x="0" y="6511282"/>
            <a:chExt cx="12192000" cy="361767"/>
          </a:xfrm>
        </p:grpSpPr>
        <p:pic>
          <p:nvPicPr>
            <p:cNvPr id="14" name="Google Shape;148;g27df92e4ca9_0_1">
              <a:extLst>
                <a:ext uri="{FF2B5EF4-FFF2-40B4-BE49-F238E27FC236}">
                  <a16:creationId xmlns:a16="http://schemas.microsoft.com/office/drawing/2014/main" id="{6B160F83-EB0C-5D62-7BF0-9C2A0F1D4813}"/>
                </a:ext>
              </a:extLst>
            </p:cNvPr>
            <p:cNvPicPr preferRelativeResize="0"/>
            <p:nvPr/>
          </p:nvPicPr>
          <p:blipFill rotWithShape="1">
            <a:blip r:embed="rId8">
              <a:alphaModFix/>
            </a:blip>
            <a:srcRect/>
            <a:stretch/>
          </p:blipFill>
          <p:spPr>
            <a:xfrm>
              <a:off x="0" y="6511282"/>
              <a:ext cx="12192000" cy="361767"/>
            </a:xfrm>
            <a:prstGeom prst="rect">
              <a:avLst/>
            </a:prstGeom>
            <a:noFill/>
            <a:ln>
              <a:noFill/>
            </a:ln>
          </p:spPr>
        </p:pic>
        <p:sp>
          <p:nvSpPr>
            <p:cNvPr id="15" name="Google Shape;149;g27df92e4ca9_0_1">
              <a:extLst>
                <a:ext uri="{FF2B5EF4-FFF2-40B4-BE49-F238E27FC236}">
                  <a16:creationId xmlns:a16="http://schemas.microsoft.com/office/drawing/2014/main" id="{ABD86D53-6417-D2EA-20DF-D5AB483102DE}"/>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6" name="Google Shape;150;g27df92e4ca9_0_1">
              <a:extLst>
                <a:ext uri="{FF2B5EF4-FFF2-40B4-BE49-F238E27FC236}">
                  <a16:creationId xmlns:a16="http://schemas.microsoft.com/office/drawing/2014/main" id="{BE5362B7-E53B-6342-57CC-9979E2E02525}"/>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69029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268663" y="860729"/>
            <a:ext cx="10515600" cy="820318"/>
          </a:xfrm>
        </p:spPr>
        <p:txBody>
          <a:bodyPr>
            <a:normAutofit/>
          </a:bodyPr>
          <a:lstStyle/>
          <a:p>
            <a:r>
              <a:rPr lang="it-IT" sz="3600" b="1" dirty="0">
                <a:solidFill>
                  <a:srgbClr val="1C7FFF"/>
                </a:solidFill>
                <a:latin typeface="Titillium Web" pitchFamily="2" charset="77"/>
                <a:ea typeface="Titillium Web"/>
                <a:cs typeface="Titillium Web"/>
                <a:sym typeface="Titillium Web"/>
              </a:rPr>
              <a:t>Scientific Case #1: </a:t>
            </a:r>
            <a:r>
              <a:rPr lang="it-IT" sz="3600" b="1" dirty="0" err="1">
                <a:solidFill>
                  <a:srgbClr val="1C7FFF"/>
                </a:solidFill>
                <a:latin typeface="Titillium Web" pitchFamily="2" charset="77"/>
                <a:ea typeface="Titillium Web"/>
                <a:cs typeface="Titillium Web"/>
                <a:sym typeface="Titillium Web"/>
              </a:rPr>
              <a:t>Relativistic</a:t>
            </a:r>
            <a:r>
              <a:rPr lang="it-IT" sz="3600" b="1" dirty="0">
                <a:solidFill>
                  <a:srgbClr val="1C7FFF"/>
                </a:solidFill>
                <a:latin typeface="Titillium Web" pitchFamily="2" charset="77"/>
                <a:ea typeface="Titillium Web"/>
                <a:cs typeface="Titillium Web"/>
                <a:sym typeface="Titillium Web"/>
              </a:rPr>
              <a:t> </a:t>
            </a:r>
            <a:r>
              <a:rPr lang="it-IT" sz="3600" b="1" dirty="0" err="1">
                <a:solidFill>
                  <a:srgbClr val="1C7FFF"/>
                </a:solidFill>
                <a:latin typeface="Titillium Web" pitchFamily="2" charset="77"/>
                <a:ea typeface="Titillium Web"/>
                <a:cs typeface="Titillium Web"/>
                <a:sym typeface="Titillium Web"/>
              </a:rPr>
              <a:t>Reconnection</a:t>
            </a:r>
            <a:endParaRPr lang="en-GB" sz="3600" dirty="0"/>
          </a:p>
        </p:txBody>
      </p:sp>
      <p:sp>
        <p:nvSpPr>
          <p:cNvPr id="157699" name="Rectangle 3"/>
          <p:cNvSpPr>
            <a:spLocks noGrp="1" noChangeArrowheads="1"/>
          </p:cNvSpPr>
          <p:nvPr>
            <p:ph idx="1"/>
          </p:nvPr>
        </p:nvSpPr>
        <p:spPr>
          <a:xfrm>
            <a:off x="110795" y="3193841"/>
            <a:ext cx="8275859" cy="3404377"/>
          </a:xfrm>
        </p:spPr>
        <p:txBody>
          <a:bodyPr>
            <a:noAutofit/>
          </a:bodyPr>
          <a:lstStyle/>
          <a:p>
            <a:pPr>
              <a:lnSpc>
                <a:spcPct val="90000"/>
              </a:lnSpc>
            </a:pPr>
            <a:r>
              <a:rPr lang="en-US" sz="2000" b="1" dirty="0">
                <a:latin typeface="Titillium Web" pitchFamily="2" charset="77"/>
                <a:cs typeface="Calibri" panose="020F0502020204030204" pitchFamily="34" charset="0"/>
              </a:rPr>
              <a:t>Resistive relativistic reconnection:</a:t>
            </a:r>
            <a:r>
              <a:rPr lang="en-US" sz="2000" dirty="0">
                <a:latin typeface="Titillium Web" pitchFamily="2" charset="77"/>
                <a:cs typeface="Calibri" panose="020F0502020204030204" pitchFamily="34" charset="0"/>
              </a:rPr>
              <a:t> powerful mechanism to quickly dissipate kinetic &amp; magnetic energy at small scales.</a:t>
            </a:r>
          </a:p>
          <a:p>
            <a:r>
              <a:rPr lang="en-GB" sz="2000" dirty="0">
                <a:effectLst/>
                <a:latin typeface="Titillium Web" pitchFamily="2" charset="77"/>
                <a:cs typeface="Calibri" panose="020F0502020204030204" pitchFamily="34" charset="0"/>
              </a:rPr>
              <a:t>It occurs in regions with thin and strong electric currents where resistivity </a:t>
            </a:r>
            <a:r>
              <a:rPr lang="en-GB" sz="2000" dirty="0">
                <a:latin typeface="Titillium Web" pitchFamily="2" charset="77"/>
                <a:cs typeface="Calibri" panose="020F0502020204030204" pitchFamily="34" charset="0"/>
              </a:rPr>
              <a:t>𝜼 </a:t>
            </a:r>
            <a:r>
              <a:rPr lang="en-GB" sz="2000" dirty="0">
                <a:effectLst/>
                <a:latin typeface="Titillium Web" pitchFamily="2" charset="77"/>
                <a:cs typeface="Calibri" panose="020F0502020204030204" pitchFamily="34" charset="0"/>
              </a:rPr>
              <a:t>dominates the dynamics.</a:t>
            </a:r>
          </a:p>
          <a:p>
            <a:r>
              <a:rPr lang="en-GB" sz="2000" dirty="0">
                <a:latin typeface="Titillium Web" pitchFamily="2" charset="77"/>
                <a:cs typeface="Calibri" panose="020F0502020204030204" pitchFamily="34" charset="0"/>
              </a:rPr>
              <a:t>Dissipated energy available to accelerate particles to ultra-relativistic energies.</a:t>
            </a:r>
          </a:p>
          <a:p>
            <a:r>
              <a:rPr lang="en-GB" sz="2000" i="1" u="sng" dirty="0">
                <a:latin typeface="Titillium Web" pitchFamily="2" charset="77"/>
                <a:cs typeface="Calibri" panose="020F0502020204030204" pitchFamily="34" charset="0"/>
              </a:rPr>
              <a:t>Challenge</a:t>
            </a:r>
            <a:r>
              <a:rPr lang="en-GB" sz="2000" dirty="0">
                <a:latin typeface="Titillium Web" pitchFamily="2" charset="77"/>
                <a:cs typeface="Calibri" panose="020F0502020204030204" pitchFamily="34" charset="0"/>
              </a:rPr>
              <a:t>: low values of 𝜼 </a:t>
            </a:r>
            <a:r>
              <a:rPr lang="en-GB" sz="2000" dirty="0">
                <a:latin typeface="Titillium Web" pitchFamily="2" charset="77"/>
                <a:cs typeface="Calibri" panose="020F0502020204030204" pitchFamily="34" charset="0"/>
                <a:sym typeface="Wingdings" pitchFamily="2" charset="2"/>
              </a:rPr>
              <a:t> </a:t>
            </a:r>
            <a:r>
              <a:rPr lang="en-GB" sz="2000" dirty="0">
                <a:latin typeface="Titillium Web" pitchFamily="2" charset="77"/>
                <a:cs typeface="Calibri" panose="020F0502020204030204" pitchFamily="34" charset="0"/>
              </a:rPr>
              <a:t>high resolution + high accuracy to lower numerical dissipation below physical resistivity. </a:t>
            </a:r>
            <a:endParaRPr lang="en-US" sz="2000" dirty="0">
              <a:latin typeface="Titillium Web" pitchFamily="2" charset="77"/>
              <a:cs typeface="Calibri" panose="020F0502020204030204" pitchFamily="34" charset="0"/>
            </a:endParaRPr>
          </a:p>
        </p:txBody>
      </p:sp>
      <p:pic>
        <p:nvPicPr>
          <p:cNvPr id="4" name="Picture 3" descr="A comparison of a blue and purple image&#10;&#10;Description automatically generated with medium confidence">
            <a:extLst>
              <a:ext uri="{FF2B5EF4-FFF2-40B4-BE49-F238E27FC236}">
                <a16:creationId xmlns:a16="http://schemas.microsoft.com/office/drawing/2014/main" id="{5E8D7332-DC80-8A4F-9269-00751D20717B}"/>
              </a:ext>
            </a:extLst>
          </p:cNvPr>
          <p:cNvPicPr>
            <a:picLocks noChangeAspect="1"/>
          </p:cNvPicPr>
          <p:nvPr/>
        </p:nvPicPr>
        <p:blipFill rotWithShape="1">
          <a:blip r:embed="rId4">
            <a:extLst>
              <a:ext uri="{28A0092B-C50C-407E-A947-70E740481C1C}">
                <a14:useLocalDpi xmlns:a14="http://schemas.microsoft.com/office/drawing/2010/main" val="0"/>
              </a:ext>
            </a:extLst>
          </a:blip>
          <a:srcRect r="3817" b="51193"/>
          <a:stretch/>
        </p:blipFill>
        <p:spPr>
          <a:xfrm>
            <a:off x="546507" y="1529152"/>
            <a:ext cx="5766868" cy="1532738"/>
          </a:xfrm>
          <a:prstGeom prst="rect">
            <a:avLst/>
          </a:prstGeom>
        </p:spPr>
      </p:pic>
      <p:pic>
        <p:nvPicPr>
          <p:cNvPr id="11" name="Generic_def.mp4">
            <a:hlinkClick r:id="" action="ppaction://media"/>
            <a:extLst>
              <a:ext uri="{FF2B5EF4-FFF2-40B4-BE49-F238E27FC236}">
                <a16:creationId xmlns:a16="http://schemas.microsoft.com/office/drawing/2014/main" id="{95C85C00-73E8-4D4B-8647-8013EDCC8B6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949" t="13384" r="3667" b="2659"/>
          <a:stretch/>
        </p:blipFill>
        <p:spPr>
          <a:xfrm rot="16200000">
            <a:off x="7919777" y="2411146"/>
            <a:ext cx="4885554" cy="3121567"/>
          </a:xfrm>
          <a:prstGeom prst="rect">
            <a:avLst/>
          </a:prstGeom>
        </p:spPr>
      </p:pic>
      <p:pic>
        <p:nvPicPr>
          <p:cNvPr id="5" name="Google Shape;134;p2">
            <a:extLst>
              <a:ext uri="{FF2B5EF4-FFF2-40B4-BE49-F238E27FC236}">
                <a16:creationId xmlns:a16="http://schemas.microsoft.com/office/drawing/2014/main" id="{3F185293-A15C-1D0F-D02A-55C56FA75D00}"/>
              </a:ext>
            </a:extLst>
          </p:cNvPr>
          <p:cNvPicPr preferRelativeResize="0"/>
          <p:nvPr/>
        </p:nvPicPr>
        <p:blipFill rotWithShape="1">
          <a:blip r:embed="rId6">
            <a:alphaModFix/>
          </a:blip>
          <a:srcRect/>
          <a:stretch/>
        </p:blipFill>
        <p:spPr>
          <a:xfrm>
            <a:off x="-3" y="0"/>
            <a:ext cx="12192001" cy="850899"/>
          </a:xfrm>
          <a:prstGeom prst="rect">
            <a:avLst/>
          </a:prstGeom>
          <a:noFill/>
          <a:ln>
            <a:noFill/>
          </a:ln>
        </p:spPr>
      </p:pic>
      <p:grpSp>
        <p:nvGrpSpPr>
          <p:cNvPr id="8" name="Google Shape;147;g27df92e4ca9_0_1">
            <a:extLst>
              <a:ext uri="{FF2B5EF4-FFF2-40B4-BE49-F238E27FC236}">
                <a16:creationId xmlns:a16="http://schemas.microsoft.com/office/drawing/2014/main" id="{AD389A63-65C0-2732-DF94-B607FCEA1E59}"/>
              </a:ext>
            </a:extLst>
          </p:cNvPr>
          <p:cNvGrpSpPr/>
          <p:nvPr/>
        </p:nvGrpSpPr>
        <p:grpSpPr>
          <a:xfrm>
            <a:off x="0" y="6511282"/>
            <a:ext cx="12192000" cy="361767"/>
            <a:chOff x="0" y="6511282"/>
            <a:chExt cx="12192000" cy="361767"/>
          </a:xfrm>
        </p:grpSpPr>
        <p:pic>
          <p:nvPicPr>
            <p:cNvPr id="9" name="Google Shape;148;g27df92e4ca9_0_1">
              <a:extLst>
                <a:ext uri="{FF2B5EF4-FFF2-40B4-BE49-F238E27FC236}">
                  <a16:creationId xmlns:a16="http://schemas.microsoft.com/office/drawing/2014/main" id="{2D71E390-5965-ACF6-68A5-9C72632AF10D}"/>
                </a:ext>
              </a:extLst>
            </p:cNvPr>
            <p:cNvPicPr preferRelativeResize="0"/>
            <p:nvPr/>
          </p:nvPicPr>
          <p:blipFill rotWithShape="1">
            <a:blip r:embed="rId7">
              <a:alphaModFix/>
            </a:blip>
            <a:srcRect/>
            <a:stretch/>
          </p:blipFill>
          <p:spPr>
            <a:xfrm>
              <a:off x="0" y="6511282"/>
              <a:ext cx="12192000" cy="361767"/>
            </a:xfrm>
            <a:prstGeom prst="rect">
              <a:avLst/>
            </a:prstGeom>
            <a:noFill/>
            <a:ln>
              <a:noFill/>
            </a:ln>
          </p:spPr>
        </p:pic>
        <p:sp>
          <p:nvSpPr>
            <p:cNvPr id="10" name="Google Shape;149;g27df92e4ca9_0_1">
              <a:extLst>
                <a:ext uri="{FF2B5EF4-FFF2-40B4-BE49-F238E27FC236}">
                  <a16:creationId xmlns:a16="http://schemas.microsoft.com/office/drawing/2014/main" id="{748D8099-A8EA-BF81-2CD8-E6099DB1F3D9}"/>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 name="Google Shape;150;g27df92e4ca9_0_1">
              <a:extLst>
                <a:ext uri="{FF2B5EF4-FFF2-40B4-BE49-F238E27FC236}">
                  <a16:creationId xmlns:a16="http://schemas.microsoft.com/office/drawing/2014/main" id="{A720EBB1-1242-FA1C-4123-B5B1145E59A0}"/>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65935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remove" display="0">
                  <p:stCondLst>
                    <p:cond delay="indefinite"/>
                  </p:stCondLst>
                </p:cTn>
                <p:tgtEl>
                  <p:spTgt spid="1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g27df92e4ca9_0_23"/>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59" name="Google Shape;159;g27df92e4ca9_0_23"/>
          <p:cNvGrpSpPr/>
          <p:nvPr/>
        </p:nvGrpSpPr>
        <p:grpSpPr>
          <a:xfrm>
            <a:off x="0" y="6511282"/>
            <a:ext cx="12192000" cy="361767"/>
            <a:chOff x="0" y="6511282"/>
            <a:chExt cx="12192000" cy="361767"/>
          </a:xfrm>
        </p:grpSpPr>
        <p:pic>
          <p:nvPicPr>
            <p:cNvPr id="160" name="Google Shape;160;g27df92e4ca9_0_23"/>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61" name="Google Shape;161;g27df92e4ca9_0_23"/>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62" name="Google Shape;162;g27df92e4ca9_0_23"/>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63" name="Google Shape;163;g27df92e4ca9_0_23"/>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a:solidFill>
                  <a:srgbClr val="1C7FFF"/>
                </a:solidFill>
                <a:latin typeface="Titillium Web"/>
                <a:ea typeface="Titillium Web"/>
                <a:cs typeface="Titillium Web"/>
                <a:sym typeface="Titillium Web"/>
              </a:rPr>
              <a:t>Main Results</a:t>
            </a:r>
            <a:endParaRPr sz="2000" b="0" i="0" u="none" strike="noStrike" cap="none">
              <a:solidFill>
                <a:srgbClr val="000000"/>
              </a:solidFill>
              <a:latin typeface="Titillium Web"/>
              <a:ea typeface="Titillium Web"/>
              <a:cs typeface="Titillium Web"/>
              <a:sym typeface="Titillium Web"/>
            </a:endParaRPr>
          </a:p>
        </p:txBody>
      </p:sp>
      <p:sp>
        <p:nvSpPr>
          <p:cNvPr id="164" name="Google Shape;164;g27df92e4ca9_0_23"/>
          <p:cNvSpPr txBox="1"/>
          <p:nvPr/>
        </p:nvSpPr>
        <p:spPr>
          <a:xfrm>
            <a:off x="355650" y="1833988"/>
            <a:ext cx="11480700" cy="923289"/>
          </a:xfrm>
          <a:prstGeom prst="rect">
            <a:avLst/>
          </a:prstGeom>
          <a:noFill/>
          <a:ln>
            <a:noFill/>
          </a:ln>
        </p:spPr>
        <p:txBody>
          <a:bodyPr spcFirstLastPara="1" wrap="square" lIns="360000" tIns="45700" rIns="91425" bIns="45700" anchor="t" anchorCtr="0">
            <a:spAutoFit/>
          </a:bodyPr>
          <a:lstStyle/>
          <a:p>
            <a:pPr marL="179999" marR="0" lvl="0" indent="-127001" algn="l" rtl="0">
              <a:lnSpc>
                <a:spcPct val="90000"/>
              </a:lnSpc>
              <a:spcBef>
                <a:spcPts val="0"/>
              </a:spcBef>
              <a:spcAft>
                <a:spcPts val="0"/>
              </a:spcAft>
              <a:buClr>
                <a:srgbClr val="1528BC"/>
              </a:buClr>
              <a:buSzPts val="2000"/>
              <a:buFont typeface="Titillium Web"/>
              <a:buChar char="-"/>
            </a:pPr>
            <a:r>
              <a:rPr lang="it-IT" sz="2000" b="1" i="0" u="none" strike="noStrike" cap="none" dirty="0">
                <a:solidFill>
                  <a:srgbClr val="1528BC"/>
                </a:solidFill>
                <a:latin typeface="Titillium Web"/>
                <a:ea typeface="Titillium Web"/>
                <a:cs typeface="Titillium Web"/>
                <a:sym typeface="Titillium Web"/>
              </a:rPr>
              <a:t> </a:t>
            </a:r>
            <a:r>
              <a:rPr lang="it-IT" sz="2000" b="1" i="0" u="none" strike="noStrike" cap="none" dirty="0" err="1">
                <a:solidFill>
                  <a:srgbClr val="1528BC"/>
                </a:solidFill>
                <a:latin typeface="Titillium Web"/>
                <a:ea typeface="Titillium Web"/>
                <a:cs typeface="Titillium Web"/>
                <a:sym typeface="Titillium Web"/>
              </a:rPr>
              <a:t>Main</a:t>
            </a:r>
            <a:r>
              <a:rPr lang="it-IT" sz="2000" b="1" i="0" u="none" strike="noStrike" cap="none" dirty="0">
                <a:solidFill>
                  <a:srgbClr val="1528BC"/>
                </a:solidFill>
                <a:latin typeface="Titillium Web"/>
                <a:ea typeface="Titillium Web"/>
                <a:cs typeface="Titillium Web"/>
                <a:sym typeface="Titillium Web"/>
              </a:rPr>
              <a:t> </a:t>
            </a:r>
            <a:r>
              <a:rPr lang="it-IT" sz="2000" b="1" i="0" u="none" strike="noStrike" cap="none" dirty="0" err="1">
                <a:solidFill>
                  <a:srgbClr val="1528BC"/>
                </a:solidFill>
                <a:latin typeface="Titillium Web"/>
                <a:ea typeface="Titillium Web"/>
                <a:cs typeface="Titillium Web"/>
                <a:sym typeface="Titillium Web"/>
              </a:rPr>
              <a:t>Results</a:t>
            </a:r>
            <a:r>
              <a:rPr lang="it-IT" sz="2000" b="1" i="0" u="none" strike="noStrike" cap="none" dirty="0">
                <a:solidFill>
                  <a:srgbClr val="1528BC"/>
                </a:solidFill>
                <a:latin typeface="Titillium Web"/>
                <a:ea typeface="Titillium Web"/>
                <a:cs typeface="Titillium Web"/>
                <a:sym typeface="Titillium Web"/>
              </a:rPr>
              <a:t> </a:t>
            </a:r>
            <a:r>
              <a:rPr lang="it-IT" sz="2000" b="1" i="0" u="none" strike="noStrike" cap="none" dirty="0" err="1">
                <a:solidFill>
                  <a:srgbClr val="1528BC"/>
                </a:solidFill>
                <a:latin typeface="Titillium Web"/>
                <a:ea typeface="Titillium Web"/>
                <a:cs typeface="Titillium Web"/>
                <a:sym typeface="Titillium Web"/>
              </a:rPr>
              <a:t>Achived</a:t>
            </a:r>
            <a:r>
              <a:rPr lang="it-IT" sz="2000" b="1" i="0" u="none" strike="noStrike" cap="none" dirty="0">
                <a:solidFill>
                  <a:srgbClr val="1528BC"/>
                </a:solidFill>
                <a:latin typeface="Titillium Web"/>
                <a:ea typeface="Titillium Web"/>
                <a:cs typeface="Titillium Web"/>
                <a:sym typeface="Titillium Web"/>
              </a:rPr>
              <a:t> </a:t>
            </a:r>
            <a:endParaRPr dirty="0"/>
          </a:p>
          <a:p>
            <a:pPr marL="179999" marR="0" lvl="0" indent="-127001" algn="l" rtl="0">
              <a:lnSpc>
                <a:spcPct val="90000"/>
              </a:lnSpc>
              <a:spcBef>
                <a:spcPts val="0"/>
              </a:spcBef>
              <a:spcAft>
                <a:spcPts val="0"/>
              </a:spcAft>
              <a:buClr>
                <a:srgbClr val="1528BC"/>
              </a:buClr>
              <a:buSzPts val="2000"/>
              <a:buFont typeface="Titillium Web"/>
              <a:buChar char="-"/>
            </a:pPr>
            <a:r>
              <a:rPr lang="it-IT" sz="2000" b="1" i="0" u="none" strike="noStrike" cap="none" dirty="0">
                <a:solidFill>
                  <a:srgbClr val="1528BC"/>
                </a:solidFill>
                <a:latin typeface="Titillium Web"/>
                <a:ea typeface="Titillium Web"/>
                <a:cs typeface="Titillium Web"/>
                <a:sym typeface="Titillium Web"/>
              </a:rPr>
              <a:t> Are  the </a:t>
            </a:r>
            <a:r>
              <a:rPr lang="it-IT" sz="2000" b="1" i="0" u="none" strike="noStrike" cap="none" dirty="0" err="1">
                <a:solidFill>
                  <a:srgbClr val="1528BC"/>
                </a:solidFill>
                <a:latin typeface="Titillium Web"/>
                <a:ea typeface="Titillium Web"/>
                <a:cs typeface="Titillium Web"/>
                <a:sym typeface="Titillium Web"/>
              </a:rPr>
              <a:t>results</a:t>
            </a:r>
            <a:r>
              <a:rPr lang="it-IT" sz="2000" b="1" i="0" u="none" strike="noStrike" cap="none" dirty="0">
                <a:solidFill>
                  <a:srgbClr val="1528BC"/>
                </a:solidFill>
                <a:latin typeface="Titillium Web"/>
                <a:ea typeface="Titillium Web"/>
                <a:cs typeface="Titillium Web"/>
                <a:sym typeface="Titillium Web"/>
              </a:rPr>
              <a:t> in line with </a:t>
            </a:r>
            <a:r>
              <a:rPr lang="it-IT" sz="2000" b="1" i="0" u="none" strike="noStrike" cap="none" dirty="0" err="1">
                <a:solidFill>
                  <a:srgbClr val="1528BC"/>
                </a:solidFill>
                <a:latin typeface="Titillium Web"/>
                <a:ea typeface="Titillium Web"/>
                <a:cs typeface="Titillium Web"/>
                <a:sym typeface="Titillium Web"/>
              </a:rPr>
              <a:t>timescale</a:t>
            </a:r>
            <a:r>
              <a:rPr lang="it-IT" sz="2000" b="1" i="0" u="none" strike="noStrike" cap="none" dirty="0">
                <a:solidFill>
                  <a:srgbClr val="1528BC"/>
                </a:solidFill>
                <a:latin typeface="Titillium Web"/>
                <a:ea typeface="Titillium Web"/>
                <a:cs typeface="Titillium Web"/>
                <a:sym typeface="Titillium Web"/>
              </a:rPr>
              <a:t>, milestones and </a:t>
            </a:r>
            <a:r>
              <a:rPr lang="it-IT" sz="2000" b="1" i="0" u="none" strike="noStrike" cap="none" dirty="0" err="1">
                <a:solidFill>
                  <a:srgbClr val="1528BC"/>
                </a:solidFill>
                <a:latin typeface="Titillium Web"/>
                <a:ea typeface="Titillium Web"/>
                <a:cs typeface="Titillium Web"/>
                <a:sym typeface="Titillium Web"/>
              </a:rPr>
              <a:t>KPIs</a:t>
            </a:r>
            <a:r>
              <a:rPr lang="it-IT" sz="2000" b="1" i="0" u="none" strike="noStrike" cap="none" dirty="0">
                <a:solidFill>
                  <a:srgbClr val="1528BC"/>
                </a:solidFill>
                <a:latin typeface="Titillium Web"/>
                <a:ea typeface="Titillium Web"/>
                <a:cs typeface="Titillium Web"/>
                <a:sym typeface="Titillium Web"/>
              </a:rPr>
              <a:t> </a:t>
            </a:r>
            <a:r>
              <a:rPr lang="it-IT" sz="2000" b="1" i="0" u="none" strike="noStrike" cap="none" dirty="0" err="1">
                <a:solidFill>
                  <a:srgbClr val="1528BC"/>
                </a:solidFill>
                <a:latin typeface="Titillium Web"/>
                <a:ea typeface="Titillium Web"/>
                <a:cs typeface="Titillium Web"/>
                <a:sym typeface="Titillium Web"/>
              </a:rPr>
              <a:t>identifyed</a:t>
            </a:r>
            <a:r>
              <a:rPr lang="it-IT" sz="2000" b="1" i="0" u="none" strike="noStrike" cap="none" dirty="0">
                <a:solidFill>
                  <a:srgbClr val="1528BC"/>
                </a:solidFill>
                <a:latin typeface="Titillium Web"/>
                <a:ea typeface="Titillium Web"/>
                <a:cs typeface="Titillium Web"/>
                <a:sym typeface="Titillium Web"/>
              </a:rPr>
              <a:t>?</a:t>
            </a:r>
            <a:endParaRPr sz="2000" b="1" i="0" u="none" strike="noStrike" cap="none" dirty="0">
              <a:solidFill>
                <a:srgbClr val="1528BC"/>
              </a:solidFill>
              <a:latin typeface="Titillium Web"/>
              <a:ea typeface="Titillium Web"/>
              <a:cs typeface="Titillium Web"/>
              <a:sym typeface="Titillium Web"/>
            </a:endParaRPr>
          </a:p>
          <a:p>
            <a:pPr marL="179999" marR="0" lvl="0" indent="-1" algn="l" rtl="0">
              <a:lnSpc>
                <a:spcPct val="90000"/>
              </a:lnSpc>
              <a:spcBef>
                <a:spcPts val="0"/>
              </a:spcBef>
              <a:spcAft>
                <a:spcPts val="0"/>
              </a:spcAft>
              <a:buClr>
                <a:srgbClr val="1528BC"/>
              </a:buClr>
              <a:buSzPts val="2000"/>
              <a:buFont typeface="Titillium Web"/>
              <a:buNone/>
            </a:pPr>
            <a:endParaRPr sz="2000" b="1" i="0" u="none" strike="noStrike" cap="none" dirty="0">
              <a:solidFill>
                <a:srgbClr val="1528BC"/>
              </a:solidFill>
              <a:latin typeface="Titillium Web"/>
              <a:ea typeface="Titillium Web"/>
              <a:cs typeface="Titillium Web"/>
              <a:sym typeface="Titillium Web"/>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g27df92e4ca9_0_34"/>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71" name="Google Shape;171;g27df92e4ca9_0_34"/>
          <p:cNvGrpSpPr/>
          <p:nvPr/>
        </p:nvGrpSpPr>
        <p:grpSpPr>
          <a:xfrm>
            <a:off x="0" y="6511282"/>
            <a:ext cx="12192000" cy="361767"/>
            <a:chOff x="0" y="6511282"/>
            <a:chExt cx="12192000" cy="361767"/>
          </a:xfrm>
        </p:grpSpPr>
        <p:pic>
          <p:nvPicPr>
            <p:cNvPr id="172" name="Google Shape;172;g27df92e4ca9_0_34"/>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73" name="Google Shape;173;g27df92e4ca9_0_34"/>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74" name="Google Shape;174;g27df92e4ca9_0_34"/>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75" name="Google Shape;175;g27df92e4ca9_0_34"/>
          <p:cNvSpPr txBox="1"/>
          <p:nvPr/>
        </p:nvSpPr>
        <p:spPr>
          <a:xfrm>
            <a:off x="715249" y="1030225"/>
            <a:ext cx="1137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i="0" u="none" strike="noStrike" cap="none">
                <a:solidFill>
                  <a:srgbClr val="1C7FFF"/>
                </a:solidFill>
                <a:latin typeface="Titillium Web"/>
                <a:ea typeface="Titillium Web"/>
                <a:cs typeface="Titillium Web"/>
                <a:sym typeface="Titillium Web"/>
              </a:rPr>
              <a:t>Final Steps</a:t>
            </a:r>
            <a:endParaRPr sz="2000" b="0" i="0" u="none" strike="noStrike" cap="none">
              <a:solidFill>
                <a:srgbClr val="000000"/>
              </a:solidFill>
              <a:latin typeface="Titillium Web"/>
              <a:ea typeface="Titillium Web"/>
              <a:cs typeface="Titillium Web"/>
              <a:sym typeface="Titillium Web"/>
            </a:endParaRPr>
          </a:p>
        </p:txBody>
      </p:sp>
      <p:sp>
        <p:nvSpPr>
          <p:cNvPr id="176" name="Google Shape;176;g27df92e4ca9_0_34"/>
          <p:cNvSpPr txBox="1"/>
          <p:nvPr/>
        </p:nvSpPr>
        <p:spPr>
          <a:xfrm>
            <a:off x="355650" y="1833988"/>
            <a:ext cx="11480700" cy="646500"/>
          </a:xfrm>
          <a:prstGeom prst="rect">
            <a:avLst/>
          </a:prstGeom>
          <a:noFill/>
          <a:ln>
            <a:noFill/>
          </a:ln>
        </p:spPr>
        <p:txBody>
          <a:bodyPr spcFirstLastPara="1" wrap="square" lIns="360000" tIns="45700" rIns="91425" bIns="45700" anchor="t" anchorCtr="0">
            <a:spAutoFit/>
          </a:bodyPr>
          <a:lstStyle/>
          <a:p>
            <a:pPr marL="179999" marR="0" lvl="0" indent="-127001" algn="l" rtl="0">
              <a:lnSpc>
                <a:spcPct val="90000"/>
              </a:lnSpc>
              <a:spcBef>
                <a:spcPts val="0"/>
              </a:spcBef>
              <a:spcAft>
                <a:spcPts val="0"/>
              </a:spcAft>
              <a:buClr>
                <a:srgbClr val="1528BC"/>
              </a:buClr>
              <a:buSzPts val="2000"/>
              <a:buFont typeface="Titillium Web"/>
              <a:buChar char="-"/>
            </a:pPr>
            <a:r>
              <a:rPr lang="it-IT" sz="2000" b="1" i="0" u="none" strike="noStrike" cap="none">
                <a:solidFill>
                  <a:srgbClr val="1528BC"/>
                </a:solidFill>
                <a:latin typeface="Titillium Web"/>
                <a:ea typeface="Titillium Web"/>
                <a:cs typeface="Titillium Web"/>
                <a:sym typeface="Titillium Web"/>
              </a:rPr>
              <a:t> </a:t>
            </a:r>
            <a:endParaRPr sz="2000" b="1" i="0" u="none" strike="noStrike" cap="none">
              <a:solidFill>
                <a:srgbClr val="1528BC"/>
              </a:solidFill>
              <a:latin typeface="Titillium Web"/>
              <a:ea typeface="Titillium Web"/>
              <a:cs typeface="Titillium Web"/>
              <a:sym typeface="Titillium Web"/>
            </a:endParaRPr>
          </a:p>
          <a:p>
            <a:pPr marL="179999" marR="0" lvl="0" indent="-1" algn="l" rtl="0">
              <a:lnSpc>
                <a:spcPct val="90000"/>
              </a:lnSpc>
              <a:spcBef>
                <a:spcPts val="0"/>
              </a:spcBef>
              <a:spcAft>
                <a:spcPts val="0"/>
              </a:spcAft>
              <a:buClr>
                <a:srgbClr val="1528BC"/>
              </a:buClr>
              <a:buSzPts val="2000"/>
              <a:buFont typeface="Titillium Web"/>
              <a:buNone/>
            </a:pPr>
            <a:endParaRPr sz="2000" b="1" i="0" u="none" strike="noStrike" cap="none">
              <a:solidFill>
                <a:srgbClr val="1528BC"/>
              </a:solidFill>
              <a:latin typeface="Titillium Web"/>
              <a:ea typeface="Titillium Web"/>
              <a:cs typeface="Titillium Web"/>
              <a:sym typeface="Titillium Web"/>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121" y="870370"/>
            <a:ext cx="10515600" cy="991248"/>
          </a:xfrm>
        </p:spPr>
        <p:txBody>
          <a:bodyPr>
            <a:normAutofit/>
          </a:bodyPr>
          <a:lstStyle/>
          <a:p>
            <a:r>
              <a:rPr lang="it-IT" sz="3600" b="1" i="0" u="none" strike="noStrike" cap="none" dirty="0" err="1">
                <a:solidFill>
                  <a:srgbClr val="1C7FFF"/>
                </a:solidFill>
                <a:latin typeface="Titillium Web"/>
                <a:ea typeface="Titillium Web"/>
                <a:cs typeface="Titillium Web"/>
                <a:sym typeface="Titillium Web"/>
              </a:rPr>
              <a:t>Prototype</a:t>
            </a:r>
            <a:r>
              <a:rPr lang="it-IT" sz="3600" b="1" i="0" u="none" strike="noStrike" cap="none" dirty="0">
                <a:solidFill>
                  <a:srgbClr val="1C7FFF"/>
                </a:solidFill>
                <a:latin typeface="Titillium Web"/>
                <a:ea typeface="Titillium Web"/>
                <a:cs typeface="Titillium Web"/>
                <a:sym typeface="Titillium Web"/>
              </a:rPr>
              <a:t> </a:t>
            </a:r>
            <a:r>
              <a:rPr lang="it-IT" sz="3600" b="1" i="0" u="none" strike="noStrike" cap="none" dirty="0" err="1">
                <a:solidFill>
                  <a:srgbClr val="1C7FFF"/>
                </a:solidFill>
                <a:latin typeface="Titillium Web"/>
                <a:ea typeface="Titillium Web"/>
                <a:cs typeface="Titillium Web"/>
                <a:sym typeface="Titillium Web"/>
              </a:rPr>
              <a:t>Equations</a:t>
            </a:r>
            <a:r>
              <a:rPr lang="it-IT" sz="3600" b="1" i="0" u="none" strike="noStrike" cap="none" dirty="0">
                <a:solidFill>
                  <a:srgbClr val="1C7FFF"/>
                </a:solidFill>
                <a:latin typeface="Titillium Web"/>
                <a:ea typeface="Titillium Web"/>
                <a:cs typeface="Titillium Web"/>
                <a:sym typeface="Titillium Web"/>
              </a:rPr>
              <a:t>: </a:t>
            </a:r>
            <a:r>
              <a:rPr lang="it-IT" sz="3600" b="1" i="0" u="none" strike="noStrike" cap="none" dirty="0" err="1">
                <a:solidFill>
                  <a:srgbClr val="1C7FFF"/>
                </a:solidFill>
                <a:latin typeface="Titillium Web"/>
                <a:ea typeface="Titillium Web"/>
                <a:cs typeface="Titillium Web"/>
                <a:sym typeface="Titillium Web"/>
              </a:rPr>
              <a:t>ideal</a:t>
            </a:r>
            <a:r>
              <a:rPr lang="it-IT" sz="3600" b="1" i="0" u="none" strike="noStrike" cap="none" dirty="0">
                <a:solidFill>
                  <a:srgbClr val="1C7FFF"/>
                </a:solidFill>
                <a:latin typeface="Titillium Web"/>
                <a:ea typeface="Titillium Web"/>
                <a:cs typeface="Titillium Web"/>
                <a:sym typeface="Titillium Web"/>
              </a:rPr>
              <a:t> MHD</a:t>
            </a:r>
            <a:endParaRPr lang="en-US" sz="3600" dirty="0"/>
          </a:p>
        </p:txBody>
      </p:sp>
      <p:sp>
        <p:nvSpPr>
          <p:cNvPr id="3" name="Content Placeholder 2"/>
          <p:cNvSpPr>
            <a:spLocks noGrp="1"/>
          </p:cNvSpPr>
          <p:nvPr>
            <p:ph idx="1"/>
          </p:nvPr>
        </p:nvSpPr>
        <p:spPr>
          <a:xfrm>
            <a:off x="62794" y="4475749"/>
            <a:ext cx="11932690" cy="1970839"/>
          </a:xfrm>
        </p:spPr>
        <p:txBody>
          <a:bodyPr>
            <a:normAutofit/>
          </a:bodyPr>
          <a:lstStyle/>
          <a:p>
            <a:r>
              <a:rPr lang="en-US" sz="2000" dirty="0">
                <a:latin typeface="Titillium Web" pitchFamily="2" charset="77"/>
              </a:rPr>
              <a:t>MHD suitable for describing plasma at large scales;</a:t>
            </a:r>
          </a:p>
          <a:p>
            <a:r>
              <a:rPr lang="en-US" sz="2000" dirty="0">
                <a:latin typeface="Titillium Web" pitchFamily="2" charset="77"/>
              </a:rPr>
              <a:t>Good first approximation to much of the physics, even when some of the conditions are not met.</a:t>
            </a:r>
          </a:p>
          <a:p>
            <a:r>
              <a:rPr lang="en-US" sz="2000" dirty="0">
                <a:latin typeface="Titillium Web" pitchFamily="2" charset="77"/>
              </a:rPr>
              <a:t>Draw some intuitive conclusions concerning plasma behavior without solving the equations in detail. </a:t>
            </a:r>
          </a:p>
          <a:p>
            <a:r>
              <a:rPr lang="en-US" sz="2000" dirty="0">
                <a:latin typeface="Titillium Web" pitchFamily="2" charset="77"/>
              </a:rPr>
              <a:t>Ideal MHD equations are </a:t>
            </a:r>
            <a:r>
              <a:rPr lang="en-US" sz="2000" i="1" u="sng" dirty="0">
                <a:solidFill>
                  <a:srgbClr val="3366FF"/>
                </a:solidFill>
                <a:latin typeface="Titillium Web" pitchFamily="2" charset="77"/>
              </a:rPr>
              <a:t>hyperbolic</a:t>
            </a:r>
            <a:r>
              <a:rPr lang="en-US" sz="2000" dirty="0">
                <a:latin typeface="Titillium Web" pitchFamily="2" charset="77"/>
              </a:rPr>
              <a:t> conservation laws.</a:t>
            </a:r>
          </a:p>
        </p:txBody>
      </p:sp>
      <p:pic>
        <p:nvPicPr>
          <p:cNvPr id="14" name="Picture 13"/>
          <p:cNvPicPr>
            <a:picLocks noChangeAspect="1"/>
          </p:cNvPicPr>
          <p:nvPr/>
        </p:nvPicPr>
        <p:blipFill>
          <a:blip r:embed="rId3" cstate="print"/>
          <a:stretch>
            <a:fillRect/>
          </a:stretch>
        </p:blipFill>
        <p:spPr>
          <a:xfrm>
            <a:off x="312121" y="1841972"/>
            <a:ext cx="7019997" cy="2519996"/>
          </a:xfrm>
          <a:prstGeom prst="rect">
            <a:avLst/>
          </a:prstGeom>
          <a:ln>
            <a:solidFill>
              <a:srgbClr val="3366FF"/>
            </a:solidFill>
          </a:ln>
        </p:spPr>
      </p:pic>
      <p:pic>
        <p:nvPicPr>
          <p:cNvPr id="15" name="Picture 14"/>
          <p:cNvPicPr>
            <a:picLocks noChangeAspect="1"/>
          </p:cNvPicPr>
          <p:nvPr/>
        </p:nvPicPr>
        <p:blipFill>
          <a:blip r:embed="rId4" cstate="print"/>
          <a:stretch>
            <a:fillRect/>
          </a:stretch>
        </p:blipFill>
        <p:spPr>
          <a:xfrm>
            <a:off x="312121" y="1845087"/>
            <a:ext cx="6904100" cy="2516881"/>
          </a:xfrm>
          <a:prstGeom prst="rect">
            <a:avLst/>
          </a:prstGeom>
          <a:ln>
            <a:solidFill>
              <a:srgbClr val="3366FF"/>
            </a:solidFill>
          </a:ln>
        </p:spPr>
      </p:pic>
      <p:pic>
        <p:nvPicPr>
          <p:cNvPr id="16" name="Picture 15"/>
          <p:cNvPicPr>
            <a:picLocks noChangeAspect="1"/>
          </p:cNvPicPr>
          <p:nvPr/>
        </p:nvPicPr>
        <p:blipFill>
          <a:blip r:embed="rId5" cstate="print"/>
          <a:stretch>
            <a:fillRect/>
          </a:stretch>
        </p:blipFill>
        <p:spPr>
          <a:xfrm>
            <a:off x="7772468" y="2831329"/>
            <a:ext cx="3963027" cy="1495142"/>
          </a:xfrm>
          <a:prstGeom prst="rect">
            <a:avLst/>
          </a:prstGeom>
          <a:ln>
            <a:solidFill>
              <a:schemeClr val="tx2">
                <a:lumMod val="20000"/>
                <a:lumOff val="80000"/>
              </a:schemeClr>
            </a:solidFill>
          </a:ln>
        </p:spPr>
      </p:pic>
      <p:pic>
        <p:nvPicPr>
          <p:cNvPr id="5" name="Google Shape;134;p2">
            <a:extLst>
              <a:ext uri="{FF2B5EF4-FFF2-40B4-BE49-F238E27FC236}">
                <a16:creationId xmlns:a16="http://schemas.microsoft.com/office/drawing/2014/main" id="{93832CCF-48B1-9FDD-E925-81E819AD2F3F}"/>
              </a:ext>
            </a:extLst>
          </p:cNvPr>
          <p:cNvPicPr preferRelativeResize="0"/>
          <p:nvPr/>
        </p:nvPicPr>
        <p:blipFill rotWithShape="1">
          <a:blip r:embed="rId6">
            <a:alphaModFix/>
          </a:blip>
          <a:srcRect/>
          <a:stretch/>
        </p:blipFill>
        <p:spPr>
          <a:xfrm>
            <a:off x="-3" y="0"/>
            <a:ext cx="12192001" cy="850899"/>
          </a:xfrm>
          <a:prstGeom prst="rect">
            <a:avLst/>
          </a:prstGeom>
          <a:noFill/>
          <a:ln>
            <a:noFill/>
          </a:ln>
        </p:spPr>
      </p:pic>
      <p:grpSp>
        <p:nvGrpSpPr>
          <p:cNvPr id="12" name="Google Shape;147;g27df92e4ca9_0_1">
            <a:extLst>
              <a:ext uri="{FF2B5EF4-FFF2-40B4-BE49-F238E27FC236}">
                <a16:creationId xmlns:a16="http://schemas.microsoft.com/office/drawing/2014/main" id="{81B50B2C-348C-1292-635F-C452B5AFCA56}"/>
              </a:ext>
            </a:extLst>
          </p:cNvPr>
          <p:cNvGrpSpPr/>
          <p:nvPr/>
        </p:nvGrpSpPr>
        <p:grpSpPr>
          <a:xfrm>
            <a:off x="0" y="6511282"/>
            <a:ext cx="12192000" cy="361767"/>
            <a:chOff x="0" y="6511282"/>
            <a:chExt cx="12192000" cy="361767"/>
          </a:xfrm>
        </p:grpSpPr>
        <p:pic>
          <p:nvPicPr>
            <p:cNvPr id="13" name="Google Shape;148;g27df92e4ca9_0_1">
              <a:extLst>
                <a:ext uri="{FF2B5EF4-FFF2-40B4-BE49-F238E27FC236}">
                  <a16:creationId xmlns:a16="http://schemas.microsoft.com/office/drawing/2014/main" id="{C5D94766-009E-3C38-624A-AD91ACA2401B}"/>
                </a:ext>
              </a:extLst>
            </p:cNvPr>
            <p:cNvPicPr preferRelativeResize="0"/>
            <p:nvPr/>
          </p:nvPicPr>
          <p:blipFill rotWithShape="1">
            <a:blip r:embed="rId7">
              <a:alphaModFix/>
            </a:blip>
            <a:srcRect/>
            <a:stretch/>
          </p:blipFill>
          <p:spPr>
            <a:xfrm>
              <a:off x="0" y="6511282"/>
              <a:ext cx="12192000" cy="361767"/>
            </a:xfrm>
            <a:prstGeom prst="rect">
              <a:avLst/>
            </a:prstGeom>
            <a:noFill/>
            <a:ln>
              <a:noFill/>
            </a:ln>
          </p:spPr>
        </p:pic>
        <p:sp>
          <p:nvSpPr>
            <p:cNvPr id="17" name="Google Shape;149;g27df92e4ca9_0_1">
              <a:extLst>
                <a:ext uri="{FF2B5EF4-FFF2-40B4-BE49-F238E27FC236}">
                  <a16:creationId xmlns:a16="http://schemas.microsoft.com/office/drawing/2014/main" id="{8205C02D-5CB6-5EFE-C1B3-BD79F66786CB}"/>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8" name="Google Shape;150;g27df92e4ca9_0_1">
              <a:extLst>
                <a:ext uri="{FF2B5EF4-FFF2-40B4-BE49-F238E27FC236}">
                  <a16:creationId xmlns:a16="http://schemas.microsoft.com/office/drawing/2014/main" id="{7E677DC6-252C-6178-A9C0-630C7A129D90}"/>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80611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dissolve">
                                      <p:cBhvr>
                                        <p:cTn id="25" dur="500"/>
                                        <p:tgtEl>
                                          <p:spTgt spid="3">
                                            <p:txEl>
                                              <p:pRg st="0" end="0"/>
                                            </p:txEl>
                                          </p:spTgt>
                                        </p:tgtEl>
                                      </p:cBhvr>
                                    </p:animEffect>
                                  </p:childTnLst>
                                </p:cTn>
                              </p:par>
                            </p:childTnLst>
                          </p:cTn>
                        </p:par>
                        <p:par>
                          <p:cTn id="26" fill="hold">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dissolve">
                                      <p:cBhvr>
                                        <p:cTn id="29" dur="500"/>
                                        <p:tgtEl>
                                          <p:spTgt spid="3">
                                            <p:txEl>
                                              <p:pRg st="1" end="1"/>
                                            </p:txEl>
                                          </p:spTgt>
                                        </p:tgtEl>
                                      </p:cBhvr>
                                    </p:animEffect>
                                  </p:childTnLst>
                                </p:cTn>
                              </p:par>
                            </p:childTnLst>
                          </p:cTn>
                        </p:par>
                        <p:par>
                          <p:cTn id="30" fill="hold">
                            <p:stCondLst>
                              <p:cond delay="1500"/>
                            </p:stCondLst>
                            <p:childTnLst>
                              <p:par>
                                <p:cTn id="31" presetID="9" presetClass="entr" presetSubtype="0" fill="hold" grpId="0"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dissolve">
                                      <p:cBhvr>
                                        <p:cTn id="33" dur="500"/>
                                        <p:tgtEl>
                                          <p:spTgt spid="3">
                                            <p:txEl>
                                              <p:pRg st="2" end="2"/>
                                            </p:txEl>
                                          </p:spTgt>
                                        </p:tgtEl>
                                      </p:cBhvr>
                                    </p:animEffect>
                                  </p:childTnLst>
                                </p:cTn>
                              </p:par>
                            </p:childTnLst>
                          </p:cTn>
                        </p:par>
                        <p:par>
                          <p:cTn id="34" fill="hold">
                            <p:stCondLst>
                              <p:cond delay="2000"/>
                            </p:stCondLst>
                            <p:childTnLst>
                              <p:par>
                                <p:cTn id="35" presetID="9" presetClass="entr" presetSubtype="0"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dissolv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E55CA4-1F56-C6C7-4EAB-B3B0B01A400A}"/>
              </a:ext>
            </a:extLst>
          </p:cNvPr>
          <p:cNvSpPr>
            <a:spLocks noGrp="1"/>
          </p:cNvSpPr>
          <p:nvPr>
            <p:ph idx="1"/>
          </p:nvPr>
        </p:nvSpPr>
        <p:spPr>
          <a:xfrm>
            <a:off x="386255" y="1505421"/>
            <a:ext cx="10515600" cy="4351338"/>
          </a:xfrm>
        </p:spPr>
        <p:txBody>
          <a:bodyPr>
            <a:normAutofit/>
          </a:bodyPr>
          <a:lstStyle/>
          <a:p>
            <a:pPr marL="114300" indent="0">
              <a:buNone/>
            </a:pPr>
            <a:r>
              <a:rPr lang="en-GB" sz="2000" dirty="0">
                <a:latin typeface="Titillium Web" pitchFamily="2" charset="77"/>
              </a:rPr>
              <a:t>PLUTO dates back to 2007 and it comes with several physics modules:</a:t>
            </a:r>
          </a:p>
          <a:p>
            <a:endParaRPr lang="en-GB" sz="2000" dirty="0">
              <a:latin typeface="Titillium Web" pitchFamily="2" charset="77"/>
            </a:endParaRPr>
          </a:p>
          <a:p>
            <a:endParaRPr lang="en-GB" sz="2000" dirty="0">
              <a:latin typeface="Titillium Web" pitchFamily="2" charset="77"/>
            </a:endParaRPr>
          </a:p>
          <a:p>
            <a:endParaRPr lang="en-GB" sz="2000" dirty="0">
              <a:latin typeface="Titillium Web" pitchFamily="2" charset="77"/>
            </a:endParaRPr>
          </a:p>
          <a:p>
            <a:pPr marL="114300" indent="0">
              <a:buNone/>
            </a:pPr>
            <a:endParaRPr lang="en-GB" sz="2000" dirty="0">
              <a:latin typeface="Titillium Web" pitchFamily="2" charset="77"/>
            </a:endParaRPr>
          </a:p>
          <a:p>
            <a:pPr marL="114300" indent="0">
              <a:buNone/>
            </a:pPr>
            <a:endParaRPr lang="en-GB" sz="2000" dirty="0">
              <a:latin typeface="Titillium Web" pitchFamily="2" charset="77"/>
            </a:endParaRPr>
          </a:p>
          <a:p>
            <a:pPr marL="114300" indent="0">
              <a:buNone/>
            </a:pPr>
            <a:r>
              <a:rPr lang="en-GB" sz="2000" dirty="0">
                <a:latin typeface="Titillium Web" pitchFamily="2" charset="77"/>
              </a:rPr>
              <a:t>…and algorithms:</a:t>
            </a:r>
          </a:p>
        </p:txBody>
      </p:sp>
      <p:sp>
        <p:nvSpPr>
          <p:cNvPr id="6" name="Title 5">
            <a:extLst>
              <a:ext uri="{FF2B5EF4-FFF2-40B4-BE49-F238E27FC236}">
                <a16:creationId xmlns:a16="http://schemas.microsoft.com/office/drawing/2014/main" id="{B653ED99-1D4C-E400-9CC1-ED6FB9DECD11}"/>
              </a:ext>
            </a:extLst>
          </p:cNvPr>
          <p:cNvSpPr>
            <a:spLocks noGrp="1"/>
          </p:cNvSpPr>
          <p:nvPr>
            <p:ph type="title"/>
          </p:nvPr>
        </p:nvSpPr>
        <p:spPr>
          <a:xfrm>
            <a:off x="514883" y="850899"/>
            <a:ext cx="10515600" cy="850899"/>
          </a:xfrm>
        </p:spPr>
        <p:txBody>
          <a:bodyPr>
            <a:normAutofit/>
          </a:bodyPr>
          <a:lstStyle/>
          <a:p>
            <a:r>
              <a:rPr lang="it-IT" sz="3600" b="1" i="0" u="none" strike="noStrike" cap="none" dirty="0">
                <a:solidFill>
                  <a:srgbClr val="1C7FFF"/>
                </a:solidFill>
                <a:latin typeface="Titillium Web"/>
                <a:ea typeface="Titillium Web"/>
                <a:cs typeface="Titillium Web"/>
                <a:sym typeface="Titillium Web"/>
              </a:rPr>
              <a:t>PLUTO </a:t>
            </a:r>
            <a:r>
              <a:rPr lang="it-IT" sz="3600" b="1" i="0" u="none" strike="noStrike" cap="none" dirty="0" err="1">
                <a:solidFill>
                  <a:srgbClr val="1C7FFF"/>
                </a:solidFill>
                <a:latin typeface="Titillium Web"/>
                <a:ea typeface="Titillium Web"/>
                <a:cs typeface="Titillium Web"/>
                <a:sym typeface="Titillium Web"/>
              </a:rPr>
              <a:t>Modularity</a:t>
            </a:r>
            <a:endParaRPr lang="en-GB" sz="3600" dirty="0"/>
          </a:p>
        </p:txBody>
      </p:sp>
      <p:graphicFrame>
        <p:nvGraphicFramePr>
          <p:cNvPr id="7" name="Table 6">
            <a:extLst>
              <a:ext uri="{FF2B5EF4-FFF2-40B4-BE49-F238E27FC236}">
                <a16:creationId xmlns:a16="http://schemas.microsoft.com/office/drawing/2014/main" id="{4981DF3A-567A-3188-F056-DB9CD07F9100}"/>
              </a:ext>
            </a:extLst>
          </p:cNvPr>
          <p:cNvGraphicFramePr>
            <a:graphicFrameLocks noGrp="1"/>
          </p:cNvGraphicFramePr>
          <p:nvPr>
            <p:extLst>
              <p:ext uri="{D42A27DB-BD31-4B8C-83A1-F6EECF244321}">
                <p14:modId xmlns:p14="http://schemas.microsoft.com/office/powerpoint/2010/main" val="1866288019"/>
              </p:ext>
            </p:extLst>
          </p:nvPr>
        </p:nvGraphicFramePr>
        <p:xfrm>
          <a:off x="535585" y="2120659"/>
          <a:ext cx="11074866" cy="1615440"/>
        </p:xfrm>
        <a:graphic>
          <a:graphicData uri="http://schemas.openxmlformats.org/drawingml/2006/table">
            <a:tbl>
              <a:tblPr firstRow="1" bandRow="1">
                <a:tableStyleId>{3B4B98B0-60AC-42C2-AFA5-B58CD77FA1E5}</a:tableStyleId>
              </a:tblPr>
              <a:tblGrid>
                <a:gridCol w="3836784">
                  <a:extLst>
                    <a:ext uri="{9D8B030D-6E8A-4147-A177-3AD203B41FA5}">
                      <a16:colId xmlns:a16="http://schemas.microsoft.com/office/drawing/2014/main" val="3378641505"/>
                    </a:ext>
                  </a:extLst>
                </a:gridCol>
                <a:gridCol w="2225407">
                  <a:extLst>
                    <a:ext uri="{9D8B030D-6E8A-4147-A177-3AD203B41FA5}">
                      <a16:colId xmlns:a16="http://schemas.microsoft.com/office/drawing/2014/main" val="3910851919"/>
                    </a:ext>
                  </a:extLst>
                </a:gridCol>
                <a:gridCol w="1883884">
                  <a:extLst>
                    <a:ext uri="{9D8B030D-6E8A-4147-A177-3AD203B41FA5}">
                      <a16:colId xmlns:a16="http://schemas.microsoft.com/office/drawing/2014/main" val="3354355939"/>
                    </a:ext>
                  </a:extLst>
                </a:gridCol>
                <a:gridCol w="1498294">
                  <a:extLst>
                    <a:ext uri="{9D8B030D-6E8A-4147-A177-3AD203B41FA5}">
                      <a16:colId xmlns:a16="http://schemas.microsoft.com/office/drawing/2014/main" val="2555347245"/>
                    </a:ext>
                  </a:extLst>
                </a:gridCol>
                <a:gridCol w="1630497">
                  <a:extLst>
                    <a:ext uri="{9D8B030D-6E8A-4147-A177-3AD203B41FA5}">
                      <a16:colId xmlns:a16="http://schemas.microsoft.com/office/drawing/2014/main" val="1090846856"/>
                    </a:ext>
                  </a:extLst>
                </a:gridCol>
              </a:tblGrid>
              <a:tr h="157236">
                <a:tc>
                  <a:txBody>
                    <a:bodyPr/>
                    <a:lstStyle/>
                    <a:p>
                      <a:pPr algn="ctr"/>
                      <a:r>
                        <a:rPr lang="en-GB" noProof="0" dirty="0">
                          <a:latin typeface="Titillium Web" pitchFamily="2" charset="77"/>
                        </a:rPr>
                        <a:t>Basics Physics</a:t>
                      </a:r>
                    </a:p>
                  </a:txBody>
                  <a:tcPr/>
                </a:tc>
                <a:tc>
                  <a:txBody>
                    <a:bodyPr/>
                    <a:lstStyle/>
                    <a:p>
                      <a:pPr algn="ctr"/>
                      <a:r>
                        <a:rPr lang="en-GB" noProof="0" dirty="0">
                          <a:latin typeface="Titillium Web" pitchFamily="2" charset="77"/>
                        </a:rPr>
                        <a:t>Dissipation</a:t>
                      </a:r>
                    </a:p>
                  </a:txBody>
                  <a:tcPr/>
                </a:tc>
                <a:tc>
                  <a:txBody>
                    <a:bodyPr/>
                    <a:lstStyle/>
                    <a:p>
                      <a:pPr algn="ctr"/>
                      <a:r>
                        <a:rPr lang="en-GB" noProof="0" dirty="0">
                          <a:latin typeface="Titillium Web" pitchFamily="2" charset="77"/>
                        </a:rPr>
                        <a:t>Thermodynamics</a:t>
                      </a:r>
                    </a:p>
                  </a:txBody>
                  <a:tcPr/>
                </a:tc>
                <a:tc>
                  <a:txBody>
                    <a:bodyPr/>
                    <a:lstStyle/>
                    <a:p>
                      <a:pPr algn="ctr"/>
                      <a:r>
                        <a:rPr lang="en-GB" noProof="0">
                          <a:latin typeface="Titillium Web" pitchFamily="2" charset="77"/>
                        </a:rPr>
                        <a:t>Geometry</a:t>
                      </a:r>
                    </a:p>
                  </a:txBody>
                  <a:tcPr/>
                </a:tc>
                <a:tc>
                  <a:txBody>
                    <a:bodyPr/>
                    <a:lstStyle/>
                    <a:p>
                      <a:pPr algn="ctr"/>
                      <a:r>
                        <a:rPr lang="en-GB" noProof="0">
                          <a:latin typeface="Titillium Web" pitchFamily="2" charset="77"/>
                        </a:rPr>
                        <a:t>Particles</a:t>
                      </a:r>
                    </a:p>
                  </a:txBody>
                  <a:tcPr/>
                </a:tc>
                <a:extLst>
                  <a:ext uri="{0D108BD9-81ED-4DB2-BD59-A6C34878D82A}">
                    <a16:rowId xmlns:a16="http://schemas.microsoft.com/office/drawing/2014/main" val="429225143"/>
                  </a:ext>
                </a:extLst>
              </a:tr>
              <a:tr h="283142">
                <a:tc>
                  <a:txBody>
                    <a:bodyPr/>
                    <a:lstStyle/>
                    <a:p>
                      <a:pPr marL="285750" indent="-285750">
                        <a:buFont typeface="Arial" panose="020B0604020202020204" pitchFamily="34" charset="0"/>
                        <a:buChar char="•"/>
                      </a:pPr>
                      <a:r>
                        <a:rPr lang="en-GB" sz="1600" b="1" noProof="0" dirty="0">
                          <a:solidFill>
                            <a:schemeClr val="accent6"/>
                          </a:solidFill>
                          <a:latin typeface="Titillium Web" pitchFamily="2" charset="77"/>
                        </a:rPr>
                        <a:t>[HD]</a:t>
                      </a:r>
                      <a:r>
                        <a:rPr lang="en-GB" sz="1600" noProof="0" dirty="0">
                          <a:latin typeface="Titillium Web" pitchFamily="2" charset="77"/>
                        </a:rPr>
                        <a:t> Euler Equations; </a:t>
                      </a:r>
                    </a:p>
                    <a:p>
                      <a:pPr marL="285750" indent="-285750">
                        <a:buFont typeface="Arial" panose="020B0604020202020204" pitchFamily="34" charset="0"/>
                        <a:buChar char="•"/>
                      </a:pPr>
                      <a:r>
                        <a:rPr lang="en-GB" sz="1600" b="1" noProof="0" dirty="0">
                          <a:solidFill>
                            <a:schemeClr val="accent6">
                              <a:lumMod val="75000"/>
                            </a:schemeClr>
                          </a:solidFill>
                          <a:latin typeface="Titillium Web" pitchFamily="2" charset="77"/>
                        </a:rPr>
                        <a:t>[MHD]</a:t>
                      </a:r>
                      <a:r>
                        <a:rPr lang="en-GB" sz="1600" noProof="0" dirty="0">
                          <a:latin typeface="Titillium Web" pitchFamily="2" charset="77"/>
                        </a:rPr>
                        <a:t> </a:t>
                      </a:r>
                      <a:r>
                        <a:rPr lang="en-GB" sz="1600" noProof="0" dirty="0" err="1">
                          <a:latin typeface="Titillium Web" pitchFamily="2" charset="77"/>
                        </a:rPr>
                        <a:t>Magnetohydrodynsmics</a:t>
                      </a:r>
                      <a:r>
                        <a:rPr lang="en-GB" sz="1600" noProof="0" dirty="0">
                          <a:latin typeface="Titillium Web" pitchFamily="2" charset="77"/>
                        </a:rPr>
                        <a:t>; </a:t>
                      </a:r>
                    </a:p>
                    <a:p>
                      <a:pPr marL="285750" indent="-285750">
                        <a:buFont typeface="Arial" panose="020B0604020202020204" pitchFamily="34" charset="0"/>
                        <a:buChar char="•"/>
                      </a:pPr>
                      <a:r>
                        <a:rPr lang="en-GB" sz="1600" b="1" noProof="0" dirty="0">
                          <a:solidFill>
                            <a:schemeClr val="accent4">
                              <a:lumMod val="75000"/>
                            </a:schemeClr>
                          </a:solidFill>
                          <a:latin typeface="Titillium Web" pitchFamily="2" charset="77"/>
                        </a:rPr>
                        <a:t>[RHD]</a:t>
                      </a:r>
                      <a:r>
                        <a:rPr lang="en-GB" sz="1600" noProof="0" dirty="0">
                          <a:latin typeface="Titillium Web" pitchFamily="2" charset="77"/>
                        </a:rPr>
                        <a:t> Relativistic Hydro;</a:t>
                      </a:r>
                    </a:p>
                    <a:p>
                      <a:pPr marL="285750" indent="-285750">
                        <a:buFont typeface="Arial" panose="020B0604020202020204" pitchFamily="34" charset="0"/>
                        <a:buChar char="•"/>
                      </a:pPr>
                      <a:r>
                        <a:rPr lang="en-GB" sz="1600" b="1" noProof="0" dirty="0">
                          <a:solidFill>
                            <a:schemeClr val="accent4">
                              <a:lumMod val="50000"/>
                            </a:schemeClr>
                          </a:solidFill>
                          <a:latin typeface="Titillium Web" pitchFamily="2" charset="77"/>
                        </a:rPr>
                        <a:t>[RMHD]</a:t>
                      </a:r>
                      <a:r>
                        <a:rPr lang="en-GB" sz="1600" noProof="0" dirty="0">
                          <a:latin typeface="Titillium Web" pitchFamily="2" charset="77"/>
                        </a:rPr>
                        <a:t> Relativistic (ideal) MHD; </a:t>
                      </a:r>
                    </a:p>
                    <a:p>
                      <a:pPr marL="285750" indent="-285750">
                        <a:buFont typeface="Arial" panose="020B0604020202020204" pitchFamily="34" charset="0"/>
                        <a:buChar char="•"/>
                      </a:pPr>
                      <a:r>
                        <a:rPr lang="en-GB" sz="1600" b="1" noProof="0" dirty="0">
                          <a:solidFill>
                            <a:srgbClr val="C00000"/>
                          </a:solidFill>
                          <a:latin typeface="Titillium Web" pitchFamily="2" charset="77"/>
                        </a:rPr>
                        <a:t>[</a:t>
                      </a:r>
                      <a:r>
                        <a:rPr lang="en-GB" sz="1600" b="1" noProof="0" dirty="0" err="1">
                          <a:solidFill>
                            <a:srgbClr val="C00000"/>
                          </a:solidFill>
                          <a:latin typeface="Titillium Web" pitchFamily="2" charset="77"/>
                        </a:rPr>
                        <a:t>ResRMHD</a:t>
                      </a:r>
                      <a:r>
                        <a:rPr lang="en-GB" sz="1600" b="1" noProof="0" dirty="0">
                          <a:solidFill>
                            <a:srgbClr val="C00000"/>
                          </a:solidFill>
                          <a:latin typeface="Titillium Web" pitchFamily="2" charset="77"/>
                        </a:rPr>
                        <a:t>]</a:t>
                      </a:r>
                      <a:r>
                        <a:rPr lang="en-GB" sz="1600" noProof="0" dirty="0">
                          <a:latin typeface="Titillium Web" pitchFamily="2" charset="77"/>
                        </a:rPr>
                        <a:t> Relativistic non-ideal MHD</a:t>
                      </a:r>
                    </a:p>
                  </a:txBody>
                  <a:tcPr/>
                </a:tc>
                <a:tc>
                  <a:txBody>
                    <a:bodyPr/>
                    <a:lstStyle/>
                    <a:p>
                      <a:pPr marL="285750" indent="-285750">
                        <a:buFont typeface="Arial" panose="020B0604020202020204" pitchFamily="34" charset="0"/>
                        <a:buChar char="•"/>
                      </a:pPr>
                      <a:r>
                        <a:rPr lang="en-GB" sz="1600" noProof="0" dirty="0">
                          <a:latin typeface="Titillium Web" pitchFamily="2" charset="77"/>
                        </a:rPr>
                        <a:t>Viscosity</a:t>
                      </a:r>
                    </a:p>
                    <a:p>
                      <a:pPr marL="285750" indent="-285750">
                        <a:buFont typeface="Arial" panose="020B0604020202020204" pitchFamily="34" charset="0"/>
                        <a:buChar char="•"/>
                      </a:pPr>
                      <a:r>
                        <a:rPr lang="en-GB" sz="1600" noProof="0" dirty="0">
                          <a:latin typeface="Titillium Web" pitchFamily="2" charset="77"/>
                        </a:rPr>
                        <a:t>Thermal Conduction</a:t>
                      </a:r>
                    </a:p>
                    <a:p>
                      <a:pPr marL="285750" indent="-285750">
                        <a:buFont typeface="Arial" panose="020B0604020202020204" pitchFamily="34" charset="0"/>
                        <a:buChar char="•"/>
                      </a:pPr>
                      <a:r>
                        <a:rPr lang="en-GB" sz="1600" noProof="0" dirty="0">
                          <a:latin typeface="Titillium Web" pitchFamily="2" charset="77"/>
                        </a:rPr>
                        <a:t>Resistivity </a:t>
                      </a:r>
                    </a:p>
                    <a:p>
                      <a:pPr marL="285750" indent="-285750">
                        <a:buFont typeface="Arial" panose="020B0604020202020204" pitchFamily="34" charset="0"/>
                        <a:buChar char="•"/>
                      </a:pPr>
                      <a:r>
                        <a:rPr lang="en-GB" sz="1600" noProof="0" dirty="0">
                          <a:latin typeface="Titillium Web" pitchFamily="2" charset="77"/>
                        </a:rPr>
                        <a:t>Hall MHD</a:t>
                      </a:r>
                    </a:p>
                  </a:txBody>
                  <a:tcPr/>
                </a:tc>
                <a:tc>
                  <a:txBody>
                    <a:bodyPr/>
                    <a:lstStyle/>
                    <a:p>
                      <a:pPr marL="285750" indent="-285750">
                        <a:buFont typeface="Arial" panose="020B0604020202020204" pitchFamily="34" charset="0"/>
                        <a:buChar char="•"/>
                      </a:pPr>
                      <a:r>
                        <a:rPr lang="en-GB" sz="1600" noProof="0" dirty="0">
                          <a:latin typeface="Titillium Web" pitchFamily="2" charset="77"/>
                        </a:rPr>
                        <a:t>Ideal</a:t>
                      </a:r>
                    </a:p>
                    <a:p>
                      <a:pPr marL="285750" indent="-285750">
                        <a:buFont typeface="Arial" panose="020B0604020202020204" pitchFamily="34" charset="0"/>
                        <a:buChar char="•"/>
                      </a:pPr>
                      <a:r>
                        <a:rPr lang="en-GB" sz="1600" noProof="0" dirty="0">
                          <a:latin typeface="Titillium Web" pitchFamily="2" charset="77"/>
                        </a:rPr>
                        <a:t>Isothermal</a:t>
                      </a:r>
                    </a:p>
                    <a:p>
                      <a:pPr marL="285750" indent="-285750">
                        <a:buFont typeface="Arial" panose="020B0604020202020204" pitchFamily="34" charset="0"/>
                        <a:buChar char="•"/>
                      </a:pPr>
                      <a:r>
                        <a:rPr lang="en-GB" sz="1600" noProof="0" dirty="0">
                          <a:latin typeface="Titillium Web" pitchFamily="2" charset="77"/>
                        </a:rPr>
                        <a:t>Non-constant </a:t>
                      </a:r>
                    </a:p>
                    <a:p>
                      <a:pPr marL="285750" indent="-285750">
                        <a:buFont typeface="Arial" panose="020B0604020202020204" pitchFamily="34" charset="0"/>
                        <a:buChar char="•"/>
                      </a:pPr>
                      <a:r>
                        <a:rPr lang="en-GB" sz="1600" noProof="0" dirty="0">
                          <a:latin typeface="Titillium Web" pitchFamily="2" charset="77"/>
                        </a:rPr>
                        <a:t>Synge Gas</a:t>
                      </a:r>
                    </a:p>
                    <a:p>
                      <a:pPr marL="285750" indent="-285750">
                        <a:buFont typeface="Arial" panose="020B0604020202020204" pitchFamily="34" charset="0"/>
                        <a:buChar char="•"/>
                      </a:pPr>
                      <a:endParaRPr lang="en-GB" sz="1600" noProof="0" dirty="0">
                        <a:latin typeface="Titillium Web" pitchFamily="2" charset="77"/>
                      </a:endParaRPr>
                    </a:p>
                  </a:txBody>
                  <a:tcPr/>
                </a:tc>
                <a:tc>
                  <a:txBody>
                    <a:bodyPr/>
                    <a:lstStyle/>
                    <a:p>
                      <a:pPr marL="285750" indent="-285750">
                        <a:buFont typeface="Arial" panose="020B0604020202020204" pitchFamily="34" charset="0"/>
                        <a:buChar char="•"/>
                      </a:pPr>
                      <a:r>
                        <a:rPr lang="en-GB" sz="1600" noProof="0" dirty="0">
                          <a:latin typeface="Titillium Web" pitchFamily="2" charset="77"/>
                        </a:rPr>
                        <a:t>Cartesian</a:t>
                      </a:r>
                    </a:p>
                    <a:p>
                      <a:pPr marL="285750" indent="-285750">
                        <a:buFont typeface="Arial" panose="020B0604020202020204" pitchFamily="34" charset="0"/>
                        <a:buChar char="•"/>
                      </a:pPr>
                      <a:r>
                        <a:rPr lang="en-GB" sz="1600" noProof="0" dirty="0">
                          <a:latin typeface="Titillium Web" pitchFamily="2" charset="77"/>
                        </a:rPr>
                        <a:t>Cylindrical</a:t>
                      </a:r>
                    </a:p>
                    <a:p>
                      <a:pPr marL="285750" indent="-285750">
                        <a:buFont typeface="Arial" panose="020B0604020202020204" pitchFamily="34" charset="0"/>
                        <a:buChar char="•"/>
                      </a:pPr>
                      <a:r>
                        <a:rPr lang="en-GB" sz="1600" noProof="0" dirty="0">
                          <a:latin typeface="Titillium Web" pitchFamily="2" charset="77"/>
                        </a:rPr>
                        <a:t>Spherical</a:t>
                      </a:r>
                    </a:p>
                  </a:txBody>
                  <a:tcPr/>
                </a:tc>
                <a:tc>
                  <a:txBody>
                    <a:bodyPr/>
                    <a:lstStyle/>
                    <a:p>
                      <a:pPr marL="285750" indent="-285750">
                        <a:buFont typeface="Arial" panose="020B0604020202020204" pitchFamily="34" charset="0"/>
                        <a:buChar char="•"/>
                      </a:pPr>
                      <a:r>
                        <a:rPr lang="en-GB" sz="1600" noProof="0" dirty="0">
                          <a:latin typeface="Titillium Web" pitchFamily="2" charset="77"/>
                        </a:rPr>
                        <a:t>Cosmic Rays</a:t>
                      </a:r>
                    </a:p>
                    <a:p>
                      <a:pPr marL="285750" indent="-285750">
                        <a:buFont typeface="Arial" panose="020B0604020202020204" pitchFamily="34" charset="0"/>
                        <a:buChar char="•"/>
                      </a:pPr>
                      <a:r>
                        <a:rPr lang="en-GB" sz="1600" noProof="0" dirty="0" err="1">
                          <a:latin typeface="Titillium Web" pitchFamily="2" charset="77"/>
                        </a:rPr>
                        <a:t>Lagrangian</a:t>
                      </a:r>
                      <a:endParaRPr lang="en-GB" sz="1600" noProof="0" dirty="0">
                        <a:latin typeface="Titillium Web" pitchFamily="2" charset="77"/>
                      </a:endParaRPr>
                    </a:p>
                    <a:p>
                      <a:pPr marL="285750" indent="-285750">
                        <a:buFont typeface="Arial" panose="020B0604020202020204" pitchFamily="34" charset="0"/>
                        <a:buChar char="•"/>
                      </a:pPr>
                      <a:r>
                        <a:rPr lang="en-GB" sz="1600" noProof="0" dirty="0">
                          <a:latin typeface="Titillium Web" pitchFamily="2" charset="77"/>
                        </a:rPr>
                        <a:t>Dust</a:t>
                      </a:r>
                    </a:p>
                  </a:txBody>
                  <a:tcPr/>
                </a:tc>
                <a:extLst>
                  <a:ext uri="{0D108BD9-81ED-4DB2-BD59-A6C34878D82A}">
                    <a16:rowId xmlns:a16="http://schemas.microsoft.com/office/drawing/2014/main" val="3663216576"/>
                  </a:ext>
                </a:extLst>
              </a:tr>
            </a:tbl>
          </a:graphicData>
        </a:graphic>
      </p:graphicFrame>
      <p:graphicFrame>
        <p:nvGraphicFramePr>
          <p:cNvPr id="8" name="Table 7">
            <a:extLst>
              <a:ext uri="{FF2B5EF4-FFF2-40B4-BE49-F238E27FC236}">
                <a16:creationId xmlns:a16="http://schemas.microsoft.com/office/drawing/2014/main" id="{5713CB59-AD4D-059D-8EC8-C9F207CB18AB}"/>
              </a:ext>
            </a:extLst>
          </p:cNvPr>
          <p:cNvGraphicFramePr>
            <a:graphicFrameLocks noGrp="1"/>
          </p:cNvGraphicFramePr>
          <p:nvPr>
            <p:extLst>
              <p:ext uri="{D42A27DB-BD31-4B8C-83A1-F6EECF244321}">
                <p14:modId xmlns:p14="http://schemas.microsoft.com/office/powerpoint/2010/main" val="493533799"/>
              </p:ext>
            </p:extLst>
          </p:nvPr>
        </p:nvGraphicFramePr>
        <p:xfrm>
          <a:off x="535585" y="4544859"/>
          <a:ext cx="10306345" cy="1615440"/>
        </p:xfrm>
        <a:graphic>
          <a:graphicData uri="http://schemas.openxmlformats.org/drawingml/2006/table">
            <a:tbl>
              <a:tblPr firstRow="1" bandRow="1">
                <a:tableStyleId>{0E3FDE45-AF77-4B5C-9715-49D594BDF05E}</a:tableStyleId>
              </a:tblPr>
              <a:tblGrid>
                <a:gridCol w="2627588">
                  <a:extLst>
                    <a:ext uri="{9D8B030D-6E8A-4147-A177-3AD203B41FA5}">
                      <a16:colId xmlns:a16="http://schemas.microsoft.com/office/drawing/2014/main" val="3378641505"/>
                    </a:ext>
                  </a:extLst>
                </a:gridCol>
                <a:gridCol w="2478796">
                  <a:extLst>
                    <a:ext uri="{9D8B030D-6E8A-4147-A177-3AD203B41FA5}">
                      <a16:colId xmlns:a16="http://schemas.microsoft.com/office/drawing/2014/main" val="3910851919"/>
                    </a:ext>
                  </a:extLst>
                </a:gridCol>
                <a:gridCol w="2622014">
                  <a:extLst>
                    <a:ext uri="{9D8B030D-6E8A-4147-A177-3AD203B41FA5}">
                      <a16:colId xmlns:a16="http://schemas.microsoft.com/office/drawing/2014/main" val="3354355939"/>
                    </a:ext>
                  </a:extLst>
                </a:gridCol>
                <a:gridCol w="2577947">
                  <a:extLst>
                    <a:ext uri="{9D8B030D-6E8A-4147-A177-3AD203B41FA5}">
                      <a16:colId xmlns:a16="http://schemas.microsoft.com/office/drawing/2014/main" val="2555347245"/>
                    </a:ext>
                  </a:extLst>
                </a:gridCol>
              </a:tblGrid>
              <a:tr h="0">
                <a:tc>
                  <a:txBody>
                    <a:bodyPr/>
                    <a:lstStyle/>
                    <a:p>
                      <a:pPr algn="ctr"/>
                      <a:r>
                        <a:rPr lang="en-GB" noProof="0" dirty="0">
                          <a:latin typeface="Titillium Web" pitchFamily="2" charset="77"/>
                          <a:ea typeface="Cambria Math" panose="02040503050406030204" pitchFamily="18" charset="0"/>
                        </a:rPr>
                        <a:t>Time Stepping</a:t>
                      </a:r>
                    </a:p>
                  </a:txBody>
                  <a:tcPr/>
                </a:tc>
                <a:tc>
                  <a:txBody>
                    <a:bodyPr/>
                    <a:lstStyle/>
                    <a:p>
                      <a:pPr algn="ctr"/>
                      <a:r>
                        <a:rPr lang="en-GB" noProof="0" dirty="0">
                          <a:latin typeface="Titillium Web" pitchFamily="2" charset="77"/>
                          <a:ea typeface="Cambria Math" panose="02040503050406030204" pitchFamily="18" charset="0"/>
                        </a:rPr>
                        <a:t>Reconstruction</a:t>
                      </a:r>
                    </a:p>
                  </a:txBody>
                  <a:tcPr/>
                </a:tc>
                <a:tc>
                  <a:txBody>
                    <a:bodyPr/>
                    <a:lstStyle/>
                    <a:p>
                      <a:pPr algn="ctr"/>
                      <a:r>
                        <a:rPr lang="en-GB" noProof="0" dirty="0">
                          <a:latin typeface="Titillium Web" pitchFamily="2" charset="77"/>
                          <a:ea typeface="Cambria Math" panose="02040503050406030204" pitchFamily="18" charset="0"/>
                        </a:rPr>
                        <a:t>Riemann Solver</a:t>
                      </a:r>
                    </a:p>
                  </a:txBody>
                  <a:tcPr/>
                </a:tc>
                <a:tc>
                  <a:txBody>
                    <a:bodyPr/>
                    <a:lstStyle/>
                    <a:p>
                      <a:pPr algn="ctr"/>
                      <a:r>
                        <a:rPr lang="en-GB" noProof="0" dirty="0">
                          <a:latin typeface="Titillium Web" pitchFamily="2" charset="77"/>
                          <a:ea typeface="Cambria Math" panose="02040503050406030204" pitchFamily="18" charset="0"/>
                        </a:rPr>
                        <a:t>∇∙B = 0 </a:t>
                      </a:r>
                    </a:p>
                  </a:txBody>
                  <a:tcPr/>
                </a:tc>
                <a:extLst>
                  <a:ext uri="{0D108BD9-81ED-4DB2-BD59-A6C34878D82A}">
                    <a16:rowId xmlns:a16="http://schemas.microsoft.com/office/drawing/2014/main" val="429225143"/>
                  </a:ext>
                </a:extLst>
              </a:tr>
              <a:tr h="283142">
                <a:tc>
                  <a:txBody>
                    <a:bodyPr/>
                    <a:lstStyle/>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Hancock / Char- tracing</a:t>
                      </a:r>
                    </a:p>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RK2 / RK3</a:t>
                      </a:r>
                    </a:p>
                  </a:txBody>
                  <a:tcPr/>
                </a:tc>
                <a:tc>
                  <a:txBody>
                    <a:bodyPr/>
                    <a:lstStyle/>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Linear</a:t>
                      </a:r>
                    </a:p>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PPM</a:t>
                      </a:r>
                    </a:p>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WENO 3</a:t>
                      </a:r>
                      <a:r>
                        <a:rPr lang="en-GB" sz="1600" baseline="30000" noProof="0" dirty="0">
                          <a:latin typeface="Titillium Web" pitchFamily="2" charset="77"/>
                          <a:ea typeface="Cambria Math" panose="02040503050406030204" pitchFamily="18" charset="0"/>
                        </a:rPr>
                        <a:t>rd</a:t>
                      </a:r>
                      <a:r>
                        <a:rPr lang="en-GB" sz="1600" noProof="0" dirty="0">
                          <a:latin typeface="Titillium Web" pitchFamily="2" charset="77"/>
                          <a:ea typeface="Cambria Math" panose="02040503050406030204" pitchFamily="18" charset="0"/>
                        </a:rPr>
                        <a:t> and 5</a:t>
                      </a:r>
                      <a:r>
                        <a:rPr lang="en-GB" sz="1600" baseline="30000" noProof="0" dirty="0">
                          <a:latin typeface="Titillium Web" pitchFamily="2" charset="77"/>
                          <a:ea typeface="Cambria Math" panose="02040503050406030204" pitchFamily="18" charset="0"/>
                        </a:rPr>
                        <a:t>th</a:t>
                      </a:r>
                      <a:endParaRPr lang="en-GB" sz="1600" noProof="0" dirty="0">
                        <a:latin typeface="Titillium Web" pitchFamily="2" charset="77"/>
                        <a:ea typeface="Cambria Math" panose="02040503050406030204" pitchFamily="18" charset="0"/>
                      </a:endParaRPr>
                    </a:p>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MP5</a:t>
                      </a:r>
                    </a:p>
                  </a:txBody>
                  <a:tcPr/>
                </a:tc>
                <a:tc>
                  <a:txBody>
                    <a:bodyPr/>
                    <a:lstStyle/>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Exact </a:t>
                      </a:r>
                    </a:p>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Roe</a:t>
                      </a:r>
                    </a:p>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HLL / HLLC / HLLD</a:t>
                      </a:r>
                    </a:p>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TVDLF</a:t>
                      </a:r>
                    </a:p>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GFORCE</a:t>
                      </a:r>
                    </a:p>
                  </a:txBody>
                  <a:tcPr/>
                </a:tc>
                <a:tc>
                  <a:txBody>
                    <a:bodyPr/>
                    <a:lstStyle/>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Eight wave</a:t>
                      </a:r>
                    </a:p>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GLM</a:t>
                      </a:r>
                    </a:p>
                    <a:p>
                      <a:pPr marL="285750" indent="-285750">
                        <a:buFont typeface="Arial" panose="020B0604020202020204" pitchFamily="34" charset="0"/>
                        <a:buChar char="•"/>
                      </a:pPr>
                      <a:r>
                        <a:rPr lang="en-GB" sz="1600" noProof="0" dirty="0">
                          <a:latin typeface="Titillium Web" pitchFamily="2" charset="77"/>
                          <a:ea typeface="Cambria Math" panose="02040503050406030204" pitchFamily="18" charset="0"/>
                        </a:rPr>
                        <a:t>Constrained transport</a:t>
                      </a:r>
                    </a:p>
                  </a:txBody>
                  <a:tcPr/>
                </a:tc>
                <a:extLst>
                  <a:ext uri="{0D108BD9-81ED-4DB2-BD59-A6C34878D82A}">
                    <a16:rowId xmlns:a16="http://schemas.microsoft.com/office/drawing/2014/main" val="3663216576"/>
                  </a:ext>
                </a:extLst>
              </a:tr>
            </a:tbl>
          </a:graphicData>
        </a:graphic>
      </p:graphicFrame>
      <p:pic>
        <p:nvPicPr>
          <p:cNvPr id="5" name="Google Shape;134;p2">
            <a:extLst>
              <a:ext uri="{FF2B5EF4-FFF2-40B4-BE49-F238E27FC236}">
                <a16:creationId xmlns:a16="http://schemas.microsoft.com/office/drawing/2014/main" id="{0B160C2F-FEE9-4054-E2E5-606DE4A9F5A4}"/>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9" name="Google Shape;147;g27df92e4ca9_0_1">
            <a:extLst>
              <a:ext uri="{FF2B5EF4-FFF2-40B4-BE49-F238E27FC236}">
                <a16:creationId xmlns:a16="http://schemas.microsoft.com/office/drawing/2014/main" id="{D4FF2574-825A-EEB6-5975-C643459038C0}"/>
              </a:ext>
            </a:extLst>
          </p:cNvPr>
          <p:cNvGrpSpPr/>
          <p:nvPr/>
        </p:nvGrpSpPr>
        <p:grpSpPr>
          <a:xfrm>
            <a:off x="0" y="6511282"/>
            <a:ext cx="12192000" cy="361767"/>
            <a:chOff x="0" y="6511282"/>
            <a:chExt cx="12192000" cy="361767"/>
          </a:xfrm>
        </p:grpSpPr>
        <p:pic>
          <p:nvPicPr>
            <p:cNvPr id="10" name="Google Shape;148;g27df92e4ca9_0_1">
              <a:extLst>
                <a:ext uri="{FF2B5EF4-FFF2-40B4-BE49-F238E27FC236}">
                  <a16:creationId xmlns:a16="http://schemas.microsoft.com/office/drawing/2014/main" id="{2537D3DA-24F2-03CE-5358-FA4F41EDE33F}"/>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2" name="Google Shape;149;g27df92e4ca9_0_1">
              <a:extLst>
                <a:ext uri="{FF2B5EF4-FFF2-40B4-BE49-F238E27FC236}">
                  <a16:creationId xmlns:a16="http://schemas.microsoft.com/office/drawing/2014/main" id="{8A8B9EF5-A16F-3C45-E254-12FE9554D2AF}"/>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 name="Google Shape;150;g27df92e4ca9_0_1">
              <a:extLst>
                <a:ext uri="{FF2B5EF4-FFF2-40B4-BE49-F238E27FC236}">
                  <a16:creationId xmlns:a16="http://schemas.microsoft.com/office/drawing/2014/main" id="{C4A841F9-578A-142E-3A7F-B3E258E57997}"/>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806939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67555" y="900077"/>
            <a:ext cx="10515600" cy="1053567"/>
          </a:xfrm>
        </p:spPr>
        <p:txBody>
          <a:bodyPr>
            <a:normAutofit/>
          </a:bodyPr>
          <a:lstStyle/>
          <a:p>
            <a:r>
              <a:rPr lang="it-IT" sz="3600" b="1" dirty="0">
                <a:solidFill>
                  <a:srgbClr val="1C7FFF"/>
                </a:solidFill>
                <a:latin typeface="Titillium Web"/>
                <a:ea typeface="Titillium Web"/>
                <a:cs typeface="Titillium Web"/>
                <a:sym typeface="Titillium Web"/>
              </a:rPr>
              <a:t>PLUTO Download Worldwide </a:t>
            </a:r>
            <a:r>
              <a:rPr lang="it-IT" sz="3600" b="1" dirty="0" err="1">
                <a:solidFill>
                  <a:srgbClr val="1C7FFF"/>
                </a:solidFill>
                <a:latin typeface="Titillium Web"/>
                <a:ea typeface="Titillium Web"/>
                <a:cs typeface="Titillium Web"/>
                <a:sym typeface="Titillium Web"/>
              </a:rPr>
              <a:t>Map</a:t>
            </a:r>
            <a:endParaRPr lang="en-US" sz="3600" dirty="0"/>
          </a:p>
        </p:txBody>
      </p:sp>
      <p:sp>
        <p:nvSpPr>
          <p:cNvPr id="2" name="Content Placeholder 1"/>
          <p:cNvSpPr>
            <a:spLocks noGrp="1"/>
          </p:cNvSpPr>
          <p:nvPr>
            <p:ph idx="1"/>
          </p:nvPr>
        </p:nvSpPr>
        <p:spPr>
          <a:xfrm>
            <a:off x="467555" y="2201076"/>
            <a:ext cx="3316170" cy="3278368"/>
          </a:xfrm>
        </p:spPr>
        <p:txBody>
          <a:bodyPr>
            <a:normAutofit/>
          </a:bodyPr>
          <a:lstStyle/>
          <a:p>
            <a:pPr marL="0" indent="0">
              <a:buNone/>
            </a:pPr>
            <a:r>
              <a:rPr lang="en-US" sz="2000" b="1" dirty="0">
                <a:latin typeface="Titillium Web" pitchFamily="2" charset="77"/>
              </a:rPr>
              <a:t>PLUTO 4.3</a:t>
            </a:r>
            <a:r>
              <a:rPr lang="en-US" sz="2000" dirty="0">
                <a:latin typeface="Titillium Web" pitchFamily="2" charset="77"/>
              </a:rPr>
              <a:t>  (2018-2021) </a:t>
            </a:r>
          </a:p>
          <a:p>
            <a:pPr marL="0" indent="0">
              <a:buNone/>
            </a:pPr>
            <a:r>
              <a:rPr lang="en-US" sz="2000" dirty="0">
                <a:latin typeface="Titillium Web" pitchFamily="2" charset="77"/>
              </a:rPr>
              <a:t>∼ 1360 downloads</a:t>
            </a:r>
          </a:p>
          <a:p>
            <a:pPr marL="0" indent="0">
              <a:buNone/>
            </a:pPr>
            <a:endParaRPr lang="en-US" sz="2000" dirty="0">
              <a:latin typeface="Titillium Web" pitchFamily="2" charset="77"/>
            </a:endParaRPr>
          </a:p>
          <a:p>
            <a:pPr marL="0" indent="0">
              <a:buNone/>
            </a:pPr>
            <a:r>
              <a:rPr lang="en-US" sz="2000" b="1" dirty="0">
                <a:latin typeface="Titillium Web" pitchFamily="2" charset="77"/>
              </a:rPr>
              <a:t>PLUTO 4.4</a:t>
            </a:r>
            <a:r>
              <a:rPr lang="en-US" sz="2000" dirty="0">
                <a:latin typeface="Titillium Web" pitchFamily="2" charset="77"/>
              </a:rPr>
              <a:t>  (2020-2021) </a:t>
            </a:r>
          </a:p>
          <a:p>
            <a:pPr marL="0" indent="0">
              <a:buNone/>
            </a:pPr>
            <a:r>
              <a:rPr lang="en-US" sz="2000" dirty="0">
                <a:latin typeface="Titillium Web" pitchFamily="2" charset="77"/>
              </a:rPr>
              <a:t>∼ 460 downloads </a:t>
            </a:r>
          </a:p>
        </p:txBody>
      </p:sp>
      <p:pic>
        <p:nvPicPr>
          <p:cNvPr id="4" name="Picture 3">
            <a:extLst>
              <a:ext uri="{FF2B5EF4-FFF2-40B4-BE49-F238E27FC236}">
                <a16:creationId xmlns:a16="http://schemas.microsoft.com/office/drawing/2014/main" id="{53258066-7386-6842-BF15-9BCEF499127E}"/>
              </a:ext>
            </a:extLst>
          </p:cNvPr>
          <p:cNvPicPr>
            <a:picLocks noChangeAspect="1"/>
          </p:cNvPicPr>
          <p:nvPr/>
        </p:nvPicPr>
        <p:blipFill rotWithShape="1">
          <a:blip r:embed="rId3"/>
          <a:srcRect l="10946" t="4971" r="8378" b="7628"/>
          <a:stretch/>
        </p:blipFill>
        <p:spPr>
          <a:xfrm>
            <a:off x="4054883" y="1912267"/>
            <a:ext cx="7969674" cy="4392000"/>
          </a:xfrm>
          <a:prstGeom prst="rect">
            <a:avLst/>
          </a:prstGeom>
          <a:ln>
            <a:solidFill>
              <a:schemeClr val="tx1"/>
            </a:solidFill>
          </a:ln>
        </p:spPr>
      </p:pic>
      <p:sp>
        <p:nvSpPr>
          <p:cNvPr id="5" name="TextBox 4">
            <a:extLst>
              <a:ext uri="{FF2B5EF4-FFF2-40B4-BE49-F238E27FC236}">
                <a16:creationId xmlns:a16="http://schemas.microsoft.com/office/drawing/2014/main" id="{29791547-B5B2-4644-AFD2-C80397B200FA}"/>
              </a:ext>
            </a:extLst>
          </p:cNvPr>
          <p:cNvSpPr txBox="1"/>
          <p:nvPr/>
        </p:nvSpPr>
        <p:spPr>
          <a:xfrm>
            <a:off x="4373210" y="3956901"/>
            <a:ext cx="1369286" cy="523220"/>
          </a:xfrm>
          <a:prstGeom prst="rect">
            <a:avLst/>
          </a:prstGeom>
          <a:noFill/>
        </p:spPr>
        <p:txBody>
          <a:bodyPr wrap="none" rtlCol="0">
            <a:spAutoFit/>
          </a:bodyPr>
          <a:lstStyle/>
          <a:p>
            <a:pPr marL="285750" indent="-285750">
              <a:buClr>
                <a:schemeClr val="accent1">
                  <a:lumMod val="75000"/>
                </a:schemeClr>
              </a:buClr>
              <a:buFont typeface="Arial" panose="020B0604020202020204" pitchFamily="34" charset="0"/>
              <a:buChar char="•"/>
            </a:pPr>
            <a:r>
              <a:rPr lang="en-IT">
                <a:solidFill>
                  <a:schemeClr val="accent1">
                    <a:lumMod val="75000"/>
                  </a:schemeClr>
                </a:solidFill>
              </a:rPr>
              <a:t>PLUTO 4.3</a:t>
            </a:r>
          </a:p>
          <a:p>
            <a:pPr marL="285750" indent="-285750">
              <a:buClr>
                <a:srgbClr val="FF0000"/>
              </a:buClr>
              <a:buFont typeface="Arial" panose="020B0604020202020204" pitchFamily="34" charset="0"/>
              <a:buChar char="•"/>
            </a:pPr>
            <a:r>
              <a:rPr lang="en-IT">
                <a:solidFill>
                  <a:srgbClr val="FF0000"/>
                </a:solidFill>
              </a:rPr>
              <a:t>PLUTO 4.4</a:t>
            </a:r>
          </a:p>
        </p:txBody>
      </p:sp>
      <p:pic>
        <p:nvPicPr>
          <p:cNvPr id="8" name="Google Shape;134;p2">
            <a:extLst>
              <a:ext uri="{FF2B5EF4-FFF2-40B4-BE49-F238E27FC236}">
                <a16:creationId xmlns:a16="http://schemas.microsoft.com/office/drawing/2014/main" id="{B5D4DCAC-5AD2-A55C-73FB-2625EF7833D7}"/>
              </a:ext>
            </a:extLst>
          </p:cNvPr>
          <p:cNvPicPr preferRelativeResize="0"/>
          <p:nvPr/>
        </p:nvPicPr>
        <p:blipFill rotWithShape="1">
          <a:blip r:embed="rId4">
            <a:alphaModFix/>
          </a:blip>
          <a:srcRect/>
          <a:stretch/>
        </p:blipFill>
        <p:spPr>
          <a:xfrm>
            <a:off x="-3" y="0"/>
            <a:ext cx="12192001" cy="850899"/>
          </a:xfrm>
          <a:prstGeom prst="rect">
            <a:avLst/>
          </a:prstGeom>
          <a:noFill/>
          <a:ln>
            <a:noFill/>
          </a:ln>
        </p:spPr>
      </p:pic>
      <p:grpSp>
        <p:nvGrpSpPr>
          <p:cNvPr id="9" name="Google Shape;147;g27df92e4ca9_0_1">
            <a:extLst>
              <a:ext uri="{FF2B5EF4-FFF2-40B4-BE49-F238E27FC236}">
                <a16:creationId xmlns:a16="http://schemas.microsoft.com/office/drawing/2014/main" id="{035CC551-AE2B-8B2C-7B61-99D5ABA4B809}"/>
              </a:ext>
            </a:extLst>
          </p:cNvPr>
          <p:cNvGrpSpPr/>
          <p:nvPr/>
        </p:nvGrpSpPr>
        <p:grpSpPr>
          <a:xfrm>
            <a:off x="0" y="6511282"/>
            <a:ext cx="12192000" cy="361767"/>
            <a:chOff x="0" y="6511282"/>
            <a:chExt cx="12192000" cy="361767"/>
          </a:xfrm>
        </p:grpSpPr>
        <p:pic>
          <p:nvPicPr>
            <p:cNvPr id="10" name="Google Shape;148;g27df92e4ca9_0_1">
              <a:extLst>
                <a:ext uri="{FF2B5EF4-FFF2-40B4-BE49-F238E27FC236}">
                  <a16:creationId xmlns:a16="http://schemas.microsoft.com/office/drawing/2014/main" id="{EA9D3855-CDF4-77FC-C8AF-3A813E36AB6C}"/>
                </a:ext>
              </a:extLst>
            </p:cNvPr>
            <p:cNvPicPr preferRelativeResize="0"/>
            <p:nvPr/>
          </p:nvPicPr>
          <p:blipFill rotWithShape="1">
            <a:blip r:embed="rId5">
              <a:alphaModFix/>
            </a:blip>
            <a:srcRect/>
            <a:stretch/>
          </p:blipFill>
          <p:spPr>
            <a:xfrm>
              <a:off x="0" y="6511282"/>
              <a:ext cx="12192000" cy="361767"/>
            </a:xfrm>
            <a:prstGeom prst="rect">
              <a:avLst/>
            </a:prstGeom>
            <a:noFill/>
            <a:ln>
              <a:noFill/>
            </a:ln>
          </p:spPr>
        </p:pic>
        <p:sp>
          <p:nvSpPr>
            <p:cNvPr id="11" name="Google Shape;149;g27df92e4ca9_0_1">
              <a:extLst>
                <a:ext uri="{FF2B5EF4-FFF2-40B4-BE49-F238E27FC236}">
                  <a16:creationId xmlns:a16="http://schemas.microsoft.com/office/drawing/2014/main" id="{663C3532-697D-8ED0-5CD8-2CD16E0D94B3}"/>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 name="Google Shape;150;g27df92e4ca9_0_1">
              <a:extLst>
                <a:ext uri="{FF2B5EF4-FFF2-40B4-BE49-F238E27FC236}">
                  <a16:creationId xmlns:a16="http://schemas.microsoft.com/office/drawing/2014/main" id="{4158BFF8-02D1-5960-A198-2A7486DC7569}"/>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0791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ED254-0530-9FA8-167F-62122209C520}"/>
              </a:ext>
            </a:extLst>
          </p:cNvPr>
          <p:cNvSpPr>
            <a:spLocks noGrp="1"/>
          </p:cNvSpPr>
          <p:nvPr>
            <p:ph type="title"/>
          </p:nvPr>
        </p:nvSpPr>
        <p:spPr>
          <a:xfrm>
            <a:off x="831850" y="2862262"/>
            <a:ext cx="10515600" cy="1133475"/>
          </a:xfrm>
        </p:spPr>
        <p:txBody>
          <a:bodyPr>
            <a:normAutofit/>
          </a:bodyPr>
          <a:lstStyle/>
          <a:p>
            <a:r>
              <a:rPr lang="en-US" sz="4800" b="1" i="1" dirty="0" err="1">
                <a:solidFill>
                  <a:schemeClr val="accent5"/>
                </a:solidFill>
                <a:latin typeface="Titillium Web" pitchFamily="2" charset="77"/>
              </a:rPr>
              <a:t>gPLUTO</a:t>
            </a:r>
            <a:r>
              <a:rPr lang="en-US" sz="4800" b="1" i="1" dirty="0">
                <a:solidFill>
                  <a:schemeClr val="accent5"/>
                </a:solidFill>
                <a:latin typeface="Titillium Web" pitchFamily="2" charset="77"/>
              </a:rPr>
              <a:t>:</a:t>
            </a:r>
            <a:r>
              <a:rPr lang="en-US" sz="4800" dirty="0">
                <a:latin typeface="Titillium Web" pitchFamily="2" charset="77"/>
              </a:rPr>
              <a:t> Development</a:t>
            </a:r>
          </a:p>
        </p:txBody>
      </p:sp>
      <p:pic>
        <p:nvPicPr>
          <p:cNvPr id="7" name="Picture 6" descr="Cartoon dog with tongue out&#10;&#10;Description automatically generated">
            <a:extLst>
              <a:ext uri="{FF2B5EF4-FFF2-40B4-BE49-F238E27FC236}">
                <a16:creationId xmlns:a16="http://schemas.microsoft.com/office/drawing/2014/main" id="{5257C6E1-C007-C40C-7C55-CE46041B6283}"/>
              </a:ext>
            </a:extLst>
          </p:cNvPr>
          <p:cNvPicPr>
            <a:picLocks noChangeAspect="1"/>
          </p:cNvPicPr>
          <p:nvPr/>
        </p:nvPicPr>
        <p:blipFill>
          <a:blip r:embed="rId3"/>
          <a:stretch>
            <a:fillRect/>
          </a:stretch>
        </p:blipFill>
        <p:spPr>
          <a:xfrm>
            <a:off x="10000374" y="1113259"/>
            <a:ext cx="1670050" cy="3180462"/>
          </a:xfrm>
          <a:prstGeom prst="rect">
            <a:avLst/>
          </a:prstGeom>
        </p:spPr>
      </p:pic>
      <p:sp>
        <p:nvSpPr>
          <p:cNvPr id="8" name="Speech Bubble: Oval 5">
            <a:extLst>
              <a:ext uri="{FF2B5EF4-FFF2-40B4-BE49-F238E27FC236}">
                <a16:creationId xmlns:a16="http://schemas.microsoft.com/office/drawing/2014/main" id="{5F5B6AE3-4771-6A3B-05B5-B7BF282B66C0}"/>
              </a:ext>
            </a:extLst>
          </p:cNvPr>
          <p:cNvSpPr/>
          <p:nvPr/>
        </p:nvSpPr>
        <p:spPr>
          <a:xfrm>
            <a:off x="7561315" y="1224291"/>
            <a:ext cx="2302425" cy="1339987"/>
          </a:xfrm>
          <a:prstGeom prst="wedgeEllipseCallout">
            <a:avLst>
              <a:gd name="adj1" fmla="val 64998"/>
              <a:gd name="adj2" fmla="val 15915"/>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en-US" sz="2200" noProof="1">
                <a:solidFill>
                  <a:schemeClr val="bg1"/>
                </a:solidFill>
                <a:latin typeface="Titillium Web" pitchFamily="2" charset="77"/>
              </a:rPr>
              <a:t>Still</a:t>
            </a:r>
            <a:r>
              <a:rPr lang="en-US" sz="2200" dirty="0">
                <a:solidFill>
                  <a:schemeClr val="bg1"/>
                </a:solidFill>
                <a:latin typeface="Titillium Web" pitchFamily="2" charset="77"/>
              </a:rPr>
              <a:t> me… But </a:t>
            </a:r>
            <a:r>
              <a:rPr lang="en-US" sz="2200" dirty="0" err="1">
                <a:solidFill>
                  <a:schemeClr val="bg1"/>
                </a:solidFill>
                <a:latin typeface="Titillium Web" pitchFamily="2" charset="77"/>
              </a:rPr>
              <a:t>gBETTER</a:t>
            </a:r>
            <a:r>
              <a:rPr lang="en-US" sz="2200" dirty="0">
                <a:solidFill>
                  <a:schemeClr val="bg1"/>
                </a:solidFill>
                <a:latin typeface="Titillium Web" pitchFamily="2" charset="77"/>
              </a:rPr>
              <a:t>!</a:t>
            </a:r>
          </a:p>
        </p:txBody>
      </p:sp>
      <p:pic>
        <p:nvPicPr>
          <p:cNvPr id="4" name="Google Shape;134;p2">
            <a:extLst>
              <a:ext uri="{FF2B5EF4-FFF2-40B4-BE49-F238E27FC236}">
                <a16:creationId xmlns:a16="http://schemas.microsoft.com/office/drawing/2014/main" id="{44216346-69EF-3F92-5717-9B90CDDD68CE}"/>
              </a:ext>
            </a:extLst>
          </p:cNvPr>
          <p:cNvPicPr preferRelativeResize="0"/>
          <p:nvPr/>
        </p:nvPicPr>
        <p:blipFill rotWithShape="1">
          <a:blip r:embed="rId4">
            <a:alphaModFix/>
          </a:blip>
          <a:srcRect/>
          <a:stretch/>
        </p:blipFill>
        <p:spPr>
          <a:xfrm>
            <a:off x="-3" y="0"/>
            <a:ext cx="12192001" cy="850899"/>
          </a:xfrm>
          <a:prstGeom prst="rect">
            <a:avLst/>
          </a:prstGeom>
          <a:noFill/>
          <a:ln>
            <a:noFill/>
          </a:ln>
        </p:spPr>
      </p:pic>
      <p:grpSp>
        <p:nvGrpSpPr>
          <p:cNvPr id="9" name="Google Shape;147;g27df92e4ca9_0_1">
            <a:extLst>
              <a:ext uri="{FF2B5EF4-FFF2-40B4-BE49-F238E27FC236}">
                <a16:creationId xmlns:a16="http://schemas.microsoft.com/office/drawing/2014/main" id="{CA92EDC5-37DD-CBCA-F2A3-95F7E64DFA28}"/>
              </a:ext>
            </a:extLst>
          </p:cNvPr>
          <p:cNvGrpSpPr/>
          <p:nvPr/>
        </p:nvGrpSpPr>
        <p:grpSpPr>
          <a:xfrm>
            <a:off x="0" y="6511282"/>
            <a:ext cx="12192000" cy="361767"/>
            <a:chOff x="0" y="6511282"/>
            <a:chExt cx="12192000" cy="361767"/>
          </a:xfrm>
        </p:grpSpPr>
        <p:pic>
          <p:nvPicPr>
            <p:cNvPr id="10" name="Google Shape;148;g27df92e4ca9_0_1">
              <a:extLst>
                <a:ext uri="{FF2B5EF4-FFF2-40B4-BE49-F238E27FC236}">
                  <a16:creationId xmlns:a16="http://schemas.microsoft.com/office/drawing/2014/main" id="{90EE5BE3-ED74-C81B-61C1-1A814EEA1182}"/>
                </a:ext>
              </a:extLst>
            </p:cNvPr>
            <p:cNvPicPr preferRelativeResize="0"/>
            <p:nvPr/>
          </p:nvPicPr>
          <p:blipFill rotWithShape="1">
            <a:blip r:embed="rId5">
              <a:alphaModFix/>
            </a:blip>
            <a:srcRect/>
            <a:stretch/>
          </p:blipFill>
          <p:spPr>
            <a:xfrm>
              <a:off x="0" y="6511282"/>
              <a:ext cx="12192000" cy="361767"/>
            </a:xfrm>
            <a:prstGeom prst="rect">
              <a:avLst/>
            </a:prstGeom>
            <a:noFill/>
            <a:ln>
              <a:noFill/>
            </a:ln>
          </p:spPr>
        </p:pic>
        <p:sp>
          <p:nvSpPr>
            <p:cNvPr id="11" name="Google Shape;149;g27df92e4ca9_0_1">
              <a:extLst>
                <a:ext uri="{FF2B5EF4-FFF2-40B4-BE49-F238E27FC236}">
                  <a16:creationId xmlns:a16="http://schemas.microsoft.com/office/drawing/2014/main" id="{7B34B395-55B0-6794-FC46-EED5C2C244F4}"/>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 name="Google Shape;150;g27df92e4ca9_0_1">
              <a:extLst>
                <a:ext uri="{FF2B5EF4-FFF2-40B4-BE49-F238E27FC236}">
                  <a16:creationId xmlns:a16="http://schemas.microsoft.com/office/drawing/2014/main" id="{77383D4E-3A26-4CA5-EA6A-A044E4F602A1}"/>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681757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CD382-C220-6420-D137-F5E19E3A514F}"/>
              </a:ext>
            </a:extLst>
          </p:cNvPr>
          <p:cNvSpPr>
            <a:spLocks noGrp="1"/>
          </p:cNvSpPr>
          <p:nvPr>
            <p:ph type="title"/>
          </p:nvPr>
        </p:nvSpPr>
        <p:spPr>
          <a:xfrm>
            <a:off x="551637" y="985521"/>
            <a:ext cx="10515600" cy="505470"/>
          </a:xfrm>
        </p:spPr>
        <p:txBody>
          <a:bodyPr>
            <a:noAutofit/>
          </a:bodyPr>
          <a:lstStyle/>
          <a:p>
            <a:r>
              <a:rPr lang="it-IT" sz="3600" b="1" dirty="0">
                <a:solidFill>
                  <a:srgbClr val="1C7FFF"/>
                </a:solidFill>
                <a:latin typeface="Titillium Web"/>
                <a:ea typeface="Titillium Web"/>
                <a:cs typeface="Titillium Web"/>
                <a:sym typeface="Titillium Web"/>
              </a:rPr>
              <a:t>The </a:t>
            </a:r>
            <a:r>
              <a:rPr lang="it-IT" sz="3600" b="1" dirty="0" err="1">
                <a:solidFill>
                  <a:srgbClr val="1C7FFF"/>
                </a:solidFill>
                <a:latin typeface="Titillium Web"/>
                <a:ea typeface="Titillium Web"/>
                <a:cs typeface="Titillium Web"/>
                <a:sym typeface="Titillium Web"/>
              </a:rPr>
              <a:t>exascale</a:t>
            </a:r>
            <a:r>
              <a:rPr lang="it-IT" sz="3600" b="1" dirty="0">
                <a:solidFill>
                  <a:srgbClr val="1C7FFF"/>
                </a:solidFill>
                <a:latin typeface="Titillium Web"/>
                <a:ea typeface="Titillium Web"/>
                <a:cs typeface="Titillium Web"/>
                <a:sym typeface="Titillium Web"/>
              </a:rPr>
              <a:t> challenge: </a:t>
            </a:r>
            <a:r>
              <a:rPr lang="it-IT" sz="3600" b="1" i="1" dirty="0" err="1">
                <a:solidFill>
                  <a:srgbClr val="1C7FFF"/>
                </a:solidFill>
                <a:latin typeface="Titillium Web"/>
                <a:ea typeface="Titillium Web"/>
                <a:cs typeface="Titillium Web"/>
                <a:sym typeface="Titillium Web"/>
              </a:rPr>
              <a:t>gPLUTO</a:t>
            </a:r>
            <a:endParaRPr lang="en-GB" sz="3600" b="1" i="1" dirty="0">
              <a:solidFill>
                <a:schemeClr val="accent5"/>
              </a:solidFill>
            </a:endParaRPr>
          </a:p>
        </p:txBody>
      </p:sp>
      <p:sp>
        <p:nvSpPr>
          <p:cNvPr id="3" name="Content Placeholder 2">
            <a:extLst>
              <a:ext uri="{FF2B5EF4-FFF2-40B4-BE49-F238E27FC236}">
                <a16:creationId xmlns:a16="http://schemas.microsoft.com/office/drawing/2014/main" id="{3CF3AD5E-BB53-AB14-D0B3-9E1024A56BA9}"/>
              </a:ext>
            </a:extLst>
          </p:cNvPr>
          <p:cNvSpPr>
            <a:spLocks noGrp="1"/>
          </p:cNvSpPr>
          <p:nvPr>
            <p:ph idx="1"/>
          </p:nvPr>
        </p:nvSpPr>
        <p:spPr>
          <a:xfrm>
            <a:off x="197067" y="1584038"/>
            <a:ext cx="11832879" cy="4766627"/>
          </a:xfrm>
        </p:spPr>
        <p:txBody>
          <a:bodyPr>
            <a:noAutofit/>
          </a:bodyPr>
          <a:lstStyle/>
          <a:p>
            <a:r>
              <a:rPr lang="en-GB" sz="2000" dirty="0">
                <a:latin typeface="Titillium Web" pitchFamily="2" charset="77"/>
              </a:rPr>
              <a:t>The standard PLUTO </a:t>
            </a:r>
            <a:r>
              <a:rPr lang="en-GB" sz="2000" dirty="0" err="1">
                <a:latin typeface="Titillium Web" pitchFamily="2" charset="77"/>
              </a:rPr>
              <a:t>codewill</a:t>
            </a:r>
            <a:r>
              <a:rPr lang="en-GB" sz="2000" dirty="0">
                <a:latin typeface="Titillium Web" pitchFamily="2" charset="77"/>
              </a:rPr>
              <a:t> be maintained although will no longer  receive major upgrades.</a:t>
            </a:r>
          </a:p>
          <a:p>
            <a:endParaRPr lang="en-GB" sz="2000" dirty="0">
              <a:latin typeface="Titillium Web" pitchFamily="2" charset="77"/>
            </a:endParaRPr>
          </a:p>
          <a:p>
            <a:r>
              <a:rPr lang="en-GB" sz="2000" dirty="0">
                <a:latin typeface="Titillium Web" pitchFamily="2" charset="77"/>
              </a:rPr>
              <a:t>Drastic re-design and re-engineer in order to  cope with new exa-scale hardware solution, typically endowed with heterogenous architectural complexity.</a:t>
            </a:r>
          </a:p>
          <a:p>
            <a:endParaRPr lang="en-GB" sz="2000" dirty="0">
              <a:latin typeface="Titillium Web" pitchFamily="2" charset="77"/>
            </a:endParaRPr>
          </a:p>
          <a:p>
            <a:r>
              <a:rPr lang="en-US" sz="2000" b="1" i="1" dirty="0" err="1">
                <a:solidFill>
                  <a:schemeClr val="accent5"/>
                </a:solidFill>
                <a:latin typeface="Titillium Web" pitchFamily="2" charset="77"/>
              </a:rPr>
              <a:t>gPLUTO</a:t>
            </a:r>
            <a:r>
              <a:rPr lang="en-US" sz="2000" dirty="0">
                <a:latin typeface="Titillium Web" pitchFamily="2" charset="77"/>
              </a:rPr>
              <a:t> – the next line of development - is a full rewrite of the PLUTO code targeting </a:t>
            </a:r>
            <a:r>
              <a:rPr lang="en-US" sz="2000" i="1" u="sng" dirty="0" err="1">
                <a:solidFill>
                  <a:srgbClr val="FF0000"/>
                </a:solidFill>
                <a:latin typeface="Titillium Web" pitchFamily="2" charset="77"/>
              </a:rPr>
              <a:t>exascale</a:t>
            </a:r>
            <a:r>
              <a:rPr lang="en-US" sz="2000" dirty="0">
                <a:latin typeface="Titillium Web" pitchFamily="2" charset="77"/>
              </a:rPr>
              <a:t> facilities and new generation hardware.</a:t>
            </a:r>
          </a:p>
          <a:p>
            <a:endParaRPr lang="en-US" sz="2000" dirty="0">
              <a:latin typeface="Titillium Web" pitchFamily="2" charset="77"/>
            </a:endParaRPr>
          </a:p>
          <a:p>
            <a:r>
              <a:rPr lang="en-US" sz="2000" dirty="0">
                <a:solidFill>
                  <a:srgbClr val="00B050"/>
                </a:solidFill>
                <a:latin typeface="Titillium Web" pitchFamily="2" charset="77"/>
                <a:cs typeface="Consolas" panose="020B0609020204030204" pitchFamily="49" charset="0"/>
              </a:rPr>
              <a:t>C++</a:t>
            </a:r>
            <a:r>
              <a:rPr lang="en-US" sz="2000" dirty="0">
                <a:latin typeface="Titillium Web" pitchFamily="2" charset="77"/>
              </a:rPr>
              <a:t> &amp; </a:t>
            </a:r>
            <a:r>
              <a:rPr lang="en-US" sz="2000" dirty="0" err="1">
                <a:solidFill>
                  <a:srgbClr val="C00000"/>
                </a:solidFill>
                <a:latin typeface="Titillium Web" pitchFamily="2" charset="77"/>
                <a:cs typeface="Consolas" panose="020B0609020204030204" pitchFamily="49" charset="0"/>
              </a:rPr>
              <a:t>OpenACC</a:t>
            </a:r>
            <a:r>
              <a:rPr lang="en-US" sz="2000" dirty="0">
                <a:latin typeface="Titillium Web" pitchFamily="2" charset="77"/>
              </a:rPr>
              <a:t>  (a high-level directive-based programming model developed by NVIDIA) chosen as our programming paradigm.</a:t>
            </a:r>
          </a:p>
          <a:p>
            <a:endParaRPr lang="en-US" sz="2000" dirty="0">
              <a:latin typeface="Titillium Web" pitchFamily="2" charset="77"/>
            </a:endParaRPr>
          </a:p>
          <a:p>
            <a:r>
              <a:rPr lang="en-US" sz="2000" dirty="0">
                <a:latin typeface="Titillium Web" pitchFamily="2" charset="77"/>
              </a:rPr>
              <a:t>Aims: </a:t>
            </a:r>
            <a:r>
              <a:rPr lang="en-US" sz="2000" dirty="0" err="1">
                <a:latin typeface="Titillium Web" pitchFamily="2" charset="77"/>
              </a:rPr>
              <a:t>i</a:t>
            </a:r>
            <a:r>
              <a:rPr lang="en-US" sz="2000" dirty="0">
                <a:latin typeface="Titillium Web" pitchFamily="2" charset="77"/>
              </a:rPr>
              <a:t>) exhaustive porting of the code to GPU, ii) targeting exa-scale facilities with both CPU and GPUs; iii) complete code revision (PLUTO is 18 years old !);</a:t>
            </a:r>
            <a:endParaRPr lang="en-GB" sz="2000" dirty="0">
              <a:latin typeface="Titillium Web" pitchFamily="2" charset="77"/>
            </a:endParaRPr>
          </a:p>
        </p:txBody>
      </p:sp>
      <p:pic>
        <p:nvPicPr>
          <p:cNvPr id="6" name="Google Shape;134;p2">
            <a:extLst>
              <a:ext uri="{FF2B5EF4-FFF2-40B4-BE49-F238E27FC236}">
                <a16:creationId xmlns:a16="http://schemas.microsoft.com/office/drawing/2014/main" id="{A884E3C4-97D9-2ED2-3535-215D80535526}"/>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7" name="Google Shape;147;g27df92e4ca9_0_1">
            <a:extLst>
              <a:ext uri="{FF2B5EF4-FFF2-40B4-BE49-F238E27FC236}">
                <a16:creationId xmlns:a16="http://schemas.microsoft.com/office/drawing/2014/main" id="{2F10E88E-8509-8C34-9391-B5BF314C4466}"/>
              </a:ext>
            </a:extLst>
          </p:cNvPr>
          <p:cNvGrpSpPr/>
          <p:nvPr/>
        </p:nvGrpSpPr>
        <p:grpSpPr>
          <a:xfrm>
            <a:off x="0" y="6511282"/>
            <a:ext cx="12192000" cy="361767"/>
            <a:chOff x="0" y="6511282"/>
            <a:chExt cx="12192000" cy="361767"/>
          </a:xfrm>
        </p:grpSpPr>
        <p:pic>
          <p:nvPicPr>
            <p:cNvPr id="8" name="Google Shape;148;g27df92e4ca9_0_1">
              <a:extLst>
                <a:ext uri="{FF2B5EF4-FFF2-40B4-BE49-F238E27FC236}">
                  <a16:creationId xmlns:a16="http://schemas.microsoft.com/office/drawing/2014/main" id="{E3C27CF4-B05B-D2C8-E554-F61EA3EADFD4}"/>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0" name="Google Shape;149;g27df92e4ca9_0_1">
              <a:extLst>
                <a:ext uri="{FF2B5EF4-FFF2-40B4-BE49-F238E27FC236}">
                  <a16:creationId xmlns:a16="http://schemas.microsoft.com/office/drawing/2014/main" id="{DE9B6D71-F928-A548-45AE-5BB7ACEE5ECE}"/>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1" name="Google Shape;150;g27df92e4ca9_0_1">
              <a:extLst>
                <a:ext uri="{FF2B5EF4-FFF2-40B4-BE49-F238E27FC236}">
                  <a16:creationId xmlns:a16="http://schemas.microsoft.com/office/drawing/2014/main" id="{2B2D74EF-E50D-C6DB-62AB-DA5D2F6A5471}"/>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95014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 name="5-point Star 3">
            <a:extLst>
              <a:ext uri="{FF2B5EF4-FFF2-40B4-BE49-F238E27FC236}">
                <a16:creationId xmlns:a16="http://schemas.microsoft.com/office/drawing/2014/main" id="{8A3991FF-7FBD-874B-88C8-44B79B927253}"/>
              </a:ext>
            </a:extLst>
          </p:cNvPr>
          <p:cNvSpPr>
            <a:spLocks noChangeAspect="1"/>
          </p:cNvSpPr>
          <p:nvPr/>
        </p:nvSpPr>
        <p:spPr>
          <a:xfrm>
            <a:off x="1068496" y="5805967"/>
            <a:ext cx="180000" cy="180000"/>
          </a:xfrm>
          <a:prstGeom prst="star5">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1" name="Content Placeholder 30">
            <a:extLst>
              <a:ext uri="{FF2B5EF4-FFF2-40B4-BE49-F238E27FC236}">
                <a16:creationId xmlns:a16="http://schemas.microsoft.com/office/drawing/2014/main" id="{A6A5F29F-673B-4043-9447-767CCA642255}"/>
              </a:ext>
            </a:extLst>
          </p:cNvPr>
          <p:cNvSpPr>
            <a:spLocks noGrp="1"/>
          </p:cNvSpPr>
          <p:nvPr>
            <p:ph idx="1"/>
          </p:nvPr>
        </p:nvSpPr>
        <p:spPr>
          <a:xfrm>
            <a:off x="786813" y="1585787"/>
            <a:ext cx="900615" cy="4479748"/>
          </a:xfrm>
        </p:spPr>
        <p:txBody>
          <a:bodyPr>
            <a:noAutofit/>
          </a:bodyPr>
          <a:lstStyle/>
          <a:p>
            <a:pPr marL="0" indent="0">
              <a:buNone/>
            </a:pPr>
            <a:r>
              <a:rPr lang="it-IT" sz="3800" dirty="0"/>
              <a:t>- </a:t>
            </a:r>
          </a:p>
          <a:p>
            <a:pPr marL="0" indent="0">
              <a:buNone/>
            </a:pPr>
            <a:r>
              <a:rPr lang="it-IT" sz="3800" dirty="0"/>
              <a:t>- </a:t>
            </a:r>
          </a:p>
          <a:p>
            <a:pPr marL="0" indent="0">
              <a:buNone/>
            </a:pPr>
            <a:r>
              <a:rPr lang="it-IT" sz="3800" dirty="0"/>
              <a:t>- </a:t>
            </a:r>
          </a:p>
          <a:p>
            <a:pPr marL="0" indent="0">
              <a:buNone/>
            </a:pPr>
            <a:r>
              <a:rPr lang="it-IT" sz="3800" dirty="0"/>
              <a:t>- </a:t>
            </a:r>
          </a:p>
          <a:p>
            <a:pPr marL="0" indent="0">
              <a:buNone/>
            </a:pPr>
            <a:r>
              <a:rPr lang="it-IT" sz="3800" dirty="0"/>
              <a:t>-</a:t>
            </a:r>
          </a:p>
          <a:p>
            <a:pPr marL="0" indent="0">
              <a:buNone/>
            </a:pPr>
            <a:r>
              <a:rPr lang="it-IT" sz="3800" dirty="0"/>
              <a:t>- </a:t>
            </a:r>
          </a:p>
          <a:p>
            <a:pPr marL="0" indent="0">
              <a:buNone/>
            </a:pPr>
            <a:r>
              <a:rPr lang="it-IT" sz="3800" dirty="0"/>
              <a:t>-</a:t>
            </a:r>
          </a:p>
        </p:txBody>
      </p:sp>
      <p:sp>
        <p:nvSpPr>
          <p:cNvPr id="15" name="Title 14">
            <a:extLst>
              <a:ext uri="{FF2B5EF4-FFF2-40B4-BE49-F238E27FC236}">
                <a16:creationId xmlns:a16="http://schemas.microsoft.com/office/drawing/2014/main" id="{D599C950-B9C8-624B-723C-66476BD73AF5}"/>
              </a:ext>
            </a:extLst>
          </p:cNvPr>
          <p:cNvSpPr>
            <a:spLocks noGrp="1"/>
          </p:cNvSpPr>
          <p:nvPr>
            <p:ph type="title"/>
          </p:nvPr>
        </p:nvSpPr>
        <p:spPr>
          <a:xfrm>
            <a:off x="1177158" y="844376"/>
            <a:ext cx="9955925" cy="867332"/>
          </a:xfrm>
        </p:spPr>
        <p:txBody>
          <a:bodyPr>
            <a:normAutofit/>
          </a:bodyPr>
          <a:lstStyle/>
          <a:p>
            <a:r>
              <a:rPr lang="it-IT" sz="3600" b="1" i="0" u="none" strike="noStrike" cap="none" dirty="0">
                <a:solidFill>
                  <a:srgbClr val="1C7FFF"/>
                </a:solidFill>
                <a:latin typeface="Titillium Web"/>
                <a:ea typeface="Titillium Web"/>
                <a:cs typeface="Titillium Web"/>
                <a:sym typeface="Titillium Web"/>
              </a:rPr>
              <a:t>Activities </a:t>
            </a:r>
            <a:r>
              <a:rPr lang="it-IT" sz="3600" b="1" i="0" u="none" strike="noStrike" cap="none" dirty="0" err="1">
                <a:solidFill>
                  <a:srgbClr val="1C7FFF"/>
                </a:solidFill>
                <a:latin typeface="Titillium Web"/>
                <a:ea typeface="Titillium Web"/>
                <a:cs typeface="Titillium Web"/>
                <a:sym typeface="Titillium Web"/>
              </a:rPr>
              <a:t>Timelime</a:t>
            </a:r>
            <a:endParaRPr lang="it-IT" sz="3600" dirty="0"/>
          </a:p>
        </p:txBody>
      </p:sp>
      <p:sp>
        <p:nvSpPr>
          <p:cNvPr id="19" name="Down Arrow 18">
            <a:extLst>
              <a:ext uri="{FF2B5EF4-FFF2-40B4-BE49-F238E27FC236}">
                <a16:creationId xmlns:a16="http://schemas.microsoft.com/office/drawing/2014/main" id="{6A0D7A9D-4C20-E8DE-79A9-51238CCE33EB}"/>
              </a:ext>
            </a:extLst>
          </p:cNvPr>
          <p:cNvSpPr/>
          <p:nvPr/>
        </p:nvSpPr>
        <p:spPr>
          <a:xfrm>
            <a:off x="480754" y="1722504"/>
            <a:ext cx="412917" cy="4750223"/>
          </a:xfrm>
          <a:prstGeom prst="downArrow">
            <a:avLst>
              <a:gd name="adj1" fmla="val 50000"/>
              <a:gd name="adj2" fmla="val 79526"/>
            </a:avLst>
          </a:prstGeom>
          <a:gradFill>
            <a:gsLst>
              <a:gs pos="0">
                <a:schemeClr val="accent4">
                  <a:lumMod val="40000"/>
                  <a:lumOff val="60000"/>
                </a:schemeClr>
              </a:gs>
              <a:gs pos="39000">
                <a:schemeClr val="accent2">
                  <a:lumMod val="60000"/>
                  <a:lumOff val="40000"/>
                </a:schemeClr>
              </a:gs>
              <a:gs pos="100000">
                <a:schemeClr val="accent5"/>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aphicFrame>
        <p:nvGraphicFramePr>
          <p:cNvPr id="28" name="Table 27">
            <a:extLst>
              <a:ext uri="{FF2B5EF4-FFF2-40B4-BE49-F238E27FC236}">
                <a16:creationId xmlns:a16="http://schemas.microsoft.com/office/drawing/2014/main" id="{58D108FE-7340-CBBA-3ABC-EC0B5CFDB728}"/>
              </a:ext>
            </a:extLst>
          </p:cNvPr>
          <p:cNvGraphicFramePr>
            <a:graphicFrameLocks noGrp="1"/>
          </p:cNvGraphicFramePr>
          <p:nvPr>
            <p:extLst>
              <p:ext uri="{D42A27DB-BD31-4B8C-83A1-F6EECF244321}">
                <p14:modId xmlns:p14="http://schemas.microsoft.com/office/powerpoint/2010/main" val="3445233117"/>
              </p:ext>
            </p:extLst>
          </p:nvPr>
        </p:nvGraphicFramePr>
        <p:xfrm>
          <a:off x="1284016" y="1342595"/>
          <a:ext cx="9564406" cy="4966131"/>
        </p:xfrm>
        <a:graphic>
          <a:graphicData uri="http://schemas.openxmlformats.org/drawingml/2006/table">
            <a:tbl>
              <a:tblPr firstRow="1" bandRow="1">
                <a:tableStyleId>{3B4B98B0-60AC-42C2-AFA5-B58CD77FA1E5}</a:tableStyleId>
              </a:tblPr>
              <a:tblGrid>
                <a:gridCol w="5653722">
                  <a:extLst>
                    <a:ext uri="{9D8B030D-6E8A-4147-A177-3AD203B41FA5}">
                      <a16:colId xmlns:a16="http://schemas.microsoft.com/office/drawing/2014/main" val="1016978412"/>
                    </a:ext>
                  </a:extLst>
                </a:gridCol>
                <a:gridCol w="3910684">
                  <a:extLst>
                    <a:ext uri="{9D8B030D-6E8A-4147-A177-3AD203B41FA5}">
                      <a16:colId xmlns:a16="http://schemas.microsoft.com/office/drawing/2014/main" val="2864964228"/>
                    </a:ext>
                  </a:extLst>
                </a:gridCol>
              </a:tblGrid>
              <a:tr h="442164">
                <a:tc>
                  <a:txBody>
                    <a:bodyPr/>
                    <a:lstStyle/>
                    <a:p>
                      <a:endParaRPr lang="it-IT" sz="1800" dirty="0">
                        <a:latin typeface="Aptos" panose="020B00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sz="1800" dirty="0"/>
                        <a:t>Achievement</a:t>
                      </a:r>
                      <a:endParaRPr lang="it-IT" sz="1800" dirty="0">
                        <a:latin typeface="Aptos" panose="020B00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296652"/>
                  </a:ext>
                </a:extLst>
              </a:tr>
              <a:tr h="5937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latin typeface="Titillium Web" pitchFamily="2" charset="77"/>
                        </a:rPr>
                        <a:t>Oct 2022: </a:t>
                      </a:r>
                      <a:r>
                        <a:rPr lang="en-GB" sz="1800" noProof="0" dirty="0">
                          <a:solidFill>
                            <a:prstClr val="black"/>
                          </a:solidFill>
                          <a:latin typeface="Titillium Web" pitchFamily="2" charset="77"/>
                        </a:rPr>
                        <a:t>Simple 2D HD </a:t>
                      </a:r>
                      <a:r>
                        <a:rPr lang="en-GB" sz="1800" i="1" noProof="0" dirty="0" err="1">
                          <a:solidFill>
                            <a:schemeClr val="accent5"/>
                          </a:solidFill>
                          <a:latin typeface="Titillium Web" pitchFamily="2" charset="77"/>
                        </a:rPr>
                        <a:t>miniapp</a:t>
                      </a:r>
                      <a:r>
                        <a:rPr lang="en-GB" sz="1800" noProof="0" dirty="0">
                          <a:solidFill>
                            <a:prstClr val="black"/>
                          </a:solidFill>
                          <a:latin typeface="Titillium Web" pitchFamily="2" charset="77"/>
                        </a:rPr>
                        <a:t> (C, ∼1000 lines);</a:t>
                      </a:r>
                    </a:p>
                    <a:p>
                      <a:endParaRPr lang="en-GB" sz="1800" noProof="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noProof="0" dirty="0">
                          <a:latin typeface="Titillium Web" pitchFamily="2" charset="77"/>
                        </a:rPr>
                        <a:t>Code restructure, array re-organization, etc..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6850556"/>
                  </a:ext>
                </a:extLst>
              </a:tr>
              <a:tr h="561196">
                <a:tc>
                  <a:txBody>
                    <a:bodyPr/>
                    <a:lstStyle/>
                    <a:p>
                      <a:r>
                        <a:rPr lang="en-GB" sz="1800" noProof="0" dirty="0">
                          <a:latin typeface="Titillium Web" pitchFamily="2" charset="77"/>
                        </a:rPr>
                        <a:t>March 2023: Added </a:t>
                      </a:r>
                      <a:r>
                        <a:rPr lang="en-GB" sz="1800" i="1" noProof="0" dirty="0" err="1">
                          <a:solidFill>
                            <a:srgbClr val="FF0000"/>
                          </a:solidFill>
                          <a:latin typeface="Titillium Web" pitchFamily="2" charset="77"/>
                        </a:rPr>
                        <a:t>OpenACC</a:t>
                      </a:r>
                      <a:r>
                        <a:rPr lang="en-GB" sz="1800" noProof="0" dirty="0">
                          <a:latin typeface="Titillium Web" pitchFamily="2" charset="77"/>
                        </a:rPr>
                        <a:t> functionality;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noProof="0" dirty="0">
                          <a:latin typeface="Titillium Web" pitchFamily="2" charset="77"/>
                        </a:rPr>
                        <a:t>Achieved ~ 10 x speedup (GPU vs CPU);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1444814"/>
                  </a:ext>
                </a:extLst>
              </a:tr>
              <a:tr h="7102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solidFill>
                            <a:prstClr val="black"/>
                          </a:solidFill>
                          <a:latin typeface="Titillium Web" pitchFamily="2" charset="77"/>
                        </a:rPr>
                        <a:t>Oct 2023: Imported </a:t>
                      </a:r>
                      <a:r>
                        <a:rPr lang="en-GB" sz="1800" i="1" noProof="0" dirty="0">
                          <a:solidFill>
                            <a:schemeClr val="accent5"/>
                          </a:solidFill>
                          <a:latin typeface="Titillium Web" pitchFamily="2" charset="77"/>
                        </a:rPr>
                        <a:t>new kernels</a:t>
                      </a:r>
                      <a:r>
                        <a:rPr lang="en-GB" sz="1800" noProof="0" dirty="0">
                          <a:solidFill>
                            <a:prstClr val="black"/>
                          </a:solidFill>
                          <a:latin typeface="Titillium Web" pitchFamily="2" charset="77"/>
                        </a:rPr>
                        <a:t> (MHD,  MPI support for CPU, new Riemann solvers, etc..); user-interface;</a:t>
                      </a:r>
                      <a:endParaRPr lang="en-GB" sz="1800" noProof="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noProof="0" dirty="0">
                          <a:latin typeface="Titillium Web" pitchFamily="2" charset="77"/>
                        </a:rPr>
                        <a:t>More physics, increased user-friendliness &amp; portability;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3685247"/>
                  </a:ext>
                </a:extLst>
              </a:tr>
              <a:tr h="5937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solidFill>
                            <a:prstClr val="black"/>
                          </a:solidFill>
                          <a:latin typeface="Titillium Web" pitchFamily="2" charset="77"/>
                        </a:rPr>
                        <a:t>Jan 2024: Switched to </a:t>
                      </a:r>
                      <a:r>
                        <a:rPr lang="en-GB" sz="1800" i="1" noProof="0" dirty="0">
                          <a:solidFill>
                            <a:schemeClr val="accent6"/>
                          </a:solidFill>
                          <a:latin typeface="Titillium Web" pitchFamily="2" charset="77"/>
                        </a:rPr>
                        <a:t>C++</a:t>
                      </a:r>
                      <a:r>
                        <a:rPr lang="en-GB" sz="1800" noProof="0" dirty="0">
                          <a:solidFill>
                            <a:prstClr val="black"/>
                          </a:solidFill>
                          <a:latin typeface="Titillium Web" pitchFamily="2" charset="77"/>
                        </a:rPr>
                        <a:t>; some macro re-design; added relativistic modules; Particles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noProof="0" dirty="0">
                          <a:latin typeface="Titillium Web" pitchFamily="2" charset="77"/>
                        </a:rPr>
                        <a:t>More versatile construct (</a:t>
                      </a:r>
                      <a:r>
                        <a:rPr lang="en-GB" sz="1400" noProof="0" dirty="0">
                          <a:solidFill>
                            <a:prstClr val="black"/>
                          </a:solidFill>
                          <a:latin typeface="Titillium Web" pitchFamily="2" charset="77"/>
                        </a:rPr>
                        <a:t>e.g., templates, classes, vectors)</a:t>
                      </a:r>
                      <a:r>
                        <a:rPr lang="en-GB" sz="1400" noProof="0" dirty="0">
                          <a:latin typeface="Titillium Web" pitchFamily="2" charset="77"/>
                        </a:rPr>
                        <a:t>; improved readability &amp; speedup (up to 50 x)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7201921"/>
                  </a:ext>
                </a:extLst>
              </a:tr>
              <a:tr h="5937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noProof="0" dirty="0">
                          <a:solidFill>
                            <a:prstClr val="black"/>
                          </a:solidFill>
                          <a:latin typeface="Titillium Web" pitchFamily="2" charset="77"/>
                        </a:rPr>
                        <a:t>June  2024: implementation &amp; optimization of new features (4</a:t>
                      </a:r>
                      <a:r>
                        <a:rPr lang="en-GB" sz="1700" baseline="30000" noProof="0" dirty="0">
                          <a:solidFill>
                            <a:prstClr val="black"/>
                          </a:solidFill>
                          <a:latin typeface="Titillium Web" pitchFamily="2" charset="77"/>
                        </a:rPr>
                        <a:t>th</a:t>
                      </a:r>
                      <a:r>
                        <a:rPr lang="en-GB" sz="1700" noProof="0" dirty="0">
                          <a:solidFill>
                            <a:prstClr val="black"/>
                          </a:solidFill>
                          <a:latin typeface="Titillium Web" pitchFamily="2" charset="77"/>
                        </a:rPr>
                        <a:t>-order methods) and kernels (</a:t>
                      </a:r>
                      <a:r>
                        <a:rPr lang="en-GB" sz="1700" noProof="0" dirty="0" err="1">
                          <a:solidFill>
                            <a:prstClr val="black"/>
                          </a:solidFill>
                          <a:latin typeface="Titillium Web" pitchFamily="2" charset="77"/>
                        </a:rPr>
                        <a:t>ResRMHD</a:t>
                      </a:r>
                      <a:r>
                        <a:rPr lang="en-GB" sz="1700" noProof="0" dirty="0">
                          <a:solidFill>
                            <a:prstClr val="black"/>
                          </a:solidFill>
                          <a:latin typeface="Titillium Web" pitchFamily="2" charset="77"/>
                        </a:rPr>
                        <a:t>), 𝛼-release;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noProof="0" dirty="0">
                          <a:latin typeface="Titillium Web" pitchFamily="2" charset="77"/>
                        </a:rPr>
                        <a:t>Increased parallel performance with MPI on both CPU and GPU; more physics and complex algorithms; documentation started;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599884"/>
                  </a:ext>
                </a:extLst>
              </a:tr>
              <a:tr h="5937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noProof="0" dirty="0">
                          <a:solidFill>
                            <a:prstClr val="black"/>
                          </a:solidFill>
                          <a:latin typeface="Titillium Web" pitchFamily="2" charset="77"/>
                        </a:rPr>
                        <a:t>February 2025: OpenMP; Geometry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noProof="0" dirty="0">
                          <a:latin typeface="Titillium Web" pitchFamily="2" charset="77"/>
                        </a:rPr>
                        <a:t>Added non-Cartesian geometries and OpenMP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408774"/>
                  </a:ext>
                </a:extLst>
              </a:tr>
              <a:tr h="555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solidFill>
                            <a:prstClr val="black"/>
                          </a:solidFill>
                          <a:latin typeface="Titillium Web" pitchFamily="2" charset="77"/>
                        </a:rPr>
                        <a:t>Aug 2025: 1</a:t>
                      </a:r>
                      <a:r>
                        <a:rPr lang="en-GB" sz="1800" baseline="30000" noProof="0" dirty="0">
                          <a:solidFill>
                            <a:prstClr val="black"/>
                          </a:solidFill>
                          <a:latin typeface="Titillium Web" pitchFamily="2" charset="77"/>
                        </a:rPr>
                        <a:t>st</a:t>
                      </a:r>
                      <a:r>
                        <a:rPr lang="en-GB" sz="1800" noProof="0" dirty="0">
                          <a:solidFill>
                            <a:prstClr val="black"/>
                          </a:solidFill>
                          <a:latin typeface="Titillium Web" pitchFamily="2" charset="77"/>
                        </a:rPr>
                        <a:t> stable release;</a:t>
                      </a:r>
                      <a:endParaRPr lang="en-GB" sz="1800" noProof="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400" noProof="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6092323"/>
                  </a:ext>
                </a:extLst>
              </a:tr>
            </a:tbl>
          </a:graphicData>
        </a:graphic>
      </p:graphicFrame>
      <p:pic>
        <p:nvPicPr>
          <p:cNvPr id="3" name="Google Shape;134;p2">
            <a:extLst>
              <a:ext uri="{FF2B5EF4-FFF2-40B4-BE49-F238E27FC236}">
                <a16:creationId xmlns:a16="http://schemas.microsoft.com/office/drawing/2014/main" id="{F3954FF3-3AB5-04F0-8851-1559BF5A939B}"/>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5" name="Google Shape;147;g27df92e4ca9_0_1">
            <a:extLst>
              <a:ext uri="{FF2B5EF4-FFF2-40B4-BE49-F238E27FC236}">
                <a16:creationId xmlns:a16="http://schemas.microsoft.com/office/drawing/2014/main" id="{2D8661C6-6902-B1FF-DB63-BE521C3A7EA9}"/>
              </a:ext>
            </a:extLst>
          </p:cNvPr>
          <p:cNvGrpSpPr/>
          <p:nvPr/>
        </p:nvGrpSpPr>
        <p:grpSpPr>
          <a:xfrm>
            <a:off x="0" y="6511282"/>
            <a:ext cx="12192000" cy="361767"/>
            <a:chOff x="0" y="6511282"/>
            <a:chExt cx="12192000" cy="361767"/>
          </a:xfrm>
        </p:grpSpPr>
        <p:pic>
          <p:nvPicPr>
            <p:cNvPr id="6" name="Google Shape;148;g27df92e4ca9_0_1">
              <a:extLst>
                <a:ext uri="{FF2B5EF4-FFF2-40B4-BE49-F238E27FC236}">
                  <a16:creationId xmlns:a16="http://schemas.microsoft.com/office/drawing/2014/main" id="{9CC0E044-16A8-F108-CBEA-6B23894CC23D}"/>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9" name="Google Shape;149;g27df92e4ca9_0_1">
              <a:extLst>
                <a:ext uri="{FF2B5EF4-FFF2-40B4-BE49-F238E27FC236}">
                  <a16:creationId xmlns:a16="http://schemas.microsoft.com/office/drawing/2014/main" id="{6687CF50-E3A7-63EB-E924-5DA41AC51D05}"/>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0" name="Google Shape;150;g27df92e4ca9_0_1">
              <a:extLst>
                <a:ext uri="{FF2B5EF4-FFF2-40B4-BE49-F238E27FC236}">
                  <a16:creationId xmlns:a16="http://schemas.microsoft.com/office/drawing/2014/main" id="{6E34B18E-6B12-24C8-D669-69FF4007B55A}"/>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 name="Title 14">
            <a:extLst>
              <a:ext uri="{FF2B5EF4-FFF2-40B4-BE49-F238E27FC236}">
                <a16:creationId xmlns:a16="http://schemas.microsoft.com/office/drawing/2014/main" id="{D599C950-B9C8-624B-723C-66476BD73AF5}"/>
              </a:ext>
            </a:extLst>
          </p:cNvPr>
          <p:cNvSpPr>
            <a:spLocks noGrp="1"/>
          </p:cNvSpPr>
          <p:nvPr>
            <p:ph type="title"/>
          </p:nvPr>
        </p:nvSpPr>
        <p:spPr>
          <a:xfrm>
            <a:off x="250403" y="1115907"/>
            <a:ext cx="4099175" cy="867332"/>
          </a:xfrm>
        </p:spPr>
        <p:txBody>
          <a:bodyPr>
            <a:normAutofit/>
          </a:bodyPr>
          <a:lstStyle/>
          <a:p>
            <a:r>
              <a:rPr lang="it-IT" sz="3600" b="1" i="0" u="none" strike="noStrike" cap="none" dirty="0" err="1">
                <a:solidFill>
                  <a:srgbClr val="1C7FFF"/>
                </a:solidFill>
                <a:latin typeface="Titillium Web"/>
                <a:ea typeface="Titillium Web"/>
                <a:cs typeface="Titillium Web"/>
                <a:sym typeface="Titillium Web"/>
              </a:rPr>
              <a:t>Ported</a:t>
            </a:r>
            <a:r>
              <a:rPr lang="it-IT" sz="3600" b="1" i="0" u="none" strike="noStrike" cap="none" dirty="0">
                <a:solidFill>
                  <a:srgbClr val="1C7FFF"/>
                </a:solidFill>
                <a:latin typeface="Titillium Web"/>
                <a:ea typeface="Titillium Web"/>
                <a:cs typeface="Titillium Web"/>
                <a:sym typeface="Titillium Web"/>
              </a:rPr>
              <a:t> </a:t>
            </a:r>
            <a:r>
              <a:rPr lang="it-IT" sz="3600" b="1" i="0" u="none" strike="noStrike" cap="none" dirty="0" err="1">
                <a:solidFill>
                  <a:srgbClr val="1C7FFF"/>
                </a:solidFill>
                <a:latin typeface="Titillium Web"/>
                <a:ea typeface="Titillium Web"/>
                <a:cs typeface="Titillium Web"/>
                <a:sym typeface="Titillium Web"/>
              </a:rPr>
              <a:t>Modules</a:t>
            </a:r>
            <a:endParaRPr lang="it-IT" sz="3600" dirty="0"/>
          </a:p>
        </p:txBody>
      </p:sp>
      <p:pic>
        <p:nvPicPr>
          <p:cNvPr id="3" name="Google Shape;134;p2">
            <a:extLst>
              <a:ext uri="{FF2B5EF4-FFF2-40B4-BE49-F238E27FC236}">
                <a16:creationId xmlns:a16="http://schemas.microsoft.com/office/drawing/2014/main" id="{F3954FF3-3AB5-04F0-8851-1559BF5A939B}"/>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5" name="Google Shape;147;g27df92e4ca9_0_1">
            <a:extLst>
              <a:ext uri="{FF2B5EF4-FFF2-40B4-BE49-F238E27FC236}">
                <a16:creationId xmlns:a16="http://schemas.microsoft.com/office/drawing/2014/main" id="{2D8661C6-6902-B1FF-DB63-BE521C3A7EA9}"/>
              </a:ext>
            </a:extLst>
          </p:cNvPr>
          <p:cNvGrpSpPr/>
          <p:nvPr/>
        </p:nvGrpSpPr>
        <p:grpSpPr>
          <a:xfrm>
            <a:off x="0" y="6511282"/>
            <a:ext cx="12192000" cy="361767"/>
            <a:chOff x="0" y="6511282"/>
            <a:chExt cx="12192000" cy="361767"/>
          </a:xfrm>
        </p:grpSpPr>
        <p:pic>
          <p:nvPicPr>
            <p:cNvPr id="6" name="Google Shape;148;g27df92e4ca9_0_1">
              <a:extLst>
                <a:ext uri="{FF2B5EF4-FFF2-40B4-BE49-F238E27FC236}">
                  <a16:creationId xmlns:a16="http://schemas.microsoft.com/office/drawing/2014/main" id="{9CC0E044-16A8-F108-CBEA-6B23894CC23D}"/>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9" name="Google Shape;149;g27df92e4ca9_0_1">
              <a:extLst>
                <a:ext uri="{FF2B5EF4-FFF2-40B4-BE49-F238E27FC236}">
                  <a16:creationId xmlns:a16="http://schemas.microsoft.com/office/drawing/2014/main" id="{6687CF50-E3A7-63EB-E924-5DA41AC51D05}"/>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0" name="Google Shape;150;g27df92e4ca9_0_1">
              <a:extLst>
                <a:ext uri="{FF2B5EF4-FFF2-40B4-BE49-F238E27FC236}">
                  <a16:creationId xmlns:a16="http://schemas.microsoft.com/office/drawing/2014/main" id="{6E34B18E-6B12-24C8-D669-69FF4007B55A}"/>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graphicFrame>
        <p:nvGraphicFramePr>
          <p:cNvPr id="14" name="Table 13">
            <a:extLst>
              <a:ext uri="{FF2B5EF4-FFF2-40B4-BE49-F238E27FC236}">
                <a16:creationId xmlns:a16="http://schemas.microsoft.com/office/drawing/2014/main" id="{52E25AC6-AFE3-A268-55B2-D1011F2F9100}"/>
              </a:ext>
            </a:extLst>
          </p:cNvPr>
          <p:cNvGraphicFramePr>
            <a:graphicFrameLocks noGrp="1"/>
          </p:cNvGraphicFramePr>
          <p:nvPr>
            <p:extLst>
              <p:ext uri="{D42A27DB-BD31-4B8C-83A1-F6EECF244321}">
                <p14:modId xmlns:p14="http://schemas.microsoft.com/office/powerpoint/2010/main" val="3701502067"/>
              </p:ext>
            </p:extLst>
          </p:nvPr>
        </p:nvGraphicFramePr>
        <p:xfrm>
          <a:off x="4139516" y="893481"/>
          <a:ext cx="7636475" cy="5562600"/>
        </p:xfrm>
        <a:graphic>
          <a:graphicData uri="http://schemas.openxmlformats.org/drawingml/2006/table">
            <a:tbl>
              <a:tblPr firstRow="1" bandRow="1">
                <a:tableStyleId>{5FD0F851-EC5A-4D38-B0AD-8093EC10F338}</a:tableStyleId>
              </a:tblPr>
              <a:tblGrid>
                <a:gridCol w="3783970">
                  <a:extLst>
                    <a:ext uri="{9D8B030D-6E8A-4147-A177-3AD203B41FA5}">
                      <a16:colId xmlns:a16="http://schemas.microsoft.com/office/drawing/2014/main" val="3627909749"/>
                    </a:ext>
                  </a:extLst>
                </a:gridCol>
                <a:gridCol w="1776570">
                  <a:extLst>
                    <a:ext uri="{9D8B030D-6E8A-4147-A177-3AD203B41FA5}">
                      <a16:colId xmlns:a16="http://schemas.microsoft.com/office/drawing/2014/main" val="3978820627"/>
                    </a:ext>
                  </a:extLst>
                </a:gridCol>
                <a:gridCol w="2075935">
                  <a:extLst>
                    <a:ext uri="{9D8B030D-6E8A-4147-A177-3AD203B41FA5}">
                      <a16:colId xmlns:a16="http://schemas.microsoft.com/office/drawing/2014/main" val="259548930"/>
                    </a:ext>
                  </a:extLst>
                </a:gridCol>
              </a:tblGrid>
              <a:tr h="370840">
                <a:tc>
                  <a:txBody>
                    <a:bodyPr/>
                    <a:lstStyle/>
                    <a:p>
                      <a:r>
                        <a:rPr lang="en-US" sz="1600" dirty="0">
                          <a:latin typeface="Titillium Web" pitchFamily="2" charset="77"/>
                        </a:rPr>
                        <a:t>MODULE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latin typeface="Titillium Web" pitchFamily="2" charset="77"/>
                        </a:rPr>
                        <a:t>PLUTO (C)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err="1">
                          <a:latin typeface="Titillium Web" pitchFamily="2" charset="77"/>
                        </a:rPr>
                        <a:t>gPLUTO</a:t>
                      </a:r>
                      <a:r>
                        <a:rPr lang="en-US" sz="1600" dirty="0">
                          <a:latin typeface="Titillium Web" pitchFamily="2" charset="77"/>
                        </a:rPr>
                        <a:t> (C++)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8813268"/>
                  </a:ext>
                </a:extLst>
              </a:tr>
              <a:tr h="370840">
                <a:tc>
                  <a:txBody>
                    <a:bodyPr/>
                    <a:lstStyle/>
                    <a:p>
                      <a:r>
                        <a:rPr lang="en-US" sz="1400" b="1" dirty="0">
                          <a:solidFill>
                            <a:schemeClr val="tx1">
                              <a:lumMod val="65000"/>
                              <a:lumOff val="35000"/>
                            </a:schemeClr>
                          </a:solidFill>
                          <a:latin typeface="Titillium Web" pitchFamily="2" charset="77"/>
                        </a:rPr>
                        <a:t>HD / MHD / RHD / RMHD / </a:t>
                      </a:r>
                      <a:r>
                        <a:rPr lang="en-US" sz="1400" b="1" dirty="0" err="1">
                          <a:solidFill>
                            <a:schemeClr val="tx1">
                              <a:lumMod val="65000"/>
                              <a:lumOff val="35000"/>
                            </a:schemeClr>
                          </a:solidFill>
                          <a:latin typeface="Titillium Web" pitchFamily="2" charset="77"/>
                        </a:rPr>
                        <a:t>ResRMHD</a:t>
                      </a:r>
                      <a:endParaRPr lang="en-US" sz="1400" b="1" dirty="0">
                        <a:solidFill>
                          <a:schemeClr val="tx1">
                            <a:lumMod val="65000"/>
                            <a:lumOff val="35000"/>
                          </a:schemeClr>
                        </a:solidFill>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3159677"/>
                  </a:ext>
                </a:extLst>
              </a:tr>
              <a:tr h="370840">
                <a:tc>
                  <a:txBody>
                    <a:bodyPr/>
                    <a:lstStyle/>
                    <a:p>
                      <a:r>
                        <a:rPr lang="en-US" sz="1400" b="1" dirty="0">
                          <a:solidFill>
                            <a:schemeClr val="tx1">
                              <a:lumMod val="65000"/>
                              <a:lumOff val="35000"/>
                            </a:schemeClr>
                          </a:solidFill>
                          <a:latin typeface="Titillium Web" pitchFamily="2" charset="77"/>
                        </a:rPr>
                        <a:t>General Relativity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rgbClr val="FF0000"/>
                          </a:solidFill>
                          <a:latin typeface="Titillium Web" pitchFamily="2" charset="77"/>
                        </a:rPr>
                        <a:t>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2"/>
                          </a:solidFill>
                          <a:latin typeface="Titillium Web" pitchFamily="2" charset="77"/>
                        </a:rPr>
                        <a:t>In Progress [80%]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6130123"/>
                  </a:ext>
                </a:extLst>
              </a:tr>
              <a:tr h="370840">
                <a:tc>
                  <a:txBody>
                    <a:bodyPr/>
                    <a:lstStyle/>
                    <a:p>
                      <a:r>
                        <a:rPr lang="en-US" sz="1400" b="1" dirty="0">
                          <a:solidFill>
                            <a:schemeClr val="tx1">
                              <a:lumMod val="65000"/>
                              <a:lumOff val="35000"/>
                            </a:schemeClr>
                          </a:solidFill>
                          <a:latin typeface="Titillium Web" pitchFamily="2" charset="77"/>
                        </a:rPr>
                        <a:t>Cylindrical / Spherical </a:t>
                      </a:r>
                      <a:r>
                        <a:rPr lang="en-US" sz="1400" b="1" dirty="0" err="1">
                          <a:solidFill>
                            <a:schemeClr val="tx1">
                              <a:lumMod val="65000"/>
                              <a:lumOff val="35000"/>
                            </a:schemeClr>
                          </a:solidFill>
                          <a:latin typeface="Titillium Web" pitchFamily="2" charset="77"/>
                        </a:rPr>
                        <a:t>Geom</a:t>
                      </a:r>
                      <a:endParaRPr lang="en-US" sz="1400" b="1" dirty="0">
                        <a:solidFill>
                          <a:schemeClr val="tx1">
                            <a:lumMod val="65000"/>
                            <a:lumOff val="35000"/>
                          </a:schemeClr>
                        </a:solidFill>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5448428"/>
                  </a:ext>
                </a:extLst>
              </a:tr>
              <a:tr h="370840">
                <a:tc>
                  <a:txBody>
                    <a:bodyPr/>
                    <a:lstStyle/>
                    <a:p>
                      <a:r>
                        <a:rPr lang="en-US" sz="1400" b="1" dirty="0">
                          <a:solidFill>
                            <a:schemeClr val="tx1">
                              <a:lumMod val="65000"/>
                              <a:lumOff val="35000"/>
                            </a:schemeClr>
                          </a:solidFill>
                          <a:latin typeface="Titillium Web" pitchFamily="2" charset="77"/>
                        </a:rPr>
                        <a:t>Non-Uniform Grid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2861545"/>
                  </a:ext>
                </a:extLst>
              </a:tr>
              <a:tr h="370840">
                <a:tc>
                  <a:txBody>
                    <a:bodyPr/>
                    <a:lstStyle/>
                    <a:p>
                      <a:r>
                        <a:rPr lang="en-US" sz="1400" b="1" dirty="0">
                          <a:solidFill>
                            <a:schemeClr val="tx1">
                              <a:lumMod val="65000"/>
                              <a:lumOff val="35000"/>
                            </a:schemeClr>
                          </a:solidFill>
                          <a:latin typeface="Titillium Web" pitchFamily="2" charset="77"/>
                        </a:rPr>
                        <a:t>Diffusion Processes (</a:t>
                      </a:r>
                      <a:r>
                        <a:rPr lang="en-US" sz="1400" b="1" dirty="0" err="1">
                          <a:solidFill>
                            <a:schemeClr val="tx1">
                              <a:lumMod val="65000"/>
                              <a:lumOff val="35000"/>
                            </a:schemeClr>
                          </a:solidFill>
                          <a:latin typeface="Titillium Web" pitchFamily="2" charset="77"/>
                        </a:rPr>
                        <a:t>Visc</a:t>
                      </a:r>
                      <a:r>
                        <a:rPr lang="en-US" sz="1400" b="1" dirty="0">
                          <a:solidFill>
                            <a:schemeClr val="tx1">
                              <a:lumMod val="65000"/>
                              <a:lumOff val="35000"/>
                            </a:schemeClr>
                          </a:solidFill>
                          <a:latin typeface="Titillium Web" pitchFamily="2" charset="77"/>
                        </a:rPr>
                        <a:t> / TC / Resistivity)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1" dirty="0">
                          <a:solidFill>
                            <a:schemeClr val="accent2"/>
                          </a:solidFill>
                          <a:latin typeface="Titillium Web" pitchFamily="2" charset="77"/>
                        </a:rPr>
                        <a:t>In Progress [20%]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3640261"/>
                  </a:ext>
                </a:extLst>
              </a:tr>
              <a:tr h="370840">
                <a:tc>
                  <a:txBody>
                    <a:bodyPr/>
                    <a:lstStyle/>
                    <a:p>
                      <a:r>
                        <a:rPr lang="en-US" sz="1400" b="1" dirty="0" err="1">
                          <a:solidFill>
                            <a:schemeClr val="tx1">
                              <a:lumMod val="65000"/>
                              <a:lumOff val="35000"/>
                            </a:schemeClr>
                          </a:solidFill>
                          <a:latin typeface="Titillium Web" pitchFamily="2" charset="77"/>
                        </a:rPr>
                        <a:t>ShearingBox</a:t>
                      </a:r>
                      <a:endParaRPr lang="en-US" sz="1400" b="1" dirty="0">
                        <a:solidFill>
                          <a:schemeClr val="tx1">
                            <a:lumMod val="65000"/>
                            <a:lumOff val="35000"/>
                          </a:schemeClr>
                        </a:solidFill>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rgbClr val="FF0000"/>
                          </a:solidFill>
                          <a:latin typeface="Titillium Web" pitchFamily="2" charset="77"/>
                        </a:rPr>
                        <a:t>NO</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0297732"/>
                  </a:ext>
                </a:extLst>
              </a:tr>
              <a:tr h="370840">
                <a:tc>
                  <a:txBody>
                    <a:bodyPr/>
                    <a:lstStyle/>
                    <a:p>
                      <a:r>
                        <a:rPr lang="en-US" sz="1400" b="1" dirty="0">
                          <a:solidFill>
                            <a:schemeClr val="tx1">
                              <a:lumMod val="65000"/>
                              <a:lumOff val="35000"/>
                            </a:schemeClr>
                          </a:solidFill>
                          <a:latin typeface="Titillium Web" pitchFamily="2" charset="77"/>
                        </a:rPr>
                        <a:t>FARGO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7844005"/>
                  </a:ext>
                </a:extLst>
              </a:tr>
              <a:tr h="370840">
                <a:tc>
                  <a:txBody>
                    <a:bodyPr/>
                    <a:lstStyle/>
                    <a:p>
                      <a:r>
                        <a:rPr lang="en-US" sz="1400" b="1" dirty="0">
                          <a:solidFill>
                            <a:schemeClr val="tx1">
                              <a:lumMod val="65000"/>
                              <a:lumOff val="35000"/>
                            </a:schemeClr>
                          </a:solidFill>
                          <a:latin typeface="Titillium Web" pitchFamily="2" charset="77"/>
                        </a:rPr>
                        <a:t>Cooling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1" dirty="0">
                          <a:solidFill>
                            <a:schemeClr val="accent2"/>
                          </a:solidFill>
                          <a:latin typeface="Titillium Web" pitchFamily="2" charset="77"/>
                        </a:rPr>
                        <a:t>In Progress [40%]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5092044"/>
                  </a:ext>
                </a:extLst>
              </a:tr>
              <a:tr h="370840">
                <a:tc>
                  <a:txBody>
                    <a:bodyPr/>
                    <a:lstStyle/>
                    <a:p>
                      <a:r>
                        <a:rPr lang="en-US" sz="1400" b="1" dirty="0">
                          <a:solidFill>
                            <a:schemeClr val="tx1">
                              <a:lumMod val="65000"/>
                              <a:lumOff val="35000"/>
                            </a:schemeClr>
                          </a:solidFill>
                          <a:latin typeface="Titillium Web" pitchFamily="2" charset="77"/>
                        </a:rPr>
                        <a:t>Poisson Solver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rgbClr val="FF0000"/>
                          </a:solidFill>
                          <a:latin typeface="Titillium Web" pitchFamily="2" charset="77"/>
                        </a:rPr>
                        <a:t>NO</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9775205"/>
                  </a:ext>
                </a:extLst>
              </a:tr>
              <a:tr h="370840">
                <a:tc>
                  <a:txBody>
                    <a:bodyPr/>
                    <a:lstStyle/>
                    <a:p>
                      <a:r>
                        <a:rPr lang="en-US" sz="1400" b="1" dirty="0">
                          <a:solidFill>
                            <a:schemeClr val="tx1">
                              <a:lumMod val="65000"/>
                              <a:lumOff val="35000"/>
                            </a:schemeClr>
                          </a:solidFill>
                          <a:latin typeface="Titillium Web" pitchFamily="2" charset="77"/>
                        </a:rPr>
                        <a:t>Particles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1" dirty="0">
                          <a:solidFill>
                            <a:schemeClr val="accent2"/>
                          </a:solidFill>
                          <a:latin typeface="Titillium Web" pitchFamily="2" charset="77"/>
                        </a:rPr>
                        <a:t>In Progress [60%]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559671"/>
                  </a:ext>
                </a:extLst>
              </a:tr>
              <a:tr h="370840">
                <a:tc>
                  <a:txBody>
                    <a:bodyPr/>
                    <a:lstStyle/>
                    <a:p>
                      <a:r>
                        <a:rPr lang="en-US" sz="1400" b="1" dirty="0">
                          <a:solidFill>
                            <a:schemeClr val="tx1">
                              <a:lumMod val="65000"/>
                              <a:lumOff val="35000"/>
                            </a:schemeClr>
                          </a:solidFill>
                          <a:latin typeface="Titillium Web" pitchFamily="2" charset="77"/>
                        </a:rPr>
                        <a:t>AMR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2"/>
                          </a:solidFill>
                          <a:latin typeface="Titillium Web" pitchFamily="2" charset="77"/>
                        </a:rPr>
                        <a:t>In Progress [40%]</a:t>
                      </a:r>
                      <a:endParaRPr lang="en-US" sz="1400" dirty="0">
                        <a:solidFill>
                          <a:schemeClr val="accent2"/>
                        </a:solidFill>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4777512"/>
                  </a:ext>
                </a:extLst>
              </a:tr>
              <a:tr h="370840">
                <a:tc>
                  <a:txBody>
                    <a:bodyPr/>
                    <a:lstStyle/>
                    <a:p>
                      <a:r>
                        <a:rPr lang="en-US" sz="1400" b="1" dirty="0">
                          <a:solidFill>
                            <a:schemeClr val="tx1">
                              <a:lumMod val="65000"/>
                              <a:lumOff val="35000"/>
                            </a:schemeClr>
                          </a:solidFill>
                          <a:latin typeface="Titillium Web" pitchFamily="2" charset="77"/>
                        </a:rPr>
                        <a:t>Documentation / User Interface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694687"/>
                  </a:ext>
                </a:extLst>
              </a:tr>
              <a:tr h="370840">
                <a:tc>
                  <a:txBody>
                    <a:bodyPr/>
                    <a:lstStyle/>
                    <a:p>
                      <a:r>
                        <a:rPr lang="en-US" sz="1400" b="1" dirty="0">
                          <a:solidFill>
                            <a:schemeClr val="tx1">
                              <a:lumMod val="65000"/>
                              <a:lumOff val="35000"/>
                            </a:schemeClr>
                          </a:solidFill>
                          <a:latin typeface="Titillium Web" pitchFamily="2" charset="77"/>
                        </a:rPr>
                        <a:t>Parallel I/O Support (bin, HDF5, VTK)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841820"/>
                  </a:ext>
                </a:extLst>
              </a:tr>
              <a:tr h="370840">
                <a:tc>
                  <a:txBody>
                    <a:bodyPr/>
                    <a:lstStyle/>
                    <a:p>
                      <a:r>
                        <a:rPr lang="en-US" sz="1400" b="1" dirty="0" err="1">
                          <a:solidFill>
                            <a:schemeClr val="tx1">
                              <a:lumMod val="65000"/>
                              <a:lumOff val="35000"/>
                            </a:schemeClr>
                          </a:solidFill>
                          <a:latin typeface="Titillium Web" pitchFamily="2" charset="77"/>
                        </a:rPr>
                        <a:t>OpenACC</a:t>
                      </a:r>
                      <a:r>
                        <a:rPr lang="en-US" sz="1400" b="1" dirty="0">
                          <a:solidFill>
                            <a:schemeClr val="tx1">
                              <a:lumMod val="65000"/>
                              <a:lumOff val="35000"/>
                            </a:schemeClr>
                          </a:solidFill>
                          <a:latin typeface="Titillium Web" pitchFamily="2" charset="77"/>
                        </a:rPr>
                        <a:t> / OpenMP Support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rgbClr val="FF0000"/>
                          </a:solidFill>
                          <a:latin typeface="Titillium Web" pitchFamily="2" charset="77"/>
                        </a:rPr>
                        <a:t>NO</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1" dirty="0">
                          <a:solidFill>
                            <a:schemeClr val="accent6"/>
                          </a:solidFill>
                          <a:latin typeface="Titillium Web" pitchFamily="2" charset="77"/>
                        </a:rPr>
                        <a:t>YES</a:t>
                      </a:r>
                      <a:endParaRPr lang="en-US" sz="1400" dirty="0">
                        <a:latin typeface="Titillium Web"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8389625"/>
                  </a:ext>
                </a:extLst>
              </a:tr>
            </a:tbl>
          </a:graphicData>
        </a:graphic>
      </p:graphicFrame>
      <p:pic>
        <p:nvPicPr>
          <p:cNvPr id="16" name="Picture 15">
            <a:extLst>
              <a:ext uri="{FF2B5EF4-FFF2-40B4-BE49-F238E27FC236}">
                <a16:creationId xmlns:a16="http://schemas.microsoft.com/office/drawing/2014/main" id="{D74548EE-A2B7-9B73-5EFA-F45291DD4DCB}"/>
              </a:ext>
            </a:extLst>
          </p:cNvPr>
          <p:cNvPicPr>
            <a:picLocks noChangeAspect="1"/>
          </p:cNvPicPr>
          <p:nvPr/>
        </p:nvPicPr>
        <p:blipFill>
          <a:blip r:embed="rId5"/>
          <a:stretch>
            <a:fillRect/>
          </a:stretch>
        </p:blipFill>
        <p:spPr>
          <a:xfrm>
            <a:off x="464594" y="3244229"/>
            <a:ext cx="2764756" cy="1069698"/>
          </a:xfrm>
          <a:prstGeom prst="rect">
            <a:avLst/>
          </a:prstGeom>
        </p:spPr>
      </p:pic>
      <p:sp>
        <p:nvSpPr>
          <p:cNvPr id="17" name="TextBox 16">
            <a:extLst>
              <a:ext uri="{FF2B5EF4-FFF2-40B4-BE49-F238E27FC236}">
                <a16:creationId xmlns:a16="http://schemas.microsoft.com/office/drawing/2014/main" id="{EC6CF2B8-9DBA-AACF-63AC-546B40669043}"/>
              </a:ext>
            </a:extLst>
          </p:cNvPr>
          <p:cNvSpPr txBox="1"/>
          <p:nvPr/>
        </p:nvSpPr>
        <p:spPr>
          <a:xfrm>
            <a:off x="77016" y="4369128"/>
            <a:ext cx="3152334" cy="707886"/>
          </a:xfrm>
          <a:prstGeom prst="rect">
            <a:avLst/>
          </a:prstGeom>
          <a:noFill/>
        </p:spPr>
        <p:txBody>
          <a:bodyPr wrap="square" rtlCol="0">
            <a:spAutoFit/>
          </a:bodyPr>
          <a:lstStyle/>
          <a:p>
            <a:pPr algn="ctr"/>
            <a:r>
              <a:rPr lang="en-GB" sz="2000" dirty="0">
                <a:solidFill>
                  <a:schemeClr val="accent1">
                    <a:lumMod val="75000"/>
                  </a:schemeClr>
                </a:solidFill>
                <a:latin typeface="Candara" panose="020E0502030303020204" pitchFamily="34" charset="0"/>
                <a:ea typeface="Titillium Web"/>
                <a:cs typeface="Titillium Web"/>
                <a:sym typeface="Titillium Web"/>
              </a:rPr>
              <a:t>SPACE </a:t>
            </a:r>
            <a:r>
              <a:rPr lang="en-GB" sz="2000" dirty="0" err="1">
                <a:solidFill>
                  <a:schemeClr val="accent1">
                    <a:lumMod val="75000"/>
                  </a:schemeClr>
                </a:solidFill>
                <a:latin typeface="Candara" panose="020E0502030303020204" pitchFamily="34" charset="0"/>
                <a:ea typeface="Titillium Web"/>
                <a:cs typeface="Titillium Web"/>
                <a:sym typeface="Titillium Web"/>
              </a:rPr>
              <a:t>CoE</a:t>
            </a:r>
            <a:endParaRPr lang="en-GB" sz="2000" dirty="0">
              <a:solidFill>
                <a:schemeClr val="accent1">
                  <a:lumMod val="75000"/>
                </a:schemeClr>
              </a:solidFill>
              <a:latin typeface="Candara" panose="020E0502030303020204" pitchFamily="34" charset="0"/>
              <a:ea typeface="Titillium Web"/>
              <a:cs typeface="Titillium Web"/>
              <a:sym typeface="Titillium Web"/>
            </a:endParaRPr>
          </a:p>
          <a:p>
            <a:pPr algn="ctr"/>
            <a:r>
              <a:rPr lang="en-GB" sz="2000" dirty="0">
                <a:solidFill>
                  <a:schemeClr val="accent1">
                    <a:lumMod val="75000"/>
                  </a:schemeClr>
                </a:solidFill>
                <a:latin typeface="Candara" panose="020E0502030303020204" pitchFamily="34" charset="0"/>
                <a:ea typeface="Titillium Web"/>
                <a:cs typeface="Titillium Web"/>
                <a:sym typeface="Titillium Web"/>
              </a:rPr>
              <a:t> </a:t>
            </a:r>
            <a:r>
              <a:rPr lang="en-GB" sz="1600" u="sng" dirty="0">
                <a:solidFill>
                  <a:schemeClr val="accent1">
                    <a:lumMod val="75000"/>
                  </a:schemeClr>
                </a:solidFill>
                <a:latin typeface="Candara" panose="020E0502030303020204" pitchFamily="34" charset="0"/>
                <a:ea typeface="Titillium Web"/>
                <a:cs typeface="Titillium Web"/>
                <a:sym typeface="Titillium Web"/>
              </a:rPr>
              <a:t>https://</a:t>
            </a:r>
            <a:r>
              <a:rPr lang="en-GB" sz="1600" u="sng" dirty="0" err="1">
                <a:solidFill>
                  <a:schemeClr val="accent1">
                    <a:lumMod val="75000"/>
                  </a:schemeClr>
                </a:solidFill>
                <a:latin typeface="Candara" panose="020E0502030303020204" pitchFamily="34" charset="0"/>
                <a:ea typeface="Titillium Web"/>
                <a:cs typeface="Titillium Web"/>
                <a:sym typeface="Titillium Web"/>
              </a:rPr>
              <a:t>www.space-coe.eu</a:t>
            </a:r>
            <a:r>
              <a:rPr lang="en-GB" sz="1600" u="sng" dirty="0">
                <a:solidFill>
                  <a:schemeClr val="accent1">
                    <a:lumMod val="75000"/>
                  </a:schemeClr>
                </a:solidFill>
                <a:latin typeface="Candara" panose="020E0502030303020204" pitchFamily="34" charset="0"/>
                <a:ea typeface="Titillium Web"/>
                <a:cs typeface="Titillium Web"/>
                <a:sym typeface="Titillium Web"/>
              </a:rPr>
              <a:t>/</a:t>
            </a:r>
            <a:endParaRPr lang="it-IT" dirty="0"/>
          </a:p>
        </p:txBody>
      </p:sp>
    </p:spTree>
    <p:extLst>
      <p:ext uri="{BB962C8B-B14F-4D97-AF65-F5344CB8AC3E}">
        <p14:creationId xmlns:p14="http://schemas.microsoft.com/office/powerpoint/2010/main" val="2948231838"/>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2819</Words>
  <Application>Microsoft Macintosh PowerPoint</Application>
  <PresentationFormat>Widescreen</PresentationFormat>
  <Paragraphs>425</Paragraphs>
  <Slides>22</Slides>
  <Notes>19</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Arial</vt:lpstr>
      <vt:lpstr>Consolas</vt:lpstr>
      <vt:lpstr>Titillium Web</vt:lpstr>
      <vt:lpstr>Inter Light</vt:lpstr>
      <vt:lpstr>Calibri</vt:lpstr>
      <vt:lpstr>Cambria Math</vt:lpstr>
      <vt:lpstr>Wingdings</vt:lpstr>
      <vt:lpstr>Candara</vt:lpstr>
      <vt:lpstr>Courier New</vt:lpstr>
      <vt:lpstr>Titillium Web SemiBold</vt:lpstr>
      <vt:lpstr>Aptos</vt:lpstr>
      <vt:lpstr>Tema di Office</vt:lpstr>
      <vt:lpstr>PowerPoint Presentation</vt:lpstr>
      <vt:lpstr>The PLUTO (Legacy Code)</vt:lpstr>
      <vt:lpstr>Prototype Equations: ideal MHD</vt:lpstr>
      <vt:lpstr>PLUTO Modularity</vt:lpstr>
      <vt:lpstr>PLUTO Download Worldwide Map</vt:lpstr>
      <vt:lpstr>gPLUTO: Development</vt:lpstr>
      <vt:lpstr>The exascale challenge: gPLUTO</vt:lpstr>
      <vt:lpstr>Activities Timelime</vt:lpstr>
      <vt:lpstr>Ported Modules</vt:lpstr>
      <vt:lpstr>GPU Computing: keypoints</vt:lpstr>
      <vt:lpstr>GPU Computing: keypoints</vt:lpstr>
      <vt:lpstr>Weak Scaling Performance: CPU vs GPU [Leonardo]</vt:lpstr>
      <vt:lpstr>Strong &amp; Weak Scaling: Speedup [Leonardo GPUs]</vt:lpstr>
      <vt:lpstr>Scientific Case:  Hybrid Fluid – Particles Methods</vt:lpstr>
      <vt:lpstr>PowerPoint Presentation</vt:lpstr>
      <vt:lpstr>Synthetic Spectra  from 3D Jets</vt:lpstr>
      <vt:lpstr>Connecting to observations: surface brightness maps</vt:lpstr>
      <vt:lpstr>Summary</vt:lpstr>
      <vt:lpstr>PowerPoint Presentation</vt:lpstr>
      <vt:lpstr>Scientific Case #1: Relativistic Reconnection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Andrea Mignone</cp:lastModifiedBy>
  <cp:revision>58</cp:revision>
  <dcterms:created xsi:type="dcterms:W3CDTF">2022-07-26T13:28:46Z</dcterms:created>
  <dcterms:modified xsi:type="dcterms:W3CDTF">2025-05-27T11:08:49Z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0x010100F221E95946E1A6408B834A0326040FB9</vt:lpwstr>
  </property>
</Properties>
</file>