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1" r:id="rId9"/>
  </p:sldIdLst>
  <p:sldSz cx="12192000" cy="6858000"/>
  <p:notesSz cx="6858000" cy="9144000"/>
  <p:embeddedFontLst>
    <p:embeddedFont>
      <p:font typeface="Corbel" panose="020B0503020204020204" pitchFamily="34" charset="0"/>
      <p:regular r:id="rId11"/>
      <p:bold r:id="rId12"/>
      <p:italic r:id="rId13"/>
      <p:boldItalic r:id="rId14"/>
    </p:embeddedFont>
    <p:embeddedFont>
      <p:font typeface="Titillium Web" pitchFamily="2" charset="77"/>
      <p:regular r:id="rId15"/>
      <p:bold r:id="rId16"/>
      <p:italic r:id="rId17"/>
      <p:boldItalic r:id="rId18"/>
    </p:embeddedFont>
    <p:embeddedFont>
      <p:font typeface="Titillium Web SemiBold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iaFGso2hhzX05JMaqjun1m1eo9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74"/>
    <p:restoredTop sz="94660"/>
  </p:normalViewPr>
  <p:slideViewPr>
    <p:cSldViewPr snapToGrid="0">
      <p:cViewPr>
        <p:scale>
          <a:sx n="78" d="100"/>
          <a:sy n="78" d="100"/>
        </p:scale>
        <p:origin x="752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customschemas.google.com/relationships/presentationmetadata" Target="meta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Cover</a:t>
            </a: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35" name="Google Shape;13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5a68edc15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35a68edc150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47" name="Google Shape;147;g35a68edc150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7df92e4ca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27df92e4ca9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71" name="Google Shape;171;g27df92e4ca9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>
          <a:extLst>
            <a:ext uri="{FF2B5EF4-FFF2-40B4-BE49-F238E27FC236}">
              <a16:creationId xmlns:a16="http://schemas.microsoft.com/office/drawing/2014/main" id="{6F5BF917-37A0-4FE5-45D6-8C3A91118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7df92e4ca9_0_23:notes">
            <a:extLst>
              <a:ext uri="{FF2B5EF4-FFF2-40B4-BE49-F238E27FC236}">
                <a16:creationId xmlns:a16="http://schemas.microsoft.com/office/drawing/2014/main" id="{9142C7DE-AD3B-6291-961D-B3757048C7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27df92e4ca9_0_23:notes">
            <a:extLst>
              <a:ext uri="{FF2B5EF4-FFF2-40B4-BE49-F238E27FC236}">
                <a16:creationId xmlns:a16="http://schemas.microsoft.com/office/drawing/2014/main" id="{155E0F44-8FEC-19D6-18D6-808F0F5353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71" name="Google Shape;171;g27df92e4ca9_0_23:notes">
            <a:extLst>
              <a:ext uri="{FF2B5EF4-FFF2-40B4-BE49-F238E27FC236}">
                <a16:creationId xmlns:a16="http://schemas.microsoft.com/office/drawing/2014/main" id="{0D0ADDBB-A546-0DFC-E546-DD07ED5EDD3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1485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>
          <a:extLst>
            <a:ext uri="{FF2B5EF4-FFF2-40B4-BE49-F238E27FC236}">
              <a16:creationId xmlns:a16="http://schemas.microsoft.com/office/drawing/2014/main" id="{5B8DA3F5-7AFB-F3A3-1FC3-B3ED6C834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7df92e4ca9_0_23:notes">
            <a:extLst>
              <a:ext uri="{FF2B5EF4-FFF2-40B4-BE49-F238E27FC236}">
                <a16:creationId xmlns:a16="http://schemas.microsoft.com/office/drawing/2014/main" id="{8D732BF3-5E47-69F8-922A-64D8E37202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27df92e4ca9_0_23:notes">
            <a:extLst>
              <a:ext uri="{FF2B5EF4-FFF2-40B4-BE49-F238E27FC236}">
                <a16:creationId xmlns:a16="http://schemas.microsoft.com/office/drawing/2014/main" id="{7D620735-BD10-3962-1343-41E6B0EFB8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71" name="Google Shape;171;g27df92e4ca9_0_23:notes">
            <a:extLst>
              <a:ext uri="{FF2B5EF4-FFF2-40B4-BE49-F238E27FC236}">
                <a16:creationId xmlns:a16="http://schemas.microsoft.com/office/drawing/2014/main" id="{7C6A5780-F10B-DAC7-098B-2A6BF9B192B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7415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>
          <a:extLst>
            <a:ext uri="{FF2B5EF4-FFF2-40B4-BE49-F238E27FC236}">
              <a16:creationId xmlns:a16="http://schemas.microsoft.com/office/drawing/2014/main" id="{495B946D-AB97-D826-B077-6B8951DBC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7df92e4ca9_0_23:notes">
            <a:extLst>
              <a:ext uri="{FF2B5EF4-FFF2-40B4-BE49-F238E27FC236}">
                <a16:creationId xmlns:a16="http://schemas.microsoft.com/office/drawing/2014/main" id="{62A6F593-AF36-5BD8-02D6-F3DE06FF67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27df92e4ca9_0_23:notes">
            <a:extLst>
              <a:ext uri="{FF2B5EF4-FFF2-40B4-BE49-F238E27FC236}">
                <a16:creationId xmlns:a16="http://schemas.microsoft.com/office/drawing/2014/main" id="{9D56C894-350C-8F12-7A64-C5356C3DA5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71" name="Google Shape;171;g27df92e4ca9_0_23:notes">
            <a:extLst>
              <a:ext uri="{FF2B5EF4-FFF2-40B4-BE49-F238E27FC236}">
                <a16:creationId xmlns:a16="http://schemas.microsoft.com/office/drawing/2014/main" id="{4B509162-32A3-793E-60FC-7A975E54D7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448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7df92e4ca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27df92e4ca9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83" name="Google Shape;183;g27df92e4ca9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61F11-89C2-2628-81F7-F4AFA4025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4BD32F-0EC6-9A57-923A-D3DA1F9F8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AF74E-9621-D163-B3EE-7336CA6CC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3D0C7-055A-75E4-16E2-3BC0BC4D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856B-14EC-64FC-A78B-ACCA47790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04032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84E1A-1E80-BBE2-4FDB-B78BDDB7A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6B9A-1882-B9D7-EA77-561D381E8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230C7-CB4B-3166-6926-5281923D5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E3026-13D7-9042-AEB6-55D88376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AE5A9-D1E4-C36F-EB6B-C67CFD97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411043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150C62-9585-231C-2D13-91B7767FAA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3F143-C916-8822-C523-6B701D2D7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6C5BC-F6F3-B21C-9137-45E25DB6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1265C-DB55-0894-F1D6-ED8D0BE89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2D48E-0774-5DF0-F895-0DB2D4863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570901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uota">
  <p:cSld name="3_Vuot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193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50112-43FA-A16F-A552-325BE107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79E6A-5636-F0AC-0946-6157AE0FB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8ECEC-7FA0-6F8D-F089-1BDEBCA1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20CCA-2E2E-68DA-02DE-F780B0645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2D486-9F0B-9F90-BDB1-AB672BD9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34354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D333-22F3-62B2-6BF1-584D01591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168AB-DFFB-FCFE-E7A1-842BE253B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AF212-B946-DDBE-ECAC-B45E7A073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B1A0F-9404-F774-310C-789A9ED0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CB8FD-30CA-9BF6-2B5C-E95E7AA5E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465546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022F6-3DB3-E08F-C751-8A26287EE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9DD62-79C5-6240-C1C0-4E0F7167B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D61F3-DAA8-B23C-D0A7-A7D978686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E2DA3-ABE3-35AF-58C9-0701293E6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234FE-65EC-C69E-82C1-DC16726F9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C5247-1148-ACA5-6B59-F3B59945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15958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E4800-A6E5-798F-FD8A-4125F10C5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85997-0FDD-7517-F8B6-E58B62555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86D959-DFDF-0F4A-6A37-13799D9E4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73367C-E777-597F-FA5E-4C0D4B2592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0C4982-65B6-BC9F-ABE5-31615164A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3FDC56-5077-D8BD-03B1-7F5250E07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54B6B0-B7CA-1D03-CF5A-D46EB6C1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7EDADE-54DD-A23E-D736-EB14BE37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1296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CE532-9D43-EC0E-A5F7-57FFA49D8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F26261-CBF9-ECE8-EC13-5AE1C43E3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10973D-4DCD-F663-B17F-C139B79A7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90F59D-F3D8-8671-680A-A1EFE686E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9565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AFEFD1-1F33-C277-6F44-81A662B52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728A84-7A81-F7E8-2249-2A343EBA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F4581-7D96-CE7A-918B-74C81226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10587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1C120-ABDE-DB4C-09E8-6674D7D71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E5A64-BBB3-0133-A896-B29985648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43CCA-BA2E-2C4D-BBE4-EABF562DE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00694-BF63-26FD-BEE9-4CE045D4E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344BB-ABAB-5A58-E6E7-6E2B25D7E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2300B-EB10-DC64-2495-5A6A54395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441806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D7C2-111B-3A93-1E45-CFE930345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4F7C52-3200-CA5E-2723-74FFEE3698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8EECEB-42B8-0FB5-9E8B-1D3CBC299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ECC88-F3B8-7D2F-4CEB-78CF543C3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E83A3D-A214-129C-230F-7EAD607A3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59752-A702-3C7A-AC04-201437D8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246105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843D9F-1448-7B35-E20F-F15237115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5D098-BEB8-BD11-C408-7B3697173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AD204-1FA8-CC27-4102-CE0060C6EC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040DF-5362-A2E8-CC00-F347F9E1E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F4BCC-3CC6-6978-88EE-70382DB95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01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2.mov"/><Relationship Id="rId7" Type="http://schemas.openxmlformats.org/officeDocument/2006/relationships/image" Target="../media/image4.jp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8.png"/><Relationship Id="rId4" Type="http://schemas.openxmlformats.org/officeDocument/2006/relationships/video" Target="../media/media2.mo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4.jp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.jp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" descr="Immagine che contiene spazio, luce, laser, nott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"/>
          <p:cNvSpPr txBox="1"/>
          <p:nvPr/>
        </p:nvSpPr>
        <p:spPr>
          <a:xfrm>
            <a:off x="1132675" y="1607450"/>
            <a:ext cx="9985500" cy="1761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400" b="1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OpenGadget3: a new </a:t>
            </a:r>
            <a:r>
              <a:rPr lang="it-IT" sz="3400" b="1" i="1" dirty="0" err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implementation</a:t>
            </a:r>
            <a:r>
              <a:rPr lang="it-IT" sz="3400" b="1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massive black </a:t>
            </a:r>
            <a:r>
              <a:rPr lang="it-IT" sz="3400" b="1" i="1" dirty="0" err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holes</a:t>
            </a:r>
            <a:r>
              <a:rPr lang="it-IT" sz="3400" b="1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dynamics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2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Alice Damiano</a:t>
            </a:r>
          </a:p>
        </p:txBody>
      </p:sp>
      <p:grpSp>
        <p:nvGrpSpPr>
          <p:cNvPr id="124" name="Google Shape;124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5" name="Google Shape;125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8" name="Google Shape;12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5050"/>
            <a:ext cx="12191999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"/>
          <p:cNvSpPr txBox="1"/>
          <p:nvPr/>
        </p:nvSpPr>
        <p:spPr>
          <a:xfrm>
            <a:off x="0" y="5917325"/>
            <a:ext cx="6525900" cy="515400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Spoke 3 III Technical Workshop, Perugia </a:t>
            </a:r>
            <a:r>
              <a:rPr lang="it-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28 Maggio, </a:t>
            </a:r>
            <a:r>
              <a:rPr lang="it-IT" sz="18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202</a:t>
            </a:r>
            <a:r>
              <a:rPr lang="it-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9" name="Google Shape;139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Google Shape;140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2"/>
          <p:cNvSpPr txBox="1"/>
          <p:nvPr/>
        </p:nvSpPr>
        <p:spPr>
          <a:xfrm>
            <a:off x="1161792" y="1834456"/>
            <a:ext cx="371868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i="0" u="none" strike="noStrike" cap="none" dirty="0">
                <a:solidFill>
                  <a:schemeClr val="tx2">
                    <a:lumMod val="10000"/>
                  </a:schemeClr>
                </a:solidFill>
                <a:latin typeface="Corbel" panose="020B0503020204020204" pitchFamily="34" charset="0"/>
                <a:ea typeface="Titillium Web"/>
                <a:cs typeface="Malayalam MN" pitchFamily="2" charset="0"/>
                <a:sym typeface="Titillium Web"/>
              </a:rPr>
              <a:t>Scientific </a:t>
            </a:r>
            <a:r>
              <a:rPr lang="it-IT" sz="3000" b="1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Corbel" panose="020B0503020204020204" pitchFamily="34" charset="0"/>
                <a:ea typeface="Titillium Web"/>
                <a:cs typeface="Malayalam MN" pitchFamily="2" charset="0"/>
                <a:sym typeface="Titillium Web"/>
              </a:rPr>
              <a:t>Rationale</a:t>
            </a:r>
            <a:endParaRPr sz="2000" b="1" i="0" u="none" strike="noStrike" cap="none" dirty="0">
              <a:solidFill>
                <a:schemeClr val="tx2">
                  <a:lumMod val="10000"/>
                </a:schemeClr>
              </a:solidFill>
              <a:latin typeface="Corbel" panose="020B0503020204020204" pitchFamily="34" charset="0"/>
              <a:ea typeface="Titillium Web"/>
              <a:cs typeface="Malayalam MN" pitchFamily="2" charset="0"/>
              <a:sym typeface="Titillium Web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43DA5A-B048-B121-95BA-DF01877678E5}"/>
              </a:ext>
            </a:extLst>
          </p:cNvPr>
          <p:cNvSpPr txBox="1"/>
          <p:nvPr/>
        </p:nvSpPr>
        <p:spPr>
          <a:xfrm>
            <a:off x="5678324" y="1088208"/>
            <a:ext cx="59772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/>
              <a:t>State-of-the-art cosmological simulations demand for an </a:t>
            </a:r>
            <a:r>
              <a:rPr lang="en-IT" sz="1600" b="1" dirty="0"/>
              <a:t>accurate tracing </a:t>
            </a:r>
            <a:r>
              <a:rPr lang="en-IT" sz="1600" dirty="0"/>
              <a:t>of Massive Black Holes (MBHs) dynamics</a:t>
            </a:r>
          </a:p>
          <a:p>
            <a:endParaRPr lang="en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/>
              <a:t>MBH location affects where </a:t>
            </a:r>
            <a:r>
              <a:rPr lang="en-IT" sz="1600" b="1" dirty="0"/>
              <a:t>feeding and feedback </a:t>
            </a:r>
            <a:r>
              <a:rPr lang="en-IT" sz="1600" dirty="0"/>
              <a:t>process take place with significant influence on the BH-galaxy interconnected evolutionary processes</a:t>
            </a:r>
          </a:p>
          <a:p>
            <a:endParaRPr lang="en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/>
              <a:t>Present and upcoming </a:t>
            </a:r>
            <a:r>
              <a:rPr lang="en-IT" sz="1600" b="1" dirty="0"/>
              <a:t>gravitational waves facilities </a:t>
            </a:r>
            <a:r>
              <a:rPr lang="en-IT" sz="1600" dirty="0"/>
              <a:t>need to be provided with statistical analysis of the merging rate </a:t>
            </a:r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597EA5-4A08-4A55-9944-13466A2B0B48}"/>
              </a:ext>
            </a:extLst>
          </p:cNvPr>
          <p:cNvCxnSpPr/>
          <p:nvPr/>
        </p:nvCxnSpPr>
        <p:spPr>
          <a:xfrm>
            <a:off x="1318547" y="2353472"/>
            <a:ext cx="153134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95DDDEA-59E6-0DC2-6C3E-D0412C996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4772" y="3548332"/>
            <a:ext cx="3191078" cy="2938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076FF1-DDB5-2BD3-EDCB-059D459B13E6}"/>
              </a:ext>
            </a:extLst>
          </p:cNvPr>
          <p:cNvSpPr txBox="1"/>
          <p:nvPr/>
        </p:nvSpPr>
        <p:spPr>
          <a:xfrm rot="16200000">
            <a:off x="-2293243" y="3448246"/>
            <a:ext cx="5322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100" dirty="0">
                <a:latin typeface="+mj-lt"/>
              </a:rPr>
              <a:t>Image credits: Maya collaboration;Superposition of Chandra,VLA and HST image of MS0735+7421; Zhuang&amp;Ho, Nature Astronomy, </a:t>
            </a:r>
            <a:r>
              <a:rPr lang="en-IT" sz="1100" b="0" i="0" u="none" strike="noStrike" dirty="0">
                <a:solidFill>
                  <a:srgbClr val="222222"/>
                </a:solidFill>
                <a:effectLst/>
                <a:latin typeface="+mj-lt"/>
              </a:rPr>
              <a:t>376–1389 (2023)</a:t>
            </a:r>
            <a:endParaRPr lang="en-IT" sz="1100" dirty="0">
              <a:latin typeface="+mj-lt"/>
            </a:endParaRPr>
          </a:p>
          <a:p>
            <a:endParaRPr lang="en-IT" sz="14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667AA6-FC7B-6424-F796-4B3A3DC6A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792" y="2655382"/>
            <a:ext cx="3930798" cy="36982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C6626D-2FF6-7062-D069-5FD190C754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289" r="10503"/>
          <a:stretch/>
        </p:blipFill>
        <p:spPr>
          <a:xfrm>
            <a:off x="6096000" y="3700254"/>
            <a:ext cx="2645645" cy="26393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g35a68edc150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g35a68edc150_0_4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51" name="Google Shape;151;g35a68edc150_0_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g35a68edc150_0_4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g35a68edc150_0_4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142;p2">
            <a:extLst>
              <a:ext uri="{FF2B5EF4-FFF2-40B4-BE49-F238E27FC236}">
                <a16:creationId xmlns:a16="http://schemas.microsoft.com/office/drawing/2014/main" id="{31D513D2-FDEC-5191-DBDA-FF518F5835F0}"/>
              </a:ext>
            </a:extLst>
          </p:cNvPr>
          <p:cNvSpPr txBox="1"/>
          <p:nvPr/>
        </p:nvSpPr>
        <p:spPr>
          <a:xfrm>
            <a:off x="7093527" y="1465213"/>
            <a:ext cx="451658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b="1" dirty="0">
                <a:solidFill>
                  <a:schemeClr val="tx2">
                    <a:lumMod val="10000"/>
                  </a:schemeClr>
                </a:solidFill>
                <a:latin typeface="Corbel" panose="020B0503020204020204" pitchFamily="34" charset="0"/>
                <a:ea typeface="Titillium Web"/>
                <a:cs typeface="Malayalam MN" pitchFamily="2" charset="0"/>
                <a:sym typeface="Titillium Web"/>
              </a:rPr>
              <a:t>A new </a:t>
            </a:r>
            <a:r>
              <a:rPr lang="it-IT" sz="2000" b="1" dirty="0" err="1">
                <a:solidFill>
                  <a:schemeClr val="tx2">
                    <a:lumMod val="10000"/>
                  </a:schemeClr>
                </a:solidFill>
                <a:latin typeface="Corbel" panose="020B0503020204020204" pitchFamily="34" charset="0"/>
                <a:ea typeface="Titillium Web"/>
                <a:cs typeface="Malayalam MN" pitchFamily="2" charset="0"/>
                <a:sym typeface="Titillium Web"/>
              </a:rPr>
              <a:t>implementation</a:t>
            </a:r>
            <a:r>
              <a:rPr lang="it-IT" sz="2000" b="1" dirty="0">
                <a:solidFill>
                  <a:schemeClr val="tx2">
                    <a:lumMod val="10000"/>
                  </a:schemeClr>
                </a:solidFill>
                <a:latin typeface="Corbel" panose="020B0503020204020204" pitchFamily="34" charset="0"/>
                <a:ea typeface="Titillium Web"/>
                <a:cs typeface="Malayalam MN" pitchFamily="2" charset="0"/>
                <a:sym typeface="Titillium Web"/>
              </a:rPr>
              <a:t> for black hole dynamics</a:t>
            </a:r>
            <a:endParaRPr sz="2000" b="1" i="0" u="none" strike="noStrike" cap="none" dirty="0">
              <a:solidFill>
                <a:schemeClr val="tx2">
                  <a:lumMod val="10000"/>
                </a:schemeClr>
              </a:solidFill>
              <a:latin typeface="Corbel" panose="020B0503020204020204" pitchFamily="34" charset="0"/>
              <a:ea typeface="Titillium Web"/>
              <a:cs typeface="Malayalam MN" pitchFamily="2" charset="0"/>
              <a:sym typeface="Titillium Web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241F2B-CEA6-C70B-3DC3-AA1A4D33F3BE}"/>
              </a:ext>
            </a:extLst>
          </p:cNvPr>
          <p:cNvCxnSpPr/>
          <p:nvPr/>
        </p:nvCxnSpPr>
        <p:spPr>
          <a:xfrm>
            <a:off x="7192874" y="2130970"/>
            <a:ext cx="153134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 descr="A colorful glowing stars in space&#10;&#10;AI-generated content may be incorrect.">
            <a:extLst>
              <a:ext uri="{FF2B5EF4-FFF2-40B4-BE49-F238E27FC236}">
                <a16:creationId xmlns:a16="http://schemas.microsoft.com/office/drawing/2014/main" id="{BBA4CBC7-EFFF-80D8-2E78-CA730E7CB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644" y="3749465"/>
            <a:ext cx="2732809" cy="2727321"/>
          </a:xfrm>
          <a:prstGeom prst="rect">
            <a:avLst/>
          </a:prstGeom>
        </p:spPr>
      </p:pic>
      <p:pic>
        <p:nvPicPr>
          <p:cNvPr id="18" name="Picture 17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B9BB0DF-C853-0F31-5056-422EB42904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462" t="29293" r="3630" b="17778"/>
          <a:stretch/>
        </p:blipFill>
        <p:spPr>
          <a:xfrm>
            <a:off x="3042625" y="3749464"/>
            <a:ext cx="2768960" cy="27273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77D6E6-9430-EB0B-48B1-9C786A790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26" y="904339"/>
            <a:ext cx="2768960" cy="27939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B0A435-0D97-9F3A-3FF8-2ADE011C63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368" t="3926" r="2368" b="2604"/>
          <a:stretch/>
        </p:blipFill>
        <p:spPr>
          <a:xfrm>
            <a:off x="134900" y="1011381"/>
            <a:ext cx="2774553" cy="265251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9DC8BFA-1928-3BC9-6E68-E6493AD4AF0B}"/>
              </a:ext>
            </a:extLst>
          </p:cNvPr>
          <p:cNvSpPr/>
          <p:nvPr/>
        </p:nvSpPr>
        <p:spPr>
          <a:xfrm>
            <a:off x="7093527" y="2571493"/>
            <a:ext cx="381220" cy="36021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869705-ACE0-1AB3-0F4F-6E02C1A629B7}"/>
              </a:ext>
            </a:extLst>
          </p:cNvPr>
          <p:cNvSpPr/>
          <p:nvPr/>
        </p:nvSpPr>
        <p:spPr>
          <a:xfrm>
            <a:off x="7090173" y="3475667"/>
            <a:ext cx="381220" cy="36021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BCFCE3-71D9-D4D2-9DE2-B05FE69672CC}"/>
              </a:ext>
            </a:extLst>
          </p:cNvPr>
          <p:cNvSpPr/>
          <p:nvPr/>
        </p:nvSpPr>
        <p:spPr>
          <a:xfrm>
            <a:off x="7093527" y="4456516"/>
            <a:ext cx="381220" cy="36021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9D88EA-D4A8-EBEE-8DF3-63D29B1F51A1}"/>
              </a:ext>
            </a:extLst>
          </p:cNvPr>
          <p:cNvSpPr/>
          <p:nvPr/>
        </p:nvSpPr>
        <p:spPr>
          <a:xfrm>
            <a:off x="7093527" y="5381583"/>
            <a:ext cx="381220" cy="36021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4</a:t>
            </a:r>
          </a:p>
        </p:txBody>
      </p:sp>
      <p:sp>
        <p:nvSpPr>
          <p:cNvPr id="28" name="Google Shape;166;g27df92e4ca9_0_1">
            <a:extLst>
              <a:ext uri="{FF2B5EF4-FFF2-40B4-BE49-F238E27FC236}">
                <a16:creationId xmlns:a16="http://schemas.microsoft.com/office/drawing/2014/main" id="{D1F05399-73E7-CB51-D7BB-B66746917E83}"/>
              </a:ext>
            </a:extLst>
          </p:cNvPr>
          <p:cNvSpPr txBox="1"/>
          <p:nvPr/>
        </p:nvSpPr>
        <p:spPr>
          <a:xfrm>
            <a:off x="7842406" y="6118110"/>
            <a:ext cx="8699188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600" i="1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Technical </a:t>
            </a:r>
            <a:r>
              <a:rPr lang="it-IT" sz="1600" i="1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Objectives</a:t>
            </a:r>
            <a:r>
              <a:rPr lang="it-IT" sz="1600" i="1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r>
              <a:rPr lang="it-IT" sz="1600" i="1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Methodologies</a:t>
            </a:r>
            <a:r>
              <a:rPr lang="it-IT" sz="1600" i="1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 Solutions</a:t>
            </a:r>
            <a:endParaRPr sz="1600" i="1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9" name="Google Shape;142;p2">
            <a:extLst>
              <a:ext uri="{FF2B5EF4-FFF2-40B4-BE49-F238E27FC236}">
                <a16:creationId xmlns:a16="http://schemas.microsoft.com/office/drawing/2014/main" id="{F8081BE6-E391-8424-E984-1C29DE7ABB8A}"/>
              </a:ext>
            </a:extLst>
          </p:cNvPr>
          <p:cNvSpPr txBox="1"/>
          <p:nvPr/>
        </p:nvSpPr>
        <p:spPr>
          <a:xfrm>
            <a:off x="7778436" y="2617702"/>
            <a:ext cx="451658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Corbel" panose="020B0503020204020204" pitchFamily="34" charset="0"/>
                <a:ea typeface="Titillium Web"/>
                <a:cs typeface="Malayalam MN" pitchFamily="2" charset="0"/>
                <a:sym typeface="Titillium Web"/>
              </a:rPr>
              <a:t>Implementation</a:t>
            </a:r>
            <a:r>
              <a:rPr lang="it-IT" sz="2000" i="0" u="none" strike="noStrike" cap="none" dirty="0">
                <a:solidFill>
                  <a:schemeClr val="tx2">
                    <a:lumMod val="10000"/>
                  </a:schemeClr>
                </a:solidFill>
                <a:latin typeface="Corbel" panose="020B0503020204020204" pitchFamily="34" charset="0"/>
                <a:ea typeface="Titillium Web"/>
                <a:cs typeface="Malayalam MN" pitchFamily="2" charset="0"/>
                <a:sym typeface="Titillium Web"/>
              </a:rPr>
              <a:t> in the code</a:t>
            </a:r>
            <a:endParaRPr sz="2000" i="0" u="none" strike="noStrike" cap="none" dirty="0">
              <a:solidFill>
                <a:schemeClr val="tx2">
                  <a:lumMod val="10000"/>
                </a:schemeClr>
              </a:solidFill>
              <a:latin typeface="Corbel" panose="020B0503020204020204" pitchFamily="34" charset="0"/>
              <a:ea typeface="Titillium Web"/>
              <a:cs typeface="Malayalam MN" pitchFamily="2" charset="0"/>
              <a:sym typeface="Titillium Web"/>
            </a:endParaRPr>
          </a:p>
        </p:txBody>
      </p:sp>
      <p:sp>
        <p:nvSpPr>
          <p:cNvPr id="30" name="Google Shape;142;p2">
            <a:extLst>
              <a:ext uri="{FF2B5EF4-FFF2-40B4-BE49-F238E27FC236}">
                <a16:creationId xmlns:a16="http://schemas.microsoft.com/office/drawing/2014/main" id="{9841DBC5-7824-BE46-C2AD-08259DA403F8}"/>
              </a:ext>
            </a:extLst>
          </p:cNvPr>
          <p:cNvSpPr txBox="1"/>
          <p:nvPr/>
        </p:nvSpPr>
        <p:spPr>
          <a:xfrm>
            <a:off x="7778436" y="3495134"/>
            <a:ext cx="451658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i="0" u="none" strike="noStrike" cap="none" dirty="0">
                <a:solidFill>
                  <a:schemeClr val="tx2">
                    <a:lumMod val="10000"/>
                  </a:schemeClr>
                </a:solidFill>
                <a:latin typeface="Corbel" panose="020B0503020204020204" pitchFamily="34" charset="0"/>
                <a:ea typeface="Titillium Web"/>
                <a:cs typeface="Malayalam MN" pitchFamily="2" charset="0"/>
                <a:sym typeface="Titillium Web"/>
              </a:rPr>
              <a:t>Testing </a:t>
            </a:r>
            <a:r>
              <a:rPr lang="it-IT" sz="2000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Corbel" panose="020B0503020204020204" pitchFamily="34" charset="0"/>
                <a:ea typeface="Titillium Web"/>
                <a:cs typeface="Malayalam MN" pitchFamily="2" charset="0"/>
                <a:sym typeface="Titillium Web"/>
              </a:rPr>
              <a:t>against</a:t>
            </a:r>
            <a:r>
              <a:rPr lang="it-IT" sz="2000" i="0" u="none" strike="noStrike" cap="none" dirty="0">
                <a:solidFill>
                  <a:schemeClr val="tx2">
                    <a:lumMod val="10000"/>
                  </a:schemeClr>
                </a:solidFill>
                <a:latin typeface="Corbel" panose="020B0503020204020204" pitchFamily="34" charset="0"/>
                <a:ea typeface="Titillium Web"/>
                <a:cs typeface="Malayalam MN" pitchFamily="2" charset="0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Corbel" panose="020B0503020204020204" pitchFamily="34" charset="0"/>
                <a:ea typeface="Titillium Web"/>
                <a:cs typeface="Malayalam MN" pitchFamily="2" charset="0"/>
                <a:sym typeface="Titillium Web"/>
              </a:rPr>
              <a:t>other</a:t>
            </a:r>
            <a:r>
              <a:rPr lang="it-IT" sz="2000" i="0" u="none" strike="noStrike" cap="none" dirty="0">
                <a:solidFill>
                  <a:schemeClr val="tx2">
                    <a:lumMod val="10000"/>
                  </a:schemeClr>
                </a:solidFill>
                <a:latin typeface="Corbel" panose="020B0503020204020204" pitchFamily="34" charset="0"/>
                <a:ea typeface="Titillium Web"/>
                <a:cs typeface="Malayalam MN" pitchFamily="2" charset="0"/>
                <a:sym typeface="Titillium Web"/>
              </a:rPr>
              <a:t> techniques</a:t>
            </a:r>
            <a:endParaRPr sz="2000" i="0" u="none" strike="noStrike" cap="none" dirty="0">
              <a:solidFill>
                <a:schemeClr val="tx2">
                  <a:lumMod val="10000"/>
                </a:schemeClr>
              </a:solidFill>
              <a:latin typeface="Corbel" panose="020B0503020204020204" pitchFamily="34" charset="0"/>
              <a:ea typeface="Titillium Web"/>
              <a:cs typeface="Malayalam MN" pitchFamily="2" charset="0"/>
              <a:sym typeface="Titillium Web"/>
            </a:endParaRPr>
          </a:p>
        </p:txBody>
      </p:sp>
      <p:sp>
        <p:nvSpPr>
          <p:cNvPr id="31" name="Google Shape;142;p2">
            <a:extLst>
              <a:ext uri="{FF2B5EF4-FFF2-40B4-BE49-F238E27FC236}">
                <a16:creationId xmlns:a16="http://schemas.microsoft.com/office/drawing/2014/main" id="{A942240E-98B3-6BA8-BCA4-A009ACDE0BE0}"/>
              </a:ext>
            </a:extLst>
          </p:cNvPr>
          <p:cNvSpPr txBox="1"/>
          <p:nvPr/>
        </p:nvSpPr>
        <p:spPr>
          <a:xfrm>
            <a:off x="7778436" y="4465723"/>
            <a:ext cx="451658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Corbel" panose="020B0503020204020204" pitchFamily="34" charset="0"/>
                <a:ea typeface="Titillium Web"/>
                <a:cs typeface="Malayalam MN" pitchFamily="2" charset="0"/>
                <a:sym typeface="Titillium Web"/>
              </a:rPr>
              <a:t>Refinements</a:t>
            </a:r>
            <a:endParaRPr sz="2000" i="0" u="none" strike="noStrike" cap="none" dirty="0">
              <a:solidFill>
                <a:schemeClr val="tx2">
                  <a:lumMod val="10000"/>
                </a:schemeClr>
              </a:solidFill>
              <a:latin typeface="Corbel" panose="020B0503020204020204" pitchFamily="34" charset="0"/>
              <a:ea typeface="Titillium Web"/>
              <a:cs typeface="Malayalam MN" pitchFamily="2" charset="0"/>
              <a:sym typeface="Titillium Web"/>
            </a:endParaRPr>
          </a:p>
        </p:txBody>
      </p:sp>
      <p:sp>
        <p:nvSpPr>
          <p:cNvPr id="32" name="Google Shape;142;p2">
            <a:extLst>
              <a:ext uri="{FF2B5EF4-FFF2-40B4-BE49-F238E27FC236}">
                <a16:creationId xmlns:a16="http://schemas.microsoft.com/office/drawing/2014/main" id="{AFEBC02A-495A-B106-1E08-D81C42B3C5F5}"/>
              </a:ext>
            </a:extLst>
          </p:cNvPr>
          <p:cNvSpPr txBox="1"/>
          <p:nvPr/>
        </p:nvSpPr>
        <p:spPr>
          <a:xfrm>
            <a:off x="7778435" y="5310705"/>
            <a:ext cx="451658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i="0" u="none" strike="noStrike" cap="none" dirty="0">
                <a:solidFill>
                  <a:schemeClr val="tx2">
                    <a:lumMod val="10000"/>
                  </a:schemeClr>
                </a:solidFill>
                <a:latin typeface="Corbel" panose="020B0503020204020204" pitchFamily="34" charset="0"/>
                <a:ea typeface="Titillium Web"/>
                <a:cs typeface="Malayalam MN" pitchFamily="2" charset="0"/>
                <a:sym typeface="Titillium Web"/>
              </a:rPr>
              <a:t>Applications</a:t>
            </a:r>
            <a:endParaRPr sz="2000" i="0" u="none" strike="noStrike" cap="none" dirty="0">
              <a:solidFill>
                <a:schemeClr val="tx2">
                  <a:lumMod val="10000"/>
                </a:schemeClr>
              </a:solidFill>
              <a:latin typeface="Corbel" panose="020B0503020204020204" pitchFamily="34" charset="0"/>
              <a:ea typeface="Titillium Web"/>
              <a:cs typeface="Malayalam MN" pitchFamily="2" charset="0"/>
              <a:sym typeface="Titillium Web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27df92e4ca9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g27df92e4ca9_0_23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75" name="Google Shape;175;g27df92e4ca9_0_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g27df92e4ca9_0_23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g27df92e4ca9_0_23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166;g27df92e4ca9_0_1">
            <a:extLst>
              <a:ext uri="{FF2B5EF4-FFF2-40B4-BE49-F238E27FC236}">
                <a16:creationId xmlns:a16="http://schemas.microsoft.com/office/drawing/2014/main" id="{722562A7-5ADC-A0B0-9624-ADB25C44846F}"/>
              </a:ext>
            </a:extLst>
          </p:cNvPr>
          <p:cNvSpPr txBox="1"/>
          <p:nvPr/>
        </p:nvSpPr>
        <p:spPr>
          <a:xfrm>
            <a:off x="83125" y="1520534"/>
            <a:ext cx="245225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b="1" i="0" u="none" strike="noStrike" cap="none" dirty="0">
                <a:solidFill>
                  <a:schemeClr val="bg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Project timeline</a:t>
            </a:r>
            <a:endParaRPr sz="2000" b="1" i="0" u="none" strike="noStrike" cap="none" dirty="0">
              <a:solidFill>
                <a:schemeClr val="bg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1" name="Google Shape;166;g27df92e4ca9_0_1">
            <a:extLst>
              <a:ext uri="{FF2B5EF4-FFF2-40B4-BE49-F238E27FC236}">
                <a16:creationId xmlns:a16="http://schemas.microsoft.com/office/drawing/2014/main" id="{3BC4A817-3E60-C744-8244-BAABE1EFCB84}"/>
              </a:ext>
            </a:extLst>
          </p:cNvPr>
          <p:cNvSpPr txBox="1"/>
          <p:nvPr/>
        </p:nvSpPr>
        <p:spPr>
          <a:xfrm>
            <a:off x="300127" y="2335784"/>
            <a:ext cx="423992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The DF </a:t>
            </a:r>
            <a:r>
              <a:rPr lang="it-IT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implementation</a:t>
            </a:r>
            <a:r>
              <a:rPr lang="it-IT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</a:t>
            </a:r>
            <a:r>
              <a:rPr lang="it-IT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comparison</a:t>
            </a:r>
            <a:r>
              <a:rPr lang="it-IT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to </a:t>
            </a:r>
            <a:r>
              <a:rPr lang="it-IT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other</a:t>
            </a:r>
            <a:r>
              <a:rPr lang="it-IT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techniques</a:t>
            </a:r>
            <a:endParaRPr sz="2000" u="none" strike="noStrike" cap="none" dirty="0">
              <a:solidFill>
                <a:schemeClr val="tx2">
                  <a:lumMod val="75000"/>
                  <a:lumOff val="25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D970CF-7AE3-D4BC-0C60-349375C7B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914" y="2729054"/>
            <a:ext cx="3822591" cy="36976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EA849B-9864-D175-7B67-5C8045480A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050"/>
          <a:stretch/>
        </p:blipFill>
        <p:spPr>
          <a:xfrm>
            <a:off x="3748311" y="2734430"/>
            <a:ext cx="4733603" cy="3773938"/>
          </a:xfrm>
          <a:prstGeom prst="rect">
            <a:avLst/>
          </a:prstGeom>
        </p:spPr>
      </p:pic>
      <p:sp>
        <p:nvSpPr>
          <p:cNvPr id="25" name="Google Shape;166;g27df92e4ca9_0_1">
            <a:extLst>
              <a:ext uri="{FF2B5EF4-FFF2-40B4-BE49-F238E27FC236}">
                <a16:creationId xmlns:a16="http://schemas.microsoft.com/office/drawing/2014/main" id="{7F0B4AA2-F06E-531E-3B18-D13A314C0EAB}"/>
              </a:ext>
            </a:extLst>
          </p:cNvPr>
          <p:cNvSpPr txBox="1"/>
          <p:nvPr/>
        </p:nvSpPr>
        <p:spPr>
          <a:xfrm>
            <a:off x="268657" y="3423728"/>
            <a:ext cx="389763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it-IT" sz="2000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DF </a:t>
            </a:r>
            <a:r>
              <a:rPr lang="it-IT" sz="2000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correction</a:t>
            </a:r>
            <a:r>
              <a:rPr lang="it-IT" sz="20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is</a:t>
            </a:r>
            <a:r>
              <a:rPr lang="it-IT" sz="20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capable</a:t>
            </a:r>
            <a:r>
              <a:rPr lang="it-IT" sz="20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to center the BH in the </a:t>
            </a:r>
            <a:r>
              <a:rPr lang="it-IT" sz="20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host</a:t>
            </a:r>
            <a:r>
              <a:rPr lang="it-IT" sz="20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galaxies</a:t>
            </a:r>
            <a:r>
              <a:rPr lang="it-IT" sz="20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lang="it-IT" sz="2000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Produces</a:t>
            </a:r>
            <a:r>
              <a:rPr lang="it-IT" sz="20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the lover </a:t>
            </a:r>
            <a:r>
              <a:rPr lang="it-IT" sz="20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fraction</a:t>
            </a:r>
            <a:r>
              <a:rPr lang="it-IT" sz="20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of </a:t>
            </a:r>
            <a:r>
              <a:rPr lang="it-IT" sz="20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spurious</a:t>
            </a:r>
            <a:r>
              <a:rPr lang="it-IT" sz="20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numerical</a:t>
            </a:r>
            <a:r>
              <a:rPr lang="it-IT" sz="20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wandering</a:t>
            </a:r>
            <a:r>
              <a:rPr lang="it-IT" sz="20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BHs</a:t>
            </a:r>
            <a:endParaRPr lang="it-IT" sz="2000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lang="it-IT" sz="2000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Leads to more </a:t>
            </a:r>
            <a:r>
              <a:rPr lang="it-IT" sz="20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realistic</a:t>
            </a:r>
            <a:r>
              <a:rPr lang="it-IT" sz="20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sinking</a:t>
            </a:r>
            <a:r>
              <a:rPr lang="it-IT" sz="20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timescales</a:t>
            </a:r>
            <a:r>
              <a:rPr lang="it-IT" sz="20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during</a:t>
            </a:r>
            <a:r>
              <a:rPr lang="it-IT" sz="20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mergers</a:t>
            </a:r>
            <a:endParaRPr lang="it-IT" sz="2000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1EE5874-3955-F43F-E9C0-5C406FAF1EF8}"/>
              </a:ext>
            </a:extLst>
          </p:cNvPr>
          <p:cNvCxnSpPr/>
          <p:nvPr/>
        </p:nvCxnSpPr>
        <p:spPr>
          <a:xfrm>
            <a:off x="467555" y="3009282"/>
            <a:ext cx="153134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Google Shape;166;g27df92e4ca9_0_1">
            <a:extLst>
              <a:ext uri="{FF2B5EF4-FFF2-40B4-BE49-F238E27FC236}">
                <a16:creationId xmlns:a16="http://schemas.microsoft.com/office/drawing/2014/main" id="{CA79D00F-D021-E362-5D72-1AF894990367}"/>
              </a:ext>
            </a:extLst>
          </p:cNvPr>
          <p:cNvSpPr txBox="1"/>
          <p:nvPr/>
        </p:nvSpPr>
        <p:spPr>
          <a:xfrm>
            <a:off x="14652" y="1841286"/>
            <a:ext cx="161383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Main</a:t>
            </a:r>
            <a:r>
              <a:rPr lang="it-IT" sz="2000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results</a:t>
            </a:r>
            <a:endParaRPr sz="2000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E41A19-D934-B752-D24D-844E880CC054}"/>
              </a:ext>
            </a:extLst>
          </p:cNvPr>
          <p:cNvSpPr/>
          <p:nvPr/>
        </p:nvSpPr>
        <p:spPr>
          <a:xfrm>
            <a:off x="83125" y="1400133"/>
            <a:ext cx="12108875" cy="444197"/>
          </a:xfrm>
          <a:prstGeom prst="rect">
            <a:avLst/>
          </a:prstGeom>
          <a:gradFill flip="none" rotWithShape="0">
            <a:gsLst>
              <a:gs pos="0">
                <a:schemeClr val="accent1"/>
              </a:gs>
              <a:gs pos="54000">
                <a:schemeClr val="bg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1E6C602-768D-FEE9-8A68-E65C1D3319D6}"/>
              </a:ext>
            </a:extLst>
          </p:cNvPr>
          <p:cNvSpPr/>
          <p:nvPr/>
        </p:nvSpPr>
        <p:spPr>
          <a:xfrm>
            <a:off x="2313709" y="1872998"/>
            <a:ext cx="221674" cy="197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512ABC6-A621-745A-1543-CD1F5F292CA1}"/>
              </a:ext>
            </a:extLst>
          </p:cNvPr>
          <p:cNvSpPr/>
          <p:nvPr/>
        </p:nvSpPr>
        <p:spPr>
          <a:xfrm>
            <a:off x="7128741" y="1868081"/>
            <a:ext cx="221674" cy="197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03CAB86-0415-4DE9-93BF-3FC3997D3BEA}"/>
              </a:ext>
            </a:extLst>
          </p:cNvPr>
          <p:cNvSpPr/>
          <p:nvPr/>
        </p:nvSpPr>
        <p:spPr>
          <a:xfrm>
            <a:off x="10710723" y="1868081"/>
            <a:ext cx="221674" cy="197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1461A48-758C-2FC3-2244-0DDF1BD58BA0}"/>
              </a:ext>
            </a:extLst>
          </p:cNvPr>
          <p:cNvCxnSpPr/>
          <p:nvPr/>
        </p:nvCxnSpPr>
        <p:spPr>
          <a:xfrm flipV="1">
            <a:off x="10821560" y="1229588"/>
            <a:ext cx="0" cy="662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F532AA0-2D8E-256E-BA71-D4567CB4E906}"/>
              </a:ext>
            </a:extLst>
          </p:cNvPr>
          <p:cNvCxnSpPr>
            <a:cxnSpLocks/>
          </p:cNvCxnSpPr>
          <p:nvPr/>
        </p:nvCxnSpPr>
        <p:spPr>
          <a:xfrm flipH="1">
            <a:off x="83125" y="2206452"/>
            <a:ext cx="122889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Google Shape;166;g27df92e4ca9_0_1">
            <a:extLst>
              <a:ext uri="{FF2B5EF4-FFF2-40B4-BE49-F238E27FC236}">
                <a16:creationId xmlns:a16="http://schemas.microsoft.com/office/drawing/2014/main" id="{BAA66DB5-9581-B9D3-9BBA-636438347059}"/>
              </a:ext>
            </a:extLst>
          </p:cNvPr>
          <p:cNvSpPr txBox="1"/>
          <p:nvPr/>
        </p:nvSpPr>
        <p:spPr>
          <a:xfrm>
            <a:off x="6028439" y="837049"/>
            <a:ext cx="2713759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Study of the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effects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of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galactic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morphology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on the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host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BH dynamics</a:t>
            </a:r>
          </a:p>
        </p:txBody>
      </p:sp>
      <p:sp>
        <p:nvSpPr>
          <p:cNvPr id="40" name="Google Shape;166;g27df92e4ca9_0_1">
            <a:extLst>
              <a:ext uri="{FF2B5EF4-FFF2-40B4-BE49-F238E27FC236}">
                <a16:creationId xmlns:a16="http://schemas.microsoft.com/office/drawing/2014/main" id="{76FBDF73-BF47-8E76-1485-015FDE5D50D5}"/>
              </a:ext>
            </a:extLst>
          </p:cNvPr>
          <p:cNvSpPr txBox="1"/>
          <p:nvPr/>
        </p:nvSpPr>
        <p:spPr>
          <a:xfrm>
            <a:off x="9420499" y="837049"/>
            <a:ext cx="2713759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BH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demography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in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galaxy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clusters</a:t>
            </a:r>
          </a:p>
        </p:txBody>
      </p:sp>
      <p:sp>
        <p:nvSpPr>
          <p:cNvPr id="52" name="Google Shape;166;g27df92e4ca9_0_1">
            <a:extLst>
              <a:ext uri="{FF2B5EF4-FFF2-40B4-BE49-F238E27FC236}">
                <a16:creationId xmlns:a16="http://schemas.microsoft.com/office/drawing/2014/main" id="{7C64A421-8991-0341-B1FF-49CFD17DEEC0}"/>
              </a:ext>
            </a:extLst>
          </p:cNvPr>
          <p:cNvSpPr txBox="1"/>
          <p:nvPr/>
        </p:nvSpPr>
        <p:spPr>
          <a:xfrm>
            <a:off x="83125" y="1422793"/>
            <a:ext cx="245225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b="1" i="0" u="none" strike="noStrike" cap="none" dirty="0">
                <a:solidFill>
                  <a:schemeClr val="bg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Project timeline</a:t>
            </a:r>
            <a:endParaRPr sz="2000" b="1" i="0" u="none" strike="noStrike" cap="none" dirty="0">
              <a:solidFill>
                <a:schemeClr val="bg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3906AB8-5A42-F16E-5301-904406521C3E}"/>
              </a:ext>
            </a:extLst>
          </p:cNvPr>
          <p:cNvCxnSpPr>
            <a:cxnSpLocks/>
          </p:cNvCxnSpPr>
          <p:nvPr/>
        </p:nvCxnSpPr>
        <p:spPr>
          <a:xfrm>
            <a:off x="2420089" y="1911593"/>
            <a:ext cx="0" cy="3166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85042D2-ECCC-B107-D031-FC33B7379029}"/>
              </a:ext>
            </a:extLst>
          </p:cNvPr>
          <p:cNvSpPr/>
          <p:nvPr/>
        </p:nvSpPr>
        <p:spPr>
          <a:xfrm>
            <a:off x="4655130" y="1837453"/>
            <a:ext cx="221674" cy="197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F1AE6B9-F87A-4756-72C0-43233494F86E}"/>
              </a:ext>
            </a:extLst>
          </p:cNvPr>
          <p:cNvCxnSpPr/>
          <p:nvPr/>
        </p:nvCxnSpPr>
        <p:spPr>
          <a:xfrm flipV="1">
            <a:off x="7227874" y="1261740"/>
            <a:ext cx="0" cy="662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DFA6766-F777-C9AA-857E-F5F5E7D6853A}"/>
              </a:ext>
            </a:extLst>
          </p:cNvPr>
          <p:cNvCxnSpPr/>
          <p:nvPr/>
        </p:nvCxnSpPr>
        <p:spPr>
          <a:xfrm flipV="1">
            <a:off x="4762261" y="1261740"/>
            <a:ext cx="0" cy="662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Google Shape;166;g27df92e4ca9_0_1">
            <a:extLst>
              <a:ext uri="{FF2B5EF4-FFF2-40B4-BE49-F238E27FC236}">
                <a16:creationId xmlns:a16="http://schemas.microsoft.com/office/drawing/2014/main" id="{264B1240-4EE6-08EF-6AD1-5D3A22CC148A}"/>
              </a:ext>
            </a:extLst>
          </p:cNvPr>
          <p:cNvSpPr txBox="1"/>
          <p:nvPr/>
        </p:nvSpPr>
        <p:spPr>
          <a:xfrm>
            <a:off x="3674627" y="850899"/>
            <a:ext cx="2242976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Refinement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tests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of the DF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correction</a:t>
            </a:r>
            <a:endParaRPr lang="it-IT" sz="1200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>
          <a:extLst>
            <a:ext uri="{FF2B5EF4-FFF2-40B4-BE49-F238E27FC236}">
              <a16:creationId xmlns:a16="http://schemas.microsoft.com/office/drawing/2014/main" id="{20C7F946-D6C6-01E0-BBC6-15647226C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27df92e4ca9_0_23">
            <a:extLst>
              <a:ext uri="{FF2B5EF4-FFF2-40B4-BE49-F238E27FC236}">
                <a16:creationId xmlns:a16="http://schemas.microsoft.com/office/drawing/2014/main" id="{633CB92F-5016-414A-B447-D53FF0BB73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g27df92e4ca9_0_23">
            <a:extLst>
              <a:ext uri="{FF2B5EF4-FFF2-40B4-BE49-F238E27FC236}">
                <a16:creationId xmlns:a16="http://schemas.microsoft.com/office/drawing/2014/main" id="{C9BDD6B3-1FED-122B-145C-FE7AF3D43983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75" name="Google Shape;175;g27df92e4ca9_0_23">
              <a:extLst>
                <a:ext uri="{FF2B5EF4-FFF2-40B4-BE49-F238E27FC236}">
                  <a16:creationId xmlns:a16="http://schemas.microsoft.com/office/drawing/2014/main" id="{275DF3B1-E417-8F8A-6351-C6495C2053C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g27df92e4ca9_0_23">
              <a:extLst>
                <a:ext uri="{FF2B5EF4-FFF2-40B4-BE49-F238E27FC236}">
                  <a16:creationId xmlns:a16="http://schemas.microsoft.com/office/drawing/2014/main" id="{7A6F7923-5528-510E-FBB3-05118E4AA875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g27df92e4ca9_0_23">
              <a:extLst>
                <a:ext uri="{FF2B5EF4-FFF2-40B4-BE49-F238E27FC236}">
                  <a16:creationId xmlns:a16="http://schemas.microsoft.com/office/drawing/2014/main" id="{AE35EAD0-71D6-C829-9BE7-E25C1529283E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166;g27df92e4ca9_0_1">
            <a:extLst>
              <a:ext uri="{FF2B5EF4-FFF2-40B4-BE49-F238E27FC236}">
                <a16:creationId xmlns:a16="http://schemas.microsoft.com/office/drawing/2014/main" id="{2181D948-D04E-1A1E-445F-0ECC20A5AE46}"/>
              </a:ext>
            </a:extLst>
          </p:cNvPr>
          <p:cNvSpPr txBox="1"/>
          <p:nvPr/>
        </p:nvSpPr>
        <p:spPr>
          <a:xfrm>
            <a:off x="14652" y="1841286"/>
            <a:ext cx="161383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Main</a:t>
            </a:r>
            <a:r>
              <a:rPr lang="it-IT" sz="2000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results</a:t>
            </a:r>
            <a:endParaRPr sz="2000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3EDFEA-43C4-1845-5A30-148AF03C3605}"/>
              </a:ext>
            </a:extLst>
          </p:cNvPr>
          <p:cNvSpPr/>
          <p:nvPr/>
        </p:nvSpPr>
        <p:spPr>
          <a:xfrm>
            <a:off x="83125" y="1400133"/>
            <a:ext cx="12108875" cy="444197"/>
          </a:xfrm>
          <a:prstGeom prst="rect">
            <a:avLst/>
          </a:prstGeom>
          <a:gradFill flip="none" rotWithShape="0">
            <a:gsLst>
              <a:gs pos="0">
                <a:schemeClr val="accent1"/>
              </a:gs>
              <a:gs pos="54000">
                <a:schemeClr val="bg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Google Shape;166;g27df92e4ca9_0_1">
            <a:extLst>
              <a:ext uri="{FF2B5EF4-FFF2-40B4-BE49-F238E27FC236}">
                <a16:creationId xmlns:a16="http://schemas.microsoft.com/office/drawing/2014/main" id="{1FBDFC49-BDED-3D37-3F35-C3F48D9830AA}"/>
              </a:ext>
            </a:extLst>
          </p:cNvPr>
          <p:cNvSpPr txBox="1"/>
          <p:nvPr/>
        </p:nvSpPr>
        <p:spPr>
          <a:xfrm>
            <a:off x="83125" y="1422793"/>
            <a:ext cx="245225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b="1" i="0" u="none" strike="noStrike" cap="none" dirty="0">
                <a:solidFill>
                  <a:schemeClr val="bg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Project timeline</a:t>
            </a:r>
            <a:endParaRPr sz="2000" b="1" i="0" u="none" strike="noStrike" cap="none" dirty="0">
              <a:solidFill>
                <a:schemeClr val="bg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6070A51-78D5-A1D5-CFAD-470F00D17DF7}"/>
              </a:ext>
            </a:extLst>
          </p:cNvPr>
          <p:cNvSpPr/>
          <p:nvPr/>
        </p:nvSpPr>
        <p:spPr>
          <a:xfrm>
            <a:off x="2313709" y="1872998"/>
            <a:ext cx="221674" cy="197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A15F71-5E6A-3188-1F0B-ABC475D4DC72}"/>
              </a:ext>
            </a:extLst>
          </p:cNvPr>
          <p:cNvSpPr/>
          <p:nvPr/>
        </p:nvSpPr>
        <p:spPr>
          <a:xfrm>
            <a:off x="4655130" y="1837453"/>
            <a:ext cx="221674" cy="197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8CE01C-5285-BE49-CE2D-21DAFC960B94}"/>
              </a:ext>
            </a:extLst>
          </p:cNvPr>
          <p:cNvSpPr/>
          <p:nvPr/>
        </p:nvSpPr>
        <p:spPr>
          <a:xfrm>
            <a:off x="7128741" y="1868081"/>
            <a:ext cx="221674" cy="197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CC631A-6016-1569-E5A9-B32539C12660}"/>
              </a:ext>
            </a:extLst>
          </p:cNvPr>
          <p:cNvSpPr/>
          <p:nvPr/>
        </p:nvSpPr>
        <p:spPr>
          <a:xfrm>
            <a:off x="10710723" y="1868081"/>
            <a:ext cx="221674" cy="197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3C894E-95F3-6C7E-2F24-97A00AD583B2}"/>
              </a:ext>
            </a:extLst>
          </p:cNvPr>
          <p:cNvCxnSpPr>
            <a:cxnSpLocks/>
          </p:cNvCxnSpPr>
          <p:nvPr/>
        </p:nvCxnSpPr>
        <p:spPr>
          <a:xfrm flipV="1">
            <a:off x="2424546" y="1227089"/>
            <a:ext cx="0" cy="6409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610C73-73FD-3039-E315-8B4D5D304F59}"/>
              </a:ext>
            </a:extLst>
          </p:cNvPr>
          <p:cNvCxnSpPr>
            <a:cxnSpLocks/>
          </p:cNvCxnSpPr>
          <p:nvPr/>
        </p:nvCxnSpPr>
        <p:spPr>
          <a:xfrm>
            <a:off x="4765967" y="1873496"/>
            <a:ext cx="0" cy="3166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B2D1B6-55CA-FAD0-5391-2BB4C95AB4DE}"/>
              </a:ext>
            </a:extLst>
          </p:cNvPr>
          <p:cNvCxnSpPr/>
          <p:nvPr/>
        </p:nvCxnSpPr>
        <p:spPr>
          <a:xfrm flipV="1">
            <a:off x="7239578" y="1205345"/>
            <a:ext cx="0" cy="662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52AA6D-C379-E4B8-EDB4-92C25CC608CB}"/>
              </a:ext>
            </a:extLst>
          </p:cNvPr>
          <p:cNvCxnSpPr/>
          <p:nvPr/>
        </p:nvCxnSpPr>
        <p:spPr>
          <a:xfrm flipV="1">
            <a:off x="10821560" y="1229588"/>
            <a:ext cx="0" cy="662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0D3D19-2AAD-D47D-F3B9-F3C9E0300039}"/>
              </a:ext>
            </a:extLst>
          </p:cNvPr>
          <p:cNvCxnSpPr>
            <a:cxnSpLocks/>
          </p:cNvCxnSpPr>
          <p:nvPr/>
        </p:nvCxnSpPr>
        <p:spPr>
          <a:xfrm flipH="1">
            <a:off x="83125" y="2206452"/>
            <a:ext cx="122889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Google Shape;166;g27df92e4ca9_0_1">
            <a:extLst>
              <a:ext uri="{FF2B5EF4-FFF2-40B4-BE49-F238E27FC236}">
                <a16:creationId xmlns:a16="http://schemas.microsoft.com/office/drawing/2014/main" id="{38E46581-7495-1684-5E3B-2B2A96B1CAC9}"/>
              </a:ext>
            </a:extLst>
          </p:cNvPr>
          <p:cNvSpPr txBox="1"/>
          <p:nvPr/>
        </p:nvSpPr>
        <p:spPr>
          <a:xfrm>
            <a:off x="1414620" y="823199"/>
            <a:ext cx="8036501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The DF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implementation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comparison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to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other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techniques</a:t>
            </a:r>
            <a:endParaRPr sz="1200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5" name="Google Shape;166;g27df92e4ca9_0_1">
            <a:extLst>
              <a:ext uri="{FF2B5EF4-FFF2-40B4-BE49-F238E27FC236}">
                <a16:creationId xmlns:a16="http://schemas.microsoft.com/office/drawing/2014/main" id="{21D6D173-0A1B-C5BF-C71C-B81AF61A81DE}"/>
              </a:ext>
            </a:extLst>
          </p:cNvPr>
          <p:cNvSpPr txBox="1"/>
          <p:nvPr/>
        </p:nvSpPr>
        <p:spPr>
          <a:xfrm>
            <a:off x="284979" y="2285483"/>
            <a:ext cx="427913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i="0" u="none" strike="noStrike" cap="none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Refinement</a:t>
            </a:r>
            <a:r>
              <a:rPr lang="it-IT" sz="2000" i="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</a:t>
            </a:r>
            <a:r>
              <a:rPr lang="it-IT" sz="2000" i="0" u="none" strike="noStrike" cap="none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tests</a:t>
            </a:r>
            <a:r>
              <a:rPr lang="it-IT" sz="2000" i="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of the DF </a:t>
            </a:r>
            <a:r>
              <a:rPr lang="it-IT" sz="2000" i="0" u="none" strike="noStrike" cap="none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correction</a:t>
            </a:r>
            <a:endParaRPr sz="2000" i="0" u="none" strike="noStrike" cap="none" dirty="0">
              <a:solidFill>
                <a:schemeClr val="tx2">
                  <a:lumMod val="75000"/>
                  <a:lumOff val="25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76CE4E-1370-B18D-8FB7-C567E4A34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928" y="2362032"/>
            <a:ext cx="5923747" cy="38309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5764AB-F959-9E67-F8FD-AD2D5BB4E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7019" y="3175042"/>
            <a:ext cx="7173685" cy="2294417"/>
          </a:xfrm>
          <a:prstGeom prst="rect">
            <a:avLst/>
          </a:prstGeom>
        </p:spPr>
      </p:pic>
      <p:sp>
        <p:nvSpPr>
          <p:cNvPr id="20" name="Google Shape;166;g27df92e4ca9_0_1">
            <a:extLst>
              <a:ext uri="{FF2B5EF4-FFF2-40B4-BE49-F238E27FC236}">
                <a16:creationId xmlns:a16="http://schemas.microsoft.com/office/drawing/2014/main" id="{CCC869D5-88D6-86F3-B347-9797EFD31332}"/>
              </a:ext>
            </a:extLst>
          </p:cNvPr>
          <p:cNvSpPr txBox="1"/>
          <p:nvPr/>
        </p:nvSpPr>
        <p:spPr>
          <a:xfrm>
            <a:off x="6028439" y="837049"/>
            <a:ext cx="2713759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Study of the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effects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of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galactic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morphology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on the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host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BH dynamics</a:t>
            </a:r>
          </a:p>
        </p:txBody>
      </p:sp>
      <p:sp>
        <p:nvSpPr>
          <p:cNvPr id="24" name="Google Shape;166;g27df92e4ca9_0_1">
            <a:extLst>
              <a:ext uri="{FF2B5EF4-FFF2-40B4-BE49-F238E27FC236}">
                <a16:creationId xmlns:a16="http://schemas.microsoft.com/office/drawing/2014/main" id="{9D8E50FA-9AA8-F120-D195-2DC33A265019}"/>
              </a:ext>
            </a:extLst>
          </p:cNvPr>
          <p:cNvSpPr txBox="1"/>
          <p:nvPr/>
        </p:nvSpPr>
        <p:spPr>
          <a:xfrm>
            <a:off x="9420499" y="837049"/>
            <a:ext cx="2713759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BH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demography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in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galaxy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clusters</a:t>
            </a:r>
          </a:p>
        </p:txBody>
      </p:sp>
      <p:sp>
        <p:nvSpPr>
          <p:cNvPr id="25" name="Google Shape;166;g27df92e4ca9_0_1">
            <a:extLst>
              <a:ext uri="{FF2B5EF4-FFF2-40B4-BE49-F238E27FC236}">
                <a16:creationId xmlns:a16="http://schemas.microsoft.com/office/drawing/2014/main" id="{C2275AC3-D1F8-9432-78A5-5186DD1C9F20}"/>
              </a:ext>
            </a:extLst>
          </p:cNvPr>
          <p:cNvSpPr txBox="1"/>
          <p:nvPr/>
        </p:nvSpPr>
        <p:spPr>
          <a:xfrm>
            <a:off x="201296" y="3251707"/>
            <a:ext cx="4704195" cy="3083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it-IT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The 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OTIS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python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library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is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designed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to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provide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an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analytical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interpretative background for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controlled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simulations</a:t>
            </a:r>
            <a:endParaRPr lang="it-IT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lang="it-IT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it-IT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The DF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prescription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produces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faster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sinking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timescales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, in good agreement with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theoretical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results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across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different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resolutions</a:t>
            </a:r>
            <a:endParaRPr lang="it-IT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lang="it-IT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it-IT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The 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DF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implementation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was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refined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to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reproduce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the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sinking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of BH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lighter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than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the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surrounding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particles</a:t>
            </a:r>
            <a:endParaRPr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E413913-1C82-9B59-AC93-80567A5C2C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5629" y="2295104"/>
            <a:ext cx="4966134" cy="422274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93CF4B9-BBD3-806C-6D9F-5F9BCE314721}"/>
              </a:ext>
            </a:extLst>
          </p:cNvPr>
          <p:cNvCxnSpPr/>
          <p:nvPr/>
        </p:nvCxnSpPr>
        <p:spPr>
          <a:xfrm>
            <a:off x="381544" y="2931773"/>
            <a:ext cx="153134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22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>
          <a:extLst>
            <a:ext uri="{FF2B5EF4-FFF2-40B4-BE49-F238E27FC236}">
              <a16:creationId xmlns:a16="http://schemas.microsoft.com/office/drawing/2014/main" id="{1D137570-8A13-5FD9-F8AA-889DBB4FF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27df92e4ca9_0_23">
            <a:extLst>
              <a:ext uri="{FF2B5EF4-FFF2-40B4-BE49-F238E27FC236}">
                <a16:creationId xmlns:a16="http://schemas.microsoft.com/office/drawing/2014/main" id="{0EE766DA-F670-FEDB-8BE4-B65B78AA928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g27df92e4ca9_0_23">
            <a:extLst>
              <a:ext uri="{FF2B5EF4-FFF2-40B4-BE49-F238E27FC236}">
                <a16:creationId xmlns:a16="http://schemas.microsoft.com/office/drawing/2014/main" id="{D855D117-C534-BD44-6438-41DCADF1F271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75" name="Google Shape;175;g27df92e4ca9_0_23">
              <a:extLst>
                <a:ext uri="{FF2B5EF4-FFF2-40B4-BE49-F238E27FC236}">
                  <a16:creationId xmlns:a16="http://schemas.microsoft.com/office/drawing/2014/main" id="{139A9BEA-914C-9DDE-44E9-5A29B50AEAB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g27df92e4ca9_0_23">
              <a:extLst>
                <a:ext uri="{FF2B5EF4-FFF2-40B4-BE49-F238E27FC236}">
                  <a16:creationId xmlns:a16="http://schemas.microsoft.com/office/drawing/2014/main" id="{4FB2415A-31FB-7429-46A8-C8490CC9F5A7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g27df92e4ca9_0_23">
              <a:extLst>
                <a:ext uri="{FF2B5EF4-FFF2-40B4-BE49-F238E27FC236}">
                  <a16:creationId xmlns:a16="http://schemas.microsoft.com/office/drawing/2014/main" id="{6085A7DE-AE59-7614-667A-77FA3B9B4615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166;g27df92e4ca9_0_1">
            <a:extLst>
              <a:ext uri="{FF2B5EF4-FFF2-40B4-BE49-F238E27FC236}">
                <a16:creationId xmlns:a16="http://schemas.microsoft.com/office/drawing/2014/main" id="{6A263485-4A1B-B708-F1C5-93E7F9431EAE}"/>
              </a:ext>
            </a:extLst>
          </p:cNvPr>
          <p:cNvSpPr txBox="1"/>
          <p:nvPr/>
        </p:nvSpPr>
        <p:spPr>
          <a:xfrm>
            <a:off x="83125" y="1520534"/>
            <a:ext cx="245225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b="1" i="0" u="none" strike="noStrike" cap="none" dirty="0">
                <a:solidFill>
                  <a:schemeClr val="bg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Project timeline</a:t>
            </a:r>
            <a:endParaRPr sz="2000" b="1" i="0" u="none" strike="noStrike" cap="none" dirty="0">
              <a:solidFill>
                <a:schemeClr val="bg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5" name="Google Shape;166;g27df92e4ca9_0_1">
            <a:extLst>
              <a:ext uri="{FF2B5EF4-FFF2-40B4-BE49-F238E27FC236}">
                <a16:creationId xmlns:a16="http://schemas.microsoft.com/office/drawing/2014/main" id="{61DEAA61-5B12-37E2-7004-86CCFA7B7133}"/>
              </a:ext>
            </a:extLst>
          </p:cNvPr>
          <p:cNvSpPr txBox="1"/>
          <p:nvPr/>
        </p:nvSpPr>
        <p:spPr>
          <a:xfrm>
            <a:off x="155859" y="2280298"/>
            <a:ext cx="472094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Study of the </a:t>
            </a:r>
            <a:r>
              <a:rPr lang="it-IT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effects</a:t>
            </a:r>
            <a:r>
              <a:rPr lang="it-IT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of the </a:t>
            </a:r>
            <a:r>
              <a:rPr lang="it-IT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galactic</a:t>
            </a:r>
            <a:r>
              <a:rPr lang="it-IT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morphology</a:t>
            </a:r>
            <a:r>
              <a:rPr lang="it-IT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on the </a:t>
            </a:r>
            <a:r>
              <a:rPr lang="it-IT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host</a:t>
            </a:r>
            <a:r>
              <a:rPr lang="it-IT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 </a:t>
            </a:r>
            <a:r>
              <a:rPr lang="it-IT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BHs</a:t>
            </a:r>
            <a:r>
              <a:rPr lang="it-IT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dynamics </a:t>
            </a:r>
            <a:endParaRPr sz="2000" i="0" u="none" strike="noStrike" cap="none" dirty="0">
              <a:solidFill>
                <a:schemeClr val="tx2">
                  <a:lumMod val="75000"/>
                  <a:lumOff val="25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3" name="HRCentral_Barred.mov">
            <a:hlinkClick r:id="" action="ppaction://media"/>
            <a:extLst>
              <a:ext uri="{FF2B5EF4-FFF2-40B4-BE49-F238E27FC236}">
                <a16:creationId xmlns:a16="http://schemas.microsoft.com/office/drawing/2014/main" id="{BB193F81-DE15-04C0-EC5F-E8D8DD11A6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9832" t="4808" r="3527" b="7608"/>
          <a:stretch/>
        </p:blipFill>
        <p:spPr>
          <a:xfrm>
            <a:off x="5352149" y="3035382"/>
            <a:ext cx="3500709" cy="3425572"/>
          </a:xfrm>
          <a:prstGeom prst="rect">
            <a:avLst/>
          </a:prstGeom>
        </p:spPr>
      </p:pic>
      <p:pic>
        <p:nvPicPr>
          <p:cNvPr id="25" name="UHR_CB_SB_C1_CR.mov">
            <a:hlinkClick r:id="" action="ppaction://media"/>
            <a:extLst>
              <a:ext uri="{FF2B5EF4-FFF2-40B4-BE49-F238E27FC236}">
                <a16:creationId xmlns:a16="http://schemas.microsoft.com/office/drawing/2014/main" id="{5A2A46B4-B1CD-2C6D-0A20-B1732D270AB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13031" t="24411" r="2603" b="17699"/>
          <a:stretch/>
        </p:blipFill>
        <p:spPr>
          <a:xfrm>
            <a:off x="8894618" y="2984036"/>
            <a:ext cx="3239640" cy="3476918"/>
          </a:xfrm>
          <a:prstGeom prst="rect">
            <a:avLst/>
          </a:prstGeom>
        </p:spPr>
      </p:pic>
      <p:sp>
        <p:nvSpPr>
          <p:cNvPr id="26" name="Google Shape;166;g27df92e4ca9_0_1">
            <a:extLst>
              <a:ext uri="{FF2B5EF4-FFF2-40B4-BE49-F238E27FC236}">
                <a16:creationId xmlns:a16="http://schemas.microsoft.com/office/drawing/2014/main" id="{DC84EA5C-64C2-B9E3-7398-B3314F9E87B6}"/>
              </a:ext>
            </a:extLst>
          </p:cNvPr>
          <p:cNvSpPr txBox="1"/>
          <p:nvPr/>
        </p:nvSpPr>
        <p:spPr>
          <a:xfrm>
            <a:off x="467555" y="3268374"/>
            <a:ext cx="4409249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it-IT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IC from DICE: tuning the </a:t>
            </a:r>
            <a:r>
              <a:rPr lang="it-IT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Toomre</a:t>
            </a:r>
            <a:r>
              <a:rPr lang="it-IT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parameter</a:t>
            </a:r>
            <a:r>
              <a:rPr lang="it-IT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to </a:t>
            </a:r>
            <a:r>
              <a:rPr lang="it-IT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reproduce</a:t>
            </a:r>
            <a:r>
              <a:rPr lang="it-IT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the </a:t>
            </a:r>
            <a:r>
              <a:rPr lang="it-IT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galaxy</a:t>
            </a:r>
            <a:r>
              <a:rPr lang="it-IT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instability</a:t>
            </a:r>
            <a:endParaRPr lang="it-IT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lang="it-IT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42900" indent="-342900">
              <a:lnSpc>
                <a:spcPct val="90000"/>
              </a:lnSpc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it-IT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Collisionless</a:t>
            </a:r>
            <a:r>
              <a:rPr lang="it-IT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simulations</a:t>
            </a:r>
            <a:r>
              <a:rPr lang="it-IT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of disk and </a:t>
            </a:r>
            <a:r>
              <a:rPr lang="it-IT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barred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galaxies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with OG3 and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ChaNGa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+ DF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prescription</a:t>
            </a:r>
            <a:endParaRPr lang="it-IT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SzPts val="2400"/>
            </a:pPr>
            <a:endParaRPr lang="it-IT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42900" indent="-342900">
              <a:lnSpc>
                <a:spcPct val="90000"/>
              </a:lnSpc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it-IT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Delay of the </a:t>
            </a:r>
            <a:r>
              <a:rPr lang="it-IT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sinking</a:t>
            </a:r>
            <a:r>
              <a:rPr lang="it-IT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timescale</a:t>
            </a:r>
            <a:r>
              <a:rPr lang="it-IT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on </a:t>
            </a:r>
            <a:r>
              <a:rPr lang="it-IT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barred-barred</a:t>
            </a:r>
            <a:r>
              <a:rPr lang="it-IT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mergers</a:t>
            </a:r>
            <a:endParaRPr lang="it-IT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42900" indent="-342900">
              <a:lnSpc>
                <a:spcPct val="90000"/>
              </a:lnSpc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endParaRPr lang="it-IT" sz="2000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endParaRPr lang="it-IT" sz="2000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endParaRPr sz="2000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1E6731E-089C-1A79-01C7-82C9E2EB7C72}"/>
              </a:ext>
            </a:extLst>
          </p:cNvPr>
          <p:cNvCxnSpPr>
            <a:cxnSpLocks/>
          </p:cNvCxnSpPr>
          <p:nvPr/>
        </p:nvCxnSpPr>
        <p:spPr>
          <a:xfrm>
            <a:off x="192347" y="2984036"/>
            <a:ext cx="1976084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Google Shape;166;g27df92e4ca9_0_1">
            <a:extLst>
              <a:ext uri="{FF2B5EF4-FFF2-40B4-BE49-F238E27FC236}">
                <a16:creationId xmlns:a16="http://schemas.microsoft.com/office/drawing/2014/main" id="{2A034A7E-24D9-BC44-CDD8-A22496924900}"/>
              </a:ext>
            </a:extLst>
          </p:cNvPr>
          <p:cNvSpPr txBox="1"/>
          <p:nvPr/>
        </p:nvSpPr>
        <p:spPr>
          <a:xfrm>
            <a:off x="14652" y="1841286"/>
            <a:ext cx="161383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Main</a:t>
            </a:r>
            <a:r>
              <a:rPr lang="it-IT" sz="2000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results</a:t>
            </a:r>
            <a:endParaRPr sz="2000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F85C26-D8FF-7AB9-0522-7F0184A7BF05}"/>
              </a:ext>
            </a:extLst>
          </p:cNvPr>
          <p:cNvSpPr/>
          <p:nvPr/>
        </p:nvSpPr>
        <p:spPr>
          <a:xfrm>
            <a:off x="83125" y="1400133"/>
            <a:ext cx="12108875" cy="444197"/>
          </a:xfrm>
          <a:prstGeom prst="rect">
            <a:avLst/>
          </a:prstGeom>
          <a:gradFill flip="none" rotWithShape="0">
            <a:gsLst>
              <a:gs pos="0">
                <a:schemeClr val="accent1"/>
              </a:gs>
              <a:gs pos="54000">
                <a:schemeClr val="bg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3" name="Google Shape;166;g27df92e4ca9_0_1">
            <a:extLst>
              <a:ext uri="{FF2B5EF4-FFF2-40B4-BE49-F238E27FC236}">
                <a16:creationId xmlns:a16="http://schemas.microsoft.com/office/drawing/2014/main" id="{5AD031CE-3EF7-B047-D69F-EF0B2F4C66C5}"/>
              </a:ext>
            </a:extLst>
          </p:cNvPr>
          <p:cNvSpPr txBox="1"/>
          <p:nvPr/>
        </p:nvSpPr>
        <p:spPr>
          <a:xfrm>
            <a:off x="83125" y="1422793"/>
            <a:ext cx="245225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b="1" i="0" u="none" strike="noStrike" cap="none" dirty="0">
                <a:solidFill>
                  <a:schemeClr val="bg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Project timeline</a:t>
            </a:r>
            <a:endParaRPr sz="2000" b="1" i="0" u="none" strike="noStrike" cap="none" dirty="0">
              <a:solidFill>
                <a:schemeClr val="bg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8C0B7C7-92FE-F749-1B8F-7753C6BEA3C9}"/>
              </a:ext>
            </a:extLst>
          </p:cNvPr>
          <p:cNvSpPr/>
          <p:nvPr/>
        </p:nvSpPr>
        <p:spPr>
          <a:xfrm>
            <a:off x="2313709" y="1872998"/>
            <a:ext cx="221674" cy="197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0206F7B-E909-501C-4C3B-88A98BB415BD}"/>
              </a:ext>
            </a:extLst>
          </p:cNvPr>
          <p:cNvSpPr/>
          <p:nvPr/>
        </p:nvSpPr>
        <p:spPr>
          <a:xfrm>
            <a:off x="7139634" y="1719742"/>
            <a:ext cx="221674" cy="197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D2DBDD7-7BF1-2DEA-5F8C-C7531DA8C735}"/>
              </a:ext>
            </a:extLst>
          </p:cNvPr>
          <p:cNvSpPr/>
          <p:nvPr/>
        </p:nvSpPr>
        <p:spPr>
          <a:xfrm>
            <a:off x="10710723" y="1868081"/>
            <a:ext cx="221674" cy="197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C9A86C-0FE0-5A49-833E-E972BEA25753}"/>
              </a:ext>
            </a:extLst>
          </p:cNvPr>
          <p:cNvCxnSpPr/>
          <p:nvPr/>
        </p:nvCxnSpPr>
        <p:spPr>
          <a:xfrm flipV="1">
            <a:off x="10821560" y="1229588"/>
            <a:ext cx="0" cy="662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DD1A9D8-EEAC-C65C-A27E-B31090B228F1}"/>
              </a:ext>
            </a:extLst>
          </p:cNvPr>
          <p:cNvCxnSpPr>
            <a:cxnSpLocks/>
          </p:cNvCxnSpPr>
          <p:nvPr/>
        </p:nvCxnSpPr>
        <p:spPr>
          <a:xfrm flipH="1">
            <a:off x="83125" y="2206452"/>
            <a:ext cx="122889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Google Shape;166;g27df92e4ca9_0_1">
            <a:extLst>
              <a:ext uri="{FF2B5EF4-FFF2-40B4-BE49-F238E27FC236}">
                <a16:creationId xmlns:a16="http://schemas.microsoft.com/office/drawing/2014/main" id="{5E5D68BE-6556-C6A4-4799-890095BB830B}"/>
              </a:ext>
            </a:extLst>
          </p:cNvPr>
          <p:cNvSpPr txBox="1"/>
          <p:nvPr/>
        </p:nvSpPr>
        <p:spPr>
          <a:xfrm>
            <a:off x="1414620" y="823199"/>
            <a:ext cx="8036501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The DF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implementation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comparison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to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other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techniques</a:t>
            </a:r>
            <a:endParaRPr sz="1200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1" name="Google Shape;166;g27df92e4ca9_0_1">
            <a:extLst>
              <a:ext uri="{FF2B5EF4-FFF2-40B4-BE49-F238E27FC236}">
                <a16:creationId xmlns:a16="http://schemas.microsoft.com/office/drawing/2014/main" id="{51FF4109-2DCD-316D-B0C0-5F7FBD75A315}"/>
              </a:ext>
            </a:extLst>
          </p:cNvPr>
          <p:cNvSpPr txBox="1"/>
          <p:nvPr/>
        </p:nvSpPr>
        <p:spPr>
          <a:xfrm>
            <a:off x="9420499" y="837049"/>
            <a:ext cx="2713759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BH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demography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in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galaxy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clusters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A1E4CAB-1EA4-F0BB-0BC1-7AFA4C8702AA}"/>
              </a:ext>
            </a:extLst>
          </p:cNvPr>
          <p:cNvCxnSpPr/>
          <p:nvPr/>
        </p:nvCxnSpPr>
        <p:spPr>
          <a:xfrm flipV="1">
            <a:off x="2424546" y="1220679"/>
            <a:ext cx="0" cy="662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90640430-D28A-5C52-4F18-76C1F661779C}"/>
              </a:ext>
            </a:extLst>
          </p:cNvPr>
          <p:cNvSpPr/>
          <p:nvPr/>
        </p:nvSpPr>
        <p:spPr>
          <a:xfrm>
            <a:off x="4655130" y="1837453"/>
            <a:ext cx="221674" cy="197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E105E2C-5AFA-C7B3-90AC-41930C9C2D71}"/>
              </a:ext>
            </a:extLst>
          </p:cNvPr>
          <p:cNvCxnSpPr/>
          <p:nvPr/>
        </p:nvCxnSpPr>
        <p:spPr>
          <a:xfrm flipV="1">
            <a:off x="4769696" y="1247890"/>
            <a:ext cx="0" cy="662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D385265-9623-C60F-81C0-D6E38BBF6D23}"/>
              </a:ext>
            </a:extLst>
          </p:cNvPr>
          <p:cNvCxnSpPr>
            <a:cxnSpLocks/>
          </p:cNvCxnSpPr>
          <p:nvPr/>
        </p:nvCxnSpPr>
        <p:spPr>
          <a:xfrm>
            <a:off x="7250471" y="1868081"/>
            <a:ext cx="0" cy="3166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Google Shape;166;g27df92e4ca9_0_1">
            <a:extLst>
              <a:ext uri="{FF2B5EF4-FFF2-40B4-BE49-F238E27FC236}">
                <a16:creationId xmlns:a16="http://schemas.microsoft.com/office/drawing/2014/main" id="{A9C2C378-6991-6189-7B3D-F005B8B997C9}"/>
              </a:ext>
            </a:extLst>
          </p:cNvPr>
          <p:cNvSpPr txBox="1"/>
          <p:nvPr/>
        </p:nvSpPr>
        <p:spPr>
          <a:xfrm>
            <a:off x="3674627" y="850899"/>
            <a:ext cx="2242976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Refinement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tests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of the DF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correction</a:t>
            </a:r>
            <a:endParaRPr lang="it-IT" sz="1200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382917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8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>
          <a:extLst>
            <a:ext uri="{FF2B5EF4-FFF2-40B4-BE49-F238E27FC236}">
              <a16:creationId xmlns:a16="http://schemas.microsoft.com/office/drawing/2014/main" id="{9EFB50B6-ECE3-5D0B-A213-08B47E31D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27df92e4ca9_0_23">
            <a:extLst>
              <a:ext uri="{FF2B5EF4-FFF2-40B4-BE49-F238E27FC236}">
                <a16:creationId xmlns:a16="http://schemas.microsoft.com/office/drawing/2014/main" id="{964D06C7-478A-AD7D-613F-FDC36BD7FC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g27df92e4ca9_0_23">
            <a:extLst>
              <a:ext uri="{FF2B5EF4-FFF2-40B4-BE49-F238E27FC236}">
                <a16:creationId xmlns:a16="http://schemas.microsoft.com/office/drawing/2014/main" id="{CCF5E61F-F784-3310-0F91-B6311A35C620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75" name="Google Shape;175;g27df92e4ca9_0_23">
              <a:extLst>
                <a:ext uri="{FF2B5EF4-FFF2-40B4-BE49-F238E27FC236}">
                  <a16:creationId xmlns:a16="http://schemas.microsoft.com/office/drawing/2014/main" id="{D1BC8CB2-DCD5-7CE9-1396-8F6ED22E73A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g27df92e4ca9_0_23">
              <a:extLst>
                <a:ext uri="{FF2B5EF4-FFF2-40B4-BE49-F238E27FC236}">
                  <a16:creationId xmlns:a16="http://schemas.microsoft.com/office/drawing/2014/main" id="{7FDC53C6-259D-92A7-95D6-B62B0E34EA62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g27df92e4ca9_0_23">
              <a:extLst>
                <a:ext uri="{FF2B5EF4-FFF2-40B4-BE49-F238E27FC236}">
                  <a16:creationId xmlns:a16="http://schemas.microsoft.com/office/drawing/2014/main" id="{E8741E7C-B560-F13C-5A90-9445687CA8DD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166;g27df92e4ca9_0_1">
            <a:extLst>
              <a:ext uri="{FF2B5EF4-FFF2-40B4-BE49-F238E27FC236}">
                <a16:creationId xmlns:a16="http://schemas.microsoft.com/office/drawing/2014/main" id="{99F333D2-F7D3-81FE-FE50-8746006F0FDD}"/>
              </a:ext>
            </a:extLst>
          </p:cNvPr>
          <p:cNvSpPr txBox="1"/>
          <p:nvPr/>
        </p:nvSpPr>
        <p:spPr>
          <a:xfrm>
            <a:off x="292136" y="2313439"/>
            <a:ext cx="472094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i="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BH </a:t>
            </a:r>
            <a:r>
              <a:rPr lang="it-IT" sz="2000" i="0" u="none" strike="noStrike" cap="none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demography</a:t>
            </a:r>
            <a:r>
              <a:rPr lang="it-IT" sz="2000" i="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in </a:t>
            </a:r>
            <a:r>
              <a:rPr lang="it-IT" sz="2000" i="0" u="none" strike="noStrike" cap="none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galaxy</a:t>
            </a:r>
            <a:r>
              <a:rPr lang="it-IT" sz="2000" i="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clusters</a:t>
            </a:r>
            <a:endParaRPr sz="2000" i="0" u="none" strike="noStrike" cap="none" dirty="0">
              <a:solidFill>
                <a:schemeClr val="tx2">
                  <a:lumMod val="75000"/>
                  <a:lumOff val="25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E50BF80-C85A-1B55-2D91-F5A01E3072A2}"/>
              </a:ext>
            </a:extLst>
          </p:cNvPr>
          <p:cNvCxnSpPr/>
          <p:nvPr/>
        </p:nvCxnSpPr>
        <p:spPr>
          <a:xfrm>
            <a:off x="330758" y="2682730"/>
            <a:ext cx="153134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Google Shape;166;g27df92e4ca9_0_1">
            <a:extLst>
              <a:ext uri="{FF2B5EF4-FFF2-40B4-BE49-F238E27FC236}">
                <a16:creationId xmlns:a16="http://schemas.microsoft.com/office/drawing/2014/main" id="{5A4F2981-6F0E-FCA4-266C-2B1B5C0498B5}"/>
              </a:ext>
            </a:extLst>
          </p:cNvPr>
          <p:cNvSpPr txBox="1"/>
          <p:nvPr/>
        </p:nvSpPr>
        <p:spPr>
          <a:xfrm>
            <a:off x="292136" y="3712799"/>
            <a:ext cx="440924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endParaRPr lang="it-IT" sz="2000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endParaRPr lang="it-IT" sz="2000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endParaRPr sz="2000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5" name="Google Shape;166;g27df92e4ca9_0_1">
            <a:extLst>
              <a:ext uri="{FF2B5EF4-FFF2-40B4-BE49-F238E27FC236}">
                <a16:creationId xmlns:a16="http://schemas.microsoft.com/office/drawing/2014/main" id="{84EB4D20-2990-1DC0-6B1C-01CE3C9A5D6B}"/>
              </a:ext>
            </a:extLst>
          </p:cNvPr>
          <p:cNvSpPr txBox="1"/>
          <p:nvPr/>
        </p:nvSpPr>
        <p:spPr>
          <a:xfrm>
            <a:off x="330758" y="3220121"/>
            <a:ext cx="4409249" cy="363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HR 29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simulations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of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galaxy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clusters from the DIANOGA set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lang="it-IT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Exporation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of 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different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parameters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regulating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AGN feedback and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accretion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(BH feedback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factor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accretion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boost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, non-Eddington limited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accretion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lang="it-IT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Study of the BH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demography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, BH mass </a:t>
            </a:r>
            <a:r>
              <a:rPr lang="it-IT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function</a:t>
            </a:r>
            <a:endParaRPr lang="it-IT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endParaRPr lang="it-IT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endParaRPr lang="it-IT" sz="2000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endParaRPr sz="2000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6" name="Google Shape;166;g27df92e4ca9_0_1">
            <a:extLst>
              <a:ext uri="{FF2B5EF4-FFF2-40B4-BE49-F238E27FC236}">
                <a16:creationId xmlns:a16="http://schemas.microsoft.com/office/drawing/2014/main" id="{BF615F8B-8FCC-13EC-B3E5-C59F1F8BD736}"/>
              </a:ext>
            </a:extLst>
          </p:cNvPr>
          <p:cNvSpPr txBox="1"/>
          <p:nvPr/>
        </p:nvSpPr>
        <p:spPr>
          <a:xfrm>
            <a:off x="14652" y="1841286"/>
            <a:ext cx="161383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Main</a:t>
            </a:r>
            <a:r>
              <a:rPr lang="it-IT" sz="2000" i="0" u="none" strike="noStrike" cap="none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results</a:t>
            </a:r>
            <a:endParaRPr sz="2000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382F67-9826-3FF6-9763-14D245B436C2}"/>
              </a:ext>
            </a:extLst>
          </p:cNvPr>
          <p:cNvSpPr/>
          <p:nvPr/>
        </p:nvSpPr>
        <p:spPr>
          <a:xfrm>
            <a:off x="83125" y="1400133"/>
            <a:ext cx="12108875" cy="444197"/>
          </a:xfrm>
          <a:prstGeom prst="rect">
            <a:avLst/>
          </a:prstGeom>
          <a:gradFill flip="none" rotWithShape="0">
            <a:gsLst>
              <a:gs pos="0">
                <a:schemeClr val="accent1"/>
              </a:gs>
              <a:gs pos="54000">
                <a:schemeClr val="bg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8" name="Google Shape;166;g27df92e4ca9_0_1">
            <a:extLst>
              <a:ext uri="{FF2B5EF4-FFF2-40B4-BE49-F238E27FC236}">
                <a16:creationId xmlns:a16="http://schemas.microsoft.com/office/drawing/2014/main" id="{BBEABFD1-26F1-3612-300F-290F5CD07D5B}"/>
              </a:ext>
            </a:extLst>
          </p:cNvPr>
          <p:cNvSpPr txBox="1"/>
          <p:nvPr/>
        </p:nvSpPr>
        <p:spPr>
          <a:xfrm>
            <a:off x="83125" y="1422793"/>
            <a:ext cx="245225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b="1" i="0" u="none" strike="noStrike" cap="none" dirty="0">
                <a:solidFill>
                  <a:schemeClr val="bg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Project timeline</a:t>
            </a:r>
            <a:endParaRPr sz="2000" b="1" i="0" u="none" strike="noStrike" cap="none" dirty="0">
              <a:solidFill>
                <a:schemeClr val="bg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63EC72D-7498-878A-9B18-C49812416777}"/>
              </a:ext>
            </a:extLst>
          </p:cNvPr>
          <p:cNvSpPr/>
          <p:nvPr/>
        </p:nvSpPr>
        <p:spPr>
          <a:xfrm>
            <a:off x="2313709" y="1872998"/>
            <a:ext cx="221674" cy="197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3D5FA99-5CCF-3ED8-55E1-77FC493190E9}"/>
              </a:ext>
            </a:extLst>
          </p:cNvPr>
          <p:cNvSpPr/>
          <p:nvPr/>
        </p:nvSpPr>
        <p:spPr>
          <a:xfrm>
            <a:off x="10710723" y="1868081"/>
            <a:ext cx="221674" cy="197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CF4B2E-3851-85E0-78F0-3A7EFCC74DD4}"/>
              </a:ext>
            </a:extLst>
          </p:cNvPr>
          <p:cNvCxnSpPr>
            <a:cxnSpLocks/>
          </p:cNvCxnSpPr>
          <p:nvPr/>
        </p:nvCxnSpPr>
        <p:spPr>
          <a:xfrm flipH="1">
            <a:off x="83125" y="2206452"/>
            <a:ext cx="122889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Google Shape;166;g27df92e4ca9_0_1">
            <a:extLst>
              <a:ext uri="{FF2B5EF4-FFF2-40B4-BE49-F238E27FC236}">
                <a16:creationId xmlns:a16="http://schemas.microsoft.com/office/drawing/2014/main" id="{F35B6880-1E6D-2858-A9B0-2ECB547B9B1D}"/>
              </a:ext>
            </a:extLst>
          </p:cNvPr>
          <p:cNvSpPr txBox="1"/>
          <p:nvPr/>
        </p:nvSpPr>
        <p:spPr>
          <a:xfrm>
            <a:off x="1414620" y="823199"/>
            <a:ext cx="8036501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The DF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implementation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comparison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to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other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techniques</a:t>
            </a:r>
            <a:endParaRPr sz="1200" i="0" u="none" strike="noStrike" cap="none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87B409C-2376-7C36-B571-E7E4C845968F}"/>
              </a:ext>
            </a:extLst>
          </p:cNvPr>
          <p:cNvSpPr/>
          <p:nvPr/>
        </p:nvSpPr>
        <p:spPr>
          <a:xfrm>
            <a:off x="4655130" y="1837453"/>
            <a:ext cx="221674" cy="197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3E86A1-921A-592C-AAF9-0B5F8EA5C728}"/>
              </a:ext>
            </a:extLst>
          </p:cNvPr>
          <p:cNvCxnSpPr>
            <a:cxnSpLocks/>
          </p:cNvCxnSpPr>
          <p:nvPr/>
        </p:nvCxnSpPr>
        <p:spPr>
          <a:xfrm>
            <a:off x="10825611" y="1868081"/>
            <a:ext cx="0" cy="3166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Google Shape;166;g27df92e4ca9_0_1">
            <a:extLst>
              <a:ext uri="{FF2B5EF4-FFF2-40B4-BE49-F238E27FC236}">
                <a16:creationId xmlns:a16="http://schemas.microsoft.com/office/drawing/2014/main" id="{A5689D4F-134B-757B-6724-22CDC06F846B}"/>
              </a:ext>
            </a:extLst>
          </p:cNvPr>
          <p:cNvSpPr txBox="1"/>
          <p:nvPr/>
        </p:nvSpPr>
        <p:spPr>
          <a:xfrm>
            <a:off x="3674627" y="850899"/>
            <a:ext cx="2242976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Refinement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tests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of the DF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correction</a:t>
            </a:r>
            <a:endParaRPr lang="it-IT" sz="1200" dirty="0">
              <a:solidFill>
                <a:schemeClr val="tx2">
                  <a:lumMod val="10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15A1012-4B05-4608-692F-F42435155D8F}"/>
              </a:ext>
            </a:extLst>
          </p:cNvPr>
          <p:cNvCxnSpPr/>
          <p:nvPr/>
        </p:nvCxnSpPr>
        <p:spPr>
          <a:xfrm flipV="1">
            <a:off x="7245593" y="1229588"/>
            <a:ext cx="0" cy="662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C61A483-85A0-3221-A921-E6FA2BFF4978}"/>
              </a:ext>
            </a:extLst>
          </p:cNvPr>
          <p:cNvCxnSpPr/>
          <p:nvPr/>
        </p:nvCxnSpPr>
        <p:spPr>
          <a:xfrm flipV="1">
            <a:off x="2424546" y="1220679"/>
            <a:ext cx="0" cy="662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7D8BE52-21CC-8AFE-9EE6-F1EA899E633A}"/>
              </a:ext>
            </a:extLst>
          </p:cNvPr>
          <p:cNvCxnSpPr/>
          <p:nvPr/>
        </p:nvCxnSpPr>
        <p:spPr>
          <a:xfrm flipV="1">
            <a:off x="4769696" y="1247890"/>
            <a:ext cx="0" cy="662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C09DA220-64B7-8DEC-3F06-0DBBD06A6AEB}"/>
              </a:ext>
            </a:extLst>
          </p:cNvPr>
          <p:cNvSpPr/>
          <p:nvPr/>
        </p:nvSpPr>
        <p:spPr>
          <a:xfrm>
            <a:off x="7139634" y="1785058"/>
            <a:ext cx="221674" cy="197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1" name="Google Shape;166;g27df92e4ca9_0_1">
            <a:extLst>
              <a:ext uri="{FF2B5EF4-FFF2-40B4-BE49-F238E27FC236}">
                <a16:creationId xmlns:a16="http://schemas.microsoft.com/office/drawing/2014/main" id="{3BF73E31-91E2-0A59-BB0C-30A7569C7DD9}"/>
              </a:ext>
            </a:extLst>
          </p:cNvPr>
          <p:cNvSpPr txBox="1"/>
          <p:nvPr/>
        </p:nvSpPr>
        <p:spPr>
          <a:xfrm>
            <a:off x="6028439" y="837049"/>
            <a:ext cx="2713759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Study of the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effects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of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galactic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morphology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on the </a:t>
            </a:r>
            <a:r>
              <a:rPr lang="it-IT" sz="1200" dirty="0" err="1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host</a:t>
            </a:r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 BH dynamics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BFDE70-22B6-E89E-FF98-4BD8457A3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" t="3129" r="11489" b="5365"/>
          <a:stretch/>
        </p:blipFill>
        <p:spPr bwMode="auto">
          <a:xfrm>
            <a:off x="4630150" y="2281650"/>
            <a:ext cx="2073826" cy="210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A44C71-5D7F-7EE1-27D5-E2AE761FE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" t="5170" r="14013" b="3403"/>
          <a:stretch/>
        </p:blipFill>
        <p:spPr bwMode="auto">
          <a:xfrm>
            <a:off x="4638921" y="4422268"/>
            <a:ext cx="2044511" cy="208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CAFE641-5137-2633-F3D1-4FA61D22F8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7574" y="2349957"/>
            <a:ext cx="4014021" cy="412008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B7C64E8-19B2-79FE-350B-3E9F4B29B2BE}"/>
              </a:ext>
            </a:extLst>
          </p:cNvPr>
          <p:cNvSpPr txBox="1"/>
          <p:nvPr/>
        </p:nvSpPr>
        <p:spPr>
          <a:xfrm>
            <a:off x="694551" y="3634886"/>
            <a:ext cx="2709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Esposito et al. (2025)</a:t>
            </a:r>
          </a:p>
        </p:txBody>
      </p:sp>
    </p:spTree>
    <p:extLst>
      <p:ext uri="{BB962C8B-B14F-4D97-AF65-F5344CB8AC3E}">
        <p14:creationId xmlns:p14="http://schemas.microsoft.com/office/powerpoint/2010/main" val="2984956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27df92e4ca9_0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g27df92e4ca9_0_34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87" name="Google Shape;187;g27df92e4ca9_0_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g27df92e4ca9_0_34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g27df92e4ca9_0_34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E61DFEE-A082-1D54-400C-2C859EF28F34}"/>
              </a:ext>
            </a:extLst>
          </p:cNvPr>
          <p:cNvCxnSpPr>
            <a:cxnSpLocks/>
          </p:cNvCxnSpPr>
          <p:nvPr/>
        </p:nvCxnSpPr>
        <p:spPr>
          <a:xfrm>
            <a:off x="5261928" y="1291440"/>
            <a:ext cx="1976084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Google Shape;166;g27df92e4ca9_0_1">
            <a:extLst>
              <a:ext uri="{FF2B5EF4-FFF2-40B4-BE49-F238E27FC236}">
                <a16:creationId xmlns:a16="http://schemas.microsoft.com/office/drawing/2014/main" id="{9A893391-7B43-F9B2-A7A3-55FFDE7C0ADE}"/>
              </a:ext>
            </a:extLst>
          </p:cNvPr>
          <p:cNvSpPr txBox="1"/>
          <p:nvPr/>
        </p:nvSpPr>
        <p:spPr>
          <a:xfrm>
            <a:off x="5389006" y="906334"/>
            <a:ext cx="172192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i="0" u="none" strike="noStrike" cap="none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Titillium Web"/>
                <a:cs typeface="Titillium Web"/>
                <a:sym typeface="Titillium Web"/>
              </a:rPr>
              <a:t>Final</a:t>
            </a:r>
            <a:r>
              <a:rPr lang="it-IT" sz="2000" i="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Titillium Web"/>
                <a:cs typeface="Titillium Web"/>
                <a:sym typeface="Titillium Web"/>
              </a:rPr>
              <a:t> steps</a:t>
            </a:r>
            <a:endParaRPr sz="2000" i="0" u="none" strike="noStrike" cap="none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7" name="Google Shape;166;g27df92e4ca9_0_1">
            <a:extLst>
              <a:ext uri="{FF2B5EF4-FFF2-40B4-BE49-F238E27FC236}">
                <a16:creationId xmlns:a16="http://schemas.microsoft.com/office/drawing/2014/main" id="{59C80096-A1B3-5DAA-6246-E20E5B96383C}"/>
              </a:ext>
            </a:extLst>
          </p:cNvPr>
          <p:cNvSpPr txBox="1"/>
          <p:nvPr/>
        </p:nvSpPr>
        <p:spPr>
          <a:xfrm>
            <a:off x="5261928" y="1532810"/>
            <a:ext cx="6737726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b="1" i="0" u="none" strike="noStrike" cap="none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Titillium Web"/>
                <a:cs typeface="Titillium Web"/>
                <a:sym typeface="Titillium Web"/>
              </a:rPr>
              <a:t>Implementation</a:t>
            </a:r>
            <a:r>
              <a:rPr lang="it-IT" sz="2000" b="1" i="0" u="none" strike="noStrike" cap="none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Titillium Web"/>
                <a:cs typeface="Titillium Web"/>
                <a:sym typeface="Titillium Web"/>
              </a:rPr>
              <a:t> and testing</a:t>
            </a:r>
            <a:r>
              <a:rPr lang="it-IT" sz="2000" i="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Titillium Web"/>
                <a:cs typeface="Titillium Web"/>
                <a:sym typeface="Titillium Web"/>
              </a:rPr>
              <a:t>: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s</a:t>
            </a:r>
            <a:r>
              <a:rPr lang="it-IT" sz="2000" i="0" u="none" strike="noStrike" cap="none" dirty="0" err="1">
                <a:latin typeface="+mj-lt"/>
                <a:ea typeface="Titillium Web"/>
                <a:cs typeface="Titillium Web"/>
                <a:sym typeface="Titillium Web"/>
              </a:rPr>
              <a:t>uccessful</a:t>
            </a:r>
            <a:r>
              <a:rPr lang="it-IT" sz="2000" i="0" u="none" strike="noStrike" cap="none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latin typeface="+mj-lt"/>
                <a:ea typeface="Titillium Web"/>
                <a:cs typeface="Titillium Web"/>
                <a:sym typeface="Titillium Web"/>
              </a:rPr>
              <a:t>implementation</a:t>
            </a:r>
            <a:r>
              <a:rPr lang="it-IT" sz="2000" i="0" u="none" strike="noStrike" cap="none" dirty="0">
                <a:latin typeface="+mj-lt"/>
                <a:ea typeface="Titillium Web"/>
                <a:cs typeface="Titillium Web"/>
                <a:sym typeface="Titillium Web"/>
              </a:rPr>
              <a:t> in OpenGadget3 </a:t>
            </a:r>
            <a:r>
              <a:rPr lang="it-IT" sz="2000" i="0" u="none" strike="noStrike" cap="none" dirty="0" err="1">
                <a:latin typeface="+mj-lt"/>
                <a:ea typeface="Titillium Web"/>
                <a:cs typeface="Titillium Web"/>
                <a:sym typeface="Titillium Web"/>
              </a:rPr>
              <a:t>overcoming</a:t>
            </a:r>
            <a:r>
              <a:rPr lang="it-IT" sz="2000" i="0" u="none" strike="noStrike" cap="none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latin typeface="+mj-lt"/>
                <a:ea typeface="Titillium Web"/>
                <a:cs typeface="Titillium Web"/>
                <a:sym typeface="Titillium Web"/>
              </a:rPr>
              <a:t>limitations</a:t>
            </a:r>
            <a:r>
              <a:rPr lang="it-IT" sz="2000" i="0" u="none" strike="noStrike" cap="none" dirty="0">
                <a:latin typeface="+mj-lt"/>
                <a:ea typeface="Titillium Web"/>
                <a:cs typeface="Titillium Web"/>
                <a:sym typeface="Titillium Web"/>
              </a:rPr>
              <a:t> of </a:t>
            </a:r>
            <a:r>
              <a:rPr lang="it-IT" sz="2000" i="0" u="none" strike="noStrike" cap="none" dirty="0" err="1">
                <a:latin typeface="+mj-lt"/>
                <a:ea typeface="Titillium Web"/>
                <a:cs typeface="Titillium Web"/>
                <a:sym typeface="Titillium Web"/>
              </a:rPr>
              <a:t>previous</a:t>
            </a:r>
            <a:r>
              <a:rPr lang="it-IT" sz="2000" i="0" u="none" strike="noStrike" cap="none" dirty="0">
                <a:latin typeface="+mj-lt"/>
                <a:ea typeface="Titillium Web"/>
                <a:cs typeface="Titillium Web"/>
                <a:sym typeface="Titillium Web"/>
              </a:rPr>
              <a:t> ad-hoc </a:t>
            </a:r>
            <a:r>
              <a:rPr lang="it-IT" sz="2000" i="0" u="none" strike="noStrike" cap="none" dirty="0" err="1">
                <a:latin typeface="+mj-lt"/>
                <a:ea typeface="Titillium Web"/>
                <a:cs typeface="Titillium Web"/>
                <a:sym typeface="Titillium Web"/>
              </a:rPr>
              <a:t>numerical</a:t>
            </a:r>
            <a:r>
              <a:rPr lang="it-IT" sz="2000" i="0" u="none" strike="noStrike" cap="none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latin typeface="+mj-lt"/>
                <a:ea typeface="Titillium Web"/>
                <a:cs typeface="Titillium Web"/>
                <a:sym typeface="Titillium Web"/>
              </a:rPr>
              <a:t>recipes</a:t>
            </a:r>
            <a:r>
              <a:rPr lang="it-IT" sz="2000" i="0" u="none" strike="noStrike" cap="none" dirty="0">
                <a:latin typeface="+mj-lt"/>
                <a:ea typeface="Titillium Web"/>
                <a:cs typeface="Titillium Web"/>
                <a:sym typeface="Titillium Web"/>
              </a:rPr>
              <a:t>.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it-IT" sz="20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ea typeface="Titillium Web"/>
              <a:cs typeface="Titillium Web"/>
              <a:sym typeface="Titillium Web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b="1" i="0" u="none" strike="noStrike" cap="none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Titillium Web"/>
                <a:cs typeface="Titillium Web"/>
                <a:sym typeface="Titillium Web"/>
              </a:rPr>
              <a:t>Refinements</a:t>
            </a:r>
            <a:r>
              <a:rPr lang="it-IT" sz="2000" i="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Titillium Web"/>
                <a:cs typeface="Titillium Web"/>
                <a:sym typeface="Titillium Web"/>
              </a:rPr>
              <a:t>: </a:t>
            </a:r>
            <a:r>
              <a:rPr lang="it-IT" sz="2000" i="0" u="none" strike="noStrike" cap="none" dirty="0" err="1">
                <a:latin typeface="+mj-lt"/>
                <a:ea typeface="Titillium Web"/>
                <a:cs typeface="Titillium Web"/>
                <a:sym typeface="Titillium Web"/>
              </a:rPr>
              <a:t>extensive</a:t>
            </a:r>
            <a:r>
              <a:rPr lang="it-IT" sz="2000" i="0" u="none" strike="noStrike" cap="none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latin typeface="+mj-lt"/>
                <a:ea typeface="Titillium Web"/>
                <a:cs typeface="Titillium Web"/>
                <a:sym typeface="Titillium Web"/>
              </a:rPr>
              <a:t>tests</a:t>
            </a:r>
            <a:r>
              <a:rPr lang="it-IT" sz="2000" i="0" u="none" strike="noStrike" cap="none" dirty="0">
                <a:latin typeface="+mj-lt"/>
                <a:ea typeface="Titillium Web"/>
                <a:cs typeface="Titillium Web"/>
                <a:sym typeface="Titillium Web"/>
              </a:rPr>
              <a:t> in </a:t>
            </a:r>
            <a:r>
              <a:rPr lang="it-IT" sz="2000" i="0" u="none" strike="noStrike" cap="none" dirty="0" err="1">
                <a:latin typeface="+mj-lt"/>
                <a:ea typeface="Titillium Web"/>
                <a:cs typeface="Titillium Web"/>
                <a:sym typeface="Titillium Web"/>
              </a:rPr>
              <a:t>controlled</a:t>
            </a:r>
            <a:r>
              <a:rPr lang="it-IT" sz="2000" i="0" u="none" strike="noStrike" cap="none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latin typeface="+mj-lt"/>
                <a:ea typeface="Titillium Web"/>
                <a:cs typeface="Titillium Web"/>
                <a:sym typeface="Titillium Web"/>
              </a:rPr>
              <a:t>enviroment</a:t>
            </a:r>
            <a:r>
              <a:rPr lang="it-IT" sz="2000" i="0" u="none" strike="noStrike" cap="none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latin typeface="+mj-lt"/>
                <a:ea typeface="Titillium Web"/>
                <a:cs typeface="Titillium Web"/>
                <a:sym typeface="Titillium Web"/>
              </a:rPr>
              <a:t>compared</a:t>
            </a:r>
            <a:r>
              <a:rPr lang="it-IT" sz="2000" i="0" u="none" strike="noStrike" cap="none" dirty="0">
                <a:latin typeface="+mj-lt"/>
                <a:ea typeface="Titillium Web"/>
                <a:cs typeface="Titillium Web"/>
                <a:sym typeface="Titillium Web"/>
              </a:rPr>
              <a:t> with </a:t>
            </a:r>
            <a:r>
              <a:rPr lang="it-IT" sz="2000" i="0" u="none" strike="noStrike" cap="none" dirty="0" err="1">
                <a:latin typeface="+mj-lt"/>
                <a:ea typeface="Titillium Web"/>
                <a:cs typeface="Titillium Web"/>
                <a:sym typeface="Titillium Web"/>
              </a:rPr>
              <a:t>analytical</a:t>
            </a:r>
            <a:r>
              <a:rPr lang="it-IT" sz="2000" i="0" u="none" strike="noStrike" cap="none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latin typeface="+mj-lt"/>
                <a:ea typeface="Titillium Web"/>
                <a:cs typeface="Titillium Web"/>
                <a:sym typeface="Titillium Web"/>
              </a:rPr>
              <a:t>solutions</a:t>
            </a:r>
            <a:r>
              <a:rPr lang="it-IT" sz="2000" i="0" u="none" strike="noStrike" cap="none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i="0" u="none" strike="noStrike" cap="none" dirty="0" err="1">
                <a:latin typeface="+mj-lt"/>
                <a:ea typeface="Titillium Web"/>
                <a:cs typeface="Titillium Web"/>
                <a:sym typeface="Titillium Web"/>
              </a:rPr>
              <a:t>using</a:t>
            </a:r>
            <a:r>
              <a:rPr lang="it-IT" sz="2000" i="0" u="none" strike="noStrike" cap="none" dirty="0">
                <a:latin typeface="+mj-lt"/>
                <a:ea typeface="Titillium Web"/>
                <a:cs typeface="Titillium Web"/>
                <a:sym typeface="Titillium Web"/>
              </a:rPr>
              <a:t> OTIS. The </a:t>
            </a:r>
            <a:r>
              <a:rPr lang="it-IT" sz="2000" i="0" u="none" strike="noStrike" cap="none" dirty="0" err="1">
                <a:latin typeface="+mj-lt"/>
                <a:ea typeface="Titillium Web"/>
                <a:cs typeface="Titillium Web"/>
                <a:sym typeface="Titillium Web"/>
              </a:rPr>
              <a:t>implementation</a:t>
            </a:r>
            <a:r>
              <a:rPr lang="it-IT" sz="2000" i="0" u="none" strike="noStrike" cap="none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is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robust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also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 in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critical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resolution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regimes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.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it-IT" sz="2000" i="0" u="none" strike="noStrike" cap="none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ea typeface="Titillium Web"/>
              <a:cs typeface="Titillium Web"/>
              <a:sym typeface="Titillium Web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u="sng" dirty="0">
                <a:latin typeface="+mj-lt"/>
                <a:ea typeface="Titillium Web"/>
                <a:cs typeface="Titillium Web"/>
                <a:sym typeface="Titillium Web"/>
              </a:rPr>
              <a:t>Applications</a:t>
            </a:r>
            <a:r>
              <a:rPr lang="it-IT" sz="2000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Titillium Web"/>
                <a:cs typeface="Titillium Web"/>
                <a:sym typeface="Titillium Web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it-IT" sz="2000" i="0" u="none" strike="noStrike" cap="none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ea typeface="Titillium Web"/>
              <a:cs typeface="Titillium Web"/>
              <a:sym typeface="Titillium Web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b="1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Titillium Web"/>
                <a:cs typeface="Titillium Web"/>
                <a:sym typeface="Titillium Web"/>
              </a:rPr>
              <a:t>Merging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b="1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Titillium Web"/>
                <a:cs typeface="Titillium Web"/>
                <a:sym typeface="Titillium Web"/>
              </a:rPr>
              <a:t>galaxies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: merger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timescale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 of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MBHs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hosted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 in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barred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galaxies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is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longer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. On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going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 work!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it-IT" sz="20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  <a:ea typeface="Titillium Web"/>
              <a:cs typeface="Titillium Web"/>
              <a:sym typeface="Titillium Web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Titillium Web"/>
                <a:cs typeface="Titillium Web"/>
                <a:sym typeface="Titillium Web"/>
              </a:rPr>
              <a:t>Galaxy clusters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: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effects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 of DF on global BH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demography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 and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evolution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. On </a:t>
            </a:r>
            <a:r>
              <a:rPr lang="it-IT" sz="2000" dirty="0" err="1">
                <a:latin typeface="+mj-lt"/>
                <a:ea typeface="Titillium Web"/>
                <a:cs typeface="Titillium Web"/>
                <a:sym typeface="Titillium Web"/>
              </a:rPr>
              <a:t>going</a:t>
            </a:r>
            <a:r>
              <a:rPr lang="it-IT" sz="2000" dirty="0">
                <a:latin typeface="+mj-lt"/>
                <a:ea typeface="Titillium Web"/>
                <a:cs typeface="Titillium Web"/>
                <a:sym typeface="Titillium Web"/>
              </a:rPr>
              <a:t> work!</a:t>
            </a:r>
            <a:endParaRPr sz="2000" i="0" u="none" strike="noStrike" cap="none" dirty="0">
              <a:latin typeface="+mj-lt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9" name="Picture 28" descr="A bright light in space&#10;&#10;AI-generated content may be incorrect.">
            <a:extLst>
              <a:ext uri="{FF2B5EF4-FFF2-40B4-BE49-F238E27FC236}">
                <a16:creationId xmlns:a16="http://schemas.microsoft.com/office/drawing/2014/main" id="{335FF38C-0C78-E512-24F5-804BB27EF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1256" y="3182047"/>
            <a:ext cx="2265041" cy="1361284"/>
          </a:xfrm>
          <a:prstGeom prst="rect">
            <a:avLst/>
          </a:prstGeom>
        </p:spPr>
      </p:pic>
      <p:pic>
        <p:nvPicPr>
          <p:cNvPr id="31" name="Picture 30" descr="A bright lights in space&#10;&#10;AI-generated content may be incorrect.">
            <a:extLst>
              <a:ext uri="{FF2B5EF4-FFF2-40B4-BE49-F238E27FC236}">
                <a16:creationId xmlns:a16="http://schemas.microsoft.com/office/drawing/2014/main" id="{2467DE52-7AC2-4A45-7AD0-33A07B59AD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613"/>
          <a:stretch/>
        </p:blipFill>
        <p:spPr>
          <a:xfrm>
            <a:off x="2417475" y="1700352"/>
            <a:ext cx="2252498" cy="1447199"/>
          </a:xfrm>
          <a:prstGeom prst="rect">
            <a:avLst/>
          </a:prstGeom>
        </p:spPr>
      </p:pic>
      <p:pic>
        <p:nvPicPr>
          <p:cNvPr id="33" name="Picture 32" descr="A bright light in the sky&#10;&#10;AI-generated content may be incorrect.">
            <a:extLst>
              <a:ext uri="{FF2B5EF4-FFF2-40B4-BE49-F238E27FC236}">
                <a16:creationId xmlns:a16="http://schemas.microsoft.com/office/drawing/2014/main" id="{A2E105A4-C73A-20A5-8BDC-146F0E7ADF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578" y="4583317"/>
            <a:ext cx="2097927" cy="1417989"/>
          </a:xfrm>
          <a:prstGeom prst="rect">
            <a:avLst/>
          </a:prstGeom>
        </p:spPr>
      </p:pic>
      <p:pic>
        <p:nvPicPr>
          <p:cNvPr id="35" name="Picture 34" descr="A bright orange and purple galaxy&#10;&#10;AI-generated content may be incorrect.">
            <a:extLst>
              <a:ext uri="{FF2B5EF4-FFF2-40B4-BE49-F238E27FC236}">
                <a16:creationId xmlns:a16="http://schemas.microsoft.com/office/drawing/2014/main" id="{1DA1B63B-16D8-1632-C16B-9A8F8C1B2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347" y="1714491"/>
            <a:ext cx="2116158" cy="1420596"/>
          </a:xfrm>
          <a:prstGeom prst="rect">
            <a:avLst/>
          </a:prstGeom>
        </p:spPr>
      </p:pic>
      <p:pic>
        <p:nvPicPr>
          <p:cNvPr id="37" name="Picture 36" descr="A bright orange and purple nebula&#10;&#10;AI-generated content may be incorrect.">
            <a:extLst>
              <a:ext uri="{FF2B5EF4-FFF2-40B4-BE49-F238E27FC236}">
                <a16:creationId xmlns:a16="http://schemas.microsoft.com/office/drawing/2014/main" id="{3E1591EA-50EB-8DE0-7E86-3EF94D24097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2433"/>
          <a:stretch/>
        </p:blipFill>
        <p:spPr>
          <a:xfrm>
            <a:off x="238347" y="3183453"/>
            <a:ext cx="2097927" cy="1332710"/>
          </a:xfrm>
          <a:prstGeom prst="rect">
            <a:avLst/>
          </a:prstGeom>
        </p:spPr>
      </p:pic>
      <p:pic>
        <p:nvPicPr>
          <p:cNvPr id="39" name="Picture 38" descr="A bright orange and purple nebula&#10;&#10;AI-generated content may be incorrect.">
            <a:extLst>
              <a:ext uri="{FF2B5EF4-FFF2-40B4-BE49-F238E27FC236}">
                <a16:creationId xmlns:a16="http://schemas.microsoft.com/office/drawing/2014/main" id="{FB001A18-CBBF-AD1C-CD46-2D7FE709B0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1256" y="4585896"/>
            <a:ext cx="2265041" cy="1415410"/>
          </a:xfrm>
          <a:prstGeom prst="rect">
            <a:avLst/>
          </a:prstGeom>
        </p:spPr>
      </p:pic>
      <p:pic>
        <p:nvPicPr>
          <p:cNvPr id="41" name="Graphic 40" descr="Checkbox Ticked with solid fill">
            <a:extLst>
              <a:ext uri="{FF2B5EF4-FFF2-40B4-BE49-F238E27FC236}">
                <a16:creationId xmlns:a16="http://schemas.microsoft.com/office/drawing/2014/main" id="{18BDFFE8-FB48-4B85-6FB0-4768C74128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28492" y="1335027"/>
            <a:ext cx="771766" cy="771766"/>
          </a:xfrm>
          <a:prstGeom prst="rect">
            <a:avLst/>
          </a:prstGeom>
        </p:spPr>
      </p:pic>
      <p:pic>
        <p:nvPicPr>
          <p:cNvPr id="43" name="Graphic 42" descr="Checkbox Ticked with solid fill">
            <a:extLst>
              <a:ext uri="{FF2B5EF4-FFF2-40B4-BE49-F238E27FC236}">
                <a16:creationId xmlns:a16="http://schemas.microsoft.com/office/drawing/2014/main" id="{2AAE55FC-86D1-6445-7EB5-3CAE31B698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69973" y="2418350"/>
            <a:ext cx="771766" cy="771766"/>
          </a:xfrm>
          <a:prstGeom prst="rect">
            <a:avLst/>
          </a:prstGeom>
        </p:spPr>
      </p:pic>
      <p:pic>
        <p:nvPicPr>
          <p:cNvPr id="45" name="Graphic 44" descr="Hourglass 60% with solid fill">
            <a:extLst>
              <a:ext uri="{FF2B5EF4-FFF2-40B4-BE49-F238E27FC236}">
                <a16:creationId xmlns:a16="http://schemas.microsoft.com/office/drawing/2014/main" id="{A546D77C-8111-D592-69A0-490011CE31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53048" y="4172065"/>
            <a:ext cx="615456" cy="615456"/>
          </a:xfrm>
          <a:prstGeom prst="rect">
            <a:avLst/>
          </a:prstGeom>
        </p:spPr>
      </p:pic>
      <p:pic>
        <p:nvPicPr>
          <p:cNvPr id="46" name="Graphic 45" descr="Hourglass 60% with solid fill">
            <a:extLst>
              <a:ext uri="{FF2B5EF4-FFF2-40B4-BE49-F238E27FC236}">
                <a16:creationId xmlns:a16="http://schemas.microsoft.com/office/drawing/2014/main" id="{5369D9BA-AEDE-D453-B5DF-09AAD08FAB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59074" y="4961557"/>
            <a:ext cx="615456" cy="61545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F55DE9B-0537-5CE1-E34C-CF2BE2C45440}"/>
              </a:ext>
            </a:extLst>
          </p:cNvPr>
          <p:cNvSpPr txBox="1"/>
          <p:nvPr/>
        </p:nvSpPr>
        <p:spPr>
          <a:xfrm>
            <a:off x="7690937" y="2070856"/>
            <a:ext cx="427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accent6"/>
                </a:solidFill>
              </a:rPr>
              <a:t>Damiano, Valentini, Borgani et al. (2024)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AE731FB-925C-631D-676F-FDE8417AEF18}"/>
              </a:ext>
            </a:extLst>
          </p:cNvPr>
          <p:cNvSpPr txBox="1"/>
          <p:nvPr/>
        </p:nvSpPr>
        <p:spPr>
          <a:xfrm>
            <a:off x="7192716" y="3431490"/>
            <a:ext cx="4999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accent6"/>
                </a:solidFill>
              </a:rPr>
              <a:t>Damiano, Borgani, Valentini+ to be submitted.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36F9D0A-2D87-A76E-F85D-1517BE47818C}"/>
              </a:ext>
            </a:extLst>
          </p:cNvPr>
          <p:cNvSpPr txBox="1"/>
          <p:nvPr/>
        </p:nvSpPr>
        <p:spPr>
          <a:xfrm>
            <a:off x="8742024" y="4532028"/>
            <a:ext cx="275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Damiano et al. (in prep)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266A5A2-F8F4-237E-703F-EC5A2385B90A}"/>
              </a:ext>
            </a:extLst>
          </p:cNvPr>
          <p:cNvSpPr txBox="1"/>
          <p:nvPr/>
        </p:nvSpPr>
        <p:spPr>
          <a:xfrm>
            <a:off x="5261928" y="6105396"/>
            <a:ext cx="275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Damiano et al. (in prep)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A2F4C43-ACD3-FC24-AA5D-0BBEA6C814C0}"/>
              </a:ext>
            </a:extLst>
          </p:cNvPr>
          <p:cNvSpPr txBox="1"/>
          <p:nvPr/>
        </p:nvSpPr>
        <p:spPr>
          <a:xfrm>
            <a:off x="5261927" y="5751314"/>
            <a:ext cx="275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Borgani et al. (in prep)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701884A-80D6-077E-379A-06EB4A228735}"/>
              </a:ext>
            </a:extLst>
          </p:cNvPr>
          <p:cNvSpPr txBox="1"/>
          <p:nvPr/>
        </p:nvSpPr>
        <p:spPr>
          <a:xfrm>
            <a:off x="400399" y="5961018"/>
            <a:ext cx="486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latin typeface="+mj-lt"/>
              </a:rPr>
              <a:t>Gas density map of six DIANOGA BCG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0" grpId="0"/>
      <p:bldP spid="51" grpId="0"/>
      <p:bldP spid="5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2103</TotalTime>
  <Words>759</Words>
  <Application>Microsoft Macintosh PowerPoint</Application>
  <PresentationFormat>Widescreen</PresentationFormat>
  <Paragraphs>124</Paragraphs>
  <Slides>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Corbel</vt:lpstr>
      <vt:lpstr>Aptos Display</vt:lpstr>
      <vt:lpstr>Aptos</vt:lpstr>
      <vt:lpstr>Arial</vt:lpstr>
      <vt:lpstr>Titillium Web SemiBold</vt:lpstr>
      <vt:lpstr>Calibri</vt:lpstr>
      <vt:lpstr>Titillium Web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Microsoft Office User</dc:creator>
  <cp:lastModifiedBy>DAMIANO ALICE [PHD0400152]</cp:lastModifiedBy>
  <cp:revision>3</cp:revision>
  <dcterms:created xsi:type="dcterms:W3CDTF">2022-07-26T13:28:46Z</dcterms:created>
  <dcterms:modified xsi:type="dcterms:W3CDTF">2025-05-27T06:37:13Z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0x010100F221E95946E1A6408B834A0326040FB9</vt:lpwstr>
  </property>
</Properties>
</file>