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37" r:id="rId4"/>
    <p:sldId id="329" r:id="rId5"/>
    <p:sldId id="331" r:id="rId6"/>
    <p:sldId id="330" r:id="rId7"/>
    <p:sldId id="332" r:id="rId8"/>
    <p:sldId id="258" r:id="rId9"/>
    <p:sldId id="335" r:id="rId10"/>
    <p:sldId id="327" r:id="rId11"/>
    <p:sldId id="333" r:id="rId12"/>
    <p:sldId id="318" r:id="rId13"/>
    <p:sldId id="322" r:id="rId14"/>
    <p:sldId id="262" r:id="rId15"/>
    <p:sldId id="334" r:id="rId16"/>
    <p:sldId id="315" r:id="rId17"/>
    <p:sldId id="336" r:id="rId18"/>
    <p:sldId id="317" r:id="rId19"/>
    <p:sldId id="316" r:id="rId20"/>
    <p:sldId id="319" r:id="rId21"/>
    <p:sldId id="314" r:id="rId22"/>
    <p:sldId id="324" r:id="rId23"/>
    <p:sldId id="325" r:id="rId24"/>
    <p:sldId id="323" r:id="rId25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Inter Light" panose="020B0604020202020204" charset="0"/>
      <p:regular r:id="rId28"/>
      <p:bold r:id="rId29"/>
    </p:embeddedFont>
    <p:embeddedFont>
      <p:font typeface="Titillium Web" panose="00000500000000000000" pitchFamily="2" charset="0"/>
      <p:regular r:id="rId30"/>
      <p:bold r:id="rId31"/>
      <p:italic r:id="rId32"/>
      <p:boldItalic r:id="rId33"/>
    </p:embeddedFont>
    <p:embeddedFont>
      <p:font typeface="Titillium Web SemiBold" panose="00000700000000000000" pitchFamily="2" charset="0"/>
      <p:regular r:id="rId34"/>
      <p:bold r:id="rId35"/>
      <p:italic r:id="rId36"/>
      <p:boldItalic r:id="rId37"/>
    </p:embeddedFont>
    <p:embeddedFont>
      <p:font typeface="Tw Cen MT" panose="020B0602020104020603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0fCeHYf/regi5jh2OFkxojY3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C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5"/>
  </p:normalViewPr>
  <p:slideViewPr>
    <p:cSldViewPr snapToGrid="0">
      <p:cViewPr>
        <p:scale>
          <a:sx n="80" d="100"/>
          <a:sy n="80" d="100"/>
        </p:scale>
        <p:origin x="754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DB48321D-947D-CFA9-BF43-B9B6767D9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29A30B5F-A23F-C8E5-2BB4-BE343A0DE3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75F94F5A-0489-170B-D30D-34B3DD3336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7CDA5D08-2BF2-A33A-4D15-F0A0A79EA6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0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1361D5AD-BED9-E844-3365-97BA5453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96E4D71D-3D17-3FCF-BD7F-CEBB30ECEF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30B7E0D9-3B37-B414-00A3-2E86BB4590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it-IT"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75D4AFF7-C4AA-D810-09E9-636CDBC32D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247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A20CBE05-75CB-500C-57D4-1B4CF2E2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BE7B07AB-30D4-BEE8-06A4-9CBB1D7C2B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C093EB10-119E-E9E6-A29E-518983266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541F59D5-C383-2690-9AF8-5E635B8520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71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0044818E-868D-3554-2909-15F2A53BE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363AD4FA-66F6-04B5-0F14-9BDB125D63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FCDEE0B0-1F59-DA68-D0AE-60B53BEFE6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it-IT"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5AFC997B-D25D-4D41-4AA8-851EEA9B63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967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EE0EA3A1-4589-2EB5-8059-2EC6F5A78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315976BF-660A-149C-5778-1B2CF29C30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9AC50284-0FEA-5B78-AABA-4601B75545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9889395A-36C1-9BA3-7BCE-271F9D24A7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31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B4F5FD19-F03C-0C8E-FBF2-8D015402D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5B3859D1-61D4-1F4B-283D-B34E27BFDC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BCACB8BB-F071-25FE-B0C7-C0E66F2569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7D9216E2-3FE4-7D73-01B1-4135934D051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612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C1F92A0A-8753-DED8-2707-29D8E3FA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86C16998-7500-8DDF-C65F-2BA7C0F4D0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43BA67BF-D74E-4E40-E183-CBFE057CDA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155C6039-D4C5-16F4-C881-DA649BB014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75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6B21C11-4916-C9BD-A060-E706B4A67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>
            <a:extLst>
              <a:ext uri="{FF2B5EF4-FFF2-40B4-BE49-F238E27FC236}">
                <a16:creationId xmlns:a16="http://schemas.microsoft.com/office/drawing/2014/main" id="{E5F167CE-AA10-C0BA-99AB-6CFA5F0C2B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>
            <a:extLst>
              <a:ext uri="{FF2B5EF4-FFF2-40B4-BE49-F238E27FC236}">
                <a16:creationId xmlns:a16="http://schemas.microsoft.com/office/drawing/2014/main" id="{004C19B0-22A2-36AC-834E-C9C9F7A8FA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>
            <a:extLst>
              <a:ext uri="{FF2B5EF4-FFF2-40B4-BE49-F238E27FC236}">
                <a16:creationId xmlns:a16="http://schemas.microsoft.com/office/drawing/2014/main" id="{CAA06296-637A-546F-E6A5-15910C7CDD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5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4E6452E4-F0ED-9809-EBB1-5302354C9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F0C9F504-C4CB-08AF-58DD-112F5DE48A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CC475DCA-1C7B-829C-704E-248D322975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292BC558-0526-51EB-FA9F-BBDF9DF20E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904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08642-7BE9-245C-0FE1-9106E5957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>
            <a:extLst>
              <a:ext uri="{FF2B5EF4-FFF2-40B4-BE49-F238E27FC236}">
                <a16:creationId xmlns:a16="http://schemas.microsoft.com/office/drawing/2014/main" id="{C0802EE3-43BE-A6D4-A25D-A9F496E12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4" name="PlaceHolder 2">
            <a:extLst>
              <a:ext uri="{FF2B5EF4-FFF2-40B4-BE49-F238E27FC236}">
                <a16:creationId xmlns:a16="http://schemas.microsoft.com/office/drawing/2014/main" id="{2986E4C6-6C7D-DDB0-C938-9C0128F98E3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1200" b="0" strike="noStrike" spc="-1">
                <a:solidFill>
                  <a:schemeClr val="dk1"/>
                </a:solidFill>
                <a:latin typeface="Calibri"/>
                <a:ea typeface="Calibri"/>
              </a:rPr>
              <a:t>Template e guide lines 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>
            <a:extLst>
              <a:ext uri="{FF2B5EF4-FFF2-40B4-BE49-F238E27FC236}">
                <a16:creationId xmlns:a16="http://schemas.microsoft.com/office/drawing/2014/main" id="{018E88B9-2CC5-A5AA-AE49-989375A8E07F}"/>
              </a:ext>
            </a:extLst>
          </p:cNvPr>
          <p:cNvSpPr>
            <a:spLocks noGrp="1"/>
          </p:cNvSpPr>
          <p:nvPr>
            <p:ph type="sldNum" idx="5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-IT" sz="1400" b="0" strike="noStrike" spc="-1">
                <a:solidFill>
                  <a:srgbClr val="000000"/>
                </a:solidFill>
                <a:latin typeface="Times New Roman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E5B904F-2D78-41ED-8AE0-DF28776E11FE}" type="slidenum">
              <a:rPr lang="it-IT" sz="14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21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768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B6B85C71-2D1F-52B9-779C-08341680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C854B17C-2862-6C83-664B-6CE8FF9BCF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E3CE8876-B16E-D331-A017-96CD873497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731806A6-D36E-4CEE-A723-03A2319956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377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5196E0CD-B136-F14C-F143-D6F84AEA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9BA1E132-9C20-957B-3014-DCFBF32C9A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1D6E81C5-B611-7D6E-A513-A05DCB6C9C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D0286F26-B43D-4FCF-10DA-7CA3F64DCF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69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46E7F8C1-4A78-9E23-22B3-11157AA1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>
            <a:extLst>
              <a:ext uri="{FF2B5EF4-FFF2-40B4-BE49-F238E27FC236}">
                <a16:creationId xmlns:a16="http://schemas.microsoft.com/office/drawing/2014/main" id="{F0951BE4-2B71-1F5A-0333-31297F522A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>
            <a:extLst>
              <a:ext uri="{FF2B5EF4-FFF2-40B4-BE49-F238E27FC236}">
                <a16:creationId xmlns:a16="http://schemas.microsoft.com/office/drawing/2014/main" id="{ECC14CB6-EC3B-2ED6-EFB1-D6A8A98CDD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27df92e4ca9_0_23:notes">
            <a:extLst>
              <a:ext uri="{FF2B5EF4-FFF2-40B4-BE49-F238E27FC236}">
                <a16:creationId xmlns:a16="http://schemas.microsoft.com/office/drawing/2014/main" id="{0BDB8B76-BDE3-ED2D-F913-ABB6B49B87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57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306D9D54-0222-6702-3B9F-D3BB2E763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>
            <a:extLst>
              <a:ext uri="{FF2B5EF4-FFF2-40B4-BE49-F238E27FC236}">
                <a16:creationId xmlns:a16="http://schemas.microsoft.com/office/drawing/2014/main" id="{17BB243C-AB93-3F3B-C74C-2110DCE4AF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>
            <a:extLst>
              <a:ext uri="{FF2B5EF4-FFF2-40B4-BE49-F238E27FC236}">
                <a16:creationId xmlns:a16="http://schemas.microsoft.com/office/drawing/2014/main" id="{BDEA5A53-E245-41ED-6053-07E5E3925C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>
            <a:extLst>
              <a:ext uri="{FF2B5EF4-FFF2-40B4-BE49-F238E27FC236}">
                <a16:creationId xmlns:a16="http://schemas.microsoft.com/office/drawing/2014/main" id="{15043926-F531-8A73-E58B-7EE2AB11A3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94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42C7D506-27F7-77EF-1932-735B4C472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>
            <a:extLst>
              <a:ext uri="{FF2B5EF4-FFF2-40B4-BE49-F238E27FC236}">
                <a16:creationId xmlns:a16="http://schemas.microsoft.com/office/drawing/2014/main" id="{9346E32D-65D6-0866-7718-6F1EDE24CE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>
            <a:extLst>
              <a:ext uri="{FF2B5EF4-FFF2-40B4-BE49-F238E27FC236}">
                <a16:creationId xmlns:a16="http://schemas.microsoft.com/office/drawing/2014/main" id="{D5F8E19C-7747-8819-767A-728AFD71B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>
            <a:extLst>
              <a:ext uri="{FF2B5EF4-FFF2-40B4-BE49-F238E27FC236}">
                <a16:creationId xmlns:a16="http://schemas.microsoft.com/office/drawing/2014/main" id="{E1767A3C-21B2-8097-7FBD-63F9282D1C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522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8808F9BD-0614-C29E-50BC-CEC9F61F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>
            <a:extLst>
              <a:ext uri="{FF2B5EF4-FFF2-40B4-BE49-F238E27FC236}">
                <a16:creationId xmlns:a16="http://schemas.microsoft.com/office/drawing/2014/main" id="{9C29763A-7EEA-B680-DAEB-B78D19496D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>
            <a:extLst>
              <a:ext uri="{FF2B5EF4-FFF2-40B4-BE49-F238E27FC236}">
                <a16:creationId xmlns:a16="http://schemas.microsoft.com/office/drawing/2014/main" id="{5B1168E9-FE0B-16A4-35F2-8BC74A5ED5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>
            <a:extLst>
              <a:ext uri="{FF2B5EF4-FFF2-40B4-BE49-F238E27FC236}">
                <a16:creationId xmlns:a16="http://schemas.microsoft.com/office/drawing/2014/main" id="{64BB240E-D502-65C4-8C78-0076519D9C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15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6C5FDE21-0725-0821-52B7-05E3B3BAD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>
            <a:extLst>
              <a:ext uri="{FF2B5EF4-FFF2-40B4-BE49-F238E27FC236}">
                <a16:creationId xmlns:a16="http://schemas.microsoft.com/office/drawing/2014/main" id="{22C598B2-C8EB-9327-B43E-24751606DF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>
            <a:extLst>
              <a:ext uri="{FF2B5EF4-FFF2-40B4-BE49-F238E27FC236}">
                <a16:creationId xmlns:a16="http://schemas.microsoft.com/office/drawing/2014/main" id="{6AA1CC2E-1310-C2C5-5969-1C2014E38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>
            <a:extLst>
              <a:ext uri="{FF2B5EF4-FFF2-40B4-BE49-F238E27FC236}">
                <a16:creationId xmlns:a16="http://schemas.microsoft.com/office/drawing/2014/main" id="{433B959E-E9B5-C1BA-7BB5-513A0B7D87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13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BAEDDE12-1B7D-E71E-7B20-301825CF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>
            <a:extLst>
              <a:ext uri="{FF2B5EF4-FFF2-40B4-BE49-F238E27FC236}">
                <a16:creationId xmlns:a16="http://schemas.microsoft.com/office/drawing/2014/main" id="{ABE18F7F-325F-CF51-2AC8-5FC9161CBD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>
            <a:extLst>
              <a:ext uri="{FF2B5EF4-FFF2-40B4-BE49-F238E27FC236}">
                <a16:creationId xmlns:a16="http://schemas.microsoft.com/office/drawing/2014/main" id="{2D8DBBD9-F4D9-FBC3-A2B3-66BC4961FB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:notes">
            <a:extLst>
              <a:ext uri="{FF2B5EF4-FFF2-40B4-BE49-F238E27FC236}">
                <a16:creationId xmlns:a16="http://schemas.microsoft.com/office/drawing/2014/main" id="{65E697B2-F5EE-7A08-992C-D40868CBB2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03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AD554292-1592-E1F7-09E6-67A07D68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>
            <a:extLst>
              <a:ext uri="{FF2B5EF4-FFF2-40B4-BE49-F238E27FC236}">
                <a16:creationId xmlns:a16="http://schemas.microsoft.com/office/drawing/2014/main" id="{7EB0E080-4B79-9487-2B0F-01C0CF28D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>
            <a:extLst>
              <a:ext uri="{FF2B5EF4-FFF2-40B4-BE49-F238E27FC236}">
                <a16:creationId xmlns:a16="http://schemas.microsoft.com/office/drawing/2014/main" id="{4F1A6E67-ACCA-FBE0-A2EE-F2326BE4C2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27df92e4ca9_0_1:notes">
            <a:extLst>
              <a:ext uri="{FF2B5EF4-FFF2-40B4-BE49-F238E27FC236}">
                <a16:creationId xmlns:a16="http://schemas.microsoft.com/office/drawing/2014/main" id="{363A58AF-E4F1-E2D0-05DF-CF937C2DD0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63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.jp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dirty="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III Technical Workshop</a:t>
            </a:r>
            <a:r>
              <a:rPr lang="it-IT" sz="1800" b="1" i="0" u="none" strike="noStrike" cap="none" dirty="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, </a:t>
            </a:r>
            <a:r>
              <a:rPr lang="it-IT" sz="18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Perugia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800" b="0" i="0" u="none" strike="noStrike" cap="none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May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26 - 29</a:t>
            </a:r>
            <a:r>
              <a:rPr lang="it-IT" sz="18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2025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2;p1">
            <a:extLst>
              <a:ext uri="{FF2B5EF4-FFF2-40B4-BE49-F238E27FC236}">
                <a16:creationId xmlns:a16="http://schemas.microsoft.com/office/drawing/2014/main" id="{8509D477-9A70-700A-42E8-D731F44EC879}"/>
              </a:ext>
            </a:extLst>
          </p:cNvPr>
          <p:cNvSpPr txBox="1"/>
          <p:nvPr/>
        </p:nvSpPr>
        <p:spPr>
          <a:xfrm>
            <a:off x="1103248" y="1763487"/>
            <a:ext cx="9985500" cy="2918918"/>
          </a:xfrm>
          <a:prstGeom prst="rect">
            <a:avLst/>
          </a:prstGeom>
          <a:gradFill>
            <a:gsLst>
              <a:gs pos="0">
                <a:srgbClr val="7030A0"/>
              </a:gs>
              <a:gs pos="76000">
                <a:srgbClr val="002060"/>
              </a:gs>
            </a:gsLst>
            <a:lin ang="5400000" scaled="1"/>
          </a:gra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en-US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cosmic rays to noise characterization in the microwave detector experiment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endParaRPr lang="it-IT" sz="2700" i="1" dirty="0">
              <a:solidFill>
                <a:schemeClr val="lt1"/>
              </a:solidFill>
              <a:latin typeface="Titillium Web" panose="00000500000000000000" pitchFamily="2" charset="0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2700" i="1" dirty="0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  <a:cs typeface="Titillium Web"/>
                <a:sym typeface="Titillium Web"/>
              </a:rPr>
              <a:t>Giovanni Cavallotto</a:t>
            </a:r>
            <a:r>
              <a:rPr lang="it-IT" sz="2700" b="0" i="1" strike="noStrike" spc="-1" dirty="0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</a:rPr>
              <a:t> (INFN </a:t>
            </a:r>
            <a:r>
              <a:rPr lang="it-IT" sz="2700" b="0" i="1" strike="noStrike" spc="-1" dirty="0" err="1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</a:rPr>
              <a:t>MiB</a:t>
            </a:r>
            <a:r>
              <a:rPr lang="it-IT" sz="2700" b="0" i="1" strike="noStrike" spc="-1" dirty="0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</a:rPr>
              <a:t>),</a:t>
            </a:r>
            <a:r>
              <a:rPr lang="it-IT" sz="2700" i="1" dirty="0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  <a:cs typeface="Titillium Web"/>
                <a:sym typeface="Titillium Web"/>
              </a:rPr>
              <a:t> Stefano Della Torre</a:t>
            </a:r>
            <a:r>
              <a:rPr lang="it-IT" sz="2700" b="0" i="1" strike="noStrike" spc="-1" dirty="0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</a:rPr>
              <a:t> (INFN </a:t>
            </a:r>
            <a:r>
              <a:rPr lang="it-IT" sz="2700" b="0" i="1" strike="noStrike" spc="-1" dirty="0" err="1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</a:rPr>
              <a:t>MiB</a:t>
            </a:r>
            <a:r>
              <a:rPr lang="it-IT" sz="2700" b="0" i="1" strike="noStrike" spc="-1" dirty="0">
                <a:solidFill>
                  <a:schemeClr val="lt1"/>
                </a:solidFill>
                <a:latin typeface="Titillium Web" panose="00000500000000000000" pitchFamily="2" charset="0"/>
                <a:ea typeface="Titillium Web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ADF13BE8-B2E6-AD3E-09C3-8D29A6372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1;g27df92e4ca9_0_1">
            <a:extLst>
              <a:ext uri="{FF2B5EF4-FFF2-40B4-BE49-F238E27FC236}">
                <a16:creationId xmlns:a16="http://schemas.microsoft.com/office/drawing/2014/main" id="{D905FD15-E8C4-9B6E-A07D-D174DFC25671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57ADE7CB-4CBF-C3B2-A4F7-6CD37D51D4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98EF0D64-F2AA-A516-AEE0-F6EAC5599D3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353B13DB-F0D2-4387-55BC-8785E085437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171DE82F-33D7-F2C2-059B-1279F5EDF878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F7D36658-7161-D38A-2495-AF333D3507FD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6462C0E-4324-2ED1-4C5D-D423A80B8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834" y="2174848"/>
            <a:ext cx="8624327" cy="29529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0ADE85-F4E6-051A-3C3C-C50083471BD3}"/>
              </a:ext>
            </a:extLst>
          </p:cNvPr>
          <p:cNvSpPr txBox="1"/>
          <p:nvPr/>
        </p:nvSpPr>
        <p:spPr>
          <a:xfrm>
            <a:off x="1783833" y="1812123"/>
            <a:ext cx="8624327" cy="40011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Generative </a:t>
            </a:r>
            <a:r>
              <a:rPr lang="it-IT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Adversarial</a:t>
            </a:r>
            <a:r>
              <a:rPr lang="it-IT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ACBC53-93B3-D093-543D-DDF523BBCC58}"/>
              </a:ext>
            </a:extLst>
          </p:cNvPr>
          <p:cNvSpPr txBox="1"/>
          <p:nvPr/>
        </p:nvSpPr>
        <p:spPr>
          <a:xfrm>
            <a:off x="3430942" y="5334305"/>
            <a:ext cx="5330116" cy="9704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Convolutional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layers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(Discriminator)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De-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Convolutional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layers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(Generator)</a:t>
            </a:r>
          </a:p>
        </p:txBody>
      </p:sp>
    </p:spTree>
    <p:extLst>
      <p:ext uri="{BB962C8B-B14F-4D97-AF65-F5344CB8AC3E}">
        <p14:creationId xmlns:p14="http://schemas.microsoft.com/office/powerpoint/2010/main" val="321421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68B3DB27-8526-29C3-D395-84EA382B6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275647C7-24BC-32A9-70A7-5B6A6DA0D7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CDE910BD-BD76-1D3E-6BE4-7F6749B8749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5D868A62-7DE7-AB9C-4F98-231084B27C7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253D3B44-9D51-5D20-90D1-57F63A8BB7B6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A4337F32-8E60-D061-DCB2-449C54CF5EA6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51;g27df92e4ca9_0_1">
            <a:extLst>
              <a:ext uri="{FF2B5EF4-FFF2-40B4-BE49-F238E27FC236}">
                <a16:creationId xmlns:a16="http://schemas.microsoft.com/office/drawing/2014/main" id="{8F2F0F2B-B585-8F05-E757-FF0F4E112270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CRAB tuning</a:t>
            </a:r>
          </a:p>
        </p:txBody>
      </p:sp>
      <p:pic>
        <p:nvPicPr>
          <p:cNvPr id="29" name="Immagine 28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020ABCF2-243E-3401-0F8D-FBDFBC5EB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16" y="3166054"/>
            <a:ext cx="4450740" cy="333805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9732309-155F-97EE-3E31-3BD7A6396510}"/>
              </a:ext>
            </a:extLst>
          </p:cNvPr>
          <p:cNvSpPr txBox="1"/>
          <p:nvPr/>
        </p:nvSpPr>
        <p:spPr>
          <a:xfrm>
            <a:off x="1298416" y="2580593"/>
            <a:ext cx="3444539" cy="715089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Not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reproducing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small scale features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07B20B-A68C-35C0-1850-3CB9E1F67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42845" y="3186778"/>
            <a:ext cx="4450738" cy="333805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65F6C0-3DB6-2D3D-D146-0AEDD8442AD5}"/>
              </a:ext>
            </a:extLst>
          </p:cNvPr>
          <p:cNvSpPr txBox="1"/>
          <p:nvPr/>
        </p:nvSpPr>
        <p:spPr>
          <a:xfrm>
            <a:off x="6694394" y="2580593"/>
            <a:ext cx="3947640" cy="715089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Normalization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constrains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the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TODs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on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average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neglecting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offset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C79323-B550-DFDC-4BA2-36DE804759A1}"/>
              </a:ext>
            </a:extLst>
          </p:cNvPr>
          <p:cNvSpPr txBox="1"/>
          <p:nvPr/>
        </p:nvSpPr>
        <p:spPr>
          <a:xfrm>
            <a:off x="199560" y="1434334"/>
            <a:ext cx="2609851" cy="715089"/>
          </a:xfrm>
          <a:prstGeom prst="roundRect">
            <a:avLst/>
          </a:prstGeom>
          <a:solidFill>
            <a:srgbClr val="007E3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Smaller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convolutional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window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54F82E-4621-9B7E-0771-F6EFC9CF3D13}"/>
              </a:ext>
            </a:extLst>
          </p:cNvPr>
          <p:cNvSpPr txBox="1"/>
          <p:nvPr/>
        </p:nvSpPr>
        <p:spPr>
          <a:xfrm>
            <a:off x="8668214" y="1454463"/>
            <a:ext cx="3324226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Sigmoid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normalization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Instead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 TOD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normalization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Connettore curvo 5">
            <a:extLst>
              <a:ext uri="{FF2B5EF4-FFF2-40B4-BE49-F238E27FC236}">
                <a16:creationId xmlns:a16="http://schemas.microsoft.com/office/drawing/2014/main" id="{2B9DD000-E64C-B314-5565-60EE112BFB18}"/>
              </a:ext>
            </a:extLst>
          </p:cNvPr>
          <p:cNvCxnSpPr>
            <a:cxnSpLocks/>
            <a:stCxn id="31" idx="1"/>
            <a:endCxn id="4" idx="2"/>
          </p:cNvCxnSpPr>
          <p:nvPr/>
        </p:nvCxnSpPr>
        <p:spPr>
          <a:xfrm rot="10800000" flipH="1">
            <a:off x="1298416" y="2149424"/>
            <a:ext cx="206070" cy="788715"/>
          </a:xfrm>
          <a:prstGeom prst="curvedConnector4">
            <a:avLst>
              <a:gd name="adj1" fmla="val -110933"/>
              <a:gd name="adj2" fmla="val 7266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curvo 8">
            <a:extLst>
              <a:ext uri="{FF2B5EF4-FFF2-40B4-BE49-F238E27FC236}">
                <a16:creationId xmlns:a16="http://schemas.microsoft.com/office/drawing/2014/main" id="{118A6CF9-7FF3-68F0-9E12-F8D89009358B}"/>
              </a:ext>
            </a:extLst>
          </p:cNvPr>
          <p:cNvCxnSpPr>
            <a:cxnSpLocks/>
            <a:stCxn id="3" idx="3"/>
            <a:endCxn id="5" idx="2"/>
          </p:cNvCxnSpPr>
          <p:nvPr/>
        </p:nvCxnSpPr>
        <p:spPr>
          <a:xfrm flipH="1" flipV="1">
            <a:off x="10330327" y="2169552"/>
            <a:ext cx="311707" cy="768586"/>
          </a:xfrm>
          <a:prstGeom prst="curvedConnector4">
            <a:avLst>
              <a:gd name="adj1" fmla="val -73338"/>
              <a:gd name="adj2" fmla="val 7326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98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888D8CB4-AD29-74D1-FE8E-77496EBD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151;g27df92e4ca9_0_1">
            <a:extLst>
              <a:ext uri="{FF2B5EF4-FFF2-40B4-BE49-F238E27FC236}">
                <a16:creationId xmlns:a16="http://schemas.microsoft.com/office/drawing/2014/main" id="{3832072C-9EF5-6F77-78E9-696FE7412C8C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CRAB tuning</a:t>
            </a:r>
          </a:p>
        </p:txBody>
      </p:sp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6393BDEF-A9C6-511A-6DF7-8003D6C45D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1889EEDA-160D-46DD-87B7-8DC6D7B5E586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471793F4-EB50-A43F-F617-40D0705BB2A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716713DF-7ED3-029A-4762-473A766059A1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46590853-7622-7F9F-9433-22CB860A37D2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979A3F10-2CAC-4CA6-4846-D41604D8A64B}"/>
              </a:ext>
            </a:extLst>
          </p:cNvPr>
          <p:cNvGrpSpPr/>
          <p:nvPr/>
        </p:nvGrpSpPr>
        <p:grpSpPr>
          <a:xfrm>
            <a:off x="467640" y="1920885"/>
            <a:ext cx="4028160" cy="4509360"/>
            <a:chOff x="467640" y="1920885"/>
            <a:chExt cx="4028160" cy="4509360"/>
          </a:xfrm>
        </p:grpSpPr>
        <p:pic>
          <p:nvPicPr>
            <p:cNvPr id="4" name="Immagine 1">
              <a:extLst>
                <a:ext uri="{FF2B5EF4-FFF2-40B4-BE49-F238E27FC236}">
                  <a16:creationId xmlns:a16="http://schemas.microsoft.com/office/drawing/2014/main" id="{01A42B84-0846-0C00-576C-59C39396454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6" r="5336"/>
            <a:stretch/>
          </p:blipFill>
          <p:spPr>
            <a:xfrm>
              <a:off x="467640" y="1920885"/>
              <a:ext cx="4028160" cy="45093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2BD9C163-14A3-CE66-95E4-E77E8DDBCD69}"/>
                </a:ext>
              </a:extLst>
            </p:cNvPr>
            <p:cNvGrpSpPr/>
            <p:nvPr/>
          </p:nvGrpSpPr>
          <p:grpSpPr>
            <a:xfrm>
              <a:off x="1767256" y="5855674"/>
              <a:ext cx="2118947" cy="510807"/>
              <a:chOff x="2118945" y="5855674"/>
              <a:chExt cx="2118947" cy="510807"/>
            </a:xfrm>
          </p:grpSpPr>
          <p:grpSp>
            <p:nvGrpSpPr>
              <p:cNvPr id="6" name="Gruppo 5">
                <a:extLst>
                  <a:ext uri="{FF2B5EF4-FFF2-40B4-BE49-F238E27FC236}">
                    <a16:creationId xmlns:a16="http://schemas.microsoft.com/office/drawing/2014/main" id="{B56E8085-A944-D01A-5863-9BD32F866A1C}"/>
                  </a:ext>
                </a:extLst>
              </p:cNvPr>
              <p:cNvGrpSpPr/>
              <p:nvPr/>
            </p:nvGrpSpPr>
            <p:grpSpPr>
              <a:xfrm>
                <a:off x="2118945" y="5984631"/>
                <a:ext cx="597876" cy="322385"/>
                <a:chOff x="1987062" y="5984631"/>
                <a:chExt cx="597876" cy="322385"/>
              </a:xfrm>
            </p:grpSpPr>
            <p:cxnSp>
              <p:nvCxnSpPr>
                <p:cNvPr id="10" name="Connettore 2 9">
                  <a:extLst>
                    <a:ext uri="{FF2B5EF4-FFF2-40B4-BE49-F238E27FC236}">
                      <a16:creationId xmlns:a16="http://schemas.microsoft.com/office/drawing/2014/main" id="{CED0E729-5B09-EFA9-E338-3123EFF3534D}"/>
                    </a:ext>
                  </a:extLst>
                </p:cNvPr>
                <p:cNvCxnSpPr/>
                <p:nvPr/>
              </p:nvCxnSpPr>
              <p:spPr>
                <a:xfrm>
                  <a:off x="1987062" y="6207369"/>
                  <a:ext cx="59787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ttore 2 10">
                  <a:extLst>
                    <a:ext uri="{FF2B5EF4-FFF2-40B4-BE49-F238E27FC236}">
                      <a16:creationId xmlns:a16="http://schemas.microsoft.com/office/drawing/2014/main" id="{B5BBCBB5-1778-C45D-BF5A-B5F371D07995}"/>
                    </a:ext>
                  </a:extLst>
                </p:cNvPr>
                <p:cNvCxnSpPr/>
                <p:nvPr/>
              </p:nvCxnSpPr>
              <p:spPr>
                <a:xfrm>
                  <a:off x="1987062" y="6307016"/>
                  <a:ext cx="597876" cy="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ttore 2 11">
                  <a:extLst>
                    <a:ext uri="{FF2B5EF4-FFF2-40B4-BE49-F238E27FC236}">
                      <a16:creationId xmlns:a16="http://schemas.microsoft.com/office/drawing/2014/main" id="{8F8F3CF7-F1EA-E976-62DC-6A58138D3AAB}"/>
                    </a:ext>
                  </a:extLst>
                </p:cNvPr>
                <p:cNvCxnSpPr/>
                <p:nvPr/>
              </p:nvCxnSpPr>
              <p:spPr>
                <a:xfrm>
                  <a:off x="1987062" y="5984631"/>
                  <a:ext cx="597876" cy="0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817F72DC-7C15-A231-AF4F-AB5FC5944803}"/>
                  </a:ext>
                </a:extLst>
              </p:cNvPr>
              <p:cNvGrpSpPr/>
              <p:nvPr/>
            </p:nvGrpSpPr>
            <p:grpSpPr>
              <a:xfrm>
                <a:off x="2772507" y="5855674"/>
                <a:ext cx="1465385" cy="510807"/>
                <a:chOff x="2772507" y="5758962"/>
                <a:chExt cx="1465385" cy="510807"/>
              </a:xfrm>
            </p:grpSpPr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8030D72D-A8D8-5BD1-8FDB-F11D57EEAF38}"/>
                    </a:ext>
                  </a:extLst>
                </p:cNvPr>
                <p:cNvSpPr txBox="1"/>
                <p:nvPr/>
              </p:nvSpPr>
              <p:spPr>
                <a:xfrm>
                  <a:off x="2778369" y="5758962"/>
                  <a:ext cx="145952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Forward</a:t>
                  </a:r>
                  <a:r>
                    <a:rPr lang="it-IT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propagation</a:t>
                  </a:r>
                </a:p>
              </p:txBody>
            </p:sp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240DCF8A-86D5-FE89-ADBD-D659B0FEA2B8}"/>
                    </a:ext>
                  </a:extLst>
                </p:cNvPr>
                <p:cNvSpPr txBox="1"/>
                <p:nvPr/>
              </p:nvSpPr>
              <p:spPr>
                <a:xfrm>
                  <a:off x="2772507" y="6008159"/>
                  <a:ext cx="146538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Backward</a:t>
                  </a:r>
                  <a:r>
                    <a:rPr lang="it-IT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ZA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propagation</a:t>
                  </a:r>
                </a:p>
              </p:txBody>
            </p:sp>
          </p:grpSp>
        </p:grp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4A493BF0-6A9A-CAE6-700C-03AEFE4906F3}"/>
              </a:ext>
            </a:extLst>
          </p:cNvPr>
          <p:cNvSpPr/>
          <p:nvPr/>
        </p:nvSpPr>
        <p:spPr>
          <a:xfrm>
            <a:off x="467555" y="2036812"/>
            <a:ext cx="4161595" cy="14588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destra rientrata 13">
            <a:extLst>
              <a:ext uri="{FF2B5EF4-FFF2-40B4-BE49-F238E27FC236}">
                <a16:creationId xmlns:a16="http://schemas.microsoft.com/office/drawing/2014/main" id="{BCAB5868-FCEC-3ECF-8323-11944E6AAD12}"/>
              </a:ext>
            </a:extLst>
          </p:cNvPr>
          <p:cNvSpPr/>
          <p:nvPr/>
        </p:nvSpPr>
        <p:spPr>
          <a:xfrm>
            <a:off x="4895223" y="2419000"/>
            <a:ext cx="1200774" cy="69448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EAE3BD-171B-F583-193C-4B7E3BCF032F}"/>
              </a:ext>
            </a:extLst>
          </p:cNvPr>
          <p:cNvSpPr txBox="1"/>
          <p:nvPr/>
        </p:nvSpPr>
        <p:spPr>
          <a:xfrm>
            <a:off x="8033459" y="2212662"/>
            <a:ext cx="1957281" cy="51935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Generator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C4BEE47-1A17-A7B6-65D8-D0F557D2A18F}"/>
              </a:ext>
            </a:extLst>
          </p:cNvPr>
          <p:cNvSpPr txBox="1"/>
          <p:nvPr/>
        </p:nvSpPr>
        <p:spPr>
          <a:xfrm>
            <a:off x="6276975" y="3357925"/>
            <a:ext cx="1127616" cy="646331"/>
          </a:xfrm>
          <a:prstGeom prst="rect">
            <a:avLst/>
          </a:prstGeom>
          <a:solidFill>
            <a:srgbClr val="00B0F0">
              <a:alpha val="80000"/>
            </a:srgb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52560"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528BC"/>
              </a:buClr>
            </a:pPr>
            <a:r>
              <a:rPr lang="it-IT" sz="1800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it-IT" sz="1800" spc="-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TODs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AA8A03-1C58-32CC-2168-EC8FCBEE376E}"/>
              </a:ext>
            </a:extLst>
          </p:cNvPr>
          <p:cNvSpPr txBox="1"/>
          <p:nvPr/>
        </p:nvSpPr>
        <p:spPr>
          <a:xfrm>
            <a:off x="6276975" y="2289578"/>
            <a:ext cx="1127616" cy="369332"/>
          </a:xfrm>
          <a:prstGeom prst="rect">
            <a:avLst/>
          </a:prstGeom>
          <a:solidFill>
            <a:srgbClr val="00B0F0">
              <a:alpha val="80000"/>
            </a:srgb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52560"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528BC"/>
              </a:buClr>
            </a:pPr>
            <a:r>
              <a:rPr lang="it-IT" sz="180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2589661-536A-8172-AA94-68C2A4F737B5}"/>
              </a:ext>
            </a:extLst>
          </p:cNvPr>
          <p:cNvSpPr txBox="1"/>
          <p:nvPr/>
        </p:nvSpPr>
        <p:spPr>
          <a:xfrm>
            <a:off x="8033459" y="3421415"/>
            <a:ext cx="1957281" cy="51935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Generator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D4312BD-B17B-96F3-2618-97AFB61D7F00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7404591" y="2472338"/>
            <a:ext cx="628868" cy="19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EAFA905-8146-50FD-85C8-F06944CFA372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404591" y="3681091"/>
            <a:ext cx="628868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EE3C50D-AE51-677E-1509-952D780317A3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>
            <a:off x="9012100" y="2732013"/>
            <a:ext cx="0" cy="6894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E9496D4-67AD-9BF1-9648-BF086D75C3F6}"/>
              </a:ext>
            </a:extLst>
          </p:cNvPr>
          <p:cNvSpPr txBox="1"/>
          <p:nvPr/>
        </p:nvSpPr>
        <p:spPr>
          <a:xfrm>
            <a:off x="10043020" y="2154598"/>
            <a:ext cx="1957280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</a:p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MAE (</a:t>
            </a:r>
            <a:r>
              <a:rPr lang="it-IT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tried</a:t>
            </a: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MSE)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52549A7-9533-649D-619C-70B49CFDB783}"/>
              </a:ext>
            </a:extLst>
          </p:cNvPr>
          <p:cNvSpPr txBox="1"/>
          <p:nvPr/>
        </p:nvSpPr>
        <p:spPr>
          <a:xfrm>
            <a:off x="10043020" y="3357923"/>
            <a:ext cx="1957280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</a:p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MAE (</a:t>
            </a:r>
            <a:r>
              <a:rPr lang="it-IT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tried</a:t>
            </a: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MSE)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1E560A4D-866A-83C7-DD11-08294F3F2A50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9012099" y="3940766"/>
            <a:ext cx="1" cy="526915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304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ED843DD8-DBD0-8F89-BD83-D9A4E9CD2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29B51D83-F7F3-4726-7EF9-056A1F6032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2354CE03-1484-3A54-D70E-FB9ED9DFAF1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B2F0BC3D-31BB-1B73-1D16-AC9517ACDB8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06115B2F-3D5F-2B27-9D3E-A3E2933CB284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7617042D-2DC6-12C3-D27C-D55F8E18D1C5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020556-02BA-BE28-BCE9-2FCFDAD0C52F}"/>
              </a:ext>
            </a:extLst>
          </p:cNvPr>
          <p:cNvSpPr txBox="1"/>
          <p:nvPr/>
        </p:nvSpPr>
        <p:spPr>
          <a:xfrm>
            <a:off x="8033459" y="1698312"/>
            <a:ext cx="1957281" cy="51935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Generator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75A0EFA-44F9-AC13-7DEB-A23837B1ED33}"/>
              </a:ext>
            </a:extLst>
          </p:cNvPr>
          <p:cNvSpPr txBox="1"/>
          <p:nvPr/>
        </p:nvSpPr>
        <p:spPr>
          <a:xfrm>
            <a:off x="6276975" y="2491150"/>
            <a:ext cx="1127616" cy="646331"/>
          </a:xfrm>
          <a:prstGeom prst="rect">
            <a:avLst/>
          </a:prstGeom>
          <a:solidFill>
            <a:srgbClr val="00B0F0">
              <a:alpha val="80000"/>
            </a:srgb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52560"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528BC"/>
              </a:buClr>
            </a:pPr>
            <a:r>
              <a:rPr lang="it-IT" sz="1800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it-IT" sz="1800" spc="-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TODs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7BE5DB-5833-8C41-6826-1B65D91944F9}"/>
              </a:ext>
            </a:extLst>
          </p:cNvPr>
          <p:cNvSpPr txBox="1"/>
          <p:nvPr/>
        </p:nvSpPr>
        <p:spPr>
          <a:xfrm>
            <a:off x="6276975" y="1775228"/>
            <a:ext cx="1127616" cy="369332"/>
          </a:xfrm>
          <a:prstGeom prst="rect">
            <a:avLst/>
          </a:prstGeom>
          <a:solidFill>
            <a:srgbClr val="00B0F0">
              <a:alpha val="80000"/>
            </a:srgb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52560"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528BC"/>
              </a:buClr>
            </a:pPr>
            <a:r>
              <a:rPr lang="it-IT" sz="180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5D7737-7E2F-E09D-99E9-39F600E66330}"/>
              </a:ext>
            </a:extLst>
          </p:cNvPr>
          <p:cNvSpPr txBox="1"/>
          <p:nvPr/>
        </p:nvSpPr>
        <p:spPr>
          <a:xfrm>
            <a:off x="8033459" y="2554640"/>
            <a:ext cx="1957281" cy="51935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Generator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C34BD1E-BF20-7F48-EF9A-3BB53CE0B423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7404591" y="1957988"/>
            <a:ext cx="628868" cy="19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77B87B6-1D15-C155-E678-BE8314D23F17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404591" y="2814316"/>
            <a:ext cx="628868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4E6F6EAE-C504-AE7B-4E42-5CD3ACCC707B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>
            <a:off x="9012100" y="2217663"/>
            <a:ext cx="0" cy="3369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5600A02-0AB1-96AA-5D47-5760285BEF6A}"/>
              </a:ext>
            </a:extLst>
          </p:cNvPr>
          <p:cNvSpPr txBox="1"/>
          <p:nvPr/>
        </p:nvSpPr>
        <p:spPr>
          <a:xfrm>
            <a:off x="10043020" y="1640248"/>
            <a:ext cx="1957280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</a:p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MAE (</a:t>
            </a:r>
            <a:r>
              <a:rPr lang="it-IT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tried</a:t>
            </a: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MSE)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9852E67-A84C-3266-0E3D-782D68ED2E72}"/>
              </a:ext>
            </a:extLst>
          </p:cNvPr>
          <p:cNvSpPr txBox="1"/>
          <p:nvPr/>
        </p:nvSpPr>
        <p:spPr>
          <a:xfrm>
            <a:off x="10043020" y="2491148"/>
            <a:ext cx="1957280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</a:p>
          <a:p>
            <a:pPr marL="52560" algn="ctr">
              <a:lnSpc>
                <a:spcPct val="100000"/>
              </a:lnSpc>
              <a:buClr>
                <a:srgbClr val="1528BC"/>
              </a:buClr>
            </a:pP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MAE (</a:t>
            </a:r>
            <a:r>
              <a:rPr lang="it-IT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tried</a:t>
            </a:r>
            <a:r>
              <a:rPr lang="it-IT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MSE)</a:t>
            </a:r>
            <a:endParaRPr lang="en-US" sz="180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49B9F3D-8FE1-0CB7-F293-1C2041BB331D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9012100" y="3073991"/>
            <a:ext cx="0" cy="336977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29E5308B-11B0-463C-BE30-F9161DF86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47" y="3454411"/>
            <a:ext cx="3822503" cy="3053957"/>
          </a:xfrm>
          <a:prstGeom prst="rect">
            <a:avLst/>
          </a:prstGeom>
        </p:spPr>
      </p:pic>
      <p:sp>
        <p:nvSpPr>
          <p:cNvPr id="23" name="Google Shape;151;g27df92e4ca9_0_1">
            <a:extLst>
              <a:ext uri="{FF2B5EF4-FFF2-40B4-BE49-F238E27FC236}">
                <a16:creationId xmlns:a16="http://schemas.microsoft.com/office/drawing/2014/main" id="{999925FE-ABA6-4318-0930-88FF9C6CC8CF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CRAB tuning</a:t>
            </a:r>
          </a:p>
        </p:txBody>
      </p:sp>
      <p:pic>
        <p:nvPicPr>
          <p:cNvPr id="32" name="Immagine 31" descr="Immagine che contiene testo, diagramma, linea, Parallelo&#10;&#10;Il contenuto generato dall'IA potrebbe non essere corretto.">
            <a:extLst>
              <a:ext uri="{FF2B5EF4-FFF2-40B4-BE49-F238E27FC236}">
                <a16:creationId xmlns:a16="http://schemas.microsoft.com/office/drawing/2014/main" id="{6502E6D3-327B-ECD8-C73E-90BFB6F68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1" y="1935715"/>
            <a:ext cx="6093767" cy="42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8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0197BC28-2E75-FBF5-A774-7AE113FD8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7df92e4ca9_0_1">
            <a:extLst>
              <a:ext uri="{FF2B5EF4-FFF2-40B4-BE49-F238E27FC236}">
                <a16:creationId xmlns:a16="http://schemas.microsoft.com/office/drawing/2014/main" id="{6F65E25E-5F20-3EF9-4F60-A7869A2962A2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Accomplished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Work</a:t>
            </a:r>
          </a:p>
        </p:txBody>
      </p:sp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124F4B8B-373A-4269-FE33-6E1377494D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070AF530-98B1-5384-2B6E-778EC4DF3E5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61898D38-7607-6305-144F-59AAACDADAF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47497333-6EBD-4C94-5E93-034852A7EF21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4CADCAB7-407B-9A7A-BD19-BFBED63CB63F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152;g27df92e4ca9_0_1">
            <a:extLst>
              <a:ext uri="{FF2B5EF4-FFF2-40B4-BE49-F238E27FC236}">
                <a16:creationId xmlns:a16="http://schemas.microsoft.com/office/drawing/2014/main" id="{594647E9-D9DB-9A28-6C57-67C03919D7DB}"/>
              </a:ext>
            </a:extLst>
          </p:cNvPr>
          <p:cNvSpPr/>
          <p:nvPr/>
        </p:nvSpPr>
        <p:spPr>
          <a:xfrm>
            <a:off x="1933419" y="1738965"/>
            <a:ext cx="8325156" cy="2245315"/>
          </a:xfrm>
          <a:custGeom>
            <a:avLst/>
            <a:gdLst>
              <a:gd name="connsiteX0" fmla="*/ 0 w 8325156"/>
              <a:gd name="connsiteY0" fmla="*/ 0 h 2245315"/>
              <a:gd name="connsiteX1" fmla="*/ 860266 w 8325156"/>
              <a:gd name="connsiteY1" fmla="*/ 0 h 2245315"/>
              <a:gd name="connsiteX2" fmla="*/ 1304274 w 8325156"/>
              <a:gd name="connsiteY2" fmla="*/ 0 h 2245315"/>
              <a:gd name="connsiteX3" fmla="*/ 1998037 w 8325156"/>
              <a:gd name="connsiteY3" fmla="*/ 0 h 2245315"/>
              <a:gd name="connsiteX4" fmla="*/ 2442046 w 8325156"/>
              <a:gd name="connsiteY4" fmla="*/ 0 h 2245315"/>
              <a:gd name="connsiteX5" fmla="*/ 3052557 w 8325156"/>
              <a:gd name="connsiteY5" fmla="*/ 0 h 2245315"/>
              <a:gd name="connsiteX6" fmla="*/ 3746320 w 8325156"/>
              <a:gd name="connsiteY6" fmla="*/ 0 h 2245315"/>
              <a:gd name="connsiteX7" fmla="*/ 4273580 w 8325156"/>
              <a:gd name="connsiteY7" fmla="*/ 0 h 2245315"/>
              <a:gd name="connsiteX8" fmla="*/ 4967343 w 8325156"/>
              <a:gd name="connsiteY8" fmla="*/ 0 h 2245315"/>
              <a:gd name="connsiteX9" fmla="*/ 5744358 w 8325156"/>
              <a:gd name="connsiteY9" fmla="*/ 0 h 2245315"/>
              <a:gd name="connsiteX10" fmla="*/ 6188366 w 8325156"/>
              <a:gd name="connsiteY10" fmla="*/ 0 h 2245315"/>
              <a:gd name="connsiteX11" fmla="*/ 6965381 w 8325156"/>
              <a:gd name="connsiteY11" fmla="*/ 0 h 2245315"/>
              <a:gd name="connsiteX12" fmla="*/ 7492640 w 8325156"/>
              <a:gd name="connsiteY12" fmla="*/ 0 h 2245315"/>
              <a:gd name="connsiteX13" fmla="*/ 8325156 w 8325156"/>
              <a:gd name="connsiteY13" fmla="*/ 0 h 2245315"/>
              <a:gd name="connsiteX14" fmla="*/ 8325156 w 8325156"/>
              <a:gd name="connsiteY14" fmla="*/ 583782 h 2245315"/>
              <a:gd name="connsiteX15" fmla="*/ 8325156 w 8325156"/>
              <a:gd name="connsiteY15" fmla="*/ 1145111 h 2245315"/>
              <a:gd name="connsiteX16" fmla="*/ 8325156 w 8325156"/>
              <a:gd name="connsiteY16" fmla="*/ 1639080 h 2245315"/>
              <a:gd name="connsiteX17" fmla="*/ 8325156 w 8325156"/>
              <a:gd name="connsiteY17" fmla="*/ 2245315 h 2245315"/>
              <a:gd name="connsiteX18" fmla="*/ 7881148 w 8325156"/>
              <a:gd name="connsiteY18" fmla="*/ 2245315 h 2245315"/>
              <a:gd name="connsiteX19" fmla="*/ 7353888 w 8325156"/>
              <a:gd name="connsiteY19" fmla="*/ 2245315 h 2245315"/>
              <a:gd name="connsiteX20" fmla="*/ 6909879 w 8325156"/>
              <a:gd name="connsiteY20" fmla="*/ 2245315 h 2245315"/>
              <a:gd name="connsiteX21" fmla="*/ 6465871 w 8325156"/>
              <a:gd name="connsiteY21" fmla="*/ 2245315 h 2245315"/>
              <a:gd name="connsiteX22" fmla="*/ 5938611 w 8325156"/>
              <a:gd name="connsiteY22" fmla="*/ 2245315 h 2245315"/>
              <a:gd name="connsiteX23" fmla="*/ 5328100 w 8325156"/>
              <a:gd name="connsiteY23" fmla="*/ 2245315 h 2245315"/>
              <a:gd name="connsiteX24" fmla="*/ 4884092 w 8325156"/>
              <a:gd name="connsiteY24" fmla="*/ 2245315 h 2245315"/>
              <a:gd name="connsiteX25" fmla="*/ 4273580 w 8325156"/>
              <a:gd name="connsiteY25" fmla="*/ 2245315 h 2245315"/>
              <a:gd name="connsiteX26" fmla="*/ 3829572 w 8325156"/>
              <a:gd name="connsiteY26" fmla="*/ 2245315 h 2245315"/>
              <a:gd name="connsiteX27" fmla="*/ 2969306 w 8325156"/>
              <a:gd name="connsiteY27" fmla="*/ 2245315 h 2245315"/>
              <a:gd name="connsiteX28" fmla="*/ 2358794 w 8325156"/>
              <a:gd name="connsiteY28" fmla="*/ 2245315 h 2245315"/>
              <a:gd name="connsiteX29" fmla="*/ 1914786 w 8325156"/>
              <a:gd name="connsiteY29" fmla="*/ 2245315 h 2245315"/>
              <a:gd name="connsiteX30" fmla="*/ 1054520 w 8325156"/>
              <a:gd name="connsiteY30" fmla="*/ 2245315 h 2245315"/>
              <a:gd name="connsiteX31" fmla="*/ 0 w 8325156"/>
              <a:gd name="connsiteY31" fmla="*/ 2245315 h 2245315"/>
              <a:gd name="connsiteX32" fmla="*/ 0 w 8325156"/>
              <a:gd name="connsiteY32" fmla="*/ 1706439 h 2245315"/>
              <a:gd name="connsiteX33" fmla="*/ 0 w 8325156"/>
              <a:gd name="connsiteY33" fmla="*/ 1167564 h 2245315"/>
              <a:gd name="connsiteX34" fmla="*/ 0 w 8325156"/>
              <a:gd name="connsiteY34" fmla="*/ 561329 h 2245315"/>
              <a:gd name="connsiteX35" fmla="*/ 0 w 8325156"/>
              <a:gd name="connsiteY35" fmla="*/ 0 h 224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325156" h="2245315" fill="none" extrusionOk="0">
                <a:moveTo>
                  <a:pt x="0" y="0"/>
                </a:moveTo>
                <a:cubicBezTo>
                  <a:pt x="360990" y="-41432"/>
                  <a:pt x="542788" y="40122"/>
                  <a:pt x="860266" y="0"/>
                </a:cubicBezTo>
                <a:cubicBezTo>
                  <a:pt x="1177744" y="-40122"/>
                  <a:pt x="1165612" y="10718"/>
                  <a:pt x="1304274" y="0"/>
                </a:cubicBezTo>
                <a:cubicBezTo>
                  <a:pt x="1442936" y="-10718"/>
                  <a:pt x="1774974" y="-6959"/>
                  <a:pt x="1998037" y="0"/>
                </a:cubicBezTo>
                <a:cubicBezTo>
                  <a:pt x="2221100" y="6959"/>
                  <a:pt x="2348760" y="-8458"/>
                  <a:pt x="2442046" y="0"/>
                </a:cubicBezTo>
                <a:cubicBezTo>
                  <a:pt x="2535332" y="8458"/>
                  <a:pt x="2788179" y="22264"/>
                  <a:pt x="3052557" y="0"/>
                </a:cubicBezTo>
                <a:cubicBezTo>
                  <a:pt x="3316935" y="-22264"/>
                  <a:pt x="3476727" y="24254"/>
                  <a:pt x="3746320" y="0"/>
                </a:cubicBezTo>
                <a:cubicBezTo>
                  <a:pt x="4015913" y="-24254"/>
                  <a:pt x="4116877" y="-26025"/>
                  <a:pt x="4273580" y="0"/>
                </a:cubicBezTo>
                <a:cubicBezTo>
                  <a:pt x="4430283" y="26025"/>
                  <a:pt x="4694624" y="18052"/>
                  <a:pt x="4967343" y="0"/>
                </a:cubicBezTo>
                <a:cubicBezTo>
                  <a:pt x="5240062" y="-18052"/>
                  <a:pt x="5535573" y="33021"/>
                  <a:pt x="5744358" y="0"/>
                </a:cubicBezTo>
                <a:cubicBezTo>
                  <a:pt x="5953143" y="-33021"/>
                  <a:pt x="5996894" y="-4876"/>
                  <a:pt x="6188366" y="0"/>
                </a:cubicBezTo>
                <a:cubicBezTo>
                  <a:pt x="6379838" y="4876"/>
                  <a:pt x="6708376" y="7260"/>
                  <a:pt x="6965381" y="0"/>
                </a:cubicBezTo>
                <a:cubicBezTo>
                  <a:pt x="7222387" y="-7260"/>
                  <a:pt x="7256914" y="11973"/>
                  <a:pt x="7492640" y="0"/>
                </a:cubicBezTo>
                <a:cubicBezTo>
                  <a:pt x="7728366" y="-11973"/>
                  <a:pt x="8005297" y="9706"/>
                  <a:pt x="8325156" y="0"/>
                </a:cubicBezTo>
                <a:cubicBezTo>
                  <a:pt x="8317172" y="281979"/>
                  <a:pt x="8325868" y="402985"/>
                  <a:pt x="8325156" y="583782"/>
                </a:cubicBezTo>
                <a:cubicBezTo>
                  <a:pt x="8324444" y="764579"/>
                  <a:pt x="8336718" y="1001047"/>
                  <a:pt x="8325156" y="1145111"/>
                </a:cubicBezTo>
                <a:cubicBezTo>
                  <a:pt x="8313594" y="1289175"/>
                  <a:pt x="8324423" y="1443365"/>
                  <a:pt x="8325156" y="1639080"/>
                </a:cubicBezTo>
                <a:cubicBezTo>
                  <a:pt x="8325889" y="1834795"/>
                  <a:pt x="8351874" y="1968325"/>
                  <a:pt x="8325156" y="2245315"/>
                </a:cubicBezTo>
                <a:cubicBezTo>
                  <a:pt x="8214489" y="2267277"/>
                  <a:pt x="8003478" y="2255472"/>
                  <a:pt x="7881148" y="2245315"/>
                </a:cubicBezTo>
                <a:cubicBezTo>
                  <a:pt x="7758818" y="2235158"/>
                  <a:pt x="7545957" y="2256857"/>
                  <a:pt x="7353888" y="2245315"/>
                </a:cubicBezTo>
                <a:cubicBezTo>
                  <a:pt x="7161819" y="2233773"/>
                  <a:pt x="7055447" y="2225911"/>
                  <a:pt x="6909879" y="2245315"/>
                </a:cubicBezTo>
                <a:cubicBezTo>
                  <a:pt x="6764311" y="2264719"/>
                  <a:pt x="6614219" y="2225934"/>
                  <a:pt x="6465871" y="2245315"/>
                </a:cubicBezTo>
                <a:cubicBezTo>
                  <a:pt x="6317523" y="2264696"/>
                  <a:pt x="6074483" y="2222993"/>
                  <a:pt x="5938611" y="2245315"/>
                </a:cubicBezTo>
                <a:cubicBezTo>
                  <a:pt x="5802739" y="2267637"/>
                  <a:pt x="5556044" y="2224614"/>
                  <a:pt x="5328100" y="2245315"/>
                </a:cubicBezTo>
                <a:cubicBezTo>
                  <a:pt x="5100156" y="2266016"/>
                  <a:pt x="5104246" y="2224978"/>
                  <a:pt x="4884092" y="2245315"/>
                </a:cubicBezTo>
                <a:cubicBezTo>
                  <a:pt x="4663938" y="2265652"/>
                  <a:pt x="4494914" y="2255418"/>
                  <a:pt x="4273580" y="2245315"/>
                </a:cubicBezTo>
                <a:cubicBezTo>
                  <a:pt x="4052246" y="2235212"/>
                  <a:pt x="3974638" y="2257474"/>
                  <a:pt x="3829572" y="2245315"/>
                </a:cubicBezTo>
                <a:cubicBezTo>
                  <a:pt x="3684506" y="2233156"/>
                  <a:pt x="3208259" y="2232751"/>
                  <a:pt x="2969306" y="2245315"/>
                </a:cubicBezTo>
                <a:cubicBezTo>
                  <a:pt x="2730353" y="2257879"/>
                  <a:pt x="2604287" y="2269234"/>
                  <a:pt x="2358794" y="2245315"/>
                </a:cubicBezTo>
                <a:cubicBezTo>
                  <a:pt x="2113301" y="2221396"/>
                  <a:pt x="2098339" y="2262546"/>
                  <a:pt x="1914786" y="2245315"/>
                </a:cubicBezTo>
                <a:cubicBezTo>
                  <a:pt x="1731233" y="2228084"/>
                  <a:pt x="1404266" y="2243820"/>
                  <a:pt x="1054520" y="2245315"/>
                </a:cubicBezTo>
                <a:cubicBezTo>
                  <a:pt x="704774" y="2246810"/>
                  <a:pt x="521028" y="2213036"/>
                  <a:pt x="0" y="2245315"/>
                </a:cubicBezTo>
                <a:cubicBezTo>
                  <a:pt x="20878" y="2099390"/>
                  <a:pt x="18404" y="1919354"/>
                  <a:pt x="0" y="1706439"/>
                </a:cubicBezTo>
                <a:cubicBezTo>
                  <a:pt x="-18404" y="1493524"/>
                  <a:pt x="-11521" y="1320816"/>
                  <a:pt x="0" y="1167564"/>
                </a:cubicBezTo>
                <a:cubicBezTo>
                  <a:pt x="11521" y="1014312"/>
                  <a:pt x="-22898" y="856343"/>
                  <a:pt x="0" y="561329"/>
                </a:cubicBezTo>
                <a:cubicBezTo>
                  <a:pt x="22898" y="266315"/>
                  <a:pt x="-1207" y="126530"/>
                  <a:pt x="0" y="0"/>
                </a:cubicBezTo>
                <a:close/>
              </a:path>
              <a:path w="8325156" h="2245315" stroke="0" extrusionOk="0">
                <a:moveTo>
                  <a:pt x="0" y="0"/>
                </a:moveTo>
                <a:cubicBezTo>
                  <a:pt x="303946" y="16681"/>
                  <a:pt x="522246" y="14873"/>
                  <a:pt x="693763" y="0"/>
                </a:cubicBezTo>
                <a:cubicBezTo>
                  <a:pt x="865280" y="-14873"/>
                  <a:pt x="1159270" y="11777"/>
                  <a:pt x="1387526" y="0"/>
                </a:cubicBezTo>
                <a:cubicBezTo>
                  <a:pt x="1615782" y="-11777"/>
                  <a:pt x="1846285" y="-23604"/>
                  <a:pt x="2081289" y="0"/>
                </a:cubicBezTo>
                <a:cubicBezTo>
                  <a:pt x="2316293" y="23604"/>
                  <a:pt x="2498702" y="9504"/>
                  <a:pt x="2691800" y="0"/>
                </a:cubicBezTo>
                <a:cubicBezTo>
                  <a:pt x="2884898" y="-9504"/>
                  <a:pt x="2918571" y="-17108"/>
                  <a:pt x="3135809" y="0"/>
                </a:cubicBezTo>
                <a:cubicBezTo>
                  <a:pt x="3353047" y="17108"/>
                  <a:pt x="3498113" y="-11635"/>
                  <a:pt x="3663069" y="0"/>
                </a:cubicBezTo>
                <a:cubicBezTo>
                  <a:pt x="3828025" y="11635"/>
                  <a:pt x="3922184" y="20635"/>
                  <a:pt x="4107077" y="0"/>
                </a:cubicBezTo>
                <a:cubicBezTo>
                  <a:pt x="4291970" y="-20635"/>
                  <a:pt x="4494593" y="-13332"/>
                  <a:pt x="4800840" y="0"/>
                </a:cubicBezTo>
                <a:cubicBezTo>
                  <a:pt x="5107087" y="13332"/>
                  <a:pt x="5261521" y="13968"/>
                  <a:pt x="5411351" y="0"/>
                </a:cubicBezTo>
                <a:cubicBezTo>
                  <a:pt x="5561181" y="-13968"/>
                  <a:pt x="5831631" y="-22123"/>
                  <a:pt x="5938611" y="0"/>
                </a:cubicBezTo>
                <a:cubicBezTo>
                  <a:pt x="6045591" y="22123"/>
                  <a:pt x="6239509" y="17909"/>
                  <a:pt x="6382620" y="0"/>
                </a:cubicBezTo>
                <a:cubicBezTo>
                  <a:pt x="6525731" y="-17909"/>
                  <a:pt x="6703888" y="7071"/>
                  <a:pt x="6826628" y="0"/>
                </a:cubicBezTo>
                <a:cubicBezTo>
                  <a:pt x="6949368" y="-7071"/>
                  <a:pt x="7437495" y="31820"/>
                  <a:pt x="7603642" y="0"/>
                </a:cubicBezTo>
                <a:cubicBezTo>
                  <a:pt x="7769789" y="-31820"/>
                  <a:pt x="7970520" y="30257"/>
                  <a:pt x="8325156" y="0"/>
                </a:cubicBezTo>
                <a:cubicBezTo>
                  <a:pt x="8342428" y="139229"/>
                  <a:pt x="8342664" y="382288"/>
                  <a:pt x="8325156" y="493969"/>
                </a:cubicBezTo>
                <a:cubicBezTo>
                  <a:pt x="8307648" y="605650"/>
                  <a:pt x="8324068" y="880146"/>
                  <a:pt x="8325156" y="1055298"/>
                </a:cubicBezTo>
                <a:cubicBezTo>
                  <a:pt x="8326244" y="1230450"/>
                  <a:pt x="8302867" y="1414870"/>
                  <a:pt x="8325156" y="1616627"/>
                </a:cubicBezTo>
                <a:cubicBezTo>
                  <a:pt x="8347445" y="1818384"/>
                  <a:pt x="8301798" y="2065896"/>
                  <a:pt x="8325156" y="2245315"/>
                </a:cubicBezTo>
                <a:cubicBezTo>
                  <a:pt x="8199037" y="2219069"/>
                  <a:pt x="8036843" y="2256114"/>
                  <a:pt x="7797896" y="2245315"/>
                </a:cubicBezTo>
                <a:cubicBezTo>
                  <a:pt x="7558949" y="2234516"/>
                  <a:pt x="7299111" y="2219007"/>
                  <a:pt x="6937630" y="2245315"/>
                </a:cubicBezTo>
                <a:cubicBezTo>
                  <a:pt x="6576149" y="2271623"/>
                  <a:pt x="6440084" y="2206701"/>
                  <a:pt x="6160615" y="2245315"/>
                </a:cubicBezTo>
                <a:cubicBezTo>
                  <a:pt x="5881147" y="2283929"/>
                  <a:pt x="5785229" y="2267813"/>
                  <a:pt x="5633356" y="2245315"/>
                </a:cubicBezTo>
                <a:cubicBezTo>
                  <a:pt x="5481483" y="2222817"/>
                  <a:pt x="5148711" y="2274363"/>
                  <a:pt x="4939593" y="2245315"/>
                </a:cubicBezTo>
                <a:cubicBezTo>
                  <a:pt x="4730475" y="2216267"/>
                  <a:pt x="4665184" y="2232091"/>
                  <a:pt x="4412333" y="2245315"/>
                </a:cubicBezTo>
                <a:cubicBezTo>
                  <a:pt x="4159482" y="2258539"/>
                  <a:pt x="4068940" y="2241690"/>
                  <a:pt x="3801821" y="2245315"/>
                </a:cubicBezTo>
                <a:cubicBezTo>
                  <a:pt x="3534702" y="2248940"/>
                  <a:pt x="3460467" y="2270366"/>
                  <a:pt x="3274561" y="2245315"/>
                </a:cubicBezTo>
                <a:cubicBezTo>
                  <a:pt x="3088655" y="2220264"/>
                  <a:pt x="2960577" y="2246155"/>
                  <a:pt x="2747301" y="2245315"/>
                </a:cubicBezTo>
                <a:cubicBezTo>
                  <a:pt x="2534025" y="2244475"/>
                  <a:pt x="2473959" y="2254271"/>
                  <a:pt x="2303293" y="2245315"/>
                </a:cubicBezTo>
                <a:cubicBezTo>
                  <a:pt x="2132627" y="2236359"/>
                  <a:pt x="1756100" y="2251738"/>
                  <a:pt x="1609530" y="2245315"/>
                </a:cubicBezTo>
                <a:cubicBezTo>
                  <a:pt x="1462960" y="2238892"/>
                  <a:pt x="1058909" y="2222553"/>
                  <a:pt x="832516" y="2245315"/>
                </a:cubicBezTo>
                <a:cubicBezTo>
                  <a:pt x="606123" y="2268077"/>
                  <a:pt x="411141" y="2231094"/>
                  <a:pt x="0" y="2245315"/>
                </a:cubicBezTo>
                <a:cubicBezTo>
                  <a:pt x="-2918" y="2105306"/>
                  <a:pt x="20813" y="1858372"/>
                  <a:pt x="0" y="1751346"/>
                </a:cubicBezTo>
                <a:cubicBezTo>
                  <a:pt x="-20813" y="1644320"/>
                  <a:pt x="-2309" y="1401197"/>
                  <a:pt x="0" y="1145111"/>
                </a:cubicBezTo>
                <a:cubicBezTo>
                  <a:pt x="2309" y="889026"/>
                  <a:pt x="-23107" y="835547"/>
                  <a:pt x="0" y="561329"/>
                </a:cubicBezTo>
                <a:cubicBezTo>
                  <a:pt x="23107" y="287111"/>
                  <a:pt x="-25408" y="16907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5881762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0" tIns="45000" rIns="90000" bIns="45000" anchor="t">
            <a:spAutoFit/>
          </a:bodyPr>
          <a:lstStyle/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Produce the </a:t>
            </a:r>
            <a:r>
              <a:rPr lang="it-IT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MC training dataset 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with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realistic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instrument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design,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investigating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CR hits </a:t>
            </a: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thermal</a:t>
            </a:r>
            <a:r>
              <a:rPr lang="it-IT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properties</a:t>
            </a:r>
            <a:r>
              <a:rPr lang="it-IT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in detector</a:t>
            </a:r>
          </a:p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Computational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speedup</a:t>
            </a:r>
            <a:endParaRPr lang="it-IT" sz="2000" b="1" spc="-1" dirty="0">
              <a:solidFill>
                <a:srgbClr val="1528BC"/>
              </a:solidFill>
              <a:cs typeface="Times New Roman" panose="02020603050405020304" pitchFamily="18" charset="0"/>
            </a:endParaRPr>
          </a:p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Chunck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large data training procedure </a:t>
            </a:r>
            <a:endParaRPr lang="en-US" sz="2000" spc="-1" dirty="0">
              <a:solidFill>
                <a:srgbClr val="1528BC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Google Shape;152;g27df92e4ca9_0_1">
            <a:extLst>
              <a:ext uri="{FF2B5EF4-FFF2-40B4-BE49-F238E27FC236}">
                <a16:creationId xmlns:a16="http://schemas.microsoft.com/office/drawing/2014/main" id="{77854631-D529-73A7-E2F9-AAD4AB81C39D}"/>
              </a:ext>
            </a:extLst>
          </p:cNvPr>
          <p:cNvSpPr/>
          <p:nvPr/>
        </p:nvSpPr>
        <p:spPr>
          <a:xfrm>
            <a:off x="1933419" y="5218712"/>
            <a:ext cx="8325156" cy="1168097"/>
          </a:xfrm>
          <a:custGeom>
            <a:avLst/>
            <a:gdLst>
              <a:gd name="connsiteX0" fmla="*/ 0 w 8325156"/>
              <a:gd name="connsiteY0" fmla="*/ 0 h 1168097"/>
              <a:gd name="connsiteX1" fmla="*/ 610511 w 8325156"/>
              <a:gd name="connsiteY1" fmla="*/ 0 h 1168097"/>
              <a:gd name="connsiteX2" fmla="*/ 1054520 w 8325156"/>
              <a:gd name="connsiteY2" fmla="*/ 0 h 1168097"/>
              <a:gd name="connsiteX3" fmla="*/ 1831534 w 8325156"/>
              <a:gd name="connsiteY3" fmla="*/ 0 h 1168097"/>
              <a:gd name="connsiteX4" fmla="*/ 2525297 w 8325156"/>
              <a:gd name="connsiteY4" fmla="*/ 0 h 1168097"/>
              <a:gd name="connsiteX5" fmla="*/ 3135809 w 8325156"/>
              <a:gd name="connsiteY5" fmla="*/ 0 h 1168097"/>
              <a:gd name="connsiteX6" fmla="*/ 3579817 w 8325156"/>
              <a:gd name="connsiteY6" fmla="*/ 0 h 1168097"/>
              <a:gd name="connsiteX7" fmla="*/ 4273580 w 8325156"/>
              <a:gd name="connsiteY7" fmla="*/ 0 h 1168097"/>
              <a:gd name="connsiteX8" fmla="*/ 4717588 w 8325156"/>
              <a:gd name="connsiteY8" fmla="*/ 0 h 1168097"/>
              <a:gd name="connsiteX9" fmla="*/ 5328100 w 8325156"/>
              <a:gd name="connsiteY9" fmla="*/ 0 h 1168097"/>
              <a:gd name="connsiteX10" fmla="*/ 6021863 w 8325156"/>
              <a:gd name="connsiteY10" fmla="*/ 0 h 1168097"/>
              <a:gd name="connsiteX11" fmla="*/ 6549123 w 8325156"/>
              <a:gd name="connsiteY11" fmla="*/ 0 h 1168097"/>
              <a:gd name="connsiteX12" fmla="*/ 7242886 w 8325156"/>
              <a:gd name="connsiteY12" fmla="*/ 0 h 1168097"/>
              <a:gd name="connsiteX13" fmla="*/ 8325156 w 8325156"/>
              <a:gd name="connsiteY13" fmla="*/ 0 h 1168097"/>
              <a:gd name="connsiteX14" fmla="*/ 8325156 w 8325156"/>
              <a:gd name="connsiteY14" fmla="*/ 549006 h 1168097"/>
              <a:gd name="connsiteX15" fmla="*/ 8325156 w 8325156"/>
              <a:gd name="connsiteY15" fmla="*/ 1168097 h 1168097"/>
              <a:gd name="connsiteX16" fmla="*/ 7797896 w 8325156"/>
              <a:gd name="connsiteY16" fmla="*/ 1168097 h 1168097"/>
              <a:gd name="connsiteX17" fmla="*/ 7353888 w 8325156"/>
              <a:gd name="connsiteY17" fmla="*/ 1168097 h 1168097"/>
              <a:gd name="connsiteX18" fmla="*/ 6743376 w 8325156"/>
              <a:gd name="connsiteY18" fmla="*/ 1168097 h 1168097"/>
              <a:gd name="connsiteX19" fmla="*/ 5966362 w 8325156"/>
              <a:gd name="connsiteY19" fmla="*/ 1168097 h 1168097"/>
              <a:gd name="connsiteX20" fmla="*/ 5189347 w 8325156"/>
              <a:gd name="connsiteY20" fmla="*/ 1168097 h 1168097"/>
              <a:gd name="connsiteX21" fmla="*/ 4329081 w 8325156"/>
              <a:gd name="connsiteY21" fmla="*/ 1168097 h 1168097"/>
              <a:gd name="connsiteX22" fmla="*/ 3635318 w 8325156"/>
              <a:gd name="connsiteY22" fmla="*/ 1168097 h 1168097"/>
              <a:gd name="connsiteX23" fmla="*/ 3108058 w 8325156"/>
              <a:gd name="connsiteY23" fmla="*/ 1168097 h 1168097"/>
              <a:gd name="connsiteX24" fmla="*/ 2664050 w 8325156"/>
              <a:gd name="connsiteY24" fmla="*/ 1168097 h 1168097"/>
              <a:gd name="connsiteX25" fmla="*/ 2220042 w 8325156"/>
              <a:gd name="connsiteY25" fmla="*/ 1168097 h 1168097"/>
              <a:gd name="connsiteX26" fmla="*/ 1692782 w 8325156"/>
              <a:gd name="connsiteY26" fmla="*/ 1168097 h 1168097"/>
              <a:gd name="connsiteX27" fmla="*/ 1082270 w 8325156"/>
              <a:gd name="connsiteY27" fmla="*/ 1168097 h 1168097"/>
              <a:gd name="connsiteX28" fmla="*/ 638262 w 8325156"/>
              <a:gd name="connsiteY28" fmla="*/ 1168097 h 1168097"/>
              <a:gd name="connsiteX29" fmla="*/ 0 w 8325156"/>
              <a:gd name="connsiteY29" fmla="*/ 1168097 h 1168097"/>
              <a:gd name="connsiteX30" fmla="*/ 0 w 8325156"/>
              <a:gd name="connsiteY30" fmla="*/ 619091 h 1168097"/>
              <a:gd name="connsiteX31" fmla="*/ 0 w 8325156"/>
              <a:gd name="connsiteY31" fmla="*/ 0 h 116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5156" h="1168097" fill="none" extrusionOk="0">
                <a:moveTo>
                  <a:pt x="0" y="0"/>
                </a:moveTo>
                <a:cubicBezTo>
                  <a:pt x="191515" y="23410"/>
                  <a:pt x="482528" y="4144"/>
                  <a:pt x="610511" y="0"/>
                </a:cubicBezTo>
                <a:cubicBezTo>
                  <a:pt x="738494" y="-4144"/>
                  <a:pt x="852415" y="20999"/>
                  <a:pt x="1054520" y="0"/>
                </a:cubicBezTo>
                <a:cubicBezTo>
                  <a:pt x="1256625" y="-20999"/>
                  <a:pt x="1656464" y="15049"/>
                  <a:pt x="1831534" y="0"/>
                </a:cubicBezTo>
                <a:cubicBezTo>
                  <a:pt x="2006604" y="-15049"/>
                  <a:pt x="2361809" y="4194"/>
                  <a:pt x="2525297" y="0"/>
                </a:cubicBezTo>
                <a:cubicBezTo>
                  <a:pt x="2688785" y="-4194"/>
                  <a:pt x="2950840" y="-19079"/>
                  <a:pt x="3135809" y="0"/>
                </a:cubicBezTo>
                <a:cubicBezTo>
                  <a:pt x="3320778" y="19079"/>
                  <a:pt x="3441155" y="10718"/>
                  <a:pt x="3579817" y="0"/>
                </a:cubicBezTo>
                <a:cubicBezTo>
                  <a:pt x="3718479" y="-10718"/>
                  <a:pt x="4050517" y="-6959"/>
                  <a:pt x="4273580" y="0"/>
                </a:cubicBezTo>
                <a:cubicBezTo>
                  <a:pt x="4496643" y="6959"/>
                  <a:pt x="4500229" y="-1744"/>
                  <a:pt x="4717588" y="0"/>
                </a:cubicBezTo>
                <a:cubicBezTo>
                  <a:pt x="4934947" y="1744"/>
                  <a:pt x="5061493" y="17900"/>
                  <a:pt x="5328100" y="0"/>
                </a:cubicBezTo>
                <a:cubicBezTo>
                  <a:pt x="5594707" y="-17900"/>
                  <a:pt x="5752270" y="24254"/>
                  <a:pt x="6021863" y="0"/>
                </a:cubicBezTo>
                <a:cubicBezTo>
                  <a:pt x="6291456" y="-24254"/>
                  <a:pt x="6392420" y="-26025"/>
                  <a:pt x="6549123" y="0"/>
                </a:cubicBezTo>
                <a:cubicBezTo>
                  <a:pt x="6705826" y="26025"/>
                  <a:pt x="6970167" y="18052"/>
                  <a:pt x="7242886" y="0"/>
                </a:cubicBezTo>
                <a:cubicBezTo>
                  <a:pt x="7515605" y="-18052"/>
                  <a:pt x="8087576" y="52300"/>
                  <a:pt x="8325156" y="0"/>
                </a:cubicBezTo>
                <a:cubicBezTo>
                  <a:pt x="8351227" y="270071"/>
                  <a:pt x="8344461" y="430745"/>
                  <a:pt x="8325156" y="549006"/>
                </a:cubicBezTo>
                <a:cubicBezTo>
                  <a:pt x="8305851" y="667267"/>
                  <a:pt x="8350210" y="974746"/>
                  <a:pt x="8325156" y="1168097"/>
                </a:cubicBezTo>
                <a:cubicBezTo>
                  <a:pt x="8102440" y="1193396"/>
                  <a:pt x="8001955" y="1153548"/>
                  <a:pt x="7797896" y="1168097"/>
                </a:cubicBezTo>
                <a:cubicBezTo>
                  <a:pt x="7593837" y="1182646"/>
                  <a:pt x="7461603" y="1189450"/>
                  <a:pt x="7353888" y="1168097"/>
                </a:cubicBezTo>
                <a:cubicBezTo>
                  <a:pt x="7246173" y="1146744"/>
                  <a:pt x="6897311" y="1181856"/>
                  <a:pt x="6743376" y="1168097"/>
                </a:cubicBezTo>
                <a:cubicBezTo>
                  <a:pt x="6589441" y="1154338"/>
                  <a:pt x="6287071" y="1175202"/>
                  <a:pt x="5966362" y="1168097"/>
                </a:cubicBezTo>
                <a:cubicBezTo>
                  <a:pt x="5645653" y="1160992"/>
                  <a:pt x="5352135" y="1160346"/>
                  <a:pt x="5189347" y="1168097"/>
                </a:cubicBezTo>
                <a:cubicBezTo>
                  <a:pt x="5026559" y="1175848"/>
                  <a:pt x="4646723" y="1145951"/>
                  <a:pt x="4329081" y="1168097"/>
                </a:cubicBezTo>
                <a:cubicBezTo>
                  <a:pt x="4011439" y="1190243"/>
                  <a:pt x="3960210" y="1169596"/>
                  <a:pt x="3635318" y="1168097"/>
                </a:cubicBezTo>
                <a:cubicBezTo>
                  <a:pt x="3310426" y="1166598"/>
                  <a:pt x="3300127" y="1179639"/>
                  <a:pt x="3108058" y="1168097"/>
                </a:cubicBezTo>
                <a:cubicBezTo>
                  <a:pt x="2915989" y="1156555"/>
                  <a:pt x="2805303" y="1148603"/>
                  <a:pt x="2664050" y="1168097"/>
                </a:cubicBezTo>
                <a:cubicBezTo>
                  <a:pt x="2522797" y="1187591"/>
                  <a:pt x="2368390" y="1148716"/>
                  <a:pt x="2220042" y="1168097"/>
                </a:cubicBezTo>
                <a:cubicBezTo>
                  <a:pt x="2071694" y="1187478"/>
                  <a:pt x="1828654" y="1145775"/>
                  <a:pt x="1692782" y="1168097"/>
                </a:cubicBezTo>
                <a:cubicBezTo>
                  <a:pt x="1556910" y="1190419"/>
                  <a:pt x="1313854" y="1149460"/>
                  <a:pt x="1082270" y="1168097"/>
                </a:cubicBezTo>
                <a:cubicBezTo>
                  <a:pt x="850686" y="1186734"/>
                  <a:pt x="858416" y="1147760"/>
                  <a:pt x="638262" y="1168097"/>
                </a:cubicBezTo>
                <a:cubicBezTo>
                  <a:pt x="418108" y="1188434"/>
                  <a:pt x="266637" y="1178486"/>
                  <a:pt x="0" y="1168097"/>
                </a:cubicBezTo>
                <a:cubicBezTo>
                  <a:pt x="-3167" y="938854"/>
                  <a:pt x="14492" y="849942"/>
                  <a:pt x="0" y="619091"/>
                </a:cubicBezTo>
                <a:cubicBezTo>
                  <a:pt x="-14492" y="388240"/>
                  <a:pt x="-11910" y="278861"/>
                  <a:pt x="0" y="0"/>
                </a:cubicBezTo>
                <a:close/>
              </a:path>
              <a:path w="8325156" h="1168097" stroke="0" extrusionOk="0">
                <a:moveTo>
                  <a:pt x="0" y="0"/>
                </a:moveTo>
                <a:cubicBezTo>
                  <a:pt x="303946" y="16681"/>
                  <a:pt x="522246" y="14873"/>
                  <a:pt x="693763" y="0"/>
                </a:cubicBezTo>
                <a:cubicBezTo>
                  <a:pt x="865280" y="-14873"/>
                  <a:pt x="1159270" y="11777"/>
                  <a:pt x="1387526" y="0"/>
                </a:cubicBezTo>
                <a:cubicBezTo>
                  <a:pt x="1615782" y="-11777"/>
                  <a:pt x="1846285" y="-23604"/>
                  <a:pt x="2081289" y="0"/>
                </a:cubicBezTo>
                <a:cubicBezTo>
                  <a:pt x="2316293" y="23604"/>
                  <a:pt x="2498702" y="9504"/>
                  <a:pt x="2691800" y="0"/>
                </a:cubicBezTo>
                <a:cubicBezTo>
                  <a:pt x="2884898" y="-9504"/>
                  <a:pt x="2918571" y="-17108"/>
                  <a:pt x="3135809" y="0"/>
                </a:cubicBezTo>
                <a:cubicBezTo>
                  <a:pt x="3353047" y="17108"/>
                  <a:pt x="3498113" y="-11635"/>
                  <a:pt x="3663069" y="0"/>
                </a:cubicBezTo>
                <a:cubicBezTo>
                  <a:pt x="3828025" y="11635"/>
                  <a:pt x="3922184" y="20635"/>
                  <a:pt x="4107077" y="0"/>
                </a:cubicBezTo>
                <a:cubicBezTo>
                  <a:pt x="4291970" y="-20635"/>
                  <a:pt x="4494593" y="-13332"/>
                  <a:pt x="4800840" y="0"/>
                </a:cubicBezTo>
                <a:cubicBezTo>
                  <a:pt x="5107087" y="13332"/>
                  <a:pt x="5261521" y="13968"/>
                  <a:pt x="5411351" y="0"/>
                </a:cubicBezTo>
                <a:cubicBezTo>
                  <a:pt x="5561181" y="-13968"/>
                  <a:pt x="5831631" y="-22123"/>
                  <a:pt x="5938611" y="0"/>
                </a:cubicBezTo>
                <a:cubicBezTo>
                  <a:pt x="6045591" y="22123"/>
                  <a:pt x="6239509" y="17909"/>
                  <a:pt x="6382620" y="0"/>
                </a:cubicBezTo>
                <a:cubicBezTo>
                  <a:pt x="6525731" y="-17909"/>
                  <a:pt x="6703888" y="7071"/>
                  <a:pt x="6826628" y="0"/>
                </a:cubicBezTo>
                <a:cubicBezTo>
                  <a:pt x="6949368" y="-7071"/>
                  <a:pt x="7437495" y="31820"/>
                  <a:pt x="7603642" y="0"/>
                </a:cubicBezTo>
                <a:cubicBezTo>
                  <a:pt x="7769789" y="-31820"/>
                  <a:pt x="7970520" y="30257"/>
                  <a:pt x="8325156" y="0"/>
                </a:cubicBezTo>
                <a:cubicBezTo>
                  <a:pt x="8343324" y="207136"/>
                  <a:pt x="8348536" y="417691"/>
                  <a:pt x="8325156" y="549006"/>
                </a:cubicBezTo>
                <a:cubicBezTo>
                  <a:pt x="8301776" y="680321"/>
                  <a:pt x="8300168" y="994933"/>
                  <a:pt x="8325156" y="1168097"/>
                </a:cubicBezTo>
                <a:cubicBezTo>
                  <a:pt x="8027892" y="1187544"/>
                  <a:pt x="7857023" y="1152372"/>
                  <a:pt x="7631393" y="1168097"/>
                </a:cubicBezTo>
                <a:cubicBezTo>
                  <a:pt x="7405763" y="1183822"/>
                  <a:pt x="7404880" y="1180411"/>
                  <a:pt x="7187385" y="1168097"/>
                </a:cubicBezTo>
                <a:cubicBezTo>
                  <a:pt x="6969890" y="1155783"/>
                  <a:pt x="6649267" y="1178031"/>
                  <a:pt x="6493622" y="1168097"/>
                </a:cubicBezTo>
                <a:cubicBezTo>
                  <a:pt x="6337977" y="1158163"/>
                  <a:pt x="5994837" y="1141789"/>
                  <a:pt x="5633356" y="1168097"/>
                </a:cubicBezTo>
                <a:cubicBezTo>
                  <a:pt x="5271875" y="1194405"/>
                  <a:pt x="5135810" y="1129483"/>
                  <a:pt x="4856341" y="1168097"/>
                </a:cubicBezTo>
                <a:cubicBezTo>
                  <a:pt x="4576873" y="1206711"/>
                  <a:pt x="4484200" y="1144277"/>
                  <a:pt x="4329081" y="1168097"/>
                </a:cubicBezTo>
                <a:cubicBezTo>
                  <a:pt x="4173962" y="1191917"/>
                  <a:pt x="3844436" y="1197145"/>
                  <a:pt x="3635318" y="1168097"/>
                </a:cubicBezTo>
                <a:cubicBezTo>
                  <a:pt x="3426200" y="1139049"/>
                  <a:pt x="3360909" y="1154873"/>
                  <a:pt x="3108058" y="1168097"/>
                </a:cubicBezTo>
                <a:cubicBezTo>
                  <a:pt x="2855207" y="1181321"/>
                  <a:pt x="2761515" y="1159356"/>
                  <a:pt x="2497547" y="1168097"/>
                </a:cubicBezTo>
                <a:cubicBezTo>
                  <a:pt x="2233579" y="1176838"/>
                  <a:pt x="2156193" y="1193148"/>
                  <a:pt x="1970287" y="1168097"/>
                </a:cubicBezTo>
                <a:cubicBezTo>
                  <a:pt x="1784381" y="1143046"/>
                  <a:pt x="1656303" y="1168937"/>
                  <a:pt x="1443027" y="1168097"/>
                </a:cubicBezTo>
                <a:cubicBezTo>
                  <a:pt x="1229751" y="1167257"/>
                  <a:pt x="1169685" y="1177053"/>
                  <a:pt x="999019" y="1168097"/>
                </a:cubicBezTo>
                <a:cubicBezTo>
                  <a:pt x="828353" y="1159141"/>
                  <a:pt x="331328" y="1173360"/>
                  <a:pt x="0" y="1168097"/>
                </a:cubicBezTo>
                <a:cubicBezTo>
                  <a:pt x="-15427" y="902675"/>
                  <a:pt x="27524" y="715770"/>
                  <a:pt x="0" y="572368"/>
                </a:cubicBezTo>
                <a:cubicBezTo>
                  <a:pt x="-27524" y="428966"/>
                  <a:pt x="11353" y="11664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5881762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0" tIns="45000" rIns="90000" bIns="45000" anchor="t">
            <a:spAutoFit/>
          </a:bodyPr>
          <a:lstStyle/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Correlation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between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channels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not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reproduced</a:t>
            </a:r>
            <a:endParaRPr lang="it-IT" sz="2000" spc="-1" dirty="0">
              <a:solidFill>
                <a:srgbClr val="1528BC"/>
              </a:solidFill>
              <a:cs typeface="Times New Roman" panose="02020603050405020304" pitchFamily="18" charset="0"/>
            </a:endParaRPr>
          </a:p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b="1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P</a:t>
            </a:r>
            <a:r>
              <a:rPr lang="en-US" sz="2000" b="1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eculiar TODs features </a:t>
            </a:r>
            <a:r>
              <a:rPr lang="en-US" sz="2000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further</a:t>
            </a:r>
            <a:r>
              <a:rPr lang="en-US" sz="2000" b="1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 </a:t>
            </a:r>
            <a:r>
              <a:rPr lang="en-US" sz="2000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tuning needed</a:t>
            </a:r>
            <a:endParaRPr lang="en-US" sz="2000" spc="-1" dirty="0">
              <a:solidFill>
                <a:srgbClr val="1528BC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Google Shape;151;g27df92e4ca9_0_1">
            <a:extLst>
              <a:ext uri="{FF2B5EF4-FFF2-40B4-BE49-F238E27FC236}">
                <a16:creationId xmlns:a16="http://schemas.microsoft.com/office/drawing/2014/main" id="{5F9E23C7-8805-D900-4A7A-68E418CC0CDE}"/>
              </a:ext>
            </a:extLst>
          </p:cNvPr>
          <p:cNvSpPr/>
          <p:nvPr/>
        </p:nvSpPr>
        <p:spPr>
          <a:xfrm>
            <a:off x="3733794" y="4577127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Known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issues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B4A675B-1B30-7B70-261A-C418BF13A44F}"/>
                  </a:ext>
                </a:extLst>
              </p:cNvPr>
              <p:cNvSpPr txBox="1"/>
              <p:nvPr/>
            </p:nvSpPr>
            <p:spPr>
              <a:xfrm>
                <a:off x="7490029" y="2617166"/>
                <a:ext cx="3864077" cy="126079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52920" lvl="1">
                  <a:lnSpc>
                    <a:spcPct val="150000"/>
                  </a:lnSpc>
                  <a:buClr>
                    <a:srgbClr val="1528BC"/>
                  </a:buClr>
                </a:pPr>
                <a:r>
                  <a:rPr lang="it-IT" sz="2000" b="1" spc="-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CRAB</a:t>
                </a:r>
                <a:r>
                  <a:rPr lang="it-IT" sz="2000" b="1" spc="-1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(5h data):</a:t>
                </a:r>
                <a:endParaRPr lang="en-US" sz="80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endParaRPr>
              </a:p>
              <a:p>
                <a:pPr marL="977900" lvl="6" indent="-342900" algn="l" defTabSz="914400">
                  <a:lnSpc>
                    <a:spcPct val="150000"/>
                  </a:lnSpc>
                  <a:buClr>
                    <a:srgbClr val="113362"/>
                  </a:buClr>
                  <a:buSzPct val="100000"/>
                  <a:buFont typeface="Wingdings" panose="05000000000000000000" pitchFamily="2" charset="2"/>
                  <a:buChar char="v"/>
                  <a:defRPr sz="3900" b="0">
                    <a:solidFill>
                      <a:srgbClr val="11336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14:m>
                  <m:oMath xmlns:m="http://schemas.openxmlformats.org/officeDocument/2006/math">
                    <m:r>
                      <a:rPr lang="it-IT" sz="1600" b="1" i="1" spc="-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it-IT" sz="1600" b="1" i="1" spc="-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tillium Web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it-IT" sz="16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16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6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16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600" b="1" spc="-1" dirty="0">
                    <a:solidFill>
                      <a:schemeClr val="tx1"/>
                    </a:solidFill>
                    <a:latin typeface="+mn-lt"/>
                    <a:ea typeface="Titillium Web"/>
                    <a:cs typeface="Times New Roman" panose="02020603050405020304" pitchFamily="18" charset="0"/>
                  </a:rPr>
                  <a:t> Training</a:t>
                </a:r>
                <a:r>
                  <a:rPr lang="it-IT" sz="1600" b="1" spc="-1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spc="-1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(3-4 </a:t>
                </a:r>
                <a:r>
                  <a:rPr lang="it-IT" sz="1600" spc="-1" dirty="0" err="1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mins</a:t>
                </a:r>
                <a:r>
                  <a:rPr lang="it-IT" sz="1600" spc="-1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  <a:endParaRPr lang="it-IT" sz="1600" b="1" spc="-1" dirty="0">
                  <a:solidFill>
                    <a:schemeClr val="tx1"/>
                  </a:solidFill>
                  <a:latin typeface="+mn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977900" lvl="6" indent="-342900" algn="l" defTabSz="914400">
                  <a:lnSpc>
                    <a:spcPct val="150000"/>
                  </a:lnSpc>
                  <a:buClr>
                    <a:srgbClr val="113362"/>
                  </a:buClr>
                  <a:buSzPct val="100000"/>
                  <a:buFont typeface="Wingdings" panose="05000000000000000000" pitchFamily="2" charset="2"/>
                  <a:buChar char="v"/>
                  <a:defRPr sz="3900" b="0">
                    <a:solidFill>
                      <a:srgbClr val="11336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14:m>
                  <m:oMath xmlns:m="http://schemas.openxmlformats.org/officeDocument/2006/math">
                    <m:r>
                      <a:rPr lang="it-IT" sz="1600" b="1" i="1" spc="-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it-IT" sz="1600" b="1" i="1" spc="-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tillium Web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it-IT" sz="16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16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6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16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tillium Web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1600" b="1" spc="-1" dirty="0">
                    <a:solidFill>
                      <a:schemeClr val="tx1"/>
                    </a:solidFill>
                    <a:latin typeface="+mn-lt"/>
                    <a:ea typeface="Titillium Web"/>
                    <a:cs typeface="Times New Roman" panose="02020603050405020304" pitchFamily="18" charset="0"/>
                  </a:rPr>
                  <a:t> Production </a:t>
                </a:r>
                <a:r>
                  <a:rPr lang="en-US" sz="1600" spc="-1" dirty="0">
                    <a:solidFill>
                      <a:schemeClr val="tx1"/>
                    </a:solidFill>
                    <a:latin typeface="+mn-lt"/>
                    <a:ea typeface="Titillium Web"/>
                    <a:cs typeface="Times New Roman" panose="02020603050405020304" pitchFamily="18" charset="0"/>
                  </a:rPr>
                  <a:t>(&lt; 1 s)</a:t>
                </a:r>
                <a:endParaRPr lang="en-US" sz="1600" b="1" spc="-1" dirty="0">
                  <a:solidFill>
                    <a:schemeClr val="tx1"/>
                  </a:solidFill>
                  <a:latin typeface="+mn-lt"/>
                  <a:ea typeface="Titillium Web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B4A675B-1B30-7B70-261A-C418BF13A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029" y="2617166"/>
                <a:ext cx="3864077" cy="1260794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05D62F2-FD5C-A559-84B6-C345B688881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581650" y="3048000"/>
            <a:ext cx="1908379" cy="19956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A7D25F-7BF8-0B20-83EB-C4401FF42426}"/>
              </a:ext>
            </a:extLst>
          </p:cNvPr>
          <p:cNvSpPr txBox="1"/>
          <p:nvPr/>
        </p:nvSpPr>
        <p:spPr>
          <a:xfrm>
            <a:off x="8052003" y="5184216"/>
            <a:ext cx="3864077" cy="1154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420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>
                <a:solidFill>
                  <a:srgbClr val="007E3C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Power </a:t>
            </a:r>
            <a:r>
              <a:rPr lang="it-IT" sz="1600" b="1" spc="-1" dirty="0" err="1">
                <a:solidFill>
                  <a:srgbClr val="007E3C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spectrum</a:t>
            </a:r>
            <a:r>
              <a:rPr lang="it-IT" sz="1600" b="1" spc="-1" dirty="0">
                <a:solidFill>
                  <a:srgbClr val="007E3C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and NEP OK</a:t>
            </a:r>
          </a:p>
          <a:p>
            <a:pPr marL="3420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 err="1">
                <a:solidFill>
                  <a:srgbClr val="C00000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Channels</a:t>
            </a:r>
            <a:r>
              <a:rPr lang="it-IT" sz="1600" b="1" spc="-1" dirty="0">
                <a:solidFill>
                  <a:srgbClr val="C00000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</a:t>
            </a:r>
            <a:r>
              <a:rPr lang="it-IT" sz="1600" b="1" spc="-1" dirty="0" err="1">
                <a:solidFill>
                  <a:srgbClr val="C00000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correlations</a:t>
            </a:r>
            <a:r>
              <a:rPr lang="it-IT" sz="1600" b="1" spc="-1" dirty="0">
                <a:solidFill>
                  <a:srgbClr val="C00000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NO</a:t>
            </a:r>
          </a:p>
          <a:p>
            <a:pPr marL="3420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Amplitude</a:t>
            </a: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and rate NI</a:t>
            </a:r>
            <a:endParaRPr lang="en-US" sz="1600" b="1" spc="-1" dirty="0">
              <a:solidFill>
                <a:schemeClr val="tx1"/>
              </a:solidFill>
              <a:latin typeface="+mn-lt"/>
              <a:ea typeface="Titillium Web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13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DD4B704E-F136-7545-8045-3679DEEA2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7df92e4ca9_0_1">
            <a:extLst>
              <a:ext uri="{FF2B5EF4-FFF2-40B4-BE49-F238E27FC236}">
                <a16:creationId xmlns:a16="http://schemas.microsoft.com/office/drawing/2014/main" id="{85EF37E0-97A4-1D8D-D8B3-38B6A6DEA275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Final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steps</a:t>
            </a:r>
          </a:p>
        </p:txBody>
      </p:sp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D66EA842-9F2B-9D26-AE7D-2FD6E18266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5DE78E11-5D3D-4C47-9134-37F2502AE63E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28F80D0A-F39E-A0B9-CC9E-33504F7FA9D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FD6B4153-6D40-F89A-4BC2-97B85EE0B85B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EE565471-9698-3309-4972-9DD297DBE8E9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152;g27df92e4ca9_0_1">
            <a:extLst>
              <a:ext uri="{FF2B5EF4-FFF2-40B4-BE49-F238E27FC236}">
                <a16:creationId xmlns:a16="http://schemas.microsoft.com/office/drawing/2014/main" id="{7C17B6ED-60B2-DB9D-626D-0ED117E93E80}"/>
              </a:ext>
            </a:extLst>
          </p:cNvPr>
          <p:cNvSpPr/>
          <p:nvPr/>
        </p:nvSpPr>
        <p:spPr>
          <a:xfrm>
            <a:off x="1933419" y="1858955"/>
            <a:ext cx="8325156" cy="1168097"/>
          </a:xfrm>
          <a:custGeom>
            <a:avLst/>
            <a:gdLst>
              <a:gd name="connsiteX0" fmla="*/ 0 w 8325156"/>
              <a:gd name="connsiteY0" fmla="*/ 0 h 1168097"/>
              <a:gd name="connsiteX1" fmla="*/ 610511 w 8325156"/>
              <a:gd name="connsiteY1" fmla="*/ 0 h 1168097"/>
              <a:gd name="connsiteX2" fmla="*/ 1054520 w 8325156"/>
              <a:gd name="connsiteY2" fmla="*/ 0 h 1168097"/>
              <a:gd name="connsiteX3" fmla="*/ 1831534 w 8325156"/>
              <a:gd name="connsiteY3" fmla="*/ 0 h 1168097"/>
              <a:gd name="connsiteX4" fmla="*/ 2525297 w 8325156"/>
              <a:gd name="connsiteY4" fmla="*/ 0 h 1168097"/>
              <a:gd name="connsiteX5" fmla="*/ 3135809 w 8325156"/>
              <a:gd name="connsiteY5" fmla="*/ 0 h 1168097"/>
              <a:gd name="connsiteX6" fmla="*/ 3579817 w 8325156"/>
              <a:gd name="connsiteY6" fmla="*/ 0 h 1168097"/>
              <a:gd name="connsiteX7" fmla="*/ 4273580 w 8325156"/>
              <a:gd name="connsiteY7" fmla="*/ 0 h 1168097"/>
              <a:gd name="connsiteX8" fmla="*/ 4717588 w 8325156"/>
              <a:gd name="connsiteY8" fmla="*/ 0 h 1168097"/>
              <a:gd name="connsiteX9" fmla="*/ 5328100 w 8325156"/>
              <a:gd name="connsiteY9" fmla="*/ 0 h 1168097"/>
              <a:gd name="connsiteX10" fmla="*/ 6021863 w 8325156"/>
              <a:gd name="connsiteY10" fmla="*/ 0 h 1168097"/>
              <a:gd name="connsiteX11" fmla="*/ 6549123 w 8325156"/>
              <a:gd name="connsiteY11" fmla="*/ 0 h 1168097"/>
              <a:gd name="connsiteX12" fmla="*/ 7242886 w 8325156"/>
              <a:gd name="connsiteY12" fmla="*/ 0 h 1168097"/>
              <a:gd name="connsiteX13" fmla="*/ 8325156 w 8325156"/>
              <a:gd name="connsiteY13" fmla="*/ 0 h 1168097"/>
              <a:gd name="connsiteX14" fmla="*/ 8325156 w 8325156"/>
              <a:gd name="connsiteY14" fmla="*/ 549006 h 1168097"/>
              <a:gd name="connsiteX15" fmla="*/ 8325156 w 8325156"/>
              <a:gd name="connsiteY15" fmla="*/ 1168097 h 1168097"/>
              <a:gd name="connsiteX16" fmla="*/ 7797896 w 8325156"/>
              <a:gd name="connsiteY16" fmla="*/ 1168097 h 1168097"/>
              <a:gd name="connsiteX17" fmla="*/ 7353888 w 8325156"/>
              <a:gd name="connsiteY17" fmla="*/ 1168097 h 1168097"/>
              <a:gd name="connsiteX18" fmla="*/ 6743376 w 8325156"/>
              <a:gd name="connsiteY18" fmla="*/ 1168097 h 1168097"/>
              <a:gd name="connsiteX19" fmla="*/ 5966362 w 8325156"/>
              <a:gd name="connsiteY19" fmla="*/ 1168097 h 1168097"/>
              <a:gd name="connsiteX20" fmla="*/ 5189347 w 8325156"/>
              <a:gd name="connsiteY20" fmla="*/ 1168097 h 1168097"/>
              <a:gd name="connsiteX21" fmla="*/ 4329081 w 8325156"/>
              <a:gd name="connsiteY21" fmla="*/ 1168097 h 1168097"/>
              <a:gd name="connsiteX22" fmla="*/ 3635318 w 8325156"/>
              <a:gd name="connsiteY22" fmla="*/ 1168097 h 1168097"/>
              <a:gd name="connsiteX23" fmla="*/ 3108058 w 8325156"/>
              <a:gd name="connsiteY23" fmla="*/ 1168097 h 1168097"/>
              <a:gd name="connsiteX24" fmla="*/ 2664050 w 8325156"/>
              <a:gd name="connsiteY24" fmla="*/ 1168097 h 1168097"/>
              <a:gd name="connsiteX25" fmla="*/ 2220042 w 8325156"/>
              <a:gd name="connsiteY25" fmla="*/ 1168097 h 1168097"/>
              <a:gd name="connsiteX26" fmla="*/ 1692782 w 8325156"/>
              <a:gd name="connsiteY26" fmla="*/ 1168097 h 1168097"/>
              <a:gd name="connsiteX27" fmla="*/ 1082270 w 8325156"/>
              <a:gd name="connsiteY27" fmla="*/ 1168097 h 1168097"/>
              <a:gd name="connsiteX28" fmla="*/ 638262 w 8325156"/>
              <a:gd name="connsiteY28" fmla="*/ 1168097 h 1168097"/>
              <a:gd name="connsiteX29" fmla="*/ 0 w 8325156"/>
              <a:gd name="connsiteY29" fmla="*/ 1168097 h 1168097"/>
              <a:gd name="connsiteX30" fmla="*/ 0 w 8325156"/>
              <a:gd name="connsiteY30" fmla="*/ 619091 h 1168097"/>
              <a:gd name="connsiteX31" fmla="*/ 0 w 8325156"/>
              <a:gd name="connsiteY31" fmla="*/ 0 h 116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5156" h="1168097" fill="none" extrusionOk="0">
                <a:moveTo>
                  <a:pt x="0" y="0"/>
                </a:moveTo>
                <a:cubicBezTo>
                  <a:pt x="191515" y="23410"/>
                  <a:pt x="482528" y="4144"/>
                  <a:pt x="610511" y="0"/>
                </a:cubicBezTo>
                <a:cubicBezTo>
                  <a:pt x="738494" y="-4144"/>
                  <a:pt x="852415" y="20999"/>
                  <a:pt x="1054520" y="0"/>
                </a:cubicBezTo>
                <a:cubicBezTo>
                  <a:pt x="1256625" y="-20999"/>
                  <a:pt x="1656464" y="15049"/>
                  <a:pt x="1831534" y="0"/>
                </a:cubicBezTo>
                <a:cubicBezTo>
                  <a:pt x="2006604" y="-15049"/>
                  <a:pt x="2361809" y="4194"/>
                  <a:pt x="2525297" y="0"/>
                </a:cubicBezTo>
                <a:cubicBezTo>
                  <a:pt x="2688785" y="-4194"/>
                  <a:pt x="2950840" y="-19079"/>
                  <a:pt x="3135809" y="0"/>
                </a:cubicBezTo>
                <a:cubicBezTo>
                  <a:pt x="3320778" y="19079"/>
                  <a:pt x="3441155" y="10718"/>
                  <a:pt x="3579817" y="0"/>
                </a:cubicBezTo>
                <a:cubicBezTo>
                  <a:pt x="3718479" y="-10718"/>
                  <a:pt x="4050517" y="-6959"/>
                  <a:pt x="4273580" y="0"/>
                </a:cubicBezTo>
                <a:cubicBezTo>
                  <a:pt x="4496643" y="6959"/>
                  <a:pt x="4500229" y="-1744"/>
                  <a:pt x="4717588" y="0"/>
                </a:cubicBezTo>
                <a:cubicBezTo>
                  <a:pt x="4934947" y="1744"/>
                  <a:pt x="5061493" y="17900"/>
                  <a:pt x="5328100" y="0"/>
                </a:cubicBezTo>
                <a:cubicBezTo>
                  <a:pt x="5594707" y="-17900"/>
                  <a:pt x="5752270" y="24254"/>
                  <a:pt x="6021863" y="0"/>
                </a:cubicBezTo>
                <a:cubicBezTo>
                  <a:pt x="6291456" y="-24254"/>
                  <a:pt x="6392420" y="-26025"/>
                  <a:pt x="6549123" y="0"/>
                </a:cubicBezTo>
                <a:cubicBezTo>
                  <a:pt x="6705826" y="26025"/>
                  <a:pt x="6970167" y="18052"/>
                  <a:pt x="7242886" y="0"/>
                </a:cubicBezTo>
                <a:cubicBezTo>
                  <a:pt x="7515605" y="-18052"/>
                  <a:pt x="8087576" y="52300"/>
                  <a:pt x="8325156" y="0"/>
                </a:cubicBezTo>
                <a:cubicBezTo>
                  <a:pt x="8351227" y="270071"/>
                  <a:pt x="8344461" y="430745"/>
                  <a:pt x="8325156" y="549006"/>
                </a:cubicBezTo>
                <a:cubicBezTo>
                  <a:pt x="8305851" y="667267"/>
                  <a:pt x="8350210" y="974746"/>
                  <a:pt x="8325156" y="1168097"/>
                </a:cubicBezTo>
                <a:cubicBezTo>
                  <a:pt x="8102440" y="1193396"/>
                  <a:pt x="8001955" y="1153548"/>
                  <a:pt x="7797896" y="1168097"/>
                </a:cubicBezTo>
                <a:cubicBezTo>
                  <a:pt x="7593837" y="1182646"/>
                  <a:pt x="7461603" y="1189450"/>
                  <a:pt x="7353888" y="1168097"/>
                </a:cubicBezTo>
                <a:cubicBezTo>
                  <a:pt x="7246173" y="1146744"/>
                  <a:pt x="6897311" y="1181856"/>
                  <a:pt x="6743376" y="1168097"/>
                </a:cubicBezTo>
                <a:cubicBezTo>
                  <a:pt x="6589441" y="1154338"/>
                  <a:pt x="6287071" y="1175202"/>
                  <a:pt x="5966362" y="1168097"/>
                </a:cubicBezTo>
                <a:cubicBezTo>
                  <a:pt x="5645653" y="1160992"/>
                  <a:pt x="5352135" y="1160346"/>
                  <a:pt x="5189347" y="1168097"/>
                </a:cubicBezTo>
                <a:cubicBezTo>
                  <a:pt x="5026559" y="1175848"/>
                  <a:pt x="4646723" y="1145951"/>
                  <a:pt x="4329081" y="1168097"/>
                </a:cubicBezTo>
                <a:cubicBezTo>
                  <a:pt x="4011439" y="1190243"/>
                  <a:pt x="3960210" y="1169596"/>
                  <a:pt x="3635318" y="1168097"/>
                </a:cubicBezTo>
                <a:cubicBezTo>
                  <a:pt x="3310426" y="1166598"/>
                  <a:pt x="3300127" y="1179639"/>
                  <a:pt x="3108058" y="1168097"/>
                </a:cubicBezTo>
                <a:cubicBezTo>
                  <a:pt x="2915989" y="1156555"/>
                  <a:pt x="2805303" y="1148603"/>
                  <a:pt x="2664050" y="1168097"/>
                </a:cubicBezTo>
                <a:cubicBezTo>
                  <a:pt x="2522797" y="1187591"/>
                  <a:pt x="2368390" y="1148716"/>
                  <a:pt x="2220042" y="1168097"/>
                </a:cubicBezTo>
                <a:cubicBezTo>
                  <a:pt x="2071694" y="1187478"/>
                  <a:pt x="1828654" y="1145775"/>
                  <a:pt x="1692782" y="1168097"/>
                </a:cubicBezTo>
                <a:cubicBezTo>
                  <a:pt x="1556910" y="1190419"/>
                  <a:pt x="1313854" y="1149460"/>
                  <a:pt x="1082270" y="1168097"/>
                </a:cubicBezTo>
                <a:cubicBezTo>
                  <a:pt x="850686" y="1186734"/>
                  <a:pt x="858416" y="1147760"/>
                  <a:pt x="638262" y="1168097"/>
                </a:cubicBezTo>
                <a:cubicBezTo>
                  <a:pt x="418108" y="1188434"/>
                  <a:pt x="266637" y="1178486"/>
                  <a:pt x="0" y="1168097"/>
                </a:cubicBezTo>
                <a:cubicBezTo>
                  <a:pt x="-3167" y="938854"/>
                  <a:pt x="14492" y="849942"/>
                  <a:pt x="0" y="619091"/>
                </a:cubicBezTo>
                <a:cubicBezTo>
                  <a:pt x="-14492" y="388240"/>
                  <a:pt x="-11910" y="278861"/>
                  <a:pt x="0" y="0"/>
                </a:cubicBezTo>
                <a:close/>
              </a:path>
              <a:path w="8325156" h="1168097" stroke="0" extrusionOk="0">
                <a:moveTo>
                  <a:pt x="0" y="0"/>
                </a:moveTo>
                <a:cubicBezTo>
                  <a:pt x="303946" y="16681"/>
                  <a:pt x="522246" y="14873"/>
                  <a:pt x="693763" y="0"/>
                </a:cubicBezTo>
                <a:cubicBezTo>
                  <a:pt x="865280" y="-14873"/>
                  <a:pt x="1159270" y="11777"/>
                  <a:pt x="1387526" y="0"/>
                </a:cubicBezTo>
                <a:cubicBezTo>
                  <a:pt x="1615782" y="-11777"/>
                  <a:pt x="1846285" y="-23604"/>
                  <a:pt x="2081289" y="0"/>
                </a:cubicBezTo>
                <a:cubicBezTo>
                  <a:pt x="2316293" y="23604"/>
                  <a:pt x="2498702" y="9504"/>
                  <a:pt x="2691800" y="0"/>
                </a:cubicBezTo>
                <a:cubicBezTo>
                  <a:pt x="2884898" y="-9504"/>
                  <a:pt x="2918571" y="-17108"/>
                  <a:pt x="3135809" y="0"/>
                </a:cubicBezTo>
                <a:cubicBezTo>
                  <a:pt x="3353047" y="17108"/>
                  <a:pt x="3498113" y="-11635"/>
                  <a:pt x="3663069" y="0"/>
                </a:cubicBezTo>
                <a:cubicBezTo>
                  <a:pt x="3828025" y="11635"/>
                  <a:pt x="3922184" y="20635"/>
                  <a:pt x="4107077" y="0"/>
                </a:cubicBezTo>
                <a:cubicBezTo>
                  <a:pt x="4291970" y="-20635"/>
                  <a:pt x="4494593" y="-13332"/>
                  <a:pt x="4800840" y="0"/>
                </a:cubicBezTo>
                <a:cubicBezTo>
                  <a:pt x="5107087" y="13332"/>
                  <a:pt x="5261521" y="13968"/>
                  <a:pt x="5411351" y="0"/>
                </a:cubicBezTo>
                <a:cubicBezTo>
                  <a:pt x="5561181" y="-13968"/>
                  <a:pt x="5831631" y="-22123"/>
                  <a:pt x="5938611" y="0"/>
                </a:cubicBezTo>
                <a:cubicBezTo>
                  <a:pt x="6045591" y="22123"/>
                  <a:pt x="6239509" y="17909"/>
                  <a:pt x="6382620" y="0"/>
                </a:cubicBezTo>
                <a:cubicBezTo>
                  <a:pt x="6525731" y="-17909"/>
                  <a:pt x="6703888" y="7071"/>
                  <a:pt x="6826628" y="0"/>
                </a:cubicBezTo>
                <a:cubicBezTo>
                  <a:pt x="6949368" y="-7071"/>
                  <a:pt x="7437495" y="31820"/>
                  <a:pt x="7603642" y="0"/>
                </a:cubicBezTo>
                <a:cubicBezTo>
                  <a:pt x="7769789" y="-31820"/>
                  <a:pt x="7970520" y="30257"/>
                  <a:pt x="8325156" y="0"/>
                </a:cubicBezTo>
                <a:cubicBezTo>
                  <a:pt x="8343324" y="207136"/>
                  <a:pt x="8348536" y="417691"/>
                  <a:pt x="8325156" y="549006"/>
                </a:cubicBezTo>
                <a:cubicBezTo>
                  <a:pt x="8301776" y="680321"/>
                  <a:pt x="8300168" y="994933"/>
                  <a:pt x="8325156" y="1168097"/>
                </a:cubicBezTo>
                <a:cubicBezTo>
                  <a:pt x="8027892" y="1187544"/>
                  <a:pt x="7857023" y="1152372"/>
                  <a:pt x="7631393" y="1168097"/>
                </a:cubicBezTo>
                <a:cubicBezTo>
                  <a:pt x="7405763" y="1183822"/>
                  <a:pt x="7404880" y="1180411"/>
                  <a:pt x="7187385" y="1168097"/>
                </a:cubicBezTo>
                <a:cubicBezTo>
                  <a:pt x="6969890" y="1155783"/>
                  <a:pt x="6649267" y="1178031"/>
                  <a:pt x="6493622" y="1168097"/>
                </a:cubicBezTo>
                <a:cubicBezTo>
                  <a:pt x="6337977" y="1158163"/>
                  <a:pt x="5994837" y="1141789"/>
                  <a:pt x="5633356" y="1168097"/>
                </a:cubicBezTo>
                <a:cubicBezTo>
                  <a:pt x="5271875" y="1194405"/>
                  <a:pt x="5135810" y="1129483"/>
                  <a:pt x="4856341" y="1168097"/>
                </a:cubicBezTo>
                <a:cubicBezTo>
                  <a:pt x="4576873" y="1206711"/>
                  <a:pt x="4484200" y="1144277"/>
                  <a:pt x="4329081" y="1168097"/>
                </a:cubicBezTo>
                <a:cubicBezTo>
                  <a:pt x="4173962" y="1191917"/>
                  <a:pt x="3844436" y="1197145"/>
                  <a:pt x="3635318" y="1168097"/>
                </a:cubicBezTo>
                <a:cubicBezTo>
                  <a:pt x="3426200" y="1139049"/>
                  <a:pt x="3360909" y="1154873"/>
                  <a:pt x="3108058" y="1168097"/>
                </a:cubicBezTo>
                <a:cubicBezTo>
                  <a:pt x="2855207" y="1181321"/>
                  <a:pt x="2761515" y="1159356"/>
                  <a:pt x="2497547" y="1168097"/>
                </a:cubicBezTo>
                <a:cubicBezTo>
                  <a:pt x="2233579" y="1176838"/>
                  <a:pt x="2156193" y="1193148"/>
                  <a:pt x="1970287" y="1168097"/>
                </a:cubicBezTo>
                <a:cubicBezTo>
                  <a:pt x="1784381" y="1143046"/>
                  <a:pt x="1656303" y="1168937"/>
                  <a:pt x="1443027" y="1168097"/>
                </a:cubicBezTo>
                <a:cubicBezTo>
                  <a:pt x="1229751" y="1167257"/>
                  <a:pt x="1169685" y="1177053"/>
                  <a:pt x="999019" y="1168097"/>
                </a:cubicBezTo>
                <a:cubicBezTo>
                  <a:pt x="828353" y="1159141"/>
                  <a:pt x="331328" y="1173360"/>
                  <a:pt x="0" y="1168097"/>
                </a:cubicBezTo>
                <a:cubicBezTo>
                  <a:pt x="-15427" y="902675"/>
                  <a:pt x="27524" y="715770"/>
                  <a:pt x="0" y="572368"/>
                </a:cubicBezTo>
                <a:cubicBezTo>
                  <a:pt x="-27524" y="428966"/>
                  <a:pt x="11353" y="11664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5881762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0" tIns="45000" rIns="90000" bIns="45000" anchor="t">
            <a:spAutoFit/>
          </a:bodyPr>
          <a:lstStyle/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Solve the </a:t>
            </a:r>
            <a:r>
              <a:rPr lang="it-IT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Know </a:t>
            </a: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issues</a:t>
            </a:r>
            <a:endParaRPr lang="it-IT" sz="2000" b="1" spc="-1" dirty="0">
              <a:solidFill>
                <a:srgbClr val="1528BC"/>
              </a:solidFill>
              <a:cs typeface="Times New Roman" panose="02020603050405020304" pitchFamily="18" charset="0"/>
            </a:endParaRPr>
          </a:p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it-IT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Paper </a:t>
            </a:r>
            <a:r>
              <a:rPr lang="it-IT" sz="2000" b="1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pablication</a:t>
            </a:r>
            <a:r>
              <a:rPr lang="it-IT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on </a:t>
            </a:r>
            <a:r>
              <a:rPr lang="it-IT" sz="2000" spc="-1" dirty="0" err="1">
                <a:solidFill>
                  <a:srgbClr val="1528BC"/>
                </a:solidFill>
                <a:cs typeface="Times New Roman" panose="02020603050405020304" pitchFamily="18" charset="0"/>
              </a:rPr>
              <a:t>Astronomy</a:t>
            </a:r>
            <a:r>
              <a:rPr lang="it-IT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 and Computing</a:t>
            </a:r>
          </a:p>
        </p:txBody>
      </p:sp>
      <p:sp>
        <p:nvSpPr>
          <p:cNvPr id="2" name="Google Shape;151;g27df92e4ca9_0_1">
            <a:extLst>
              <a:ext uri="{FF2B5EF4-FFF2-40B4-BE49-F238E27FC236}">
                <a16:creationId xmlns:a16="http://schemas.microsoft.com/office/drawing/2014/main" id="{F9541AFB-7083-08F7-E265-732B6A3C36AB}"/>
              </a:ext>
            </a:extLst>
          </p:cNvPr>
          <p:cNvSpPr/>
          <p:nvPr/>
        </p:nvSpPr>
        <p:spPr>
          <a:xfrm>
            <a:off x="3733797" y="3518856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Milestone 10</a:t>
            </a:r>
          </a:p>
        </p:txBody>
      </p:sp>
      <p:sp>
        <p:nvSpPr>
          <p:cNvPr id="5" name="Google Shape;152;g27df92e4ca9_0_1">
            <a:extLst>
              <a:ext uri="{FF2B5EF4-FFF2-40B4-BE49-F238E27FC236}">
                <a16:creationId xmlns:a16="http://schemas.microsoft.com/office/drawing/2014/main" id="{DC1C1A27-535B-F7F3-FA01-C77C8E0D744B}"/>
              </a:ext>
            </a:extLst>
          </p:cNvPr>
          <p:cNvSpPr/>
          <p:nvPr/>
        </p:nvSpPr>
        <p:spPr>
          <a:xfrm>
            <a:off x="1933422" y="4322572"/>
            <a:ext cx="8325156" cy="1937538"/>
          </a:xfrm>
          <a:custGeom>
            <a:avLst/>
            <a:gdLst>
              <a:gd name="connsiteX0" fmla="*/ 0 w 8325156"/>
              <a:gd name="connsiteY0" fmla="*/ 0 h 1937538"/>
              <a:gd name="connsiteX1" fmla="*/ 860266 w 8325156"/>
              <a:gd name="connsiteY1" fmla="*/ 0 h 1937538"/>
              <a:gd name="connsiteX2" fmla="*/ 1637281 w 8325156"/>
              <a:gd name="connsiteY2" fmla="*/ 0 h 1937538"/>
              <a:gd name="connsiteX3" fmla="*/ 2331044 w 8325156"/>
              <a:gd name="connsiteY3" fmla="*/ 0 h 1937538"/>
              <a:gd name="connsiteX4" fmla="*/ 2941555 w 8325156"/>
              <a:gd name="connsiteY4" fmla="*/ 0 h 1937538"/>
              <a:gd name="connsiteX5" fmla="*/ 3385563 w 8325156"/>
              <a:gd name="connsiteY5" fmla="*/ 0 h 1937538"/>
              <a:gd name="connsiteX6" fmla="*/ 4079326 w 8325156"/>
              <a:gd name="connsiteY6" fmla="*/ 0 h 1937538"/>
              <a:gd name="connsiteX7" fmla="*/ 4523335 w 8325156"/>
              <a:gd name="connsiteY7" fmla="*/ 0 h 1937538"/>
              <a:gd name="connsiteX8" fmla="*/ 5133846 w 8325156"/>
              <a:gd name="connsiteY8" fmla="*/ 0 h 1937538"/>
              <a:gd name="connsiteX9" fmla="*/ 5827609 w 8325156"/>
              <a:gd name="connsiteY9" fmla="*/ 0 h 1937538"/>
              <a:gd name="connsiteX10" fmla="*/ 6354869 w 8325156"/>
              <a:gd name="connsiteY10" fmla="*/ 0 h 1937538"/>
              <a:gd name="connsiteX11" fmla="*/ 7048632 w 8325156"/>
              <a:gd name="connsiteY11" fmla="*/ 0 h 1937538"/>
              <a:gd name="connsiteX12" fmla="*/ 8325156 w 8325156"/>
              <a:gd name="connsiteY12" fmla="*/ 0 h 1937538"/>
              <a:gd name="connsiteX13" fmla="*/ 8325156 w 8325156"/>
              <a:gd name="connsiteY13" fmla="*/ 587720 h 1937538"/>
              <a:gd name="connsiteX14" fmla="*/ 8325156 w 8325156"/>
              <a:gd name="connsiteY14" fmla="*/ 1194815 h 1937538"/>
              <a:gd name="connsiteX15" fmla="*/ 8325156 w 8325156"/>
              <a:gd name="connsiteY15" fmla="*/ 1937538 h 1937538"/>
              <a:gd name="connsiteX16" fmla="*/ 7464890 w 8325156"/>
              <a:gd name="connsiteY16" fmla="*/ 1937538 h 1937538"/>
              <a:gd name="connsiteX17" fmla="*/ 6854378 w 8325156"/>
              <a:gd name="connsiteY17" fmla="*/ 1937538 h 1937538"/>
              <a:gd name="connsiteX18" fmla="*/ 6077364 w 8325156"/>
              <a:gd name="connsiteY18" fmla="*/ 1937538 h 1937538"/>
              <a:gd name="connsiteX19" fmla="*/ 5300349 w 8325156"/>
              <a:gd name="connsiteY19" fmla="*/ 1937538 h 1937538"/>
              <a:gd name="connsiteX20" fmla="*/ 4440083 w 8325156"/>
              <a:gd name="connsiteY20" fmla="*/ 1937538 h 1937538"/>
              <a:gd name="connsiteX21" fmla="*/ 3746320 w 8325156"/>
              <a:gd name="connsiteY21" fmla="*/ 1937538 h 1937538"/>
              <a:gd name="connsiteX22" fmla="*/ 3219060 w 8325156"/>
              <a:gd name="connsiteY22" fmla="*/ 1937538 h 1937538"/>
              <a:gd name="connsiteX23" fmla="*/ 2775052 w 8325156"/>
              <a:gd name="connsiteY23" fmla="*/ 1937538 h 1937538"/>
              <a:gd name="connsiteX24" fmla="*/ 2331044 w 8325156"/>
              <a:gd name="connsiteY24" fmla="*/ 1937538 h 1937538"/>
              <a:gd name="connsiteX25" fmla="*/ 1803784 w 8325156"/>
              <a:gd name="connsiteY25" fmla="*/ 1937538 h 1937538"/>
              <a:gd name="connsiteX26" fmla="*/ 1193272 w 8325156"/>
              <a:gd name="connsiteY26" fmla="*/ 1937538 h 1937538"/>
              <a:gd name="connsiteX27" fmla="*/ 749264 w 8325156"/>
              <a:gd name="connsiteY27" fmla="*/ 1937538 h 1937538"/>
              <a:gd name="connsiteX28" fmla="*/ 0 w 8325156"/>
              <a:gd name="connsiteY28" fmla="*/ 1937538 h 1937538"/>
              <a:gd name="connsiteX29" fmla="*/ 0 w 8325156"/>
              <a:gd name="connsiteY29" fmla="*/ 1349818 h 1937538"/>
              <a:gd name="connsiteX30" fmla="*/ 0 w 8325156"/>
              <a:gd name="connsiteY30" fmla="*/ 684597 h 1937538"/>
              <a:gd name="connsiteX31" fmla="*/ 0 w 8325156"/>
              <a:gd name="connsiteY31" fmla="*/ 0 h 193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5156" h="1937538" fill="none" extrusionOk="0">
                <a:moveTo>
                  <a:pt x="0" y="0"/>
                </a:moveTo>
                <a:cubicBezTo>
                  <a:pt x="215491" y="-42499"/>
                  <a:pt x="670041" y="37191"/>
                  <a:pt x="860266" y="0"/>
                </a:cubicBezTo>
                <a:cubicBezTo>
                  <a:pt x="1050491" y="-37191"/>
                  <a:pt x="1457608" y="13873"/>
                  <a:pt x="1637281" y="0"/>
                </a:cubicBezTo>
                <a:cubicBezTo>
                  <a:pt x="1816954" y="-13873"/>
                  <a:pt x="2167556" y="4194"/>
                  <a:pt x="2331044" y="0"/>
                </a:cubicBezTo>
                <a:cubicBezTo>
                  <a:pt x="2494532" y="-4194"/>
                  <a:pt x="2757017" y="-15494"/>
                  <a:pt x="2941555" y="0"/>
                </a:cubicBezTo>
                <a:cubicBezTo>
                  <a:pt x="3126093" y="15494"/>
                  <a:pt x="3246901" y="10718"/>
                  <a:pt x="3385563" y="0"/>
                </a:cubicBezTo>
                <a:cubicBezTo>
                  <a:pt x="3524225" y="-10718"/>
                  <a:pt x="3856263" y="-6959"/>
                  <a:pt x="4079326" y="0"/>
                </a:cubicBezTo>
                <a:cubicBezTo>
                  <a:pt x="4302389" y="6959"/>
                  <a:pt x="4430049" y="-8458"/>
                  <a:pt x="4523335" y="0"/>
                </a:cubicBezTo>
                <a:cubicBezTo>
                  <a:pt x="4616621" y="8458"/>
                  <a:pt x="4869468" y="22264"/>
                  <a:pt x="5133846" y="0"/>
                </a:cubicBezTo>
                <a:cubicBezTo>
                  <a:pt x="5398224" y="-22264"/>
                  <a:pt x="5558016" y="24254"/>
                  <a:pt x="5827609" y="0"/>
                </a:cubicBezTo>
                <a:cubicBezTo>
                  <a:pt x="6097202" y="-24254"/>
                  <a:pt x="6198166" y="-26025"/>
                  <a:pt x="6354869" y="0"/>
                </a:cubicBezTo>
                <a:cubicBezTo>
                  <a:pt x="6511572" y="26025"/>
                  <a:pt x="6775913" y="18052"/>
                  <a:pt x="7048632" y="0"/>
                </a:cubicBezTo>
                <a:cubicBezTo>
                  <a:pt x="7321351" y="-18052"/>
                  <a:pt x="7741221" y="42104"/>
                  <a:pt x="8325156" y="0"/>
                </a:cubicBezTo>
                <a:cubicBezTo>
                  <a:pt x="8324171" y="239517"/>
                  <a:pt x="8307145" y="416740"/>
                  <a:pt x="8325156" y="587720"/>
                </a:cubicBezTo>
                <a:cubicBezTo>
                  <a:pt x="8343167" y="758700"/>
                  <a:pt x="8329697" y="1072814"/>
                  <a:pt x="8325156" y="1194815"/>
                </a:cubicBezTo>
                <a:cubicBezTo>
                  <a:pt x="8320615" y="1316816"/>
                  <a:pt x="8328639" y="1651647"/>
                  <a:pt x="8325156" y="1937538"/>
                </a:cubicBezTo>
                <a:cubicBezTo>
                  <a:pt x="8009246" y="1911289"/>
                  <a:pt x="7729657" y="1966590"/>
                  <a:pt x="7464890" y="1937538"/>
                </a:cubicBezTo>
                <a:cubicBezTo>
                  <a:pt x="7200123" y="1908486"/>
                  <a:pt x="7008313" y="1951297"/>
                  <a:pt x="6854378" y="1937538"/>
                </a:cubicBezTo>
                <a:cubicBezTo>
                  <a:pt x="6700443" y="1923779"/>
                  <a:pt x="6398073" y="1944643"/>
                  <a:pt x="6077364" y="1937538"/>
                </a:cubicBezTo>
                <a:cubicBezTo>
                  <a:pt x="5756655" y="1930433"/>
                  <a:pt x="5463137" y="1929787"/>
                  <a:pt x="5300349" y="1937538"/>
                </a:cubicBezTo>
                <a:cubicBezTo>
                  <a:pt x="5137561" y="1945289"/>
                  <a:pt x="4757725" y="1915392"/>
                  <a:pt x="4440083" y="1937538"/>
                </a:cubicBezTo>
                <a:cubicBezTo>
                  <a:pt x="4122441" y="1959684"/>
                  <a:pt x="4071212" y="1939037"/>
                  <a:pt x="3746320" y="1937538"/>
                </a:cubicBezTo>
                <a:cubicBezTo>
                  <a:pt x="3421428" y="1936039"/>
                  <a:pt x="3411129" y="1949080"/>
                  <a:pt x="3219060" y="1937538"/>
                </a:cubicBezTo>
                <a:cubicBezTo>
                  <a:pt x="3026991" y="1925996"/>
                  <a:pt x="2916305" y="1918044"/>
                  <a:pt x="2775052" y="1937538"/>
                </a:cubicBezTo>
                <a:cubicBezTo>
                  <a:pt x="2633799" y="1957032"/>
                  <a:pt x="2479392" y="1918157"/>
                  <a:pt x="2331044" y="1937538"/>
                </a:cubicBezTo>
                <a:cubicBezTo>
                  <a:pt x="2182696" y="1956919"/>
                  <a:pt x="1939656" y="1915216"/>
                  <a:pt x="1803784" y="1937538"/>
                </a:cubicBezTo>
                <a:cubicBezTo>
                  <a:pt x="1667912" y="1959860"/>
                  <a:pt x="1424856" y="1918901"/>
                  <a:pt x="1193272" y="1937538"/>
                </a:cubicBezTo>
                <a:cubicBezTo>
                  <a:pt x="961688" y="1956175"/>
                  <a:pt x="969418" y="1917201"/>
                  <a:pt x="749264" y="1937538"/>
                </a:cubicBezTo>
                <a:cubicBezTo>
                  <a:pt x="529110" y="1957875"/>
                  <a:pt x="345587" y="1953328"/>
                  <a:pt x="0" y="1937538"/>
                </a:cubicBezTo>
                <a:cubicBezTo>
                  <a:pt x="22275" y="1702077"/>
                  <a:pt x="1943" y="1569503"/>
                  <a:pt x="0" y="1349818"/>
                </a:cubicBezTo>
                <a:cubicBezTo>
                  <a:pt x="-1943" y="1130133"/>
                  <a:pt x="12099" y="945392"/>
                  <a:pt x="0" y="684597"/>
                </a:cubicBezTo>
                <a:cubicBezTo>
                  <a:pt x="-12099" y="423802"/>
                  <a:pt x="-14140" y="172272"/>
                  <a:pt x="0" y="0"/>
                </a:cubicBezTo>
                <a:close/>
              </a:path>
              <a:path w="8325156" h="1937538" stroke="0" extrusionOk="0">
                <a:moveTo>
                  <a:pt x="0" y="0"/>
                </a:moveTo>
                <a:cubicBezTo>
                  <a:pt x="303946" y="16681"/>
                  <a:pt x="522246" y="14873"/>
                  <a:pt x="693763" y="0"/>
                </a:cubicBezTo>
                <a:cubicBezTo>
                  <a:pt x="865280" y="-14873"/>
                  <a:pt x="1159270" y="11777"/>
                  <a:pt x="1387526" y="0"/>
                </a:cubicBezTo>
                <a:cubicBezTo>
                  <a:pt x="1615782" y="-11777"/>
                  <a:pt x="1846285" y="-23604"/>
                  <a:pt x="2081289" y="0"/>
                </a:cubicBezTo>
                <a:cubicBezTo>
                  <a:pt x="2316293" y="23604"/>
                  <a:pt x="2498702" y="9504"/>
                  <a:pt x="2691800" y="0"/>
                </a:cubicBezTo>
                <a:cubicBezTo>
                  <a:pt x="2884898" y="-9504"/>
                  <a:pt x="2918571" y="-17108"/>
                  <a:pt x="3135809" y="0"/>
                </a:cubicBezTo>
                <a:cubicBezTo>
                  <a:pt x="3353047" y="17108"/>
                  <a:pt x="3498113" y="-11635"/>
                  <a:pt x="3663069" y="0"/>
                </a:cubicBezTo>
                <a:cubicBezTo>
                  <a:pt x="3828025" y="11635"/>
                  <a:pt x="3922184" y="20635"/>
                  <a:pt x="4107077" y="0"/>
                </a:cubicBezTo>
                <a:cubicBezTo>
                  <a:pt x="4291970" y="-20635"/>
                  <a:pt x="4494593" y="-13332"/>
                  <a:pt x="4800840" y="0"/>
                </a:cubicBezTo>
                <a:cubicBezTo>
                  <a:pt x="5107087" y="13332"/>
                  <a:pt x="5261521" y="13968"/>
                  <a:pt x="5411351" y="0"/>
                </a:cubicBezTo>
                <a:cubicBezTo>
                  <a:pt x="5561181" y="-13968"/>
                  <a:pt x="5831631" y="-22123"/>
                  <a:pt x="5938611" y="0"/>
                </a:cubicBezTo>
                <a:cubicBezTo>
                  <a:pt x="6045591" y="22123"/>
                  <a:pt x="6239509" y="17909"/>
                  <a:pt x="6382620" y="0"/>
                </a:cubicBezTo>
                <a:cubicBezTo>
                  <a:pt x="6525731" y="-17909"/>
                  <a:pt x="6703888" y="7071"/>
                  <a:pt x="6826628" y="0"/>
                </a:cubicBezTo>
                <a:cubicBezTo>
                  <a:pt x="6949368" y="-7071"/>
                  <a:pt x="7437495" y="31820"/>
                  <a:pt x="7603642" y="0"/>
                </a:cubicBezTo>
                <a:cubicBezTo>
                  <a:pt x="7769789" y="-31820"/>
                  <a:pt x="7970520" y="30257"/>
                  <a:pt x="8325156" y="0"/>
                </a:cubicBezTo>
                <a:cubicBezTo>
                  <a:pt x="8333706" y="245999"/>
                  <a:pt x="8325003" y="337895"/>
                  <a:pt x="8325156" y="587720"/>
                </a:cubicBezTo>
                <a:cubicBezTo>
                  <a:pt x="8325309" y="837545"/>
                  <a:pt x="8344773" y="966196"/>
                  <a:pt x="8325156" y="1233566"/>
                </a:cubicBezTo>
                <a:cubicBezTo>
                  <a:pt x="8305539" y="1500936"/>
                  <a:pt x="8308524" y="1763543"/>
                  <a:pt x="8325156" y="1937538"/>
                </a:cubicBezTo>
                <a:cubicBezTo>
                  <a:pt x="7970891" y="1962976"/>
                  <a:pt x="7794440" y="1959812"/>
                  <a:pt x="7464890" y="1937538"/>
                </a:cubicBezTo>
                <a:cubicBezTo>
                  <a:pt x="7135340" y="1915264"/>
                  <a:pt x="6926772" y="1947472"/>
                  <a:pt x="6771127" y="1937538"/>
                </a:cubicBezTo>
                <a:cubicBezTo>
                  <a:pt x="6615482" y="1927604"/>
                  <a:pt x="6272342" y="1911230"/>
                  <a:pt x="5910861" y="1937538"/>
                </a:cubicBezTo>
                <a:cubicBezTo>
                  <a:pt x="5549380" y="1963846"/>
                  <a:pt x="5413315" y="1898924"/>
                  <a:pt x="5133846" y="1937538"/>
                </a:cubicBezTo>
                <a:cubicBezTo>
                  <a:pt x="4854378" y="1976152"/>
                  <a:pt x="4761705" y="1913718"/>
                  <a:pt x="4606586" y="1937538"/>
                </a:cubicBezTo>
                <a:cubicBezTo>
                  <a:pt x="4451467" y="1961358"/>
                  <a:pt x="4121941" y="1966586"/>
                  <a:pt x="3912823" y="1937538"/>
                </a:cubicBezTo>
                <a:cubicBezTo>
                  <a:pt x="3703705" y="1908490"/>
                  <a:pt x="3638414" y="1924314"/>
                  <a:pt x="3385563" y="1937538"/>
                </a:cubicBezTo>
                <a:cubicBezTo>
                  <a:pt x="3132712" y="1950762"/>
                  <a:pt x="3039020" y="1928797"/>
                  <a:pt x="2775052" y="1937538"/>
                </a:cubicBezTo>
                <a:cubicBezTo>
                  <a:pt x="2511084" y="1946279"/>
                  <a:pt x="2433698" y="1962589"/>
                  <a:pt x="2247792" y="1937538"/>
                </a:cubicBezTo>
                <a:cubicBezTo>
                  <a:pt x="2061886" y="1912487"/>
                  <a:pt x="1933808" y="1938378"/>
                  <a:pt x="1720532" y="1937538"/>
                </a:cubicBezTo>
                <a:cubicBezTo>
                  <a:pt x="1507256" y="1936698"/>
                  <a:pt x="1447190" y="1946494"/>
                  <a:pt x="1276524" y="1937538"/>
                </a:cubicBezTo>
                <a:cubicBezTo>
                  <a:pt x="1105858" y="1928582"/>
                  <a:pt x="469151" y="1978700"/>
                  <a:pt x="0" y="1937538"/>
                </a:cubicBezTo>
                <a:cubicBezTo>
                  <a:pt x="-31566" y="1629965"/>
                  <a:pt x="-19410" y="1536987"/>
                  <a:pt x="0" y="1272317"/>
                </a:cubicBezTo>
                <a:cubicBezTo>
                  <a:pt x="19410" y="1007647"/>
                  <a:pt x="9659" y="791380"/>
                  <a:pt x="0" y="645846"/>
                </a:cubicBezTo>
                <a:cubicBezTo>
                  <a:pt x="-9659" y="500312"/>
                  <a:pt x="25222" y="29570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5881762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0" tIns="45000" rIns="90000" bIns="45000" anchor="t">
            <a:spAutoFit/>
          </a:bodyPr>
          <a:lstStyle/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Estimation of </a:t>
            </a:r>
            <a:r>
              <a:rPr lang="en-US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CR background</a:t>
            </a:r>
          </a:p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Meta analysis of TODs </a:t>
            </a:r>
            <a:r>
              <a:rPr lang="en-US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features</a:t>
            </a:r>
          </a:p>
          <a:p>
            <a:pPr marL="396000" lvl="1" indent="-343080">
              <a:spcAft>
                <a:spcPts val="36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1528BC"/>
                </a:solidFill>
                <a:cs typeface="Times New Roman" panose="02020603050405020304" pitchFamily="18" charset="0"/>
              </a:rPr>
              <a:t>Code </a:t>
            </a:r>
            <a:r>
              <a:rPr lang="en-US" sz="2000" b="1" spc="-1" dirty="0">
                <a:solidFill>
                  <a:srgbClr val="1528BC"/>
                </a:solidFill>
                <a:cs typeface="Times New Roman" panose="02020603050405020304" pitchFamily="18" charset="0"/>
              </a:rPr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161761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o, persona&#10;&#10;Descrizione generata automaticamente">
            <a:extLst>
              <a:ext uri="{FF2B5EF4-FFF2-40B4-BE49-F238E27FC236}">
                <a16:creationId xmlns:a16="http://schemas.microsoft.com/office/drawing/2014/main" id="{AFD2E163-509F-6E50-7EC6-577EEA839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19" y="868341"/>
            <a:ext cx="7513161" cy="5633250"/>
          </a:xfrm>
          <a:prstGeom prst="rect">
            <a:avLst/>
          </a:prstGeom>
        </p:spPr>
      </p:pic>
      <p:pic>
        <p:nvPicPr>
          <p:cNvPr id="7" name="Immagine 6" descr="Immagine che contiene Viso umano, Auricolari, persona, interno&#10;&#10;Descrizione generata automaticamente">
            <a:extLst>
              <a:ext uri="{FF2B5EF4-FFF2-40B4-BE49-F238E27FC236}">
                <a16:creationId xmlns:a16="http://schemas.microsoft.com/office/drawing/2014/main" id="{3407B377-2DC2-41FF-1912-518D9FD11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62" b="6073"/>
          <a:stretch/>
        </p:blipFill>
        <p:spPr>
          <a:xfrm rot="1436464">
            <a:off x="7056706" y="2452627"/>
            <a:ext cx="2483152" cy="3365448"/>
          </a:xfrm>
          <a:prstGeom prst="ellipse">
            <a:avLst/>
          </a:prstGeom>
        </p:spPr>
      </p:pic>
      <p:pic>
        <p:nvPicPr>
          <p:cNvPr id="9" name="Immagine 8" descr="Immagine che contiene Carattere, tipografia, design&#10;&#10;Descrizione generata automaticamente">
            <a:extLst>
              <a:ext uri="{FF2B5EF4-FFF2-40B4-BE49-F238E27FC236}">
                <a16:creationId xmlns:a16="http://schemas.microsoft.com/office/drawing/2014/main" id="{EE5F5104-44D1-F89A-BA1B-50C3956A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1" t="14151" r="5886" b="2653"/>
          <a:stretch/>
        </p:blipFill>
        <p:spPr>
          <a:xfrm rot="20223797">
            <a:off x="2324897" y="1494734"/>
            <a:ext cx="3926137" cy="16653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59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g27df92e4ca9_0_1">
            <a:extLst>
              <a:ext uri="{FF2B5EF4-FFF2-40B4-BE49-F238E27FC236}">
                <a16:creationId xmlns:a16="http://schemas.microsoft.com/office/drawing/2014/main" id="{AE0B2813-3CAC-3F22-F8EF-ECC237698A52}"/>
              </a:ext>
            </a:extLst>
          </p:cNvPr>
          <p:cNvSpPr/>
          <p:nvPr/>
        </p:nvSpPr>
        <p:spPr>
          <a:xfrm>
            <a:off x="3733797" y="3152728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306574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8DE35A1-7304-E70D-2C21-0C0FDA9F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35EDC195-1974-9FD6-DDDA-68DFD09102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A33D8E5C-7DAF-6972-6592-E6B16B383D20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CFA85F70-49A6-78CC-273F-3D55B66B78A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A8812766-C873-A60F-876D-C3C5DCE179BE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2E7FBB24-297F-F1EE-45FD-C0C0F608EA79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51;g27df92e4ca9_0_1">
            <a:extLst>
              <a:ext uri="{FF2B5EF4-FFF2-40B4-BE49-F238E27FC236}">
                <a16:creationId xmlns:a16="http://schemas.microsoft.com/office/drawing/2014/main" id="{B1B90A24-7E47-F61F-B0CA-5E13673C8BB5}"/>
              </a:ext>
            </a:extLst>
          </p:cNvPr>
          <p:cNvSpPr/>
          <p:nvPr/>
        </p:nvSpPr>
        <p:spPr>
          <a:xfrm>
            <a:off x="668880" y="1042569"/>
            <a:ext cx="10853280" cy="5130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it-IT" sz="3000" b="1" strike="noStrike" spc="-1" dirty="0">
                <a:solidFill>
                  <a:srgbClr val="1C7FFF"/>
                </a:solidFill>
                <a:latin typeface="Titillium Web"/>
              </a:rPr>
              <a:t>COMSOL </a:t>
            </a:r>
            <a:r>
              <a:rPr lang="it-IT" sz="3000" b="1" strike="noStrike" spc="-1" dirty="0" err="1">
                <a:solidFill>
                  <a:srgbClr val="1C7FFF"/>
                </a:solidFill>
                <a:latin typeface="Titillium Web"/>
              </a:rPr>
              <a:t>simulation</a:t>
            </a:r>
            <a:r>
              <a:rPr lang="it-IT" sz="3000" b="1" strike="noStrike" spc="-1" dirty="0">
                <a:solidFill>
                  <a:srgbClr val="1C7FFF"/>
                </a:solidFill>
                <a:latin typeface="Titillium Web"/>
              </a:rPr>
              <a:t> </a:t>
            </a:r>
            <a:r>
              <a:rPr lang="it-IT" sz="3000" b="1" strike="noStrike" spc="-1" dirty="0" err="1">
                <a:solidFill>
                  <a:srgbClr val="1C7FFF"/>
                </a:solidFill>
                <a:latin typeface="Titillium Web"/>
              </a:rPr>
              <a:t>configuration</a:t>
            </a:r>
            <a:endParaRPr lang="it-IT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406C122A-D466-1786-01D2-A96FD5967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" y="1687788"/>
                <a:ext cx="6555347" cy="4093824"/>
              </a:xfrm>
              <a:prstGeom prst="foldedCorne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Material parameters:</a:t>
                </a:r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Initial all materials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𝑚𝐾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Silicon thermal conductivity</a:t>
                </a:r>
                <a:r>
                  <a:rPr lang="it-IT" sz="2000" dirty="0"/>
                  <a:t> 	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=100</m:t>
                    </m:r>
                    <m:sSup>
                      <m:sSupPr>
                        <m:ctrlPr>
                          <a:rPr lang="de-DE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it-IT" sz="2000" dirty="0"/>
              </a:p>
              <a:p>
                <a:pPr>
                  <a:lnSpc>
                    <a:spcPct val="150000"/>
                  </a:lnSpc>
                </a:pPr>
                <a:r>
                  <a:rPr lang="it-IT" sz="2000" dirty="0"/>
                  <a:t>Silicon </a:t>
                </a:r>
                <a:r>
                  <a:rPr lang="it-IT" sz="2000" dirty="0" err="1"/>
                  <a:t>heat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capacity</a:t>
                </a:r>
                <a:r>
                  <a:rPr lang="it-IT" sz="2000" dirty="0"/>
                  <a:t> 		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=7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it-IT" sz="20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it-IT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Thermal link</a:t>
                </a:r>
                <a:r>
                  <a:rPr lang="it-IT" sz="2000" dirty="0"/>
                  <a:t> 			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,03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num>
                      <m:den>
                        <m:r>
                          <a:rPr lang="it-IT" sz="200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406C122A-D466-1786-01D2-A96FD5967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" y="1687788"/>
                <a:ext cx="6555347" cy="4093824"/>
              </a:xfrm>
              <a:prstGeom prst="foldedCorner">
                <a:avLst/>
              </a:prstGeom>
              <a:blipFill>
                <a:blip r:embed="rId5"/>
                <a:stretch>
                  <a:fillRect l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737569F4-2059-11E6-B53A-9D089732FE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9876" y="2904056"/>
                <a:ext cx="4882124" cy="3614047"/>
              </a:xfrm>
              <a:prstGeom prst="foldedCorne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Simulation configuration: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2000" dirty="0"/>
                  <a:t>Single hit energy : 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it-IT" sz="1600" dirty="0"/>
                  <a:t>maximum (87.32 MeV)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it-IT" sz="1600" dirty="0"/>
                  <a:t>mode (0.80 MeV)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2000" dirty="0"/>
                  <a:t>Simulation time 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𝑅𝑎𝑡𝑒</m:t>
                        </m:r>
                      </m:sub>
                    </m:sSub>
                    <m:r>
                      <a:rPr lang="it-IT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=0.0128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000" dirty="0"/>
              </a:p>
              <a:p>
                <a:pPr>
                  <a:lnSpc>
                    <a:spcPct val="150000"/>
                  </a:lnSpc>
                </a:pPr>
                <a:r>
                  <a:rPr lang="it-IT" sz="2000" dirty="0"/>
                  <a:t>Time step = </a:t>
                </a:r>
                <a14:m>
                  <m:oMath xmlns:m="http://schemas.openxmlformats.org/officeDocument/2006/math">
                    <m:r>
                      <a:rPr lang="it-IT" sz="2000" dirty="0">
                        <a:latin typeface="Cambria Math" panose="02040503050406030204" pitchFamily="18" charset="0"/>
                      </a:rPr>
                      <m:t>0.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737569F4-2059-11E6-B53A-9D089732F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876" y="2904056"/>
                <a:ext cx="4882124" cy="3614047"/>
              </a:xfrm>
              <a:prstGeom prst="foldedCorner">
                <a:avLst/>
              </a:prstGeom>
              <a:blipFill>
                <a:blip r:embed="rId6"/>
                <a:stretch>
                  <a:fillRect l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581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1E1F51E-5185-1883-12DA-E109DAA34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>
            <a:extLst>
              <a:ext uri="{FF2B5EF4-FFF2-40B4-BE49-F238E27FC236}">
                <a16:creationId xmlns:a16="http://schemas.microsoft.com/office/drawing/2014/main" id="{515F9AE0-1D31-171D-18AD-FFBBEB927D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>
            <a:extLst>
              <a:ext uri="{FF2B5EF4-FFF2-40B4-BE49-F238E27FC236}">
                <a16:creationId xmlns:a16="http://schemas.microsoft.com/office/drawing/2014/main" id="{14934516-4E8E-E99A-B415-E599441B189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>
              <a:extLst>
                <a:ext uri="{FF2B5EF4-FFF2-40B4-BE49-F238E27FC236}">
                  <a16:creationId xmlns:a16="http://schemas.microsoft.com/office/drawing/2014/main" id="{495A3D6B-074D-430C-F260-B8AEDA6EB8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>
              <a:extLst>
                <a:ext uri="{FF2B5EF4-FFF2-40B4-BE49-F238E27FC236}">
                  <a16:creationId xmlns:a16="http://schemas.microsoft.com/office/drawing/2014/main" id="{8B245B0E-64FA-EDF4-16B3-8330EFE8DBF8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>
              <a:extLst>
                <a:ext uri="{FF2B5EF4-FFF2-40B4-BE49-F238E27FC236}">
                  <a16:creationId xmlns:a16="http://schemas.microsoft.com/office/drawing/2014/main" id="{DFDDB8E6-CD29-D47B-EEE0-31E940876FC6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D9E1146-AED1-A5DD-C7AE-3BB0A314302D}"/>
              </a:ext>
            </a:extLst>
          </p:cNvPr>
          <p:cNvGrpSpPr/>
          <p:nvPr/>
        </p:nvGrpSpPr>
        <p:grpSpPr>
          <a:xfrm>
            <a:off x="5229984" y="3517190"/>
            <a:ext cx="6962013" cy="2990723"/>
            <a:chOff x="4905647" y="3438519"/>
            <a:chExt cx="6962013" cy="2990723"/>
          </a:xfrm>
        </p:grpSpPr>
        <p:pic>
          <p:nvPicPr>
            <p:cNvPr id="4" name="Immagine 3" descr="Immagine che contiene schermata, Policromia, viola, Magenta&#10;&#10;Il contenuto generato dall'IA potrebbe non essere corretto.">
              <a:extLst>
                <a:ext uri="{FF2B5EF4-FFF2-40B4-BE49-F238E27FC236}">
                  <a16:creationId xmlns:a16="http://schemas.microsoft.com/office/drawing/2014/main" id="{AA7B1A80-B999-E846-7A96-F60978C52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647" y="3438519"/>
              <a:ext cx="6962013" cy="2990723"/>
            </a:xfrm>
            <a:prstGeom prst="rect">
              <a:avLst/>
            </a:prstGeom>
          </p:spPr>
        </p:pic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FFB8851D-3B81-3409-0301-4C97D997378B}"/>
                </a:ext>
              </a:extLst>
            </p:cNvPr>
            <p:cNvSpPr/>
            <p:nvPr/>
          </p:nvSpPr>
          <p:spPr>
            <a:xfrm>
              <a:off x="9327120" y="4261628"/>
              <a:ext cx="1274642" cy="469122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/>
                <a:t>Horns</a:t>
              </a:r>
              <a:endParaRPr lang="en-US" sz="2800" dirty="0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68AF6118-822C-3288-007A-F1B64D453155}"/>
                </a:ext>
              </a:extLst>
            </p:cNvPr>
            <p:cNvSpPr/>
            <p:nvPr/>
          </p:nvSpPr>
          <p:spPr>
            <a:xfrm>
              <a:off x="5513996" y="5672902"/>
              <a:ext cx="1363993" cy="4691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Wafers</a:t>
              </a:r>
              <a:endParaRPr lang="en-US" sz="2800" dirty="0"/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56A4CD5F-D2AD-C755-454F-BE597A643F8D}"/>
                </a:ext>
              </a:extLst>
            </p:cNvPr>
            <p:cNvSpPr/>
            <p:nvPr/>
          </p:nvSpPr>
          <p:spPr>
            <a:xfrm>
              <a:off x="6257544" y="4254999"/>
              <a:ext cx="2669097" cy="859306"/>
            </a:xfrm>
            <a:prstGeom prst="round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solidFill>
                    <a:schemeClr val="tx1"/>
                  </a:solidFill>
                </a:rPr>
                <a:t>Thermometers</a:t>
              </a:r>
              <a:endParaRPr lang="it-IT" sz="28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2800" dirty="0">
                  <a:solidFill>
                    <a:schemeClr val="tx1"/>
                  </a:solidFill>
                </a:rPr>
                <a:t>Probes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20A58FD2-59A2-2535-E469-EC55229E0997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7592093" y="5114305"/>
              <a:ext cx="1991089" cy="833472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9851A1D4-6CAC-F7DF-F116-B2BA0EC55A81}"/>
                </a:ext>
              </a:extLst>
            </p:cNvPr>
            <p:cNvCxnSpPr/>
            <p:nvPr/>
          </p:nvCxnSpPr>
          <p:spPr>
            <a:xfrm>
              <a:off x="9661128" y="5947777"/>
              <a:ext cx="331470" cy="0"/>
            </a:xfrm>
            <a:prstGeom prst="line">
              <a:avLst/>
            </a:prstGeom>
            <a:ln w="762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E0199EDD-3AA1-580E-E887-D03BF6E7207A}"/>
                </a:ext>
              </a:extLst>
            </p:cNvPr>
            <p:cNvCxnSpPr/>
            <p:nvPr/>
          </p:nvCxnSpPr>
          <p:spPr>
            <a:xfrm>
              <a:off x="10164643" y="5940043"/>
              <a:ext cx="331470" cy="0"/>
            </a:xfrm>
            <a:prstGeom prst="line">
              <a:avLst/>
            </a:prstGeom>
            <a:ln w="762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50EBCD5F-F9FA-F34D-6909-86FDCA63C39B}"/>
                </a:ext>
              </a:extLst>
            </p:cNvPr>
            <p:cNvCxnSpPr/>
            <p:nvPr/>
          </p:nvCxnSpPr>
          <p:spPr>
            <a:xfrm>
              <a:off x="11067542" y="5940043"/>
              <a:ext cx="331470" cy="0"/>
            </a:xfrm>
            <a:prstGeom prst="line">
              <a:avLst/>
            </a:prstGeom>
            <a:ln w="762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96099BFF-8BC7-C072-73B9-1DC3E0870C8E}"/>
                </a:ext>
              </a:extLst>
            </p:cNvPr>
            <p:cNvCxnSpPr/>
            <p:nvPr/>
          </p:nvCxnSpPr>
          <p:spPr>
            <a:xfrm>
              <a:off x="8055796" y="5940043"/>
              <a:ext cx="331470" cy="0"/>
            </a:xfrm>
            <a:prstGeom prst="line">
              <a:avLst/>
            </a:prstGeom>
            <a:ln w="762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B7924194-4FD5-6B4B-CC22-CE0A21894722}"/>
                </a:ext>
              </a:extLst>
            </p:cNvPr>
            <p:cNvCxnSpPr/>
            <p:nvPr/>
          </p:nvCxnSpPr>
          <p:spPr>
            <a:xfrm>
              <a:off x="8813397" y="5940043"/>
              <a:ext cx="331470" cy="0"/>
            </a:xfrm>
            <a:prstGeom prst="line">
              <a:avLst/>
            </a:prstGeom>
            <a:ln w="762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13736BC4-DE9E-40DF-3BF8-67E16F3E60CF}"/>
                </a:ext>
              </a:extLst>
            </p:cNvPr>
            <p:cNvCxnSpPr/>
            <p:nvPr/>
          </p:nvCxnSpPr>
          <p:spPr>
            <a:xfrm>
              <a:off x="7260623" y="5935385"/>
              <a:ext cx="331470" cy="0"/>
            </a:xfrm>
            <a:prstGeom prst="line">
              <a:avLst/>
            </a:prstGeom>
            <a:ln w="762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25C1DBC9-7409-28A9-BEF7-27D301288F2D}"/>
              </a:ext>
            </a:extLst>
          </p:cNvPr>
          <p:cNvGrpSpPr/>
          <p:nvPr/>
        </p:nvGrpSpPr>
        <p:grpSpPr>
          <a:xfrm>
            <a:off x="-3" y="1730889"/>
            <a:ext cx="6247619" cy="3857143"/>
            <a:chOff x="-249370" y="1481752"/>
            <a:chExt cx="6247619" cy="3857143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BAC26834-E873-87A6-B104-D9878C1571F4}"/>
                </a:ext>
              </a:extLst>
            </p:cNvPr>
            <p:cNvGrpSpPr/>
            <p:nvPr/>
          </p:nvGrpSpPr>
          <p:grpSpPr>
            <a:xfrm>
              <a:off x="-249370" y="1481752"/>
              <a:ext cx="6247619" cy="3857143"/>
              <a:chOff x="2139036" y="740660"/>
              <a:chExt cx="6247619" cy="3857143"/>
            </a:xfrm>
          </p:grpSpPr>
          <p:pic>
            <p:nvPicPr>
              <p:cNvPr id="3" name="Immagine 2" descr="Immagine che contiene schermata, design, arte&#10;&#10;Il contenuto generato dall'IA potrebbe non essere corretto.">
                <a:extLst>
                  <a:ext uri="{FF2B5EF4-FFF2-40B4-BE49-F238E27FC236}">
                    <a16:creationId xmlns:a16="http://schemas.microsoft.com/office/drawing/2014/main" id="{D94D8D47-B3ED-4839-7608-2F387AC1E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036" y="740660"/>
                <a:ext cx="6247619" cy="3857143"/>
              </a:xfrm>
              <a:prstGeom prst="rect">
                <a:avLst/>
              </a:prstGeom>
            </p:spPr>
          </p:pic>
          <p:sp>
            <p:nvSpPr>
              <p:cNvPr id="5" name="Rettangolo con angoli arrotondati 4">
                <a:extLst>
                  <a:ext uri="{FF2B5EF4-FFF2-40B4-BE49-F238E27FC236}">
                    <a16:creationId xmlns:a16="http://schemas.microsoft.com/office/drawing/2014/main" id="{DC758A51-CE04-6186-8075-095E93069B47}"/>
                  </a:ext>
                </a:extLst>
              </p:cNvPr>
              <p:cNvSpPr/>
              <p:nvPr/>
            </p:nvSpPr>
            <p:spPr>
              <a:xfrm>
                <a:off x="2191714" y="1211903"/>
                <a:ext cx="1274642" cy="469122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 err="1"/>
                  <a:t>Screw</a:t>
                </a:r>
                <a:endParaRPr lang="en-US" sz="2800" dirty="0"/>
              </a:p>
            </p:txBody>
          </p:sp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3BAD8589-D961-9E94-45D1-5F9CA51BB901}"/>
                  </a:ext>
                </a:extLst>
              </p:cNvPr>
              <p:cNvSpPr/>
              <p:nvPr/>
            </p:nvSpPr>
            <p:spPr>
              <a:xfrm>
                <a:off x="5289184" y="1017491"/>
                <a:ext cx="1274642" cy="469122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 err="1"/>
                  <a:t>Horns</a:t>
                </a:r>
                <a:endParaRPr lang="en-US" sz="2800" dirty="0"/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57E92C0F-FFC7-606E-24BD-39461DC42FAE}"/>
                  </a:ext>
                </a:extLst>
              </p:cNvPr>
              <p:cNvSpPr/>
              <p:nvPr/>
            </p:nvSpPr>
            <p:spPr>
              <a:xfrm>
                <a:off x="6212520" y="3945241"/>
                <a:ext cx="1363993" cy="46912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/>
                  <a:t>Wafers</a:t>
                </a:r>
                <a:endParaRPr lang="en-US" sz="2800" dirty="0"/>
              </a:p>
            </p:txBody>
          </p:sp>
          <p:sp>
            <p:nvSpPr>
              <p:cNvPr id="9" name="Rettangolo con angoli arrotondati 8">
                <a:extLst>
                  <a:ext uri="{FF2B5EF4-FFF2-40B4-BE49-F238E27FC236}">
                    <a16:creationId xmlns:a16="http://schemas.microsoft.com/office/drawing/2014/main" id="{55305377-DE8A-4331-A878-5E51734901F8}"/>
                  </a:ext>
                </a:extLst>
              </p:cNvPr>
              <p:cNvSpPr/>
              <p:nvPr/>
            </p:nvSpPr>
            <p:spPr>
              <a:xfrm>
                <a:off x="2275889" y="3945241"/>
                <a:ext cx="1714513" cy="469122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 err="1"/>
                  <a:t>Structure</a:t>
                </a:r>
                <a:endParaRPr lang="en-US" sz="2800" dirty="0"/>
              </a:p>
            </p:txBody>
          </p:sp>
          <p:cxnSp>
            <p:nvCxnSpPr>
              <p:cNvPr id="10" name="Connettore 2 9">
                <a:extLst>
                  <a:ext uri="{FF2B5EF4-FFF2-40B4-BE49-F238E27FC236}">
                    <a16:creationId xmlns:a16="http://schemas.microsoft.com/office/drawing/2014/main" id="{E67847D8-8E16-3C00-9E7E-E57049CBCE37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2829035" y="1681025"/>
                <a:ext cx="420097" cy="330964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2 10">
                <a:extLst>
                  <a:ext uri="{FF2B5EF4-FFF2-40B4-BE49-F238E27FC236}">
                    <a16:creationId xmlns:a16="http://schemas.microsoft.com/office/drawing/2014/main" id="{9F4B22A5-9022-A4D1-262A-9CB9F2D6EE46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2829035" y="1681025"/>
                <a:ext cx="600346" cy="1216706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23444177-0A15-3D7C-8B1D-B10B2535BA7C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flipV="1">
                <a:off x="3133146" y="3598164"/>
                <a:ext cx="163566" cy="347077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>
                <a:extLst>
                  <a:ext uri="{FF2B5EF4-FFF2-40B4-BE49-F238E27FC236}">
                    <a16:creationId xmlns:a16="http://schemas.microsoft.com/office/drawing/2014/main" id="{3931CCAB-F6E8-4B79-E909-6AF7724C4B1C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H="1" flipV="1">
                <a:off x="5858004" y="3369564"/>
                <a:ext cx="1036513" cy="575677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B81CDF63-D6F5-7951-589E-651C86E3DBB5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 flipH="1">
                <a:off x="5557433" y="1486613"/>
                <a:ext cx="369072" cy="276827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9D4782D7-054D-DE39-DFE1-2D3DF8895B9A}"/>
                </a:ext>
              </a:extLst>
            </p:cNvPr>
            <p:cNvSpPr/>
            <p:nvPr/>
          </p:nvSpPr>
          <p:spPr>
            <a:xfrm>
              <a:off x="4320941" y="2741396"/>
              <a:ext cx="1603405" cy="880968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Thermal link</a:t>
              </a:r>
              <a:endParaRPr lang="en-US" sz="2800" dirty="0"/>
            </a:p>
          </p:txBody>
        </p: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4738FDD6-98C0-0937-CB93-BD9679A0E265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3948821" y="3181880"/>
              <a:ext cx="372120" cy="310017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Google Shape;151;g27df92e4ca9_0_1">
            <a:extLst>
              <a:ext uri="{FF2B5EF4-FFF2-40B4-BE49-F238E27FC236}">
                <a16:creationId xmlns:a16="http://schemas.microsoft.com/office/drawing/2014/main" id="{235849B7-C0EE-D455-2674-A1EFDFA3E93E}"/>
              </a:ext>
            </a:extLst>
          </p:cNvPr>
          <p:cNvSpPr/>
          <p:nvPr/>
        </p:nvSpPr>
        <p:spPr>
          <a:xfrm>
            <a:off x="2580100" y="1055239"/>
            <a:ext cx="7031794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custom data production</a:t>
            </a:r>
          </a:p>
        </p:txBody>
      </p:sp>
    </p:spTree>
    <p:extLst>
      <p:ext uri="{BB962C8B-B14F-4D97-AF65-F5344CB8AC3E}">
        <p14:creationId xmlns:p14="http://schemas.microsoft.com/office/powerpoint/2010/main" val="347043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caption">
            <a:extLst>
              <a:ext uri="{FF2B5EF4-FFF2-40B4-BE49-F238E27FC236}">
                <a16:creationId xmlns:a16="http://schemas.microsoft.com/office/drawing/2014/main" id="{7587B7CD-176E-1D50-3B97-261AE7EB7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6485" r="14943" b="16741"/>
          <a:stretch/>
        </p:blipFill>
        <p:spPr bwMode="auto">
          <a:xfrm>
            <a:off x="0" y="756322"/>
            <a:ext cx="12191998" cy="57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922CA4D-C592-3082-D005-B2A1314B70C2}"/>
              </a:ext>
            </a:extLst>
          </p:cNvPr>
          <p:cNvSpPr/>
          <p:nvPr/>
        </p:nvSpPr>
        <p:spPr>
          <a:xfrm rot="16200000">
            <a:off x="5480243" y="2608721"/>
            <a:ext cx="535624" cy="695895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1FC05B-D945-7F8B-E659-1B257F262BDA}"/>
              </a:ext>
            </a:extLst>
          </p:cNvPr>
          <p:cNvSpPr txBox="1"/>
          <p:nvPr/>
        </p:nvSpPr>
        <p:spPr>
          <a:xfrm>
            <a:off x="315501" y="1717778"/>
            <a:ext cx="485990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42000" lvl="6" indent="-342900" algn="l" defTabSz="914400">
              <a:spcAft>
                <a:spcPts val="1200"/>
              </a:spcAft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Experiment with Cryogenic Transition Edge Sensors (TES) bolometers</a:t>
            </a:r>
          </a:p>
          <a:p>
            <a:pPr marL="342000" lvl="6" indent="-342900" algn="l" defTabSz="914400">
              <a:spcAft>
                <a:spcPts val="1200"/>
              </a:spcAft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space environment</a:t>
            </a:r>
          </a:p>
          <a:p>
            <a:pPr marL="342000" lvl="6" indent="-342900" algn="l" defTabSz="914400">
              <a:spcAft>
                <a:spcPts val="1200"/>
              </a:spcAft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 exposure (faint signal along the visible universe)</a:t>
            </a:r>
          </a:p>
        </p:txBody>
      </p:sp>
      <p:sp>
        <p:nvSpPr>
          <p:cNvPr id="19" name="Google Shape;151;g27df92e4ca9_0_1">
            <a:extLst>
              <a:ext uri="{FF2B5EF4-FFF2-40B4-BE49-F238E27FC236}">
                <a16:creationId xmlns:a16="http://schemas.microsoft.com/office/drawing/2014/main" id="{4534B373-6ADA-16CB-99AC-C7137AB527E8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F8140A7B-91B8-9081-80EA-E79846CB2F61}"/>
              </a:ext>
            </a:extLst>
          </p:cNvPr>
          <p:cNvGrpSpPr/>
          <p:nvPr/>
        </p:nvGrpSpPr>
        <p:grpSpPr>
          <a:xfrm>
            <a:off x="6300482" y="1717778"/>
            <a:ext cx="5576017" cy="3128752"/>
            <a:chOff x="6615983" y="1260502"/>
            <a:chExt cx="5576017" cy="3128752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22484813-9558-EAC0-F0A6-D72974E72A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96"/>
            <a:stretch/>
          </p:blipFill>
          <p:spPr bwMode="auto">
            <a:xfrm>
              <a:off x="6615983" y="1717778"/>
              <a:ext cx="5576017" cy="267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37F23BFC-6949-34F8-11EA-4E36710581D0}"/>
                </a:ext>
              </a:extLst>
            </p:cNvPr>
            <p:cNvSpPr txBox="1"/>
            <p:nvPr/>
          </p:nvSpPr>
          <p:spPr>
            <a:xfrm>
              <a:off x="6615983" y="1260502"/>
              <a:ext cx="5576011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lvl="6" algn="ctr" defTabSz="914400">
                <a:buClr>
                  <a:srgbClr val="113362"/>
                </a:buClr>
                <a:buSzPct val="100000"/>
                <a:defRPr sz="3900" b="0">
                  <a:solidFill>
                    <a:srgbClr val="113362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Planck CR glitches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6415B666-2CB8-C104-61C6-C5DCD4B5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schermata, Software per la grafica, Software multimediale, Modellazione 3D&#10;&#10;Il contenuto generato dall'IA potrebbe non essere corretto.">
            <a:extLst>
              <a:ext uri="{FF2B5EF4-FFF2-40B4-BE49-F238E27FC236}">
                <a16:creationId xmlns:a16="http://schemas.microsoft.com/office/drawing/2014/main" id="{26F44DC7-77C1-71DB-EE6B-A7E5CD63DF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3" y="1858275"/>
            <a:ext cx="7607431" cy="4688284"/>
          </a:xfrm>
          <a:prstGeom prst="rect">
            <a:avLst/>
          </a:prstGeom>
        </p:spPr>
      </p:pic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27DD3AA4-33CA-E2F5-E2FC-A3D83C9BD8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23A98A9E-0A17-E760-C3BE-48EE82C5361A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D98A21D2-B4EB-59ED-C2D7-8688FFF035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21B39384-B761-FB25-B115-45CE9C8F2534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856CDE3C-4DC2-C83D-C12F-FF0FEEBD2098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Immagine 2" descr="Immagine che contiene schermata, spazio, astronomia&#10;&#10;Il contenuto generato dall'IA potrebbe non essere corretto.">
            <a:extLst>
              <a:ext uri="{FF2B5EF4-FFF2-40B4-BE49-F238E27FC236}">
                <a16:creationId xmlns:a16="http://schemas.microsoft.com/office/drawing/2014/main" id="{0E5C87B6-B399-5010-6D9A-140AE3341F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12" y="1858275"/>
            <a:ext cx="4548248" cy="2892323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5AA4D246-6770-C071-E137-8FD1BD6148BC}"/>
              </a:ext>
            </a:extLst>
          </p:cNvPr>
          <p:cNvGrpSpPr/>
          <p:nvPr/>
        </p:nvGrpSpPr>
        <p:grpSpPr>
          <a:xfrm>
            <a:off x="4167103" y="1792461"/>
            <a:ext cx="3857788" cy="4446298"/>
            <a:chOff x="801966" y="2512405"/>
            <a:chExt cx="2539207" cy="3500174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0757B530-8B59-25B5-E88C-AB70EEE427CA}"/>
                </a:ext>
              </a:extLst>
            </p:cNvPr>
            <p:cNvGrpSpPr/>
            <p:nvPr/>
          </p:nvGrpSpPr>
          <p:grpSpPr>
            <a:xfrm>
              <a:off x="801967" y="5229311"/>
              <a:ext cx="2539203" cy="783268"/>
              <a:chOff x="4654999" y="1362892"/>
              <a:chExt cx="1820059" cy="115573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" name="Rettangolo con angoli arrotondati 4">
                <a:extLst>
                  <a:ext uri="{FF2B5EF4-FFF2-40B4-BE49-F238E27FC236}">
                    <a16:creationId xmlns:a16="http://schemas.microsoft.com/office/drawing/2014/main" id="{63E2EA69-F4CB-4B03-92B6-4B3E1AAE59C7}"/>
                  </a:ext>
                </a:extLst>
              </p:cNvPr>
              <p:cNvSpPr/>
              <p:nvPr/>
            </p:nvSpPr>
            <p:spPr>
              <a:xfrm>
                <a:off x="4654999" y="1362892"/>
                <a:ext cx="1820059" cy="1155737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420501D-E060-078A-7062-8BEB3AB67652}"/>
                  </a:ext>
                </a:extLst>
              </p:cNvPr>
              <p:cNvSpPr txBox="1"/>
              <p:nvPr/>
            </p:nvSpPr>
            <p:spPr>
              <a:xfrm>
                <a:off x="4688849" y="1396742"/>
                <a:ext cx="1752359" cy="108803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800" kern="1200" dirty="0"/>
                  <a:t>Thermal link </a:t>
                </a:r>
                <a:r>
                  <a:rPr lang="it-IT" sz="2800" kern="1200" dirty="0" err="1"/>
                  <a:t>dominates</a:t>
                </a:r>
                <a:endParaRPr lang="it-IT" sz="2800" kern="1200" dirty="0"/>
              </a:p>
            </p:txBody>
          </p: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4D4F719C-5545-CC34-11E8-C2E596565C58}"/>
                </a:ext>
              </a:extLst>
            </p:cNvPr>
            <p:cNvGrpSpPr/>
            <p:nvPr/>
          </p:nvGrpSpPr>
          <p:grpSpPr>
            <a:xfrm>
              <a:off x="801969" y="2512405"/>
              <a:ext cx="2539204" cy="1155737"/>
              <a:chOff x="6879516" y="1362892"/>
              <a:chExt cx="1820059" cy="115573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BB1F2AFA-CA13-374A-91C3-FDF2099F7CF1}"/>
                  </a:ext>
                </a:extLst>
              </p:cNvPr>
              <p:cNvSpPr/>
              <p:nvPr/>
            </p:nvSpPr>
            <p:spPr>
              <a:xfrm>
                <a:off x="6879516" y="1362892"/>
                <a:ext cx="1820059" cy="1155737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718E680-DE84-A8C7-470E-B335D4A8BE65}"/>
                  </a:ext>
                </a:extLst>
              </p:cNvPr>
              <p:cNvSpPr txBox="1"/>
              <p:nvPr/>
            </p:nvSpPr>
            <p:spPr>
              <a:xfrm>
                <a:off x="6913365" y="1396742"/>
                <a:ext cx="1752359" cy="108803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800" dirty="0" err="1"/>
                  <a:t>Istantaneous</a:t>
                </a:r>
                <a:r>
                  <a:rPr lang="it-IT" sz="2800" dirty="0"/>
                  <a:t> </a:t>
                </a:r>
                <a:r>
                  <a:rPr lang="it-IT" sz="2800" dirty="0" err="1"/>
                  <a:t>s</a:t>
                </a:r>
                <a:r>
                  <a:rPr lang="it-IT" sz="2800" kern="1200" dirty="0" err="1"/>
                  <a:t>pherical</a:t>
                </a:r>
                <a:r>
                  <a:rPr lang="it-IT" sz="2800" kern="1200" dirty="0"/>
                  <a:t> </a:t>
                </a:r>
                <a:r>
                  <a:rPr lang="it-IT" sz="2800" kern="1200" dirty="0" err="1"/>
                  <a:t>heat</a:t>
                </a:r>
                <a:r>
                  <a:rPr lang="it-IT" sz="2800" kern="1200" dirty="0"/>
                  <a:t> </a:t>
                </a:r>
                <a:r>
                  <a:rPr lang="it-IT" sz="2800" kern="1200" dirty="0" err="1"/>
                  <a:t>propagation</a:t>
                </a:r>
                <a:endParaRPr lang="it-IT" sz="2800" kern="1200" dirty="0"/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8D1F35A-2DC7-5535-4AE0-A1B6B78FF290}"/>
                </a:ext>
              </a:extLst>
            </p:cNvPr>
            <p:cNvGrpSpPr/>
            <p:nvPr/>
          </p:nvGrpSpPr>
          <p:grpSpPr>
            <a:xfrm>
              <a:off x="801966" y="4146854"/>
              <a:ext cx="2539203" cy="603744"/>
              <a:chOff x="6879516" y="1362892"/>
              <a:chExt cx="1820059" cy="1155737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1" name="Rettangolo con angoli arrotondati 10">
                <a:extLst>
                  <a:ext uri="{FF2B5EF4-FFF2-40B4-BE49-F238E27FC236}">
                    <a16:creationId xmlns:a16="http://schemas.microsoft.com/office/drawing/2014/main" id="{67B000B4-86E1-6680-6450-91819361D126}"/>
                  </a:ext>
                </a:extLst>
              </p:cNvPr>
              <p:cNvSpPr/>
              <p:nvPr/>
            </p:nvSpPr>
            <p:spPr>
              <a:xfrm>
                <a:off x="6879516" y="1362892"/>
                <a:ext cx="1820059" cy="1155737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5454498-85A0-8CF7-92F0-5F078A555906}"/>
                  </a:ext>
                </a:extLst>
              </p:cNvPr>
              <p:cNvSpPr txBox="1"/>
              <p:nvPr/>
            </p:nvSpPr>
            <p:spPr>
              <a:xfrm>
                <a:off x="6913366" y="1396742"/>
                <a:ext cx="1752359" cy="108803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800" dirty="0"/>
                  <a:t>Independent</a:t>
                </a:r>
                <a:r>
                  <a:rPr lang="it-IT" sz="2800" kern="1200" dirty="0"/>
                  <a:t> hits</a:t>
                </a:r>
                <a:endParaRPr lang="en-US" sz="2800" kern="1200" dirty="0"/>
              </a:p>
            </p:txBody>
          </p:sp>
        </p:grp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DA716A62-19B8-BDFD-6932-E49A31EF0266}"/>
                </a:ext>
              </a:extLst>
            </p:cNvPr>
            <p:cNvCxnSpPr>
              <a:cxnSpLocks/>
              <a:stCxn id="8" idx="2"/>
              <a:endCxn id="12" idx="0"/>
            </p:cNvCxnSpPr>
            <p:nvPr/>
          </p:nvCxnSpPr>
          <p:spPr>
            <a:xfrm flipH="1">
              <a:off x="2071568" y="3668142"/>
              <a:ext cx="3" cy="49639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CB64958F-D332-BA13-7BAD-ED4230921F77}"/>
                </a:ext>
              </a:extLst>
            </p:cNvPr>
            <p:cNvCxnSpPr>
              <a:cxnSpLocks/>
              <a:stCxn id="12" idx="2"/>
              <a:endCxn id="6" idx="0"/>
            </p:cNvCxnSpPr>
            <p:nvPr/>
          </p:nvCxnSpPr>
          <p:spPr>
            <a:xfrm>
              <a:off x="2071568" y="4732915"/>
              <a:ext cx="1" cy="5193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oogle Shape;151;g27df92e4ca9_0_1">
            <a:extLst>
              <a:ext uri="{FF2B5EF4-FFF2-40B4-BE49-F238E27FC236}">
                <a16:creationId xmlns:a16="http://schemas.microsoft.com/office/drawing/2014/main" id="{C28CDC44-94B0-3638-9907-88F859ECBA9F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COMSOL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284528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F0DE6-FF63-5730-2AFE-EE76805CD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146;g27df92e4ca9_0_1">
            <a:extLst>
              <a:ext uri="{FF2B5EF4-FFF2-40B4-BE49-F238E27FC236}">
                <a16:creationId xmlns:a16="http://schemas.microsoft.com/office/drawing/2014/main" id="{AACA66B1-30FC-30FA-B18D-56094700369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12191040" cy="849960"/>
          </a:xfrm>
          <a:prstGeom prst="rect">
            <a:avLst/>
          </a:prstGeom>
          <a:ln w="0">
            <a:noFill/>
          </a:ln>
        </p:spPr>
      </p:pic>
      <p:grpSp>
        <p:nvGrpSpPr>
          <p:cNvPr id="225" name="Google Shape;147;g27df92e4ca9_0_1">
            <a:extLst>
              <a:ext uri="{FF2B5EF4-FFF2-40B4-BE49-F238E27FC236}">
                <a16:creationId xmlns:a16="http://schemas.microsoft.com/office/drawing/2014/main" id="{AC57CAA1-7722-2B62-B7B1-766C5FBE9686}"/>
              </a:ext>
            </a:extLst>
          </p:cNvPr>
          <p:cNvGrpSpPr/>
          <p:nvPr/>
        </p:nvGrpSpPr>
        <p:grpSpPr>
          <a:xfrm>
            <a:off x="0" y="6511320"/>
            <a:ext cx="12191040" cy="536040"/>
            <a:chOff x="0" y="6511320"/>
            <a:chExt cx="12191040" cy="536040"/>
          </a:xfrm>
        </p:grpSpPr>
        <p:pic>
          <p:nvPicPr>
            <p:cNvPr id="226" name="Google Shape;148;g27df92e4ca9_0_1">
              <a:extLst>
                <a:ext uri="{FF2B5EF4-FFF2-40B4-BE49-F238E27FC236}">
                  <a16:creationId xmlns:a16="http://schemas.microsoft.com/office/drawing/2014/main" id="{30DE540F-7839-FDA7-0C00-B7206C5D7F57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0" y="6511320"/>
              <a:ext cx="12191040" cy="360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7" name="Google Shape;149;g27df92e4ca9_0_1">
              <a:extLst>
                <a:ext uri="{FF2B5EF4-FFF2-40B4-BE49-F238E27FC236}">
                  <a16:creationId xmlns:a16="http://schemas.microsoft.com/office/drawing/2014/main" id="{4A9A751B-5B26-92BC-6335-ABE30AB6EB47}"/>
                </a:ext>
              </a:extLst>
            </p:cNvPr>
            <p:cNvSpPr/>
            <p:nvPr/>
          </p:nvSpPr>
          <p:spPr>
            <a:xfrm>
              <a:off x="6712920" y="6536520"/>
              <a:ext cx="53161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400" b="0" strike="noStrike" spc="-1">
                  <a:solidFill>
                    <a:schemeClr val="lt1"/>
                  </a:solidFill>
                  <a:latin typeface="Arial"/>
                  <a:ea typeface="Arial"/>
                </a:rPr>
                <a:t>Missione 4 </a:t>
              </a:r>
              <a:r>
                <a:rPr lang="it-IT" sz="1400" b="1" strike="noStrike" spc="-1">
                  <a:solidFill>
                    <a:schemeClr val="lt1"/>
                  </a:solidFill>
                  <a:latin typeface="Arial"/>
                  <a:ea typeface="Arial"/>
                </a:rPr>
                <a:t>• Istruzione e Ricerca </a:t>
              </a:r>
              <a:endParaRPr lang="it-IT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8" name="Google Shape;150;g27df92e4ca9_0_1">
              <a:extLst>
                <a:ext uri="{FF2B5EF4-FFF2-40B4-BE49-F238E27FC236}">
                  <a16:creationId xmlns:a16="http://schemas.microsoft.com/office/drawing/2014/main" id="{7F84A18B-4B67-C089-C061-1535F19D1823}"/>
                </a:ext>
              </a:extLst>
            </p:cNvPr>
            <p:cNvSpPr/>
            <p:nvPr/>
          </p:nvSpPr>
          <p:spPr>
            <a:xfrm>
              <a:off x="467640" y="6530760"/>
              <a:ext cx="791820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400" b="0" strike="noStrike" spc="-1">
                  <a:solidFill>
                    <a:schemeClr val="lt1"/>
                  </a:solidFill>
                  <a:latin typeface="Titillium Web"/>
                  <a:ea typeface="Titillium Web"/>
                </a:rPr>
                <a:t>ICSC Italian Research Center on High-Performance Computing, Big Data and Quantum Computing</a:t>
              </a:r>
              <a:endParaRPr lang="it-IT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52CB74-8390-83B1-A552-79A386A95F9D}"/>
              </a:ext>
            </a:extLst>
          </p:cNvPr>
          <p:cNvSpPr txBox="1"/>
          <p:nvPr/>
        </p:nvSpPr>
        <p:spPr>
          <a:xfrm>
            <a:off x="981118" y="1717269"/>
            <a:ext cx="3450977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rgbClr val="FFFF00"/>
              </a:gs>
            </a:gsLst>
            <a:lin ang="5400000" scaled="1"/>
          </a:gra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hits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43676F2-6D59-AA10-45F4-CF835274E436}"/>
                  </a:ext>
                </a:extLst>
              </p:cNvPr>
              <p:cNvSpPr txBox="1"/>
              <p:nvPr/>
            </p:nvSpPr>
            <p:spPr>
              <a:xfrm>
                <a:off x="467640" y="2351802"/>
                <a:ext cx="6690317" cy="7139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𝑠𝑖𝑛𝑔𝑎𝑙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𝑎𝑟𝑐𝑡𝑎𝑛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𝐶𝑟𝑖𝑡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𝑎𝑟𝑐𝑡𝑎𝑛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𝐶𝑅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den>
                                  </m:f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𝐶𝑟𝑖𝑡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43676F2-6D59-AA10-45F4-CF835274E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40" y="2351802"/>
                <a:ext cx="6690317" cy="713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40A3A5BD-F5DC-1148-76A1-2D4DA8561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0" y="3085220"/>
            <a:ext cx="3116898" cy="327699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9D0EAE2-67B0-13F7-68D4-EF5D1C04B336}"/>
              </a:ext>
            </a:extLst>
          </p:cNvPr>
          <p:cNvGrpSpPr/>
          <p:nvPr/>
        </p:nvGrpSpPr>
        <p:grpSpPr>
          <a:xfrm>
            <a:off x="4105572" y="3505219"/>
            <a:ext cx="3218148" cy="2515230"/>
            <a:chOff x="4105572" y="3505219"/>
            <a:chExt cx="3218148" cy="2515230"/>
          </a:xfrm>
          <a:solidFill>
            <a:schemeClr val="bg1">
              <a:lumMod val="95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28AA72A-8174-C8FF-4BDA-B7369176C747}"/>
                    </a:ext>
                  </a:extLst>
                </p:cNvPr>
                <p:cNvSpPr txBox="1"/>
                <p:nvPr/>
              </p:nvSpPr>
              <p:spPr>
                <a:xfrm>
                  <a:off x="4111667" y="3505219"/>
                  <a:ext cx="1203919" cy="5203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𝐶𝑅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𝐶𝑅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7B0D9B5A-8A18-7E33-DB14-FBF625732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1667" y="3505219"/>
                  <a:ext cx="1203919" cy="5203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474DEDD4-5D0C-6E18-AC01-BE238EAB7432}"/>
                    </a:ext>
                  </a:extLst>
                </p:cNvPr>
                <p:cNvSpPr txBox="1"/>
                <p:nvPr/>
              </p:nvSpPr>
              <p:spPr>
                <a:xfrm>
                  <a:off x="4105572" y="4514144"/>
                  <a:ext cx="3218148" cy="612732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𝑇𝐸𝑆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𝑏𝑎𝑡h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474DEDD4-5D0C-6E18-AC01-BE238EAB7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572" y="4514144"/>
                  <a:ext cx="3218148" cy="6127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F8C053F1-5FD9-F654-39D1-838E0284AE79}"/>
                    </a:ext>
                  </a:extLst>
                </p:cNvPr>
                <p:cNvSpPr txBox="1"/>
                <p:nvPr/>
              </p:nvSpPr>
              <p:spPr>
                <a:xfrm>
                  <a:off x="4111441" y="5615402"/>
                  <a:ext cx="1643720" cy="405047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𝐶𝑅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F8C053F1-5FD9-F654-39D1-838E0284A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1441" y="5615402"/>
                  <a:ext cx="1643720" cy="40504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Google Shape;151;g27df92e4ca9_0_1">
            <a:extLst>
              <a:ext uri="{FF2B5EF4-FFF2-40B4-BE49-F238E27FC236}">
                <a16:creationId xmlns:a16="http://schemas.microsoft.com/office/drawing/2014/main" id="{ADBFD21F-EB8F-A7DB-A06A-2C68D28EE0EB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TES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response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A106D0-35B4-7F89-F83A-D29D209B7787}"/>
              </a:ext>
            </a:extLst>
          </p:cNvPr>
          <p:cNvSpPr txBox="1"/>
          <p:nvPr/>
        </p:nvSpPr>
        <p:spPr>
          <a:xfrm>
            <a:off x="7759905" y="1717269"/>
            <a:ext cx="3450977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rgbClr val="FFFF00"/>
              </a:gs>
            </a:gsLst>
            <a:lin ang="5400000" scaled="1"/>
          </a:gra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Wafer hits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92B588E-EA6F-0B64-CC78-4AB13084553F}"/>
                  </a:ext>
                </a:extLst>
              </p:cNvPr>
              <p:cNvSpPr txBox="1"/>
              <p:nvPr/>
            </p:nvSpPr>
            <p:spPr>
              <a:xfrm>
                <a:off x="7876319" y="3544701"/>
                <a:ext cx="3218148" cy="5142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𝐶𝑅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𝑇𝐸𝑆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𝐶𝑅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92B588E-EA6F-0B64-CC78-4AB130845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319" y="3544701"/>
                <a:ext cx="3218148" cy="5142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64BC0C7-786E-F086-F860-37E8E24E8648}"/>
                  </a:ext>
                </a:extLst>
              </p:cNvPr>
              <p:cNvSpPr txBox="1"/>
              <p:nvPr/>
            </p:nvSpPr>
            <p:spPr>
              <a:xfrm>
                <a:off x="7876319" y="2544513"/>
                <a:ext cx="3218148" cy="53777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/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/>
                            <m:t>Δ</m:t>
                          </m:r>
                          <m:r>
                            <a:rPr lang="en-US" i="1"/>
                            <m:t> </m:t>
                          </m:r>
                          <m:r>
                            <m:rPr>
                              <m:sty m:val="p"/>
                            </m:rPr>
                            <a:rPr lang="en-US"/>
                            <m:t>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/>
                            <m:t>Δ</m:t>
                          </m:r>
                          <m:r>
                            <a:rPr lang="en-US" i="1"/>
                            <m:t> </m:t>
                          </m:r>
                          <m:r>
                            <m:rPr>
                              <m:sty m:val="p"/>
                            </m:rPr>
                            <a:rPr lang="en-US"/>
                            <m:t>t</m:t>
                          </m:r>
                        </m:den>
                      </m:f>
                      <m:r>
                        <a:rPr lang="en-US" i="1"/>
                        <m:t> </m:t>
                      </m:r>
                      <m:r>
                        <a:rPr lang="en-US"/>
                        <m:t>=</m:t>
                      </m:r>
                      <m:r>
                        <a:rPr lang="en-US" i="1"/>
                        <m:t> </m:t>
                      </m:r>
                      <m:f>
                        <m:fPr>
                          <m:ctrlPr>
                            <a:rPr lang="en-US" i="1"/>
                          </m:ctrlPr>
                        </m:fPr>
                        <m:num>
                          <m:r>
                            <a:rPr lang="en-US" i="1"/>
                            <m:t>𝑘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/>
                            <m:t>ρ</m:t>
                          </m:r>
                          <m:sSub>
                            <m:sSubPr>
                              <m:ctrlPr>
                                <a:rPr lang="en-US" i="1"/>
                              </m:ctrlPr>
                            </m:sSubPr>
                            <m:e>
                              <m:r>
                                <a:rPr lang="en-US" i="1"/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/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/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en-US" i="1"/>
                        <m:t> </m:t>
                      </m:r>
                      <m:sSup>
                        <m:sSupPr>
                          <m:ctrlPr>
                            <a:rPr lang="en-US" i="1"/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/>
                            <m:t>∇</m:t>
                          </m:r>
                        </m:e>
                        <m:sup>
                          <m:r>
                            <a:rPr lang="en-US"/>
                            <m:t>2</m:t>
                          </m:r>
                          <m:r>
                            <a:rPr lang="en-US" i="1"/>
                            <m:t> </m:t>
                          </m:r>
                        </m:sup>
                      </m:sSup>
                      <m:r>
                        <a:rPr lang="en-US" i="1"/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64BC0C7-786E-F086-F860-37E8E24E8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319" y="2544513"/>
                <a:ext cx="3218148" cy="537776"/>
              </a:xfrm>
              <a:prstGeom prst="rect">
                <a:avLst/>
              </a:prstGeom>
              <a:blipFill>
                <a:blip r:embed="rId11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719F90-EC55-22DE-E50F-72B5D0B1CA9C}"/>
              </a:ext>
            </a:extLst>
          </p:cNvPr>
          <p:cNvSpPr txBox="1"/>
          <p:nvPr/>
        </p:nvSpPr>
        <p:spPr>
          <a:xfrm rot="19274532">
            <a:off x="10087204" y="2512113"/>
            <a:ext cx="1516307" cy="5163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dirty="0">
                <a:solidFill>
                  <a:srgbClr val="C00000"/>
                </a:solidFill>
              </a:rPr>
              <a:t>OLD</a:t>
            </a:r>
            <a:endParaRPr lang="it-IT" sz="2800" kern="1200" dirty="0">
              <a:solidFill>
                <a:srgbClr val="C0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6FD7DF-7204-28EA-771A-E48287FB60F5}"/>
              </a:ext>
            </a:extLst>
          </p:cNvPr>
          <p:cNvSpPr txBox="1"/>
          <p:nvPr/>
        </p:nvSpPr>
        <p:spPr>
          <a:xfrm rot="19274532">
            <a:off x="10087206" y="3419267"/>
            <a:ext cx="1516307" cy="5163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dirty="0">
                <a:solidFill>
                  <a:srgbClr val="00B050"/>
                </a:solidFill>
              </a:rPr>
              <a:t>NEW</a:t>
            </a:r>
            <a:endParaRPr lang="it-IT" sz="2800" kern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92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534D758-8A94-2CBF-76F0-58F5BBCA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A1D692B6-7021-3C41-4D0B-7CED7CAE48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91D59CB2-4DED-DD23-C41B-480A54F2070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B70E5287-DA97-858B-C8DE-DF6142BDD6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4BA5081F-8D8F-7C3D-27EC-DFCD21E2918F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0CF7FD9A-88E3-5ECD-1504-6BD650309524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51;g27df92e4ca9_0_1">
            <a:extLst>
              <a:ext uri="{FF2B5EF4-FFF2-40B4-BE49-F238E27FC236}">
                <a16:creationId xmlns:a16="http://schemas.microsoft.com/office/drawing/2014/main" id="{E6A6A1C6-B65F-361C-EB64-25A6A7FC97DD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: CRAB tuning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A4D8418-D21E-8471-4B5B-23D553AF7126}"/>
              </a:ext>
            </a:extLst>
          </p:cNvPr>
          <p:cNvSpPr txBox="1">
            <a:spLocks/>
          </p:cNvSpPr>
          <p:nvPr/>
        </p:nvSpPr>
        <p:spPr>
          <a:xfrm>
            <a:off x="6274840" y="2233570"/>
            <a:ext cx="5755107" cy="3954929"/>
          </a:xfrm>
          <a:custGeom>
            <a:avLst/>
            <a:gdLst>
              <a:gd name="connsiteX0" fmla="*/ 0 w 5755107"/>
              <a:gd name="connsiteY0" fmla="*/ 0 h 3954929"/>
              <a:gd name="connsiteX1" fmla="*/ 690613 w 5755107"/>
              <a:gd name="connsiteY1" fmla="*/ 0 h 3954929"/>
              <a:gd name="connsiteX2" fmla="*/ 1208572 w 5755107"/>
              <a:gd name="connsiteY2" fmla="*/ 0 h 3954929"/>
              <a:gd name="connsiteX3" fmla="*/ 1611430 w 5755107"/>
              <a:gd name="connsiteY3" fmla="*/ 0 h 3954929"/>
              <a:gd name="connsiteX4" fmla="*/ 2129390 w 5755107"/>
              <a:gd name="connsiteY4" fmla="*/ 0 h 3954929"/>
              <a:gd name="connsiteX5" fmla="*/ 2589798 w 5755107"/>
              <a:gd name="connsiteY5" fmla="*/ 0 h 3954929"/>
              <a:gd name="connsiteX6" fmla="*/ 3222860 w 5755107"/>
              <a:gd name="connsiteY6" fmla="*/ 0 h 3954929"/>
              <a:gd name="connsiteX7" fmla="*/ 3798371 w 5755107"/>
              <a:gd name="connsiteY7" fmla="*/ 0 h 3954929"/>
              <a:gd name="connsiteX8" fmla="*/ 4201228 w 5755107"/>
              <a:gd name="connsiteY8" fmla="*/ 0 h 3954929"/>
              <a:gd name="connsiteX9" fmla="*/ 4604086 w 5755107"/>
              <a:gd name="connsiteY9" fmla="*/ 0 h 3954929"/>
              <a:gd name="connsiteX10" fmla="*/ 5755107 w 5755107"/>
              <a:gd name="connsiteY10" fmla="*/ 0 h 3954929"/>
              <a:gd name="connsiteX11" fmla="*/ 5755107 w 5755107"/>
              <a:gd name="connsiteY11" fmla="*/ 485891 h 3954929"/>
              <a:gd name="connsiteX12" fmla="*/ 5755107 w 5755107"/>
              <a:gd name="connsiteY12" fmla="*/ 1011332 h 3954929"/>
              <a:gd name="connsiteX13" fmla="*/ 5755107 w 5755107"/>
              <a:gd name="connsiteY13" fmla="*/ 1655420 h 3954929"/>
              <a:gd name="connsiteX14" fmla="*/ 5755107 w 5755107"/>
              <a:gd name="connsiteY14" fmla="*/ 2141312 h 3954929"/>
              <a:gd name="connsiteX15" fmla="*/ 5755107 w 5755107"/>
              <a:gd name="connsiteY15" fmla="*/ 2745851 h 3954929"/>
              <a:gd name="connsiteX16" fmla="*/ 5755107 w 5755107"/>
              <a:gd name="connsiteY16" fmla="*/ 3192193 h 3954929"/>
              <a:gd name="connsiteX17" fmla="*/ 5755107 w 5755107"/>
              <a:gd name="connsiteY17" fmla="*/ 3954929 h 3954929"/>
              <a:gd name="connsiteX18" fmla="*/ 5122045 w 5755107"/>
              <a:gd name="connsiteY18" fmla="*/ 3954929 h 3954929"/>
              <a:gd name="connsiteX19" fmla="*/ 4546535 w 5755107"/>
              <a:gd name="connsiteY19" fmla="*/ 3954929 h 3954929"/>
              <a:gd name="connsiteX20" fmla="*/ 4028575 w 5755107"/>
              <a:gd name="connsiteY20" fmla="*/ 3954929 h 3954929"/>
              <a:gd name="connsiteX21" fmla="*/ 3625717 w 5755107"/>
              <a:gd name="connsiteY21" fmla="*/ 3954929 h 3954929"/>
              <a:gd name="connsiteX22" fmla="*/ 3165309 w 5755107"/>
              <a:gd name="connsiteY22" fmla="*/ 3954929 h 3954929"/>
              <a:gd name="connsiteX23" fmla="*/ 2762451 w 5755107"/>
              <a:gd name="connsiteY23" fmla="*/ 3954929 h 3954929"/>
              <a:gd name="connsiteX24" fmla="*/ 2186941 w 5755107"/>
              <a:gd name="connsiteY24" fmla="*/ 3954929 h 3954929"/>
              <a:gd name="connsiteX25" fmla="*/ 1784083 w 5755107"/>
              <a:gd name="connsiteY25" fmla="*/ 3954929 h 3954929"/>
              <a:gd name="connsiteX26" fmla="*/ 1208572 w 5755107"/>
              <a:gd name="connsiteY26" fmla="*/ 3954929 h 3954929"/>
              <a:gd name="connsiteX27" fmla="*/ 805715 w 5755107"/>
              <a:gd name="connsiteY27" fmla="*/ 3954929 h 3954929"/>
              <a:gd name="connsiteX28" fmla="*/ 0 w 5755107"/>
              <a:gd name="connsiteY28" fmla="*/ 3954929 h 3954929"/>
              <a:gd name="connsiteX29" fmla="*/ 0 w 5755107"/>
              <a:gd name="connsiteY29" fmla="*/ 3350390 h 3954929"/>
              <a:gd name="connsiteX30" fmla="*/ 0 w 5755107"/>
              <a:gd name="connsiteY30" fmla="*/ 2706301 h 3954929"/>
              <a:gd name="connsiteX31" fmla="*/ 0 w 5755107"/>
              <a:gd name="connsiteY31" fmla="*/ 2259959 h 3954929"/>
              <a:gd name="connsiteX32" fmla="*/ 0 w 5755107"/>
              <a:gd name="connsiteY32" fmla="*/ 1655420 h 3954929"/>
              <a:gd name="connsiteX33" fmla="*/ 0 w 5755107"/>
              <a:gd name="connsiteY33" fmla="*/ 1169529 h 3954929"/>
              <a:gd name="connsiteX34" fmla="*/ 0 w 5755107"/>
              <a:gd name="connsiteY34" fmla="*/ 723187 h 3954929"/>
              <a:gd name="connsiteX35" fmla="*/ 0 w 5755107"/>
              <a:gd name="connsiteY35" fmla="*/ 0 h 395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55107" h="3954929" fill="none" extrusionOk="0">
                <a:moveTo>
                  <a:pt x="0" y="0"/>
                </a:moveTo>
                <a:cubicBezTo>
                  <a:pt x="192202" y="-18463"/>
                  <a:pt x="373045" y="32416"/>
                  <a:pt x="690613" y="0"/>
                </a:cubicBezTo>
                <a:cubicBezTo>
                  <a:pt x="1008181" y="-32416"/>
                  <a:pt x="959628" y="37717"/>
                  <a:pt x="1208572" y="0"/>
                </a:cubicBezTo>
                <a:cubicBezTo>
                  <a:pt x="1457516" y="-37717"/>
                  <a:pt x="1490913" y="10118"/>
                  <a:pt x="1611430" y="0"/>
                </a:cubicBezTo>
                <a:cubicBezTo>
                  <a:pt x="1731947" y="-10118"/>
                  <a:pt x="1903526" y="59222"/>
                  <a:pt x="2129390" y="0"/>
                </a:cubicBezTo>
                <a:cubicBezTo>
                  <a:pt x="2355254" y="-59222"/>
                  <a:pt x="2413549" y="32156"/>
                  <a:pt x="2589798" y="0"/>
                </a:cubicBezTo>
                <a:cubicBezTo>
                  <a:pt x="2766047" y="-32156"/>
                  <a:pt x="2944801" y="15128"/>
                  <a:pt x="3222860" y="0"/>
                </a:cubicBezTo>
                <a:cubicBezTo>
                  <a:pt x="3500919" y="-15128"/>
                  <a:pt x="3681440" y="52713"/>
                  <a:pt x="3798371" y="0"/>
                </a:cubicBezTo>
                <a:cubicBezTo>
                  <a:pt x="3915302" y="-52713"/>
                  <a:pt x="4080291" y="13153"/>
                  <a:pt x="4201228" y="0"/>
                </a:cubicBezTo>
                <a:cubicBezTo>
                  <a:pt x="4322165" y="-13153"/>
                  <a:pt x="4447162" y="29769"/>
                  <a:pt x="4604086" y="0"/>
                </a:cubicBezTo>
                <a:cubicBezTo>
                  <a:pt x="4761010" y="-29769"/>
                  <a:pt x="5497730" y="33305"/>
                  <a:pt x="5755107" y="0"/>
                </a:cubicBezTo>
                <a:cubicBezTo>
                  <a:pt x="5756277" y="174156"/>
                  <a:pt x="5729492" y="381144"/>
                  <a:pt x="5755107" y="485891"/>
                </a:cubicBezTo>
                <a:cubicBezTo>
                  <a:pt x="5780722" y="590638"/>
                  <a:pt x="5752653" y="790213"/>
                  <a:pt x="5755107" y="1011332"/>
                </a:cubicBezTo>
                <a:cubicBezTo>
                  <a:pt x="5757561" y="1232451"/>
                  <a:pt x="5748051" y="1395633"/>
                  <a:pt x="5755107" y="1655420"/>
                </a:cubicBezTo>
                <a:cubicBezTo>
                  <a:pt x="5762163" y="1915207"/>
                  <a:pt x="5740644" y="2022613"/>
                  <a:pt x="5755107" y="2141312"/>
                </a:cubicBezTo>
                <a:cubicBezTo>
                  <a:pt x="5769570" y="2260011"/>
                  <a:pt x="5695466" y="2446920"/>
                  <a:pt x="5755107" y="2745851"/>
                </a:cubicBezTo>
                <a:cubicBezTo>
                  <a:pt x="5814748" y="3044782"/>
                  <a:pt x="5720815" y="2998581"/>
                  <a:pt x="5755107" y="3192193"/>
                </a:cubicBezTo>
                <a:cubicBezTo>
                  <a:pt x="5789399" y="3385805"/>
                  <a:pt x="5668774" y="3787977"/>
                  <a:pt x="5755107" y="3954929"/>
                </a:cubicBezTo>
                <a:cubicBezTo>
                  <a:pt x="5443523" y="4026262"/>
                  <a:pt x="5431648" y="3928039"/>
                  <a:pt x="5122045" y="3954929"/>
                </a:cubicBezTo>
                <a:cubicBezTo>
                  <a:pt x="4812442" y="3981819"/>
                  <a:pt x="4759738" y="3944478"/>
                  <a:pt x="4546535" y="3954929"/>
                </a:cubicBezTo>
                <a:cubicBezTo>
                  <a:pt x="4333332" y="3965380"/>
                  <a:pt x="4165582" y="3909330"/>
                  <a:pt x="4028575" y="3954929"/>
                </a:cubicBezTo>
                <a:cubicBezTo>
                  <a:pt x="3891568" y="4000528"/>
                  <a:pt x="3782888" y="3932468"/>
                  <a:pt x="3625717" y="3954929"/>
                </a:cubicBezTo>
                <a:cubicBezTo>
                  <a:pt x="3468546" y="3977390"/>
                  <a:pt x="3391234" y="3946276"/>
                  <a:pt x="3165309" y="3954929"/>
                </a:cubicBezTo>
                <a:cubicBezTo>
                  <a:pt x="2939384" y="3963582"/>
                  <a:pt x="2952564" y="3937938"/>
                  <a:pt x="2762451" y="3954929"/>
                </a:cubicBezTo>
                <a:cubicBezTo>
                  <a:pt x="2572338" y="3971920"/>
                  <a:pt x="2467208" y="3949013"/>
                  <a:pt x="2186941" y="3954929"/>
                </a:cubicBezTo>
                <a:cubicBezTo>
                  <a:pt x="1906674" y="3960845"/>
                  <a:pt x="1881679" y="3931208"/>
                  <a:pt x="1784083" y="3954929"/>
                </a:cubicBezTo>
                <a:cubicBezTo>
                  <a:pt x="1686487" y="3978650"/>
                  <a:pt x="1391122" y="3933887"/>
                  <a:pt x="1208572" y="3954929"/>
                </a:cubicBezTo>
                <a:cubicBezTo>
                  <a:pt x="1026022" y="3975971"/>
                  <a:pt x="897763" y="3942507"/>
                  <a:pt x="805715" y="3954929"/>
                </a:cubicBezTo>
                <a:cubicBezTo>
                  <a:pt x="713667" y="3967351"/>
                  <a:pt x="169832" y="3902134"/>
                  <a:pt x="0" y="3954929"/>
                </a:cubicBezTo>
                <a:cubicBezTo>
                  <a:pt x="-13801" y="3833659"/>
                  <a:pt x="69394" y="3473639"/>
                  <a:pt x="0" y="3350390"/>
                </a:cubicBezTo>
                <a:cubicBezTo>
                  <a:pt x="-69394" y="3227141"/>
                  <a:pt x="34628" y="2995514"/>
                  <a:pt x="0" y="2706301"/>
                </a:cubicBezTo>
                <a:cubicBezTo>
                  <a:pt x="-34628" y="2417088"/>
                  <a:pt x="50925" y="2460293"/>
                  <a:pt x="0" y="2259959"/>
                </a:cubicBezTo>
                <a:cubicBezTo>
                  <a:pt x="-50925" y="2059625"/>
                  <a:pt x="9264" y="1940657"/>
                  <a:pt x="0" y="1655420"/>
                </a:cubicBezTo>
                <a:cubicBezTo>
                  <a:pt x="-9264" y="1370183"/>
                  <a:pt x="32046" y="1398681"/>
                  <a:pt x="0" y="1169529"/>
                </a:cubicBezTo>
                <a:cubicBezTo>
                  <a:pt x="-32046" y="940377"/>
                  <a:pt x="43286" y="890307"/>
                  <a:pt x="0" y="723187"/>
                </a:cubicBezTo>
                <a:cubicBezTo>
                  <a:pt x="-43286" y="556067"/>
                  <a:pt x="79787" y="343380"/>
                  <a:pt x="0" y="0"/>
                </a:cubicBezTo>
                <a:close/>
              </a:path>
              <a:path w="5755107" h="3954929" stroke="0" extrusionOk="0">
                <a:moveTo>
                  <a:pt x="0" y="0"/>
                </a:moveTo>
                <a:cubicBezTo>
                  <a:pt x="138056" y="-41246"/>
                  <a:pt x="288319" y="40453"/>
                  <a:pt x="517960" y="0"/>
                </a:cubicBezTo>
                <a:cubicBezTo>
                  <a:pt x="747601" y="-40453"/>
                  <a:pt x="772834" y="20212"/>
                  <a:pt x="920817" y="0"/>
                </a:cubicBezTo>
                <a:cubicBezTo>
                  <a:pt x="1068800" y="-20212"/>
                  <a:pt x="1271968" y="40820"/>
                  <a:pt x="1553879" y="0"/>
                </a:cubicBezTo>
                <a:cubicBezTo>
                  <a:pt x="1835790" y="-40820"/>
                  <a:pt x="1813630" y="47975"/>
                  <a:pt x="2014287" y="0"/>
                </a:cubicBezTo>
                <a:cubicBezTo>
                  <a:pt x="2214944" y="-47975"/>
                  <a:pt x="2426518" y="59068"/>
                  <a:pt x="2647349" y="0"/>
                </a:cubicBezTo>
                <a:cubicBezTo>
                  <a:pt x="2868180" y="-59068"/>
                  <a:pt x="3168621" y="53911"/>
                  <a:pt x="3337962" y="0"/>
                </a:cubicBezTo>
                <a:cubicBezTo>
                  <a:pt x="3507303" y="-53911"/>
                  <a:pt x="3677035" y="45726"/>
                  <a:pt x="3971024" y="0"/>
                </a:cubicBezTo>
                <a:cubicBezTo>
                  <a:pt x="4265013" y="-45726"/>
                  <a:pt x="4190732" y="22382"/>
                  <a:pt x="4373881" y="0"/>
                </a:cubicBezTo>
                <a:cubicBezTo>
                  <a:pt x="4557030" y="-22382"/>
                  <a:pt x="4694816" y="21005"/>
                  <a:pt x="4776739" y="0"/>
                </a:cubicBezTo>
                <a:cubicBezTo>
                  <a:pt x="4858662" y="-21005"/>
                  <a:pt x="5002582" y="20453"/>
                  <a:pt x="5179596" y="0"/>
                </a:cubicBezTo>
                <a:cubicBezTo>
                  <a:pt x="5356610" y="-20453"/>
                  <a:pt x="5612429" y="7884"/>
                  <a:pt x="5755107" y="0"/>
                </a:cubicBezTo>
                <a:cubicBezTo>
                  <a:pt x="5802590" y="266963"/>
                  <a:pt x="5712831" y="448347"/>
                  <a:pt x="5755107" y="604539"/>
                </a:cubicBezTo>
                <a:cubicBezTo>
                  <a:pt x="5797383" y="760731"/>
                  <a:pt x="5700703" y="1057167"/>
                  <a:pt x="5755107" y="1209078"/>
                </a:cubicBezTo>
                <a:cubicBezTo>
                  <a:pt x="5809511" y="1360989"/>
                  <a:pt x="5752998" y="1540495"/>
                  <a:pt x="5755107" y="1694970"/>
                </a:cubicBezTo>
                <a:cubicBezTo>
                  <a:pt x="5757216" y="1849445"/>
                  <a:pt x="5716993" y="2079362"/>
                  <a:pt x="5755107" y="2180861"/>
                </a:cubicBezTo>
                <a:cubicBezTo>
                  <a:pt x="5793221" y="2282360"/>
                  <a:pt x="5707723" y="2458904"/>
                  <a:pt x="5755107" y="2706301"/>
                </a:cubicBezTo>
                <a:cubicBezTo>
                  <a:pt x="5802491" y="2953698"/>
                  <a:pt x="5704028" y="3031758"/>
                  <a:pt x="5755107" y="3231742"/>
                </a:cubicBezTo>
                <a:cubicBezTo>
                  <a:pt x="5806186" y="3431726"/>
                  <a:pt x="5753401" y="3793366"/>
                  <a:pt x="5755107" y="3954929"/>
                </a:cubicBezTo>
                <a:cubicBezTo>
                  <a:pt x="5453695" y="4025452"/>
                  <a:pt x="5380067" y="3948510"/>
                  <a:pt x="5122045" y="3954929"/>
                </a:cubicBezTo>
                <a:cubicBezTo>
                  <a:pt x="4864023" y="3961348"/>
                  <a:pt x="4751403" y="3903867"/>
                  <a:pt x="4546535" y="3954929"/>
                </a:cubicBezTo>
                <a:cubicBezTo>
                  <a:pt x="4341667" y="4005991"/>
                  <a:pt x="4240165" y="3930760"/>
                  <a:pt x="4028575" y="3954929"/>
                </a:cubicBezTo>
                <a:cubicBezTo>
                  <a:pt x="3816985" y="3979098"/>
                  <a:pt x="3752679" y="3917519"/>
                  <a:pt x="3568166" y="3954929"/>
                </a:cubicBezTo>
                <a:cubicBezTo>
                  <a:pt x="3383653" y="3992339"/>
                  <a:pt x="3359261" y="3945753"/>
                  <a:pt x="3165309" y="3954929"/>
                </a:cubicBezTo>
                <a:cubicBezTo>
                  <a:pt x="2971357" y="3964105"/>
                  <a:pt x="2696022" y="3950270"/>
                  <a:pt x="2474696" y="3954929"/>
                </a:cubicBezTo>
                <a:cubicBezTo>
                  <a:pt x="2253370" y="3959588"/>
                  <a:pt x="2021955" y="3939072"/>
                  <a:pt x="1784083" y="3954929"/>
                </a:cubicBezTo>
                <a:cubicBezTo>
                  <a:pt x="1546211" y="3970786"/>
                  <a:pt x="1399514" y="3917737"/>
                  <a:pt x="1151021" y="3954929"/>
                </a:cubicBezTo>
                <a:cubicBezTo>
                  <a:pt x="902528" y="3992121"/>
                  <a:pt x="935888" y="3940875"/>
                  <a:pt x="748164" y="3954929"/>
                </a:cubicBezTo>
                <a:cubicBezTo>
                  <a:pt x="560440" y="3968983"/>
                  <a:pt x="159914" y="3897367"/>
                  <a:pt x="0" y="3954929"/>
                </a:cubicBezTo>
                <a:cubicBezTo>
                  <a:pt x="-33716" y="3764201"/>
                  <a:pt x="6733" y="3629304"/>
                  <a:pt x="0" y="3469038"/>
                </a:cubicBezTo>
                <a:cubicBezTo>
                  <a:pt x="-6733" y="3308772"/>
                  <a:pt x="16798" y="3030380"/>
                  <a:pt x="0" y="2904048"/>
                </a:cubicBezTo>
                <a:cubicBezTo>
                  <a:pt x="-16798" y="2777716"/>
                  <a:pt x="5382" y="2576557"/>
                  <a:pt x="0" y="2378607"/>
                </a:cubicBezTo>
                <a:cubicBezTo>
                  <a:pt x="-5382" y="2180657"/>
                  <a:pt x="14242" y="1911421"/>
                  <a:pt x="0" y="1734519"/>
                </a:cubicBezTo>
                <a:cubicBezTo>
                  <a:pt x="-14242" y="1557617"/>
                  <a:pt x="56" y="1478031"/>
                  <a:pt x="0" y="1288177"/>
                </a:cubicBezTo>
                <a:cubicBezTo>
                  <a:pt x="-56" y="1098323"/>
                  <a:pt x="23697" y="996542"/>
                  <a:pt x="0" y="841835"/>
                </a:cubicBezTo>
                <a:cubicBezTo>
                  <a:pt x="-23697" y="687128"/>
                  <a:pt x="92977" y="1793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71825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Model: "Generator"		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 = 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====================================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Dense(</a:t>
            </a:r>
            <a:r>
              <a:rPr lang="en-US" sz="1600" dirty="0" err="1">
                <a:latin typeface="Tw Cen MT"/>
                <a:cs typeface="Times New Roman"/>
              </a:rPr>
              <a:t>time_bins</a:t>
            </a:r>
            <a:r>
              <a:rPr lang="en-US" sz="1600" dirty="0">
                <a:latin typeface="Tw Cen MT"/>
                <a:cs typeface="Times New Roman"/>
              </a:rPr>
              <a:t>//8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Conv1DTranspose(8,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, strides = 1,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Tw Cen MT"/>
                <a:cs typeface="Times New Roman"/>
              </a:rPr>
              <a:t>BatchNormalization</a:t>
            </a:r>
            <a:r>
              <a:rPr lang="en-US" sz="1600" dirty="0">
                <a:latin typeface="Tw Cen MT"/>
                <a:cs typeface="Times New Roman"/>
              </a:rPr>
              <a:t>()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Conv1DTranspose(16,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*2, strides=2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Tw Cen MT"/>
                <a:cs typeface="Times New Roman"/>
              </a:rPr>
              <a:t>BatchNormalization</a:t>
            </a:r>
            <a:r>
              <a:rPr lang="en-US" sz="1600" dirty="0">
                <a:latin typeface="Tw Cen MT"/>
                <a:cs typeface="Times New Roman"/>
              </a:rPr>
              <a:t>()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Conv1DTranspose(32,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*4, strides=4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Tw Cen MT"/>
                <a:cs typeface="Times New Roman"/>
              </a:rPr>
              <a:t>BatchNormalization</a:t>
            </a:r>
            <a:r>
              <a:rPr lang="en-US" sz="1600" dirty="0">
                <a:latin typeface="Tw Cen MT"/>
                <a:cs typeface="Times New Roman"/>
              </a:rPr>
              <a:t>()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SeparableConv1D(</a:t>
            </a:r>
            <a:r>
              <a:rPr lang="en-US" sz="1600" dirty="0" err="1">
                <a:latin typeface="Tw Cen MT"/>
                <a:cs typeface="Times New Roman"/>
              </a:rPr>
              <a:t>bolom_number</a:t>
            </a:r>
            <a:r>
              <a:rPr lang="en-US" sz="1600" dirty="0">
                <a:latin typeface="Tw Cen MT"/>
                <a:cs typeface="Times New Roman"/>
              </a:rPr>
              <a:t>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, strides = 1 , activation = sigmoid)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DBF67ED-75EF-3476-700E-5DD1784A752E}"/>
              </a:ext>
            </a:extLst>
          </p:cNvPr>
          <p:cNvSpPr txBox="1">
            <a:spLocks/>
          </p:cNvSpPr>
          <p:nvPr/>
        </p:nvSpPr>
        <p:spPr>
          <a:xfrm>
            <a:off x="162053" y="2046339"/>
            <a:ext cx="5892135" cy="4329390"/>
          </a:xfrm>
          <a:custGeom>
            <a:avLst/>
            <a:gdLst>
              <a:gd name="connsiteX0" fmla="*/ 0 w 5892135"/>
              <a:gd name="connsiteY0" fmla="*/ 0 h 4329390"/>
              <a:gd name="connsiteX1" fmla="*/ 589214 w 5892135"/>
              <a:gd name="connsiteY1" fmla="*/ 0 h 4329390"/>
              <a:gd name="connsiteX2" fmla="*/ 1119506 w 5892135"/>
              <a:gd name="connsiteY2" fmla="*/ 0 h 4329390"/>
              <a:gd name="connsiteX3" fmla="*/ 1590876 w 5892135"/>
              <a:gd name="connsiteY3" fmla="*/ 0 h 4329390"/>
              <a:gd name="connsiteX4" fmla="*/ 2239011 w 5892135"/>
              <a:gd name="connsiteY4" fmla="*/ 0 h 4329390"/>
              <a:gd name="connsiteX5" fmla="*/ 2828225 w 5892135"/>
              <a:gd name="connsiteY5" fmla="*/ 0 h 4329390"/>
              <a:gd name="connsiteX6" fmla="*/ 3240674 w 5892135"/>
              <a:gd name="connsiteY6" fmla="*/ 0 h 4329390"/>
              <a:gd name="connsiteX7" fmla="*/ 3653124 w 5892135"/>
              <a:gd name="connsiteY7" fmla="*/ 0 h 4329390"/>
              <a:gd name="connsiteX8" fmla="*/ 4360180 w 5892135"/>
              <a:gd name="connsiteY8" fmla="*/ 0 h 4329390"/>
              <a:gd name="connsiteX9" fmla="*/ 4831551 w 5892135"/>
              <a:gd name="connsiteY9" fmla="*/ 0 h 4329390"/>
              <a:gd name="connsiteX10" fmla="*/ 5244000 w 5892135"/>
              <a:gd name="connsiteY10" fmla="*/ 0 h 4329390"/>
              <a:gd name="connsiteX11" fmla="*/ 5892135 w 5892135"/>
              <a:gd name="connsiteY11" fmla="*/ 0 h 4329390"/>
              <a:gd name="connsiteX12" fmla="*/ 5892135 w 5892135"/>
              <a:gd name="connsiteY12" fmla="*/ 454586 h 4329390"/>
              <a:gd name="connsiteX13" fmla="*/ 5892135 w 5892135"/>
              <a:gd name="connsiteY13" fmla="*/ 1039054 h 4329390"/>
              <a:gd name="connsiteX14" fmla="*/ 5892135 w 5892135"/>
              <a:gd name="connsiteY14" fmla="*/ 1450346 h 4329390"/>
              <a:gd name="connsiteX15" fmla="*/ 5892135 w 5892135"/>
              <a:gd name="connsiteY15" fmla="*/ 1904932 h 4329390"/>
              <a:gd name="connsiteX16" fmla="*/ 5892135 w 5892135"/>
              <a:gd name="connsiteY16" fmla="*/ 2489399 h 4329390"/>
              <a:gd name="connsiteX17" fmla="*/ 5892135 w 5892135"/>
              <a:gd name="connsiteY17" fmla="*/ 2900691 h 4329390"/>
              <a:gd name="connsiteX18" fmla="*/ 5892135 w 5892135"/>
              <a:gd name="connsiteY18" fmla="*/ 3398571 h 4329390"/>
              <a:gd name="connsiteX19" fmla="*/ 5892135 w 5892135"/>
              <a:gd name="connsiteY19" fmla="*/ 3853157 h 4329390"/>
              <a:gd name="connsiteX20" fmla="*/ 5892135 w 5892135"/>
              <a:gd name="connsiteY20" fmla="*/ 4329390 h 4329390"/>
              <a:gd name="connsiteX21" fmla="*/ 5361843 w 5892135"/>
              <a:gd name="connsiteY21" fmla="*/ 4329390 h 4329390"/>
              <a:gd name="connsiteX22" fmla="*/ 4772629 w 5892135"/>
              <a:gd name="connsiteY22" fmla="*/ 4329390 h 4329390"/>
              <a:gd name="connsiteX23" fmla="*/ 4360180 w 5892135"/>
              <a:gd name="connsiteY23" fmla="*/ 4329390 h 4329390"/>
              <a:gd name="connsiteX24" fmla="*/ 3770966 w 5892135"/>
              <a:gd name="connsiteY24" fmla="*/ 4329390 h 4329390"/>
              <a:gd name="connsiteX25" fmla="*/ 3358517 w 5892135"/>
              <a:gd name="connsiteY25" fmla="*/ 4329390 h 4329390"/>
              <a:gd name="connsiteX26" fmla="*/ 2651461 w 5892135"/>
              <a:gd name="connsiteY26" fmla="*/ 4329390 h 4329390"/>
              <a:gd name="connsiteX27" fmla="*/ 2003326 w 5892135"/>
              <a:gd name="connsiteY27" fmla="*/ 4329390 h 4329390"/>
              <a:gd name="connsiteX28" fmla="*/ 1473034 w 5892135"/>
              <a:gd name="connsiteY28" fmla="*/ 4329390 h 4329390"/>
              <a:gd name="connsiteX29" fmla="*/ 942742 w 5892135"/>
              <a:gd name="connsiteY29" fmla="*/ 4329390 h 4329390"/>
              <a:gd name="connsiteX30" fmla="*/ 0 w 5892135"/>
              <a:gd name="connsiteY30" fmla="*/ 4329390 h 4329390"/>
              <a:gd name="connsiteX31" fmla="*/ 0 w 5892135"/>
              <a:gd name="connsiteY31" fmla="*/ 3701628 h 4329390"/>
              <a:gd name="connsiteX32" fmla="*/ 0 w 5892135"/>
              <a:gd name="connsiteY32" fmla="*/ 3290336 h 4329390"/>
              <a:gd name="connsiteX33" fmla="*/ 0 w 5892135"/>
              <a:gd name="connsiteY33" fmla="*/ 2749163 h 4329390"/>
              <a:gd name="connsiteX34" fmla="*/ 0 w 5892135"/>
              <a:gd name="connsiteY34" fmla="*/ 2207989 h 4329390"/>
              <a:gd name="connsiteX35" fmla="*/ 0 w 5892135"/>
              <a:gd name="connsiteY35" fmla="*/ 1753403 h 4329390"/>
              <a:gd name="connsiteX36" fmla="*/ 0 w 5892135"/>
              <a:gd name="connsiteY36" fmla="*/ 1255523 h 4329390"/>
              <a:gd name="connsiteX37" fmla="*/ 0 w 5892135"/>
              <a:gd name="connsiteY37" fmla="*/ 800937 h 4329390"/>
              <a:gd name="connsiteX38" fmla="*/ 0 w 5892135"/>
              <a:gd name="connsiteY38" fmla="*/ 0 h 43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92135" h="4329390" fill="none" extrusionOk="0">
                <a:moveTo>
                  <a:pt x="0" y="0"/>
                </a:moveTo>
                <a:cubicBezTo>
                  <a:pt x="192804" y="-54496"/>
                  <a:pt x="458192" y="53776"/>
                  <a:pt x="589214" y="0"/>
                </a:cubicBezTo>
                <a:cubicBezTo>
                  <a:pt x="720236" y="-53776"/>
                  <a:pt x="983527" y="29466"/>
                  <a:pt x="1119506" y="0"/>
                </a:cubicBezTo>
                <a:cubicBezTo>
                  <a:pt x="1255485" y="-29466"/>
                  <a:pt x="1433057" y="23413"/>
                  <a:pt x="1590876" y="0"/>
                </a:cubicBezTo>
                <a:cubicBezTo>
                  <a:pt x="1748695" y="-23413"/>
                  <a:pt x="1948844" y="76624"/>
                  <a:pt x="2239011" y="0"/>
                </a:cubicBezTo>
                <a:cubicBezTo>
                  <a:pt x="2529178" y="-76624"/>
                  <a:pt x="2567026" y="25692"/>
                  <a:pt x="2828225" y="0"/>
                </a:cubicBezTo>
                <a:cubicBezTo>
                  <a:pt x="3089424" y="-25692"/>
                  <a:pt x="3091709" y="14014"/>
                  <a:pt x="3240674" y="0"/>
                </a:cubicBezTo>
                <a:cubicBezTo>
                  <a:pt x="3389639" y="-14014"/>
                  <a:pt x="3485274" y="42858"/>
                  <a:pt x="3653124" y="0"/>
                </a:cubicBezTo>
                <a:cubicBezTo>
                  <a:pt x="3820974" y="-42858"/>
                  <a:pt x="4209073" y="24512"/>
                  <a:pt x="4360180" y="0"/>
                </a:cubicBezTo>
                <a:cubicBezTo>
                  <a:pt x="4511287" y="-24512"/>
                  <a:pt x="4599079" y="26170"/>
                  <a:pt x="4831551" y="0"/>
                </a:cubicBezTo>
                <a:cubicBezTo>
                  <a:pt x="5064023" y="-26170"/>
                  <a:pt x="5106400" y="133"/>
                  <a:pt x="5244000" y="0"/>
                </a:cubicBezTo>
                <a:cubicBezTo>
                  <a:pt x="5381600" y="-133"/>
                  <a:pt x="5671290" y="57680"/>
                  <a:pt x="5892135" y="0"/>
                </a:cubicBezTo>
                <a:cubicBezTo>
                  <a:pt x="5899175" y="213830"/>
                  <a:pt x="5842319" y="344275"/>
                  <a:pt x="5892135" y="454586"/>
                </a:cubicBezTo>
                <a:cubicBezTo>
                  <a:pt x="5941951" y="564897"/>
                  <a:pt x="5869693" y="760411"/>
                  <a:pt x="5892135" y="1039054"/>
                </a:cubicBezTo>
                <a:cubicBezTo>
                  <a:pt x="5914577" y="1317697"/>
                  <a:pt x="5880377" y="1360375"/>
                  <a:pt x="5892135" y="1450346"/>
                </a:cubicBezTo>
                <a:cubicBezTo>
                  <a:pt x="5903893" y="1540317"/>
                  <a:pt x="5839606" y="1748956"/>
                  <a:pt x="5892135" y="1904932"/>
                </a:cubicBezTo>
                <a:cubicBezTo>
                  <a:pt x="5944664" y="2060908"/>
                  <a:pt x="5843406" y="2324284"/>
                  <a:pt x="5892135" y="2489399"/>
                </a:cubicBezTo>
                <a:cubicBezTo>
                  <a:pt x="5940864" y="2654514"/>
                  <a:pt x="5870087" y="2727225"/>
                  <a:pt x="5892135" y="2900691"/>
                </a:cubicBezTo>
                <a:cubicBezTo>
                  <a:pt x="5914183" y="3074157"/>
                  <a:pt x="5881893" y="3238461"/>
                  <a:pt x="5892135" y="3398571"/>
                </a:cubicBezTo>
                <a:cubicBezTo>
                  <a:pt x="5902377" y="3558681"/>
                  <a:pt x="5891582" y="3733632"/>
                  <a:pt x="5892135" y="3853157"/>
                </a:cubicBezTo>
                <a:cubicBezTo>
                  <a:pt x="5892688" y="3972682"/>
                  <a:pt x="5858036" y="4096521"/>
                  <a:pt x="5892135" y="4329390"/>
                </a:cubicBezTo>
                <a:cubicBezTo>
                  <a:pt x="5673810" y="4377641"/>
                  <a:pt x="5553720" y="4273051"/>
                  <a:pt x="5361843" y="4329390"/>
                </a:cubicBezTo>
                <a:cubicBezTo>
                  <a:pt x="5169966" y="4385729"/>
                  <a:pt x="4998659" y="4314786"/>
                  <a:pt x="4772629" y="4329390"/>
                </a:cubicBezTo>
                <a:cubicBezTo>
                  <a:pt x="4546599" y="4343994"/>
                  <a:pt x="4489809" y="4304026"/>
                  <a:pt x="4360180" y="4329390"/>
                </a:cubicBezTo>
                <a:cubicBezTo>
                  <a:pt x="4230551" y="4354754"/>
                  <a:pt x="4018368" y="4314404"/>
                  <a:pt x="3770966" y="4329390"/>
                </a:cubicBezTo>
                <a:cubicBezTo>
                  <a:pt x="3523564" y="4344376"/>
                  <a:pt x="3481951" y="4311604"/>
                  <a:pt x="3358517" y="4329390"/>
                </a:cubicBezTo>
                <a:cubicBezTo>
                  <a:pt x="3235083" y="4347176"/>
                  <a:pt x="2876800" y="4282428"/>
                  <a:pt x="2651461" y="4329390"/>
                </a:cubicBezTo>
                <a:cubicBezTo>
                  <a:pt x="2426122" y="4376352"/>
                  <a:pt x="2212102" y="4290359"/>
                  <a:pt x="2003326" y="4329390"/>
                </a:cubicBezTo>
                <a:cubicBezTo>
                  <a:pt x="1794550" y="4368421"/>
                  <a:pt x="1732701" y="4269600"/>
                  <a:pt x="1473034" y="4329390"/>
                </a:cubicBezTo>
                <a:cubicBezTo>
                  <a:pt x="1213367" y="4389180"/>
                  <a:pt x="1096817" y="4314996"/>
                  <a:pt x="942742" y="4329390"/>
                </a:cubicBezTo>
                <a:cubicBezTo>
                  <a:pt x="788667" y="4343784"/>
                  <a:pt x="445051" y="4257073"/>
                  <a:pt x="0" y="4329390"/>
                </a:cubicBezTo>
                <a:cubicBezTo>
                  <a:pt x="-3052" y="4131525"/>
                  <a:pt x="28124" y="3985833"/>
                  <a:pt x="0" y="3701628"/>
                </a:cubicBezTo>
                <a:cubicBezTo>
                  <a:pt x="-28124" y="3417423"/>
                  <a:pt x="37643" y="3447124"/>
                  <a:pt x="0" y="3290336"/>
                </a:cubicBezTo>
                <a:cubicBezTo>
                  <a:pt x="-37643" y="3133548"/>
                  <a:pt x="48352" y="2864202"/>
                  <a:pt x="0" y="2749163"/>
                </a:cubicBezTo>
                <a:cubicBezTo>
                  <a:pt x="-48352" y="2634124"/>
                  <a:pt x="21528" y="2447496"/>
                  <a:pt x="0" y="2207989"/>
                </a:cubicBezTo>
                <a:cubicBezTo>
                  <a:pt x="-21528" y="1968482"/>
                  <a:pt x="41681" y="1915017"/>
                  <a:pt x="0" y="1753403"/>
                </a:cubicBezTo>
                <a:cubicBezTo>
                  <a:pt x="-41681" y="1591789"/>
                  <a:pt x="16113" y="1410490"/>
                  <a:pt x="0" y="1255523"/>
                </a:cubicBezTo>
                <a:cubicBezTo>
                  <a:pt x="-16113" y="1100556"/>
                  <a:pt x="36624" y="943933"/>
                  <a:pt x="0" y="800937"/>
                </a:cubicBezTo>
                <a:cubicBezTo>
                  <a:pt x="-36624" y="657941"/>
                  <a:pt x="74159" y="391654"/>
                  <a:pt x="0" y="0"/>
                </a:cubicBezTo>
                <a:close/>
              </a:path>
              <a:path w="5892135" h="4329390" stroke="0" extrusionOk="0">
                <a:moveTo>
                  <a:pt x="0" y="0"/>
                </a:moveTo>
                <a:cubicBezTo>
                  <a:pt x="124136" y="-54265"/>
                  <a:pt x="295152" y="16494"/>
                  <a:pt x="530292" y="0"/>
                </a:cubicBezTo>
                <a:cubicBezTo>
                  <a:pt x="765432" y="-16494"/>
                  <a:pt x="815110" y="10628"/>
                  <a:pt x="942742" y="0"/>
                </a:cubicBezTo>
                <a:cubicBezTo>
                  <a:pt x="1070374" y="-10628"/>
                  <a:pt x="1339367" y="63562"/>
                  <a:pt x="1590876" y="0"/>
                </a:cubicBezTo>
                <a:cubicBezTo>
                  <a:pt x="1842385" y="-63562"/>
                  <a:pt x="1880083" y="21525"/>
                  <a:pt x="2062247" y="0"/>
                </a:cubicBezTo>
                <a:cubicBezTo>
                  <a:pt x="2244411" y="-21525"/>
                  <a:pt x="2472869" y="51479"/>
                  <a:pt x="2710382" y="0"/>
                </a:cubicBezTo>
                <a:cubicBezTo>
                  <a:pt x="2947896" y="-51479"/>
                  <a:pt x="3112922" y="80466"/>
                  <a:pt x="3417438" y="0"/>
                </a:cubicBezTo>
                <a:cubicBezTo>
                  <a:pt x="3721954" y="-80466"/>
                  <a:pt x="3809212" y="65543"/>
                  <a:pt x="4065573" y="0"/>
                </a:cubicBezTo>
                <a:cubicBezTo>
                  <a:pt x="4321935" y="-65543"/>
                  <a:pt x="4390654" y="10438"/>
                  <a:pt x="4478023" y="0"/>
                </a:cubicBezTo>
                <a:cubicBezTo>
                  <a:pt x="4565392" y="-10438"/>
                  <a:pt x="4757672" y="36615"/>
                  <a:pt x="4890472" y="0"/>
                </a:cubicBezTo>
                <a:cubicBezTo>
                  <a:pt x="5023272" y="-36615"/>
                  <a:pt x="5149850" y="41919"/>
                  <a:pt x="5302922" y="0"/>
                </a:cubicBezTo>
                <a:cubicBezTo>
                  <a:pt x="5455994" y="-41919"/>
                  <a:pt x="5607184" y="49609"/>
                  <a:pt x="5892135" y="0"/>
                </a:cubicBezTo>
                <a:cubicBezTo>
                  <a:pt x="5910969" y="187049"/>
                  <a:pt x="5881096" y="368693"/>
                  <a:pt x="5892135" y="584468"/>
                </a:cubicBezTo>
                <a:cubicBezTo>
                  <a:pt x="5903174" y="800243"/>
                  <a:pt x="5849044" y="1030116"/>
                  <a:pt x="5892135" y="1168935"/>
                </a:cubicBezTo>
                <a:cubicBezTo>
                  <a:pt x="5935226" y="1307754"/>
                  <a:pt x="5872348" y="1526748"/>
                  <a:pt x="5892135" y="1623521"/>
                </a:cubicBezTo>
                <a:cubicBezTo>
                  <a:pt x="5911922" y="1720294"/>
                  <a:pt x="5861181" y="1914657"/>
                  <a:pt x="5892135" y="2078107"/>
                </a:cubicBezTo>
                <a:cubicBezTo>
                  <a:pt x="5923089" y="2241557"/>
                  <a:pt x="5843810" y="2448728"/>
                  <a:pt x="5892135" y="2575987"/>
                </a:cubicBezTo>
                <a:cubicBezTo>
                  <a:pt x="5940460" y="2703246"/>
                  <a:pt x="5851456" y="2938277"/>
                  <a:pt x="5892135" y="3073867"/>
                </a:cubicBezTo>
                <a:cubicBezTo>
                  <a:pt x="5932814" y="3209457"/>
                  <a:pt x="5871577" y="3393149"/>
                  <a:pt x="5892135" y="3658335"/>
                </a:cubicBezTo>
                <a:cubicBezTo>
                  <a:pt x="5912693" y="3923521"/>
                  <a:pt x="5837165" y="4141757"/>
                  <a:pt x="5892135" y="4329390"/>
                </a:cubicBezTo>
                <a:cubicBezTo>
                  <a:pt x="5734358" y="4365356"/>
                  <a:pt x="5680221" y="4284554"/>
                  <a:pt x="5479686" y="4329390"/>
                </a:cubicBezTo>
                <a:cubicBezTo>
                  <a:pt x="5279151" y="4374226"/>
                  <a:pt x="5200019" y="4284416"/>
                  <a:pt x="4949393" y="4329390"/>
                </a:cubicBezTo>
                <a:cubicBezTo>
                  <a:pt x="4698767" y="4374364"/>
                  <a:pt x="4623193" y="4285885"/>
                  <a:pt x="4478023" y="4329390"/>
                </a:cubicBezTo>
                <a:cubicBezTo>
                  <a:pt x="4332853" y="4372895"/>
                  <a:pt x="4210858" y="4303188"/>
                  <a:pt x="4065573" y="4329390"/>
                </a:cubicBezTo>
                <a:cubicBezTo>
                  <a:pt x="3920288" y="4355592"/>
                  <a:pt x="3567379" y="4292352"/>
                  <a:pt x="3358517" y="4329390"/>
                </a:cubicBezTo>
                <a:cubicBezTo>
                  <a:pt x="3149655" y="4366428"/>
                  <a:pt x="2965570" y="4287822"/>
                  <a:pt x="2651461" y="4329390"/>
                </a:cubicBezTo>
                <a:cubicBezTo>
                  <a:pt x="2337352" y="4370958"/>
                  <a:pt x="2322674" y="4267124"/>
                  <a:pt x="2003326" y="4329390"/>
                </a:cubicBezTo>
                <a:cubicBezTo>
                  <a:pt x="1683979" y="4391656"/>
                  <a:pt x="1753533" y="4300915"/>
                  <a:pt x="1590876" y="4329390"/>
                </a:cubicBezTo>
                <a:cubicBezTo>
                  <a:pt x="1428219" y="4357865"/>
                  <a:pt x="1114976" y="4287331"/>
                  <a:pt x="883820" y="4329390"/>
                </a:cubicBezTo>
                <a:cubicBezTo>
                  <a:pt x="652664" y="4371449"/>
                  <a:pt x="271776" y="4254466"/>
                  <a:pt x="0" y="4329390"/>
                </a:cubicBezTo>
                <a:cubicBezTo>
                  <a:pt x="-17063" y="4215982"/>
                  <a:pt x="11675" y="4027197"/>
                  <a:pt x="0" y="3918098"/>
                </a:cubicBezTo>
                <a:cubicBezTo>
                  <a:pt x="-11675" y="3808999"/>
                  <a:pt x="1787" y="3609980"/>
                  <a:pt x="0" y="3420218"/>
                </a:cubicBezTo>
                <a:cubicBezTo>
                  <a:pt x="-1787" y="3230456"/>
                  <a:pt x="56417" y="3026889"/>
                  <a:pt x="0" y="2792457"/>
                </a:cubicBezTo>
                <a:cubicBezTo>
                  <a:pt x="-56417" y="2558025"/>
                  <a:pt x="38406" y="2516846"/>
                  <a:pt x="0" y="2381165"/>
                </a:cubicBezTo>
                <a:cubicBezTo>
                  <a:pt x="-38406" y="2245484"/>
                  <a:pt x="7476" y="2053261"/>
                  <a:pt x="0" y="1969872"/>
                </a:cubicBezTo>
                <a:cubicBezTo>
                  <a:pt x="-7476" y="1886483"/>
                  <a:pt x="31429" y="1693001"/>
                  <a:pt x="0" y="1428699"/>
                </a:cubicBezTo>
                <a:cubicBezTo>
                  <a:pt x="-31429" y="1164397"/>
                  <a:pt x="20804" y="1009985"/>
                  <a:pt x="0" y="800937"/>
                </a:cubicBezTo>
                <a:cubicBezTo>
                  <a:pt x="-20804" y="591889"/>
                  <a:pt x="37590" y="3840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3671825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Model: "Generator" 		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 = 32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====================================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Dense(</a:t>
            </a:r>
            <a:r>
              <a:rPr lang="en-US" sz="1600" dirty="0" err="1">
                <a:latin typeface="Tw Cen MT"/>
                <a:cs typeface="Times New Roman"/>
              </a:rPr>
              <a:t>time_bins</a:t>
            </a:r>
            <a:r>
              <a:rPr lang="en-US" sz="1600" dirty="0">
                <a:latin typeface="Tw Cen MT"/>
                <a:cs typeface="Times New Roman"/>
              </a:rPr>
              <a:t>//8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Conv1DTranspose(8,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, strides = 1,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Tw Cen MT"/>
                <a:cs typeface="Times New Roman"/>
              </a:rPr>
              <a:t>BatchNormalization</a:t>
            </a:r>
            <a:r>
              <a:rPr lang="en-US" sz="1600" dirty="0">
                <a:latin typeface="Tw Cen MT"/>
                <a:cs typeface="Times New Roman"/>
              </a:rPr>
              <a:t>()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Conv1DTranspose(16,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*2, strides=2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Tw Cen MT"/>
                <a:cs typeface="Times New Roman"/>
              </a:rPr>
              <a:t>BatchNormalization</a:t>
            </a:r>
            <a:r>
              <a:rPr lang="en-US" sz="1600" dirty="0">
                <a:latin typeface="Tw Cen MT"/>
                <a:cs typeface="Times New Roman"/>
              </a:rPr>
              <a:t>()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Conv1DTranspose(32,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*4, strides=4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Tw Cen MT"/>
                <a:cs typeface="Times New Roman"/>
              </a:rPr>
              <a:t>BatchNormalization</a:t>
            </a:r>
            <a:r>
              <a:rPr lang="en-US" sz="1600" dirty="0">
                <a:latin typeface="Tw Cen MT"/>
                <a:cs typeface="Times New Roman"/>
              </a:rPr>
              <a:t>()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SeparableConv1D(</a:t>
            </a:r>
            <a:r>
              <a:rPr lang="en-US" sz="1600" dirty="0" err="1">
                <a:latin typeface="Tw Cen MT"/>
                <a:cs typeface="Times New Roman"/>
              </a:rPr>
              <a:t>bolom_number</a:t>
            </a:r>
            <a:r>
              <a:rPr lang="en-US" sz="1600" dirty="0">
                <a:latin typeface="Tw Cen MT"/>
                <a:cs typeface="Times New Roman"/>
              </a:rPr>
              <a:t>, </a:t>
            </a:r>
            <a:r>
              <a:rPr lang="en-US" sz="1600" dirty="0" err="1">
                <a:latin typeface="Tw Cen MT"/>
                <a:cs typeface="Times New Roman"/>
              </a:rPr>
              <a:t>hit_len</a:t>
            </a:r>
            <a:r>
              <a:rPr lang="en-US" sz="1600" dirty="0">
                <a:latin typeface="Tw Cen MT"/>
                <a:cs typeface="Times New Roman"/>
              </a:rPr>
              <a:t>*8, strides = 1 , activation = </a:t>
            </a:r>
            <a:r>
              <a:rPr lang="en-US" sz="1600" dirty="0" err="1">
                <a:latin typeface="Tw Cen MT"/>
                <a:cs typeface="Times New Roman"/>
              </a:rPr>
              <a:t>LeakyReLU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w Cen MT"/>
                <a:cs typeface="Times New Roman"/>
              </a:rPr>
              <a:t>Lambda(</a:t>
            </a:r>
            <a:r>
              <a:rPr lang="en-US" sz="1600" dirty="0" err="1">
                <a:latin typeface="Tw Cen MT"/>
                <a:cs typeface="Times New Roman"/>
              </a:rPr>
              <a:t>normalize_synth</a:t>
            </a:r>
            <a:r>
              <a:rPr lang="en-US" sz="1600" dirty="0">
                <a:latin typeface="Tw Cen MT"/>
                <a:cs typeface="Times New Roman"/>
              </a:rPr>
              <a:t>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EF4F3B4-ED2F-CEBE-0A19-C7A729DA7FED}"/>
              </a:ext>
            </a:extLst>
          </p:cNvPr>
          <p:cNvSpPr/>
          <p:nvPr/>
        </p:nvSpPr>
        <p:spPr>
          <a:xfrm>
            <a:off x="8953499" y="2233570"/>
            <a:ext cx="1143001" cy="37694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D7DF484-677B-AC12-B09A-2A25D7B100D5}"/>
              </a:ext>
            </a:extLst>
          </p:cNvPr>
          <p:cNvSpPr/>
          <p:nvPr/>
        </p:nvSpPr>
        <p:spPr>
          <a:xfrm>
            <a:off x="8953499" y="5565924"/>
            <a:ext cx="1143001" cy="37694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C80315-EF4B-5175-499E-94AE1506EEBA}"/>
              </a:ext>
            </a:extLst>
          </p:cNvPr>
          <p:cNvSpPr/>
          <p:nvPr/>
        </p:nvSpPr>
        <p:spPr>
          <a:xfrm>
            <a:off x="6141246" y="5871883"/>
            <a:ext cx="1143001" cy="3769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F0F99A4-D172-77F9-2D7D-9AC41F64F071}"/>
              </a:ext>
            </a:extLst>
          </p:cNvPr>
          <p:cNvSpPr/>
          <p:nvPr/>
        </p:nvSpPr>
        <p:spPr>
          <a:xfrm>
            <a:off x="2905124" y="2070384"/>
            <a:ext cx="1143001" cy="3769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0F66E37-840D-310E-2294-2C6C9DAC891D}"/>
              </a:ext>
            </a:extLst>
          </p:cNvPr>
          <p:cNvSpPr/>
          <p:nvPr/>
        </p:nvSpPr>
        <p:spPr>
          <a:xfrm>
            <a:off x="2905124" y="5377450"/>
            <a:ext cx="1143001" cy="3769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01435FE-E5C1-FA52-9373-83B9D05BB2C6}"/>
              </a:ext>
            </a:extLst>
          </p:cNvPr>
          <p:cNvSpPr/>
          <p:nvPr/>
        </p:nvSpPr>
        <p:spPr>
          <a:xfrm>
            <a:off x="162053" y="5984214"/>
            <a:ext cx="2276347" cy="3769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13D8EF-B718-5EAF-F766-2E3391D4E058}"/>
              </a:ext>
            </a:extLst>
          </p:cNvPr>
          <p:cNvSpPr txBox="1"/>
          <p:nvPr/>
        </p:nvSpPr>
        <p:spPr>
          <a:xfrm>
            <a:off x="8374859" y="3686533"/>
            <a:ext cx="2609851" cy="715089"/>
          </a:xfrm>
          <a:prstGeom prst="roundRect">
            <a:avLst/>
          </a:prstGeom>
          <a:solidFill>
            <a:srgbClr val="007E3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Smaller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convolutional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window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9EEE7ED-D7CB-28AD-15D1-EE1E22598843}"/>
              </a:ext>
            </a:extLst>
          </p:cNvPr>
          <p:cNvSpPr txBox="1"/>
          <p:nvPr/>
        </p:nvSpPr>
        <p:spPr>
          <a:xfrm>
            <a:off x="5050633" y="4937516"/>
            <a:ext cx="3324226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Sigmoid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normalization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Instead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 TOD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normalization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53B51FFE-8BAF-5F98-FCB0-91F362DAB52D}"/>
              </a:ext>
            </a:extLst>
          </p:cNvPr>
          <p:cNvCxnSpPr>
            <a:cxnSpLocks/>
            <a:stCxn id="16" idx="0"/>
            <a:endCxn id="10" idx="2"/>
          </p:cNvCxnSpPr>
          <p:nvPr/>
        </p:nvCxnSpPr>
        <p:spPr>
          <a:xfrm flipH="1" flipV="1">
            <a:off x="9525000" y="2610518"/>
            <a:ext cx="154785" cy="10760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EA01A37-817A-B543-771C-5E8B10B87CFE}"/>
              </a:ext>
            </a:extLst>
          </p:cNvPr>
          <p:cNvCxnSpPr>
            <a:cxnSpLocks/>
            <a:stCxn id="16" idx="2"/>
            <a:endCxn id="11" idx="0"/>
          </p:cNvCxnSpPr>
          <p:nvPr/>
        </p:nvCxnSpPr>
        <p:spPr>
          <a:xfrm flipH="1">
            <a:off x="9525000" y="4401622"/>
            <a:ext cx="154785" cy="11643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777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176A2121-A15E-1490-01AD-73DC53826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7df92e4ca9_0_1">
            <a:extLst>
              <a:ext uri="{FF2B5EF4-FFF2-40B4-BE49-F238E27FC236}">
                <a16:creationId xmlns:a16="http://schemas.microsoft.com/office/drawing/2014/main" id="{880B3AC5-6AAE-8FC2-71DB-DBA06CE60DA2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Known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issues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FCFBA875-7B11-4EA4-E9D7-2C2EABC34C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9AE27E0C-1FC4-BC73-A643-6C0359550DE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508B2947-1FE3-24DB-1494-D564A2EB3B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C48BCC96-1993-23D8-1440-DCC93BF4DC83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66AD7CC3-C4B0-C803-EEC7-315C8621291E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4F05B660-BA96-5773-B5AA-85FAE2EBF1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2880" y="1662379"/>
            <a:ext cx="5598801" cy="47313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C6934D-8C59-C1C1-8B46-B2D2BFED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80321" y="1662379"/>
            <a:ext cx="5598801" cy="47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7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B340343E-258B-D36A-0C44-893D5FEE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7df92e4ca9_0_1">
            <a:extLst>
              <a:ext uri="{FF2B5EF4-FFF2-40B4-BE49-F238E27FC236}">
                <a16:creationId xmlns:a16="http://schemas.microsoft.com/office/drawing/2014/main" id="{DB217F02-AF62-C65A-A4BC-6966F9FF5616}"/>
              </a:ext>
            </a:extLst>
          </p:cNvPr>
          <p:cNvSpPr/>
          <p:nvPr/>
        </p:nvSpPr>
        <p:spPr>
          <a:xfrm>
            <a:off x="3409944" y="1055239"/>
            <a:ext cx="5372106" cy="5130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it-IT" sz="3000" b="1" strike="noStrike" spc="-1" dirty="0">
                <a:solidFill>
                  <a:srgbClr val="1C7FFF"/>
                </a:solidFill>
                <a:latin typeface="Titillium Web"/>
              </a:rPr>
              <a:t>CRAB </a:t>
            </a:r>
            <a:r>
              <a:rPr lang="it-IT" sz="3000" b="1" strike="noStrike" spc="-1" dirty="0" err="1">
                <a:solidFill>
                  <a:srgbClr val="1C7FFF"/>
                </a:solidFill>
                <a:latin typeface="Titillium Web"/>
              </a:rPr>
              <a:t>development</a:t>
            </a:r>
            <a:r>
              <a:rPr lang="it-IT" sz="3000" b="1" strike="noStrike" spc="-1" dirty="0">
                <a:solidFill>
                  <a:srgbClr val="1C7FFF"/>
                </a:solidFill>
                <a:latin typeface="Titillium Web"/>
              </a:rPr>
              <a:t> roadmap</a:t>
            </a:r>
            <a:endParaRPr lang="it-IT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reccia a inversione 12">
            <a:extLst>
              <a:ext uri="{FF2B5EF4-FFF2-40B4-BE49-F238E27FC236}">
                <a16:creationId xmlns:a16="http://schemas.microsoft.com/office/drawing/2014/main" id="{3C7A3E7B-76D2-BD7B-C128-67C3945C7895}"/>
              </a:ext>
            </a:extLst>
          </p:cNvPr>
          <p:cNvSpPr/>
          <p:nvPr/>
        </p:nvSpPr>
        <p:spPr>
          <a:xfrm flipV="1">
            <a:off x="668880" y="2479543"/>
            <a:ext cx="4498591" cy="3748537"/>
          </a:xfrm>
          <a:prstGeom prst="uturnArrow">
            <a:avLst>
              <a:gd name="adj1" fmla="val 17678"/>
              <a:gd name="adj2" fmla="val 8839"/>
              <a:gd name="adj3" fmla="val 22122"/>
              <a:gd name="adj4" fmla="val 43750"/>
              <a:gd name="adj5" fmla="val 831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0" name="Google Shape;170;g27df92e4ca9_0_23">
            <a:extLst>
              <a:ext uri="{FF2B5EF4-FFF2-40B4-BE49-F238E27FC236}">
                <a16:creationId xmlns:a16="http://schemas.microsoft.com/office/drawing/2014/main" id="{F4DA5714-F7CF-7022-EA56-8A9A5DC815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7df92e4ca9_0_23">
            <a:extLst>
              <a:ext uri="{FF2B5EF4-FFF2-40B4-BE49-F238E27FC236}">
                <a16:creationId xmlns:a16="http://schemas.microsoft.com/office/drawing/2014/main" id="{AC4AB174-96D2-F65D-475D-B486F4DF77D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2" name="Google Shape;172;g27df92e4ca9_0_23">
              <a:extLst>
                <a:ext uri="{FF2B5EF4-FFF2-40B4-BE49-F238E27FC236}">
                  <a16:creationId xmlns:a16="http://schemas.microsoft.com/office/drawing/2014/main" id="{10C2D202-5F4E-24D8-8A49-E92AAFEEBC9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7df92e4ca9_0_23">
              <a:extLst>
                <a:ext uri="{FF2B5EF4-FFF2-40B4-BE49-F238E27FC236}">
                  <a16:creationId xmlns:a16="http://schemas.microsoft.com/office/drawing/2014/main" id="{D0F3AC7A-B817-CE70-435A-67F4D6BDF804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7df92e4ca9_0_23">
              <a:extLst>
                <a:ext uri="{FF2B5EF4-FFF2-40B4-BE49-F238E27FC236}">
                  <a16:creationId xmlns:a16="http://schemas.microsoft.com/office/drawing/2014/main" id="{83D0CBCA-1A43-FD48-0D19-12FD3F1ED059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Freccia a inversione 11">
            <a:extLst>
              <a:ext uri="{FF2B5EF4-FFF2-40B4-BE49-F238E27FC236}">
                <a16:creationId xmlns:a16="http://schemas.microsoft.com/office/drawing/2014/main" id="{0DFC609A-97DE-C965-FEB9-5EE3116578B4}"/>
              </a:ext>
            </a:extLst>
          </p:cNvPr>
          <p:cNvSpPr/>
          <p:nvPr/>
        </p:nvSpPr>
        <p:spPr>
          <a:xfrm>
            <a:off x="4488844" y="1716118"/>
            <a:ext cx="7245956" cy="3066244"/>
          </a:xfrm>
          <a:prstGeom prst="uturnArrow">
            <a:avLst>
              <a:gd name="adj1" fmla="val 21884"/>
              <a:gd name="adj2" fmla="val 18846"/>
              <a:gd name="adj3" fmla="val 13393"/>
              <a:gd name="adj4" fmla="val 43750"/>
              <a:gd name="adj5" fmla="val 1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Elemento grafico 14" descr="Accento circonflesso verso il basso con riempimento a tinta unita">
            <a:extLst>
              <a:ext uri="{FF2B5EF4-FFF2-40B4-BE49-F238E27FC236}">
                <a16:creationId xmlns:a16="http://schemas.microsoft.com/office/drawing/2014/main" id="{C5F2BD83-F1C1-9E3A-D30F-11B6D4C3F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800" y="1725028"/>
            <a:ext cx="914400" cy="9144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78157D7-0D17-6F18-586E-71E50002ED40}"/>
              </a:ext>
            </a:extLst>
          </p:cNvPr>
          <p:cNvSpPr txBox="1"/>
          <p:nvPr/>
        </p:nvSpPr>
        <p:spPr>
          <a:xfrm>
            <a:off x="1320010" y="1668705"/>
            <a:ext cx="176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Litterature</a:t>
            </a:r>
            <a:r>
              <a:rPr lang="it-IT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algorithm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F0070E7-3E59-37F3-B856-EA5FE1A03C73}"/>
              </a:ext>
            </a:extLst>
          </p:cNvPr>
          <p:cNvGrpSpPr/>
          <p:nvPr/>
        </p:nvGrpSpPr>
        <p:grpSpPr>
          <a:xfrm>
            <a:off x="1087120" y="3467324"/>
            <a:ext cx="2158061" cy="914400"/>
            <a:chOff x="1087120" y="2991074"/>
            <a:chExt cx="2158061" cy="914400"/>
          </a:xfrm>
        </p:grpSpPr>
        <p:pic>
          <p:nvPicPr>
            <p:cNvPr id="17" name="Elemento grafico 16" descr="Accento circonflesso verso il basso con riempimento a tinta unita">
              <a:extLst>
                <a:ext uri="{FF2B5EF4-FFF2-40B4-BE49-F238E27FC236}">
                  <a16:creationId xmlns:a16="http://schemas.microsoft.com/office/drawing/2014/main" id="{263346E9-E63C-075A-6DC2-DBB5C288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87120" y="2991074"/>
              <a:ext cx="914400" cy="914400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BC467F0-EE0B-3F80-C554-1C9A4472039A}"/>
                </a:ext>
              </a:extLst>
            </p:cNvPr>
            <p:cNvSpPr txBox="1"/>
            <p:nvPr/>
          </p:nvSpPr>
          <p:spPr>
            <a:xfrm>
              <a:off x="1707112" y="3030770"/>
              <a:ext cx="1538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GAN tuning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A095A67-4B96-77BF-48C4-29F417FAC045}"/>
              </a:ext>
            </a:extLst>
          </p:cNvPr>
          <p:cNvGrpSpPr/>
          <p:nvPr/>
        </p:nvGrpSpPr>
        <p:grpSpPr>
          <a:xfrm flipH="1">
            <a:off x="1372771" y="4473211"/>
            <a:ext cx="3234420" cy="914400"/>
            <a:chOff x="1069356" y="3384415"/>
            <a:chExt cx="3234420" cy="914400"/>
          </a:xfrm>
        </p:grpSpPr>
        <p:pic>
          <p:nvPicPr>
            <p:cNvPr id="31" name="Elemento grafico 30" descr="Accento circonflesso verso il basso con riempimento a tinta unita">
              <a:extLst>
                <a:ext uri="{FF2B5EF4-FFF2-40B4-BE49-F238E27FC236}">
                  <a16:creationId xmlns:a16="http://schemas.microsoft.com/office/drawing/2014/main" id="{D6586280-57FA-6CCD-05DB-4B4318EF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69356" y="3384415"/>
              <a:ext cx="914400" cy="914400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2BC6F5E-F0AD-19A3-BAA8-444A74423F29}"/>
                </a:ext>
              </a:extLst>
            </p:cNvPr>
            <p:cNvSpPr txBox="1"/>
            <p:nvPr/>
          </p:nvSpPr>
          <p:spPr>
            <a:xfrm>
              <a:off x="1601520" y="3415585"/>
              <a:ext cx="2702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Data production</a:t>
              </a:r>
            </a:p>
            <a:p>
              <a:pPr algn="ctr"/>
              <a:r>
                <a:rPr lang="it-IT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Meta </a:t>
              </a:r>
              <a:r>
                <a:rPr lang="it-IT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analysis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9" name="Fumetto: rettangolo con angoli arrotondati 38">
            <a:extLst>
              <a:ext uri="{FF2B5EF4-FFF2-40B4-BE49-F238E27FC236}">
                <a16:creationId xmlns:a16="http://schemas.microsoft.com/office/drawing/2014/main" id="{46F7D34B-CC96-B459-47AD-5FDE1B8D5AAF}"/>
              </a:ext>
            </a:extLst>
          </p:cNvPr>
          <p:cNvSpPr/>
          <p:nvPr/>
        </p:nvSpPr>
        <p:spPr>
          <a:xfrm>
            <a:off x="6833071" y="2794374"/>
            <a:ext cx="2763345" cy="1721327"/>
          </a:xfrm>
          <a:prstGeom prst="wedgeRoundRectCallout">
            <a:avLst>
              <a:gd name="adj1" fmla="val -21458"/>
              <a:gd name="adj2" fmla="val -72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r>
              <a:rPr lang="it-IT" sz="2000" b="1" dirty="0" err="1">
                <a:solidFill>
                  <a:schemeClr val="tx1"/>
                </a:solidFill>
              </a:rPr>
              <a:t>Customization</a:t>
            </a:r>
            <a:r>
              <a:rPr lang="it-IT" sz="2000" b="1" dirty="0">
                <a:solidFill>
                  <a:schemeClr val="tx1"/>
                </a:solidFill>
              </a:rPr>
              <a:t> of </a:t>
            </a:r>
            <a:r>
              <a:rPr lang="it-IT" sz="2000" b="1" dirty="0" err="1">
                <a:solidFill>
                  <a:schemeClr val="tx1"/>
                </a:solidFill>
              </a:rPr>
              <a:t>TODs</a:t>
            </a:r>
            <a:r>
              <a:rPr lang="it-IT" sz="2000" b="1" dirty="0">
                <a:solidFill>
                  <a:schemeClr val="tx1"/>
                </a:solidFill>
              </a:rPr>
              <a:t> on </a:t>
            </a:r>
            <a:r>
              <a:rPr lang="it-IT" sz="2000" b="1" dirty="0" err="1">
                <a:solidFill>
                  <a:schemeClr val="tx1"/>
                </a:solidFill>
              </a:rPr>
              <a:t>instrument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err="1">
                <a:solidFill>
                  <a:schemeClr val="tx1"/>
                </a:solidFill>
              </a:rPr>
              <a:t>desing</a:t>
            </a:r>
            <a:r>
              <a:rPr lang="it-IT" sz="2000" b="1" dirty="0">
                <a:solidFill>
                  <a:schemeClr val="tx1"/>
                </a:solidFill>
              </a:rPr>
              <a:t> and mission </a:t>
            </a:r>
            <a:r>
              <a:rPr lang="it-IT" sz="2000" b="1" dirty="0" err="1">
                <a:solidFill>
                  <a:schemeClr val="tx1"/>
                </a:solidFill>
              </a:rPr>
              <a:t>requirements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1" name="Rettangolo con due angoli in diagonale arrotondati 40">
            <a:extLst>
              <a:ext uri="{FF2B5EF4-FFF2-40B4-BE49-F238E27FC236}">
                <a16:creationId xmlns:a16="http://schemas.microsoft.com/office/drawing/2014/main" id="{FEEEF483-9284-38F3-F060-CDB1C14237AE}"/>
              </a:ext>
            </a:extLst>
          </p:cNvPr>
          <p:cNvSpPr/>
          <p:nvPr/>
        </p:nvSpPr>
        <p:spPr>
          <a:xfrm>
            <a:off x="8396771" y="4818670"/>
            <a:ext cx="3479127" cy="1579522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50000"/>
              </a:lnSpc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CR background</a:t>
            </a:r>
          </a:p>
          <a:p>
            <a:pPr algn="ctr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features</a:t>
            </a:r>
          </a:p>
          <a:p>
            <a:pPr algn="ctr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D2C3F4AF-2647-2EBA-F325-E3E63946E72F}"/>
              </a:ext>
            </a:extLst>
          </p:cNvPr>
          <p:cNvSpPr/>
          <p:nvPr/>
        </p:nvSpPr>
        <p:spPr>
          <a:xfrm>
            <a:off x="668880" y="2833316"/>
            <a:ext cx="662080" cy="447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M7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87EB74E4-EDA9-10D9-571D-B1FFF8D259F3}"/>
              </a:ext>
            </a:extLst>
          </p:cNvPr>
          <p:cNvSpPr/>
          <p:nvPr/>
        </p:nvSpPr>
        <p:spPr>
          <a:xfrm>
            <a:off x="658720" y="3694679"/>
            <a:ext cx="672240" cy="447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M8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9B7B8E03-F0C9-ADB4-A598-990475E0C63C}"/>
              </a:ext>
            </a:extLst>
          </p:cNvPr>
          <p:cNvSpPr/>
          <p:nvPr/>
        </p:nvSpPr>
        <p:spPr>
          <a:xfrm>
            <a:off x="6668491" y="1710291"/>
            <a:ext cx="1953313" cy="6548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M10</a:t>
            </a:r>
          </a:p>
          <a:p>
            <a:pPr algn="ctr"/>
            <a:r>
              <a:rPr lang="it-IT" sz="2000" b="1" dirty="0">
                <a:solidFill>
                  <a:srgbClr val="0070C0"/>
                </a:solidFill>
              </a:rPr>
              <a:t>intermediate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ECEE81C9-EA40-B194-4E0D-183CEE262E7B}"/>
              </a:ext>
            </a:extLst>
          </p:cNvPr>
          <p:cNvSpPr/>
          <p:nvPr/>
        </p:nvSpPr>
        <p:spPr>
          <a:xfrm>
            <a:off x="7524010" y="5280984"/>
            <a:ext cx="872761" cy="6548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M10</a:t>
            </a:r>
          </a:p>
          <a:p>
            <a:pPr algn="ctr"/>
            <a:r>
              <a:rPr lang="it-IT" sz="2000" b="1" dirty="0" err="1">
                <a:solidFill>
                  <a:srgbClr val="0070C0"/>
                </a:solidFill>
              </a:rPr>
              <a:t>final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8A5081AF-F0D2-B480-4E5E-3210FAFF394A}"/>
              </a:ext>
            </a:extLst>
          </p:cNvPr>
          <p:cNvSpPr/>
          <p:nvPr/>
        </p:nvSpPr>
        <p:spPr>
          <a:xfrm>
            <a:off x="4489533" y="4704885"/>
            <a:ext cx="672240" cy="447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M9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1218CB8B-7C14-9CEB-4F1D-6AE26AF8258F}"/>
              </a:ext>
            </a:extLst>
          </p:cNvPr>
          <p:cNvGrpSpPr/>
          <p:nvPr/>
        </p:nvGrpSpPr>
        <p:grpSpPr>
          <a:xfrm>
            <a:off x="1107969" y="2605405"/>
            <a:ext cx="2399642" cy="914400"/>
            <a:chOff x="1087120" y="2991074"/>
            <a:chExt cx="2399642" cy="914400"/>
          </a:xfrm>
        </p:grpSpPr>
        <p:pic>
          <p:nvPicPr>
            <p:cNvPr id="49" name="Elemento grafico 48" descr="Accento circonflesso verso il basso con riempimento a tinta unita">
              <a:extLst>
                <a:ext uri="{FF2B5EF4-FFF2-40B4-BE49-F238E27FC236}">
                  <a16:creationId xmlns:a16="http://schemas.microsoft.com/office/drawing/2014/main" id="{7D7A917D-EBCB-92DC-2847-DAC2C353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87120" y="2991074"/>
              <a:ext cx="914400" cy="914400"/>
            </a:xfrm>
            <a:prstGeom prst="rect">
              <a:avLst/>
            </a:prstGeom>
          </p:spPr>
        </p:pic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24CB8363-FD7B-71CF-5083-EA8516FCAD2B}"/>
                </a:ext>
              </a:extLst>
            </p:cNvPr>
            <p:cNvSpPr txBox="1"/>
            <p:nvPr/>
          </p:nvSpPr>
          <p:spPr>
            <a:xfrm>
              <a:off x="1733959" y="3230225"/>
              <a:ext cx="1752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Prototype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0185DAD2-4790-C3B9-3355-F1272737ECD4}"/>
              </a:ext>
            </a:extLst>
          </p:cNvPr>
          <p:cNvSpPr/>
          <p:nvPr/>
        </p:nvSpPr>
        <p:spPr>
          <a:xfrm>
            <a:off x="684960" y="1409351"/>
            <a:ext cx="662080" cy="447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M6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Rettangolo con due angoli in diagonale arrotondati 7">
            <a:extLst>
              <a:ext uri="{FF2B5EF4-FFF2-40B4-BE49-F238E27FC236}">
                <a16:creationId xmlns:a16="http://schemas.microsoft.com/office/drawing/2014/main" id="{BE337EAF-CF51-D0ED-14C2-4716CBDBD47E}"/>
              </a:ext>
            </a:extLst>
          </p:cNvPr>
          <p:cNvSpPr/>
          <p:nvPr/>
        </p:nvSpPr>
        <p:spPr>
          <a:xfrm rot="1362441">
            <a:off x="3893961" y="2219344"/>
            <a:ext cx="2886762" cy="461665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Customization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40%</a:t>
            </a: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DA38CDAD-AA5E-F0D4-3848-36EDE4A1890C}"/>
              </a:ext>
            </a:extLst>
          </p:cNvPr>
          <p:cNvSpPr/>
          <p:nvPr/>
        </p:nvSpPr>
        <p:spPr>
          <a:xfrm>
            <a:off x="4991879" y="5952016"/>
            <a:ext cx="3388184" cy="507901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production = 10%</a:t>
            </a:r>
          </a:p>
        </p:txBody>
      </p:sp>
    </p:spTree>
    <p:extLst>
      <p:ext uri="{BB962C8B-B14F-4D97-AF65-F5344CB8AC3E}">
        <p14:creationId xmlns:p14="http://schemas.microsoft.com/office/powerpoint/2010/main" val="39312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D4A20B3F-E6C7-7735-7AF9-173897E00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caption">
            <a:extLst>
              <a:ext uri="{FF2B5EF4-FFF2-40B4-BE49-F238E27FC236}">
                <a16:creationId xmlns:a16="http://schemas.microsoft.com/office/drawing/2014/main" id="{35271ADC-EE80-04D0-1EB9-311DF4832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6485" r="14943" b="16741"/>
          <a:stretch/>
        </p:blipFill>
        <p:spPr bwMode="auto">
          <a:xfrm>
            <a:off x="0" y="756322"/>
            <a:ext cx="12191998" cy="57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Google Shape;134;p2">
            <a:extLst>
              <a:ext uri="{FF2B5EF4-FFF2-40B4-BE49-F238E27FC236}">
                <a16:creationId xmlns:a16="http://schemas.microsoft.com/office/drawing/2014/main" id="{0795242F-58F9-0A4D-19CF-511E6E82CE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>
            <a:extLst>
              <a:ext uri="{FF2B5EF4-FFF2-40B4-BE49-F238E27FC236}">
                <a16:creationId xmlns:a16="http://schemas.microsoft.com/office/drawing/2014/main" id="{4E1300EB-2C88-C51A-B628-8591C30EFCA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>
              <a:extLst>
                <a:ext uri="{FF2B5EF4-FFF2-40B4-BE49-F238E27FC236}">
                  <a16:creationId xmlns:a16="http://schemas.microsoft.com/office/drawing/2014/main" id="{C280675D-9D26-E3C2-2AA5-F553E742F7A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>
              <a:extLst>
                <a:ext uri="{FF2B5EF4-FFF2-40B4-BE49-F238E27FC236}">
                  <a16:creationId xmlns:a16="http://schemas.microsoft.com/office/drawing/2014/main" id="{E984073B-19ED-1729-029D-45E0BA24170E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>
              <a:extLst>
                <a:ext uri="{FF2B5EF4-FFF2-40B4-BE49-F238E27FC236}">
                  <a16:creationId xmlns:a16="http://schemas.microsoft.com/office/drawing/2014/main" id="{DA52EFEA-EDEE-9AE6-D308-C7CB3C6A1B3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167D3DCD-1900-FA91-9087-A8F9B599CABA}"/>
              </a:ext>
            </a:extLst>
          </p:cNvPr>
          <p:cNvSpPr/>
          <p:nvPr/>
        </p:nvSpPr>
        <p:spPr>
          <a:xfrm rot="16200000">
            <a:off x="5480243" y="2608721"/>
            <a:ext cx="535624" cy="695895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DEC9F8-CDB9-17F2-0510-280317B682CA}"/>
              </a:ext>
            </a:extLst>
          </p:cNvPr>
          <p:cNvSpPr txBox="1"/>
          <p:nvPr/>
        </p:nvSpPr>
        <p:spPr>
          <a:xfrm>
            <a:off x="315501" y="1717778"/>
            <a:ext cx="485990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42000" lvl="6" indent="-342900" algn="l" defTabSz="914400">
              <a:spcAft>
                <a:spcPts val="1200"/>
              </a:spcAft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Experiment with Cryogenic Transition Edge Sensors (TES) bolometers</a:t>
            </a:r>
          </a:p>
          <a:p>
            <a:pPr marL="342000" lvl="6" indent="-342900" algn="l" defTabSz="914400">
              <a:spcAft>
                <a:spcPts val="1200"/>
              </a:spcAft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space environment</a:t>
            </a:r>
          </a:p>
          <a:p>
            <a:pPr marL="342000" lvl="6" indent="-342900" algn="l" defTabSz="914400">
              <a:spcAft>
                <a:spcPts val="1200"/>
              </a:spcAft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 exposure (faint signal along the visible universe)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D3B687E-9FB3-E2C1-5930-E8F97AF51FC3}"/>
                  </a:ext>
                </a:extLst>
              </p:cNvPr>
              <p:cNvSpPr txBox="1"/>
              <p:nvPr/>
            </p:nvSpPr>
            <p:spPr>
              <a:xfrm>
                <a:off x="7352358" y="4963180"/>
                <a:ext cx="3820467" cy="1231106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52560" algn="ctr">
                  <a:lnSpc>
                    <a:spcPct val="100000"/>
                  </a:lnSpc>
                  <a:spcBef>
                    <a:spcPts val="601"/>
                  </a:spcBef>
                  <a:spcAft>
                    <a:spcPts val="601"/>
                  </a:spcAft>
                  <a:buClr>
                    <a:srgbClr val="1528BC"/>
                  </a:buClr>
                </a:pPr>
                <a:r>
                  <a:rPr lang="it-IT" sz="1800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CMB B </a:t>
                </a:r>
                <a:r>
                  <a:rPr lang="it-IT" sz="1800" spc="-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modes</a:t>
                </a:r>
                <a:r>
                  <a:rPr lang="it-IT" sz="1800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a</a:t>
                </a:r>
                <a:r>
                  <a:rPr lang="en-US" sz="1800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round</a:t>
                </a:r>
              </a:p>
              <a:p>
                <a:pPr marL="52560" algn="ctr">
                  <a:lnSpc>
                    <a:spcPct val="100000"/>
                  </a:lnSpc>
                  <a:spcBef>
                    <a:spcPts val="601"/>
                  </a:spcBef>
                  <a:spcAft>
                    <a:spcPts val="601"/>
                  </a:spcAft>
                  <a:buClr>
                    <a:srgbClr val="1528BC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sz="1800" b="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it-IT" sz="1800" b="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800" strike="noStrike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CMB E modes</a:t>
                </a:r>
              </a:p>
              <a:p>
                <a:pPr marL="52560" algn="ctr">
                  <a:lnSpc>
                    <a:spcPct val="100000"/>
                  </a:lnSpc>
                  <a:spcBef>
                    <a:spcPts val="601"/>
                  </a:spcBef>
                  <a:spcAft>
                    <a:spcPts val="601"/>
                  </a:spcAft>
                  <a:buClr>
                    <a:srgbClr val="1528BC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sz="1800" b="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it-IT" sz="1800" b="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it-IT" sz="1800" b="0" i="1" spc="-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strike="noStrike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CMB fluctuation signal</a:t>
                </a: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D3B687E-9FB3-E2C1-5930-E8F97AF51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358" y="4963180"/>
                <a:ext cx="3820467" cy="1231106"/>
              </a:xfrm>
              <a:prstGeom prst="rect">
                <a:avLst/>
              </a:prstGeom>
              <a:blipFill>
                <a:blip r:embed="rId6"/>
                <a:stretch>
                  <a:fillRect t="-1449" b="-5314"/>
                </a:stretch>
              </a:blip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egno di addizione 17">
            <a:extLst>
              <a:ext uri="{FF2B5EF4-FFF2-40B4-BE49-F238E27FC236}">
                <a16:creationId xmlns:a16="http://schemas.microsoft.com/office/drawing/2014/main" id="{4B7A6B63-0919-7814-5250-BACF23514981}"/>
              </a:ext>
            </a:extLst>
          </p:cNvPr>
          <p:cNvSpPr/>
          <p:nvPr/>
        </p:nvSpPr>
        <p:spPr>
          <a:xfrm>
            <a:off x="5804168" y="5231493"/>
            <a:ext cx="657225" cy="694480"/>
          </a:xfrm>
          <a:prstGeom prst="mathPlus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51;g27df92e4ca9_0_1">
            <a:extLst>
              <a:ext uri="{FF2B5EF4-FFF2-40B4-BE49-F238E27FC236}">
                <a16:creationId xmlns:a16="http://schemas.microsoft.com/office/drawing/2014/main" id="{A472A7AD-7FFE-612F-FBFF-503D1D5A60C5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BC69BE35-5F7F-3C5D-1C52-FDB587F1C693}"/>
              </a:ext>
            </a:extLst>
          </p:cNvPr>
          <p:cNvGrpSpPr/>
          <p:nvPr/>
        </p:nvGrpSpPr>
        <p:grpSpPr>
          <a:xfrm>
            <a:off x="6300482" y="1717778"/>
            <a:ext cx="5576017" cy="3128752"/>
            <a:chOff x="6615983" y="1260502"/>
            <a:chExt cx="5576017" cy="3128752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C63CD394-284D-0494-F6D8-3851B59623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96"/>
            <a:stretch/>
          </p:blipFill>
          <p:spPr bwMode="auto">
            <a:xfrm>
              <a:off x="6615983" y="1717778"/>
              <a:ext cx="5576017" cy="267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7EC811F-1296-1AB3-0912-E59A9C6F4DEB}"/>
                </a:ext>
              </a:extLst>
            </p:cNvPr>
            <p:cNvSpPr txBox="1"/>
            <p:nvPr/>
          </p:nvSpPr>
          <p:spPr>
            <a:xfrm>
              <a:off x="6615983" y="1260502"/>
              <a:ext cx="5576011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lvl="6" algn="ctr" defTabSz="914400">
                <a:buClr>
                  <a:srgbClr val="113362"/>
                </a:buClr>
                <a:buSzPct val="100000"/>
                <a:defRPr sz="3900" b="0">
                  <a:solidFill>
                    <a:srgbClr val="113362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Planck CR glitches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04611EAA-F2EC-E194-AFBA-52CED5974D40}"/>
              </a:ext>
            </a:extLst>
          </p:cNvPr>
          <p:cNvGrpSpPr/>
          <p:nvPr/>
        </p:nvGrpSpPr>
        <p:grpSpPr>
          <a:xfrm>
            <a:off x="577699" y="3889524"/>
            <a:ext cx="4335504" cy="2463260"/>
            <a:chOff x="577699" y="3750809"/>
            <a:chExt cx="4335504" cy="2463260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739E023-1C37-2690-4001-8673E57B630B}"/>
                </a:ext>
              </a:extLst>
            </p:cNvPr>
            <p:cNvGrpSpPr/>
            <p:nvPr/>
          </p:nvGrpSpPr>
          <p:grpSpPr>
            <a:xfrm>
              <a:off x="577700" y="4594160"/>
              <a:ext cx="4335503" cy="1619909"/>
              <a:chOff x="467555" y="4476930"/>
              <a:chExt cx="4335503" cy="161990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CasellaDiTesto 13">
                    <a:extLst>
                      <a:ext uri="{FF2B5EF4-FFF2-40B4-BE49-F238E27FC236}">
                        <a16:creationId xmlns:a16="http://schemas.microsoft.com/office/drawing/2014/main" id="{769B8872-714F-073D-7AC4-CFA35E2B1B89}"/>
                      </a:ext>
                    </a:extLst>
                  </p:cNvPr>
                  <p:cNvSpPr txBox="1"/>
                  <p:nvPr/>
                </p:nvSpPr>
                <p:spPr>
                  <a:xfrm>
                    <a:off x="467555" y="4476930"/>
                    <a:ext cx="4335503" cy="800219"/>
                  </a:xfrm>
                  <a:prstGeom prst="rect">
                    <a:avLst/>
                  </a:prstGeom>
                  <a:solidFill>
                    <a:srgbClr val="C00000"/>
                  </a:solidFill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52560">
                      <a:lnSpc>
                        <a:spcPct val="100000"/>
                      </a:lnSpc>
                      <a:spcBef>
                        <a:spcPts val="601"/>
                      </a:spcBef>
                      <a:spcAft>
                        <a:spcPts val="601"/>
                      </a:spcAft>
                      <a:buClr>
                        <a:srgbClr val="1528BC"/>
                      </a:buClr>
                    </a:pPr>
                    <a:r>
                      <a:rPr lang="it-IT" sz="1800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CR </a:t>
                    </a:r>
                    <a:r>
                      <a:rPr lang="it-IT" sz="1800" spc="-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direct</a:t>
                    </a:r>
                    <a:r>
                      <a:rPr lang="it-IT" sz="1800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hit rate </a:t>
                    </a:r>
                    <a14:m>
                      <m:oMath xmlns:m="http://schemas.openxmlformats.org/officeDocument/2006/math"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=8 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𝐻𝑧</m:t>
                        </m:r>
                      </m:oMath>
                    </a14:m>
                    <a:endParaRPr lang="it-IT" sz="1800" b="0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52560">
                      <a:spcBef>
                        <a:spcPts val="601"/>
                      </a:spcBef>
                      <a:spcAft>
                        <a:spcPts val="601"/>
                      </a:spcAft>
                      <a:buClr>
                        <a:srgbClr val="1528BC"/>
                      </a:buClr>
                    </a:pPr>
                    <a:r>
                      <a:rPr lang="it-IT" sz="1800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CR wafer hit rate </a:t>
                    </a:r>
                    <a14:m>
                      <m:oMath xmlns:m="http://schemas.openxmlformats.org/officeDocument/2006/math"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124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𝐻𝑧</m:t>
                        </m:r>
                      </m:oMath>
                    </a14:m>
                    <a:endParaRPr lang="en-US" sz="1800" strike="noStrike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4" name="CasellaDiTesto 13">
                    <a:extLst>
                      <a:ext uri="{FF2B5EF4-FFF2-40B4-BE49-F238E27FC236}">
                        <a16:creationId xmlns:a16="http://schemas.microsoft.com/office/drawing/2014/main" id="{769B8872-714F-073D-7AC4-CFA35E2B1B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555" y="4476930"/>
                    <a:ext cx="4335503" cy="80021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2190" b="-8029"/>
                    </a:stretch>
                  </a:blipFill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1C0036CC-E23A-8074-272A-F6090B43D52F}"/>
                      </a:ext>
                    </a:extLst>
                  </p:cNvPr>
                  <p:cNvSpPr txBox="1"/>
                  <p:nvPr/>
                </p:nvSpPr>
                <p:spPr>
                  <a:xfrm>
                    <a:off x="467555" y="5296620"/>
                    <a:ext cx="4335503" cy="800219"/>
                  </a:xfrm>
                  <a:prstGeom prst="rect">
                    <a:avLst/>
                  </a:prstGeom>
                  <a:solidFill>
                    <a:srgbClr val="C00000"/>
                  </a:solidFill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52560">
                      <a:lnSpc>
                        <a:spcPct val="100000"/>
                      </a:lnSpc>
                      <a:spcBef>
                        <a:spcPts val="601"/>
                      </a:spcBef>
                      <a:spcAft>
                        <a:spcPts val="601"/>
                      </a:spcAft>
                      <a:buClr>
                        <a:srgbClr val="1528BC"/>
                      </a:buClr>
                    </a:pPr>
                    <a:r>
                      <a:rPr lang="it-IT" sz="1800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Average energy deposited </a:t>
                    </a:r>
                    <a14:m>
                      <m:oMath xmlns:m="http://schemas.openxmlformats.org/officeDocument/2006/math"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=1.4 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𝑀𝑒𝑉</m:t>
                        </m:r>
                      </m:oMath>
                    </a14:m>
                    <a:endParaRPr lang="it-IT" sz="1800" b="0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52560">
                      <a:spcBef>
                        <a:spcPts val="601"/>
                      </a:spcBef>
                      <a:spcAft>
                        <a:spcPts val="601"/>
                      </a:spcAft>
                      <a:buClr>
                        <a:srgbClr val="1528BC"/>
                      </a:buClr>
                    </a:pPr>
                    <a:r>
                      <a:rPr lang="it-IT" sz="1800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Maximum energy deposited </a:t>
                    </a:r>
                    <a14:m>
                      <m:oMath xmlns:m="http://schemas.openxmlformats.org/officeDocument/2006/math"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≈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2−3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  <m:r>
                          <a:rPr lang="it-IT" sz="1800" b="0" i="1" spc="-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𝑒𝑉</m:t>
                        </m:r>
                      </m:oMath>
                    </a14:m>
                    <a:endParaRPr lang="it-IT" sz="1800" b="0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1C0036CC-E23A-8074-272A-F6090B43D5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555" y="5296620"/>
                    <a:ext cx="4335503" cy="80021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2941" b="-8824"/>
                    </a:stretch>
                  </a:blipFill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7A3EA90E-6297-24A7-6F1B-716367DF85F7}"/>
                    </a:ext>
                  </a:extLst>
                </p:cNvPr>
                <p:cNvSpPr txBox="1"/>
                <p:nvPr/>
              </p:nvSpPr>
              <p:spPr>
                <a:xfrm>
                  <a:off x="577699" y="3750809"/>
                  <a:ext cx="4335503" cy="823880"/>
                </a:xfrm>
                <a:prstGeom prst="rect">
                  <a:avLst/>
                </a:prstGeom>
                <a:solidFill>
                  <a:srgbClr val="C00000"/>
                </a:solidFill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52560">
                    <a:lnSpc>
                      <a:spcPct val="100000"/>
                    </a:lnSpc>
                    <a:spcBef>
                      <a:spcPts val="601"/>
                    </a:spcBef>
                    <a:spcAft>
                      <a:spcPts val="601"/>
                    </a:spcAft>
                    <a:buClr>
                      <a:srgbClr val="1528BC"/>
                    </a:buClr>
                  </a:pPr>
                  <a:r>
                    <a:rPr lang="it-IT" sz="1800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Detector </a:t>
                  </a:r>
                  <a:r>
                    <a:rPr lang="it-IT" sz="1800" spc="-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surface</a:t>
                  </a:r>
                  <a:r>
                    <a:rPr lang="it-IT" sz="1800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1800" b="0" i="1" spc="-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=65 </m:t>
                      </m:r>
                      <m:sSup>
                        <m:sSupPr>
                          <m:ctrlPr>
                            <a:rPr lang="it-IT" sz="1800" b="0" i="1" spc="-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800" b="0" i="1" spc="-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</m:e>
                        <m:sup>
                          <m:r>
                            <a:rPr lang="it-IT" sz="1800" b="0" i="1" spc="-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it-IT" sz="1800" b="0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2560">
                    <a:spcBef>
                      <a:spcPts val="601"/>
                    </a:spcBef>
                    <a:spcAft>
                      <a:spcPts val="601"/>
                    </a:spcAft>
                    <a:buClr>
                      <a:srgbClr val="1528BC"/>
                    </a:buClr>
                  </a:pPr>
                  <a:r>
                    <a:rPr lang="it-IT" sz="1800" spc="-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Detector higth </a:t>
                  </a:r>
                  <a14:m>
                    <m:oMath xmlns:m="http://schemas.openxmlformats.org/officeDocument/2006/math">
                      <m:r>
                        <a:rPr lang="it-IT" sz="1800" b="0" i="1" spc="-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it-IT" sz="1800" b="0" i="1" spc="-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a:rPr lang="it-IT" sz="1800" b="0" i="1" spc="-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𝑚𝑚</m:t>
                      </m:r>
                    </m:oMath>
                  </a14:m>
                  <a:endParaRPr lang="en-US" sz="1800" strike="noStrike" spc="-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7A3EA90E-6297-24A7-6F1B-716367DF85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699" y="3750809"/>
                  <a:ext cx="4335503" cy="823880"/>
                </a:xfrm>
                <a:prstGeom prst="rect">
                  <a:avLst/>
                </a:prstGeom>
                <a:blipFill>
                  <a:blip r:embed="rId11"/>
                  <a:stretch>
                    <a:fillRect t="-2143" b="-5714"/>
                  </a:stretch>
                </a:blipFill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37297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5068907F-6D09-CAB9-ADE8-FDBBDEFCA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Figure caption">
            <a:extLst>
              <a:ext uri="{FF2B5EF4-FFF2-40B4-BE49-F238E27FC236}">
                <a16:creationId xmlns:a16="http://schemas.microsoft.com/office/drawing/2014/main" id="{CD3FF5B4-7A2A-1342-5ED3-8AE79C119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6485" r="14943" b="16741"/>
          <a:stretch/>
        </p:blipFill>
        <p:spPr bwMode="auto">
          <a:xfrm>
            <a:off x="0" y="756322"/>
            <a:ext cx="12191998" cy="57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51;g27df92e4ca9_0_1">
            <a:extLst>
              <a:ext uri="{FF2B5EF4-FFF2-40B4-BE49-F238E27FC236}">
                <a16:creationId xmlns:a16="http://schemas.microsoft.com/office/drawing/2014/main" id="{108F181C-F893-39F2-599A-AD2144C3FB78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4" name="Google Shape;134;p2">
            <a:extLst>
              <a:ext uri="{FF2B5EF4-FFF2-40B4-BE49-F238E27FC236}">
                <a16:creationId xmlns:a16="http://schemas.microsoft.com/office/drawing/2014/main" id="{031FE61C-82DF-6EA7-A224-2270453DAF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>
            <a:extLst>
              <a:ext uri="{FF2B5EF4-FFF2-40B4-BE49-F238E27FC236}">
                <a16:creationId xmlns:a16="http://schemas.microsoft.com/office/drawing/2014/main" id="{2015964F-2C92-9115-60A5-C881152FE01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>
              <a:extLst>
                <a:ext uri="{FF2B5EF4-FFF2-40B4-BE49-F238E27FC236}">
                  <a16:creationId xmlns:a16="http://schemas.microsoft.com/office/drawing/2014/main" id="{9615A912-2916-3AC9-4ABD-FA2B91F208F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>
              <a:extLst>
                <a:ext uri="{FF2B5EF4-FFF2-40B4-BE49-F238E27FC236}">
                  <a16:creationId xmlns:a16="http://schemas.microsoft.com/office/drawing/2014/main" id="{7EC21EFF-9B92-931D-9CEC-E092DB7A883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>
              <a:extLst>
                <a:ext uri="{FF2B5EF4-FFF2-40B4-BE49-F238E27FC236}">
                  <a16:creationId xmlns:a16="http://schemas.microsoft.com/office/drawing/2014/main" id="{08BC34F8-281D-BEFE-9321-D4A50BB70695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5C8BB9-F777-A270-3F32-813F856D6762}"/>
              </a:ext>
            </a:extLst>
          </p:cNvPr>
          <p:cNvSpPr txBox="1"/>
          <p:nvPr/>
        </p:nvSpPr>
        <p:spPr>
          <a:xfrm>
            <a:off x="691070" y="1886574"/>
            <a:ext cx="3444538" cy="715089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spectra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L2</a:t>
            </a: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Instrument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probes design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87555B1-1CAD-514D-E2A3-45B00BF1D24B}"/>
              </a:ext>
            </a:extLst>
          </p:cNvPr>
          <p:cNvSpPr txBox="1"/>
          <p:nvPr/>
        </p:nvSpPr>
        <p:spPr>
          <a:xfrm>
            <a:off x="691069" y="3083938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Geant4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simulations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Tracks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selection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C8BE6A-42A5-55D0-6DE2-EC3484E04E8B}"/>
              </a:ext>
            </a:extLst>
          </p:cNvPr>
          <p:cNvSpPr txBox="1"/>
          <p:nvPr/>
        </p:nvSpPr>
        <p:spPr>
          <a:xfrm>
            <a:off x="691069" y="4281302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Energy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deposit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extraction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Response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 the detectors</a:t>
            </a:r>
          </a:p>
        </p:txBody>
      </p:sp>
      <p:sp>
        <p:nvSpPr>
          <p:cNvPr id="18" name="Fusione 17">
            <a:extLst>
              <a:ext uri="{FF2B5EF4-FFF2-40B4-BE49-F238E27FC236}">
                <a16:creationId xmlns:a16="http://schemas.microsoft.com/office/drawing/2014/main" id="{B5A8C94C-78F4-0955-A238-496760E10157}"/>
              </a:ext>
            </a:extLst>
          </p:cNvPr>
          <p:cNvSpPr/>
          <p:nvPr/>
        </p:nvSpPr>
        <p:spPr>
          <a:xfrm>
            <a:off x="2084724" y="2716538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usione 18">
            <a:extLst>
              <a:ext uri="{FF2B5EF4-FFF2-40B4-BE49-F238E27FC236}">
                <a16:creationId xmlns:a16="http://schemas.microsoft.com/office/drawing/2014/main" id="{1C90040F-75EA-18D6-B1B9-F429433F4C23}"/>
              </a:ext>
            </a:extLst>
          </p:cNvPr>
          <p:cNvSpPr/>
          <p:nvPr/>
        </p:nvSpPr>
        <p:spPr>
          <a:xfrm>
            <a:off x="2084723" y="39158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usione 19">
            <a:extLst>
              <a:ext uri="{FF2B5EF4-FFF2-40B4-BE49-F238E27FC236}">
                <a16:creationId xmlns:a16="http://schemas.microsoft.com/office/drawing/2014/main" id="{74B5B385-DEE8-1AC9-BC83-72FBBE7B2DA6}"/>
              </a:ext>
            </a:extLst>
          </p:cNvPr>
          <p:cNvSpPr/>
          <p:nvPr/>
        </p:nvSpPr>
        <p:spPr>
          <a:xfrm>
            <a:off x="2084722" y="51200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AC57091-30CB-7690-723B-9AF3FFBC8B49}"/>
              </a:ext>
            </a:extLst>
          </p:cNvPr>
          <p:cNvSpPr txBox="1"/>
          <p:nvPr/>
        </p:nvSpPr>
        <p:spPr>
          <a:xfrm>
            <a:off x="4966409" y="1886573"/>
            <a:ext cx="3597487" cy="715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Generated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by COSMICA</a:t>
            </a: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(stay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tuned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for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in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BaC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session)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F4FF006-36E5-7300-D9B4-D74E82B4EF80}"/>
              </a:ext>
            </a:extLst>
          </p:cNvPr>
          <p:cNvSpPr txBox="1"/>
          <p:nvPr/>
        </p:nvSpPr>
        <p:spPr>
          <a:xfrm>
            <a:off x="9232731" y="1886573"/>
            <a:ext cx="2605965" cy="715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CAD and design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assumptions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Segno di addizione 23">
            <a:extLst>
              <a:ext uri="{FF2B5EF4-FFF2-40B4-BE49-F238E27FC236}">
                <a16:creationId xmlns:a16="http://schemas.microsoft.com/office/drawing/2014/main" id="{71171112-3A5E-FFA6-6CA3-15D184C7C2EC}"/>
              </a:ext>
            </a:extLst>
          </p:cNvPr>
          <p:cNvSpPr/>
          <p:nvPr/>
        </p:nvSpPr>
        <p:spPr>
          <a:xfrm>
            <a:off x="8575506" y="1896877"/>
            <a:ext cx="657225" cy="694480"/>
          </a:xfrm>
          <a:prstGeom prst="mathPlus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267248F-6D78-2D1C-48D4-9C23209C0CF7}"/>
              </a:ext>
            </a:extLst>
          </p:cNvPr>
          <p:cNvSpPr txBox="1"/>
          <p:nvPr/>
        </p:nvSpPr>
        <p:spPr>
          <a:xfrm>
            <a:off x="3074817" y="6025935"/>
            <a:ext cx="1891592" cy="4086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TODs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2F635DD-E0DA-3E92-5A7A-7BEB1F3C563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35608" y="2244118"/>
            <a:ext cx="830801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curvo 34">
            <a:extLst>
              <a:ext uri="{FF2B5EF4-FFF2-40B4-BE49-F238E27FC236}">
                <a16:creationId xmlns:a16="http://schemas.microsoft.com/office/drawing/2014/main" id="{5524E112-B549-A571-6CA4-2E3FD9823D72}"/>
              </a:ext>
            </a:extLst>
          </p:cNvPr>
          <p:cNvCxnSpPr>
            <a:cxnSpLocks/>
            <a:stCxn id="44" idx="2"/>
            <a:endCxn id="26" idx="1"/>
          </p:cNvCxnSpPr>
          <p:nvPr/>
        </p:nvCxnSpPr>
        <p:spPr>
          <a:xfrm rot="16200000" flipH="1">
            <a:off x="2574636" y="5730066"/>
            <a:ext cx="338884" cy="66147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DA99773-8BB2-3ED0-986F-07128D5336CD}"/>
              </a:ext>
            </a:extLst>
          </p:cNvPr>
          <p:cNvSpPr txBox="1"/>
          <p:nvPr/>
        </p:nvSpPr>
        <p:spPr>
          <a:xfrm>
            <a:off x="691069" y="5482740"/>
            <a:ext cx="3444539" cy="408623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COMSOL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thermal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diffusion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7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8AB703B3-2B0F-B206-91CE-FE698236E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Figure caption">
            <a:extLst>
              <a:ext uri="{FF2B5EF4-FFF2-40B4-BE49-F238E27FC236}">
                <a16:creationId xmlns:a16="http://schemas.microsoft.com/office/drawing/2014/main" id="{F2980AAB-87F0-E5D0-FEDA-12E1D22C6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6485" r="14943" b="16741"/>
          <a:stretch/>
        </p:blipFill>
        <p:spPr bwMode="auto">
          <a:xfrm>
            <a:off x="0" y="756322"/>
            <a:ext cx="12191998" cy="57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51;g27df92e4ca9_0_1">
            <a:extLst>
              <a:ext uri="{FF2B5EF4-FFF2-40B4-BE49-F238E27FC236}">
                <a16:creationId xmlns:a16="http://schemas.microsoft.com/office/drawing/2014/main" id="{C7BFE8E9-B3A6-00AC-1588-7A6002751983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4" name="Google Shape;134;p2">
            <a:extLst>
              <a:ext uri="{FF2B5EF4-FFF2-40B4-BE49-F238E27FC236}">
                <a16:creationId xmlns:a16="http://schemas.microsoft.com/office/drawing/2014/main" id="{0C26A887-C216-05E0-76F4-8569CBA778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>
            <a:extLst>
              <a:ext uri="{FF2B5EF4-FFF2-40B4-BE49-F238E27FC236}">
                <a16:creationId xmlns:a16="http://schemas.microsoft.com/office/drawing/2014/main" id="{F49F8A28-FFCA-2942-CB42-6AF2637666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>
              <a:extLst>
                <a:ext uri="{FF2B5EF4-FFF2-40B4-BE49-F238E27FC236}">
                  <a16:creationId xmlns:a16="http://schemas.microsoft.com/office/drawing/2014/main" id="{97DB2BB2-B8C7-0D56-B380-39329384163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>
              <a:extLst>
                <a:ext uri="{FF2B5EF4-FFF2-40B4-BE49-F238E27FC236}">
                  <a16:creationId xmlns:a16="http://schemas.microsoft.com/office/drawing/2014/main" id="{A89B7CAF-0E1D-6F6C-E92D-8D742D23FB6B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>
              <a:extLst>
                <a:ext uri="{FF2B5EF4-FFF2-40B4-BE49-F238E27FC236}">
                  <a16:creationId xmlns:a16="http://schemas.microsoft.com/office/drawing/2014/main" id="{E3F4C8AD-0B66-5B6E-EE8F-5D34EA3793E4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40012-61F4-2ADB-D116-C1184A3D1E12}"/>
              </a:ext>
            </a:extLst>
          </p:cNvPr>
          <p:cNvSpPr txBox="1"/>
          <p:nvPr/>
        </p:nvSpPr>
        <p:spPr>
          <a:xfrm>
            <a:off x="691070" y="1886574"/>
            <a:ext cx="3444538" cy="715089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spectra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L2</a:t>
            </a: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Instrument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probes design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EC4DE56-F04E-59C7-95B4-57CF495C140B}"/>
              </a:ext>
            </a:extLst>
          </p:cNvPr>
          <p:cNvSpPr txBox="1"/>
          <p:nvPr/>
        </p:nvSpPr>
        <p:spPr>
          <a:xfrm>
            <a:off x="691069" y="3083938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Geant4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simulations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Tracks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selection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9E49DC-8521-352C-DD61-A45055190AEC}"/>
              </a:ext>
            </a:extLst>
          </p:cNvPr>
          <p:cNvSpPr txBox="1"/>
          <p:nvPr/>
        </p:nvSpPr>
        <p:spPr>
          <a:xfrm>
            <a:off x="691069" y="4281302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Energy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deposit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extraction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Response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 the detectors</a:t>
            </a:r>
          </a:p>
        </p:txBody>
      </p:sp>
      <p:sp>
        <p:nvSpPr>
          <p:cNvPr id="18" name="Fusione 17">
            <a:extLst>
              <a:ext uri="{FF2B5EF4-FFF2-40B4-BE49-F238E27FC236}">
                <a16:creationId xmlns:a16="http://schemas.microsoft.com/office/drawing/2014/main" id="{309D99D7-E072-CD6C-B86A-432474F76A69}"/>
              </a:ext>
            </a:extLst>
          </p:cNvPr>
          <p:cNvSpPr/>
          <p:nvPr/>
        </p:nvSpPr>
        <p:spPr>
          <a:xfrm>
            <a:off x="2084724" y="2716538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usione 18">
            <a:extLst>
              <a:ext uri="{FF2B5EF4-FFF2-40B4-BE49-F238E27FC236}">
                <a16:creationId xmlns:a16="http://schemas.microsoft.com/office/drawing/2014/main" id="{D7F31E7C-71E1-AAEC-9E2E-100DBB593104}"/>
              </a:ext>
            </a:extLst>
          </p:cNvPr>
          <p:cNvSpPr/>
          <p:nvPr/>
        </p:nvSpPr>
        <p:spPr>
          <a:xfrm>
            <a:off x="2084723" y="39158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usione 19">
            <a:extLst>
              <a:ext uri="{FF2B5EF4-FFF2-40B4-BE49-F238E27FC236}">
                <a16:creationId xmlns:a16="http://schemas.microsoft.com/office/drawing/2014/main" id="{79C0AA3B-2945-9456-48CF-0935DC227C9D}"/>
              </a:ext>
            </a:extLst>
          </p:cNvPr>
          <p:cNvSpPr/>
          <p:nvPr/>
        </p:nvSpPr>
        <p:spPr>
          <a:xfrm>
            <a:off x="2084722" y="51200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713D3EF-9BE9-E557-C1ED-064FD7F60A60}"/>
              </a:ext>
            </a:extLst>
          </p:cNvPr>
          <p:cNvSpPr txBox="1"/>
          <p:nvPr/>
        </p:nvSpPr>
        <p:spPr>
          <a:xfrm>
            <a:off x="3074817" y="6025935"/>
            <a:ext cx="1891592" cy="4086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TODs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5" name="Connettore curvo 34">
            <a:extLst>
              <a:ext uri="{FF2B5EF4-FFF2-40B4-BE49-F238E27FC236}">
                <a16:creationId xmlns:a16="http://schemas.microsoft.com/office/drawing/2014/main" id="{723A7135-A303-3938-0737-ED7F7865DF14}"/>
              </a:ext>
            </a:extLst>
          </p:cNvPr>
          <p:cNvCxnSpPr>
            <a:cxnSpLocks/>
            <a:stCxn id="44" idx="2"/>
            <a:endCxn id="26" idx="1"/>
          </p:cNvCxnSpPr>
          <p:nvPr/>
        </p:nvCxnSpPr>
        <p:spPr>
          <a:xfrm rot="16200000" flipH="1">
            <a:off x="2574636" y="5730066"/>
            <a:ext cx="338884" cy="66147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5984E537-178B-427C-9A07-60E162118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580" y="2444225"/>
            <a:ext cx="6436319" cy="3190829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46FC1FE-9B55-FE8F-8645-1E6735516521}"/>
              </a:ext>
            </a:extLst>
          </p:cNvPr>
          <p:cNvSpPr txBox="1"/>
          <p:nvPr/>
        </p:nvSpPr>
        <p:spPr>
          <a:xfrm>
            <a:off x="691069" y="5482740"/>
            <a:ext cx="3444539" cy="408623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COMSOL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thermal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diffusion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E6142EB7-D1C2-161D-365A-613A14D0D828}"/>
              </a:ext>
            </a:extLst>
          </p:cNvPr>
          <p:cNvCxnSpPr>
            <a:cxnSpLocks/>
            <a:stCxn id="15" idx="3"/>
            <a:endCxn id="45" idx="1"/>
          </p:cNvCxnSpPr>
          <p:nvPr/>
        </p:nvCxnSpPr>
        <p:spPr>
          <a:xfrm flipV="1">
            <a:off x="4135608" y="4039640"/>
            <a:ext cx="1369972" cy="5992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0B2F8A63-4E66-90CE-62F6-CFBF4B979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Figure caption">
            <a:extLst>
              <a:ext uri="{FF2B5EF4-FFF2-40B4-BE49-F238E27FC236}">
                <a16:creationId xmlns:a16="http://schemas.microsoft.com/office/drawing/2014/main" id="{6AF3F850-BB12-EC95-7489-ED0561020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6485" r="14943" b="16741"/>
          <a:stretch/>
        </p:blipFill>
        <p:spPr bwMode="auto">
          <a:xfrm>
            <a:off x="0" y="756322"/>
            <a:ext cx="12191998" cy="57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51;g27df92e4ca9_0_1">
            <a:extLst>
              <a:ext uri="{FF2B5EF4-FFF2-40B4-BE49-F238E27FC236}">
                <a16:creationId xmlns:a16="http://schemas.microsoft.com/office/drawing/2014/main" id="{F013D289-0DD6-D6DE-024F-66C425A0A338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4" name="Google Shape;134;p2">
            <a:extLst>
              <a:ext uri="{FF2B5EF4-FFF2-40B4-BE49-F238E27FC236}">
                <a16:creationId xmlns:a16="http://schemas.microsoft.com/office/drawing/2014/main" id="{2124CAFF-0904-BE4A-7C25-4B8EB1BBA1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>
            <a:extLst>
              <a:ext uri="{FF2B5EF4-FFF2-40B4-BE49-F238E27FC236}">
                <a16:creationId xmlns:a16="http://schemas.microsoft.com/office/drawing/2014/main" id="{C1244EC8-5FA6-CBC4-4EA0-6A5CBC7C08B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>
              <a:extLst>
                <a:ext uri="{FF2B5EF4-FFF2-40B4-BE49-F238E27FC236}">
                  <a16:creationId xmlns:a16="http://schemas.microsoft.com/office/drawing/2014/main" id="{96783891-359F-02CE-C5B3-FF0A68EBF48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>
              <a:extLst>
                <a:ext uri="{FF2B5EF4-FFF2-40B4-BE49-F238E27FC236}">
                  <a16:creationId xmlns:a16="http://schemas.microsoft.com/office/drawing/2014/main" id="{E6503367-9166-83A2-4F10-D12A7538C8BE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>
              <a:extLst>
                <a:ext uri="{FF2B5EF4-FFF2-40B4-BE49-F238E27FC236}">
                  <a16:creationId xmlns:a16="http://schemas.microsoft.com/office/drawing/2014/main" id="{413C9865-A595-C9D8-3A01-2ADC6D6A5C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54092B-FE9E-5652-8B7B-CBBFC00E5FB3}"/>
              </a:ext>
            </a:extLst>
          </p:cNvPr>
          <p:cNvSpPr txBox="1"/>
          <p:nvPr/>
        </p:nvSpPr>
        <p:spPr>
          <a:xfrm>
            <a:off x="691070" y="1886574"/>
            <a:ext cx="3444538" cy="715089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spectra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L2</a:t>
            </a: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Instrument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probes design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73520E-EBCD-EB6D-A563-44264B207EDD}"/>
              </a:ext>
            </a:extLst>
          </p:cNvPr>
          <p:cNvSpPr txBox="1"/>
          <p:nvPr/>
        </p:nvSpPr>
        <p:spPr>
          <a:xfrm>
            <a:off x="691069" y="3083938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Geant4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simulations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Tracks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selection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BEB09E-2372-B000-C082-7A6BD2B63678}"/>
              </a:ext>
            </a:extLst>
          </p:cNvPr>
          <p:cNvSpPr txBox="1"/>
          <p:nvPr/>
        </p:nvSpPr>
        <p:spPr>
          <a:xfrm>
            <a:off x="691069" y="4281302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Energy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deposit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extraction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Response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 the detectors</a:t>
            </a:r>
          </a:p>
        </p:txBody>
      </p:sp>
      <p:sp>
        <p:nvSpPr>
          <p:cNvPr id="18" name="Fusione 17">
            <a:extLst>
              <a:ext uri="{FF2B5EF4-FFF2-40B4-BE49-F238E27FC236}">
                <a16:creationId xmlns:a16="http://schemas.microsoft.com/office/drawing/2014/main" id="{42D284E3-440D-621C-4E20-19DB9B4440DC}"/>
              </a:ext>
            </a:extLst>
          </p:cNvPr>
          <p:cNvSpPr/>
          <p:nvPr/>
        </p:nvSpPr>
        <p:spPr>
          <a:xfrm>
            <a:off x="2084724" y="2716538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usione 18">
            <a:extLst>
              <a:ext uri="{FF2B5EF4-FFF2-40B4-BE49-F238E27FC236}">
                <a16:creationId xmlns:a16="http://schemas.microsoft.com/office/drawing/2014/main" id="{BB4193A9-1AE0-D3D2-CBCB-CFADE6A17767}"/>
              </a:ext>
            </a:extLst>
          </p:cNvPr>
          <p:cNvSpPr/>
          <p:nvPr/>
        </p:nvSpPr>
        <p:spPr>
          <a:xfrm>
            <a:off x="2084723" y="39158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usione 19">
            <a:extLst>
              <a:ext uri="{FF2B5EF4-FFF2-40B4-BE49-F238E27FC236}">
                <a16:creationId xmlns:a16="http://schemas.microsoft.com/office/drawing/2014/main" id="{3296760D-FBC7-D46C-04F7-0F76D3C0D138}"/>
              </a:ext>
            </a:extLst>
          </p:cNvPr>
          <p:cNvSpPr/>
          <p:nvPr/>
        </p:nvSpPr>
        <p:spPr>
          <a:xfrm>
            <a:off x="2084722" y="51200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B3CEF57-0285-F2B8-DBD1-BD832C276C44}"/>
              </a:ext>
            </a:extLst>
          </p:cNvPr>
          <p:cNvSpPr txBox="1"/>
          <p:nvPr/>
        </p:nvSpPr>
        <p:spPr>
          <a:xfrm>
            <a:off x="3074817" y="6025935"/>
            <a:ext cx="1891592" cy="4086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TODs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5" name="Connettore curvo 34">
            <a:extLst>
              <a:ext uri="{FF2B5EF4-FFF2-40B4-BE49-F238E27FC236}">
                <a16:creationId xmlns:a16="http://schemas.microsoft.com/office/drawing/2014/main" id="{2225F41A-46E9-ED3F-06E2-CF7AEF7B1DAA}"/>
              </a:ext>
            </a:extLst>
          </p:cNvPr>
          <p:cNvCxnSpPr>
            <a:cxnSpLocks/>
            <a:stCxn id="44" idx="2"/>
            <a:endCxn id="26" idx="1"/>
          </p:cNvCxnSpPr>
          <p:nvPr/>
        </p:nvCxnSpPr>
        <p:spPr>
          <a:xfrm rot="16200000" flipH="1">
            <a:off x="2574636" y="5730066"/>
            <a:ext cx="338884" cy="66147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DF34318-3FBF-A7FE-D8FF-EAC518DFE2AB}"/>
              </a:ext>
            </a:extLst>
          </p:cNvPr>
          <p:cNvSpPr txBox="1"/>
          <p:nvPr/>
        </p:nvSpPr>
        <p:spPr>
          <a:xfrm>
            <a:off x="691069" y="5482740"/>
            <a:ext cx="3444539" cy="408623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COMSOL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thermal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diffusion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82C432D9-940E-BBFE-56C0-5B335BF13772}"/>
              </a:ext>
            </a:extLst>
          </p:cNvPr>
          <p:cNvCxnSpPr>
            <a:cxnSpLocks/>
            <a:stCxn id="44" idx="3"/>
            <a:endCxn id="7" idx="1"/>
          </p:cNvCxnSpPr>
          <p:nvPr/>
        </p:nvCxnSpPr>
        <p:spPr>
          <a:xfrm flipV="1">
            <a:off x="4135608" y="3961000"/>
            <a:ext cx="1019678" cy="1726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6AABACD-60A2-9D8C-E891-8B30257CE1A4}"/>
              </a:ext>
            </a:extLst>
          </p:cNvPr>
          <p:cNvGrpSpPr/>
          <p:nvPr/>
        </p:nvGrpSpPr>
        <p:grpSpPr>
          <a:xfrm>
            <a:off x="5155286" y="1822833"/>
            <a:ext cx="6938981" cy="4276334"/>
            <a:chOff x="5294129" y="1908399"/>
            <a:chExt cx="6800138" cy="4190768"/>
          </a:xfrm>
        </p:grpSpPr>
        <p:pic>
          <p:nvPicPr>
            <p:cNvPr id="7" name="Immagine 6" descr="Immagine che contiene schermata, Software per la grafica, Software multimediale, Modellazione 3D&#10;&#10;Il contenuto generato dall'IA potrebbe non essere corretto.">
              <a:extLst>
                <a:ext uri="{FF2B5EF4-FFF2-40B4-BE49-F238E27FC236}">
                  <a16:creationId xmlns:a16="http://schemas.microsoft.com/office/drawing/2014/main" id="{86E0CBC0-0488-9C10-6159-5A17FFCF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129" y="1908399"/>
              <a:ext cx="6800138" cy="419076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ttangolo con angoli arrotondati 30">
                  <a:extLst>
                    <a:ext uri="{FF2B5EF4-FFF2-40B4-BE49-F238E27FC236}">
                      <a16:creationId xmlns:a16="http://schemas.microsoft.com/office/drawing/2014/main" id="{780C88DF-6E8C-DC35-4823-779B3C3DC399}"/>
                    </a:ext>
                  </a:extLst>
                </p:cNvPr>
                <p:cNvSpPr/>
                <p:nvPr/>
              </p:nvSpPr>
              <p:spPr>
                <a:xfrm>
                  <a:off x="7495399" y="2102625"/>
                  <a:ext cx="1407541" cy="683835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1800" kern="1200" dirty="0"/>
                    <a:t>Delta </a:t>
                  </a:r>
                  <a:r>
                    <a:rPr lang="it-IT" sz="1800" kern="1200" dirty="0" err="1"/>
                    <a:t>peak</a:t>
                  </a:r>
                  <a:r>
                    <a:rPr lang="it-IT" sz="1800" kern="1200" dirty="0"/>
                    <a:t> </a:t>
                  </a:r>
                  <a14:m>
                    <m:oMath xmlns:m="http://schemas.openxmlformats.org/officeDocument/2006/math">
                      <m:r>
                        <a:rPr lang="it-IT" sz="180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180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~0.5 </m:t>
                      </m:r>
                      <m:r>
                        <a:rPr lang="it-IT" sz="18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𝑚𝑠</m:t>
                      </m:r>
                    </m:oMath>
                  </a14:m>
                  <a:endParaRPr lang="it-IT" sz="1800" kern="1200" dirty="0"/>
                </a:p>
              </p:txBody>
            </p:sp>
          </mc:Choice>
          <mc:Fallback>
            <p:sp>
              <p:nvSpPr>
                <p:cNvPr id="31" name="Rettangolo con angoli arrotondati 30">
                  <a:extLst>
                    <a:ext uri="{FF2B5EF4-FFF2-40B4-BE49-F238E27FC236}">
                      <a16:creationId xmlns:a16="http://schemas.microsoft.com/office/drawing/2014/main" id="{780C88DF-6E8C-DC35-4823-779B3C3DC3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5399" y="2102625"/>
                  <a:ext cx="1407541" cy="683835"/>
                </a:xfrm>
                <a:prstGeom prst="roundRect">
                  <a:avLst>
                    <a:gd name="adj" fmla="val 10000"/>
                  </a:avLst>
                </a:prstGeom>
                <a:blipFill>
                  <a:blip r:embed="rId7"/>
                  <a:stretch>
                    <a:fillRect t="-8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B5863D96-9704-4BC8-1E74-7F9223C7D664}"/>
                </a:ext>
              </a:extLst>
            </p:cNvPr>
            <p:cNvSpPr/>
            <p:nvPr/>
          </p:nvSpPr>
          <p:spPr>
            <a:xfrm>
              <a:off x="7934900" y="3113149"/>
              <a:ext cx="2269746" cy="6838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spAutoFit/>
            </a:bodyPr>
            <a:lstStyle/>
            <a:p>
              <a:pPr algn="ctr"/>
              <a:r>
                <a:rPr lang="it-IT" sz="1800" kern="1200" dirty="0" err="1"/>
                <a:t>Amplitude</a:t>
              </a:r>
              <a:r>
                <a:rPr lang="it-IT" sz="1800" kern="1200" dirty="0"/>
                <a:t> </a:t>
              </a:r>
              <a:r>
                <a:rPr lang="it-IT" sz="1800" kern="1200" dirty="0" err="1"/>
                <a:t>depends</a:t>
              </a:r>
              <a:r>
                <a:rPr lang="it-IT" sz="1800" kern="1200" dirty="0"/>
                <a:t> </a:t>
              </a:r>
              <a:r>
                <a:rPr lang="it-IT" sz="1800" kern="1200" dirty="0" err="1"/>
                <a:t>only</a:t>
              </a:r>
              <a:r>
                <a:rPr lang="it-IT" sz="1800" kern="1200" dirty="0"/>
                <a:t> on hit </a:t>
              </a:r>
              <a:r>
                <a:rPr lang="it-IT" sz="1800" kern="1200" dirty="0" err="1"/>
                <a:t>distance</a:t>
              </a:r>
              <a:endParaRPr lang="en-US" sz="1800" kern="1200" dirty="0"/>
            </a:p>
          </p:txBody>
        </p:sp>
        <p:sp>
          <p:nvSpPr>
            <p:cNvPr id="13" name="Parentesi graffa aperta 12">
              <a:extLst>
                <a:ext uri="{FF2B5EF4-FFF2-40B4-BE49-F238E27FC236}">
                  <a16:creationId xmlns:a16="http://schemas.microsoft.com/office/drawing/2014/main" id="{1E2B2FDE-412F-B889-B554-CC194E8761B9}"/>
                </a:ext>
              </a:extLst>
            </p:cNvPr>
            <p:cNvSpPr/>
            <p:nvPr/>
          </p:nvSpPr>
          <p:spPr>
            <a:xfrm>
              <a:off x="10249149" y="2095759"/>
              <a:ext cx="465809" cy="2724345"/>
            </a:xfrm>
            <a:prstGeom prst="leftBrac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557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5D706E78-94E3-E827-80C2-1E4F031B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Figure caption">
            <a:extLst>
              <a:ext uri="{FF2B5EF4-FFF2-40B4-BE49-F238E27FC236}">
                <a16:creationId xmlns:a16="http://schemas.microsoft.com/office/drawing/2014/main" id="{C93D6AE4-9642-A10E-B615-CEC40F895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6485" r="14943" b="16741"/>
          <a:stretch/>
        </p:blipFill>
        <p:spPr bwMode="auto">
          <a:xfrm>
            <a:off x="0" y="756322"/>
            <a:ext cx="12191998" cy="57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51;g27df92e4ca9_0_1">
            <a:extLst>
              <a:ext uri="{FF2B5EF4-FFF2-40B4-BE49-F238E27FC236}">
                <a16:creationId xmlns:a16="http://schemas.microsoft.com/office/drawing/2014/main" id="{9CCB7075-B950-3271-B047-B1B76822D310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Rationale</a:t>
            </a:r>
            <a:endParaRPr lang="it-IT"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4" name="Google Shape;134;p2">
            <a:extLst>
              <a:ext uri="{FF2B5EF4-FFF2-40B4-BE49-F238E27FC236}">
                <a16:creationId xmlns:a16="http://schemas.microsoft.com/office/drawing/2014/main" id="{C449A4E1-32F3-5897-81D1-1719730519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>
            <a:extLst>
              <a:ext uri="{FF2B5EF4-FFF2-40B4-BE49-F238E27FC236}">
                <a16:creationId xmlns:a16="http://schemas.microsoft.com/office/drawing/2014/main" id="{EBCF8242-07F3-B162-23A1-FD2FB3F351A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>
              <a:extLst>
                <a:ext uri="{FF2B5EF4-FFF2-40B4-BE49-F238E27FC236}">
                  <a16:creationId xmlns:a16="http://schemas.microsoft.com/office/drawing/2014/main" id="{E2EA606B-13C6-77B4-0A26-5D0BAA1E7D1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>
              <a:extLst>
                <a:ext uri="{FF2B5EF4-FFF2-40B4-BE49-F238E27FC236}">
                  <a16:creationId xmlns:a16="http://schemas.microsoft.com/office/drawing/2014/main" id="{E5F8FAEF-7425-2000-B866-3437595541AD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>
              <a:extLst>
                <a:ext uri="{FF2B5EF4-FFF2-40B4-BE49-F238E27FC236}">
                  <a16:creationId xmlns:a16="http://schemas.microsoft.com/office/drawing/2014/main" id="{C9312FC0-DDB7-0F1F-E93B-3034FE658F1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37F1EB-7160-8731-1A34-DFA8C532EB99}"/>
              </a:ext>
            </a:extLst>
          </p:cNvPr>
          <p:cNvSpPr txBox="1"/>
          <p:nvPr/>
        </p:nvSpPr>
        <p:spPr>
          <a:xfrm>
            <a:off x="691070" y="1886574"/>
            <a:ext cx="3444538" cy="715089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CR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spectra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L2</a:t>
            </a: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Instrument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probes design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62DC7D5-6230-4B54-4518-BDC682DD2C24}"/>
              </a:ext>
            </a:extLst>
          </p:cNvPr>
          <p:cNvSpPr txBox="1"/>
          <p:nvPr/>
        </p:nvSpPr>
        <p:spPr>
          <a:xfrm>
            <a:off x="691069" y="3083938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Geant4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simulations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Tracks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selection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522348-3B85-83D4-CEBC-38FD8F676C73}"/>
              </a:ext>
            </a:extLst>
          </p:cNvPr>
          <p:cNvSpPr txBox="1"/>
          <p:nvPr/>
        </p:nvSpPr>
        <p:spPr>
          <a:xfrm>
            <a:off x="691069" y="4281302"/>
            <a:ext cx="3444539" cy="715089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Energy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deposit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extraction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Response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of the detectors</a:t>
            </a:r>
          </a:p>
        </p:txBody>
      </p:sp>
      <p:sp>
        <p:nvSpPr>
          <p:cNvPr id="18" name="Fusione 17">
            <a:extLst>
              <a:ext uri="{FF2B5EF4-FFF2-40B4-BE49-F238E27FC236}">
                <a16:creationId xmlns:a16="http://schemas.microsoft.com/office/drawing/2014/main" id="{9BAF6BC8-4F33-B8BA-8F66-370726020738}"/>
              </a:ext>
            </a:extLst>
          </p:cNvPr>
          <p:cNvSpPr/>
          <p:nvPr/>
        </p:nvSpPr>
        <p:spPr>
          <a:xfrm>
            <a:off x="2084724" y="2716538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usione 18">
            <a:extLst>
              <a:ext uri="{FF2B5EF4-FFF2-40B4-BE49-F238E27FC236}">
                <a16:creationId xmlns:a16="http://schemas.microsoft.com/office/drawing/2014/main" id="{A08EE87B-B7D5-B7AC-529C-F084E0F8EEFF}"/>
              </a:ext>
            </a:extLst>
          </p:cNvPr>
          <p:cNvSpPr/>
          <p:nvPr/>
        </p:nvSpPr>
        <p:spPr>
          <a:xfrm>
            <a:off x="2084723" y="39158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usione 19">
            <a:extLst>
              <a:ext uri="{FF2B5EF4-FFF2-40B4-BE49-F238E27FC236}">
                <a16:creationId xmlns:a16="http://schemas.microsoft.com/office/drawing/2014/main" id="{86592D66-D917-E90B-F20A-C43EDE9B8F51}"/>
              </a:ext>
            </a:extLst>
          </p:cNvPr>
          <p:cNvSpPr/>
          <p:nvPr/>
        </p:nvSpPr>
        <p:spPr>
          <a:xfrm>
            <a:off x="2084722" y="512001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51B58DB-24B1-EDD5-F987-CF533420C402}"/>
              </a:ext>
            </a:extLst>
          </p:cNvPr>
          <p:cNvSpPr txBox="1"/>
          <p:nvPr/>
        </p:nvSpPr>
        <p:spPr>
          <a:xfrm>
            <a:off x="4811177" y="2973713"/>
            <a:ext cx="5330116" cy="183880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3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different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software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Not easy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insertion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in CMB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analysis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workflow (CR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noise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injection)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Computationl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time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around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2-30 x TOD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lenght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989E395-1446-8D5E-E9A9-84E4765D0E13}"/>
              </a:ext>
            </a:extLst>
          </p:cNvPr>
          <p:cNvSpPr txBox="1"/>
          <p:nvPr/>
        </p:nvSpPr>
        <p:spPr>
          <a:xfrm>
            <a:off x="691069" y="5482740"/>
            <a:ext cx="3444539" cy="408623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COMSOL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thermal</a:t>
            </a:r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diffusion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AA2552-4D6A-6673-9B9E-40E8AB1B86CB}"/>
              </a:ext>
            </a:extLst>
          </p:cNvPr>
          <p:cNvSpPr txBox="1"/>
          <p:nvPr/>
        </p:nvSpPr>
        <p:spPr>
          <a:xfrm>
            <a:off x="5220952" y="5488073"/>
            <a:ext cx="3444539" cy="40862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ML data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augmentation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DEA5DF-1B97-76FA-F1CB-835506FFCF95}"/>
              </a:ext>
            </a:extLst>
          </p:cNvPr>
          <p:cNvSpPr txBox="1"/>
          <p:nvPr/>
        </p:nvSpPr>
        <p:spPr>
          <a:xfrm>
            <a:off x="9496292" y="5488073"/>
            <a:ext cx="1891591" cy="408623"/>
          </a:xfrm>
          <a:prstGeom prst="roundRect">
            <a:avLst/>
          </a:prstGeom>
          <a:solidFill>
            <a:srgbClr val="007E3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More </a:t>
            </a:r>
            <a:r>
              <a:rPr lang="it-IT" sz="18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TODs</a:t>
            </a:r>
            <a:endParaRPr lang="it-IT" sz="1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Freccia destra rientrata 7">
            <a:extLst>
              <a:ext uri="{FF2B5EF4-FFF2-40B4-BE49-F238E27FC236}">
                <a16:creationId xmlns:a16="http://schemas.microsoft.com/office/drawing/2014/main" id="{3F0B0D6B-3FB6-07BE-C835-885944906565}"/>
              </a:ext>
            </a:extLst>
          </p:cNvPr>
          <p:cNvSpPr/>
          <p:nvPr/>
        </p:nvSpPr>
        <p:spPr>
          <a:xfrm>
            <a:off x="8815509" y="5345146"/>
            <a:ext cx="541051" cy="694481"/>
          </a:xfrm>
          <a:prstGeom prst="notchedRightArrow">
            <a:avLst/>
          </a:prstGeom>
          <a:solidFill>
            <a:srgbClr val="FFC0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usione 8">
            <a:extLst>
              <a:ext uri="{FF2B5EF4-FFF2-40B4-BE49-F238E27FC236}">
                <a16:creationId xmlns:a16="http://schemas.microsoft.com/office/drawing/2014/main" id="{98F8699A-6535-103E-9304-30120E841E4C}"/>
              </a:ext>
            </a:extLst>
          </p:cNvPr>
          <p:cNvSpPr/>
          <p:nvPr/>
        </p:nvSpPr>
        <p:spPr>
          <a:xfrm rot="16200000">
            <a:off x="4362765" y="5563225"/>
            <a:ext cx="657225" cy="247650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45593648-2B08-87D9-9AE1-F9ECC216D7F0}"/>
              </a:ext>
            </a:extLst>
          </p:cNvPr>
          <p:cNvSpPr/>
          <p:nvPr/>
        </p:nvSpPr>
        <p:spPr>
          <a:xfrm rot="10800000">
            <a:off x="4216057" y="1886573"/>
            <a:ext cx="475320" cy="4004789"/>
          </a:xfrm>
          <a:prstGeom prst="leftBrace">
            <a:avLst>
              <a:gd name="adj1" fmla="val 8333"/>
              <a:gd name="adj2" fmla="val 49762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5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1;g27df92e4ca9_0_1">
            <a:extLst>
              <a:ext uri="{FF2B5EF4-FFF2-40B4-BE49-F238E27FC236}">
                <a16:creationId xmlns:a16="http://schemas.microsoft.com/office/drawing/2014/main" id="{0532B07A-25CC-2D82-7DCB-02ABF56C9CFF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152;g27df92e4ca9_0_1">
            <a:extLst>
              <a:ext uri="{FF2B5EF4-FFF2-40B4-BE49-F238E27FC236}">
                <a16:creationId xmlns:a16="http://schemas.microsoft.com/office/drawing/2014/main" id="{5C93A3C9-925B-6BD9-4299-F1D0B76C47E1}"/>
              </a:ext>
            </a:extLst>
          </p:cNvPr>
          <p:cNvSpPr/>
          <p:nvPr/>
        </p:nvSpPr>
        <p:spPr>
          <a:xfrm>
            <a:off x="294969" y="1758015"/>
            <a:ext cx="6951406" cy="2322259"/>
          </a:xfrm>
          <a:custGeom>
            <a:avLst/>
            <a:gdLst>
              <a:gd name="connsiteX0" fmla="*/ 0 w 6951406"/>
              <a:gd name="connsiteY0" fmla="*/ 0 h 2322259"/>
              <a:gd name="connsiteX1" fmla="*/ 486598 w 6951406"/>
              <a:gd name="connsiteY1" fmla="*/ 0 h 2322259"/>
              <a:gd name="connsiteX2" fmla="*/ 1042711 w 6951406"/>
              <a:gd name="connsiteY2" fmla="*/ 0 h 2322259"/>
              <a:gd name="connsiteX3" fmla="*/ 1598823 w 6951406"/>
              <a:gd name="connsiteY3" fmla="*/ 0 h 2322259"/>
              <a:gd name="connsiteX4" fmla="*/ 2085422 w 6951406"/>
              <a:gd name="connsiteY4" fmla="*/ 0 h 2322259"/>
              <a:gd name="connsiteX5" fmla="*/ 2850076 w 6951406"/>
              <a:gd name="connsiteY5" fmla="*/ 0 h 2322259"/>
              <a:gd name="connsiteX6" fmla="*/ 3545217 w 6951406"/>
              <a:gd name="connsiteY6" fmla="*/ 0 h 2322259"/>
              <a:gd name="connsiteX7" fmla="*/ 4170844 w 6951406"/>
              <a:gd name="connsiteY7" fmla="*/ 0 h 2322259"/>
              <a:gd name="connsiteX8" fmla="*/ 4657442 w 6951406"/>
              <a:gd name="connsiteY8" fmla="*/ 0 h 2322259"/>
              <a:gd name="connsiteX9" fmla="*/ 5352583 w 6951406"/>
              <a:gd name="connsiteY9" fmla="*/ 0 h 2322259"/>
              <a:gd name="connsiteX10" fmla="*/ 5839181 w 6951406"/>
              <a:gd name="connsiteY10" fmla="*/ 0 h 2322259"/>
              <a:gd name="connsiteX11" fmla="*/ 6951406 w 6951406"/>
              <a:gd name="connsiteY11" fmla="*/ 0 h 2322259"/>
              <a:gd name="connsiteX12" fmla="*/ 6951406 w 6951406"/>
              <a:gd name="connsiteY12" fmla="*/ 580565 h 2322259"/>
              <a:gd name="connsiteX13" fmla="*/ 6951406 w 6951406"/>
              <a:gd name="connsiteY13" fmla="*/ 1184352 h 2322259"/>
              <a:gd name="connsiteX14" fmla="*/ 6951406 w 6951406"/>
              <a:gd name="connsiteY14" fmla="*/ 1764917 h 2322259"/>
              <a:gd name="connsiteX15" fmla="*/ 6951406 w 6951406"/>
              <a:gd name="connsiteY15" fmla="*/ 2322259 h 2322259"/>
              <a:gd name="connsiteX16" fmla="*/ 6117237 w 6951406"/>
              <a:gd name="connsiteY16" fmla="*/ 2322259 h 2322259"/>
              <a:gd name="connsiteX17" fmla="*/ 5630639 w 6951406"/>
              <a:gd name="connsiteY17" fmla="*/ 2322259 h 2322259"/>
              <a:gd name="connsiteX18" fmla="*/ 5005012 w 6951406"/>
              <a:gd name="connsiteY18" fmla="*/ 2322259 h 2322259"/>
              <a:gd name="connsiteX19" fmla="*/ 4518414 w 6951406"/>
              <a:gd name="connsiteY19" fmla="*/ 2322259 h 2322259"/>
              <a:gd name="connsiteX20" fmla="*/ 3892787 w 6951406"/>
              <a:gd name="connsiteY20" fmla="*/ 2322259 h 2322259"/>
              <a:gd name="connsiteX21" fmla="*/ 3128133 w 6951406"/>
              <a:gd name="connsiteY21" fmla="*/ 2322259 h 2322259"/>
              <a:gd name="connsiteX22" fmla="*/ 2363478 w 6951406"/>
              <a:gd name="connsiteY22" fmla="*/ 2322259 h 2322259"/>
              <a:gd name="connsiteX23" fmla="*/ 1529309 w 6951406"/>
              <a:gd name="connsiteY23" fmla="*/ 2322259 h 2322259"/>
              <a:gd name="connsiteX24" fmla="*/ 834169 w 6951406"/>
              <a:gd name="connsiteY24" fmla="*/ 2322259 h 2322259"/>
              <a:gd name="connsiteX25" fmla="*/ 0 w 6951406"/>
              <a:gd name="connsiteY25" fmla="*/ 2322259 h 2322259"/>
              <a:gd name="connsiteX26" fmla="*/ 0 w 6951406"/>
              <a:gd name="connsiteY26" fmla="*/ 1811362 h 2322259"/>
              <a:gd name="connsiteX27" fmla="*/ 0 w 6951406"/>
              <a:gd name="connsiteY27" fmla="*/ 1254020 h 2322259"/>
              <a:gd name="connsiteX28" fmla="*/ 0 w 6951406"/>
              <a:gd name="connsiteY28" fmla="*/ 627010 h 2322259"/>
              <a:gd name="connsiteX29" fmla="*/ 0 w 6951406"/>
              <a:gd name="connsiteY29" fmla="*/ 0 h 232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51406" h="2322259" fill="none" extrusionOk="0">
                <a:moveTo>
                  <a:pt x="0" y="0"/>
                </a:moveTo>
                <a:cubicBezTo>
                  <a:pt x="237701" y="-3687"/>
                  <a:pt x="280355" y="22659"/>
                  <a:pt x="486598" y="0"/>
                </a:cubicBezTo>
                <a:cubicBezTo>
                  <a:pt x="692841" y="-22659"/>
                  <a:pt x="877972" y="20998"/>
                  <a:pt x="1042711" y="0"/>
                </a:cubicBezTo>
                <a:cubicBezTo>
                  <a:pt x="1207450" y="-20998"/>
                  <a:pt x="1399451" y="20386"/>
                  <a:pt x="1598823" y="0"/>
                </a:cubicBezTo>
                <a:cubicBezTo>
                  <a:pt x="1798195" y="-20386"/>
                  <a:pt x="1842291" y="-16961"/>
                  <a:pt x="2085422" y="0"/>
                </a:cubicBezTo>
                <a:cubicBezTo>
                  <a:pt x="2328553" y="16961"/>
                  <a:pt x="2682525" y="17657"/>
                  <a:pt x="2850076" y="0"/>
                </a:cubicBezTo>
                <a:cubicBezTo>
                  <a:pt x="3017627" y="-17657"/>
                  <a:pt x="3375822" y="-5618"/>
                  <a:pt x="3545217" y="0"/>
                </a:cubicBezTo>
                <a:cubicBezTo>
                  <a:pt x="3714612" y="5618"/>
                  <a:pt x="3861809" y="-23277"/>
                  <a:pt x="4170844" y="0"/>
                </a:cubicBezTo>
                <a:cubicBezTo>
                  <a:pt x="4479879" y="23277"/>
                  <a:pt x="4519132" y="-16746"/>
                  <a:pt x="4657442" y="0"/>
                </a:cubicBezTo>
                <a:cubicBezTo>
                  <a:pt x="4795752" y="16746"/>
                  <a:pt x="5187302" y="7950"/>
                  <a:pt x="5352583" y="0"/>
                </a:cubicBezTo>
                <a:cubicBezTo>
                  <a:pt x="5517864" y="-7950"/>
                  <a:pt x="5624318" y="7734"/>
                  <a:pt x="5839181" y="0"/>
                </a:cubicBezTo>
                <a:cubicBezTo>
                  <a:pt x="6054044" y="-7734"/>
                  <a:pt x="6507197" y="43418"/>
                  <a:pt x="6951406" y="0"/>
                </a:cubicBezTo>
                <a:cubicBezTo>
                  <a:pt x="6974334" y="136137"/>
                  <a:pt x="6956488" y="431679"/>
                  <a:pt x="6951406" y="580565"/>
                </a:cubicBezTo>
                <a:cubicBezTo>
                  <a:pt x="6946324" y="729451"/>
                  <a:pt x="6934613" y="1048382"/>
                  <a:pt x="6951406" y="1184352"/>
                </a:cubicBezTo>
                <a:cubicBezTo>
                  <a:pt x="6968199" y="1320322"/>
                  <a:pt x="6946303" y="1567166"/>
                  <a:pt x="6951406" y="1764917"/>
                </a:cubicBezTo>
                <a:cubicBezTo>
                  <a:pt x="6956509" y="1962668"/>
                  <a:pt x="6947570" y="2075916"/>
                  <a:pt x="6951406" y="2322259"/>
                </a:cubicBezTo>
                <a:cubicBezTo>
                  <a:pt x="6564192" y="2356495"/>
                  <a:pt x="6374479" y="2359679"/>
                  <a:pt x="6117237" y="2322259"/>
                </a:cubicBezTo>
                <a:cubicBezTo>
                  <a:pt x="5859995" y="2284839"/>
                  <a:pt x="5781538" y="2318144"/>
                  <a:pt x="5630639" y="2322259"/>
                </a:cubicBezTo>
                <a:cubicBezTo>
                  <a:pt x="5479740" y="2326374"/>
                  <a:pt x="5190171" y="2322517"/>
                  <a:pt x="5005012" y="2322259"/>
                </a:cubicBezTo>
                <a:cubicBezTo>
                  <a:pt x="4819853" y="2322001"/>
                  <a:pt x="4725235" y="2308307"/>
                  <a:pt x="4518414" y="2322259"/>
                </a:cubicBezTo>
                <a:cubicBezTo>
                  <a:pt x="4311593" y="2336211"/>
                  <a:pt x="4204008" y="2313458"/>
                  <a:pt x="3892787" y="2322259"/>
                </a:cubicBezTo>
                <a:cubicBezTo>
                  <a:pt x="3581566" y="2331060"/>
                  <a:pt x="3353941" y="2336247"/>
                  <a:pt x="3128133" y="2322259"/>
                </a:cubicBezTo>
                <a:cubicBezTo>
                  <a:pt x="2902325" y="2308271"/>
                  <a:pt x="2661523" y="2342133"/>
                  <a:pt x="2363478" y="2322259"/>
                </a:cubicBezTo>
                <a:cubicBezTo>
                  <a:pt x="2065434" y="2302385"/>
                  <a:pt x="1907196" y="2334945"/>
                  <a:pt x="1529309" y="2322259"/>
                </a:cubicBezTo>
                <a:cubicBezTo>
                  <a:pt x="1151422" y="2309573"/>
                  <a:pt x="1105112" y="2309158"/>
                  <a:pt x="834169" y="2322259"/>
                </a:cubicBezTo>
                <a:cubicBezTo>
                  <a:pt x="563226" y="2335360"/>
                  <a:pt x="193412" y="2291463"/>
                  <a:pt x="0" y="2322259"/>
                </a:cubicBezTo>
                <a:cubicBezTo>
                  <a:pt x="7079" y="2171143"/>
                  <a:pt x="-13946" y="2035241"/>
                  <a:pt x="0" y="1811362"/>
                </a:cubicBezTo>
                <a:cubicBezTo>
                  <a:pt x="13946" y="1587483"/>
                  <a:pt x="-12220" y="1502122"/>
                  <a:pt x="0" y="1254020"/>
                </a:cubicBezTo>
                <a:cubicBezTo>
                  <a:pt x="12220" y="1005918"/>
                  <a:pt x="13190" y="886689"/>
                  <a:pt x="0" y="627010"/>
                </a:cubicBezTo>
                <a:cubicBezTo>
                  <a:pt x="-13190" y="367331"/>
                  <a:pt x="2041" y="173899"/>
                  <a:pt x="0" y="0"/>
                </a:cubicBezTo>
                <a:close/>
              </a:path>
              <a:path w="6951406" h="2322259" stroke="0" extrusionOk="0">
                <a:moveTo>
                  <a:pt x="0" y="0"/>
                </a:moveTo>
                <a:cubicBezTo>
                  <a:pt x="342022" y="33809"/>
                  <a:pt x="412927" y="23593"/>
                  <a:pt x="695141" y="0"/>
                </a:cubicBezTo>
                <a:cubicBezTo>
                  <a:pt x="977355" y="-23593"/>
                  <a:pt x="1048488" y="-14352"/>
                  <a:pt x="1390281" y="0"/>
                </a:cubicBezTo>
                <a:cubicBezTo>
                  <a:pt x="1732074" y="14352"/>
                  <a:pt x="1826136" y="21741"/>
                  <a:pt x="2085422" y="0"/>
                </a:cubicBezTo>
                <a:cubicBezTo>
                  <a:pt x="2344708" y="-21741"/>
                  <a:pt x="2429722" y="-23702"/>
                  <a:pt x="2711048" y="0"/>
                </a:cubicBezTo>
                <a:cubicBezTo>
                  <a:pt x="2992374" y="23702"/>
                  <a:pt x="3064322" y="-2470"/>
                  <a:pt x="3197647" y="0"/>
                </a:cubicBezTo>
                <a:cubicBezTo>
                  <a:pt x="3330972" y="2470"/>
                  <a:pt x="3616876" y="9278"/>
                  <a:pt x="3753759" y="0"/>
                </a:cubicBezTo>
                <a:cubicBezTo>
                  <a:pt x="3890642" y="-9278"/>
                  <a:pt x="4141901" y="23199"/>
                  <a:pt x="4240358" y="0"/>
                </a:cubicBezTo>
                <a:cubicBezTo>
                  <a:pt x="4338815" y="-23199"/>
                  <a:pt x="4674821" y="-5365"/>
                  <a:pt x="4935498" y="0"/>
                </a:cubicBezTo>
                <a:cubicBezTo>
                  <a:pt x="5196175" y="5365"/>
                  <a:pt x="5350255" y="20725"/>
                  <a:pt x="5561125" y="0"/>
                </a:cubicBezTo>
                <a:cubicBezTo>
                  <a:pt x="5771995" y="-20725"/>
                  <a:pt x="5980470" y="17836"/>
                  <a:pt x="6117237" y="0"/>
                </a:cubicBezTo>
                <a:cubicBezTo>
                  <a:pt x="6254004" y="-17836"/>
                  <a:pt x="6688752" y="3380"/>
                  <a:pt x="6951406" y="0"/>
                </a:cubicBezTo>
                <a:cubicBezTo>
                  <a:pt x="6933281" y="250777"/>
                  <a:pt x="6936813" y="339792"/>
                  <a:pt x="6951406" y="510897"/>
                </a:cubicBezTo>
                <a:cubicBezTo>
                  <a:pt x="6965999" y="682002"/>
                  <a:pt x="6929443" y="872425"/>
                  <a:pt x="6951406" y="1114684"/>
                </a:cubicBezTo>
                <a:cubicBezTo>
                  <a:pt x="6973369" y="1356943"/>
                  <a:pt x="6929259" y="1536564"/>
                  <a:pt x="6951406" y="1718472"/>
                </a:cubicBezTo>
                <a:cubicBezTo>
                  <a:pt x="6973553" y="1900380"/>
                  <a:pt x="6967068" y="2200445"/>
                  <a:pt x="6951406" y="2322259"/>
                </a:cubicBezTo>
                <a:cubicBezTo>
                  <a:pt x="6673957" y="2352806"/>
                  <a:pt x="6537593" y="2306474"/>
                  <a:pt x="6256265" y="2322259"/>
                </a:cubicBezTo>
                <a:cubicBezTo>
                  <a:pt x="5974937" y="2338044"/>
                  <a:pt x="5849841" y="2298169"/>
                  <a:pt x="5700153" y="2322259"/>
                </a:cubicBezTo>
                <a:cubicBezTo>
                  <a:pt x="5550465" y="2346349"/>
                  <a:pt x="5330499" y="2342163"/>
                  <a:pt x="5213555" y="2322259"/>
                </a:cubicBezTo>
                <a:cubicBezTo>
                  <a:pt x="5096611" y="2302355"/>
                  <a:pt x="4730970" y="2302118"/>
                  <a:pt x="4518414" y="2322259"/>
                </a:cubicBezTo>
                <a:cubicBezTo>
                  <a:pt x="4305858" y="2342400"/>
                  <a:pt x="4056454" y="2353103"/>
                  <a:pt x="3684245" y="2322259"/>
                </a:cubicBezTo>
                <a:cubicBezTo>
                  <a:pt x="3312036" y="2291415"/>
                  <a:pt x="3096636" y="2322859"/>
                  <a:pt x="2919591" y="2322259"/>
                </a:cubicBezTo>
                <a:cubicBezTo>
                  <a:pt x="2742546" y="2321659"/>
                  <a:pt x="2569515" y="2340830"/>
                  <a:pt x="2363478" y="2322259"/>
                </a:cubicBezTo>
                <a:cubicBezTo>
                  <a:pt x="2157441" y="2303688"/>
                  <a:pt x="1845967" y="2290421"/>
                  <a:pt x="1668337" y="2322259"/>
                </a:cubicBezTo>
                <a:cubicBezTo>
                  <a:pt x="1490707" y="2354097"/>
                  <a:pt x="1243270" y="2319077"/>
                  <a:pt x="1112225" y="2322259"/>
                </a:cubicBezTo>
                <a:cubicBezTo>
                  <a:pt x="981180" y="2325441"/>
                  <a:pt x="293601" y="2303693"/>
                  <a:pt x="0" y="2322259"/>
                </a:cubicBezTo>
                <a:cubicBezTo>
                  <a:pt x="-22772" y="2189546"/>
                  <a:pt x="-7744" y="1905958"/>
                  <a:pt x="0" y="1788139"/>
                </a:cubicBezTo>
                <a:cubicBezTo>
                  <a:pt x="7744" y="1670320"/>
                  <a:pt x="-15947" y="1436102"/>
                  <a:pt x="0" y="1207575"/>
                </a:cubicBezTo>
                <a:cubicBezTo>
                  <a:pt x="15947" y="979048"/>
                  <a:pt x="-1884" y="852848"/>
                  <a:pt x="0" y="673455"/>
                </a:cubicBezTo>
                <a:cubicBezTo>
                  <a:pt x="1884" y="494062"/>
                  <a:pt x="30953" y="245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5881762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0" tIns="45000" rIns="90000" bIns="45000" anchor="t">
            <a:spAutoFit/>
          </a:bodyPr>
          <a:lstStyle/>
          <a:p>
            <a:pPr marL="396000" lvl="1" indent="-343080">
              <a:spcAft>
                <a:spcPts val="18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b="1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Synthetically </a:t>
            </a:r>
            <a:r>
              <a:rPr lang="en-US" sz="2000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generate the time series representative of the </a:t>
            </a:r>
            <a:r>
              <a:rPr lang="en-US" sz="2000" b="1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whole mission</a:t>
            </a:r>
          </a:p>
          <a:p>
            <a:pPr marL="396000" lvl="1" indent="-343080">
              <a:spcAft>
                <a:spcPts val="18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Achieve a reasonable generation </a:t>
            </a:r>
            <a:r>
              <a:rPr lang="en-US" sz="2000" b="1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computational time</a:t>
            </a:r>
          </a:p>
          <a:p>
            <a:pPr marL="396000" lvl="1" indent="-343080">
              <a:spcAft>
                <a:spcPts val="18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Genuine</a:t>
            </a:r>
            <a:r>
              <a:rPr lang="en-US" sz="2000" b="1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 statistically independent </a:t>
            </a:r>
            <a:r>
              <a:rPr lang="en-US" sz="2000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AI generation</a:t>
            </a:r>
          </a:p>
          <a:p>
            <a:pPr marL="396000" lvl="1" indent="-343080">
              <a:spcAft>
                <a:spcPts val="1800"/>
              </a:spcAft>
              <a:buClr>
                <a:srgbClr val="1528BC"/>
              </a:buClr>
              <a:buFont typeface="Wingdings" charset="2"/>
              <a:buChar char=""/>
            </a:pPr>
            <a:r>
              <a:rPr lang="en-US" sz="2000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Mimic MC data sample </a:t>
            </a:r>
            <a:r>
              <a:rPr lang="en-US" sz="2000" b="1" strike="noStrike" spc="-1" dirty="0">
                <a:solidFill>
                  <a:srgbClr val="1528BC"/>
                </a:solidFill>
                <a:ea typeface="Titillium Web"/>
                <a:cs typeface="Times New Roman" panose="02020603050405020304" pitchFamily="18" charset="0"/>
              </a:rPr>
              <a:t>peculiar features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2E593C-8722-4D4B-B0C2-74D098DBDDD2}"/>
              </a:ext>
            </a:extLst>
          </p:cNvPr>
          <p:cNvSpPr txBox="1"/>
          <p:nvPr/>
        </p:nvSpPr>
        <p:spPr>
          <a:xfrm>
            <a:off x="8032954" y="3281907"/>
            <a:ext cx="3864077" cy="1154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9779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Power </a:t>
            </a: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spectrum</a:t>
            </a: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and NEP</a:t>
            </a:r>
          </a:p>
          <a:p>
            <a:pPr marL="9779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Channels</a:t>
            </a: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</a:t>
            </a: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correlations</a:t>
            </a:r>
            <a:endParaRPr lang="it-IT" sz="1600" b="1" spc="-1" dirty="0">
              <a:solidFill>
                <a:schemeClr val="tx1"/>
              </a:solidFill>
              <a:latin typeface="+mn-lt"/>
              <a:ea typeface="Titillium Web"/>
              <a:cs typeface="Times New Roman" panose="02020603050405020304" pitchFamily="18" charset="0"/>
            </a:endParaRPr>
          </a:p>
          <a:p>
            <a:pPr marL="9779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Amplitude</a:t>
            </a: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and rate</a:t>
            </a:r>
            <a:endParaRPr lang="en-US" sz="1600" b="1" spc="-1" dirty="0">
              <a:solidFill>
                <a:schemeClr val="tx1"/>
              </a:solidFill>
              <a:latin typeface="+mn-lt"/>
              <a:ea typeface="Titillium Web"/>
              <a:cs typeface="Times New Roman" panose="020206030504050203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3D620DB-D250-7E99-4523-43691372C52F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5958349" y="3859245"/>
            <a:ext cx="207460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FA2637F-CA39-E9EA-D3AB-866FF83A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1;g27df92e4ca9_0_1">
            <a:extLst>
              <a:ext uri="{FF2B5EF4-FFF2-40B4-BE49-F238E27FC236}">
                <a16:creationId xmlns:a16="http://schemas.microsoft.com/office/drawing/2014/main" id="{A89AFB59-05AB-F106-A692-1AEC0B8C963C}"/>
              </a:ext>
            </a:extLst>
          </p:cNvPr>
          <p:cNvSpPr/>
          <p:nvPr/>
        </p:nvSpPr>
        <p:spPr>
          <a:xfrm>
            <a:off x="3733794" y="1055239"/>
            <a:ext cx="4724406" cy="552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SzPts val="2400"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30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endParaRPr lang="it-IT" sz="3000" b="1" dirty="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46" name="Google Shape;146;g27df92e4ca9_0_1">
            <a:extLst>
              <a:ext uri="{FF2B5EF4-FFF2-40B4-BE49-F238E27FC236}">
                <a16:creationId xmlns:a16="http://schemas.microsoft.com/office/drawing/2014/main" id="{541BC890-9FDA-ACE0-0E65-E8A6BB5CCE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>
            <a:extLst>
              <a:ext uri="{FF2B5EF4-FFF2-40B4-BE49-F238E27FC236}">
                <a16:creationId xmlns:a16="http://schemas.microsoft.com/office/drawing/2014/main" id="{5BE68429-1446-F584-9802-2BB98B1814B6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>
              <a:extLst>
                <a:ext uri="{FF2B5EF4-FFF2-40B4-BE49-F238E27FC236}">
                  <a16:creationId xmlns:a16="http://schemas.microsoft.com/office/drawing/2014/main" id="{122DB0D3-E8A8-D717-7602-F4FC30E1E59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>
              <a:extLst>
                <a:ext uri="{FF2B5EF4-FFF2-40B4-BE49-F238E27FC236}">
                  <a16:creationId xmlns:a16="http://schemas.microsoft.com/office/drawing/2014/main" id="{A8A1B841-7D58-EF65-7DDC-4519C83B399E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>
              <a:extLst>
                <a:ext uri="{FF2B5EF4-FFF2-40B4-BE49-F238E27FC236}">
                  <a16:creationId xmlns:a16="http://schemas.microsoft.com/office/drawing/2014/main" id="{AF54F4CA-FAF6-FCAE-0238-9E61781DE02B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1E32AD-F736-FC1A-0475-A1BA287A6A2C}"/>
              </a:ext>
            </a:extLst>
          </p:cNvPr>
          <p:cNvSpPr txBox="1"/>
          <p:nvPr/>
        </p:nvSpPr>
        <p:spPr>
          <a:xfrm>
            <a:off x="8032954" y="3281907"/>
            <a:ext cx="3864077" cy="1154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9779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Power </a:t>
            </a: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spectrum</a:t>
            </a:r>
            <a:endParaRPr lang="it-IT" sz="1600" b="1" spc="-1" dirty="0">
              <a:solidFill>
                <a:schemeClr val="tx1"/>
              </a:solidFill>
              <a:latin typeface="+mn-lt"/>
              <a:ea typeface="Titillium Web"/>
              <a:cs typeface="Times New Roman" panose="02020603050405020304" pitchFamily="18" charset="0"/>
            </a:endParaRPr>
          </a:p>
          <a:p>
            <a:pPr marL="9779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Channels</a:t>
            </a: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</a:t>
            </a: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correlations</a:t>
            </a:r>
            <a:endParaRPr lang="it-IT" sz="1600" b="1" spc="-1" dirty="0">
              <a:solidFill>
                <a:schemeClr val="tx1"/>
              </a:solidFill>
              <a:latin typeface="+mn-lt"/>
              <a:ea typeface="Titillium Web"/>
              <a:cs typeface="Times New Roman" panose="02020603050405020304" pitchFamily="18" charset="0"/>
            </a:endParaRPr>
          </a:p>
          <a:p>
            <a:pPr marL="977900" lvl="6" indent="-342900" algn="l" defTabSz="914400">
              <a:lnSpc>
                <a:spcPct val="150000"/>
              </a:lnSpc>
              <a:buClr>
                <a:srgbClr val="113362"/>
              </a:buClr>
              <a:buSzPct val="100000"/>
              <a:buFont typeface="Wingdings" panose="05000000000000000000" pitchFamily="2" charset="2"/>
              <a:buChar char="v"/>
              <a:defRPr sz="3900" b="0">
                <a:solidFill>
                  <a:srgbClr val="1133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1600" b="1" spc="-1" dirty="0" err="1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Amplitude</a:t>
            </a:r>
            <a:r>
              <a:rPr lang="it-IT" sz="1600" b="1" spc="-1" dirty="0">
                <a:solidFill>
                  <a:schemeClr val="tx1"/>
                </a:solidFill>
                <a:latin typeface="+mn-lt"/>
                <a:ea typeface="Titillium Web"/>
                <a:cs typeface="Times New Roman" panose="02020603050405020304" pitchFamily="18" charset="0"/>
              </a:rPr>
              <a:t> and rate</a:t>
            </a:r>
            <a:endParaRPr lang="en-US" sz="1600" b="1" spc="-1" dirty="0">
              <a:solidFill>
                <a:schemeClr val="tx1"/>
              </a:solidFill>
              <a:latin typeface="+mn-lt"/>
              <a:ea typeface="Titillium Web"/>
              <a:cs typeface="Times New Roman" panose="020206030504050203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441DC8-7B10-F3EB-AD0B-7875B1F39223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6540727" y="3895725"/>
            <a:ext cx="2107973" cy="16380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schermata, spazio, astronomia&#10;&#10;Il contenuto generato dall'IA potrebbe non essere corretto.">
            <a:extLst>
              <a:ext uri="{FF2B5EF4-FFF2-40B4-BE49-F238E27FC236}">
                <a16:creationId xmlns:a16="http://schemas.microsoft.com/office/drawing/2014/main" id="{52B694F2-7474-F9B3-FE53-DA0870EB7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2073630"/>
            <a:ext cx="6245758" cy="39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75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4263</TotalTime>
  <Words>1407</Words>
  <Application>Microsoft Office PowerPoint</Application>
  <PresentationFormat>Widescreen</PresentationFormat>
  <Paragraphs>288</Paragraphs>
  <Slides>24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4" baseType="lpstr">
      <vt:lpstr>Wingdings</vt:lpstr>
      <vt:lpstr>Cambria Math</vt:lpstr>
      <vt:lpstr>Arial</vt:lpstr>
      <vt:lpstr>Times New Roman</vt:lpstr>
      <vt:lpstr>Titillium Web SemiBold</vt:lpstr>
      <vt:lpstr>Titillium Web</vt:lpstr>
      <vt:lpstr>Inter Light</vt:lpstr>
      <vt:lpstr>Calibri</vt:lpstr>
      <vt:lpstr>Tw Cen MT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g.cavallotto@campus.unimib.it</cp:lastModifiedBy>
  <cp:revision>93</cp:revision>
  <dcterms:created xsi:type="dcterms:W3CDTF">2022-07-26T13:28:46Z</dcterms:created>
  <dcterms:modified xsi:type="dcterms:W3CDTF">2025-05-28T08:06:30Z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