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eg" ContentType="image/jpeg"/>
  <Override PartName="/ppt/media/image7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8.jpeg" ContentType="image/jpeg"/>
  <Override PartName="/ppt/notesSlides/notesSlide10.xml" ContentType="application/vnd.openxmlformats-officedocument.presentationml.notesSlide+xml"/>
  <Override PartName="/ppt/media/image9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0.jpe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Shape 3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hape 3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hape 4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hape 4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Shape 4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hape 4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hape 4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hape 5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hape 5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hape 5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hape 5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hape 5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hape 3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hape 3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hape 3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355600" indent="-304800" algn="ctr">
              <a:buClrTx/>
              <a:buSzTx/>
              <a:buFontTx/>
              <a:buNone/>
              <a:defRPr sz="2400"/>
            </a:lvl1pPr>
            <a:lvl2pPr marL="355600" indent="50800" algn="ctr">
              <a:buClrTx/>
              <a:buSzTx/>
              <a:buFontTx/>
              <a:buNone/>
              <a:defRPr sz="2400"/>
            </a:lvl2pPr>
            <a:lvl3pPr marL="355600" indent="50800" algn="ctr">
              <a:buClrTx/>
              <a:buSzTx/>
              <a:buFontTx/>
              <a:buNone/>
              <a:defRPr sz="2400"/>
            </a:lvl3pPr>
            <a:lvl4pPr marL="355600" indent="50800" algn="ctr">
              <a:buClrTx/>
              <a:buSzTx/>
              <a:buFontTx/>
              <a:buNone/>
              <a:defRPr sz="2400"/>
            </a:lvl4pPr>
            <a:lvl5pPr marL="355600" indent="508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88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标题文本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标题文本</a:t>
            </a:r>
          </a:p>
        </p:txBody>
      </p:sp>
      <p:sp>
        <p:nvSpPr>
          <p:cNvPr id="97" name="正文级别 1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06" name="正文级别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7" name="Google Shape;67;p16"/>
          <p:cNvSpPr txBox="1"/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406400"/>
          </a:p>
        </p:txBody>
      </p:sp>
      <p:sp>
        <p:nvSpPr>
          <p:cNvPr id="10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标题文本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16" name="正文级别 1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b="1" sz="2400"/>
            </a:lvl1pPr>
            <a:lvl2pPr marL="0" indent="228600">
              <a:buClrTx/>
              <a:buSzTx/>
              <a:buFontTx/>
              <a:buNone/>
              <a:defRPr b="1" sz="2400"/>
            </a:lvl2pPr>
            <a:lvl3pPr marL="0" indent="228600">
              <a:buClrTx/>
              <a:buSzTx/>
              <a:buFontTx/>
              <a:buNone/>
              <a:defRPr b="1" sz="2400"/>
            </a:lvl3pPr>
            <a:lvl4pPr marL="0" indent="228600">
              <a:buClrTx/>
              <a:buSzTx/>
              <a:buFontTx/>
              <a:buNone/>
              <a:defRPr b="1" sz="2400"/>
            </a:lvl4pPr>
            <a:lvl5pPr marL="0" indent="228600">
              <a:buClrTx/>
              <a:buSzTx/>
              <a:buFontTx/>
              <a:buNone/>
              <a:defRPr b="1"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7" name="Google Shape;74;p17"/>
          <p:cNvSpPr txBox="1"/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indent="-406400"/>
          </a:p>
        </p:txBody>
      </p:sp>
      <p:sp>
        <p:nvSpPr>
          <p:cNvPr id="118" name="Google Shape;75;p17"/>
          <p:cNvSpPr txBox="1"/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indent="-406400"/>
          </a:p>
        </p:txBody>
      </p:sp>
      <p:sp>
        <p:nvSpPr>
          <p:cNvPr id="119" name="Google Shape;76;p17"/>
          <p:cNvSpPr txBox="1"/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406400"/>
          </a:p>
        </p:txBody>
      </p:sp>
      <p:sp>
        <p:nvSpPr>
          <p:cNvPr id="12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2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标题文本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标题文本</a:t>
            </a:r>
          </a:p>
        </p:txBody>
      </p:sp>
      <p:sp>
        <p:nvSpPr>
          <p:cNvPr id="136" name="正文级别 1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7" name="Google Shape;88;p19"/>
          <p:cNvSpPr txBox="1"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indent="-406400"/>
          </a:p>
        </p:txBody>
      </p:sp>
      <p:sp>
        <p:nvSpPr>
          <p:cNvPr id="13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标题文本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标题文本</a:t>
            </a:r>
          </a:p>
        </p:txBody>
      </p:sp>
      <p:sp>
        <p:nvSpPr>
          <p:cNvPr id="146" name="Google Shape;94;p20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正文级别 1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56" name="正文级别 1…"/>
          <p:cNvSpPr txBox="1"/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标题文本"/>
          <p:cNvSpPr txBox="1"/>
          <p:nvPr>
            <p:ph type="title"/>
          </p:nvPr>
        </p:nvSpPr>
        <p:spPr>
          <a:xfrm rot="5400000">
            <a:off x="7133431" y="1956592"/>
            <a:ext cx="5811840" cy="2628902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65" name="正文级别 1…"/>
          <p:cNvSpPr txBox="1"/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ndard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正文级别 1…"/>
          <p:cNvSpPr txBox="1"/>
          <p:nvPr>
            <p:ph type="body" idx="1"/>
          </p:nvPr>
        </p:nvSpPr>
        <p:spPr>
          <a:xfrm>
            <a:off x="863147" y="1371599"/>
            <a:ext cx="10719254" cy="4700590"/>
          </a:xfrm>
          <a:prstGeom prst="rect">
            <a:avLst/>
          </a:prstGeom>
        </p:spPr>
        <p:txBody>
          <a:bodyPr lIns="0" tIns="0" rIns="0" bIns="0"/>
          <a:lstStyle>
            <a:lvl1pPr indent="-406400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77900" indent="-444500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513838" indent="-497838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4" name="Google Shape;113;p23"/>
          <p:cNvSpPr/>
          <p:nvPr/>
        </p:nvSpPr>
        <p:spPr>
          <a:xfrm flipH="1">
            <a:off x="562924" y="4"/>
            <a:ext cx="2" cy="1078160"/>
          </a:xfrm>
          <a:prstGeom prst="lin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5" name="标题文本"/>
          <p:cNvSpPr txBox="1"/>
          <p:nvPr>
            <p:ph type="title"/>
          </p:nvPr>
        </p:nvSpPr>
        <p:spPr>
          <a:xfrm>
            <a:off x="863150" y="277800"/>
            <a:ext cx="10719253" cy="77040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76" name="幻灯片编号"/>
          <p:cNvSpPr txBox="1"/>
          <p:nvPr>
            <p:ph type="sldNum" sz="quarter" idx="2"/>
          </p:nvPr>
        </p:nvSpPr>
        <p:spPr>
          <a:xfrm>
            <a:off x="609286" y="6499454"/>
            <a:ext cx="210468" cy="19738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幻灯片编号"/>
          <p:cNvSpPr txBox="1"/>
          <p:nvPr>
            <p:ph type="sldNum" sz="quarter" idx="2"/>
          </p:nvPr>
        </p:nvSpPr>
        <p:spPr>
          <a:xfrm>
            <a:off x="8479018" y="6232219"/>
            <a:ext cx="258582" cy="2482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3;p7" descr="Google Shape;23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6"/>
            <a:ext cx="12197427" cy="685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幻灯片编号"/>
          <p:cNvSpPr txBox="1"/>
          <p:nvPr>
            <p:ph type="sldNum" sz="quarter" idx="2"/>
          </p:nvPr>
        </p:nvSpPr>
        <p:spPr>
          <a:xfrm>
            <a:off x="8479018" y="6232219"/>
            <a:ext cx="258582" cy="2482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25;p8"/>
          <p:cNvGrpSpPr/>
          <p:nvPr/>
        </p:nvGrpSpPr>
        <p:grpSpPr>
          <a:xfrm>
            <a:off x="0" y="6511280"/>
            <a:ext cx="12192000" cy="542670"/>
            <a:chOff x="0" y="0"/>
            <a:chExt cx="12192000" cy="542669"/>
          </a:xfrm>
        </p:grpSpPr>
        <p:pic>
          <p:nvPicPr>
            <p:cNvPr id="35" name="Google Shape;26;p8" descr="Google Shape;26;p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361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Google Shape;27;p8"/>
            <p:cNvSpPr txBox="1"/>
            <p:nvPr/>
          </p:nvSpPr>
          <p:spPr>
            <a:xfrm>
              <a:off x="6758470" y="25299"/>
              <a:ext cx="5225779" cy="288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7" name="Google Shape;28;p8"/>
            <p:cNvSpPr txBox="1"/>
            <p:nvPr/>
          </p:nvSpPr>
          <p:spPr>
            <a:xfrm>
              <a:off x="513278" y="19471"/>
              <a:ext cx="7827760" cy="523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pic>
        <p:nvPicPr>
          <p:cNvPr id="39" name="Google Shape;29;p8" descr="Google Shape;29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4" cy="85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幻灯片编号"/>
          <p:cNvSpPr txBox="1"/>
          <p:nvPr>
            <p:ph type="sldNum" sz="quarter" idx="2"/>
          </p:nvPr>
        </p:nvSpPr>
        <p:spPr>
          <a:xfrm>
            <a:off x="8479018" y="6232219"/>
            <a:ext cx="258582" cy="2482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4;p9"/>
          <p:cNvSpPr/>
          <p:nvPr/>
        </p:nvSpPr>
        <p:spPr>
          <a:xfrm>
            <a:off x="0" y="0"/>
            <a:ext cx="12192003" cy="3336053"/>
          </a:xfrm>
          <a:prstGeom prst="rect">
            <a:avLst/>
          </a:prstGeom>
          <a:solidFill>
            <a:srgbClr val="0B112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" name="Google Shape;35;p9" descr="Google Shape;3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40;p10" descr="Google Shape;40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45;p11" descr="Google Shape;45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5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50;p12" descr="Google Shape;50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幻灯片编号"/>
          <p:cNvSpPr txBox="1"/>
          <p:nvPr>
            <p:ph type="sldNum" sz="quarter" idx="2"/>
          </p:nvPr>
        </p:nvSpPr>
        <p:spPr>
          <a:xfrm>
            <a:off x="8479018" y="6232219"/>
            <a:ext cx="258582" cy="2482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095219" y="6414781"/>
            <a:ext cx="258582" cy="24826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4" Type="http://schemas.openxmlformats.org/officeDocument/2006/relationships/image" Target="../media/image1.jpeg"/><Relationship Id="rId5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4" Type="http://schemas.openxmlformats.org/officeDocument/2006/relationships/image" Target="../media/image16.png"/><Relationship Id="rId5" Type="http://schemas.openxmlformats.org/officeDocument/2006/relationships/image" Target="../media/image2.jpeg"/><Relationship Id="rId6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17.png"/><Relationship Id="rId6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Relationship Id="rId4" Type="http://schemas.openxmlformats.org/officeDocument/2006/relationships/image" Target="../media/image2.jpeg"/><Relationship Id="rId5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1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10.jpeg"/><Relationship Id="rId6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2.jpeg"/><Relationship Id="rId5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3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3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Relationship Id="rId9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Relationship Id="rId9" Type="http://schemas.openxmlformats.org/officeDocument/2006/relationships/image" Target="../media/image11.png"/><Relationship Id="rId10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21;p1" descr="Google Shape;121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10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oogle Shape;122;p1"/>
          <p:cNvGrpSpPr/>
          <p:nvPr/>
        </p:nvGrpSpPr>
        <p:grpSpPr>
          <a:xfrm>
            <a:off x="827874" y="2653321"/>
            <a:ext cx="10536253" cy="1858130"/>
            <a:chOff x="0" y="0"/>
            <a:chExt cx="10536252" cy="1858129"/>
          </a:xfrm>
        </p:grpSpPr>
        <p:sp>
          <p:nvSpPr>
            <p:cNvPr id="186" name="矩形"/>
            <p:cNvSpPr/>
            <p:nvPr/>
          </p:nvSpPr>
          <p:spPr>
            <a:xfrm>
              <a:off x="-1" y="0"/>
              <a:ext cx="10536253" cy="1858130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i="1" sz="27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</a:p>
          </p:txBody>
        </p:sp>
        <p:sp>
          <p:nvSpPr>
            <p:cNvPr id="187" name="Detecting the cross-correlation between 21cm signal and line intensity mapping during reionization…"/>
            <p:cNvSpPr txBox="1"/>
            <p:nvPr/>
          </p:nvSpPr>
          <p:spPr>
            <a:xfrm>
              <a:off x="48246" y="0"/>
              <a:ext cx="10439758" cy="1858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rmAutofit fontScale="100000" lnSpcReduction="0"/>
            </a:bodyPr>
            <a:lstStyle/>
            <a:p>
              <a:pPr algn="ctr" defTabSz="731519">
                <a:lnSpc>
                  <a:spcPct val="90000"/>
                </a:lnSpc>
                <a:defRPr i="1" sz="35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 Detecting the cross-correlation between 21cm signal and line intensity mapping during reionization</a:t>
              </a:r>
            </a:p>
            <a:p>
              <a:pPr algn="ctr" defTabSz="731519">
                <a:spcBef>
                  <a:spcPts val="100"/>
                </a:spcBef>
                <a:defRPr i="1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Yilong Zhang (张艺泷)</a:t>
              </a:r>
            </a:p>
          </p:txBody>
        </p:sp>
      </p:grpSp>
      <p:grpSp>
        <p:nvGrpSpPr>
          <p:cNvPr id="192" name="Google Shape;123;p1"/>
          <p:cNvGrpSpPr/>
          <p:nvPr/>
        </p:nvGrpSpPr>
        <p:grpSpPr>
          <a:xfrm>
            <a:off x="-2" y="6491011"/>
            <a:ext cx="12192003" cy="361770"/>
            <a:chOff x="0" y="0"/>
            <a:chExt cx="12192001" cy="361769"/>
          </a:xfrm>
        </p:grpSpPr>
        <p:pic>
          <p:nvPicPr>
            <p:cNvPr id="189" name="Google Shape;124;p1" descr="Google Shape;124;p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2192003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Google Shape;125;p1"/>
            <p:cNvSpPr/>
            <p:nvPr/>
          </p:nvSpPr>
          <p:spPr>
            <a:xfrm>
              <a:off x="6758471" y="25299"/>
              <a:ext cx="52257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191" name="Google Shape;126;p1"/>
            <p:cNvSpPr/>
            <p:nvPr/>
          </p:nvSpPr>
          <p:spPr>
            <a:xfrm>
              <a:off x="513278" y="19471"/>
              <a:ext cx="81160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pic>
        <p:nvPicPr>
          <p:cNvPr id="193" name="Google Shape;127;p1" descr="Google Shape;127;p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" y="-15051"/>
            <a:ext cx="12192002" cy="1181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oogle Shape;128;p1"/>
          <p:cNvGrpSpPr/>
          <p:nvPr/>
        </p:nvGrpSpPr>
        <p:grpSpPr>
          <a:xfrm>
            <a:off x="-1" y="5917323"/>
            <a:ext cx="6201107" cy="515292"/>
            <a:chOff x="0" y="-1"/>
            <a:chExt cx="6201105" cy="515291"/>
          </a:xfrm>
        </p:grpSpPr>
        <p:sp>
          <p:nvSpPr>
            <p:cNvPr id="194" name="矩形"/>
            <p:cNvSpPr/>
            <p:nvPr/>
          </p:nvSpPr>
          <p:spPr>
            <a:xfrm>
              <a:off x="-1" y="-2"/>
              <a:ext cx="6201107" cy="515292"/>
            </a:xfrm>
            <a:prstGeom prst="rect">
              <a:avLst/>
            </a:prstGeom>
            <a:solidFill>
              <a:srgbClr val="E6007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lnSpc>
                  <a:spcPct val="90000"/>
                </a:lnSpc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5" name="Spoke 3 III Technical Workshop, Perugia 26-29 maggio 2025"/>
            <p:cNvSpPr txBox="1"/>
            <p:nvPr/>
          </p:nvSpPr>
          <p:spPr>
            <a:xfrm>
              <a:off x="45724" y="-2"/>
              <a:ext cx="6109656" cy="515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rmAutofit fontScale="100000" lnSpcReduction="0"/>
            </a:bodyPr>
            <a:lstStyle/>
            <a:p>
              <a:pPr algn="r" defTabSz="859536">
                <a:lnSpc>
                  <a:spcPct val="90000"/>
                </a:lnSpc>
                <a:defRPr b="1" sz="1600">
                  <a:solidFill>
                    <a:srgbClr val="FFFFFF"/>
                  </a:solidFill>
                  <a:latin typeface="Titillium Web SemiBold"/>
                  <a:ea typeface="Titillium Web SemiBold"/>
                  <a:cs typeface="Titillium Web SemiBold"/>
                  <a:sym typeface="Titillium Web SemiBold"/>
                </a:defRPr>
              </a:pPr>
              <a:r>
                <a:t>Spoke 3 III Technical Workshop, </a:t>
              </a:r>
              <a:r>
                <a:rPr b="0">
                  <a:latin typeface="Titillium Web"/>
                  <a:ea typeface="Titillium Web"/>
                  <a:cs typeface="Titillium Web"/>
                  <a:sym typeface="Titillium Web"/>
                </a:rPr>
                <a:t>Perugia 26-29 maggio 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成组"/>
          <p:cNvGrpSpPr/>
          <p:nvPr/>
        </p:nvGrpSpPr>
        <p:grpSpPr>
          <a:xfrm>
            <a:off x="1090915" y="1959185"/>
            <a:ext cx="9917373" cy="4392558"/>
            <a:chOff x="0" y="0"/>
            <a:chExt cx="9917372" cy="4392556"/>
          </a:xfrm>
        </p:grpSpPr>
        <p:pic>
          <p:nvPicPr>
            <p:cNvPr id="369" name="CII_PS_Pk.jpg" descr="CII_PS_Pk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8785113" cy="4392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截屏2025-05-22 00.05.53.png" descr="截屏2025-05-22 00.05.5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22957" y="454613"/>
              <a:ext cx="1894415" cy="3078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2" name="Google Shape;146;g27df92e4ca9_0_1" descr="Google Shape;146;g27df92e4ca9_0_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373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75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377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378" name="[CII] line intensity mapping"/>
          <p:cNvSpPr txBox="1"/>
          <p:nvPr/>
        </p:nvSpPr>
        <p:spPr>
          <a:xfrm>
            <a:off x="845219" y="1646846"/>
            <a:ext cx="362733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line intensity mapping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383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85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387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grpSp>
        <p:nvGrpSpPr>
          <p:cNvPr id="390" name="成组"/>
          <p:cNvGrpSpPr/>
          <p:nvPr/>
        </p:nvGrpSpPr>
        <p:grpSpPr>
          <a:xfrm>
            <a:off x="3879062" y="2031819"/>
            <a:ext cx="4433878" cy="1012827"/>
            <a:chOff x="0" y="0"/>
            <a:chExt cx="4433877" cy="1012825"/>
          </a:xfrm>
        </p:grpSpPr>
        <p:pic>
          <p:nvPicPr>
            <p:cNvPr id="388" name="截屏2024-04-24 15.09.17.png" descr="截屏2024-04-24 15.09.17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1871" t="0" r="0" b="0"/>
            <a:stretch>
              <a:fillRect/>
            </a:stretch>
          </p:blipFill>
          <p:spPr>
            <a:xfrm>
              <a:off x="0" y="118466"/>
              <a:ext cx="4433878" cy="77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矩形"/>
            <p:cNvSpPr/>
            <p:nvPr/>
          </p:nvSpPr>
          <p:spPr>
            <a:xfrm>
              <a:off x="1649986" y="-1"/>
              <a:ext cx="794557" cy="101282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391" name="21cm field simulation"/>
          <p:cNvSpPr txBox="1"/>
          <p:nvPr/>
        </p:nvSpPr>
        <p:spPr>
          <a:xfrm>
            <a:off x="845219" y="1646846"/>
            <a:ext cx="289093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21cm field simulation</a:t>
            </a:r>
          </a:p>
        </p:txBody>
      </p:sp>
      <p:pic>
        <p:nvPicPr>
          <p:cNvPr id="392" name="ciix21_lightcones_plot_H24.jpg" descr="ciix21_lightcones_plot_H24.jpg"/>
          <p:cNvPicPr>
            <a:picLocks noChangeAspect="1"/>
          </p:cNvPicPr>
          <p:nvPr/>
        </p:nvPicPr>
        <p:blipFill>
          <a:blip r:embed="rId6">
            <a:extLst/>
          </a:blip>
          <a:srcRect l="0" t="52078" r="0" b="0"/>
          <a:stretch>
            <a:fillRect/>
          </a:stretch>
        </p:blipFill>
        <p:spPr>
          <a:xfrm>
            <a:off x="392486" y="3307541"/>
            <a:ext cx="10974059" cy="2940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成组"/>
          <p:cNvGrpSpPr/>
          <p:nvPr/>
        </p:nvGrpSpPr>
        <p:grpSpPr>
          <a:xfrm>
            <a:off x="750209" y="1758150"/>
            <a:ext cx="9654291" cy="3277871"/>
            <a:chOff x="0" y="0"/>
            <a:chExt cx="9654290" cy="3277869"/>
          </a:xfrm>
        </p:grpSpPr>
        <p:pic>
          <p:nvPicPr>
            <p:cNvPr id="396" name="ciix21_lightcones_plot_H24.jpg" descr="ciix21_lightcones_plot_H24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73291"/>
            <a:stretch>
              <a:fillRect/>
            </a:stretch>
          </p:blipFill>
          <p:spPr>
            <a:xfrm>
              <a:off x="0" y="-1"/>
              <a:ext cx="9654291" cy="144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ciix21_lightcones_plot_H24.jpg" descr="ciix21_lightcones_plot_H24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083" r="0" b="15059"/>
            <a:stretch>
              <a:fillRect/>
            </a:stretch>
          </p:blipFill>
          <p:spPr>
            <a:xfrm>
              <a:off x="0" y="1449910"/>
              <a:ext cx="9654291" cy="1827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9" name="Google Shape;146;g27df92e4ca9_0_1" descr="Google Shape;146;g27df92e4ca9_0_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00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1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02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04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09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0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11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13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  <p:grpSp>
        <p:nvGrpSpPr>
          <p:cNvPr id="423" name="成组"/>
          <p:cNvGrpSpPr/>
          <p:nvPr/>
        </p:nvGrpSpPr>
        <p:grpSpPr>
          <a:xfrm>
            <a:off x="790848" y="842520"/>
            <a:ext cx="11213693" cy="5172960"/>
            <a:chOff x="0" y="0"/>
            <a:chExt cx="11213692" cy="5172959"/>
          </a:xfrm>
        </p:grpSpPr>
        <p:grpSp>
          <p:nvGrpSpPr>
            <p:cNvPr id="416" name="成组"/>
            <p:cNvGrpSpPr/>
            <p:nvPr/>
          </p:nvGrpSpPr>
          <p:grpSpPr>
            <a:xfrm>
              <a:off x="-1" y="1067137"/>
              <a:ext cx="9654293" cy="3277871"/>
              <a:chOff x="0" y="0"/>
              <a:chExt cx="9654292" cy="3277870"/>
            </a:xfrm>
          </p:grpSpPr>
          <p:pic>
            <p:nvPicPr>
              <p:cNvPr id="414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3291"/>
              <a:stretch>
                <a:fillRect/>
              </a:stretch>
            </p:blipFill>
            <p:spPr>
              <a:xfrm>
                <a:off x="-1" y="0"/>
                <a:ext cx="9654293" cy="1442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5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51083" r="0" b="15059"/>
              <a:stretch>
                <a:fillRect/>
              </a:stretch>
            </p:blipFill>
            <p:spPr>
              <a:xfrm>
                <a:off x="-1" y="1449911"/>
                <a:ext cx="9654293" cy="182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7" name="线条"/>
            <p:cNvSpPr/>
            <p:nvPr/>
          </p:nvSpPr>
          <p:spPr>
            <a:xfrm flipV="1">
              <a:off x="3755493" y="933851"/>
              <a:ext cx="2" cy="3544443"/>
            </a:xfrm>
            <a:prstGeom prst="line">
              <a:avLst/>
            </a:prstGeom>
            <a:noFill/>
            <a:ln w="25400" cap="flat">
              <a:solidFill>
                <a:schemeClr val="accent4">
                  <a:lumOff val="12500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418" name="截屏2025-02-25 14.39.54.png" descr="截屏2025-02-25 14.39.5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045307" y="688129"/>
              <a:ext cx="4168385" cy="3134903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419" name="截屏2025-03-04 13.36.05.png" descr="截屏2025-03-04 13.36.0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37556" y="8034"/>
              <a:ext cx="2340375" cy="2347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截屏2025-02-25 14.34.34.png" descr="截屏2025-02-25 14.34.3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40" t="6900" r="2449" b="6900"/>
            <a:stretch>
              <a:fillRect/>
            </a:stretch>
          </p:blipFill>
          <p:spPr>
            <a:xfrm>
              <a:off x="4243906" y="-1"/>
              <a:ext cx="2340232" cy="2355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截屏2025-02-25 14.34.55.png" descr="截屏2025-02-25 14.34.55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9958" t="7788" r="1996" b="7788"/>
            <a:stretch>
              <a:fillRect/>
            </a:stretch>
          </p:blipFill>
          <p:spPr>
            <a:xfrm>
              <a:off x="4236167" y="2817901"/>
              <a:ext cx="2355667" cy="2355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截屏2025-03-04 13.35.08.png" descr="截屏2025-03-04 13.35.08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229222" y="2817900"/>
              <a:ext cx="2355059" cy="2355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1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28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30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32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  <p:grpSp>
        <p:nvGrpSpPr>
          <p:cNvPr id="440" name="成组"/>
          <p:cNvGrpSpPr/>
          <p:nvPr/>
        </p:nvGrpSpPr>
        <p:grpSpPr>
          <a:xfrm>
            <a:off x="512730" y="1019962"/>
            <a:ext cx="11479127" cy="4818077"/>
            <a:chOff x="0" y="0"/>
            <a:chExt cx="11479125" cy="4818076"/>
          </a:xfrm>
        </p:grpSpPr>
        <p:grpSp>
          <p:nvGrpSpPr>
            <p:cNvPr id="435" name="成组"/>
            <p:cNvGrpSpPr/>
            <p:nvPr/>
          </p:nvGrpSpPr>
          <p:grpSpPr>
            <a:xfrm>
              <a:off x="-1" y="1022193"/>
              <a:ext cx="9654293" cy="3277871"/>
              <a:chOff x="0" y="0"/>
              <a:chExt cx="9654292" cy="3277870"/>
            </a:xfrm>
          </p:grpSpPr>
          <p:pic>
            <p:nvPicPr>
              <p:cNvPr id="433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3291"/>
              <a:stretch>
                <a:fillRect/>
              </a:stretch>
            </p:blipFill>
            <p:spPr>
              <a:xfrm>
                <a:off x="-1" y="0"/>
                <a:ext cx="9654293" cy="1442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51083" r="0" b="15059"/>
              <a:stretch>
                <a:fillRect/>
              </a:stretch>
            </p:blipFill>
            <p:spPr>
              <a:xfrm>
                <a:off x="-1" y="1449911"/>
                <a:ext cx="9654293" cy="182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6" name="线条"/>
            <p:cNvSpPr/>
            <p:nvPr/>
          </p:nvSpPr>
          <p:spPr>
            <a:xfrm flipV="1">
              <a:off x="4827144" y="609248"/>
              <a:ext cx="2" cy="3544444"/>
            </a:xfrm>
            <a:prstGeom prst="line">
              <a:avLst/>
            </a:prstGeom>
            <a:noFill/>
            <a:ln w="25400" cap="flat">
              <a:solidFill>
                <a:schemeClr val="accent4">
                  <a:lumOff val="12500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437" name="截屏2025-02-25 14.44.35.png" descr="截屏2025-02-25 14.44.3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48723" y="359766"/>
              <a:ext cx="4130403" cy="314075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438" name="截屏2025-03-04 13.52.23.png" descr="截屏2025-03-04 13.52.2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79537" y="2582478"/>
              <a:ext cx="2248266" cy="2235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截屏2025-03-04 13.53.23.png" descr="截屏2025-03-04 13.53.2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963963" y="0"/>
              <a:ext cx="2279414" cy="2272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45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47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49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  <p:grpSp>
        <p:nvGrpSpPr>
          <p:cNvPr id="457" name="成组"/>
          <p:cNvGrpSpPr/>
          <p:nvPr/>
        </p:nvGrpSpPr>
        <p:grpSpPr>
          <a:xfrm>
            <a:off x="1010838" y="1561493"/>
            <a:ext cx="10170325" cy="4818139"/>
            <a:chOff x="0" y="0"/>
            <a:chExt cx="10170324" cy="4818137"/>
          </a:xfrm>
        </p:grpSpPr>
        <p:grpSp>
          <p:nvGrpSpPr>
            <p:cNvPr id="452" name="成组"/>
            <p:cNvGrpSpPr/>
            <p:nvPr/>
          </p:nvGrpSpPr>
          <p:grpSpPr>
            <a:xfrm>
              <a:off x="516031" y="795775"/>
              <a:ext cx="9654293" cy="3277872"/>
              <a:chOff x="0" y="0"/>
              <a:chExt cx="9654292" cy="3277870"/>
            </a:xfrm>
          </p:grpSpPr>
          <p:pic>
            <p:nvPicPr>
              <p:cNvPr id="450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3291"/>
              <a:stretch>
                <a:fillRect/>
              </a:stretch>
            </p:blipFill>
            <p:spPr>
              <a:xfrm>
                <a:off x="0" y="-1"/>
                <a:ext cx="9654293" cy="14420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1" name="ciix21_lightcones_plot_H24.jpg" descr="ciix21_lightcones_plot_H24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51083" r="0" b="15059"/>
              <a:stretch>
                <a:fillRect/>
              </a:stretch>
            </p:blipFill>
            <p:spPr>
              <a:xfrm>
                <a:off x="0" y="1449911"/>
                <a:ext cx="9654293" cy="182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3" name="线条"/>
            <p:cNvSpPr/>
            <p:nvPr/>
          </p:nvSpPr>
          <p:spPr>
            <a:xfrm flipV="1">
              <a:off x="7076233" y="662488"/>
              <a:ext cx="2" cy="3544444"/>
            </a:xfrm>
            <a:prstGeom prst="line">
              <a:avLst/>
            </a:prstGeom>
            <a:noFill/>
            <a:ln w="25400" cap="flat">
              <a:solidFill>
                <a:schemeClr val="accent4">
                  <a:lumOff val="12500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454" name="截屏2025-02-25 14.47.38.png" descr="截屏2025-02-25 14.47.3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92253"/>
              <a:ext cx="3893946" cy="30491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455" name="截屏2025-02-25 14.49.59.png" descr="截屏2025-02-25 14.49.59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981" t="8089" r="2083" b="8089"/>
            <a:stretch>
              <a:fillRect/>
            </a:stretch>
          </p:blipFill>
          <p:spPr>
            <a:xfrm>
              <a:off x="4415708" y="-1"/>
              <a:ext cx="2180771" cy="216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截屏2025-03-03 19.20.35.png" descr="截屏2025-03-03 19.20.3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592" t="8424" r="3057" b="8424"/>
            <a:stretch>
              <a:fillRect/>
            </a:stretch>
          </p:blipFill>
          <p:spPr>
            <a:xfrm>
              <a:off x="4388323" y="2580787"/>
              <a:ext cx="2235757" cy="2237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62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64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66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467" name="Add instrumental noise (beam filter and thermal noise)"/>
          <p:cNvSpPr txBox="1"/>
          <p:nvPr/>
        </p:nvSpPr>
        <p:spPr>
          <a:xfrm>
            <a:off x="845219" y="1586121"/>
            <a:ext cx="689441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Add instrumental noise (beam filter and thermal noise)</a:t>
            </a:r>
          </a:p>
        </p:txBody>
      </p:sp>
      <p:sp>
        <p:nvSpPr>
          <p:cNvPr id="468" name="[CII]"/>
          <p:cNvSpPr txBox="1"/>
          <p:nvPr/>
        </p:nvSpPr>
        <p:spPr>
          <a:xfrm>
            <a:off x="733458" y="2811095"/>
            <a:ext cx="62200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[CII]</a:t>
            </a:r>
          </a:p>
        </p:txBody>
      </p:sp>
      <p:sp>
        <p:nvSpPr>
          <p:cNvPr id="469" name="21cm"/>
          <p:cNvSpPr txBox="1"/>
          <p:nvPr/>
        </p:nvSpPr>
        <p:spPr>
          <a:xfrm>
            <a:off x="699526" y="5139590"/>
            <a:ext cx="68986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21cm</a:t>
            </a:r>
          </a:p>
        </p:txBody>
      </p:sp>
      <p:grpSp>
        <p:nvGrpSpPr>
          <p:cNvPr id="473" name="成组"/>
          <p:cNvGrpSpPr/>
          <p:nvPr/>
        </p:nvGrpSpPr>
        <p:grpSpPr>
          <a:xfrm>
            <a:off x="1951741" y="2014273"/>
            <a:ext cx="8288518" cy="4437158"/>
            <a:chOff x="0" y="0"/>
            <a:chExt cx="8288516" cy="4437156"/>
          </a:xfrm>
        </p:grpSpPr>
        <p:pic>
          <p:nvPicPr>
            <p:cNvPr id="470" name="截屏2025-05-22 16.00.18.png" descr="截屏2025-05-22 16.00.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963" y="2236056"/>
              <a:ext cx="8227554" cy="2201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1" name="截屏2025-05-25 17.32.08.png" descr="截屏2025-05-25 17.32.0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371" r="0" b="0"/>
            <a:stretch>
              <a:fillRect/>
            </a:stretch>
          </p:blipFill>
          <p:spPr>
            <a:xfrm>
              <a:off x="53248" y="-1"/>
              <a:ext cx="8128905" cy="2113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" name="截屏2025-05-25 17.32.51.png" descr="截屏2025-05-25 17.32.5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2213129"/>
              <a:ext cx="8269573" cy="2210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78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80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82" name="Google Shape;151;g27df92e4ca9_0_1"/>
          <p:cNvSpPr txBox="1"/>
          <p:nvPr/>
        </p:nvSpPr>
        <p:spPr>
          <a:xfrm>
            <a:off x="732196" y="889367"/>
            <a:ext cx="5414641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483" name="Add instrumental noise"/>
          <p:cNvSpPr txBox="1"/>
          <p:nvPr/>
        </p:nvSpPr>
        <p:spPr>
          <a:xfrm>
            <a:off x="670723" y="1476434"/>
            <a:ext cx="304363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Add instrumental noise</a:t>
            </a:r>
          </a:p>
        </p:txBody>
      </p:sp>
      <p:grpSp>
        <p:nvGrpSpPr>
          <p:cNvPr id="486" name="成组"/>
          <p:cNvGrpSpPr/>
          <p:nvPr/>
        </p:nvGrpSpPr>
        <p:grpSpPr>
          <a:xfrm>
            <a:off x="1669427" y="1882852"/>
            <a:ext cx="8853147" cy="4590314"/>
            <a:chOff x="0" y="0"/>
            <a:chExt cx="8853146" cy="4590313"/>
          </a:xfrm>
        </p:grpSpPr>
        <p:pic>
          <p:nvPicPr>
            <p:cNvPr id="484" name="ciix21_lc_noise.jpg" descr="ciix21_lc_noise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53494"/>
            <a:stretch>
              <a:fillRect/>
            </a:stretch>
          </p:blipFill>
          <p:spPr>
            <a:xfrm>
              <a:off x="0" y="0"/>
              <a:ext cx="8853147" cy="2302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ciix21_lc_noise.jpg" descr="ciix21_lc_noise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3275" r="0" b="0"/>
            <a:stretch>
              <a:fillRect/>
            </a:stretch>
          </p:blipFill>
          <p:spPr>
            <a:xfrm>
              <a:off x="0" y="2276969"/>
              <a:ext cx="8853147" cy="2313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170;g27df92e4ca9_0_23" descr="Google Shape;170;g27df92e4ca9_0_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Google Shape;171;g27df92e4ca9_0_23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491" name="Google Shape;172;g27df92e4ca9_0_23" descr="Google Shape;172;g27df92e4ca9_0_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Google Shape;173;g27df92e4ca9_0_23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493" name="Google Shape;174;g27df92e4ca9_0_23"/>
            <p:cNvSpPr/>
            <p:nvPr/>
          </p:nvSpPr>
          <p:spPr>
            <a:xfrm>
              <a:off x="513279" y="19471"/>
              <a:ext cx="81639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495" name="Google Shape;175;g27df92e4ca9_0_23"/>
          <p:cNvSpPr txBox="1"/>
          <p:nvPr/>
        </p:nvSpPr>
        <p:spPr>
          <a:xfrm>
            <a:off x="760975" y="1030224"/>
            <a:ext cx="2169248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  <p:pic>
        <p:nvPicPr>
          <p:cNvPr id="496" name="cross_ps_old_noise.png" descr="cross_ps_old_no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1528" y="1650394"/>
            <a:ext cx="9108943" cy="4465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501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503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505" name="Google Shape;151;g27df92e4ca9_0_1"/>
          <p:cNvSpPr txBox="1"/>
          <p:nvPr/>
        </p:nvSpPr>
        <p:spPr>
          <a:xfrm>
            <a:off x="693826" y="867152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506" name="beam filter, thermal noise, wedge removal"/>
          <p:cNvSpPr txBox="1"/>
          <p:nvPr/>
        </p:nvSpPr>
        <p:spPr>
          <a:xfrm>
            <a:off x="939312" y="1378820"/>
            <a:ext cx="53580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beam filter, thermal noise, wedge removal</a:t>
            </a:r>
          </a:p>
        </p:txBody>
      </p:sp>
      <p:grpSp>
        <p:nvGrpSpPr>
          <p:cNvPr id="509" name="成组"/>
          <p:cNvGrpSpPr/>
          <p:nvPr/>
        </p:nvGrpSpPr>
        <p:grpSpPr>
          <a:xfrm>
            <a:off x="1669427" y="1853229"/>
            <a:ext cx="8853147" cy="4551945"/>
            <a:chOff x="0" y="0"/>
            <a:chExt cx="8853146" cy="4551943"/>
          </a:xfrm>
        </p:grpSpPr>
        <p:pic>
          <p:nvPicPr>
            <p:cNvPr id="507" name="成组" descr="成组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53494"/>
            <a:stretch>
              <a:fillRect/>
            </a:stretch>
          </p:blipFill>
          <p:spPr>
            <a:xfrm>
              <a:off x="0" y="0"/>
              <a:ext cx="8853147" cy="2302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截屏2025-02-26 00.55.10.png" descr="截屏2025-02-26 00.55.1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256038"/>
              <a:ext cx="8853147" cy="2295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134;p2" descr="Google Shape;134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oogle Shape;135;p2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201" name="Google Shape;136;p2" descr="Google Shape;136;p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Google Shape;137;p2"/>
            <p:cNvSpPr/>
            <p:nvPr/>
          </p:nvSpPr>
          <p:spPr>
            <a:xfrm>
              <a:off x="6758470" y="25299"/>
              <a:ext cx="5225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203" name="Google Shape;138;p2"/>
            <p:cNvSpPr/>
            <p:nvPr/>
          </p:nvSpPr>
          <p:spPr>
            <a:xfrm>
              <a:off x="513278" y="19471"/>
              <a:ext cx="81137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205" name="Google Shape;151;g27df92e4ca9_0_1"/>
          <p:cNvSpPr txBox="1"/>
          <p:nvPr/>
        </p:nvSpPr>
        <p:spPr>
          <a:xfrm>
            <a:off x="516743" y="1026311"/>
            <a:ext cx="436626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Scientific Rationale</a:t>
            </a:r>
          </a:p>
        </p:txBody>
      </p:sp>
      <p:pic>
        <p:nvPicPr>
          <p:cNvPr id="206" name="截屏2024-05-03 12.03.49.png" descr="截屏2024-05-03 12.03.4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1752" y="1529146"/>
            <a:ext cx="4928600" cy="362751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oogle Shape;152;g27df92e4ca9_0_1"/>
          <p:cNvSpPr txBox="1"/>
          <p:nvPr/>
        </p:nvSpPr>
        <p:spPr>
          <a:xfrm>
            <a:off x="371436" y="3691245"/>
            <a:ext cx="6052661" cy="133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179998" indent="-127000">
              <a:lnSpc>
                <a:spcPct val="12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228600">
              <a:spcBef>
                <a:spcPts val="300"/>
              </a:spcBef>
              <a:defRPr sz="1800">
                <a:latin typeface="Titillium Web"/>
                <a:ea typeface="Titillium Web"/>
                <a:cs typeface="Titillium Web"/>
                <a:sym typeface="Titillium Web"/>
              </a:defRPr>
            </a:lvl2pPr>
          </a:lstStyle>
          <a:p>
            <a:pPr/>
            <a:r>
              <a:t>Foreground contamination</a:t>
            </a:r>
          </a:p>
          <a:p>
            <a:pPr lvl="1"/>
            <a:r>
              <a:t>The amplitude of the foregrounds (mainly synchrotron radiation) is several orders of magnitude above the cosmological signal.</a:t>
            </a:r>
          </a:p>
        </p:txBody>
      </p:sp>
      <p:sp>
        <p:nvSpPr>
          <p:cNvPr id="208" name="The various simulated Galactic and extragalactic contaminants of the redshifted 21 cm radiation from the EoR. (V. Jelić, 2008)"/>
          <p:cNvSpPr txBox="1"/>
          <p:nvPr/>
        </p:nvSpPr>
        <p:spPr>
          <a:xfrm>
            <a:off x="6260623" y="5605331"/>
            <a:ext cx="543104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The various simulated Galactic and extragalactic contaminants of the redshifted 21 cm radiation from the EoR.</a:t>
            </a:r>
            <a:r>
              <a:rPr sz="1200"/>
              <a:t> </a:t>
            </a:r>
            <a:r>
              <a:t>(V. Jelić, 2008) </a:t>
            </a:r>
          </a:p>
        </p:txBody>
      </p:sp>
      <p:sp>
        <p:nvSpPr>
          <p:cNvPr id="209" name="Google Shape;152;g27df92e4ca9_0_1"/>
          <p:cNvSpPr txBox="1"/>
          <p:nvPr/>
        </p:nvSpPr>
        <p:spPr>
          <a:xfrm>
            <a:off x="371436" y="1751758"/>
            <a:ext cx="6052661" cy="1650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179998" indent="-127000">
              <a:lnSpc>
                <a:spcPct val="12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21cm cosmology</a:t>
            </a:r>
          </a:p>
          <a:p>
            <a:pPr lvl="1" indent="228600">
              <a:spcBef>
                <a:spcPts val="300"/>
              </a:spcBef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21cm observations trace neutral hydrogen distribution across cosmic time.</a:t>
            </a:r>
          </a:p>
          <a:p>
            <a:pPr lvl="1" indent="228600">
              <a:spcBef>
                <a:spcPts val="300"/>
              </a:spcBef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21cm line allows us to observe the universe before and during the formation of the first stars and galaxies.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cross_ps_old_wedged.png" descr="cross_ps_old_wedg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131" y="1611865"/>
            <a:ext cx="9429739" cy="4623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Google Shape;170;g27df92e4ca9_0_23" descr="Google Shape;170;g27df92e4ca9_0_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8" name="Google Shape;171;g27df92e4ca9_0_23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515" name="Google Shape;172;g27df92e4ca9_0_23" descr="Google Shape;172;g27df92e4ca9_0_2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" name="Google Shape;173;g27df92e4ca9_0_23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517" name="Google Shape;174;g27df92e4ca9_0_23"/>
            <p:cNvSpPr/>
            <p:nvPr/>
          </p:nvSpPr>
          <p:spPr>
            <a:xfrm>
              <a:off x="513279" y="19471"/>
              <a:ext cx="81639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519" name="Google Shape;175;g27df92e4ca9_0_23"/>
          <p:cNvSpPr txBox="1"/>
          <p:nvPr/>
        </p:nvSpPr>
        <p:spPr>
          <a:xfrm>
            <a:off x="760975" y="1030224"/>
            <a:ext cx="2169248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520" name="(to be updated)"/>
          <p:cNvSpPr txBox="1"/>
          <p:nvPr/>
        </p:nvSpPr>
        <p:spPr>
          <a:xfrm>
            <a:off x="9620477" y="5073603"/>
            <a:ext cx="206092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(to be updated)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170;g27df92e4ca9_0_23" descr="Google Shape;170;g27df92e4ca9_0_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Google Shape;171;g27df92e4ca9_0_23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525" name="Google Shape;172;g27df92e4ca9_0_23" descr="Google Shape;172;g27df92e4ca9_0_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Google Shape;173;g27df92e4ca9_0_23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527" name="Google Shape;174;g27df92e4ca9_0_23"/>
            <p:cNvSpPr/>
            <p:nvPr/>
          </p:nvSpPr>
          <p:spPr>
            <a:xfrm>
              <a:off x="513279" y="19471"/>
              <a:ext cx="81639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529" name="Google Shape;175;g27df92e4ca9_0_23"/>
          <p:cNvSpPr txBox="1"/>
          <p:nvPr/>
        </p:nvSpPr>
        <p:spPr>
          <a:xfrm>
            <a:off x="760975" y="1030224"/>
            <a:ext cx="2169248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Next Steps</a:t>
            </a:r>
          </a:p>
        </p:txBody>
      </p:sp>
      <p:sp>
        <p:nvSpPr>
          <p:cNvPr id="530" name="Optimize the observation strategy for maximize the SNR…"/>
          <p:cNvSpPr txBox="1"/>
          <p:nvPr/>
        </p:nvSpPr>
        <p:spPr>
          <a:xfrm>
            <a:off x="991292" y="1758150"/>
            <a:ext cx="724148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Optimize the observation strategy for maximize the SNR </a:t>
            </a:r>
          </a:p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Extend this post-processing method to other lines</a:t>
            </a:r>
          </a:p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Generate a large number of realization to do inference </a:t>
            </a:r>
          </a:p>
        </p:txBody>
      </p:sp>
      <p:sp>
        <p:nvSpPr>
          <p:cNvPr id="531" name="Google Shape;175;g27df92e4ca9_0_23"/>
          <p:cNvSpPr txBox="1"/>
          <p:nvPr/>
        </p:nvSpPr>
        <p:spPr>
          <a:xfrm>
            <a:off x="9348513" y="5540973"/>
            <a:ext cx="2169248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Thanks!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536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538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540" name="Google Shape;151;g27df92e4ca9_0_1"/>
          <p:cNvSpPr txBox="1"/>
          <p:nvPr/>
        </p:nvSpPr>
        <p:spPr>
          <a:xfrm>
            <a:off x="760973" y="1030224"/>
            <a:ext cx="251526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New results</a:t>
            </a:r>
          </a:p>
        </p:txBody>
      </p:sp>
      <p:pic>
        <p:nvPicPr>
          <p:cNvPr id="541" name="cross_ps_V15_z7_noise.png" descr="cross_ps_V15_z7_no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77367" y="1575894"/>
            <a:ext cx="7237266" cy="4782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9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546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7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548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550" name="Google Shape;151;g27df92e4ca9_0_1"/>
          <p:cNvSpPr txBox="1"/>
          <p:nvPr/>
        </p:nvSpPr>
        <p:spPr>
          <a:xfrm>
            <a:off x="760973" y="1030224"/>
            <a:ext cx="24683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New results</a:t>
            </a:r>
          </a:p>
        </p:txBody>
      </p:sp>
      <p:pic>
        <p:nvPicPr>
          <p:cNvPr id="551" name="cross_ps_V15_z7_wedged.png" descr="cross_ps_V15_z7_wedg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5983" y="1606606"/>
            <a:ext cx="7380033" cy="4876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214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216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218" name="Google Shape;151;g27df92e4ca9_0_1"/>
          <p:cNvSpPr txBox="1"/>
          <p:nvPr/>
        </p:nvSpPr>
        <p:spPr>
          <a:xfrm>
            <a:off x="714573" y="880528"/>
            <a:ext cx="10762854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Technical Objectives, Methodologies and Solutions</a:t>
            </a:r>
          </a:p>
        </p:txBody>
      </p:sp>
      <p:sp>
        <p:nvSpPr>
          <p:cNvPr id="219" name="Google Shape;152;g27df92e4ca9_0_1"/>
          <p:cNvSpPr txBox="1"/>
          <p:nvPr/>
        </p:nvSpPr>
        <p:spPr>
          <a:xfrm>
            <a:off x="1080292" y="1458757"/>
            <a:ext cx="10031415" cy="1348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Cross-correlation Technique</a:t>
            </a:r>
          </a:p>
          <a:p>
            <a:pPr marL="179999" indent="-127001">
              <a:spcBef>
                <a:spcPts val="300"/>
              </a:spcBef>
              <a:buClr>
                <a:srgbClr val="1528BC"/>
              </a:buClr>
              <a:buSzPts val="1800"/>
              <a:buFont typeface="Helvetica"/>
              <a:buChar char="-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 The contaminants of 21cm and [CII] fields are uncorrelated.</a:t>
            </a:r>
          </a:p>
          <a:p>
            <a:pPr marL="179999" indent="-127001">
              <a:spcBef>
                <a:spcPts val="300"/>
              </a:spcBef>
              <a:buClr>
                <a:srgbClr val="1528BC"/>
              </a:buClr>
              <a:buSzPts val="1800"/>
              <a:buFont typeface="Helvetica"/>
              <a:buChar char="-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 The cross power spectrum would verify initial claims of 21cm detection.</a:t>
            </a:r>
          </a:p>
          <a:p>
            <a:pPr marL="179999" indent="-127001">
              <a:spcBef>
                <a:spcPts val="300"/>
              </a:spcBef>
              <a:buClr>
                <a:srgbClr val="1528BC"/>
              </a:buClr>
              <a:buSzPts val="1800"/>
              <a:buFont typeface="Helvetica"/>
              <a:buChar char="-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 Give us better understanding of reionization and the galaxy to IGM connection.</a:t>
            </a:r>
          </a:p>
        </p:txBody>
      </p:sp>
      <p:grpSp>
        <p:nvGrpSpPr>
          <p:cNvPr id="226" name="成组"/>
          <p:cNvGrpSpPr/>
          <p:nvPr/>
        </p:nvGrpSpPr>
        <p:grpSpPr>
          <a:xfrm>
            <a:off x="1975703" y="4222310"/>
            <a:ext cx="9763210" cy="2831062"/>
            <a:chOff x="0" y="0"/>
            <a:chExt cx="9763208" cy="2831060"/>
          </a:xfrm>
        </p:grpSpPr>
        <p:pic>
          <p:nvPicPr>
            <p:cNvPr id="220" name="截屏2024-04-18 13.35.24.png" descr="截屏2024-04-18 13.35.2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09273"/>
              <a:ext cx="7575338" cy="1984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EoR galaxies"/>
            <p:cNvSpPr txBox="1"/>
            <p:nvPr/>
          </p:nvSpPr>
          <p:spPr>
            <a:xfrm>
              <a:off x="369013" y="0"/>
              <a:ext cx="1084485" cy="22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EoR galaxies</a:t>
              </a:r>
            </a:p>
          </p:txBody>
        </p:sp>
        <p:sp>
          <p:nvSpPr>
            <p:cNvPr id="222" name="LIM of CO(2-1)"/>
            <p:cNvSpPr txBox="1"/>
            <p:nvPr/>
          </p:nvSpPr>
          <p:spPr>
            <a:xfrm>
              <a:off x="2087918" y="4298"/>
              <a:ext cx="1496374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 LIM of CO(2-1)</a:t>
              </a:r>
            </a:p>
          </p:txBody>
        </p:sp>
        <p:sp>
          <p:nvSpPr>
            <p:cNvPr id="223" name="Ionization field"/>
            <p:cNvSpPr txBox="1"/>
            <p:nvPr/>
          </p:nvSpPr>
          <p:spPr>
            <a:xfrm>
              <a:off x="4012311" y="0"/>
              <a:ext cx="1405141" cy="22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 Ionization field</a:t>
              </a:r>
            </a:p>
          </p:txBody>
        </p:sp>
        <p:sp>
          <p:nvSpPr>
            <p:cNvPr id="224" name="21cm signal"/>
            <p:cNvSpPr txBox="1"/>
            <p:nvPr/>
          </p:nvSpPr>
          <p:spPr>
            <a:xfrm>
              <a:off x="5997872" y="4298"/>
              <a:ext cx="1084485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 21cm signal</a:t>
              </a:r>
            </a:p>
          </p:txBody>
        </p:sp>
        <p:sp>
          <p:nvSpPr>
            <p:cNvPr id="225" name="(E. D. Kovetz, et al. 2017)"/>
            <p:cNvSpPr txBox="1"/>
            <p:nvPr/>
          </p:nvSpPr>
          <p:spPr>
            <a:xfrm>
              <a:off x="7633403" y="2500860"/>
              <a:ext cx="212980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(E. D. Kovetz, et al. 2017)</a:t>
              </a:r>
            </a:p>
          </p:txBody>
        </p:sp>
      </p:grpSp>
      <p:sp>
        <p:nvSpPr>
          <p:cNvPr id="227" name="Technical Objectives…"/>
          <p:cNvSpPr txBox="1"/>
          <p:nvPr/>
        </p:nvSpPr>
        <p:spPr>
          <a:xfrm>
            <a:off x="1102967" y="2959099"/>
            <a:ext cx="95192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Technical Objectives</a:t>
            </a:r>
          </a:p>
          <a:p>
            <a:pPr marL="179999" indent="-127001">
              <a:spcBef>
                <a:spcPts val="300"/>
              </a:spcBef>
              <a:buClr>
                <a:srgbClr val="1528BC"/>
              </a:buClr>
              <a:buSzPts val="1800"/>
              <a:buFont typeface="Helvetica"/>
              <a:buChar char="-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 Develop a post-processing pipeline to simulate line intensity maps from halo field simulation</a:t>
            </a:r>
          </a:p>
          <a:p>
            <a:pPr marL="179999" indent="-127001">
              <a:spcBef>
                <a:spcPts val="300"/>
              </a:spcBef>
              <a:buClr>
                <a:srgbClr val="1528BC"/>
              </a:buClr>
              <a:buSzPts val="1800"/>
              <a:buFont typeface="Helvetica"/>
              <a:buChar char="-"/>
              <a:defRPr sz="1800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 Find an observation strategy to maximum the SNR of the cross power-spectrum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232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234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236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237" name="Google Shape;152;g27df92e4ca9_0_1"/>
          <p:cNvSpPr txBox="1"/>
          <p:nvPr/>
        </p:nvSpPr>
        <p:spPr>
          <a:xfrm>
            <a:off x="624283" y="1643165"/>
            <a:ext cx="5688022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179998" indent="-127000">
              <a:lnSpc>
                <a:spcPct val="9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 [CII] line intensity mapping simulation</a:t>
            </a:r>
          </a:p>
        </p:txBody>
      </p:sp>
      <p:grpSp>
        <p:nvGrpSpPr>
          <p:cNvPr id="241" name="成组"/>
          <p:cNvGrpSpPr/>
          <p:nvPr/>
        </p:nvGrpSpPr>
        <p:grpSpPr>
          <a:xfrm>
            <a:off x="753115" y="2420034"/>
            <a:ext cx="5010978" cy="1293576"/>
            <a:chOff x="0" y="0"/>
            <a:chExt cx="5010976" cy="1293575"/>
          </a:xfrm>
        </p:grpSpPr>
        <p:pic>
          <p:nvPicPr>
            <p:cNvPr id="238" name="截屏2025-02-25 10.45.07.png" descr="截屏2025-02-25 10.45.0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444268"/>
              <a:ext cx="4991103" cy="749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矩形"/>
            <p:cNvSpPr/>
            <p:nvPr/>
          </p:nvSpPr>
          <p:spPr>
            <a:xfrm>
              <a:off x="3942989" y="383209"/>
              <a:ext cx="1067988" cy="91036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" name="(LF)"/>
            <p:cNvSpPr txBox="1"/>
            <p:nvPr/>
          </p:nvSpPr>
          <p:spPr>
            <a:xfrm>
              <a:off x="4189047" y="-1"/>
              <a:ext cx="575872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(LF)</a:t>
              </a:r>
            </a:p>
          </p:txBody>
        </p:sp>
      </p:grpSp>
      <p:grpSp>
        <p:nvGrpSpPr>
          <p:cNvPr id="245" name="成组"/>
          <p:cNvGrpSpPr/>
          <p:nvPr/>
        </p:nvGrpSpPr>
        <p:grpSpPr>
          <a:xfrm>
            <a:off x="1110953" y="4554816"/>
            <a:ext cx="4295302" cy="1404411"/>
            <a:chOff x="0" y="0"/>
            <a:chExt cx="4295300" cy="1404409"/>
          </a:xfrm>
        </p:grpSpPr>
        <p:pic>
          <p:nvPicPr>
            <p:cNvPr id="242" name="截屏2025-02-25 10.45.24.png" descr="截屏2025-02-25 10.45.2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6244"/>
              <a:ext cx="4295301" cy="721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矩形"/>
            <p:cNvSpPr/>
            <p:nvPr/>
          </p:nvSpPr>
          <p:spPr>
            <a:xfrm>
              <a:off x="2070438" y="0"/>
              <a:ext cx="845605" cy="910365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" name="(HMF)"/>
            <p:cNvSpPr txBox="1"/>
            <p:nvPr/>
          </p:nvSpPr>
          <p:spPr>
            <a:xfrm>
              <a:off x="2121761" y="1099609"/>
              <a:ext cx="833317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(HMF)</a:t>
              </a:r>
            </a:p>
          </p:txBody>
        </p:sp>
      </p:grpSp>
      <p:grpSp>
        <p:nvGrpSpPr>
          <p:cNvPr id="257" name="成组"/>
          <p:cNvGrpSpPr/>
          <p:nvPr/>
        </p:nvGrpSpPr>
        <p:grpSpPr>
          <a:xfrm>
            <a:off x="6372576" y="2378024"/>
            <a:ext cx="5414640" cy="3292009"/>
            <a:chOff x="0" y="0"/>
            <a:chExt cx="5414639" cy="3292007"/>
          </a:xfrm>
        </p:grpSpPr>
        <p:pic>
          <p:nvPicPr>
            <p:cNvPr id="246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截屏2025-02-25 10.51.01.png" descr="截屏2025-02-25 10.51.01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37360" b="0"/>
            <a:stretch>
              <a:fillRect/>
            </a:stretch>
          </p:blipFill>
          <p:spPr>
            <a:xfrm>
              <a:off x="0" y="0"/>
              <a:ext cx="3858306" cy="71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截屏2025-02-25 10.51.13.png" descr="截屏2025-02-25 10.51.1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4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截屏2025-02-25 10.51.01.png" descr="截屏2025-02-25 10.51.01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截屏2025-02-25 10.51.13.png" descr="截屏2025-02-25 10.51.1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49"/>
              <a:ext cx="1841131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8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6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(SHMR)"/>
            <p:cNvSpPr txBox="1"/>
            <p:nvPr/>
          </p:nvSpPr>
          <p:spPr>
            <a:xfrm>
              <a:off x="4353362" y="140192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254" name="(FMR)"/>
            <p:cNvSpPr txBox="1"/>
            <p:nvPr/>
          </p:nvSpPr>
          <p:spPr>
            <a:xfrm>
              <a:off x="4353362" y="1575404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255" name="(SFMS)"/>
            <p:cNvSpPr txBox="1"/>
            <p:nvPr/>
          </p:nvSpPr>
          <p:spPr>
            <a:xfrm>
              <a:off x="4353362" y="857798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  <p:sp>
          <p:nvSpPr>
            <p:cNvPr id="256" name="(CII luminosity scaling relation)"/>
            <p:cNvSpPr txBox="1"/>
            <p:nvPr/>
          </p:nvSpPr>
          <p:spPr>
            <a:xfrm>
              <a:off x="2023034" y="2987207"/>
              <a:ext cx="339160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(CII luminosity scaling relation)</a:t>
              </a:r>
            </a:p>
          </p:txBody>
        </p:sp>
      </p:grpSp>
      <p:sp>
        <p:nvSpPr>
          <p:cNvPr id="258" name="线条"/>
          <p:cNvSpPr/>
          <p:nvPr/>
        </p:nvSpPr>
        <p:spPr>
          <a:xfrm flipV="1">
            <a:off x="5554112" y="3587987"/>
            <a:ext cx="1270002" cy="127000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263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265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267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grpSp>
        <p:nvGrpSpPr>
          <p:cNvPr id="278" name="成组"/>
          <p:cNvGrpSpPr/>
          <p:nvPr/>
        </p:nvGrpSpPr>
        <p:grpSpPr>
          <a:xfrm>
            <a:off x="594472" y="2272693"/>
            <a:ext cx="5322930" cy="2816796"/>
            <a:chOff x="0" y="0"/>
            <a:chExt cx="5322929" cy="2816795"/>
          </a:xfrm>
        </p:grpSpPr>
        <p:pic>
          <p:nvPicPr>
            <p:cNvPr id="268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806170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37360" b="0"/>
            <a:stretch>
              <a:fillRect/>
            </a:stretch>
          </p:blipFill>
          <p:spPr>
            <a:xfrm>
              <a:off x="0" y="0"/>
              <a:ext cx="3858306" cy="71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alphaModFix amt="3577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5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alphaModFix amt="3577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alphaModFix amt="35776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092894"/>
              <a:ext cx="1841131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1580279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2246882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" name="(SHMR)"/>
            <p:cNvSpPr txBox="1"/>
            <p:nvPr/>
          </p:nvSpPr>
          <p:spPr>
            <a:xfrm>
              <a:off x="4353362" y="140192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276" name="(FMR)"/>
            <p:cNvSpPr txBox="1"/>
            <p:nvPr/>
          </p:nvSpPr>
          <p:spPr>
            <a:xfrm>
              <a:off x="4353362" y="1575405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277" name="(SFMS)"/>
            <p:cNvSpPr txBox="1"/>
            <p:nvPr/>
          </p:nvSpPr>
          <p:spPr>
            <a:xfrm>
              <a:off x="4353362" y="857798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sp>
        <p:nvSpPr>
          <p:cNvPr id="279" name="Google Shape;152;g27df92e4ca9_0_1"/>
          <p:cNvSpPr txBox="1"/>
          <p:nvPr/>
        </p:nvSpPr>
        <p:spPr>
          <a:xfrm>
            <a:off x="644381" y="1727659"/>
            <a:ext cx="4544856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179998" indent="-127000">
              <a:lnSpc>
                <a:spcPct val="12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Stellar-to-halo mass relation </a:t>
            </a:r>
          </a:p>
        </p:txBody>
      </p:sp>
      <p:pic>
        <p:nvPicPr>
          <p:cNvPr id="280" name="SMHM-SFR.png" descr="SMHM-SFR.png"/>
          <p:cNvPicPr>
            <a:picLocks noChangeAspect="1"/>
          </p:cNvPicPr>
          <p:nvPr/>
        </p:nvPicPr>
        <p:blipFill>
          <a:blip r:embed="rId8">
            <a:extLst/>
          </a:blip>
          <a:srcRect l="0" t="6477" r="49404" b="0"/>
          <a:stretch>
            <a:fillRect/>
          </a:stretch>
        </p:blipFill>
        <p:spPr>
          <a:xfrm>
            <a:off x="6669936" y="960139"/>
            <a:ext cx="2605261" cy="2887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285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287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289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290" name="Google Shape;152;g27df92e4ca9_0_1"/>
          <p:cNvSpPr txBox="1"/>
          <p:nvPr/>
        </p:nvSpPr>
        <p:spPr>
          <a:xfrm>
            <a:off x="558250" y="1758159"/>
            <a:ext cx="4544859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179998" indent="-127000">
              <a:lnSpc>
                <a:spcPct val="12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Star formation main sequence </a:t>
            </a:r>
          </a:p>
        </p:txBody>
      </p:sp>
      <p:grpSp>
        <p:nvGrpSpPr>
          <p:cNvPr id="301" name="成组"/>
          <p:cNvGrpSpPr/>
          <p:nvPr/>
        </p:nvGrpSpPr>
        <p:grpSpPr>
          <a:xfrm>
            <a:off x="620854" y="2505947"/>
            <a:ext cx="5322930" cy="2930653"/>
            <a:chOff x="0" y="0"/>
            <a:chExt cx="5322929" cy="2930651"/>
          </a:xfrm>
        </p:grpSpPr>
        <p:pic>
          <p:nvPicPr>
            <p:cNvPr id="291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alphaModFix amt="39917"/>
              <a:extLst/>
            </a:blip>
            <a:srcRect l="0" t="0" r="37360" b="0"/>
            <a:stretch>
              <a:fillRect/>
            </a:stretch>
          </p:blipFill>
          <p:spPr>
            <a:xfrm>
              <a:off x="0" y="-1"/>
              <a:ext cx="3858306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alphaModFix amt="39917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4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alphaModFix amt="39917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49"/>
              <a:ext cx="1841131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8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6"/>
              <a:ext cx="290311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(SHMR)"/>
            <p:cNvSpPr txBox="1"/>
            <p:nvPr/>
          </p:nvSpPr>
          <p:spPr>
            <a:xfrm>
              <a:off x="4353362" y="140191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299" name="(FMR)"/>
            <p:cNvSpPr txBox="1"/>
            <p:nvPr/>
          </p:nvSpPr>
          <p:spPr>
            <a:xfrm>
              <a:off x="4353362" y="1575404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300" name="(SFMS)"/>
            <p:cNvSpPr txBox="1"/>
            <p:nvPr/>
          </p:nvSpPr>
          <p:spPr>
            <a:xfrm>
              <a:off x="4353362" y="857798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pic>
        <p:nvPicPr>
          <p:cNvPr id="302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49341" t="0" r="0" b="0"/>
          <a:stretch>
            <a:fillRect/>
          </a:stretch>
        </p:blipFill>
        <p:spPr>
          <a:xfrm>
            <a:off x="9326787" y="885531"/>
            <a:ext cx="2573085" cy="2816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0" t="0" r="49518" b="0"/>
          <a:stretch>
            <a:fillRect/>
          </a:stretch>
        </p:blipFill>
        <p:spPr>
          <a:xfrm>
            <a:off x="6789766" y="3670015"/>
            <a:ext cx="2533254" cy="281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MHM-SFR.png" descr="SMHM-SFR.png"/>
          <p:cNvPicPr>
            <a:picLocks noChangeAspect="1"/>
          </p:cNvPicPr>
          <p:nvPr/>
        </p:nvPicPr>
        <p:blipFill>
          <a:blip r:embed="rId9">
            <a:extLst/>
          </a:blip>
          <a:srcRect l="0" t="6477" r="49404" b="0"/>
          <a:stretch>
            <a:fillRect/>
          </a:stretch>
        </p:blipFill>
        <p:spPr>
          <a:xfrm>
            <a:off x="6660343" y="885531"/>
            <a:ext cx="2605261" cy="2816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309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11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313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314" name="Google Shape;152;g27df92e4ca9_0_1"/>
          <p:cNvSpPr txBox="1"/>
          <p:nvPr/>
        </p:nvSpPr>
        <p:spPr>
          <a:xfrm>
            <a:off x="613229" y="1698132"/>
            <a:ext cx="4544856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179998" indent="-127000">
              <a:lnSpc>
                <a:spcPct val="120000"/>
              </a:lnSpc>
              <a:buClr>
                <a:srgbClr val="1528BC"/>
              </a:buClr>
              <a:buSzPts val="2000"/>
              <a:buFont typeface="Helvetica"/>
              <a:buChar char="-"/>
              <a:defRPr b="1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Fundamental Metallicity Relation</a:t>
            </a:r>
          </a:p>
        </p:txBody>
      </p:sp>
      <p:grpSp>
        <p:nvGrpSpPr>
          <p:cNvPr id="325" name="成组"/>
          <p:cNvGrpSpPr/>
          <p:nvPr/>
        </p:nvGrpSpPr>
        <p:grpSpPr>
          <a:xfrm>
            <a:off x="499000" y="2213642"/>
            <a:ext cx="5322930" cy="2930652"/>
            <a:chOff x="0" y="0"/>
            <a:chExt cx="5322929" cy="2930651"/>
          </a:xfrm>
        </p:grpSpPr>
        <p:pic>
          <p:nvPicPr>
            <p:cNvPr id="315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alphaModFix amt="40147"/>
              <a:extLst/>
            </a:blip>
            <a:srcRect l="0" t="0" r="37360" b="0"/>
            <a:stretch>
              <a:fillRect/>
            </a:stretch>
          </p:blipFill>
          <p:spPr>
            <a:xfrm>
              <a:off x="0" y="0"/>
              <a:ext cx="3858306" cy="71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4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alphaModFix amt="40147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alphaModFix amt="40147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1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(SHMR)"/>
            <p:cNvSpPr txBox="1"/>
            <p:nvPr/>
          </p:nvSpPr>
          <p:spPr>
            <a:xfrm>
              <a:off x="4353362" y="140192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323" name="(FMR)"/>
            <p:cNvSpPr txBox="1"/>
            <p:nvPr/>
          </p:nvSpPr>
          <p:spPr>
            <a:xfrm>
              <a:off x="4353362" y="1575405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324" name="(SFMS)"/>
            <p:cNvSpPr txBox="1"/>
            <p:nvPr/>
          </p:nvSpPr>
          <p:spPr>
            <a:xfrm>
              <a:off x="4353362" y="857798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pic>
        <p:nvPicPr>
          <p:cNvPr id="326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49341" t="0" r="0" b="0"/>
          <a:stretch>
            <a:fillRect/>
          </a:stretch>
        </p:blipFill>
        <p:spPr>
          <a:xfrm>
            <a:off x="9326787" y="885531"/>
            <a:ext cx="2573085" cy="2816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0" t="0" r="49518" b="0"/>
          <a:stretch>
            <a:fillRect/>
          </a:stretch>
        </p:blipFill>
        <p:spPr>
          <a:xfrm>
            <a:off x="6789766" y="3670017"/>
            <a:ext cx="2533254" cy="2816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MHM-SFR.png" descr="SMHM-SFR.png"/>
          <p:cNvPicPr>
            <a:picLocks noChangeAspect="1"/>
          </p:cNvPicPr>
          <p:nvPr/>
        </p:nvPicPr>
        <p:blipFill>
          <a:blip r:embed="rId9">
            <a:extLst/>
          </a:blip>
          <a:srcRect l="0" t="6477" r="49404" b="0"/>
          <a:stretch>
            <a:fillRect/>
          </a:stretch>
        </p:blipFill>
        <p:spPr>
          <a:xfrm>
            <a:off x="6660343" y="885531"/>
            <a:ext cx="2605261" cy="2816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SFR-FMR.png" descr="SFR-FMR.png"/>
          <p:cNvPicPr>
            <a:picLocks noChangeAspect="1"/>
          </p:cNvPicPr>
          <p:nvPr/>
        </p:nvPicPr>
        <p:blipFill>
          <a:blip r:embed="rId10">
            <a:extLst/>
          </a:blip>
          <a:srcRect l="50365" t="0" r="0" b="0"/>
          <a:stretch>
            <a:fillRect/>
          </a:stretch>
        </p:blipFill>
        <p:spPr>
          <a:xfrm>
            <a:off x="9391949" y="3670017"/>
            <a:ext cx="2533072" cy="281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imulation"/>
          <p:cNvSpPr txBox="1"/>
          <p:nvPr/>
        </p:nvSpPr>
        <p:spPr>
          <a:xfrm>
            <a:off x="5942924" y="1205832"/>
            <a:ext cx="1394831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Simulation </a:t>
            </a:r>
          </a:p>
        </p:txBody>
      </p:sp>
      <p:sp>
        <p:nvSpPr>
          <p:cNvPr id="331" name="Observation"/>
          <p:cNvSpPr txBox="1"/>
          <p:nvPr/>
        </p:nvSpPr>
        <p:spPr>
          <a:xfrm>
            <a:off x="6012369" y="4248937"/>
            <a:ext cx="1519115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Observation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336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38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340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pic>
        <p:nvPicPr>
          <p:cNvPr id="341" name="截屏2024-11-07 12.40.35.png" descr="截屏2024-11-07 12.40.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250" y="2192415"/>
            <a:ext cx="4996798" cy="76496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[CII] scaling relation"/>
          <p:cNvSpPr txBox="1"/>
          <p:nvPr/>
        </p:nvSpPr>
        <p:spPr>
          <a:xfrm>
            <a:off x="845219" y="1646846"/>
            <a:ext cx="277187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scaling relation</a:t>
            </a:r>
          </a:p>
        </p:txBody>
      </p:sp>
      <p:grpSp>
        <p:nvGrpSpPr>
          <p:cNvPr id="353" name="成组"/>
          <p:cNvGrpSpPr/>
          <p:nvPr/>
        </p:nvGrpSpPr>
        <p:grpSpPr>
          <a:xfrm>
            <a:off x="538185" y="3134644"/>
            <a:ext cx="5322930" cy="2930652"/>
            <a:chOff x="0" y="0"/>
            <a:chExt cx="5322929" cy="2930651"/>
          </a:xfrm>
        </p:grpSpPr>
        <p:pic>
          <p:nvPicPr>
            <p:cNvPr id="343" name="截屏2025-02-25 10.29.12.png" descr="截屏2025-02-25 10.29.12.png"/>
            <p:cNvPicPr>
              <a:picLocks noChangeAspect="1"/>
            </p:cNvPicPr>
            <p:nvPr/>
          </p:nvPicPr>
          <p:blipFill>
            <a:blip r:embed="rId6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截屏2025-02-25 10.51.01.png" descr="截屏2025-02-25 10.51.01.png"/>
            <p:cNvPicPr>
              <a:picLocks noChangeAspect="1"/>
            </p:cNvPicPr>
            <p:nvPr/>
          </p:nvPicPr>
          <p:blipFill>
            <a:blip r:embed="rId7">
              <a:alphaModFix amt="39966"/>
              <a:extLst/>
            </a:blip>
            <a:srcRect l="0" t="0" r="37360" b="0"/>
            <a:stretch>
              <a:fillRect/>
            </a:stretch>
          </p:blipFill>
          <p:spPr>
            <a:xfrm>
              <a:off x="0" y="-1"/>
              <a:ext cx="3858306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截屏2025-02-25 10.51.13.png" descr="截屏2025-02-25 10.51.13.png"/>
            <p:cNvPicPr>
              <a:picLocks noChangeAspect="1"/>
            </p:cNvPicPr>
            <p:nvPr/>
          </p:nvPicPr>
          <p:blipFill>
            <a:blip r:embed="rId8">
              <a:alphaModFix amt="3996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4" cy="72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截屏2025-02-25 10.51.01.png" descr="截屏2025-02-25 10.51.01.png"/>
            <p:cNvPicPr>
              <a:picLocks noChangeAspect="1"/>
            </p:cNvPicPr>
            <p:nvPr/>
          </p:nvPicPr>
          <p:blipFill>
            <a:blip r:embed="rId7">
              <a:alphaModFix amt="3996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截屏2025-02-25 10.51.13.png" descr="截屏2025-02-25 10.51.1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49"/>
              <a:ext cx="1841131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截屏2025-02-25 10.29.12.png" descr="截屏2025-02-25 10.29.12.png"/>
            <p:cNvPicPr>
              <a:picLocks noChangeAspect="1"/>
            </p:cNvPicPr>
            <p:nvPr/>
          </p:nvPicPr>
          <p:blipFill>
            <a:blip r:embed="rId6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8"/>
              <a:ext cx="290311" cy="41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截屏2025-02-25 10.29.12.png" descr="截屏2025-02-25 10.29.12.png"/>
            <p:cNvPicPr>
              <a:picLocks noChangeAspect="1"/>
            </p:cNvPicPr>
            <p:nvPr/>
          </p:nvPicPr>
          <p:blipFill>
            <a:blip r:embed="rId6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6"/>
              <a:ext cx="290311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(SHMR)"/>
            <p:cNvSpPr txBox="1"/>
            <p:nvPr/>
          </p:nvSpPr>
          <p:spPr>
            <a:xfrm>
              <a:off x="4353362" y="140191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351" name="(FMR)"/>
            <p:cNvSpPr txBox="1"/>
            <p:nvPr/>
          </p:nvSpPr>
          <p:spPr>
            <a:xfrm>
              <a:off x="4353362" y="1575404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352" name="(SFMS)"/>
            <p:cNvSpPr txBox="1"/>
            <p:nvPr/>
          </p:nvSpPr>
          <p:spPr>
            <a:xfrm>
              <a:off x="4353362" y="857798"/>
              <a:ext cx="96956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pic>
        <p:nvPicPr>
          <p:cNvPr id="354" name="CII-comparison.png" descr="CII-comparison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10563" y="2295825"/>
            <a:ext cx="6310848" cy="3164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146;g27df92e4ca9_0_1" descr="Google Shape;146;g27df92e4ca9_0_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1" cy="85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Google Shape;147;g27df92e4ca9_0_1"/>
          <p:cNvGrpSpPr/>
          <p:nvPr/>
        </p:nvGrpSpPr>
        <p:grpSpPr>
          <a:xfrm>
            <a:off x="0" y="6511280"/>
            <a:ext cx="12192000" cy="361770"/>
            <a:chOff x="0" y="0"/>
            <a:chExt cx="12192000" cy="361769"/>
          </a:xfrm>
        </p:grpSpPr>
        <p:pic>
          <p:nvPicPr>
            <p:cNvPr id="359" name="Google Shape;148;g27df92e4ca9_0_1" descr="Google Shape;148;g27df92e4ca9_0_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" name="Google Shape;149;g27df92e4ca9_0_1"/>
            <p:cNvSpPr/>
            <p:nvPr/>
          </p:nvSpPr>
          <p:spPr>
            <a:xfrm>
              <a:off x="6758470" y="25298"/>
              <a:ext cx="52257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61" name="Google Shape;150;g27df92e4ca9_0_1"/>
            <p:cNvSpPr/>
            <p:nvPr/>
          </p:nvSpPr>
          <p:spPr>
            <a:xfrm>
              <a:off x="513278" y="19471"/>
              <a:ext cx="80593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sp>
        <p:nvSpPr>
          <p:cNvPr id="363" name="Google Shape;151;g27df92e4ca9_0_1"/>
          <p:cNvSpPr txBox="1"/>
          <p:nvPr/>
        </p:nvSpPr>
        <p:spPr>
          <a:xfrm>
            <a:off x="760973" y="1030224"/>
            <a:ext cx="541464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Methodologies</a:t>
            </a:r>
          </a:p>
        </p:txBody>
      </p:sp>
      <p:sp>
        <p:nvSpPr>
          <p:cNvPr id="364" name="[CII] line intensity mapping"/>
          <p:cNvSpPr txBox="1"/>
          <p:nvPr/>
        </p:nvSpPr>
        <p:spPr>
          <a:xfrm>
            <a:off x="845219" y="1646846"/>
            <a:ext cx="362733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line intensity mapping</a:t>
            </a:r>
          </a:p>
        </p:txBody>
      </p:sp>
      <p:pic>
        <p:nvPicPr>
          <p:cNvPr id="365" name="ciix21_lightcones_plot_H24.jpg" descr="ciix21_lightcones_plot_H24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1145"/>
          <a:stretch>
            <a:fillRect/>
          </a:stretch>
        </p:blipFill>
        <p:spPr>
          <a:xfrm>
            <a:off x="1132139" y="2601329"/>
            <a:ext cx="9654290" cy="2637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