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85" r:id="rId4"/>
    <p:sldId id="270" r:id="rId5"/>
    <p:sldId id="276" r:id="rId6"/>
    <p:sldId id="273" r:id="rId7"/>
    <p:sldId id="266" r:id="rId8"/>
    <p:sldId id="277" r:id="rId9"/>
    <p:sldId id="290" r:id="rId10"/>
    <p:sldId id="269" r:id="rId11"/>
    <p:sldId id="272" r:id="rId12"/>
    <p:sldId id="271" r:id="rId13"/>
    <p:sldId id="280" r:id="rId14"/>
    <p:sldId id="286" r:id="rId15"/>
    <p:sldId id="278" r:id="rId16"/>
    <p:sldId id="283" r:id="rId17"/>
    <p:sldId id="281" r:id="rId18"/>
    <p:sldId id="284" r:id="rId19"/>
    <p:sldId id="287" r:id="rId20"/>
    <p:sldId id="279" r:id="rId21"/>
    <p:sldId id="282" r:id="rId22"/>
    <p:sldId id="289" r:id="rId23"/>
    <p:sldId id="288" r:id="rId24"/>
    <p:sldId id="260" r:id="rId25"/>
    <p:sldId id="261" r:id="rId26"/>
  </p:sldIdLst>
  <p:sldSz cx="12192000" cy="6858000"/>
  <p:notesSz cx="6858000" cy="9144000"/>
  <p:embeddedFontLst>
    <p:embeddedFont>
      <p:font typeface="Andale Mono" panose="020B0509000000000004" pitchFamily="49" charset="0"/>
      <p:regular r:id="rId28"/>
    </p:embeddedFont>
    <p:embeddedFont>
      <p:font typeface="Cambria Math" panose="02040503050406030204" pitchFamily="18" charset="0"/>
      <p:regular r:id="rId29"/>
    </p:embeddedFont>
    <p:embeddedFont>
      <p:font typeface="Comic Sans MS" panose="030F0902030302020204" pitchFamily="66" charset="0"/>
      <p:regular r:id="rId30"/>
    </p:embeddedFont>
    <p:embeddedFont>
      <p:font typeface="Garamond" panose="02020404030301010803" pitchFamily="18" charset="0"/>
      <p:regular r:id="rId31"/>
      <p:bold r:id="rId32"/>
      <p:italic r:id="rId33"/>
      <p:boldItalic r:id="rId34"/>
    </p:embeddedFont>
    <p:embeddedFont>
      <p:font typeface="Inter Light" panose="02000503000000020004" pitchFamily="2" charset="0"/>
      <p:regular r:id="rId35"/>
      <p:bold r:id="rId36"/>
      <p:italic r:id="rId37"/>
      <p:boldItalic r:id="rId38"/>
    </p:embeddedFont>
    <p:embeddedFont>
      <p:font typeface="Titillium Web" pitchFamily="2" charset="77"/>
      <p:regular r:id="rId39"/>
      <p:bold r:id="rId40"/>
      <p:italic r:id="rId41"/>
      <p:boldItalic r:id="rId42"/>
    </p:embeddedFont>
    <p:embeddedFont>
      <p:font typeface="Titillium Web SemiBold"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BPfYF5AspmGdeowXUFq88tpeua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25F4"/>
    <a:srgbClr val="FF00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6"/>
    <p:restoredTop sz="94694"/>
  </p:normalViewPr>
  <p:slideViewPr>
    <p:cSldViewPr snapToGrid="0">
      <p:cViewPr varScale="1">
        <p:scale>
          <a:sx n="121" d="100"/>
          <a:sy n="121" d="100"/>
        </p:scale>
        <p:origin x="640"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Cover</a:t>
            </a:r>
            <a:endParaRPr/>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56FD4E50-FCC2-7DBC-1057-137BA74B5820}"/>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94102DED-E4D4-042F-C310-E2F1BD21F3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75030EDE-CD0B-1352-0FB0-67200568137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0F89EC9F-0D94-19C8-943F-49F755EA841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10</a:t>
            </a:fld>
            <a:endParaRPr/>
          </a:p>
        </p:txBody>
      </p:sp>
    </p:spTree>
    <p:extLst>
      <p:ext uri="{BB962C8B-B14F-4D97-AF65-F5344CB8AC3E}">
        <p14:creationId xmlns:p14="http://schemas.microsoft.com/office/powerpoint/2010/main" val="3395121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289C0264-F2B2-F6FE-CE15-7BEE3041FD60}"/>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7CCE491D-75B4-19C5-D03C-E4FB581502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F4A124D1-515A-FF7A-B029-B3C8949D994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44" name="Google Shape;144;g27df92e4ca9_0_1:notes">
            <a:extLst>
              <a:ext uri="{FF2B5EF4-FFF2-40B4-BE49-F238E27FC236}">
                <a16:creationId xmlns:a16="http://schemas.microsoft.com/office/drawing/2014/main" id="{5199BAA5-57DA-1A16-63EE-029DA5B6A9B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11</a:t>
            </a:fld>
            <a:endParaRPr/>
          </a:p>
        </p:txBody>
      </p:sp>
    </p:spTree>
    <p:extLst>
      <p:ext uri="{BB962C8B-B14F-4D97-AF65-F5344CB8AC3E}">
        <p14:creationId xmlns:p14="http://schemas.microsoft.com/office/powerpoint/2010/main" val="310019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FB9CE627-1D90-5C22-5213-ADE08599ED48}"/>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012C059A-6F73-766F-9513-C8C564D771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D01C3098-87CD-5B81-88EB-12924EAB373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5C1C3FB1-A272-BE6A-2565-DA9DB75CB82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12</a:t>
            </a:fld>
            <a:endParaRPr/>
          </a:p>
        </p:txBody>
      </p:sp>
    </p:spTree>
    <p:extLst>
      <p:ext uri="{BB962C8B-B14F-4D97-AF65-F5344CB8AC3E}">
        <p14:creationId xmlns:p14="http://schemas.microsoft.com/office/powerpoint/2010/main" val="2095328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076212C2-7CA0-B04E-F98F-B469894EE3CC}"/>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E07009C0-4943-9E0A-0C1C-690A98AB8C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C488E818-3A4F-EE6F-E26D-539544A83F5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51AF76CF-ACA9-F4F1-D3DA-FC0B4DA13A8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13</a:t>
            </a:fld>
            <a:endParaRPr/>
          </a:p>
        </p:txBody>
      </p:sp>
    </p:spTree>
    <p:extLst>
      <p:ext uri="{BB962C8B-B14F-4D97-AF65-F5344CB8AC3E}">
        <p14:creationId xmlns:p14="http://schemas.microsoft.com/office/powerpoint/2010/main" val="2435706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52986C34-ECAA-117F-1B98-E8E2AA6629E4}"/>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EFF75EA5-6CF1-5ABB-107B-44838FD1EE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CB168EF4-A2A0-A05E-4A43-BD90428B883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C1BB3E77-859B-7636-13B0-C7ABBC9F494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14</a:t>
            </a:fld>
            <a:endParaRPr/>
          </a:p>
        </p:txBody>
      </p:sp>
    </p:spTree>
    <p:extLst>
      <p:ext uri="{BB962C8B-B14F-4D97-AF65-F5344CB8AC3E}">
        <p14:creationId xmlns:p14="http://schemas.microsoft.com/office/powerpoint/2010/main" val="4221621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56BC6936-BFB1-ECE6-36DB-93BF5633D917}"/>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D93B1BA2-6501-21A5-4E94-89A0824E1E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EFB437C2-BD28-060E-2C54-F5537327264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F1A992C1-F4B0-73E8-1063-6AF67B0D150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15</a:t>
            </a:fld>
            <a:endParaRPr/>
          </a:p>
        </p:txBody>
      </p:sp>
    </p:spTree>
    <p:extLst>
      <p:ext uri="{BB962C8B-B14F-4D97-AF65-F5344CB8AC3E}">
        <p14:creationId xmlns:p14="http://schemas.microsoft.com/office/powerpoint/2010/main" val="3282049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535B887A-EDB8-0E14-7442-D908D29027CD}"/>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0CA5F6E7-ED34-6935-842B-5B9369F1DA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75717ECA-D384-A324-7AEC-541550BF803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227F0602-9E86-B940-B6E0-6E3026FC300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16</a:t>
            </a:fld>
            <a:endParaRPr/>
          </a:p>
        </p:txBody>
      </p:sp>
    </p:spTree>
    <p:extLst>
      <p:ext uri="{BB962C8B-B14F-4D97-AF65-F5344CB8AC3E}">
        <p14:creationId xmlns:p14="http://schemas.microsoft.com/office/powerpoint/2010/main" val="2630129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4379D6B1-D266-EE4C-84A5-AB87961507BA}"/>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8F74811C-8CE0-A2C6-AC52-77E1EABCF9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ECCCEC06-9DC7-BE4E-5BBE-91E2B4B5F9A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753A99FF-8217-03F2-6928-5F1DCB55BFB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17</a:t>
            </a:fld>
            <a:endParaRPr/>
          </a:p>
        </p:txBody>
      </p:sp>
    </p:spTree>
    <p:extLst>
      <p:ext uri="{BB962C8B-B14F-4D97-AF65-F5344CB8AC3E}">
        <p14:creationId xmlns:p14="http://schemas.microsoft.com/office/powerpoint/2010/main" val="193115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4E70543-5749-7211-CDD0-AD7A9302FF58}"/>
            </a:ext>
          </a:extLst>
        </p:cNvPr>
        <p:cNvGrpSpPr/>
        <p:nvPr/>
      </p:nvGrpSpPr>
      <p:grpSpPr>
        <a:xfrm>
          <a:off x="0" y="0"/>
          <a:ext cx="0" cy="0"/>
          <a:chOff x="0" y="0"/>
          <a:chExt cx="0" cy="0"/>
        </a:xfrm>
      </p:grpSpPr>
      <p:sp>
        <p:nvSpPr>
          <p:cNvPr id="154" name="Google Shape;154;g27df92e4ca9_0_23:notes">
            <a:extLst>
              <a:ext uri="{FF2B5EF4-FFF2-40B4-BE49-F238E27FC236}">
                <a16:creationId xmlns:a16="http://schemas.microsoft.com/office/drawing/2014/main" id="{78E831E6-4C66-83AA-DA19-1F80700104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7df92e4ca9_0_23:notes">
            <a:extLst>
              <a:ext uri="{FF2B5EF4-FFF2-40B4-BE49-F238E27FC236}">
                <a16:creationId xmlns:a16="http://schemas.microsoft.com/office/drawing/2014/main" id="{DEFFB69E-CAA9-7B99-5E8F-446D51CA975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56" name="Google Shape;156;g27df92e4ca9_0_23:notes">
            <a:extLst>
              <a:ext uri="{FF2B5EF4-FFF2-40B4-BE49-F238E27FC236}">
                <a16:creationId xmlns:a16="http://schemas.microsoft.com/office/drawing/2014/main" id="{3D242FB0-E832-1A3B-A65E-B5A21948E9F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18</a:t>
            </a:fld>
            <a:endParaRPr/>
          </a:p>
        </p:txBody>
      </p:sp>
    </p:spTree>
    <p:extLst>
      <p:ext uri="{BB962C8B-B14F-4D97-AF65-F5344CB8AC3E}">
        <p14:creationId xmlns:p14="http://schemas.microsoft.com/office/powerpoint/2010/main" val="2107606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F4AF48FA-B477-39B6-9480-6FE0DACEECCF}"/>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951366BE-5B0C-B8FF-65C4-4E5024ACA9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CBD207D3-ED0E-F3D8-F790-8C5E81D249B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4F9C06DE-83F9-BCF1-5675-A38A9B00F13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19</a:t>
            </a:fld>
            <a:endParaRPr/>
          </a:p>
        </p:txBody>
      </p:sp>
    </p:spTree>
    <p:extLst>
      <p:ext uri="{BB962C8B-B14F-4D97-AF65-F5344CB8AC3E}">
        <p14:creationId xmlns:p14="http://schemas.microsoft.com/office/powerpoint/2010/main" val="235194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FFC59795-70F9-7606-4294-0F836410A7FE}"/>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65AC51F9-4A89-3A03-42C0-88453F0D72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AD66FC8B-4DCC-D808-65A9-2EECAF3D00E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DDB0D678-6463-566E-4CD3-8556D8F7C80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20</a:t>
            </a:fld>
            <a:endParaRPr/>
          </a:p>
        </p:txBody>
      </p:sp>
    </p:spTree>
    <p:extLst>
      <p:ext uri="{BB962C8B-B14F-4D97-AF65-F5344CB8AC3E}">
        <p14:creationId xmlns:p14="http://schemas.microsoft.com/office/powerpoint/2010/main" val="3320423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A178D353-D97A-DF78-D74F-6DBE2A758726}"/>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2F9C3308-91B2-83F3-0D64-F8E45ED5BBC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72252255-2078-E15C-92A0-81EE15D19CF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F1E4976E-1609-1A4C-FC4A-299B19ECEB5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extLst>
      <p:ext uri="{BB962C8B-B14F-4D97-AF65-F5344CB8AC3E}">
        <p14:creationId xmlns:p14="http://schemas.microsoft.com/office/powerpoint/2010/main" val="177517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DF949E26-F79E-9C80-0B32-9CB919332120}"/>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0D5A70ED-4B79-43F5-B1A9-B4487E5389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175D789C-082D-A6E0-7743-28C06A39B77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8BE91827-93E5-7571-D3FE-A0E11D9F85E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22</a:t>
            </a:fld>
            <a:endParaRPr/>
          </a:p>
        </p:txBody>
      </p:sp>
    </p:spTree>
    <p:extLst>
      <p:ext uri="{BB962C8B-B14F-4D97-AF65-F5344CB8AC3E}">
        <p14:creationId xmlns:p14="http://schemas.microsoft.com/office/powerpoint/2010/main" val="2674194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3BF61873-74F9-553B-9CE5-6335DAE35E40}"/>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35DE499C-4F1C-EFF3-3E52-807CDFBEFF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D7A2E770-A3F4-2869-3CD2-EE3D3E531B9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A4A1EE71-0F6D-E780-7C03-54F7635B909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23</a:t>
            </a:fld>
            <a:endParaRPr/>
          </a:p>
        </p:txBody>
      </p:sp>
    </p:spTree>
    <p:extLst>
      <p:ext uri="{BB962C8B-B14F-4D97-AF65-F5344CB8AC3E}">
        <p14:creationId xmlns:p14="http://schemas.microsoft.com/office/powerpoint/2010/main" val="2594732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df92e4ca9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7df92e4ca9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68" name="Google Shape;168;g27df92e4ca9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76686709-C9C6-EAA6-E283-4604738D89BE}"/>
            </a:ext>
          </a:extLst>
        </p:cNvPr>
        <p:cNvGrpSpPr/>
        <p:nvPr/>
      </p:nvGrpSpPr>
      <p:grpSpPr>
        <a:xfrm>
          <a:off x="0" y="0"/>
          <a:ext cx="0" cy="0"/>
          <a:chOff x="0" y="0"/>
          <a:chExt cx="0" cy="0"/>
        </a:xfrm>
      </p:grpSpPr>
      <p:sp>
        <p:nvSpPr>
          <p:cNvPr id="166" name="Google Shape;166;g27df92e4ca9_0_34:notes">
            <a:extLst>
              <a:ext uri="{FF2B5EF4-FFF2-40B4-BE49-F238E27FC236}">
                <a16:creationId xmlns:a16="http://schemas.microsoft.com/office/drawing/2014/main" id="{69CA749F-D2E9-7E53-274C-A2B0CC8D2F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7df92e4ca9_0_34:notes">
            <a:extLst>
              <a:ext uri="{FF2B5EF4-FFF2-40B4-BE49-F238E27FC236}">
                <a16:creationId xmlns:a16="http://schemas.microsoft.com/office/drawing/2014/main" id="{2DE9280E-DD8A-1A76-793B-3C59D4CB103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68" name="Google Shape;168;g27df92e4ca9_0_34:notes">
            <a:extLst>
              <a:ext uri="{FF2B5EF4-FFF2-40B4-BE49-F238E27FC236}">
                <a16:creationId xmlns:a16="http://schemas.microsoft.com/office/drawing/2014/main" id="{033A7DF4-47E4-21E3-8E76-FBED539BEE8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25</a:t>
            </a:fld>
            <a:endParaRPr/>
          </a:p>
        </p:txBody>
      </p:sp>
    </p:spTree>
    <p:extLst>
      <p:ext uri="{BB962C8B-B14F-4D97-AF65-F5344CB8AC3E}">
        <p14:creationId xmlns:p14="http://schemas.microsoft.com/office/powerpoint/2010/main" val="1268370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676A4915-9D76-2905-CB80-32633057B57C}"/>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611520AC-809A-3532-5F09-4280ABD542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B5AA1BFB-6FB4-610D-45C5-DA582B5052C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D2B922DF-64D4-7D66-7F5F-5551578AC31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a:t>
            </a:fld>
            <a:endParaRPr/>
          </a:p>
        </p:txBody>
      </p:sp>
    </p:spTree>
    <p:extLst>
      <p:ext uri="{BB962C8B-B14F-4D97-AF65-F5344CB8AC3E}">
        <p14:creationId xmlns:p14="http://schemas.microsoft.com/office/powerpoint/2010/main" val="106792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61EA7B3F-74EF-1C49-7766-E07F786C2FFC}"/>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95D1665F-1794-DF09-76A0-CA9F24D245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8C77D70D-F821-51CF-EF04-F8259572D52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630B98B2-989E-ADD3-E5B3-802E284E5C4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a:t>
            </a:fld>
            <a:endParaRPr/>
          </a:p>
        </p:txBody>
      </p:sp>
    </p:spTree>
    <p:extLst>
      <p:ext uri="{BB962C8B-B14F-4D97-AF65-F5344CB8AC3E}">
        <p14:creationId xmlns:p14="http://schemas.microsoft.com/office/powerpoint/2010/main" val="63006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F8F1A0EB-88F6-615E-A87C-232DA66543AB}"/>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4AA9423E-C14E-0A78-7B64-FACDB5F80C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93AF6253-2621-16CB-42B1-29A49B6FAD4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AB4E5204-7141-A4F9-3D48-E327E55D570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5</a:t>
            </a:fld>
            <a:endParaRPr/>
          </a:p>
        </p:txBody>
      </p:sp>
    </p:spTree>
    <p:extLst>
      <p:ext uri="{BB962C8B-B14F-4D97-AF65-F5344CB8AC3E}">
        <p14:creationId xmlns:p14="http://schemas.microsoft.com/office/powerpoint/2010/main" val="1496505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71BB6327-ACFE-6225-5611-4E461D699816}"/>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566D90E0-506A-39AF-0C80-078AF598E0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DB35D3AA-E35D-4FBE-F3FB-813E67C301F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ED9A928D-D14A-D0BA-B421-702B2C79B59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6</a:t>
            </a:fld>
            <a:endParaRPr/>
          </a:p>
        </p:txBody>
      </p:sp>
    </p:spTree>
    <p:extLst>
      <p:ext uri="{BB962C8B-B14F-4D97-AF65-F5344CB8AC3E}">
        <p14:creationId xmlns:p14="http://schemas.microsoft.com/office/powerpoint/2010/main" val="363707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E362B3F7-F3AD-75F0-5F46-C84B1DD89E38}"/>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62B20A4C-3FE9-1D33-9D08-1CCB994A5E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F587433D-DDA3-9DBD-7506-763152FEE3C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70C4FB5C-D49C-BD12-F01D-BEB8182484F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7</a:t>
            </a:fld>
            <a:endParaRPr/>
          </a:p>
        </p:txBody>
      </p:sp>
    </p:spTree>
    <p:extLst>
      <p:ext uri="{BB962C8B-B14F-4D97-AF65-F5344CB8AC3E}">
        <p14:creationId xmlns:p14="http://schemas.microsoft.com/office/powerpoint/2010/main" val="37084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45B1B8D8-DE89-2F84-6655-55B512762DEA}"/>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299DE01E-6F15-5360-A355-C5D4395CD4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A2147369-E001-624D-C3C4-4061CC02DBD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FB271BCB-7A03-5695-A89E-34ED4D39D56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8</a:t>
            </a:fld>
            <a:endParaRPr/>
          </a:p>
        </p:txBody>
      </p:sp>
    </p:spTree>
    <p:extLst>
      <p:ext uri="{BB962C8B-B14F-4D97-AF65-F5344CB8AC3E}">
        <p14:creationId xmlns:p14="http://schemas.microsoft.com/office/powerpoint/2010/main" val="1472730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31B46B9E-2474-3BEB-9818-35476F2CB89F}"/>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5805A4A1-464E-BF1A-E302-B818C59D78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C5694909-99BC-24D3-06D0-CD44518C2F8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67E76A6B-65A2-28BC-8242-ADBB9CC0997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9</a:t>
            </a:fld>
            <a:endParaRPr/>
          </a:p>
        </p:txBody>
      </p:sp>
    </p:spTree>
    <p:extLst>
      <p:ext uri="{BB962C8B-B14F-4D97-AF65-F5344CB8AC3E}">
        <p14:creationId xmlns:p14="http://schemas.microsoft.com/office/powerpoint/2010/main" val="1318148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a:spLocks noGrp="1"/>
          </p:cNvSpPr>
          <p:nvPr>
            <p:ph type="pic" idx="2"/>
          </p:nvPr>
        </p:nvSpPr>
        <p:spPr>
          <a:xfrm>
            <a:off x="5183188" y="987425"/>
            <a:ext cx="6172200" cy="4873625"/>
          </a:xfrm>
          <a:prstGeom prst="rect">
            <a:avLst/>
          </a:prstGeom>
          <a:noFill/>
          <a:ln>
            <a:noFill/>
          </a:ln>
        </p:spPr>
      </p:sp>
      <p:sp>
        <p:nvSpPr>
          <p:cNvPr id="95" name="Google Shape;95;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tandard slide">
  <p:cSld name="Standard slide">
    <p:bg>
      <p:bgPr>
        <a:blipFill>
          <a:blip r:embed="rId2">
            <a:alphaModFix amt="50000"/>
          </a:blip>
          <a:stretch>
            <a:fillRect/>
          </a:stretch>
        </a:blip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63149" y="1371599"/>
            <a:ext cx="10719251" cy="470058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marL="914400" lvl="1" indent="-3810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marL="1371600" lvl="2" indent="-355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marL="1828800" lvl="3"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marL="2286000" lvl="4"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23"/>
          <p:cNvCxnSpPr/>
          <p:nvPr/>
        </p:nvCxnSpPr>
        <p:spPr>
          <a:xfrm>
            <a:off x="562924" y="5"/>
            <a:ext cx="0" cy="1078159"/>
          </a:xfrm>
          <a:prstGeom prst="straightConnector1">
            <a:avLst/>
          </a:prstGeom>
          <a:noFill/>
          <a:ln w="28575" cap="flat" cmpd="sng">
            <a:solidFill>
              <a:schemeClr val="accent2"/>
            </a:solidFill>
            <a:prstDash val="solid"/>
            <a:miter lim="800000"/>
            <a:headEnd type="none" w="sm" len="sm"/>
            <a:tailEnd type="none" w="sm" len="sm"/>
          </a:ln>
        </p:spPr>
      </p:cxnSp>
      <p:sp>
        <p:nvSpPr>
          <p:cNvPr id="114" name="Google Shape;114;p23"/>
          <p:cNvSpPr txBox="1">
            <a:spLocks noGrp="1"/>
          </p:cNvSpPr>
          <p:nvPr>
            <p:ph type="title"/>
          </p:nvPr>
        </p:nvSpPr>
        <p:spPr>
          <a:xfrm>
            <a:off x="863152" y="277800"/>
            <a:ext cx="10719250" cy="7704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p:nvPr/>
        </p:nvSpPr>
        <p:spPr>
          <a:xfrm>
            <a:off x="609287" y="6499456"/>
            <a:ext cx="885139"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it-IT" sz="900" b="0" i="0" u="none" strike="noStrike" cap="none">
                <a:solidFill>
                  <a:schemeClr val="lt1"/>
                </a:solidFill>
                <a:latin typeface="Inter Light"/>
                <a:ea typeface="Inter Light"/>
                <a:cs typeface="Inter Light"/>
                <a:sym typeface="Inter Light"/>
              </a:rPr>
              <a:t>Page </a:t>
            </a:r>
            <a:fld id="{00000000-1234-1234-1234-123412341234}" type="slidenum">
              <a:rPr lang="it-IT" sz="900" b="0" i="0" u="none" strike="noStrike" cap="none">
                <a:solidFill>
                  <a:schemeClr val="lt1"/>
                </a:solidFill>
                <a:latin typeface="Inter Light"/>
                <a:ea typeface="Inter Light"/>
                <a:cs typeface="Inter Light"/>
                <a:sym typeface="Inter Light"/>
              </a:rPr>
              <a:t>‹#›</a:t>
            </a:fld>
            <a:endParaRPr sz="900" b="0" i="0" u="none" strike="noStrike" cap="non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Vuota" type="blank">
  <p:cSld name="BLANK">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a:stretch/>
        </p:blipFill>
        <p:spPr>
          <a:xfrm>
            <a:off x="0" y="3048"/>
            <a:ext cx="12197426" cy="68549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uota">
  <p:cSld name="4_Vuota">
    <p:spTree>
      <p:nvGrpSpPr>
        <p:cNvPr id="1" name="Shape 30"/>
        <p:cNvGrpSpPr/>
        <p:nvPr/>
      </p:nvGrpSpPr>
      <p:grpSpPr>
        <a:xfrm>
          <a:off x="0" y="0"/>
          <a:ext cx="0" cy="0"/>
          <a:chOff x="0" y="0"/>
          <a:chExt cx="0" cy="0"/>
        </a:xfrm>
      </p:grpSpPr>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
        <p:nvSpPr>
          <p:cNvPr id="34" name="Google Shape;34;p9"/>
          <p:cNvSpPr/>
          <p:nvPr/>
        </p:nvSpPr>
        <p:spPr>
          <a:xfrm>
            <a:off x="1" y="0"/>
            <a:ext cx="12192000" cy="3336053"/>
          </a:xfrm>
          <a:prstGeom prst="rect">
            <a:avLst/>
          </a:prstGeom>
          <a:solidFill>
            <a:srgbClr val="0B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9" descr="Immagine che contiene sfocatura&#10;&#10;Descrizione generata automaticamente"/>
          <p:cNvPicPr preferRelativeResize="0"/>
          <p:nvPr/>
        </p:nvPicPr>
        <p:blipFill rotWithShape="1">
          <a:blip r:embed="rId2">
            <a:alphaModFix/>
          </a:blip>
          <a:srcRect/>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Vuota">
  <p:cSld name="13_Vuota">
    <p:spTree>
      <p:nvGrpSpPr>
        <p:cNvPr id="1" name="Shape 36"/>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0" name="Google Shape;40;p10" descr="Immagine che contiene vetr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Vuota">
  <p:cSld name="14_Vuota">
    <p:spTree>
      <p:nvGrpSpPr>
        <p:cNvPr id="1" name="Shape 41"/>
        <p:cNvGrpSpPr/>
        <p:nvPr/>
      </p:nvGrpSpPr>
      <p:grpSpPr>
        <a:xfrm>
          <a:off x="0" y="0"/>
          <a:ext cx="0" cy="0"/>
          <a:chOff x="0" y="0"/>
          <a:chExt cx="0" cy="0"/>
        </a:xfrm>
      </p:grpSpPr>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5" name="Google Shape;45;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Vuota">
  <p:cSld name="15_Vuota">
    <p:spTree>
      <p:nvGrpSpPr>
        <p:cNvPr id="1" name="Shape 46"/>
        <p:cNvGrpSpPr/>
        <p:nvPr/>
      </p:nvGrpSpPr>
      <p:grpSpPr>
        <a:xfrm>
          <a:off x="0" y="0"/>
          <a:ext cx="0" cy="0"/>
          <a:chOff x="0" y="0"/>
          <a:chExt cx="0" cy="0"/>
        </a:xfrm>
      </p:grpSpPr>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50" name="Google Shape;50;p1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uota">
  <p:cSld name="6_Vuota">
    <p:spTree>
      <p:nvGrpSpPr>
        <p:cNvPr id="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jp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jp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3.jp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3.jpg"/><Relationship Id="rId7" Type="http://schemas.openxmlformats.org/officeDocument/2006/relationships/image" Target="../media/image13.jpg"/><Relationship Id="rId12"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12.tiff"/><Relationship Id="rId11" Type="http://schemas.openxmlformats.org/officeDocument/2006/relationships/image" Target="../media/image17.jpeg"/><Relationship Id="rId5" Type="http://schemas.openxmlformats.org/officeDocument/2006/relationships/image" Target="../media/image11.tiff"/><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2.jpg"/><Relationship Id="rId9" Type="http://schemas.openxmlformats.org/officeDocument/2006/relationships/image" Target="../media/image15.jpe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jp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jp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Immagine che contiene spazio, luce, laser, notte&#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123" name="Google Shape;123;p1"/>
          <p:cNvGrpSpPr/>
          <p:nvPr/>
        </p:nvGrpSpPr>
        <p:grpSpPr>
          <a:xfrm>
            <a:off x="0" y="6511282"/>
            <a:ext cx="12192000" cy="361767"/>
            <a:chOff x="0" y="6511282"/>
            <a:chExt cx="12192000" cy="361767"/>
          </a:xfrm>
        </p:grpSpPr>
        <p:pic>
          <p:nvPicPr>
            <p:cNvPr id="124" name="Google Shape;124;p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5" name="Google Shape;125;p1"/>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6" name="Google Shape;126;p1"/>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127" name="Google Shape;127;p1"/>
          <p:cNvPicPr preferRelativeResize="0"/>
          <p:nvPr/>
        </p:nvPicPr>
        <p:blipFill rotWithShape="1">
          <a:blip r:embed="rId5">
            <a:alphaModFix/>
          </a:blip>
          <a:srcRect/>
          <a:stretch/>
        </p:blipFill>
        <p:spPr>
          <a:xfrm>
            <a:off x="-1" y="-15050"/>
            <a:ext cx="12191999" cy="1181100"/>
          </a:xfrm>
          <a:prstGeom prst="rect">
            <a:avLst/>
          </a:prstGeom>
          <a:noFill/>
          <a:ln>
            <a:noFill/>
          </a:ln>
        </p:spPr>
      </p:pic>
      <p:sp>
        <p:nvSpPr>
          <p:cNvPr id="128" name="Google Shape;128;p1"/>
          <p:cNvSpPr txBox="1"/>
          <p:nvPr/>
        </p:nvSpPr>
        <p:spPr>
          <a:xfrm>
            <a:off x="0" y="5917325"/>
            <a:ext cx="6525900" cy="515400"/>
          </a:xfrm>
          <a:prstGeom prst="rect">
            <a:avLst/>
          </a:prstGeom>
          <a:solidFill>
            <a:srgbClr val="E6007E"/>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lt1"/>
              </a:buClr>
              <a:buSzPts val="1800"/>
              <a:buFont typeface="Arial"/>
              <a:buNone/>
            </a:pPr>
            <a:r>
              <a:rPr lang="it-IT" sz="1800" b="1" i="0" u="none" strike="noStrike" cap="none">
                <a:solidFill>
                  <a:schemeClr val="lt1"/>
                </a:solidFill>
                <a:latin typeface="Titillium Web SemiBold"/>
                <a:ea typeface="Titillium Web SemiBold"/>
                <a:cs typeface="Titillium Web SemiBold"/>
                <a:sym typeface="Titillium Web SemiBold"/>
              </a:rPr>
              <a:t>Spoke 3 III Technical Workshop, Perugia </a:t>
            </a:r>
            <a:r>
              <a:rPr lang="it-IT" sz="1800">
                <a:solidFill>
                  <a:schemeClr val="lt1"/>
                </a:solidFill>
                <a:latin typeface="Titillium Web"/>
                <a:ea typeface="Titillium Web"/>
                <a:cs typeface="Titillium Web"/>
                <a:sym typeface="Titillium Web"/>
              </a:rPr>
              <a:t>26-29 Maggio, </a:t>
            </a:r>
            <a:r>
              <a:rPr lang="it-IT" sz="1800" b="0" i="0" u="none" strike="noStrike" cap="none">
                <a:solidFill>
                  <a:schemeClr val="lt1"/>
                </a:solidFill>
                <a:latin typeface="Titillium Web"/>
                <a:ea typeface="Titillium Web"/>
                <a:cs typeface="Titillium Web"/>
                <a:sym typeface="Titillium Web"/>
              </a:rPr>
              <a:t> 202</a:t>
            </a:r>
            <a:r>
              <a:rPr lang="it-IT" sz="1800">
                <a:solidFill>
                  <a:schemeClr val="lt1"/>
                </a:solidFill>
                <a:latin typeface="Titillium Web"/>
                <a:ea typeface="Titillium Web"/>
                <a:cs typeface="Titillium Web"/>
                <a:sym typeface="Titillium Web"/>
              </a:rPr>
              <a:t>5</a:t>
            </a:r>
            <a:endParaRPr sz="1400" b="0" i="0" u="none" strike="noStrike" cap="none">
              <a:solidFill>
                <a:srgbClr val="000000"/>
              </a:solidFill>
              <a:latin typeface="Arial"/>
              <a:ea typeface="Arial"/>
              <a:cs typeface="Arial"/>
              <a:sym typeface="Arial"/>
            </a:endParaRPr>
          </a:p>
        </p:txBody>
      </p:sp>
      <p:sp>
        <p:nvSpPr>
          <p:cNvPr id="2" name="Google Shape;122;p1">
            <a:extLst>
              <a:ext uri="{FF2B5EF4-FFF2-40B4-BE49-F238E27FC236}">
                <a16:creationId xmlns:a16="http://schemas.microsoft.com/office/drawing/2014/main" id="{811D67A9-38AE-F4C8-2306-263AF647C2D7}"/>
              </a:ext>
            </a:extLst>
          </p:cNvPr>
          <p:cNvSpPr txBox="1"/>
          <p:nvPr/>
        </p:nvSpPr>
        <p:spPr>
          <a:xfrm>
            <a:off x="827875" y="2750450"/>
            <a:ext cx="10512570" cy="2052778"/>
          </a:xfrm>
          <a:prstGeom prst="rect">
            <a:avLst/>
          </a:prstGeom>
          <a:solidFill>
            <a:srgbClr val="002060"/>
          </a:solidFill>
          <a:ln>
            <a:noFill/>
          </a:ln>
        </p:spPr>
        <p:txBody>
          <a:bodyPr spcFirstLastPara="1" wrap="square" lIns="91425" tIns="45700" rIns="91425" bIns="45700" anchor="ctr" anchorCtr="0">
            <a:normAutofit/>
          </a:bodyPr>
          <a:lstStyle/>
          <a:p>
            <a:pPr algn="ctr">
              <a:lnSpc>
                <a:spcPct val="90000"/>
              </a:lnSpc>
              <a:buClr>
                <a:schemeClr val="lt1"/>
              </a:buClr>
              <a:buSzPts val="3000"/>
            </a:pPr>
            <a:r>
              <a:rPr lang="en-GB" sz="2700" i="1" dirty="0">
                <a:solidFill>
                  <a:schemeClr val="lt1"/>
                </a:solidFill>
                <a:latin typeface="Titillium Web"/>
              </a:rPr>
              <a:t>TECLA - Clustering of FLUX and EW Maps Across Energy Bands in Supernovae Using Deep Learning Methodologies</a:t>
            </a:r>
            <a:endParaRPr lang="it-IT" sz="4400" i="1" dirty="0">
              <a:solidFill>
                <a:schemeClr val="lt1"/>
              </a:solidFill>
              <a:latin typeface="Titillium Web"/>
              <a:sym typeface="Titillium Web"/>
            </a:endParaRPr>
          </a:p>
          <a:p>
            <a:pPr algn="ctr">
              <a:lnSpc>
                <a:spcPct val="90000"/>
              </a:lnSpc>
              <a:buClr>
                <a:schemeClr val="lt1"/>
              </a:buClr>
              <a:buSzPts val="3000"/>
            </a:pPr>
            <a:endParaRPr sz="4400" i="1" dirty="0">
              <a:solidFill>
                <a:schemeClr val="lt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3000"/>
              <a:buFont typeface="Titillium Web"/>
              <a:buNone/>
            </a:pPr>
            <a:r>
              <a:rPr lang="it-IT" sz="2400" i="1" dirty="0">
                <a:solidFill>
                  <a:schemeClr val="lt1"/>
                </a:solidFill>
                <a:latin typeface="Titillium Web"/>
                <a:ea typeface="Titillium Web"/>
                <a:cs typeface="Titillium Web"/>
                <a:sym typeface="Titillium Web"/>
              </a:rPr>
              <a:t>Salvatore Miccichè, UNIPA-</a:t>
            </a:r>
            <a:r>
              <a:rPr lang="it-IT" sz="2400" i="1" dirty="0" err="1">
                <a:solidFill>
                  <a:schemeClr val="lt1"/>
                </a:solidFill>
                <a:latin typeface="Titillium Web"/>
                <a:ea typeface="Titillium Web"/>
                <a:cs typeface="Titillium Web"/>
                <a:sym typeface="Titillium Web"/>
              </a:rPr>
              <a:t>DiFC</a:t>
            </a:r>
            <a:endParaRPr lang="it-IT" sz="2400" i="1" dirty="0">
              <a:solidFill>
                <a:schemeClr val="lt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3000"/>
              <a:buFont typeface="Titillium Web"/>
              <a:buNone/>
            </a:pPr>
            <a:r>
              <a:rPr lang="it-IT" sz="1600" b="1" u="sng" dirty="0" err="1">
                <a:solidFill>
                  <a:schemeClr val="bg1"/>
                </a:solidFill>
                <a:latin typeface="Andale Mono" panose="020B0509000000000004" pitchFamily="49" charset="0"/>
                <a:ea typeface="Titillium Web"/>
                <a:cs typeface="Titillium Web"/>
                <a:sym typeface="Titillium Web"/>
              </a:rPr>
              <a:t>salvatore.micciche@unipa.it</a:t>
            </a:r>
            <a:endParaRPr sz="1600" b="1" u="sng" dirty="0">
              <a:solidFill>
                <a:schemeClr val="bg1"/>
              </a:solidFill>
              <a:latin typeface="Andale Mono" panose="020B0509000000000004" pitchFamily="49" charset="0"/>
              <a:ea typeface="Titillium Web"/>
              <a:cs typeface="Titillium Web"/>
              <a:sym typeface="Titillium Web"/>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a:extLst>
            <a:ext uri="{FF2B5EF4-FFF2-40B4-BE49-F238E27FC236}">
              <a16:creationId xmlns:a16="http://schemas.microsoft.com/office/drawing/2014/main" id="{BF42E8DA-39F2-FB7D-D77F-B19197FDFB23}"/>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C3A5C164-D44E-B00D-4926-556C0D145581}"/>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65538309-A624-EEBF-DBAD-2C433B63AE45}"/>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D0FE0B24-8619-0D84-CC44-E3852C1864DE}"/>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3FD78306-481D-7113-75FE-36221586B0DE}"/>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FA9B3087-0A7B-BD86-CF88-025795EBEC0F}"/>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45" name="TextBox 44">
            <a:extLst>
              <a:ext uri="{FF2B5EF4-FFF2-40B4-BE49-F238E27FC236}">
                <a16:creationId xmlns:a16="http://schemas.microsoft.com/office/drawing/2014/main" id="{EC53CB4B-1B47-5E90-FAA2-BC7F2465AF6E}"/>
              </a:ext>
            </a:extLst>
          </p:cNvPr>
          <p:cNvSpPr txBox="1"/>
          <p:nvPr/>
        </p:nvSpPr>
        <p:spPr>
          <a:xfrm>
            <a:off x="4408089" y="1023896"/>
            <a:ext cx="1160895" cy="461665"/>
          </a:xfrm>
          <a:prstGeom prst="rect">
            <a:avLst/>
          </a:prstGeom>
          <a:noFill/>
        </p:spPr>
        <p:txBody>
          <a:bodyPr wrap="none" rtlCol="0">
            <a:spAutoFit/>
          </a:bodyPr>
          <a:lstStyle/>
          <a:p>
            <a:r>
              <a:rPr lang="en-IT" sz="2400" b="1" dirty="0"/>
              <a:t>CAS-A</a:t>
            </a:r>
          </a:p>
        </p:txBody>
      </p:sp>
      <p:sp>
        <p:nvSpPr>
          <p:cNvPr id="13" name="TextBox 12">
            <a:extLst>
              <a:ext uri="{FF2B5EF4-FFF2-40B4-BE49-F238E27FC236}">
                <a16:creationId xmlns:a16="http://schemas.microsoft.com/office/drawing/2014/main" id="{33115A6A-E2AA-49AE-8AB7-93101A68184B}"/>
              </a:ext>
            </a:extLst>
          </p:cNvPr>
          <p:cNvSpPr txBox="1"/>
          <p:nvPr/>
        </p:nvSpPr>
        <p:spPr>
          <a:xfrm>
            <a:off x="116620" y="6122389"/>
            <a:ext cx="3197382" cy="307777"/>
          </a:xfrm>
          <a:prstGeom prst="rect">
            <a:avLst/>
          </a:prstGeom>
          <a:noFill/>
        </p:spPr>
        <p:txBody>
          <a:bodyPr wrap="square">
            <a:spAutoFit/>
          </a:bodyPr>
          <a:lstStyle/>
          <a:p>
            <a:r>
              <a:rPr lang="en-IT" sz="1400" b="1" dirty="0">
                <a:solidFill>
                  <a:srgbClr val="FF00E2"/>
                </a:solidFill>
              </a:rPr>
              <a:t>SVHC with Frobenius distance</a:t>
            </a:r>
          </a:p>
        </p:txBody>
      </p:sp>
      <p:sp>
        <p:nvSpPr>
          <p:cNvPr id="19" name="TextBox 18">
            <a:extLst>
              <a:ext uri="{FF2B5EF4-FFF2-40B4-BE49-F238E27FC236}">
                <a16:creationId xmlns:a16="http://schemas.microsoft.com/office/drawing/2014/main" id="{514666D2-DAEC-ACFD-EA62-0A5280B1D58E}"/>
              </a:ext>
            </a:extLst>
          </p:cNvPr>
          <p:cNvSpPr txBox="1"/>
          <p:nvPr/>
        </p:nvSpPr>
        <p:spPr>
          <a:xfrm>
            <a:off x="6095997" y="6018066"/>
            <a:ext cx="2328900" cy="307777"/>
          </a:xfrm>
          <a:prstGeom prst="rect">
            <a:avLst/>
          </a:prstGeom>
          <a:noFill/>
        </p:spPr>
        <p:txBody>
          <a:bodyPr wrap="square">
            <a:spAutoFit/>
          </a:bodyPr>
          <a:lstStyle/>
          <a:p>
            <a:r>
              <a:rPr lang="en-IT" b="1" dirty="0">
                <a:solidFill>
                  <a:srgbClr val="FF00E2"/>
                </a:solidFill>
              </a:rPr>
              <a:t>M</a:t>
            </a:r>
            <a:r>
              <a:rPr lang="en-IT" sz="1400" b="1" dirty="0">
                <a:solidFill>
                  <a:srgbClr val="FF00E2"/>
                </a:solidFill>
              </a:rPr>
              <a:t>L with cosine distance </a:t>
            </a:r>
          </a:p>
        </p:txBody>
      </p:sp>
      <p:sp>
        <p:nvSpPr>
          <p:cNvPr id="22" name="Google Shape;151;g27df92e4ca9_0_1">
            <a:extLst>
              <a:ext uri="{FF2B5EF4-FFF2-40B4-BE49-F238E27FC236}">
                <a16:creationId xmlns:a16="http://schemas.microsoft.com/office/drawing/2014/main" id="{2AA43BE8-01E8-41C9-13F2-AF9B5F3F061F}"/>
              </a:ext>
            </a:extLst>
          </p:cNvPr>
          <p:cNvSpPr txBox="1"/>
          <p:nvPr/>
        </p:nvSpPr>
        <p:spPr>
          <a:xfrm>
            <a:off x="155681" y="1029724"/>
            <a:ext cx="4463252"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pic>
        <p:nvPicPr>
          <p:cNvPr id="4" name="Picture 3" descr="A graph of a person and person&#10;&#10;AI-generated content may be incorrect.">
            <a:extLst>
              <a:ext uri="{FF2B5EF4-FFF2-40B4-BE49-F238E27FC236}">
                <a16:creationId xmlns:a16="http://schemas.microsoft.com/office/drawing/2014/main" id="{50BB6A12-09A5-B249-D757-3CE2B6FE8084}"/>
              </a:ext>
            </a:extLst>
          </p:cNvPr>
          <p:cNvPicPr>
            <a:picLocks noChangeAspect="1"/>
          </p:cNvPicPr>
          <p:nvPr/>
        </p:nvPicPr>
        <p:blipFill>
          <a:blip r:embed="rId5"/>
          <a:stretch>
            <a:fillRect/>
          </a:stretch>
        </p:blipFill>
        <p:spPr>
          <a:xfrm>
            <a:off x="5889135" y="1161374"/>
            <a:ext cx="5941599" cy="2075433"/>
          </a:xfrm>
          <a:prstGeom prst="rect">
            <a:avLst/>
          </a:prstGeom>
        </p:spPr>
      </p:pic>
      <p:pic>
        <p:nvPicPr>
          <p:cNvPr id="6" name="Picture 5" descr="A graph of a number of different colored lines&#10;&#10;AI-generated content may be incorrect.">
            <a:extLst>
              <a:ext uri="{FF2B5EF4-FFF2-40B4-BE49-F238E27FC236}">
                <a16:creationId xmlns:a16="http://schemas.microsoft.com/office/drawing/2014/main" id="{113B181C-745C-A7F5-E7A4-D7FEE064F400}"/>
              </a:ext>
            </a:extLst>
          </p:cNvPr>
          <p:cNvPicPr>
            <a:picLocks noChangeAspect="1"/>
          </p:cNvPicPr>
          <p:nvPr/>
        </p:nvPicPr>
        <p:blipFill>
          <a:blip r:embed="rId6"/>
          <a:stretch>
            <a:fillRect/>
          </a:stretch>
        </p:blipFill>
        <p:spPr>
          <a:xfrm>
            <a:off x="5784032" y="4003617"/>
            <a:ext cx="5941600" cy="2075434"/>
          </a:xfrm>
          <a:prstGeom prst="rect">
            <a:avLst/>
          </a:prstGeom>
        </p:spPr>
      </p:pic>
      <p:sp>
        <p:nvSpPr>
          <p:cNvPr id="7" name="TextBox 6">
            <a:extLst>
              <a:ext uri="{FF2B5EF4-FFF2-40B4-BE49-F238E27FC236}">
                <a16:creationId xmlns:a16="http://schemas.microsoft.com/office/drawing/2014/main" id="{2268D00B-C111-4528-F0C9-E03E586CE1AB}"/>
              </a:ext>
            </a:extLst>
          </p:cNvPr>
          <p:cNvSpPr txBox="1"/>
          <p:nvPr/>
        </p:nvSpPr>
        <p:spPr>
          <a:xfrm>
            <a:off x="9725897" y="972701"/>
            <a:ext cx="2236590" cy="307777"/>
          </a:xfrm>
          <a:prstGeom prst="rect">
            <a:avLst/>
          </a:prstGeom>
          <a:noFill/>
        </p:spPr>
        <p:txBody>
          <a:bodyPr wrap="square">
            <a:spAutoFit/>
          </a:bodyPr>
          <a:lstStyle/>
          <a:p>
            <a:r>
              <a:rPr lang="en-IT" b="1" dirty="0">
                <a:solidFill>
                  <a:srgbClr val="FF00E2"/>
                </a:solidFill>
              </a:rPr>
              <a:t>HC</a:t>
            </a:r>
            <a:r>
              <a:rPr lang="en-IT" sz="1400" b="1" dirty="0">
                <a:solidFill>
                  <a:srgbClr val="FF00E2"/>
                </a:solidFill>
              </a:rPr>
              <a:t> with cosine distance </a:t>
            </a:r>
          </a:p>
        </p:txBody>
      </p:sp>
      <p:pic>
        <p:nvPicPr>
          <p:cNvPr id="10" name="Picture 9" descr="A screenshot of a graph&#10;&#10;AI-generated content may be incorrect.">
            <a:extLst>
              <a:ext uri="{FF2B5EF4-FFF2-40B4-BE49-F238E27FC236}">
                <a16:creationId xmlns:a16="http://schemas.microsoft.com/office/drawing/2014/main" id="{03C15B08-C963-A018-631F-6B10AD8DDFDB}"/>
              </a:ext>
            </a:extLst>
          </p:cNvPr>
          <p:cNvPicPr>
            <a:picLocks noChangeAspect="1"/>
          </p:cNvPicPr>
          <p:nvPr/>
        </p:nvPicPr>
        <p:blipFill>
          <a:blip r:embed="rId7"/>
          <a:stretch>
            <a:fillRect/>
          </a:stretch>
        </p:blipFill>
        <p:spPr>
          <a:xfrm>
            <a:off x="2925579" y="1636775"/>
            <a:ext cx="2643405" cy="3779823"/>
          </a:xfrm>
          <a:prstGeom prst="rect">
            <a:avLst/>
          </a:prstGeom>
        </p:spPr>
      </p:pic>
      <p:sp>
        <p:nvSpPr>
          <p:cNvPr id="12" name="TextBox 11">
            <a:extLst>
              <a:ext uri="{FF2B5EF4-FFF2-40B4-BE49-F238E27FC236}">
                <a16:creationId xmlns:a16="http://schemas.microsoft.com/office/drawing/2014/main" id="{A6991080-BC73-5069-582F-CCBC09731942}"/>
              </a:ext>
            </a:extLst>
          </p:cNvPr>
          <p:cNvSpPr txBox="1"/>
          <p:nvPr/>
        </p:nvSpPr>
        <p:spPr>
          <a:xfrm>
            <a:off x="1009999" y="5443164"/>
            <a:ext cx="850332" cy="307777"/>
          </a:xfrm>
          <a:prstGeom prst="rect">
            <a:avLst/>
          </a:prstGeom>
          <a:noFill/>
        </p:spPr>
        <p:txBody>
          <a:bodyPr wrap="square">
            <a:spAutoFit/>
          </a:bodyPr>
          <a:lstStyle/>
          <a:p>
            <a:r>
              <a:rPr lang="en-IT" sz="1400" b="1" dirty="0"/>
              <a:t>single</a:t>
            </a:r>
          </a:p>
        </p:txBody>
      </p:sp>
      <p:sp>
        <p:nvSpPr>
          <p:cNvPr id="14" name="TextBox 13">
            <a:extLst>
              <a:ext uri="{FF2B5EF4-FFF2-40B4-BE49-F238E27FC236}">
                <a16:creationId xmlns:a16="http://schemas.microsoft.com/office/drawing/2014/main" id="{7872E615-1051-396A-1234-55009F308E9D}"/>
              </a:ext>
            </a:extLst>
          </p:cNvPr>
          <p:cNvSpPr txBox="1"/>
          <p:nvPr/>
        </p:nvSpPr>
        <p:spPr>
          <a:xfrm>
            <a:off x="3605048" y="5416598"/>
            <a:ext cx="1013885" cy="307777"/>
          </a:xfrm>
          <a:prstGeom prst="rect">
            <a:avLst/>
          </a:prstGeom>
          <a:noFill/>
        </p:spPr>
        <p:txBody>
          <a:bodyPr wrap="square">
            <a:spAutoFit/>
          </a:bodyPr>
          <a:lstStyle/>
          <a:p>
            <a:r>
              <a:rPr lang="en-IT" sz="1400" b="1" dirty="0"/>
              <a:t>average</a:t>
            </a:r>
          </a:p>
        </p:txBody>
      </p:sp>
      <p:sp>
        <p:nvSpPr>
          <p:cNvPr id="16" name="TextBox 15">
            <a:extLst>
              <a:ext uri="{FF2B5EF4-FFF2-40B4-BE49-F238E27FC236}">
                <a16:creationId xmlns:a16="http://schemas.microsoft.com/office/drawing/2014/main" id="{C716740D-A1CD-2BE8-38A2-B5474B73BDEE}"/>
              </a:ext>
            </a:extLst>
          </p:cNvPr>
          <p:cNvSpPr txBox="1"/>
          <p:nvPr/>
        </p:nvSpPr>
        <p:spPr>
          <a:xfrm>
            <a:off x="2812874" y="5675055"/>
            <a:ext cx="2598232" cy="523220"/>
          </a:xfrm>
          <a:prstGeom prst="rect">
            <a:avLst/>
          </a:prstGeom>
          <a:noFill/>
          <a:ln w="25400">
            <a:solidFill>
              <a:srgbClr val="2425F4"/>
            </a:solidFill>
          </a:ln>
        </p:spPr>
        <p:txBody>
          <a:bodyPr wrap="square" rtlCol="0">
            <a:spAutoFit/>
          </a:bodyPr>
          <a:lstStyle/>
          <a:p>
            <a:pPr algn="ctr"/>
            <a:r>
              <a:rPr lang="it-IT" dirty="0">
                <a:solidFill>
                  <a:srgbClr val="FF00E2"/>
                </a:solidFill>
              </a:rPr>
              <a:t>Fe </a:t>
            </a:r>
            <a:r>
              <a:rPr lang="it-IT" dirty="0" err="1">
                <a:solidFill>
                  <a:srgbClr val="FF00E2"/>
                </a:solidFill>
              </a:rPr>
              <a:t>is</a:t>
            </a:r>
            <a:r>
              <a:rPr lang="it-IT" dirty="0">
                <a:solidFill>
                  <a:srgbClr val="FF00E2"/>
                </a:solidFill>
              </a:rPr>
              <a:t> </a:t>
            </a:r>
            <a:r>
              <a:rPr lang="it-IT" dirty="0" err="1">
                <a:solidFill>
                  <a:srgbClr val="FF00E2"/>
                </a:solidFill>
              </a:rPr>
              <a:t>separated</a:t>
            </a:r>
            <a:r>
              <a:rPr lang="it-IT" dirty="0">
                <a:solidFill>
                  <a:srgbClr val="FF00E2"/>
                </a:solidFill>
              </a:rPr>
              <a:t> from </a:t>
            </a:r>
            <a:r>
              <a:rPr lang="it-IT" dirty="0" err="1">
                <a:solidFill>
                  <a:srgbClr val="FF00E2"/>
                </a:solidFill>
              </a:rPr>
              <a:t>other</a:t>
            </a:r>
            <a:r>
              <a:rPr lang="it-IT" dirty="0">
                <a:solidFill>
                  <a:srgbClr val="FF00E2"/>
                </a:solidFill>
              </a:rPr>
              <a:t> </a:t>
            </a:r>
            <a:r>
              <a:rPr lang="it-IT" dirty="0" err="1">
                <a:solidFill>
                  <a:srgbClr val="FF00E2"/>
                </a:solidFill>
              </a:rPr>
              <a:t>elements</a:t>
            </a:r>
            <a:r>
              <a:rPr lang="it-IT" dirty="0">
                <a:solidFill>
                  <a:srgbClr val="FF00E2"/>
                </a:solidFill>
              </a:rPr>
              <a:t>. Ni </a:t>
            </a:r>
            <a:r>
              <a:rPr lang="it-IT" dirty="0" err="1">
                <a:solidFill>
                  <a:srgbClr val="FF00E2"/>
                </a:solidFill>
              </a:rPr>
              <a:t>is</a:t>
            </a:r>
            <a:r>
              <a:rPr lang="it-IT" dirty="0">
                <a:solidFill>
                  <a:srgbClr val="FF00E2"/>
                </a:solidFill>
              </a:rPr>
              <a:t> «far”</a:t>
            </a:r>
            <a:endParaRPr lang="en-IT" dirty="0">
              <a:solidFill>
                <a:srgbClr val="FF00E2"/>
              </a:solidFill>
            </a:endParaRPr>
          </a:p>
        </p:txBody>
      </p:sp>
      <p:sp>
        <p:nvSpPr>
          <p:cNvPr id="23" name="TextBox 22">
            <a:extLst>
              <a:ext uri="{FF2B5EF4-FFF2-40B4-BE49-F238E27FC236}">
                <a16:creationId xmlns:a16="http://schemas.microsoft.com/office/drawing/2014/main" id="{669468C4-822C-D0E9-8E7A-F39D596B68F3}"/>
              </a:ext>
            </a:extLst>
          </p:cNvPr>
          <p:cNvSpPr txBox="1"/>
          <p:nvPr/>
        </p:nvSpPr>
        <p:spPr>
          <a:xfrm>
            <a:off x="9593768" y="3167390"/>
            <a:ext cx="2598232" cy="523220"/>
          </a:xfrm>
          <a:prstGeom prst="rect">
            <a:avLst/>
          </a:prstGeom>
          <a:noFill/>
          <a:ln w="25400">
            <a:solidFill>
              <a:srgbClr val="2425F4"/>
            </a:solidFill>
          </a:ln>
        </p:spPr>
        <p:txBody>
          <a:bodyPr wrap="square" rtlCol="0">
            <a:spAutoFit/>
          </a:bodyPr>
          <a:lstStyle/>
          <a:p>
            <a:pPr algn="ctr"/>
            <a:r>
              <a:rPr lang="it-IT" dirty="0">
                <a:solidFill>
                  <a:srgbClr val="FF00E2"/>
                </a:solidFill>
              </a:rPr>
              <a:t>Fe </a:t>
            </a:r>
            <a:r>
              <a:rPr lang="it-IT" dirty="0" err="1">
                <a:solidFill>
                  <a:srgbClr val="FF00E2"/>
                </a:solidFill>
              </a:rPr>
              <a:t>is</a:t>
            </a:r>
            <a:r>
              <a:rPr lang="it-IT" dirty="0">
                <a:solidFill>
                  <a:srgbClr val="FF00E2"/>
                </a:solidFill>
              </a:rPr>
              <a:t> </a:t>
            </a:r>
            <a:r>
              <a:rPr lang="it-IT" dirty="0" err="1">
                <a:solidFill>
                  <a:srgbClr val="FF00E2"/>
                </a:solidFill>
              </a:rPr>
              <a:t>separated</a:t>
            </a:r>
            <a:r>
              <a:rPr lang="it-IT" dirty="0">
                <a:solidFill>
                  <a:srgbClr val="FF00E2"/>
                </a:solidFill>
              </a:rPr>
              <a:t> from </a:t>
            </a:r>
            <a:r>
              <a:rPr lang="it-IT" dirty="0" err="1">
                <a:solidFill>
                  <a:srgbClr val="FF00E2"/>
                </a:solidFill>
              </a:rPr>
              <a:t>other</a:t>
            </a:r>
            <a:r>
              <a:rPr lang="it-IT" dirty="0">
                <a:solidFill>
                  <a:srgbClr val="FF00E2"/>
                </a:solidFill>
              </a:rPr>
              <a:t> </a:t>
            </a:r>
            <a:r>
              <a:rPr lang="it-IT" dirty="0" err="1">
                <a:solidFill>
                  <a:srgbClr val="FF00E2"/>
                </a:solidFill>
              </a:rPr>
              <a:t>elements</a:t>
            </a:r>
            <a:r>
              <a:rPr lang="it-IT" dirty="0">
                <a:solidFill>
                  <a:srgbClr val="FF00E2"/>
                </a:solidFill>
              </a:rPr>
              <a:t>. Ni </a:t>
            </a:r>
            <a:r>
              <a:rPr lang="it-IT" dirty="0" err="1">
                <a:solidFill>
                  <a:srgbClr val="FF00E2"/>
                </a:solidFill>
              </a:rPr>
              <a:t>is</a:t>
            </a:r>
            <a:r>
              <a:rPr lang="it-IT" dirty="0">
                <a:solidFill>
                  <a:srgbClr val="FF00E2"/>
                </a:solidFill>
              </a:rPr>
              <a:t> «far”</a:t>
            </a:r>
            <a:endParaRPr lang="en-IT" dirty="0">
              <a:solidFill>
                <a:srgbClr val="FF00E2"/>
              </a:solidFill>
            </a:endParaRPr>
          </a:p>
        </p:txBody>
      </p:sp>
      <p:sp>
        <p:nvSpPr>
          <p:cNvPr id="25" name="TextBox 24">
            <a:extLst>
              <a:ext uri="{FF2B5EF4-FFF2-40B4-BE49-F238E27FC236}">
                <a16:creationId xmlns:a16="http://schemas.microsoft.com/office/drawing/2014/main" id="{229F19D8-8B74-17B5-B02C-6C82B26D97AF}"/>
              </a:ext>
            </a:extLst>
          </p:cNvPr>
          <p:cNvSpPr txBox="1"/>
          <p:nvPr/>
        </p:nvSpPr>
        <p:spPr>
          <a:xfrm>
            <a:off x="9342448" y="5675055"/>
            <a:ext cx="2598232" cy="738664"/>
          </a:xfrm>
          <a:prstGeom prst="rect">
            <a:avLst/>
          </a:prstGeom>
          <a:noFill/>
          <a:ln w="25400">
            <a:solidFill>
              <a:srgbClr val="2425F4"/>
            </a:solidFill>
          </a:ln>
        </p:spPr>
        <p:txBody>
          <a:bodyPr wrap="square" rtlCol="0">
            <a:spAutoFit/>
          </a:bodyPr>
          <a:lstStyle/>
          <a:p>
            <a:pPr algn="ctr"/>
            <a:r>
              <a:rPr lang="it-IT" dirty="0">
                <a:solidFill>
                  <a:srgbClr val="FF00E2"/>
                </a:solidFill>
              </a:rPr>
              <a:t>Ni </a:t>
            </a:r>
            <a:r>
              <a:rPr lang="it-IT" dirty="0" err="1">
                <a:solidFill>
                  <a:srgbClr val="FF00E2"/>
                </a:solidFill>
              </a:rPr>
              <a:t>is</a:t>
            </a:r>
            <a:r>
              <a:rPr lang="it-IT" dirty="0">
                <a:solidFill>
                  <a:srgbClr val="FF00E2"/>
                </a:solidFill>
              </a:rPr>
              <a:t> mixed with </a:t>
            </a:r>
            <a:r>
              <a:rPr lang="it-IT" dirty="0" err="1">
                <a:solidFill>
                  <a:srgbClr val="FF00E2"/>
                </a:solidFill>
              </a:rPr>
              <a:t>while</a:t>
            </a:r>
            <a:r>
              <a:rPr lang="it-IT" dirty="0">
                <a:solidFill>
                  <a:srgbClr val="FF00E2"/>
                </a:solidFill>
              </a:rPr>
              <a:t> Fe/Mg join </a:t>
            </a:r>
            <a:r>
              <a:rPr lang="it-IT" dirty="0" err="1">
                <a:solidFill>
                  <a:srgbClr val="FF00E2"/>
                </a:solidFill>
              </a:rPr>
              <a:t>other</a:t>
            </a:r>
            <a:r>
              <a:rPr lang="it-IT" dirty="0">
                <a:solidFill>
                  <a:srgbClr val="FF00E2"/>
                </a:solidFill>
              </a:rPr>
              <a:t> </a:t>
            </a:r>
            <a:r>
              <a:rPr lang="it-IT" dirty="0" err="1">
                <a:solidFill>
                  <a:srgbClr val="FF00E2"/>
                </a:solidFill>
              </a:rPr>
              <a:t>elements</a:t>
            </a:r>
            <a:r>
              <a:rPr lang="it-IT" dirty="0">
                <a:solidFill>
                  <a:srgbClr val="FF00E2"/>
                </a:solidFill>
              </a:rPr>
              <a:t> </a:t>
            </a:r>
            <a:r>
              <a:rPr lang="it-IT" dirty="0" err="1">
                <a:solidFill>
                  <a:srgbClr val="FF00E2"/>
                </a:solidFill>
              </a:rPr>
              <a:t>at</a:t>
            </a:r>
            <a:r>
              <a:rPr lang="it-IT" dirty="0">
                <a:solidFill>
                  <a:srgbClr val="FF00E2"/>
                </a:solidFill>
              </a:rPr>
              <a:t> </a:t>
            </a:r>
            <a:r>
              <a:rPr lang="it-IT" dirty="0" err="1">
                <a:solidFill>
                  <a:srgbClr val="FF00E2"/>
                </a:solidFill>
              </a:rPr>
              <a:t>higher</a:t>
            </a:r>
            <a:r>
              <a:rPr lang="it-IT" dirty="0">
                <a:solidFill>
                  <a:srgbClr val="FF00E2"/>
                </a:solidFill>
              </a:rPr>
              <a:t> </a:t>
            </a:r>
            <a:r>
              <a:rPr lang="it-IT" dirty="0" err="1">
                <a:solidFill>
                  <a:srgbClr val="FF00E2"/>
                </a:solidFill>
              </a:rPr>
              <a:t>distances</a:t>
            </a:r>
            <a:endParaRPr lang="en-IT" dirty="0">
              <a:solidFill>
                <a:srgbClr val="FF00E2"/>
              </a:solidFill>
            </a:endParaRPr>
          </a:p>
        </p:txBody>
      </p:sp>
      <p:sp>
        <p:nvSpPr>
          <p:cNvPr id="27" name="TextBox 26">
            <a:extLst>
              <a:ext uri="{FF2B5EF4-FFF2-40B4-BE49-F238E27FC236}">
                <a16:creationId xmlns:a16="http://schemas.microsoft.com/office/drawing/2014/main" id="{A4FA7B40-11DA-81DC-6C6D-92ED81D74E2A}"/>
              </a:ext>
            </a:extLst>
          </p:cNvPr>
          <p:cNvSpPr txBox="1"/>
          <p:nvPr/>
        </p:nvSpPr>
        <p:spPr>
          <a:xfrm rot="20115726">
            <a:off x="1946440" y="3459713"/>
            <a:ext cx="8763570" cy="707886"/>
          </a:xfrm>
          <a:prstGeom prst="rect">
            <a:avLst/>
          </a:prstGeom>
          <a:noFill/>
          <a:ln>
            <a:noFill/>
          </a:ln>
        </p:spPr>
        <p:txBody>
          <a:bodyPr wrap="square" rtlCol="0">
            <a:spAutoFit/>
          </a:bodyPr>
          <a:lstStyle/>
          <a:p>
            <a:r>
              <a:rPr lang="en-IT" sz="4000" dirty="0">
                <a:solidFill>
                  <a:srgbClr val="2425F4"/>
                </a:solidFill>
                <a:latin typeface="Garamond" panose="02020404030301010803" pitchFamily="18" charset="0"/>
              </a:rPr>
              <a:t>SVHC/HC and ML tell us different things</a:t>
            </a:r>
          </a:p>
        </p:txBody>
      </p:sp>
      <p:pic>
        <p:nvPicPr>
          <p:cNvPr id="3" name="Picture 2" descr="A screenshot of a graph&#10;&#10;AI-generated content may be incorrect.">
            <a:extLst>
              <a:ext uri="{FF2B5EF4-FFF2-40B4-BE49-F238E27FC236}">
                <a16:creationId xmlns:a16="http://schemas.microsoft.com/office/drawing/2014/main" id="{F97AFF3A-B478-014B-0638-7197F7828D2B}"/>
              </a:ext>
            </a:extLst>
          </p:cNvPr>
          <p:cNvPicPr>
            <a:picLocks noChangeAspect="1"/>
          </p:cNvPicPr>
          <p:nvPr/>
        </p:nvPicPr>
        <p:blipFill>
          <a:blip r:embed="rId8"/>
          <a:stretch>
            <a:fillRect/>
          </a:stretch>
        </p:blipFill>
        <p:spPr>
          <a:xfrm>
            <a:off x="122096" y="1618631"/>
            <a:ext cx="2643407" cy="3779824"/>
          </a:xfrm>
          <a:prstGeom prst="rect">
            <a:avLst/>
          </a:prstGeom>
        </p:spPr>
      </p:pic>
    </p:spTree>
    <p:extLst>
      <p:ext uri="{BB962C8B-B14F-4D97-AF65-F5344CB8AC3E}">
        <p14:creationId xmlns:p14="http://schemas.microsoft.com/office/powerpoint/2010/main" val="369543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A72B9805-110B-8185-CB4E-739C496459A5}"/>
            </a:ext>
          </a:extLst>
        </p:cNvPr>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DFD0161B-FA89-940A-BF25-3047C424318F}"/>
              </a:ext>
            </a:extLst>
          </p:cNvPr>
          <p:cNvPicPr>
            <a:picLocks noChangeAspect="1"/>
          </p:cNvPicPr>
          <p:nvPr/>
        </p:nvPicPr>
        <p:blipFill>
          <a:blip r:embed="rId3"/>
          <a:stretch>
            <a:fillRect/>
          </a:stretch>
        </p:blipFill>
        <p:spPr>
          <a:xfrm>
            <a:off x="4644101" y="1159932"/>
            <a:ext cx="3687249" cy="5272420"/>
          </a:xfrm>
          <a:prstGeom prst="rect">
            <a:avLst/>
          </a:prstGeom>
        </p:spPr>
      </p:pic>
      <p:pic>
        <p:nvPicPr>
          <p:cNvPr id="146" name="Google Shape;146;g27df92e4ca9_0_1">
            <a:extLst>
              <a:ext uri="{FF2B5EF4-FFF2-40B4-BE49-F238E27FC236}">
                <a16:creationId xmlns:a16="http://schemas.microsoft.com/office/drawing/2014/main" id="{713BA0F1-BAD4-0954-73AB-805C54C71B05}"/>
              </a:ext>
            </a:extLst>
          </p:cNvPr>
          <p:cNvPicPr preferRelativeResize="0"/>
          <p:nvPr/>
        </p:nvPicPr>
        <p:blipFill rotWithShape="1">
          <a:blip r:embed="rId4">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459B3199-B587-9448-FD14-B38FE7AC45C7}"/>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EC2B0649-0E0A-C4C9-8C3B-9000D57732B1}"/>
                </a:ext>
              </a:extLst>
            </p:cNvPr>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951CFD5C-D64E-F056-11B8-3EB70C0D6E6F}"/>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B7318384-F4F5-65AA-BD9D-A01785FDAA50}"/>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 name="TextBox 12">
            <a:extLst>
              <a:ext uri="{FF2B5EF4-FFF2-40B4-BE49-F238E27FC236}">
                <a16:creationId xmlns:a16="http://schemas.microsoft.com/office/drawing/2014/main" id="{0DDF8809-6E5C-6C23-A20B-FF7416FDDBCA}"/>
              </a:ext>
            </a:extLst>
          </p:cNvPr>
          <p:cNvSpPr txBox="1"/>
          <p:nvPr/>
        </p:nvSpPr>
        <p:spPr>
          <a:xfrm>
            <a:off x="3977199" y="1492799"/>
            <a:ext cx="2191677" cy="307777"/>
          </a:xfrm>
          <a:prstGeom prst="rect">
            <a:avLst/>
          </a:prstGeom>
          <a:noFill/>
        </p:spPr>
        <p:txBody>
          <a:bodyPr wrap="square">
            <a:spAutoFit/>
          </a:bodyPr>
          <a:lstStyle/>
          <a:p>
            <a:r>
              <a:rPr lang="en-IT" sz="1400" b="1" dirty="0"/>
              <a:t>SVHC with Frobenius</a:t>
            </a:r>
          </a:p>
        </p:txBody>
      </p:sp>
      <p:pic>
        <p:nvPicPr>
          <p:cNvPr id="4" name="Picture 3" descr="A close-up of a graph&#10;&#10;AI-generated content may be incorrect.">
            <a:extLst>
              <a:ext uri="{FF2B5EF4-FFF2-40B4-BE49-F238E27FC236}">
                <a16:creationId xmlns:a16="http://schemas.microsoft.com/office/drawing/2014/main" id="{566BC8B0-49E7-F31A-2458-03F47E617A72}"/>
              </a:ext>
            </a:extLst>
          </p:cNvPr>
          <p:cNvPicPr>
            <a:picLocks noChangeAspect="1"/>
          </p:cNvPicPr>
          <p:nvPr/>
        </p:nvPicPr>
        <p:blipFill>
          <a:blip r:embed="rId6"/>
          <a:stretch>
            <a:fillRect/>
          </a:stretch>
        </p:blipFill>
        <p:spPr>
          <a:xfrm>
            <a:off x="8438171" y="1077691"/>
            <a:ext cx="3743245" cy="5420941"/>
          </a:xfrm>
          <a:prstGeom prst="rect">
            <a:avLst/>
          </a:prstGeom>
        </p:spPr>
      </p:pic>
      <p:sp>
        <p:nvSpPr>
          <p:cNvPr id="2" name="TextBox 1">
            <a:extLst>
              <a:ext uri="{FF2B5EF4-FFF2-40B4-BE49-F238E27FC236}">
                <a16:creationId xmlns:a16="http://schemas.microsoft.com/office/drawing/2014/main" id="{CC71EC5F-91CE-6E7B-4E90-6422309B8E38}"/>
              </a:ext>
            </a:extLst>
          </p:cNvPr>
          <p:cNvSpPr txBox="1"/>
          <p:nvPr/>
        </p:nvSpPr>
        <p:spPr>
          <a:xfrm>
            <a:off x="7309599" y="1383328"/>
            <a:ext cx="2921372" cy="523220"/>
          </a:xfrm>
          <a:prstGeom prst="rect">
            <a:avLst/>
          </a:prstGeom>
          <a:noFill/>
        </p:spPr>
        <p:txBody>
          <a:bodyPr wrap="square">
            <a:spAutoFit/>
          </a:bodyPr>
          <a:lstStyle/>
          <a:p>
            <a:pPr algn="ctr"/>
            <a:r>
              <a:rPr lang="en-IT" sz="1400" b="1" dirty="0"/>
              <a:t>SVHC with Frobenius</a:t>
            </a:r>
          </a:p>
          <a:p>
            <a:pPr algn="ctr"/>
            <a:r>
              <a:rPr lang="en-GB" b="1" dirty="0"/>
              <a:t>S</a:t>
            </a:r>
            <a:r>
              <a:rPr lang="en-IT" b="1" dirty="0"/>
              <a:t>imulated data at 350 years</a:t>
            </a:r>
            <a:endParaRPr lang="en-IT" sz="1400" b="1" dirty="0"/>
          </a:p>
        </p:txBody>
      </p:sp>
      <p:sp>
        <p:nvSpPr>
          <p:cNvPr id="5" name="TextBox 4">
            <a:extLst>
              <a:ext uri="{FF2B5EF4-FFF2-40B4-BE49-F238E27FC236}">
                <a16:creationId xmlns:a16="http://schemas.microsoft.com/office/drawing/2014/main" id="{2AF2E686-B677-EE9E-5B3D-5D152ED3AD70}"/>
              </a:ext>
            </a:extLst>
          </p:cNvPr>
          <p:cNvSpPr txBox="1"/>
          <p:nvPr/>
        </p:nvSpPr>
        <p:spPr>
          <a:xfrm>
            <a:off x="391950" y="3129177"/>
            <a:ext cx="2428987" cy="738664"/>
          </a:xfrm>
          <a:prstGeom prst="rect">
            <a:avLst/>
          </a:prstGeom>
          <a:noFill/>
        </p:spPr>
        <p:txBody>
          <a:bodyPr wrap="square" rtlCol="0">
            <a:spAutoFit/>
          </a:bodyPr>
          <a:lstStyle/>
          <a:p>
            <a:pPr algn="just"/>
            <a:r>
              <a:rPr lang="en-GB" dirty="0"/>
              <a:t>I</a:t>
            </a:r>
            <a:r>
              <a:rPr lang="en-IT" dirty="0"/>
              <a:t>n empirical and simulated data, elements cluster essentially in the same way</a:t>
            </a:r>
          </a:p>
        </p:txBody>
      </p:sp>
      <p:sp>
        <p:nvSpPr>
          <p:cNvPr id="6" name="TextBox 5">
            <a:extLst>
              <a:ext uri="{FF2B5EF4-FFF2-40B4-BE49-F238E27FC236}">
                <a16:creationId xmlns:a16="http://schemas.microsoft.com/office/drawing/2014/main" id="{99D8BF16-1E81-DAFE-9A22-962164065A76}"/>
              </a:ext>
            </a:extLst>
          </p:cNvPr>
          <p:cNvSpPr txBox="1"/>
          <p:nvPr/>
        </p:nvSpPr>
        <p:spPr>
          <a:xfrm>
            <a:off x="467555" y="4080002"/>
            <a:ext cx="2428987" cy="738664"/>
          </a:xfrm>
          <a:prstGeom prst="rect">
            <a:avLst/>
          </a:prstGeom>
          <a:noFill/>
        </p:spPr>
        <p:txBody>
          <a:bodyPr wrap="square" rtlCol="0">
            <a:spAutoFit/>
          </a:bodyPr>
          <a:lstStyle/>
          <a:p>
            <a:pPr algn="just"/>
            <a:r>
              <a:rPr lang="it-IT" b="1" dirty="0" err="1">
                <a:solidFill>
                  <a:srgbClr val="0000FF"/>
                </a:solidFill>
              </a:rPr>
              <a:t>Such</a:t>
            </a:r>
            <a:r>
              <a:rPr lang="it-IT" b="1" dirty="0">
                <a:solidFill>
                  <a:srgbClr val="0000FF"/>
                </a:solidFill>
              </a:rPr>
              <a:t> clustering </a:t>
            </a:r>
            <a:r>
              <a:rPr lang="it-IT" b="1" dirty="0" err="1">
                <a:solidFill>
                  <a:srgbClr val="0000FF"/>
                </a:solidFill>
              </a:rPr>
              <a:t>is</a:t>
            </a:r>
            <a:r>
              <a:rPr lang="it-IT" b="1" dirty="0">
                <a:solidFill>
                  <a:srgbClr val="0000FF"/>
                </a:solidFill>
              </a:rPr>
              <a:t> </a:t>
            </a:r>
            <a:r>
              <a:rPr lang="it-IT" b="1" dirty="0" err="1">
                <a:solidFill>
                  <a:srgbClr val="0000FF"/>
                </a:solidFill>
              </a:rPr>
              <a:t>congruent</a:t>
            </a:r>
            <a:r>
              <a:rPr lang="it-IT" b="1" dirty="0">
                <a:solidFill>
                  <a:srgbClr val="0000FF"/>
                </a:solidFill>
              </a:rPr>
              <a:t> with the way the model </a:t>
            </a:r>
            <a:r>
              <a:rPr lang="it-IT" b="1" dirty="0" err="1">
                <a:solidFill>
                  <a:srgbClr val="0000FF"/>
                </a:solidFill>
              </a:rPr>
              <a:t>was</a:t>
            </a:r>
            <a:r>
              <a:rPr lang="it-IT" b="1" dirty="0">
                <a:solidFill>
                  <a:srgbClr val="0000FF"/>
                </a:solidFill>
              </a:rPr>
              <a:t> </a:t>
            </a:r>
            <a:r>
              <a:rPr lang="it-IT" b="1" dirty="0" err="1">
                <a:solidFill>
                  <a:srgbClr val="0000FF"/>
                </a:solidFill>
              </a:rPr>
              <a:t>built</a:t>
            </a:r>
            <a:r>
              <a:rPr lang="it-IT" b="1" dirty="0">
                <a:solidFill>
                  <a:srgbClr val="0000FF"/>
                </a:solidFill>
              </a:rPr>
              <a:t>.</a:t>
            </a:r>
            <a:endParaRPr lang="en-IT" b="1" dirty="0">
              <a:solidFill>
                <a:srgbClr val="0000FF"/>
              </a:solidFill>
            </a:endParaRPr>
          </a:p>
        </p:txBody>
      </p:sp>
      <p:sp>
        <p:nvSpPr>
          <p:cNvPr id="7" name="TextBox 6">
            <a:extLst>
              <a:ext uri="{FF2B5EF4-FFF2-40B4-BE49-F238E27FC236}">
                <a16:creationId xmlns:a16="http://schemas.microsoft.com/office/drawing/2014/main" id="{ED6AFFAD-D8ED-9B30-77F8-F88C79B4DCE5}"/>
              </a:ext>
            </a:extLst>
          </p:cNvPr>
          <p:cNvSpPr txBox="1"/>
          <p:nvPr/>
        </p:nvSpPr>
        <p:spPr>
          <a:xfrm>
            <a:off x="391950" y="2354794"/>
            <a:ext cx="2260058" cy="523220"/>
          </a:xfrm>
          <a:prstGeom prst="rect">
            <a:avLst/>
          </a:prstGeom>
          <a:noFill/>
        </p:spPr>
        <p:txBody>
          <a:bodyPr wrap="square" rtlCol="0">
            <a:spAutoFit/>
          </a:bodyPr>
          <a:lstStyle/>
          <a:p>
            <a:pPr algn="ctr"/>
            <a:r>
              <a:rPr lang="it-IT" b="1" dirty="0" err="1">
                <a:solidFill>
                  <a:srgbClr val="FF0000"/>
                </a:solidFill>
              </a:rPr>
              <a:t>Empirical</a:t>
            </a:r>
            <a:r>
              <a:rPr lang="it-IT" b="1" dirty="0">
                <a:solidFill>
                  <a:srgbClr val="FF0000"/>
                </a:solidFill>
              </a:rPr>
              <a:t> vs surrogate data</a:t>
            </a:r>
            <a:endParaRPr lang="en-IT" b="1" dirty="0">
              <a:solidFill>
                <a:srgbClr val="FF0000"/>
              </a:solidFill>
            </a:endParaRPr>
          </a:p>
        </p:txBody>
      </p:sp>
      <p:sp>
        <p:nvSpPr>
          <p:cNvPr id="10" name="TextBox 9">
            <a:extLst>
              <a:ext uri="{FF2B5EF4-FFF2-40B4-BE49-F238E27FC236}">
                <a16:creationId xmlns:a16="http://schemas.microsoft.com/office/drawing/2014/main" id="{DAEA6FA7-E43B-DD12-EB58-F7D5E8A9B128}"/>
              </a:ext>
            </a:extLst>
          </p:cNvPr>
          <p:cNvSpPr txBox="1"/>
          <p:nvPr/>
        </p:nvSpPr>
        <p:spPr>
          <a:xfrm>
            <a:off x="106386" y="1668178"/>
            <a:ext cx="1160895" cy="461665"/>
          </a:xfrm>
          <a:prstGeom prst="rect">
            <a:avLst/>
          </a:prstGeom>
          <a:noFill/>
        </p:spPr>
        <p:txBody>
          <a:bodyPr wrap="none" rtlCol="0">
            <a:spAutoFit/>
          </a:bodyPr>
          <a:lstStyle/>
          <a:p>
            <a:r>
              <a:rPr lang="en-IT" sz="2400" b="1" dirty="0"/>
              <a:t>CAS-A</a:t>
            </a:r>
          </a:p>
        </p:txBody>
      </p:sp>
      <p:sp>
        <p:nvSpPr>
          <p:cNvPr id="11" name="Google Shape;151;g27df92e4ca9_0_1">
            <a:extLst>
              <a:ext uri="{FF2B5EF4-FFF2-40B4-BE49-F238E27FC236}">
                <a16:creationId xmlns:a16="http://schemas.microsoft.com/office/drawing/2014/main" id="{BB8C6557-1102-FAFE-687A-5518C1BB2B07}"/>
              </a:ext>
            </a:extLst>
          </p:cNvPr>
          <p:cNvSpPr txBox="1"/>
          <p:nvPr/>
        </p:nvSpPr>
        <p:spPr>
          <a:xfrm>
            <a:off x="10584" y="950512"/>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latin typeface="Titillium Web"/>
              <a:ea typeface="Titillium Web"/>
              <a:cs typeface="Titillium Web"/>
              <a:sym typeface="Titillium Web"/>
            </a:endParaRPr>
          </a:p>
        </p:txBody>
      </p:sp>
      <p:pic>
        <p:nvPicPr>
          <p:cNvPr id="8" name="Picture 7" descr="A person holding a blue object&#10;&#10;AI-generated content may be incorrect.">
            <a:extLst>
              <a:ext uri="{FF2B5EF4-FFF2-40B4-BE49-F238E27FC236}">
                <a16:creationId xmlns:a16="http://schemas.microsoft.com/office/drawing/2014/main" id="{00E5823B-687F-4E4C-69CE-DE70B7566C8A}"/>
              </a:ext>
            </a:extLst>
          </p:cNvPr>
          <p:cNvPicPr>
            <a:picLocks noChangeAspect="1"/>
          </p:cNvPicPr>
          <p:nvPr/>
        </p:nvPicPr>
        <p:blipFill>
          <a:blip r:embed="rId7"/>
          <a:stretch>
            <a:fillRect/>
          </a:stretch>
        </p:blipFill>
        <p:spPr>
          <a:xfrm>
            <a:off x="106386" y="5030827"/>
            <a:ext cx="4406810" cy="1401525"/>
          </a:xfrm>
          <a:prstGeom prst="rect">
            <a:avLst/>
          </a:prstGeom>
          <a:ln>
            <a:solidFill>
              <a:srgbClr val="2425F4"/>
            </a:solidFill>
          </a:ln>
        </p:spPr>
      </p:pic>
    </p:spTree>
    <p:extLst>
      <p:ext uri="{BB962C8B-B14F-4D97-AF65-F5344CB8AC3E}">
        <p14:creationId xmlns:p14="http://schemas.microsoft.com/office/powerpoint/2010/main" val="3510638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4F68934A-26BE-9AF0-F0E9-246A4E54EC11}"/>
            </a:ext>
          </a:extLst>
        </p:cNvPr>
        <p:cNvGrpSpPr/>
        <p:nvPr/>
      </p:nvGrpSpPr>
      <p:grpSpPr>
        <a:xfrm>
          <a:off x="0" y="0"/>
          <a:ext cx="0" cy="0"/>
          <a:chOff x="0" y="0"/>
          <a:chExt cx="0" cy="0"/>
        </a:xfrm>
      </p:grpSpPr>
      <p:pic>
        <p:nvPicPr>
          <p:cNvPr id="9" name="Picture 8" descr="A graph of a person and person&#10;&#10;AI-generated content may be incorrect.">
            <a:extLst>
              <a:ext uri="{FF2B5EF4-FFF2-40B4-BE49-F238E27FC236}">
                <a16:creationId xmlns:a16="http://schemas.microsoft.com/office/drawing/2014/main" id="{997B713E-77CD-3761-026F-0C7C256E7866}"/>
              </a:ext>
            </a:extLst>
          </p:cNvPr>
          <p:cNvPicPr>
            <a:picLocks noChangeAspect="1"/>
          </p:cNvPicPr>
          <p:nvPr/>
        </p:nvPicPr>
        <p:blipFill>
          <a:blip r:embed="rId3"/>
          <a:stretch>
            <a:fillRect/>
          </a:stretch>
        </p:blipFill>
        <p:spPr>
          <a:xfrm>
            <a:off x="4733687" y="911249"/>
            <a:ext cx="7207877" cy="2517751"/>
          </a:xfrm>
          <a:prstGeom prst="rect">
            <a:avLst/>
          </a:prstGeom>
        </p:spPr>
      </p:pic>
      <p:pic>
        <p:nvPicPr>
          <p:cNvPr id="146" name="Google Shape;146;g27df92e4ca9_0_1">
            <a:extLst>
              <a:ext uri="{FF2B5EF4-FFF2-40B4-BE49-F238E27FC236}">
                <a16:creationId xmlns:a16="http://schemas.microsoft.com/office/drawing/2014/main" id="{A71DCBFE-0465-313C-BB02-18AED7674629}"/>
              </a:ext>
            </a:extLst>
          </p:cNvPr>
          <p:cNvPicPr preferRelativeResize="0"/>
          <p:nvPr/>
        </p:nvPicPr>
        <p:blipFill rotWithShape="1">
          <a:blip r:embed="rId4">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A386C055-3C41-555B-4E2C-589487A3A073}"/>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BD40FF08-CB29-CE02-5069-1498F973E516}"/>
                </a:ext>
              </a:extLst>
            </p:cNvPr>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9099F1DE-437C-B215-CD04-843B3DF84F72}"/>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30D9781C-D40F-1793-0DC8-700DFC28F7FC}"/>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9" name="TextBox 18">
            <a:extLst>
              <a:ext uri="{FF2B5EF4-FFF2-40B4-BE49-F238E27FC236}">
                <a16:creationId xmlns:a16="http://schemas.microsoft.com/office/drawing/2014/main" id="{32A6B053-8D38-9EF0-A9C2-07370C524796}"/>
              </a:ext>
            </a:extLst>
          </p:cNvPr>
          <p:cNvSpPr txBox="1"/>
          <p:nvPr/>
        </p:nvSpPr>
        <p:spPr>
          <a:xfrm>
            <a:off x="467555" y="4169203"/>
            <a:ext cx="1527972" cy="1200329"/>
          </a:xfrm>
          <a:prstGeom prst="rect">
            <a:avLst/>
          </a:prstGeom>
          <a:noFill/>
        </p:spPr>
        <p:txBody>
          <a:bodyPr wrap="square">
            <a:spAutoFit/>
          </a:bodyPr>
          <a:lstStyle/>
          <a:p>
            <a:pPr algn="ctr"/>
            <a:r>
              <a:rPr lang="en-IT" sz="2400" b="1" dirty="0"/>
              <a:t>HC with cosine distance</a:t>
            </a:r>
          </a:p>
        </p:txBody>
      </p:sp>
      <p:sp>
        <p:nvSpPr>
          <p:cNvPr id="5" name="TextBox 4">
            <a:extLst>
              <a:ext uri="{FF2B5EF4-FFF2-40B4-BE49-F238E27FC236}">
                <a16:creationId xmlns:a16="http://schemas.microsoft.com/office/drawing/2014/main" id="{D7E967DE-3B6A-20F4-5D5F-9EEA61AC24B1}"/>
              </a:ext>
            </a:extLst>
          </p:cNvPr>
          <p:cNvSpPr txBox="1"/>
          <p:nvPr/>
        </p:nvSpPr>
        <p:spPr>
          <a:xfrm>
            <a:off x="250436" y="2353249"/>
            <a:ext cx="2260058" cy="1200329"/>
          </a:xfrm>
          <a:prstGeom prst="rect">
            <a:avLst/>
          </a:prstGeom>
          <a:noFill/>
        </p:spPr>
        <p:txBody>
          <a:bodyPr wrap="square" rtlCol="0">
            <a:spAutoFit/>
          </a:bodyPr>
          <a:lstStyle/>
          <a:p>
            <a:pPr algn="ctr"/>
            <a:r>
              <a:rPr lang="it-IT" sz="2400" b="1" dirty="0" err="1">
                <a:solidFill>
                  <a:srgbClr val="FF0000"/>
                </a:solidFill>
              </a:rPr>
              <a:t>Empirical</a:t>
            </a:r>
            <a:r>
              <a:rPr lang="it-IT" sz="2400" b="1" dirty="0">
                <a:solidFill>
                  <a:srgbClr val="FF0000"/>
                </a:solidFill>
              </a:rPr>
              <a:t> vs </a:t>
            </a:r>
            <a:r>
              <a:rPr lang="it-IT" sz="2400" b="1" dirty="0" err="1">
                <a:solidFill>
                  <a:srgbClr val="FF0000"/>
                </a:solidFill>
              </a:rPr>
              <a:t>simulated</a:t>
            </a:r>
            <a:r>
              <a:rPr lang="it-IT" sz="2400" b="1" dirty="0">
                <a:solidFill>
                  <a:srgbClr val="FF0000"/>
                </a:solidFill>
              </a:rPr>
              <a:t> data</a:t>
            </a:r>
            <a:endParaRPr lang="en-IT" sz="2400" b="1" dirty="0">
              <a:solidFill>
                <a:srgbClr val="FF0000"/>
              </a:solidFill>
            </a:endParaRPr>
          </a:p>
        </p:txBody>
      </p:sp>
      <p:sp>
        <p:nvSpPr>
          <p:cNvPr id="7" name="TextBox 6">
            <a:extLst>
              <a:ext uri="{FF2B5EF4-FFF2-40B4-BE49-F238E27FC236}">
                <a16:creationId xmlns:a16="http://schemas.microsoft.com/office/drawing/2014/main" id="{5FFA5C3C-920E-087E-CF94-A4B5D4D31B1A}"/>
              </a:ext>
            </a:extLst>
          </p:cNvPr>
          <p:cNvSpPr txBox="1"/>
          <p:nvPr/>
        </p:nvSpPr>
        <p:spPr>
          <a:xfrm>
            <a:off x="106386" y="1530984"/>
            <a:ext cx="1160895" cy="461665"/>
          </a:xfrm>
          <a:prstGeom prst="rect">
            <a:avLst/>
          </a:prstGeom>
          <a:noFill/>
        </p:spPr>
        <p:txBody>
          <a:bodyPr wrap="none" rtlCol="0">
            <a:spAutoFit/>
          </a:bodyPr>
          <a:lstStyle/>
          <a:p>
            <a:r>
              <a:rPr lang="en-IT" sz="2400" b="1" dirty="0"/>
              <a:t>CAS-A</a:t>
            </a:r>
          </a:p>
        </p:txBody>
      </p:sp>
      <p:sp>
        <p:nvSpPr>
          <p:cNvPr id="8" name="Google Shape;151;g27df92e4ca9_0_1">
            <a:extLst>
              <a:ext uri="{FF2B5EF4-FFF2-40B4-BE49-F238E27FC236}">
                <a16:creationId xmlns:a16="http://schemas.microsoft.com/office/drawing/2014/main" id="{C07E2EFA-D6A0-9462-C958-FF613735F0B7}"/>
              </a:ext>
            </a:extLst>
          </p:cNvPr>
          <p:cNvSpPr txBox="1"/>
          <p:nvPr/>
        </p:nvSpPr>
        <p:spPr>
          <a:xfrm>
            <a:off x="155681" y="1029724"/>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pic>
        <p:nvPicPr>
          <p:cNvPr id="6" name="Picture 5" descr="A graph of a number of different colored lines&#10;&#10;AI-generated content may be incorrect.">
            <a:extLst>
              <a:ext uri="{FF2B5EF4-FFF2-40B4-BE49-F238E27FC236}">
                <a16:creationId xmlns:a16="http://schemas.microsoft.com/office/drawing/2014/main" id="{FBDFF487-06C3-E9CB-03E4-12AFCF84992A}"/>
              </a:ext>
            </a:extLst>
          </p:cNvPr>
          <p:cNvPicPr>
            <a:picLocks noChangeAspect="1"/>
          </p:cNvPicPr>
          <p:nvPr/>
        </p:nvPicPr>
        <p:blipFill>
          <a:blip r:embed="rId6"/>
          <a:stretch>
            <a:fillRect/>
          </a:stretch>
        </p:blipFill>
        <p:spPr>
          <a:xfrm>
            <a:off x="4733687" y="3928162"/>
            <a:ext cx="7296260" cy="2548624"/>
          </a:xfrm>
          <a:prstGeom prst="rect">
            <a:avLst/>
          </a:prstGeom>
        </p:spPr>
      </p:pic>
      <p:sp>
        <p:nvSpPr>
          <p:cNvPr id="11" name="TextBox 10">
            <a:extLst>
              <a:ext uri="{FF2B5EF4-FFF2-40B4-BE49-F238E27FC236}">
                <a16:creationId xmlns:a16="http://schemas.microsoft.com/office/drawing/2014/main" id="{47E676A8-8B28-9B62-7C3D-E89BAB42EAA7}"/>
              </a:ext>
            </a:extLst>
          </p:cNvPr>
          <p:cNvSpPr txBox="1"/>
          <p:nvPr/>
        </p:nvSpPr>
        <p:spPr>
          <a:xfrm>
            <a:off x="3819287" y="3138471"/>
            <a:ext cx="1828800" cy="307777"/>
          </a:xfrm>
          <a:prstGeom prst="rect">
            <a:avLst/>
          </a:prstGeom>
          <a:noFill/>
        </p:spPr>
        <p:txBody>
          <a:bodyPr wrap="square">
            <a:spAutoFit/>
          </a:bodyPr>
          <a:lstStyle/>
          <a:p>
            <a:r>
              <a:rPr lang="it-IT" b="1" dirty="0" err="1">
                <a:solidFill>
                  <a:srgbClr val="FF0000"/>
                </a:solidFill>
              </a:rPr>
              <a:t>Empirical</a:t>
            </a:r>
            <a:endParaRPr lang="en-IT" dirty="0"/>
          </a:p>
        </p:txBody>
      </p:sp>
      <p:sp>
        <p:nvSpPr>
          <p:cNvPr id="12" name="TextBox 11">
            <a:extLst>
              <a:ext uri="{FF2B5EF4-FFF2-40B4-BE49-F238E27FC236}">
                <a16:creationId xmlns:a16="http://schemas.microsoft.com/office/drawing/2014/main" id="{4B08CC31-5484-C247-AFAC-2EE0BB2E994C}"/>
              </a:ext>
            </a:extLst>
          </p:cNvPr>
          <p:cNvSpPr txBox="1"/>
          <p:nvPr/>
        </p:nvSpPr>
        <p:spPr>
          <a:xfrm>
            <a:off x="3819287" y="5946751"/>
            <a:ext cx="1828800" cy="523220"/>
          </a:xfrm>
          <a:prstGeom prst="rect">
            <a:avLst/>
          </a:prstGeom>
          <a:noFill/>
        </p:spPr>
        <p:txBody>
          <a:bodyPr wrap="square">
            <a:spAutoFit/>
          </a:bodyPr>
          <a:lstStyle/>
          <a:p>
            <a:r>
              <a:rPr lang="it-IT" b="1" dirty="0" err="1">
                <a:solidFill>
                  <a:srgbClr val="FF0000"/>
                </a:solidFill>
              </a:rPr>
              <a:t>Simulated</a:t>
            </a:r>
            <a:endParaRPr lang="it-IT" b="1" dirty="0">
              <a:solidFill>
                <a:srgbClr val="FF0000"/>
              </a:solidFill>
            </a:endParaRPr>
          </a:p>
          <a:p>
            <a:r>
              <a:rPr lang="it-IT" b="1" dirty="0" err="1">
                <a:solidFill>
                  <a:srgbClr val="FF0000"/>
                </a:solidFill>
              </a:rPr>
              <a:t>at</a:t>
            </a:r>
            <a:r>
              <a:rPr lang="it-IT" b="1" dirty="0">
                <a:solidFill>
                  <a:srgbClr val="FF0000"/>
                </a:solidFill>
              </a:rPr>
              <a:t> 350 </a:t>
            </a:r>
            <a:r>
              <a:rPr lang="it-IT" b="1" dirty="0" err="1">
                <a:solidFill>
                  <a:srgbClr val="FF0000"/>
                </a:solidFill>
              </a:rPr>
              <a:t>years</a:t>
            </a:r>
            <a:endParaRPr lang="en-IT" dirty="0"/>
          </a:p>
        </p:txBody>
      </p:sp>
      <p:sp>
        <p:nvSpPr>
          <p:cNvPr id="13" name="TextBox 12">
            <a:extLst>
              <a:ext uri="{FF2B5EF4-FFF2-40B4-BE49-F238E27FC236}">
                <a16:creationId xmlns:a16="http://schemas.microsoft.com/office/drawing/2014/main" id="{CB820CB8-94CE-1F83-0249-B513B23CC4C1}"/>
              </a:ext>
            </a:extLst>
          </p:cNvPr>
          <p:cNvSpPr txBox="1"/>
          <p:nvPr/>
        </p:nvSpPr>
        <p:spPr>
          <a:xfrm>
            <a:off x="9593768" y="3167390"/>
            <a:ext cx="2598232" cy="523220"/>
          </a:xfrm>
          <a:prstGeom prst="rect">
            <a:avLst/>
          </a:prstGeom>
          <a:noFill/>
          <a:ln w="25400">
            <a:solidFill>
              <a:srgbClr val="2425F4"/>
            </a:solidFill>
          </a:ln>
        </p:spPr>
        <p:txBody>
          <a:bodyPr wrap="square" rtlCol="0">
            <a:spAutoFit/>
          </a:bodyPr>
          <a:lstStyle/>
          <a:p>
            <a:pPr algn="ctr"/>
            <a:r>
              <a:rPr lang="it-IT" dirty="0">
                <a:solidFill>
                  <a:srgbClr val="FF00E2"/>
                </a:solidFill>
              </a:rPr>
              <a:t>Fe </a:t>
            </a:r>
            <a:r>
              <a:rPr lang="it-IT" dirty="0" err="1">
                <a:solidFill>
                  <a:srgbClr val="FF00E2"/>
                </a:solidFill>
              </a:rPr>
              <a:t>is</a:t>
            </a:r>
            <a:r>
              <a:rPr lang="it-IT" dirty="0">
                <a:solidFill>
                  <a:srgbClr val="FF00E2"/>
                </a:solidFill>
              </a:rPr>
              <a:t> </a:t>
            </a:r>
            <a:r>
              <a:rPr lang="it-IT" dirty="0" err="1">
                <a:solidFill>
                  <a:srgbClr val="FF00E2"/>
                </a:solidFill>
              </a:rPr>
              <a:t>separated</a:t>
            </a:r>
            <a:r>
              <a:rPr lang="it-IT" dirty="0">
                <a:solidFill>
                  <a:srgbClr val="FF00E2"/>
                </a:solidFill>
              </a:rPr>
              <a:t> from </a:t>
            </a:r>
            <a:r>
              <a:rPr lang="it-IT" dirty="0" err="1">
                <a:solidFill>
                  <a:srgbClr val="FF00E2"/>
                </a:solidFill>
              </a:rPr>
              <a:t>other</a:t>
            </a:r>
            <a:r>
              <a:rPr lang="it-IT" dirty="0">
                <a:solidFill>
                  <a:srgbClr val="FF00E2"/>
                </a:solidFill>
              </a:rPr>
              <a:t> </a:t>
            </a:r>
            <a:r>
              <a:rPr lang="it-IT" dirty="0" err="1">
                <a:solidFill>
                  <a:srgbClr val="FF00E2"/>
                </a:solidFill>
              </a:rPr>
              <a:t>elements</a:t>
            </a:r>
            <a:r>
              <a:rPr lang="it-IT" dirty="0">
                <a:solidFill>
                  <a:srgbClr val="FF00E2"/>
                </a:solidFill>
              </a:rPr>
              <a:t>. Ni </a:t>
            </a:r>
            <a:r>
              <a:rPr lang="it-IT" dirty="0" err="1">
                <a:solidFill>
                  <a:srgbClr val="FF00E2"/>
                </a:solidFill>
              </a:rPr>
              <a:t>is</a:t>
            </a:r>
            <a:r>
              <a:rPr lang="it-IT" dirty="0">
                <a:solidFill>
                  <a:srgbClr val="FF00E2"/>
                </a:solidFill>
              </a:rPr>
              <a:t> «far”</a:t>
            </a:r>
            <a:endParaRPr lang="en-IT" dirty="0">
              <a:solidFill>
                <a:srgbClr val="FF00E2"/>
              </a:solidFill>
            </a:endParaRPr>
          </a:p>
        </p:txBody>
      </p:sp>
      <p:sp>
        <p:nvSpPr>
          <p:cNvPr id="15" name="TextBox 14">
            <a:extLst>
              <a:ext uri="{FF2B5EF4-FFF2-40B4-BE49-F238E27FC236}">
                <a16:creationId xmlns:a16="http://schemas.microsoft.com/office/drawing/2014/main" id="{F32800AF-C9E3-2935-9F05-BD4270106413}"/>
              </a:ext>
            </a:extLst>
          </p:cNvPr>
          <p:cNvSpPr txBox="1"/>
          <p:nvPr/>
        </p:nvSpPr>
        <p:spPr>
          <a:xfrm>
            <a:off x="8912838" y="5515864"/>
            <a:ext cx="2598232" cy="954107"/>
          </a:xfrm>
          <a:prstGeom prst="rect">
            <a:avLst/>
          </a:prstGeom>
          <a:noFill/>
          <a:ln w="25400">
            <a:solidFill>
              <a:srgbClr val="2425F4"/>
            </a:solidFill>
          </a:ln>
        </p:spPr>
        <p:txBody>
          <a:bodyPr wrap="square" rtlCol="0">
            <a:spAutoFit/>
          </a:bodyPr>
          <a:lstStyle/>
          <a:p>
            <a:pPr algn="ctr"/>
            <a:r>
              <a:rPr lang="it-IT" dirty="0">
                <a:solidFill>
                  <a:srgbClr val="FF00E2"/>
                </a:solidFill>
              </a:rPr>
              <a:t>Fe/Mg join </a:t>
            </a:r>
            <a:r>
              <a:rPr lang="it-IT" dirty="0" err="1">
                <a:solidFill>
                  <a:srgbClr val="FF00E2"/>
                </a:solidFill>
              </a:rPr>
              <a:t>other</a:t>
            </a:r>
            <a:r>
              <a:rPr lang="it-IT" dirty="0">
                <a:solidFill>
                  <a:srgbClr val="FF00E2"/>
                </a:solidFill>
              </a:rPr>
              <a:t> </a:t>
            </a:r>
            <a:r>
              <a:rPr lang="it-IT" dirty="0" err="1">
                <a:solidFill>
                  <a:srgbClr val="FF00E2"/>
                </a:solidFill>
              </a:rPr>
              <a:t>elements</a:t>
            </a:r>
            <a:r>
              <a:rPr lang="it-IT" dirty="0">
                <a:solidFill>
                  <a:srgbClr val="FF00E2"/>
                </a:solidFill>
              </a:rPr>
              <a:t> </a:t>
            </a:r>
            <a:r>
              <a:rPr lang="it-IT" dirty="0" err="1">
                <a:solidFill>
                  <a:srgbClr val="FF00E2"/>
                </a:solidFill>
              </a:rPr>
              <a:t>at</a:t>
            </a:r>
            <a:r>
              <a:rPr lang="it-IT" dirty="0">
                <a:solidFill>
                  <a:srgbClr val="FF00E2"/>
                </a:solidFill>
              </a:rPr>
              <a:t> high </a:t>
            </a:r>
            <a:r>
              <a:rPr lang="it-IT" dirty="0" err="1">
                <a:solidFill>
                  <a:srgbClr val="FF00E2"/>
                </a:solidFill>
              </a:rPr>
              <a:t>levels</a:t>
            </a:r>
            <a:r>
              <a:rPr lang="it-IT" dirty="0">
                <a:solidFill>
                  <a:srgbClr val="FF00E2"/>
                </a:solidFill>
              </a:rPr>
              <a:t> of </a:t>
            </a:r>
            <a:r>
              <a:rPr lang="it-IT" dirty="0" err="1">
                <a:solidFill>
                  <a:srgbClr val="FF00E2"/>
                </a:solidFill>
              </a:rPr>
              <a:t>distance</a:t>
            </a:r>
            <a:r>
              <a:rPr lang="it-IT" dirty="0">
                <a:solidFill>
                  <a:srgbClr val="FF00E2"/>
                </a:solidFill>
              </a:rPr>
              <a:t>. Ni </a:t>
            </a:r>
            <a:r>
              <a:rPr lang="it-IT" dirty="0" err="1">
                <a:solidFill>
                  <a:srgbClr val="FF00E2"/>
                </a:solidFill>
              </a:rPr>
              <a:t>is</a:t>
            </a:r>
            <a:r>
              <a:rPr lang="it-IT" dirty="0">
                <a:solidFill>
                  <a:srgbClr val="FF00E2"/>
                </a:solidFill>
              </a:rPr>
              <a:t> more mixed with </a:t>
            </a:r>
            <a:r>
              <a:rPr lang="it-IT" dirty="0" err="1">
                <a:solidFill>
                  <a:srgbClr val="FF00E2"/>
                </a:solidFill>
              </a:rPr>
              <a:t>other</a:t>
            </a:r>
            <a:r>
              <a:rPr lang="it-IT" dirty="0">
                <a:solidFill>
                  <a:srgbClr val="FF00E2"/>
                </a:solidFill>
              </a:rPr>
              <a:t> </a:t>
            </a:r>
            <a:r>
              <a:rPr lang="it-IT" dirty="0" err="1">
                <a:solidFill>
                  <a:srgbClr val="FF00E2"/>
                </a:solidFill>
              </a:rPr>
              <a:t>elements</a:t>
            </a:r>
            <a:endParaRPr lang="en-IT" dirty="0">
              <a:solidFill>
                <a:srgbClr val="FF00E2"/>
              </a:solidFill>
            </a:endParaRPr>
          </a:p>
        </p:txBody>
      </p:sp>
      <p:sp>
        <p:nvSpPr>
          <p:cNvPr id="16" name="TextBox 15">
            <a:extLst>
              <a:ext uri="{FF2B5EF4-FFF2-40B4-BE49-F238E27FC236}">
                <a16:creationId xmlns:a16="http://schemas.microsoft.com/office/drawing/2014/main" id="{D57F1884-434F-D8EF-CF34-2AB4CCEAA5E3}"/>
              </a:ext>
            </a:extLst>
          </p:cNvPr>
          <p:cNvSpPr txBox="1"/>
          <p:nvPr/>
        </p:nvSpPr>
        <p:spPr>
          <a:xfrm rot="20115726">
            <a:off x="964249" y="3386894"/>
            <a:ext cx="9762072" cy="1323439"/>
          </a:xfrm>
          <a:prstGeom prst="rect">
            <a:avLst/>
          </a:prstGeom>
          <a:noFill/>
          <a:ln>
            <a:noFill/>
          </a:ln>
        </p:spPr>
        <p:txBody>
          <a:bodyPr wrap="square" rtlCol="0">
            <a:spAutoFit/>
          </a:bodyPr>
          <a:lstStyle/>
          <a:p>
            <a:pPr algn="ctr"/>
            <a:r>
              <a:rPr lang="en-IT" sz="4000" dirty="0">
                <a:solidFill>
                  <a:srgbClr val="2425F4"/>
                </a:solidFill>
                <a:latin typeface="Garamond" panose="02020404030301010803" pitchFamily="18" charset="0"/>
              </a:rPr>
              <a:t>SVHC/HC on simulations and ML on real data tell us the same thing</a:t>
            </a:r>
          </a:p>
        </p:txBody>
      </p:sp>
    </p:spTree>
    <p:extLst>
      <p:ext uri="{BB962C8B-B14F-4D97-AF65-F5344CB8AC3E}">
        <p14:creationId xmlns:p14="http://schemas.microsoft.com/office/powerpoint/2010/main" val="11648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5E012DED-6606-36F7-3D75-CEFFD88D3C63}"/>
            </a:ext>
          </a:extLst>
        </p:cNvPr>
        <p:cNvGrpSpPr/>
        <p:nvPr/>
      </p:nvGrpSpPr>
      <p:grpSpPr>
        <a:xfrm>
          <a:off x="0" y="0"/>
          <a:ext cx="0" cy="0"/>
          <a:chOff x="0" y="0"/>
          <a:chExt cx="0" cy="0"/>
        </a:xfrm>
      </p:grpSpPr>
      <p:pic>
        <p:nvPicPr>
          <p:cNvPr id="11" name="Picture 10" descr="A graph of a number of different colored lines&#10;&#10;AI-generated content may be incorrect.">
            <a:extLst>
              <a:ext uri="{FF2B5EF4-FFF2-40B4-BE49-F238E27FC236}">
                <a16:creationId xmlns:a16="http://schemas.microsoft.com/office/drawing/2014/main" id="{2BF912B9-504B-C0A1-B4DD-F0D599CB5EBF}"/>
              </a:ext>
            </a:extLst>
          </p:cNvPr>
          <p:cNvPicPr>
            <a:picLocks noChangeAspect="1"/>
          </p:cNvPicPr>
          <p:nvPr/>
        </p:nvPicPr>
        <p:blipFill>
          <a:blip r:embed="rId3"/>
          <a:stretch>
            <a:fillRect/>
          </a:stretch>
        </p:blipFill>
        <p:spPr>
          <a:xfrm>
            <a:off x="4678017" y="970535"/>
            <a:ext cx="7513980" cy="2624675"/>
          </a:xfrm>
          <a:prstGeom prst="rect">
            <a:avLst/>
          </a:prstGeom>
        </p:spPr>
      </p:pic>
      <p:pic>
        <p:nvPicPr>
          <p:cNvPr id="146" name="Google Shape;146;g27df92e4ca9_0_1">
            <a:extLst>
              <a:ext uri="{FF2B5EF4-FFF2-40B4-BE49-F238E27FC236}">
                <a16:creationId xmlns:a16="http://schemas.microsoft.com/office/drawing/2014/main" id="{E84DC42E-9A87-109B-9360-091E3A8D3770}"/>
              </a:ext>
            </a:extLst>
          </p:cNvPr>
          <p:cNvPicPr preferRelativeResize="0"/>
          <p:nvPr/>
        </p:nvPicPr>
        <p:blipFill rotWithShape="1">
          <a:blip r:embed="rId4">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970913B3-F4F3-0537-3D66-BBD5C50DEF56}"/>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DA52FEAB-2CD0-1901-E6BE-BE9BAAD8CC69}"/>
                </a:ext>
              </a:extLst>
            </p:cNvPr>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999D4095-4E30-A767-2B9D-5F42859E44FB}"/>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B0E03521-0CF2-CDB4-A7F2-6C3F535713BF}"/>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4" name="TextBox 3">
            <a:extLst>
              <a:ext uri="{FF2B5EF4-FFF2-40B4-BE49-F238E27FC236}">
                <a16:creationId xmlns:a16="http://schemas.microsoft.com/office/drawing/2014/main" id="{7D01A17C-E066-AB1C-58CD-07B14F1EED06}"/>
              </a:ext>
            </a:extLst>
          </p:cNvPr>
          <p:cNvSpPr txBox="1"/>
          <p:nvPr/>
        </p:nvSpPr>
        <p:spPr>
          <a:xfrm>
            <a:off x="0" y="4169203"/>
            <a:ext cx="2581707" cy="1200329"/>
          </a:xfrm>
          <a:prstGeom prst="rect">
            <a:avLst/>
          </a:prstGeom>
          <a:noFill/>
        </p:spPr>
        <p:txBody>
          <a:bodyPr wrap="square">
            <a:spAutoFit/>
          </a:bodyPr>
          <a:lstStyle/>
          <a:p>
            <a:pPr algn="ctr"/>
            <a:r>
              <a:rPr lang="en-IT" sz="2400" b="1" dirty="0"/>
              <a:t>ML with </a:t>
            </a:r>
          </a:p>
          <a:p>
            <a:pPr algn="ctr"/>
            <a:r>
              <a:rPr lang="en-IT" sz="2400" b="1" dirty="0"/>
              <a:t>cosine</a:t>
            </a:r>
            <a:r>
              <a:rPr lang="it-IT" sz="2400" b="1" dirty="0"/>
              <a:t> </a:t>
            </a:r>
          </a:p>
          <a:p>
            <a:pPr algn="ctr"/>
            <a:r>
              <a:rPr lang="it-IT" sz="2400" b="1" dirty="0" err="1"/>
              <a:t>distance</a:t>
            </a:r>
            <a:endParaRPr lang="en-IT" sz="2400" b="1" dirty="0"/>
          </a:p>
        </p:txBody>
      </p:sp>
      <p:sp>
        <p:nvSpPr>
          <p:cNvPr id="5" name="TextBox 4">
            <a:extLst>
              <a:ext uri="{FF2B5EF4-FFF2-40B4-BE49-F238E27FC236}">
                <a16:creationId xmlns:a16="http://schemas.microsoft.com/office/drawing/2014/main" id="{E26A1D77-CA09-6AF3-86B8-9CBA07B4B8B1}"/>
              </a:ext>
            </a:extLst>
          </p:cNvPr>
          <p:cNvSpPr txBox="1"/>
          <p:nvPr/>
        </p:nvSpPr>
        <p:spPr>
          <a:xfrm>
            <a:off x="250436" y="2353249"/>
            <a:ext cx="2260058" cy="1200329"/>
          </a:xfrm>
          <a:prstGeom prst="rect">
            <a:avLst/>
          </a:prstGeom>
          <a:noFill/>
        </p:spPr>
        <p:txBody>
          <a:bodyPr wrap="square" rtlCol="0">
            <a:spAutoFit/>
          </a:bodyPr>
          <a:lstStyle/>
          <a:p>
            <a:pPr algn="ctr"/>
            <a:r>
              <a:rPr lang="it-IT" sz="2400" b="1" dirty="0" err="1">
                <a:solidFill>
                  <a:srgbClr val="FF0000"/>
                </a:solidFill>
              </a:rPr>
              <a:t>Empirical</a:t>
            </a:r>
            <a:r>
              <a:rPr lang="it-IT" sz="2400" b="1" dirty="0">
                <a:solidFill>
                  <a:srgbClr val="FF0000"/>
                </a:solidFill>
              </a:rPr>
              <a:t> vs </a:t>
            </a:r>
            <a:r>
              <a:rPr lang="it-IT" sz="2400" b="1" dirty="0" err="1">
                <a:solidFill>
                  <a:srgbClr val="FF0000"/>
                </a:solidFill>
              </a:rPr>
              <a:t>simulated</a:t>
            </a:r>
            <a:r>
              <a:rPr lang="it-IT" sz="2400" b="1" dirty="0">
                <a:solidFill>
                  <a:srgbClr val="FF0000"/>
                </a:solidFill>
              </a:rPr>
              <a:t> data</a:t>
            </a:r>
            <a:endParaRPr lang="en-IT" sz="2400" b="1" dirty="0">
              <a:solidFill>
                <a:srgbClr val="FF0000"/>
              </a:solidFill>
            </a:endParaRPr>
          </a:p>
        </p:txBody>
      </p:sp>
      <p:sp>
        <p:nvSpPr>
          <p:cNvPr id="7" name="TextBox 6">
            <a:extLst>
              <a:ext uri="{FF2B5EF4-FFF2-40B4-BE49-F238E27FC236}">
                <a16:creationId xmlns:a16="http://schemas.microsoft.com/office/drawing/2014/main" id="{BA8C085A-DA93-B829-3C1A-C1858C4C919D}"/>
              </a:ext>
            </a:extLst>
          </p:cNvPr>
          <p:cNvSpPr txBox="1"/>
          <p:nvPr/>
        </p:nvSpPr>
        <p:spPr>
          <a:xfrm>
            <a:off x="106386" y="1530984"/>
            <a:ext cx="1160895" cy="461665"/>
          </a:xfrm>
          <a:prstGeom prst="rect">
            <a:avLst/>
          </a:prstGeom>
          <a:noFill/>
        </p:spPr>
        <p:txBody>
          <a:bodyPr wrap="none" rtlCol="0">
            <a:spAutoFit/>
          </a:bodyPr>
          <a:lstStyle/>
          <a:p>
            <a:r>
              <a:rPr lang="en-IT" sz="2400" b="1" dirty="0"/>
              <a:t>CAS-A</a:t>
            </a:r>
          </a:p>
        </p:txBody>
      </p:sp>
      <p:sp>
        <p:nvSpPr>
          <p:cNvPr id="8" name="Google Shape;151;g27df92e4ca9_0_1">
            <a:extLst>
              <a:ext uri="{FF2B5EF4-FFF2-40B4-BE49-F238E27FC236}">
                <a16:creationId xmlns:a16="http://schemas.microsoft.com/office/drawing/2014/main" id="{F3715157-716B-BB2E-9FF7-B6547DFA39DC}"/>
              </a:ext>
            </a:extLst>
          </p:cNvPr>
          <p:cNvSpPr txBox="1"/>
          <p:nvPr/>
        </p:nvSpPr>
        <p:spPr>
          <a:xfrm>
            <a:off x="155681" y="1029724"/>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pic>
        <p:nvPicPr>
          <p:cNvPr id="3" name="Picture 2" descr="A graph of different colored lines&#10;&#10;AI-generated content may be incorrect.">
            <a:extLst>
              <a:ext uri="{FF2B5EF4-FFF2-40B4-BE49-F238E27FC236}">
                <a16:creationId xmlns:a16="http://schemas.microsoft.com/office/drawing/2014/main" id="{069D2353-0196-9DA0-FBF6-7CB52EC8EC8D}"/>
              </a:ext>
            </a:extLst>
          </p:cNvPr>
          <p:cNvPicPr>
            <a:picLocks noChangeAspect="1"/>
          </p:cNvPicPr>
          <p:nvPr/>
        </p:nvPicPr>
        <p:blipFill>
          <a:blip r:embed="rId6"/>
          <a:stretch>
            <a:fillRect/>
          </a:stretch>
        </p:blipFill>
        <p:spPr>
          <a:xfrm>
            <a:off x="4678016" y="3968511"/>
            <a:ext cx="7351931" cy="2568070"/>
          </a:xfrm>
          <a:prstGeom prst="rect">
            <a:avLst/>
          </a:prstGeom>
        </p:spPr>
      </p:pic>
      <p:sp>
        <p:nvSpPr>
          <p:cNvPr id="9" name="TextBox 8">
            <a:extLst>
              <a:ext uri="{FF2B5EF4-FFF2-40B4-BE49-F238E27FC236}">
                <a16:creationId xmlns:a16="http://schemas.microsoft.com/office/drawing/2014/main" id="{FE2DE5D0-73B0-A18E-9AC8-4B5D36353674}"/>
              </a:ext>
            </a:extLst>
          </p:cNvPr>
          <p:cNvSpPr txBox="1"/>
          <p:nvPr/>
        </p:nvSpPr>
        <p:spPr>
          <a:xfrm>
            <a:off x="3819287" y="3138471"/>
            <a:ext cx="1828800" cy="307777"/>
          </a:xfrm>
          <a:prstGeom prst="rect">
            <a:avLst/>
          </a:prstGeom>
          <a:noFill/>
        </p:spPr>
        <p:txBody>
          <a:bodyPr wrap="square">
            <a:spAutoFit/>
          </a:bodyPr>
          <a:lstStyle/>
          <a:p>
            <a:r>
              <a:rPr lang="it-IT" b="1" dirty="0" err="1">
                <a:solidFill>
                  <a:srgbClr val="FF0000"/>
                </a:solidFill>
              </a:rPr>
              <a:t>Empirical</a:t>
            </a:r>
            <a:endParaRPr lang="en-IT" dirty="0"/>
          </a:p>
        </p:txBody>
      </p:sp>
      <p:sp>
        <p:nvSpPr>
          <p:cNvPr id="10" name="TextBox 9">
            <a:extLst>
              <a:ext uri="{FF2B5EF4-FFF2-40B4-BE49-F238E27FC236}">
                <a16:creationId xmlns:a16="http://schemas.microsoft.com/office/drawing/2014/main" id="{10E634C6-1975-3468-BA72-071F91D59CB3}"/>
              </a:ext>
            </a:extLst>
          </p:cNvPr>
          <p:cNvSpPr txBox="1"/>
          <p:nvPr/>
        </p:nvSpPr>
        <p:spPr>
          <a:xfrm>
            <a:off x="3819287" y="5946751"/>
            <a:ext cx="1828800" cy="523220"/>
          </a:xfrm>
          <a:prstGeom prst="rect">
            <a:avLst/>
          </a:prstGeom>
          <a:noFill/>
        </p:spPr>
        <p:txBody>
          <a:bodyPr wrap="square">
            <a:spAutoFit/>
          </a:bodyPr>
          <a:lstStyle/>
          <a:p>
            <a:r>
              <a:rPr lang="it-IT" b="1" dirty="0" err="1">
                <a:solidFill>
                  <a:srgbClr val="FF0000"/>
                </a:solidFill>
              </a:rPr>
              <a:t>Simulated</a:t>
            </a:r>
            <a:r>
              <a:rPr lang="it-IT" b="1" dirty="0">
                <a:solidFill>
                  <a:srgbClr val="FF0000"/>
                </a:solidFill>
              </a:rPr>
              <a:t> </a:t>
            </a:r>
          </a:p>
          <a:p>
            <a:r>
              <a:rPr lang="it-IT" b="1" dirty="0" err="1">
                <a:solidFill>
                  <a:srgbClr val="FF0000"/>
                </a:solidFill>
              </a:rPr>
              <a:t>at</a:t>
            </a:r>
            <a:r>
              <a:rPr lang="it-IT" b="1" dirty="0">
                <a:solidFill>
                  <a:srgbClr val="FF0000"/>
                </a:solidFill>
              </a:rPr>
              <a:t> 350 </a:t>
            </a:r>
            <a:r>
              <a:rPr lang="it-IT" b="1" dirty="0" err="1">
                <a:solidFill>
                  <a:srgbClr val="FF0000"/>
                </a:solidFill>
              </a:rPr>
              <a:t>years</a:t>
            </a:r>
            <a:endParaRPr lang="en-IT" dirty="0"/>
          </a:p>
        </p:txBody>
      </p:sp>
      <p:sp>
        <p:nvSpPr>
          <p:cNvPr id="13" name="TextBox 12">
            <a:extLst>
              <a:ext uri="{FF2B5EF4-FFF2-40B4-BE49-F238E27FC236}">
                <a16:creationId xmlns:a16="http://schemas.microsoft.com/office/drawing/2014/main" id="{51739DD1-191B-3A50-EFD1-6DF6854C296F}"/>
              </a:ext>
            </a:extLst>
          </p:cNvPr>
          <p:cNvSpPr txBox="1"/>
          <p:nvPr/>
        </p:nvSpPr>
        <p:spPr>
          <a:xfrm>
            <a:off x="9175023" y="3010446"/>
            <a:ext cx="2598232" cy="738664"/>
          </a:xfrm>
          <a:prstGeom prst="rect">
            <a:avLst/>
          </a:prstGeom>
          <a:noFill/>
          <a:ln w="25400">
            <a:solidFill>
              <a:srgbClr val="2425F4"/>
            </a:solidFill>
          </a:ln>
        </p:spPr>
        <p:txBody>
          <a:bodyPr wrap="square" rtlCol="0">
            <a:spAutoFit/>
          </a:bodyPr>
          <a:lstStyle/>
          <a:p>
            <a:pPr algn="ctr"/>
            <a:r>
              <a:rPr lang="it-IT" dirty="0">
                <a:solidFill>
                  <a:srgbClr val="FF00E2"/>
                </a:solidFill>
              </a:rPr>
              <a:t>Ni </a:t>
            </a:r>
            <a:r>
              <a:rPr lang="it-IT" dirty="0" err="1">
                <a:solidFill>
                  <a:srgbClr val="FF00E2"/>
                </a:solidFill>
              </a:rPr>
              <a:t>is</a:t>
            </a:r>
            <a:r>
              <a:rPr lang="it-IT" dirty="0">
                <a:solidFill>
                  <a:srgbClr val="FF00E2"/>
                </a:solidFill>
              </a:rPr>
              <a:t> mixed with </a:t>
            </a:r>
            <a:r>
              <a:rPr lang="it-IT" dirty="0" err="1">
                <a:solidFill>
                  <a:srgbClr val="FF00E2"/>
                </a:solidFill>
              </a:rPr>
              <a:t>while</a:t>
            </a:r>
            <a:r>
              <a:rPr lang="it-IT" dirty="0">
                <a:solidFill>
                  <a:srgbClr val="FF00E2"/>
                </a:solidFill>
              </a:rPr>
              <a:t> Fe/Mg join </a:t>
            </a:r>
            <a:r>
              <a:rPr lang="it-IT" dirty="0" err="1">
                <a:solidFill>
                  <a:srgbClr val="FF00E2"/>
                </a:solidFill>
              </a:rPr>
              <a:t>other</a:t>
            </a:r>
            <a:r>
              <a:rPr lang="it-IT" dirty="0">
                <a:solidFill>
                  <a:srgbClr val="FF00E2"/>
                </a:solidFill>
              </a:rPr>
              <a:t> </a:t>
            </a:r>
            <a:r>
              <a:rPr lang="it-IT" dirty="0" err="1">
                <a:solidFill>
                  <a:srgbClr val="FF00E2"/>
                </a:solidFill>
              </a:rPr>
              <a:t>elements</a:t>
            </a:r>
            <a:r>
              <a:rPr lang="it-IT" dirty="0">
                <a:solidFill>
                  <a:srgbClr val="FF00E2"/>
                </a:solidFill>
              </a:rPr>
              <a:t> </a:t>
            </a:r>
            <a:r>
              <a:rPr lang="it-IT" dirty="0" err="1">
                <a:solidFill>
                  <a:srgbClr val="FF00E2"/>
                </a:solidFill>
              </a:rPr>
              <a:t>at</a:t>
            </a:r>
            <a:r>
              <a:rPr lang="it-IT" dirty="0">
                <a:solidFill>
                  <a:srgbClr val="FF00E2"/>
                </a:solidFill>
              </a:rPr>
              <a:t> </a:t>
            </a:r>
            <a:r>
              <a:rPr lang="it-IT" dirty="0" err="1">
                <a:solidFill>
                  <a:srgbClr val="FF00E2"/>
                </a:solidFill>
              </a:rPr>
              <a:t>higher</a:t>
            </a:r>
            <a:r>
              <a:rPr lang="it-IT" dirty="0">
                <a:solidFill>
                  <a:srgbClr val="FF00E2"/>
                </a:solidFill>
              </a:rPr>
              <a:t> </a:t>
            </a:r>
            <a:r>
              <a:rPr lang="it-IT" dirty="0" err="1">
                <a:solidFill>
                  <a:srgbClr val="FF00E2"/>
                </a:solidFill>
              </a:rPr>
              <a:t>disstances</a:t>
            </a:r>
            <a:endParaRPr lang="en-IT" dirty="0">
              <a:solidFill>
                <a:srgbClr val="FF00E2"/>
              </a:solidFill>
            </a:endParaRPr>
          </a:p>
        </p:txBody>
      </p:sp>
      <p:sp>
        <p:nvSpPr>
          <p:cNvPr id="14" name="TextBox 13">
            <a:extLst>
              <a:ext uri="{FF2B5EF4-FFF2-40B4-BE49-F238E27FC236}">
                <a16:creationId xmlns:a16="http://schemas.microsoft.com/office/drawing/2014/main" id="{F9643C33-C5E1-7E83-887E-4D0A36670EDC}"/>
              </a:ext>
            </a:extLst>
          </p:cNvPr>
          <p:cNvSpPr txBox="1"/>
          <p:nvPr/>
        </p:nvSpPr>
        <p:spPr>
          <a:xfrm>
            <a:off x="9026987" y="5553217"/>
            <a:ext cx="2598232" cy="738664"/>
          </a:xfrm>
          <a:prstGeom prst="rect">
            <a:avLst/>
          </a:prstGeom>
          <a:noFill/>
          <a:ln w="25400">
            <a:solidFill>
              <a:srgbClr val="2425F4"/>
            </a:solidFill>
          </a:ln>
        </p:spPr>
        <p:txBody>
          <a:bodyPr wrap="square" rtlCol="0">
            <a:spAutoFit/>
          </a:bodyPr>
          <a:lstStyle/>
          <a:p>
            <a:pPr algn="ctr"/>
            <a:r>
              <a:rPr lang="it-IT" dirty="0">
                <a:solidFill>
                  <a:srgbClr val="FF00E2"/>
                </a:solidFill>
              </a:rPr>
              <a:t>Ni </a:t>
            </a:r>
            <a:r>
              <a:rPr lang="it-IT" dirty="0" err="1">
                <a:solidFill>
                  <a:srgbClr val="FF00E2"/>
                </a:solidFill>
              </a:rPr>
              <a:t>is</a:t>
            </a:r>
            <a:r>
              <a:rPr lang="it-IT" dirty="0">
                <a:solidFill>
                  <a:srgbClr val="FF00E2"/>
                </a:solidFill>
              </a:rPr>
              <a:t> mixed with </a:t>
            </a:r>
            <a:r>
              <a:rPr lang="it-IT" dirty="0" err="1">
                <a:solidFill>
                  <a:srgbClr val="FF00E2"/>
                </a:solidFill>
              </a:rPr>
              <a:t>while</a:t>
            </a:r>
            <a:r>
              <a:rPr lang="it-IT" dirty="0">
                <a:solidFill>
                  <a:srgbClr val="FF00E2"/>
                </a:solidFill>
              </a:rPr>
              <a:t> Fe/Mg join </a:t>
            </a:r>
            <a:r>
              <a:rPr lang="it-IT" dirty="0" err="1">
                <a:solidFill>
                  <a:srgbClr val="FF00E2"/>
                </a:solidFill>
              </a:rPr>
              <a:t>other</a:t>
            </a:r>
            <a:r>
              <a:rPr lang="it-IT" dirty="0">
                <a:solidFill>
                  <a:srgbClr val="FF00E2"/>
                </a:solidFill>
              </a:rPr>
              <a:t> </a:t>
            </a:r>
            <a:r>
              <a:rPr lang="it-IT" dirty="0" err="1">
                <a:solidFill>
                  <a:srgbClr val="FF00E2"/>
                </a:solidFill>
              </a:rPr>
              <a:t>elements</a:t>
            </a:r>
            <a:r>
              <a:rPr lang="it-IT" dirty="0">
                <a:solidFill>
                  <a:srgbClr val="FF00E2"/>
                </a:solidFill>
              </a:rPr>
              <a:t> </a:t>
            </a:r>
            <a:r>
              <a:rPr lang="it-IT" dirty="0" err="1">
                <a:solidFill>
                  <a:srgbClr val="FF00E2"/>
                </a:solidFill>
              </a:rPr>
              <a:t>at</a:t>
            </a:r>
            <a:r>
              <a:rPr lang="it-IT" dirty="0">
                <a:solidFill>
                  <a:srgbClr val="FF00E2"/>
                </a:solidFill>
              </a:rPr>
              <a:t> </a:t>
            </a:r>
            <a:r>
              <a:rPr lang="it-IT" dirty="0" err="1">
                <a:solidFill>
                  <a:srgbClr val="FF00E2"/>
                </a:solidFill>
              </a:rPr>
              <a:t>higher</a:t>
            </a:r>
            <a:r>
              <a:rPr lang="it-IT" dirty="0">
                <a:solidFill>
                  <a:srgbClr val="FF00E2"/>
                </a:solidFill>
              </a:rPr>
              <a:t> </a:t>
            </a:r>
            <a:r>
              <a:rPr lang="it-IT" dirty="0" err="1">
                <a:solidFill>
                  <a:srgbClr val="FF00E2"/>
                </a:solidFill>
              </a:rPr>
              <a:t>disstances</a:t>
            </a:r>
            <a:endParaRPr lang="en-IT" dirty="0">
              <a:solidFill>
                <a:srgbClr val="FF00E2"/>
              </a:solidFill>
            </a:endParaRPr>
          </a:p>
        </p:txBody>
      </p:sp>
      <p:sp>
        <p:nvSpPr>
          <p:cNvPr id="15" name="TextBox 14">
            <a:extLst>
              <a:ext uri="{FF2B5EF4-FFF2-40B4-BE49-F238E27FC236}">
                <a16:creationId xmlns:a16="http://schemas.microsoft.com/office/drawing/2014/main" id="{540BB212-B83D-32AA-55D9-F52FB4916DB6}"/>
              </a:ext>
            </a:extLst>
          </p:cNvPr>
          <p:cNvSpPr txBox="1"/>
          <p:nvPr/>
        </p:nvSpPr>
        <p:spPr>
          <a:xfrm rot="20115726">
            <a:off x="1843293" y="2358830"/>
            <a:ext cx="9617021" cy="2586181"/>
          </a:xfrm>
          <a:prstGeom prst="rect">
            <a:avLst/>
          </a:prstGeom>
          <a:noFill/>
          <a:ln>
            <a:noFill/>
          </a:ln>
        </p:spPr>
        <p:txBody>
          <a:bodyPr wrap="square" rtlCol="0">
            <a:spAutoFit/>
          </a:bodyPr>
          <a:lstStyle/>
          <a:p>
            <a:pPr algn="ctr"/>
            <a:r>
              <a:rPr lang="en-IT" sz="4000" dirty="0">
                <a:solidFill>
                  <a:srgbClr val="2425F4"/>
                </a:solidFill>
                <a:latin typeface="Garamond" panose="02020404030301010803" pitchFamily="18" charset="0"/>
              </a:rPr>
              <a:t>ML on simulations and ML on real data tell us the same thing</a:t>
            </a:r>
          </a:p>
          <a:p>
            <a:pPr algn="ctr"/>
            <a:r>
              <a:rPr lang="en-GB" sz="4000" dirty="0">
                <a:solidFill>
                  <a:srgbClr val="2425F4"/>
                </a:solidFill>
                <a:latin typeface="Garamond" panose="02020404030301010803" pitchFamily="18" charset="0"/>
              </a:rPr>
              <a:t>… a</a:t>
            </a:r>
            <a:r>
              <a:rPr lang="en-IT" sz="4000" dirty="0">
                <a:solidFill>
                  <a:srgbClr val="2425F4"/>
                </a:solidFill>
                <a:latin typeface="Garamond" panose="02020404030301010803" pitchFamily="18" charset="0"/>
              </a:rPr>
              <a:t>nd tell the same thing as SVHC/HC on simulations</a:t>
            </a:r>
          </a:p>
        </p:txBody>
      </p:sp>
    </p:spTree>
    <p:extLst>
      <p:ext uri="{BB962C8B-B14F-4D97-AF65-F5344CB8AC3E}">
        <p14:creationId xmlns:p14="http://schemas.microsoft.com/office/powerpoint/2010/main" val="274437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F2518B85-0792-8E75-9665-43CF75446D3A}"/>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181DFA94-529E-F1F0-9A5E-90FDB2A650EA}"/>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B7FCBDB4-AF65-0A0B-70AB-004D15F783DA}"/>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22191C91-DED1-7A56-EE48-B2122997F33D}"/>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D6D29446-9FD1-82D3-E42B-4670798B3B48}"/>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CFB46871-4799-7EF6-87B3-924712EF329C}"/>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 name="Google Shape;151;g27df92e4ca9_0_1">
            <a:extLst>
              <a:ext uri="{FF2B5EF4-FFF2-40B4-BE49-F238E27FC236}">
                <a16:creationId xmlns:a16="http://schemas.microsoft.com/office/drawing/2014/main" id="{7D5124E1-6F84-7C55-ADCF-2BE4164AEECC}"/>
              </a:ext>
            </a:extLst>
          </p:cNvPr>
          <p:cNvSpPr txBox="1"/>
          <p:nvPr/>
        </p:nvSpPr>
        <p:spPr>
          <a:xfrm>
            <a:off x="155681" y="1029724"/>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sp>
        <p:nvSpPr>
          <p:cNvPr id="2" name="TextBox 1">
            <a:extLst>
              <a:ext uri="{FF2B5EF4-FFF2-40B4-BE49-F238E27FC236}">
                <a16:creationId xmlns:a16="http://schemas.microsoft.com/office/drawing/2014/main" id="{D93953C6-731A-CD9E-D342-640565B1EAA9}"/>
              </a:ext>
            </a:extLst>
          </p:cNvPr>
          <p:cNvSpPr txBox="1"/>
          <p:nvPr/>
        </p:nvSpPr>
        <p:spPr>
          <a:xfrm>
            <a:off x="371376" y="2335421"/>
            <a:ext cx="5721438" cy="553998"/>
          </a:xfrm>
          <a:prstGeom prst="rect">
            <a:avLst/>
          </a:prstGeom>
          <a:noFill/>
        </p:spPr>
        <p:txBody>
          <a:bodyPr wrap="none" rtlCol="0">
            <a:spAutoFit/>
          </a:bodyPr>
          <a:lstStyle/>
          <a:p>
            <a:r>
              <a:rPr lang="en-IT" sz="3000" b="1" dirty="0">
                <a:solidFill>
                  <a:srgbClr val="1C7FFF"/>
                </a:solidFill>
                <a:latin typeface="Titillium Web"/>
              </a:rPr>
              <a:t>RESULT 1 – methodological issue</a:t>
            </a:r>
          </a:p>
        </p:txBody>
      </p:sp>
      <p:sp>
        <p:nvSpPr>
          <p:cNvPr id="6" name="TextBox 5">
            <a:extLst>
              <a:ext uri="{FF2B5EF4-FFF2-40B4-BE49-F238E27FC236}">
                <a16:creationId xmlns:a16="http://schemas.microsoft.com/office/drawing/2014/main" id="{972776D4-18C7-DE99-D09C-DC1D710671AC}"/>
              </a:ext>
            </a:extLst>
          </p:cNvPr>
          <p:cNvSpPr txBox="1"/>
          <p:nvPr/>
        </p:nvSpPr>
        <p:spPr>
          <a:xfrm>
            <a:off x="2421228" y="3176153"/>
            <a:ext cx="9608719" cy="1015663"/>
          </a:xfrm>
          <a:prstGeom prst="rect">
            <a:avLst/>
          </a:prstGeom>
          <a:noFill/>
        </p:spPr>
        <p:txBody>
          <a:bodyPr wrap="square" rtlCol="0">
            <a:spAutoFit/>
          </a:bodyPr>
          <a:lstStyle/>
          <a:p>
            <a:pPr algn="just"/>
            <a:r>
              <a:rPr lang="en-GB" sz="3000" b="1" dirty="0">
                <a:solidFill>
                  <a:srgbClr val="1C7FFF"/>
                </a:solidFill>
                <a:latin typeface="Titillium Web"/>
              </a:rPr>
              <a:t>P</a:t>
            </a:r>
            <a:r>
              <a:rPr lang="en-IT" sz="3000" b="1" dirty="0">
                <a:solidFill>
                  <a:srgbClr val="1C7FFF"/>
                </a:solidFill>
                <a:latin typeface="Titillium Web"/>
              </a:rPr>
              <a:t>robably the large training allows to better undress the signal from noise</a:t>
            </a:r>
          </a:p>
        </p:txBody>
      </p:sp>
      <p:sp>
        <p:nvSpPr>
          <p:cNvPr id="16" name="TextBox 15">
            <a:extLst>
              <a:ext uri="{FF2B5EF4-FFF2-40B4-BE49-F238E27FC236}">
                <a16:creationId xmlns:a16="http://schemas.microsoft.com/office/drawing/2014/main" id="{58621F6F-ED04-8C55-1DCE-824A91C9714D}"/>
              </a:ext>
            </a:extLst>
          </p:cNvPr>
          <p:cNvSpPr txBox="1"/>
          <p:nvPr/>
        </p:nvSpPr>
        <p:spPr>
          <a:xfrm>
            <a:off x="3435439" y="4443608"/>
            <a:ext cx="6098146" cy="1815882"/>
          </a:xfrm>
          <a:prstGeom prst="rect">
            <a:avLst/>
          </a:prstGeom>
          <a:noFill/>
        </p:spPr>
        <p:txBody>
          <a:bodyPr wrap="square">
            <a:spAutoFit/>
          </a:bodyPr>
          <a:lstStyle/>
          <a:p>
            <a:pPr algn="ctr"/>
            <a:r>
              <a:rPr lang="en-IT" sz="2800" dirty="0">
                <a:solidFill>
                  <a:srgbClr val="2425F4"/>
                </a:solidFill>
                <a:latin typeface="Garamond" panose="02020404030301010803" pitchFamily="18" charset="0"/>
              </a:rPr>
              <a:t>ML on simulations and ML on real data tell us the same thing</a:t>
            </a:r>
          </a:p>
          <a:p>
            <a:pPr algn="ctr"/>
            <a:r>
              <a:rPr lang="en-GB" sz="2800" dirty="0">
                <a:solidFill>
                  <a:srgbClr val="2425F4"/>
                </a:solidFill>
                <a:latin typeface="Garamond" panose="02020404030301010803" pitchFamily="18" charset="0"/>
              </a:rPr>
              <a:t>… a</a:t>
            </a:r>
            <a:r>
              <a:rPr lang="en-IT" sz="2800" dirty="0">
                <a:solidFill>
                  <a:srgbClr val="2425F4"/>
                </a:solidFill>
                <a:latin typeface="Garamond" panose="02020404030301010803" pitchFamily="18" charset="0"/>
              </a:rPr>
              <a:t>nd tell the same thing as SVHC/HC on simulations</a:t>
            </a:r>
          </a:p>
        </p:txBody>
      </p:sp>
    </p:spTree>
    <p:extLst>
      <p:ext uri="{BB962C8B-B14F-4D97-AF65-F5344CB8AC3E}">
        <p14:creationId xmlns:p14="http://schemas.microsoft.com/office/powerpoint/2010/main" val="1444735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A00B325F-396F-A604-37C5-33CC8DA26051}"/>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C096B4F3-A12F-37C5-296F-F16E1163AD37}"/>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AAAC38E0-75E9-5607-38AF-8996CAFD4349}"/>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76C9E15D-EB48-646B-55DD-DA8A4535A352}"/>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C0813D15-9E9B-6F60-2E31-43E411FFA99D}"/>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633133E2-8A6B-6B68-DB67-70F3169578A5}"/>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 name="Google Shape;151;g27df92e4ca9_0_1">
            <a:extLst>
              <a:ext uri="{FF2B5EF4-FFF2-40B4-BE49-F238E27FC236}">
                <a16:creationId xmlns:a16="http://schemas.microsoft.com/office/drawing/2014/main" id="{0E0F5F9C-3CB4-87D3-7849-C8654D8A3150}"/>
              </a:ext>
            </a:extLst>
          </p:cNvPr>
          <p:cNvSpPr txBox="1"/>
          <p:nvPr/>
        </p:nvSpPr>
        <p:spPr>
          <a:xfrm>
            <a:off x="106386" y="1023193"/>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sp>
        <p:nvSpPr>
          <p:cNvPr id="15" name="TextBox 14">
            <a:extLst>
              <a:ext uri="{FF2B5EF4-FFF2-40B4-BE49-F238E27FC236}">
                <a16:creationId xmlns:a16="http://schemas.microsoft.com/office/drawing/2014/main" id="{F91B63E5-B6FB-51E3-D2E3-FC56A95F6450}"/>
              </a:ext>
            </a:extLst>
          </p:cNvPr>
          <p:cNvSpPr txBox="1"/>
          <p:nvPr/>
        </p:nvSpPr>
        <p:spPr>
          <a:xfrm>
            <a:off x="6562830" y="1134917"/>
            <a:ext cx="5467117" cy="954107"/>
          </a:xfrm>
          <a:prstGeom prst="rect">
            <a:avLst/>
          </a:prstGeom>
          <a:noFill/>
        </p:spPr>
        <p:txBody>
          <a:bodyPr wrap="square" rtlCol="0">
            <a:spAutoFit/>
          </a:bodyPr>
          <a:lstStyle/>
          <a:p>
            <a:pPr algn="ctr"/>
            <a:r>
              <a:rPr lang="en-IT" sz="2800" dirty="0">
                <a:latin typeface="Garamond" panose="02020404030301010803" pitchFamily="18" charset="0"/>
              </a:rPr>
              <a:t>We have used the same partitioning of the spectra for all the 5 SNRs</a:t>
            </a:r>
          </a:p>
        </p:txBody>
      </p:sp>
      <p:sp>
        <p:nvSpPr>
          <p:cNvPr id="16" name="TextBox 15">
            <a:extLst>
              <a:ext uri="{FF2B5EF4-FFF2-40B4-BE49-F238E27FC236}">
                <a16:creationId xmlns:a16="http://schemas.microsoft.com/office/drawing/2014/main" id="{483AF542-FB85-FEC9-F220-F61941EC7A94}"/>
              </a:ext>
            </a:extLst>
          </p:cNvPr>
          <p:cNvSpPr txBox="1"/>
          <p:nvPr/>
        </p:nvSpPr>
        <p:spPr>
          <a:xfrm>
            <a:off x="4427105" y="4271088"/>
            <a:ext cx="2929007" cy="646331"/>
          </a:xfrm>
          <a:prstGeom prst="rect">
            <a:avLst/>
          </a:prstGeom>
          <a:noFill/>
        </p:spPr>
        <p:txBody>
          <a:bodyPr wrap="square" rtlCol="0">
            <a:spAutoFit/>
          </a:bodyPr>
          <a:lstStyle/>
          <a:p>
            <a:pPr algn="ctr"/>
            <a:r>
              <a:rPr lang="en-IT" sz="1800" b="1" dirty="0">
                <a:solidFill>
                  <a:srgbClr val="00B050"/>
                </a:solidFill>
              </a:rPr>
              <a:t>W49B first links to some of the G292 elements</a:t>
            </a:r>
          </a:p>
        </p:txBody>
      </p:sp>
      <p:sp>
        <p:nvSpPr>
          <p:cNvPr id="18" name="TextBox 17">
            <a:extLst>
              <a:ext uri="{FF2B5EF4-FFF2-40B4-BE49-F238E27FC236}">
                <a16:creationId xmlns:a16="http://schemas.microsoft.com/office/drawing/2014/main" id="{D4B3DB53-AF47-D567-E8E7-FC9338A96418}"/>
              </a:ext>
            </a:extLst>
          </p:cNvPr>
          <p:cNvSpPr txBox="1"/>
          <p:nvPr/>
        </p:nvSpPr>
        <p:spPr>
          <a:xfrm>
            <a:off x="4427104" y="5109768"/>
            <a:ext cx="2929007" cy="369332"/>
          </a:xfrm>
          <a:prstGeom prst="rect">
            <a:avLst/>
          </a:prstGeom>
          <a:noFill/>
        </p:spPr>
        <p:txBody>
          <a:bodyPr wrap="none" rtlCol="0">
            <a:spAutoFit/>
          </a:bodyPr>
          <a:lstStyle/>
          <a:p>
            <a:r>
              <a:rPr lang="en-GB" sz="1800" b="1" dirty="0">
                <a:solidFill>
                  <a:schemeClr val="accent2">
                    <a:lumMod val="60000"/>
                    <a:lumOff val="40000"/>
                  </a:schemeClr>
                </a:solidFill>
              </a:rPr>
              <a:t>B</a:t>
            </a:r>
            <a:r>
              <a:rPr lang="en-IT" sz="1800" b="1" dirty="0">
                <a:solidFill>
                  <a:schemeClr val="accent2">
                    <a:lumMod val="60000"/>
                    <a:lumOff val="40000"/>
                  </a:schemeClr>
                </a:solidFill>
              </a:rPr>
              <a:t>oth are linked to CAS-A</a:t>
            </a:r>
          </a:p>
        </p:txBody>
      </p:sp>
      <p:sp>
        <p:nvSpPr>
          <p:cNvPr id="21" name="TextBox 20">
            <a:extLst>
              <a:ext uri="{FF2B5EF4-FFF2-40B4-BE49-F238E27FC236}">
                <a16:creationId xmlns:a16="http://schemas.microsoft.com/office/drawing/2014/main" id="{6747FDE6-53C3-CA76-1928-0E0D4EC30354}"/>
              </a:ext>
            </a:extLst>
          </p:cNvPr>
          <p:cNvSpPr txBox="1"/>
          <p:nvPr/>
        </p:nvSpPr>
        <p:spPr>
          <a:xfrm>
            <a:off x="7849707" y="4740447"/>
            <a:ext cx="3191899" cy="353943"/>
          </a:xfrm>
          <a:prstGeom prst="rect">
            <a:avLst/>
          </a:prstGeom>
          <a:noFill/>
        </p:spPr>
        <p:txBody>
          <a:bodyPr wrap="none" rtlCol="0">
            <a:spAutoFit/>
          </a:bodyPr>
          <a:lstStyle/>
          <a:p>
            <a:r>
              <a:rPr lang="en-IT" sz="1700" b="1" dirty="0">
                <a:solidFill>
                  <a:srgbClr val="FF0000"/>
                </a:solidFill>
              </a:rPr>
              <a:t>TYCHO first links to KEPLER</a:t>
            </a:r>
          </a:p>
        </p:txBody>
      </p:sp>
      <p:sp>
        <p:nvSpPr>
          <p:cNvPr id="26" name="Rectangle 25">
            <a:extLst>
              <a:ext uri="{FF2B5EF4-FFF2-40B4-BE49-F238E27FC236}">
                <a16:creationId xmlns:a16="http://schemas.microsoft.com/office/drawing/2014/main" id="{CF92B0DF-76AE-F18C-FE12-7E6FEC693DE4}"/>
              </a:ext>
            </a:extLst>
          </p:cNvPr>
          <p:cNvSpPr/>
          <p:nvPr/>
        </p:nvSpPr>
        <p:spPr>
          <a:xfrm>
            <a:off x="1030310" y="1632023"/>
            <a:ext cx="1308411" cy="247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7" name="Rectangle 26">
            <a:extLst>
              <a:ext uri="{FF2B5EF4-FFF2-40B4-BE49-F238E27FC236}">
                <a16:creationId xmlns:a16="http://schemas.microsoft.com/office/drawing/2014/main" id="{D6DC04C9-2AD3-4834-65AF-8F758BBD9F6D}"/>
              </a:ext>
            </a:extLst>
          </p:cNvPr>
          <p:cNvSpPr/>
          <p:nvPr/>
        </p:nvSpPr>
        <p:spPr>
          <a:xfrm>
            <a:off x="7073614" y="2601008"/>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1" name="Picture 30" descr="A close-up of a graph&#10;&#10;AI-generated content may be incorrect.">
            <a:extLst>
              <a:ext uri="{FF2B5EF4-FFF2-40B4-BE49-F238E27FC236}">
                <a16:creationId xmlns:a16="http://schemas.microsoft.com/office/drawing/2014/main" id="{24AFD78A-E401-E043-6209-B2F5630C8485}"/>
              </a:ext>
            </a:extLst>
          </p:cNvPr>
          <p:cNvPicPr>
            <a:picLocks noChangeAspect="1"/>
          </p:cNvPicPr>
          <p:nvPr/>
        </p:nvPicPr>
        <p:blipFill>
          <a:blip r:embed="rId5"/>
          <a:stretch>
            <a:fillRect/>
          </a:stretch>
        </p:blipFill>
        <p:spPr>
          <a:xfrm>
            <a:off x="211348" y="1412056"/>
            <a:ext cx="3134191" cy="4996845"/>
          </a:xfrm>
          <a:prstGeom prst="rect">
            <a:avLst/>
          </a:prstGeom>
        </p:spPr>
      </p:pic>
      <p:sp>
        <p:nvSpPr>
          <p:cNvPr id="32" name="TextBox 31">
            <a:extLst>
              <a:ext uri="{FF2B5EF4-FFF2-40B4-BE49-F238E27FC236}">
                <a16:creationId xmlns:a16="http://schemas.microsoft.com/office/drawing/2014/main" id="{305908FF-4891-BD16-8E82-139D6333A724}"/>
              </a:ext>
            </a:extLst>
          </p:cNvPr>
          <p:cNvSpPr txBox="1"/>
          <p:nvPr/>
        </p:nvSpPr>
        <p:spPr>
          <a:xfrm>
            <a:off x="5980386" y="5804488"/>
            <a:ext cx="3316003" cy="646331"/>
          </a:xfrm>
          <a:prstGeom prst="rect">
            <a:avLst/>
          </a:prstGeom>
          <a:noFill/>
        </p:spPr>
        <p:txBody>
          <a:bodyPr wrap="square" rtlCol="0">
            <a:spAutoFit/>
          </a:bodyPr>
          <a:lstStyle/>
          <a:p>
            <a:pPr algn="ctr"/>
            <a:r>
              <a:rPr lang="en-IT" sz="1800" b="1" dirty="0">
                <a:solidFill>
                  <a:srgbClr val="00B0F0"/>
                </a:solidFill>
              </a:rPr>
              <a:t>Then they link to the remaining elements of G292</a:t>
            </a:r>
          </a:p>
        </p:txBody>
      </p:sp>
      <p:cxnSp>
        <p:nvCxnSpPr>
          <p:cNvPr id="34" name="Straight Connector 33">
            <a:extLst>
              <a:ext uri="{FF2B5EF4-FFF2-40B4-BE49-F238E27FC236}">
                <a16:creationId xmlns:a16="http://schemas.microsoft.com/office/drawing/2014/main" id="{D4D38FA2-1BBB-B869-0D6E-33765605B8EA}"/>
              </a:ext>
            </a:extLst>
          </p:cNvPr>
          <p:cNvCxnSpPr/>
          <p:nvPr/>
        </p:nvCxnSpPr>
        <p:spPr>
          <a:xfrm>
            <a:off x="5695569" y="2951095"/>
            <a:ext cx="0" cy="87235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13CD93-5EF7-7F48-6E11-C00DA17D8D50}"/>
              </a:ext>
            </a:extLst>
          </p:cNvPr>
          <p:cNvCxnSpPr/>
          <p:nvPr/>
        </p:nvCxnSpPr>
        <p:spPr>
          <a:xfrm>
            <a:off x="6440027" y="2970566"/>
            <a:ext cx="0" cy="87235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075FCD-5D3D-B0E7-EE31-D773D8C5C174}"/>
              </a:ext>
            </a:extLst>
          </p:cNvPr>
          <p:cNvCxnSpPr>
            <a:cxnSpLocks/>
          </p:cNvCxnSpPr>
          <p:nvPr/>
        </p:nvCxnSpPr>
        <p:spPr>
          <a:xfrm>
            <a:off x="5695569" y="2951095"/>
            <a:ext cx="744458" cy="1947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0DEB225-47F7-7F1E-E969-7CBCDB2F8BAA}"/>
              </a:ext>
            </a:extLst>
          </p:cNvPr>
          <p:cNvSpPr txBox="1"/>
          <p:nvPr/>
        </p:nvSpPr>
        <p:spPr>
          <a:xfrm>
            <a:off x="5254515" y="3842924"/>
            <a:ext cx="725871" cy="307777"/>
          </a:xfrm>
          <a:prstGeom prst="rect">
            <a:avLst/>
          </a:prstGeom>
          <a:noFill/>
        </p:spPr>
        <p:txBody>
          <a:bodyPr wrap="square">
            <a:spAutoFit/>
          </a:bodyPr>
          <a:lstStyle/>
          <a:p>
            <a:r>
              <a:rPr lang="en-IT" sz="1400" b="1" dirty="0">
                <a:solidFill>
                  <a:srgbClr val="00B050"/>
                </a:solidFill>
              </a:rPr>
              <a:t>W49B</a:t>
            </a:r>
            <a:endParaRPr lang="en-IT" dirty="0"/>
          </a:p>
        </p:txBody>
      </p:sp>
      <p:sp>
        <p:nvSpPr>
          <p:cNvPr id="42" name="TextBox 41">
            <a:extLst>
              <a:ext uri="{FF2B5EF4-FFF2-40B4-BE49-F238E27FC236}">
                <a16:creationId xmlns:a16="http://schemas.microsoft.com/office/drawing/2014/main" id="{6CDEE883-1059-B616-ABC3-17A10A80FBC8}"/>
              </a:ext>
            </a:extLst>
          </p:cNvPr>
          <p:cNvSpPr txBox="1"/>
          <p:nvPr/>
        </p:nvSpPr>
        <p:spPr>
          <a:xfrm>
            <a:off x="5891607" y="3857258"/>
            <a:ext cx="1062497" cy="307777"/>
          </a:xfrm>
          <a:prstGeom prst="rect">
            <a:avLst/>
          </a:prstGeom>
          <a:noFill/>
        </p:spPr>
        <p:txBody>
          <a:bodyPr wrap="square">
            <a:spAutoFit/>
          </a:bodyPr>
          <a:lstStyle/>
          <a:p>
            <a:r>
              <a:rPr lang="en-IT" sz="1400" b="1" dirty="0">
                <a:solidFill>
                  <a:srgbClr val="00B050"/>
                </a:solidFill>
              </a:rPr>
              <a:t>G292 part</a:t>
            </a:r>
            <a:endParaRPr lang="en-IT" dirty="0"/>
          </a:p>
        </p:txBody>
      </p:sp>
      <p:sp>
        <p:nvSpPr>
          <p:cNvPr id="45" name="TextBox 44">
            <a:extLst>
              <a:ext uri="{FF2B5EF4-FFF2-40B4-BE49-F238E27FC236}">
                <a16:creationId xmlns:a16="http://schemas.microsoft.com/office/drawing/2014/main" id="{C3707A77-0E43-2C65-A3A0-C06516DAF495}"/>
              </a:ext>
            </a:extLst>
          </p:cNvPr>
          <p:cNvSpPr txBox="1"/>
          <p:nvPr/>
        </p:nvSpPr>
        <p:spPr>
          <a:xfrm>
            <a:off x="6954104" y="3842924"/>
            <a:ext cx="895599" cy="307777"/>
          </a:xfrm>
          <a:prstGeom prst="rect">
            <a:avLst/>
          </a:prstGeom>
          <a:noFill/>
        </p:spPr>
        <p:txBody>
          <a:bodyPr wrap="square">
            <a:spAutoFit/>
          </a:bodyPr>
          <a:lstStyle/>
          <a:p>
            <a:r>
              <a:rPr lang="en-IT" sz="1400" b="1" dirty="0">
                <a:solidFill>
                  <a:schemeClr val="accent2">
                    <a:lumMod val="60000"/>
                    <a:lumOff val="40000"/>
                  </a:schemeClr>
                </a:solidFill>
              </a:rPr>
              <a:t>CAS-A</a:t>
            </a:r>
            <a:endParaRPr lang="en-IT" dirty="0"/>
          </a:p>
        </p:txBody>
      </p:sp>
      <p:sp>
        <p:nvSpPr>
          <p:cNvPr id="47" name="TextBox 46">
            <a:extLst>
              <a:ext uri="{FF2B5EF4-FFF2-40B4-BE49-F238E27FC236}">
                <a16:creationId xmlns:a16="http://schemas.microsoft.com/office/drawing/2014/main" id="{225797F7-DA7B-59AC-C7AB-5FB8831CC9C8}"/>
              </a:ext>
            </a:extLst>
          </p:cNvPr>
          <p:cNvSpPr txBox="1"/>
          <p:nvPr/>
        </p:nvSpPr>
        <p:spPr>
          <a:xfrm>
            <a:off x="7698561" y="3836939"/>
            <a:ext cx="959470" cy="307777"/>
          </a:xfrm>
          <a:prstGeom prst="rect">
            <a:avLst/>
          </a:prstGeom>
          <a:noFill/>
        </p:spPr>
        <p:txBody>
          <a:bodyPr wrap="square">
            <a:spAutoFit/>
          </a:bodyPr>
          <a:lstStyle/>
          <a:p>
            <a:r>
              <a:rPr lang="en-IT" sz="1400" b="1" dirty="0">
                <a:solidFill>
                  <a:srgbClr val="FF0000"/>
                </a:solidFill>
              </a:rPr>
              <a:t>TYCHO</a:t>
            </a:r>
            <a:endParaRPr lang="en-IT" dirty="0"/>
          </a:p>
        </p:txBody>
      </p:sp>
      <p:sp>
        <p:nvSpPr>
          <p:cNvPr id="49" name="TextBox 48">
            <a:extLst>
              <a:ext uri="{FF2B5EF4-FFF2-40B4-BE49-F238E27FC236}">
                <a16:creationId xmlns:a16="http://schemas.microsoft.com/office/drawing/2014/main" id="{8DE2CB2A-84A7-F2BF-D16F-84641EA5AC35}"/>
              </a:ext>
            </a:extLst>
          </p:cNvPr>
          <p:cNvSpPr txBox="1"/>
          <p:nvPr/>
        </p:nvSpPr>
        <p:spPr>
          <a:xfrm>
            <a:off x="8594160" y="3830954"/>
            <a:ext cx="1407006" cy="307777"/>
          </a:xfrm>
          <a:prstGeom prst="rect">
            <a:avLst/>
          </a:prstGeom>
          <a:noFill/>
        </p:spPr>
        <p:txBody>
          <a:bodyPr wrap="square">
            <a:spAutoFit/>
          </a:bodyPr>
          <a:lstStyle/>
          <a:p>
            <a:r>
              <a:rPr lang="en-IT" sz="1400" b="1" dirty="0">
                <a:solidFill>
                  <a:srgbClr val="FF0000"/>
                </a:solidFill>
              </a:rPr>
              <a:t>KEPLER</a:t>
            </a:r>
            <a:endParaRPr lang="en-IT" dirty="0"/>
          </a:p>
        </p:txBody>
      </p:sp>
      <p:sp>
        <p:nvSpPr>
          <p:cNvPr id="51" name="TextBox 50">
            <a:extLst>
              <a:ext uri="{FF2B5EF4-FFF2-40B4-BE49-F238E27FC236}">
                <a16:creationId xmlns:a16="http://schemas.microsoft.com/office/drawing/2014/main" id="{249BAA93-AB37-78E6-34D4-68348C6C41FB}"/>
              </a:ext>
            </a:extLst>
          </p:cNvPr>
          <p:cNvSpPr txBox="1"/>
          <p:nvPr/>
        </p:nvSpPr>
        <p:spPr>
          <a:xfrm>
            <a:off x="9553630" y="3831350"/>
            <a:ext cx="1069894" cy="307777"/>
          </a:xfrm>
          <a:prstGeom prst="rect">
            <a:avLst/>
          </a:prstGeom>
          <a:noFill/>
        </p:spPr>
        <p:txBody>
          <a:bodyPr wrap="square">
            <a:spAutoFit/>
          </a:bodyPr>
          <a:lstStyle/>
          <a:p>
            <a:r>
              <a:rPr lang="en-IT" sz="1400" b="1" dirty="0">
                <a:solidFill>
                  <a:srgbClr val="00B0F0"/>
                </a:solidFill>
              </a:rPr>
              <a:t>G292 part</a:t>
            </a:r>
            <a:endParaRPr lang="en-IT" dirty="0"/>
          </a:p>
        </p:txBody>
      </p:sp>
      <p:cxnSp>
        <p:nvCxnSpPr>
          <p:cNvPr id="52" name="Straight Connector 51">
            <a:extLst>
              <a:ext uri="{FF2B5EF4-FFF2-40B4-BE49-F238E27FC236}">
                <a16:creationId xmlns:a16="http://schemas.microsoft.com/office/drawing/2014/main" id="{5F2319BD-CD30-8D42-C3F4-2028AB9DE119}"/>
              </a:ext>
            </a:extLst>
          </p:cNvPr>
          <p:cNvCxnSpPr>
            <a:cxnSpLocks/>
          </p:cNvCxnSpPr>
          <p:nvPr/>
        </p:nvCxnSpPr>
        <p:spPr>
          <a:xfrm>
            <a:off x="7356111" y="2767571"/>
            <a:ext cx="0" cy="106338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A07212-934E-9152-D7B5-FFDD9B7F59BB}"/>
              </a:ext>
            </a:extLst>
          </p:cNvPr>
          <p:cNvCxnSpPr>
            <a:cxnSpLocks/>
          </p:cNvCxnSpPr>
          <p:nvPr/>
        </p:nvCxnSpPr>
        <p:spPr>
          <a:xfrm flipH="1" flipV="1">
            <a:off x="6043519" y="2757061"/>
            <a:ext cx="1312592" cy="1051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8F1FC72-EB61-FBB6-A153-C255440FB7EA}"/>
              </a:ext>
            </a:extLst>
          </p:cNvPr>
          <p:cNvCxnSpPr>
            <a:cxnSpLocks/>
          </p:cNvCxnSpPr>
          <p:nvPr/>
        </p:nvCxnSpPr>
        <p:spPr>
          <a:xfrm>
            <a:off x="6043519" y="2753237"/>
            <a:ext cx="0" cy="19785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8D6B82-CD54-C14D-22D4-FACC7C94252A}"/>
              </a:ext>
            </a:extLst>
          </p:cNvPr>
          <p:cNvCxnSpPr/>
          <p:nvPr/>
        </p:nvCxnSpPr>
        <p:spPr>
          <a:xfrm>
            <a:off x="8140119" y="2950445"/>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AE4DC38-ADB5-4128-B48C-2E38F9F9FBEB}"/>
              </a:ext>
            </a:extLst>
          </p:cNvPr>
          <p:cNvCxnSpPr/>
          <p:nvPr/>
        </p:nvCxnSpPr>
        <p:spPr>
          <a:xfrm>
            <a:off x="8884577" y="2969916"/>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474453C-9FB8-F8EA-D695-500F4B77F289}"/>
              </a:ext>
            </a:extLst>
          </p:cNvPr>
          <p:cNvCxnSpPr>
            <a:cxnSpLocks/>
          </p:cNvCxnSpPr>
          <p:nvPr/>
        </p:nvCxnSpPr>
        <p:spPr>
          <a:xfrm>
            <a:off x="8140119" y="2950445"/>
            <a:ext cx="744458" cy="19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644FE7B-6DEC-9C38-B4D8-FB997F52146A}"/>
              </a:ext>
            </a:extLst>
          </p:cNvPr>
          <p:cNvCxnSpPr>
            <a:cxnSpLocks/>
          </p:cNvCxnSpPr>
          <p:nvPr/>
        </p:nvCxnSpPr>
        <p:spPr>
          <a:xfrm>
            <a:off x="8386655" y="2545896"/>
            <a:ext cx="0" cy="4051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A5798A0-6BFE-2778-246D-867255F8D239}"/>
              </a:ext>
            </a:extLst>
          </p:cNvPr>
          <p:cNvCxnSpPr>
            <a:cxnSpLocks/>
          </p:cNvCxnSpPr>
          <p:nvPr/>
        </p:nvCxnSpPr>
        <p:spPr>
          <a:xfrm flipH="1" flipV="1">
            <a:off x="7074063" y="2535386"/>
            <a:ext cx="1312592" cy="105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F77913C-B86A-5CDD-5DF7-BFAB1A56808A}"/>
              </a:ext>
            </a:extLst>
          </p:cNvPr>
          <p:cNvCxnSpPr>
            <a:cxnSpLocks/>
          </p:cNvCxnSpPr>
          <p:nvPr/>
        </p:nvCxnSpPr>
        <p:spPr>
          <a:xfrm>
            <a:off x="7074063" y="2531562"/>
            <a:ext cx="0" cy="1978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55B4C87-E94C-3E0B-2754-00A314023A04}"/>
              </a:ext>
            </a:extLst>
          </p:cNvPr>
          <p:cNvCxnSpPr>
            <a:cxnSpLocks/>
          </p:cNvCxnSpPr>
          <p:nvPr/>
        </p:nvCxnSpPr>
        <p:spPr>
          <a:xfrm>
            <a:off x="9829808" y="2320027"/>
            <a:ext cx="15036" cy="150277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E9AD437-AA46-4DEA-5D1A-1AF57C085B8B}"/>
              </a:ext>
            </a:extLst>
          </p:cNvPr>
          <p:cNvCxnSpPr>
            <a:cxnSpLocks/>
          </p:cNvCxnSpPr>
          <p:nvPr/>
        </p:nvCxnSpPr>
        <p:spPr>
          <a:xfrm flipH="1" flipV="1">
            <a:off x="7983797" y="2323851"/>
            <a:ext cx="1861047" cy="16524"/>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1C13492-22BA-A51A-C7EB-4659DF917ABB}"/>
              </a:ext>
            </a:extLst>
          </p:cNvPr>
          <p:cNvCxnSpPr>
            <a:cxnSpLocks/>
          </p:cNvCxnSpPr>
          <p:nvPr/>
        </p:nvCxnSpPr>
        <p:spPr>
          <a:xfrm>
            <a:off x="7983797" y="2320027"/>
            <a:ext cx="0" cy="19785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15CA7105-7CBF-6128-0C58-DB6985FAD8F5}"/>
              </a:ext>
            </a:extLst>
          </p:cNvPr>
          <p:cNvSpPr txBox="1"/>
          <p:nvPr/>
        </p:nvSpPr>
        <p:spPr>
          <a:xfrm>
            <a:off x="427526" y="1499177"/>
            <a:ext cx="1609736" cy="246221"/>
          </a:xfrm>
          <a:prstGeom prst="rect">
            <a:avLst/>
          </a:prstGeom>
          <a:noFill/>
        </p:spPr>
        <p:txBody>
          <a:bodyPr wrap="none" rtlCol="0">
            <a:spAutoFit/>
          </a:bodyPr>
          <a:lstStyle/>
          <a:p>
            <a:r>
              <a:rPr lang="en-IT" sz="1000" dirty="0">
                <a:solidFill>
                  <a:srgbClr val="FF0000"/>
                </a:solidFill>
              </a:rPr>
              <a:t>All elements same bands</a:t>
            </a:r>
          </a:p>
        </p:txBody>
      </p:sp>
      <p:sp>
        <p:nvSpPr>
          <p:cNvPr id="151" name="TextBox 150">
            <a:extLst>
              <a:ext uri="{FF2B5EF4-FFF2-40B4-BE49-F238E27FC236}">
                <a16:creationId xmlns:a16="http://schemas.microsoft.com/office/drawing/2014/main" id="{D924007D-8332-C2FA-F69D-DFFEBDED0489}"/>
              </a:ext>
            </a:extLst>
          </p:cNvPr>
          <p:cNvSpPr txBox="1"/>
          <p:nvPr/>
        </p:nvSpPr>
        <p:spPr>
          <a:xfrm rot="20115726">
            <a:off x="1843293" y="2990201"/>
            <a:ext cx="9617021" cy="1323439"/>
          </a:xfrm>
          <a:prstGeom prst="rect">
            <a:avLst/>
          </a:prstGeom>
          <a:noFill/>
          <a:ln>
            <a:noFill/>
          </a:ln>
        </p:spPr>
        <p:txBody>
          <a:bodyPr wrap="square" rtlCol="0">
            <a:spAutoFit/>
          </a:bodyPr>
          <a:lstStyle/>
          <a:p>
            <a:pPr algn="ctr"/>
            <a:r>
              <a:rPr lang="it-IT" sz="4000" dirty="0" err="1">
                <a:solidFill>
                  <a:srgbClr val="7030A0"/>
                </a:solidFill>
                <a:latin typeface="Garamond" panose="02020404030301010803" pitchFamily="18" charset="0"/>
              </a:rPr>
              <a:t>This</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would</a:t>
            </a:r>
            <a:r>
              <a:rPr lang="it-IT" sz="4000" dirty="0">
                <a:solidFill>
                  <a:srgbClr val="7030A0"/>
                </a:solidFill>
                <a:latin typeface="Garamond" panose="02020404030301010803" pitchFamily="18" charset="0"/>
              </a:rPr>
              <a:t> indicate </a:t>
            </a:r>
            <a:r>
              <a:rPr lang="it-IT" sz="4000" dirty="0" err="1">
                <a:solidFill>
                  <a:srgbClr val="7030A0"/>
                </a:solidFill>
                <a:latin typeface="Garamond" panose="02020404030301010803" pitchFamily="18" charset="0"/>
              </a:rPr>
              <a:t>that</a:t>
            </a:r>
            <a:r>
              <a:rPr lang="it-IT" sz="4000" dirty="0">
                <a:solidFill>
                  <a:srgbClr val="7030A0"/>
                </a:solidFill>
                <a:latin typeface="Garamond" panose="02020404030301010803" pitchFamily="18" charset="0"/>
              </a:rPr>
              <a:t> W49B </a:t>
            </a:r>
            <a:r>
              <a:rPr lang="it-IT" sz="4000" dirty="0" err="1">
                <a:solidFill>
                  <a:srgbClr val="7030A0"/>
                </a:solidFill>
                <a:latin typeface="Garamond" panose="02020404030301010803" pitchFamily="18" charset="0"/>
              </a:rPr>
              <a:t>is</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closer</a:t>
            </a:r>
            <a:r>
              <a:rPr lang="it-IT" sz="4000" dirty="0">
                <a:solidFill>
                  <a:srgbClr val="7030A0"/>
                </a:solidFill>
                <a:latin typeface="Garamond" panose="02020404030301010803" pitchFamily="18" charset="0"/>
              </a:rPr>
              <a:t> to CAS-A/G292</a:t>
            </a:r>
            <a:endParaRPr lang="en-IT" sz="4000" dirty="0">
              <a:solidFill>
                <a:srgbClr val="7030A0"/>
              </a:solidFill>
              <a:latin typeface="Garamond" panose="02020404030301010803" pitchFamily="18" charset="0"/>
            </a:endParaRPr>
          </a:p>
        </p:txBody>
      </p:sp>
    </p:spTree>
    <p:extLst>
      <p:ext uri="{BB962C8B-B14F-4D97-AF65-F5344CB8AC3E}">
        <p14:creationId xmlns:p14="http://schemas.microsoft.com/office/powerpoint/2010/main" val="233725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0C46715E-3B53-D650-456D-F1562080EFE3}"/>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6F12FF49-BAC5-EFC6-5223-95263858E893}"/>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B2228413-D5B8-43DB-B5F9-EF0EF747549A}"/>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6492C6D3-82BF-1908-00A1-62C7F5A83358}"/>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384E7D4B-DB42-7415-772B-BE1ECE235224}"/>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5CFD2862-7901-4B3E-3E61-75D3E37039D8}"/>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 name="Google Shape;151;g27df92e4ca9_0_1">
            <a:extLst>
              <a:ext uri="{FF2B5EF4-FFF2-40B4-BE49-F238E27FC236}">
                <a16:creationId xmlns:a16="http://schemas.microsoft.com/office/drawing/2014/main" id="{723675C8-C383-E7F2-8D46-941C79A9DA1E}"/>
              </a:ext>
            </a:extLst>
          </p:cNvPr>
          <p:cNvSpPr txBox="1"/>
          <p:nvPr/>
        </p:nvSpPr>
        <p:spPr>
          <a:xfrm>
            <a:off x="106386" y="1023193"/>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pic>
        <p:nvPicPr>
          <p:cNvPr id="10" name="Picture 9" descr="A diagram of a number of individuals&#10;&#10;AI-generated content may be incorrect.">
            <a:extLst>
              <a:ext uri="{FF2B5EF4-FFF2-40B4-BE49-F238E27FC236}">
                <a16:creationId xmlns:a16="http://schemas.microsoft.com/office/drawing/2014/main" id="{CE1090DC-783C-FF7C-86D2-196EB83C4355}"/>
              </a:ext>
            </a:extLst>
          </p:cNvPr>
          <p:cNvPicPr>
            <a:picLocks noChangeAspect="1"/>
          </p:cNvPicPr>
          <p:nvPr/>
        </p:nvPicPr>
        <p:blipFill>
          <a:blip r:embed="rId5"/>
          <a:stretch>
            <a:fillRect/>
          </a:stretch>
        </p:blipFill>
        <p:spPr>
          <a:xfrm>
            <a:off x="175352" y="1601204"/>
            <a:ext cx="6165911" cy="3595959"/>
          </a:xfrm>
          <a:prstGeom prst="rect">
            <a:avLst/>
          </a:prstGeom>
        </p:spPr>
      </p:pic>
      <p:pic>
        <p:nvPicPr>
          <p:cNvPr id="12" name="Picture 11" descr="A diagram of a number of different types of numbers&#10;&#10;AI-generated content may be incorrect.">
            <a:extLst>
              <a:ext uri="{FF2B5EF4-FFF2-40B4-BE49-F238E27FC236}">
                <a16:creationId xmlns:a16="http://schemas.microsoft.com/office/drawing/2014/main" id="{B2EB3995-B675-5E7F-9FBB-C00FA3BA0FB4}"/>
              </a:ext>
            </a:extLst>
          </p:cNvPr>
          <p:cNvPicPr>
            <a:picLocks noChangeAspect="1"/>
          </p:cNvPicPr>
          <p:nvPr/>
        </p:nvPicPr>
        <p:blipFill>
          <a:blip r:embed="rId6"/>
          <a:stretch>
            <a:fillRect/>
          </a:stretch>
        </p:blipFill>
        <p:spPr>
          <a:xfrm>
            <a:off x="6357773" y="2388067"/>
            <a:ext cx="5622879" cy="3273505"/>
          </a:xfrm>
          <a:prstGeom prst="rect">
            <a:avLst/>
          </a:prstGeom>
        </p:spPr>
      </p:pic>
      <p:sp>
        <p:nvSpPr>
          <p:cNvPr id="13" name="TextBox 12">
            <a:extLst>
              <a:ext uri="{FF2B5EF4-FFF2-40B4-BE49-F238E27FC236}">
                <a16:creationId xmlns:a16="http://schemas.microsoft.com/office/drawing/2014/main" id="{1FF7BE6F-225F-E98F-4D88-F25B5DFD5A05}"/>
              </a:ext>
            </a:extLst>
          </p:cNvPr>
          <p:cNvSpPr txBox="1"/>
          <p:nvPr/>
        </p:nvSpPr>
        <p:spPr>
          <a:xfrm>
            <a:off x="9450234" y="2845103"/>
            <a:ext cx="442750" cy="307777"/>
          </a:xfrm>
          <a:prstGeom prst="rect">
            <a:avLst/>
          </a:prstGeom>
          <a:noFill/>
        </p:spPr>
        <p:txBody>
          <a:bodyPr wrap="none" rtlCol="0">
            <a:spAutoFit/>
          </a:bodyPr>
          <a:lstStyle/>
          <a:p>
            <a:r>
              <a:rPr lang="en-GB" b="1" dirty="0"/>
              <a:t>M</a:t>
            </a:r>
            <a:r>
              <a:rPr lang="en-IT" b="1" dirty="0"/>
              <a:t>L</a:t>
            </a:r>
          </a:p>
        </p:txBody>
      </p:sp>
      <p:sp>
        <p:nvSpPr>
          <p:cNvPr id="14" name="TextBox 13">
            <a:extLst>
              <a:ext uri="{FF2B5EF4-FFF2-40B4-BE49-F238E27FC236}">
                <a16:creationId xmlns:a16="http://schemas.microsoft.com/office/drawing/2014/main" id="{CE0D0710-49D6-255F-FB61-14C698793B8A}"/>
              </a:ext>
            </a:extLst>
          </p:cNvPr>
          <p:cNvSpPr txBox="1"/>
          <p:nvPr/>
        </p:nvSpPr>
        <p:spPr>
          <a:xfrm>
            <a:off x="3570260" y="2009696"/>
            <a:ext cx="444352" cy="307777"/>
          </a:xfrm>
          <a:prstGeom prst="rect">
            <a:avLst/>
          </a:prstGeom>
          <a:noFill/>
        </p:spPr>
        <p:txBody>
          <a:bodyPr wrap="none" rtlCol="0">
            <a:spAutoFit/>
          </a:bodyPr>
          <a:lstStyle/>
          <a:p>
            <a:r>
              <a:rPr lang="en-GB" b="1" dirty="0"/>
              <a:t>HC</a:t>
            </a:r>
            <a:endParaRPr lang="en-IT" b="1" dirty="0"/>
          </a:p>
        </p:txBody>
      </p:sp>
      <p:sp>
        <p:nvSpPr>
          <p:cNvPr id="15" name="TextBox 14">
            <a:extLst>
              <a:ext uri="{FF2B5EF4-FFF2-40B4-BE49-F238E27FC236}">
                <a16:creationId xmlns:a16="http://schemas.microsoft.com/office/drawing/2014/main" id="{7CB6A592-9EB7-CD0F-2F2E-23BE891E8DE5}"/>
              </a:ext>
            </a:extLst>
          </p:cNvPr>
          <p:cNvSpPr txBox="1"/>
          <p:nvPr/>
        </p:nvSpPr>
        <p:spPr>
          <a:xfrm>
            <a:off x="6562830" y="1134917"/>
            <a:ext cx="5467117" cy="954107"/>
          </a:xfrm>
          <a:prstGeom prst="rect">
            <a:avLst/>
          </a:prstGeom>
          <a:noFill/>
        </p:spPr>
        <p:txBody>
          <a:bodyPr wrap="square" rtlCol="0">
            <a:spAutoFit/>
          </a:bodyPr>
          <a:lstStyle/>
          <a:p>
            <a:pPr algn="ctr"/>
            <a:r>
              <a:rPr lang="en-IT" sz="2800" dirty="0">
                <a:latin typeface="Garamond" panose="02020404030301010803" pitchFamily="18" charset="0"/>
              </a:rPr>
              <a:t>We have used the same partitioning of the spectra for all the 5 SNRs</a:t>
            </a:r>
          </a:p>
        </p:txBody>
      </p:sp>
      <p:sp>
        <p:nvSpPr>
          <p:cNvPr id="16" name="TextBox 15">
            <a:extLst>
              <a:ext uri="{FF2B5EF4-FFF2-40B4-BE49-F238E27FC236}">
                <a16:creationId xmlns:a16="http://schemas.microsoft.com/office/drawing/2014/main" id="{03CFB1DC-1C3B-FD7A-5D88-034EFC954F02}"/>
              </a:ext>
            </a:extLst>
          </p:cNvPr>
          <p:cNvSpPr txBox="1"/>
          <p:nvPr/>
        </p:nvSpPr>
        <p:spPr>
          <a:xfrm>
            <a:off x="6353143" y="5606864"/>
            <a:ext cx="2993127" cy="369332"/>
          </a:xfrm>
          <a:prstGeom prst="rect">
            <a:avLst/>
          </a:prstGeom>
          <a:noFill/>
        </p:spPr>
        <p:txBody>
          <a:bodyPr wrap="none" rtlCol="0">
            <a:spAutoFit/>
          </a:bodyPr>
          <a:lstStyle/>
          <a:p>
            <a:r>
              <a:rPr lang="en-IT" sz="1800" b="1" dirty="0">
                <a:solidFill>
                  <a:srgbClr val="00B050"/>
                </a:solidFill>
              </a:rPr>
              <a:t>W49B first links to CAS-A</a:t>
            </a:r>
          </a:p>
        </p:txBody>
      </p:sp>
      <p:sp>
        <p:nvSpPr>
          <p:cNvPr id="21" name="TextBox 20">
            <a:extLst>
              <a:ext uri="{FF2B5EF4-FFF2-40B4-BE49-F238E27FC236}">
                <a16:creationId xmlns:a16="http://schemas.microsoft.com/office/drawing/2014/main" id="{5DE271CC-59BE-A5B7-AD98-86FE1701E34A}"/>
              </a:ext>
            </a:extLst>
          </p:cNvPr>
          <p:cNvSpPr txBox="1"/>
          <p:nvPr/>
        </p:nvSpPr>
        <p:spPr>
          <a:xfrm>
            <a:off x="9450234" y="5716869"/>
            <a:ext cx="2842445" cy="353943"/>
          </a:xfrm>
          <a:prstGeom prst="rect">
            <a:avLst/>
          </a:prstGeom>
          <a:noFill/>
        </p:spPr>
        <p:txBody>
          <a:bodyPr wrap="none" rtlCol="0">
            <a:spAutoFit/>
          </a:bodyPr>
          <a:lstStyle/>
          <a:p>
            <a:r>
              <a:rPr lang="en-IT" sz="1700" b="1" dirty="0">
                <a:solidFill>
                  <a:srgbClr val="FF0000"/>
                </a:solidFill>
              </a:rPr>
              <a:t>G292 first links to TYCHO</a:t>
            </a:r>
          </a:p>
        </p:txBody>
      </p:sp>
      <p:sp>
        <p:nvSpPr>
          <p:cNvPr id="23" name="TextBox 22">
            <a:extLst>
              <a:ext uri="{FF2B5EF4-FFF2-40B4-BE49-F238E27FC236}">
                <a16:creationId xmlns:a16="http://schemas.microsoft.com/office/drawing/2014/main" id="{15E594F9-0CAF-F9F1-D3BF-D96E44471B5D}"/>
              </a:ext>
            </a:extLst>
          </p:cNvPr>
          <p:cNvSpPr txBox="1"/>
          <p:nvPr/>
        </p:nvSpPr>
        <p:spPr>
          <a:xfrm>
            <a:off x="211348" y="5059402"/>
            <a:ext cx="2695310" cy="646331"/>
          </a:xfrm>
          <a:prstGeom prst="rect">
            <a:avLst/>
          </a:prstGeom>
          <a:noFill/>
        </p:spPr>
        <p:txBody>
          <a:bodyPr wrap="square" rtlCol="0">
            <a:spAutoFit/>
          </a:bodyPr>
          <a:lstStyle/>
          <a:p>
            <a:pPr algn="ctr"/>
            <a:r>
              <a:rPr lang="en-IT" sz="1800" b="1" dirty="0">
                <a:solidFill>
                  <a:srgbClr val="00B050"/>
                </a:solidFill>
              </a:rPr>
              <a:t>TYCHO first links to KEPLER</a:t>
            </a:r>
          </a:p>
        </p:txBody>
      </p:sp>
      <p:sp>
        <p:nvSpPr>
          <p:cNvPr id="24" name="TextBox 23">
            <a:extLst>
              <a:ext uri="{FF2B5EF4-FFF2-40B4-BE49-F238E27FC236}">
                <a16:creationId xmlns:a16="http://schemas.microsoft.com/office/drawing/2014/main" id="{A118B8BA-D562-8713-7D52-83F6F3B8F88B}"/>
              </a:ext>
            </a:extLst>
          </p:cNvPr>
          <p:cNvSpPr txBox="1"/>
          <p:nvPr/>
        </p:nvSpPr>
        <p:spPr>
          <a:xfrm>
            <a:off x="3055530" y="5015241"/>
            <a:ext cx="3136861" cy="646331"/>
          </a:xfrm>
          <a:prstGeom prst="rect">
            <a:avLst/>
          </a:prstGeom>
          <a:noFill/>
        </p:spPr>
        <p:txBody>
          <a:bodyPr wrap="square" rtlCol="0">
            <a:spAutoFit/>
          </a:bodyPr>
          <a:lstStyle/>
          <a:p>
            <a:pPr algn="ctr"/>
            <a:r>
              <a:rPr lang="en-IT" sz="1800" b="1" dirty="0">
                <a:solidFill>
                  <a:srgbClr val="FF0000"/>
                </a:solidFill>
              </a:rPr>
              <a:t>CAS-A first links to W49B and a few G292 elements</a:t>
            </a:r>
          </a:p>
        </p:txBody>
      </p:sp>
      <p:sp>
        <p:nvSpPr>
          <p:cNvPr id="25" name="TextBox 24">
            <a:extLst>
              <a:ext uri="{FF2B5EF4-FFF2-40B4-BE49-F238E27FC236}">
                <a16:creationId xmlns:a16="http://schemas.microsoft.com/office/drawing/2014/main" id="{55693EE7-185C-8D5E-D4AB-7CDE908FFD25}"/>
              </a:ext>
            </a:extLst>
          </p:cNvPr>
          <p:cNvSpPr txBox="1"/>
          <p:nvPr/>
        </p:nvSpPr>
        <p:spPr>
          <a:xfrm>
            <a:off x="1498201" y="5810478"/>
            <a:ext cx="3344255" cy="646331"/>
          </a:xfrm>
          <a:prstGeom prst="rect">
            <a:avLst/>
          </a:prstGeom>
          <a:noFill/>
        </p:spPr>
        <p:txBody>
          <a:bodyPr wrap="square" rtlCol="0">
            <a:spAutoFit/>
          </a:bodyPr>
          <a:lstStyle/>
          <a:p>
            <a:pPr algn="ctr"/>
            <a:r>
              <a:rPr lang="en-GB" sz="1800" b="1" dirty="0">
                <a:solidFill>
                  <a:schemeClr val="accent2">
                    <a:lumMod val="60000"/>
                    <a:lumOff val="40000"/>
                  </a:schemeClr>
                </a:solidFill>
              </a:rPr>
              <a:t>B</a:t>
            </a:r>
            <a:r>
              <a:rPr lang="en-IT" sz="1800" b="1" dirty="0">
                <a:solidFill>
                  <a:schemeClr val="accent2">
                    <a:lumMod val="60000"/>
                    <a:lumOff val="40000"/>
                  </a:schemeClr>
                </a:solidFill>
              </a:rPr>
              <a:t>oth are then linked to the remaining elements of G292</a:t>
            </a:r>
          </a:p>
        </p:txBody>
      </p:sp>
      <p:sp>
        <p:nvSpPr>
          <p:cNvPr id="26" name="Rectangle 25">
            <a:extLst>
              <a:ext uri="{FF2B5EF4-FFF2-40B4-BE49-F238E27FC236}">
                <a16:creationId xmlns:a16="http://schemas.microsoft.com/office/drawing/2014/main" id="{99DF1A60-F65A-4743-7A93-B7439E2C618A}"/>
              </a:ext>
            </a:extLst>
          </p:cNvPr>
          <p:cNvSpPr/>
          <p:nvPr/>
        </p:nvSpPr>
        <p:spPr>
          <a:xfrm>
            <a:off x="1030310" y="1632023"/>
            <a:ext cx="1308411" cy="247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7" name="Rectangle 26">
            <a:extLst>
              <a:ext uri="{FF2B5EF4-FFF2-40B4-BE49-F238E27FC236}">
                <a16:creationId xmlns:a16="http://schemas.microsoft.com/office/drawing/2014/main" id="{B69CA28F-89CB-BCDF-8593-357F771A3392}"/>
              </a:ext>
            </a:extLst>
          </p:cNvPr>
          <p:cNvSpPr/>
          <p:nvPr/>
        </p:nvSpPr>
        <p:spPr>
          <a:xfrm>
            <a:off x="7073614" y="2446460"/>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8" name="TextBox 27">
            <a:extLst>
              <a:ext uri="{FF2B5EF4-FFF2-40B4-BE49-F238E27FC236}">
                <a16:creationId xmlns:a16="http://schemas.microsoft.com/office/drawing/2014/main" id="{4EEC9B4F-11CF-B1AC-20E4-ED241ABAF29A}"/>
              </a:ext>
            </a:extLst>
          </p:cNvPr>
          <p:cNvSpPr txBox="1"/>
          <p:nvPr/>
        </p:nvSpPr>
        <p:spPr>
          <a:xfrm>
            <a:off x="806642" y="1665599"/>
            <a:ext cx="1609736" cy="246221"/>
          </a:xfrm>
          <a:prstGeom prst="rect">
            <a:avLst/>
          </a:prstGeom>
          <a:noFill/>
        </p:spPr>
        <p:txBody>
          <a:bodyPr wrap="none" rtlCol="0">
            <a:spAutoFit/>
          </a:bodyPr>
          <a:lstStyle/>
          <a:p>
            <a:r>
              <a:rPr lang="en-IT" sz="1000" dirty="0">
                <a:solidFill>
                  <a:srgbClr val="FF0000"/>
                </a:solidFill>
              </a:rPr>
              <a:t>All elements same bands</a:t>
            </a:r>
          </a:p>
        </p:txBody>
      </p:sp>
      <p:sp>
        <p:nvSpPr>
          <p:cNvPr id="29" name="TextBox 28">
            <a:extLst>
              <a:ext uri="{FF2B5EF4-FFF2-40B4-BE49-F238E27FC236}">
                <a16:creationId xmlns:a16="http://schemas.microsoft.com/office/drawing/2014/main" id="{D0FEF45D-C484-ADE5-CDCE-A14800E52F81}"/>
              </a:ext>
            </a:extLst>
          </p:cNvPr>
          <p:cNvSpPr txBox="1"/>
          <p:nvPr/>
        </p:nvSpPr>
        <p:spPr>
          <a:xfrm>
            <a:off x="7073614" y="2423349"/>
            <a:ext cx="1609736" cy="246221"/>
          </a:xfrm>
          <a:prstGeom prst="rect">
            <a:avLst/>
          </a:prstGeom>
          <a:noFill/>
        </p:spPr>
        <p:txBody>
          <a:bodyPr wrap="none" rtlCol="0">
            <a:spAutoFit/>
          </a:bodyPr>
          <a:lstStyle/>
          <a:p>
            <a:r>
              <a:rPr lang="en-IT" sz="1000" dirty="0">
                <a:solidFill>
                  <a:srgbClr val="FF0000"/>
                </a:solidFill>
              </a:rPr>
              <a:t>All elements same bands</a:t>
            </a:r>
          </a:p>
        </p:txBody>
      </p:sp>
      <p:sp>
        <p:nvSpPr>
          <p:cNvPr id="2" name="TextBox 1">
            <a:extLst>
              <a:ext uri="{FF2B5EF4-FFF2-40B4-BE49-F238E27FC236}">
                <a16:creationId xmlns:a16="http://schemas.microsoft.com/office/drawing/2014/main" id="{BE3B83D7-737F-550C-D199-E6ED819264A9}"/>
              </a:ext>
            </a:extLst>
          </p:cNvPr>
          <p:cNvSpPr txBox="1"/>
          <p:nvPr/>
        </p:nvSpPr>
        <p:spPr>
          <a:xfrm>
            <a:off x="6316043" y="5988845"/>
            <a:ext cx="3134191" cy="369332"/>
          </a:xfrm>
          <a:prstGeom prst="rect">
            <a:avLst/>
          </a:prstGeom>
          <a:noFill/>
        </p:spPr>
        <p:txBody>
          <a:bodyPr wrap="none" rtlCol="0">
            <a:spAutoFit/>
          </a:bodyPr>
          <a:lstStyle/>
          <a:p>
            <a:r>
              <a:rPr lang="en-GB" sz="1800" b="1" dirty="0">
                <a:solidFill>
                  <a:schemeClr val="accent2">
                    <a:lumMod val="60000"/>
                    <a:lumOff val="40000"/>
                  </a:schemeClr>
                </a:solidFill>
              </a:rPr>
              <a:t>B</a:t>
            </a:r>
            <a:r>
              <a:rPr lang="en-IT" sz="1800" b="1" dirty="0">
                <a:solidFill>
                  <a:schemeClr val="accent2">
                    <a:lumMod val="60000"/>
                    <a:lumOff val="40000"/>
                  </a:schemeClr>
                </a:solidFill>
              </a:rPr>
              <a:t>oth are linked to KEPLER</a:t>
            </a:r>
          </a:p>
        </p:txBody>
      </p:sp>
      <p:sp>
        <p:nvSpPr>
          <p:cNvPr id="3" name="TextBox 2">
            <a:extLst>
              <a:ext uri="{FF2B5EF4-FFF2-40B4-BE49-F238E27FC236}">
                <a16:creationId xmlns:a16="http://schemas.microsoft.com/office/drawing/2014/main" id="{3273E6B6-273B-9B84-E5DD-BC0B1DF3A783}"/>
              </a:ext>
            </a:extLst>
          </p:cNvPr>
          <p:cNvSpPr txBox="1"/>
          <p:nvPr/>
        </p:nvSpPr>
        <p:spPr>
          <a:xfrm rot="20115726">
            <a:off x="1843293" y="3297977"/>
            <a:ext cx="9617021" cy="707886"/>
          </a:xfrm>
          <a:prstGeom prst="rect">
            <a:avLst/>
          </a:prstGeom>
          <a:noFill/>
          <a:ln>
            <a:noFill/>
          </a:ln>
        </p:spPr>
        <p:txBody>
          <a:bodyPr wrap="square" rtlCol="0">
            <a:spAutoFit/>
          </a:bodyPr>
          <a:lstStyle/>
          <a:p>
            <a:pPr algn="ctr"/>
            <a:r>
              <a:rPr lang="it-IT" sz="4000" dirty="0">
                <a:solidFill>
                  <a:srgbClr val="7030A0"/>
                </a:solidFill>
                <a:latin typeface="Garamond" panose="02020404030301010803" pitchFamily="18" charset="0"/>
              </a:rPr>
              <a:t>ML and SVHC/HC tell </a:t>
            </a:r>
            <a:r>
              <a:rPr lang="it-IT" sz="4000" dirty="0" err="1">
                <a:solidFill>
                  <a:srgbClr val="7030A0"/>
                </a:solidFill>
                <a:latin typeface="Garamond" panose="02020404030301010803" pitchFamily="18" charset="0"/>
              </a:rPr>
              <a:t>us</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different</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things</a:t>
            </a:r>
            <a:endParaRPr lang="en-IT" sz="4000" dirty="0">
              <a:solidFill>
                <a:srgbClr val="7030A0"/>
              </a:solidFill>
              <a:latin typeface="Garamond" panose="02020404030301010803" pitchFamily="18" charset="0"/>
            </a:endParaRPr>
          </a:p>
        </p:txBody>
      </p:sp>
    </p:spTree>
    <p:extLst>
      <p:ext uri="{BB962C8B-B14F-4D97-AF65-F5344CB8AC3E}">
        <p14:creationId xmlns:p14="http://schemas.microsoft.com/office/powerpoint/2010/main" val="291965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45">
          <a:extLst>
            <a:ext uri="{FF2B5EF4-FFF2-40B4-BE49-F238E27FC236}">
              <a16:creationId xmlns:a16="http://schemas.microsoft.com/office/drawing/2014/main" id="{B90DFCE5-8264-E923-6F12-49AB2334B49A}"/>
            </a:ext>
          </a:extLst>
        </p:cNvPr>
        <p:cNvGrpSpPr/>
        <p:nvPr/>
      </p:nvGrpSpPr>
      <p:grpSpPr>
        <a:xfrm>
          <a:off x="0" y="0"/>
          <a:ext cx="0" cy="0"/>
          <a:chOff x="0" y="0"/>
          <a:chExt cx="0" cy="0"/>
        </a:xfrm>
      </p:grpSpPr>
      <p:pic>
        <p:nvPicPr>
          <p:cNvPr id="7" name="Picture 6" descr="A diagram of a group of individuals&#10;&#10;AI-generated content may be incorrect.">
            <a:extLst>
              <a:ext uri="{FF2B5EF4-FFF2-40B4-BE49-F238E27FC236}">
                <a16:creationId xmlns:a16="http://schemas.microsoft.com/office/drawing/2014/main" id="{CE4EA455-DD5E-0477-4354-8B284639474D}"/>
              </a:ext>
            </a:extLst>
          </p:cNvPr>
          <p:cNvPicPr>
            <a:picLocks noChangeAspect="1"/>
          </p:cNvPicPr>
          <p:nvPr/>
        </p:nvPicPr>
        <p:blipFill>
          <a:blip r:embed="rId3"/>
          <a:stretch>
            <a:fillRect/>
          </a:stretch>
        </p:blipFill>
        <p:spPr>
          <a:xfrm>
            <a:off x="-6970" y="1511816"/>
            <a:ext cx="5733393" cy="3337843"/>
          </a:xfrm>
          <a:prstGeom prst="rect">
            <a:avLst/>
          </a:prstGeom>
        </p:spPr>
      </p:pic>
      <p:pic>
        <p:nvPicPr>
          <p:cNvPr id="3" name="Picture 2" descr="A diagram of a number of different types of data&#10;&#10;AI-generated content may be incorrect.">
            <a:extLst>
              <a:ext uri="{FF2B5EF4-FFF2-40B4-BE49-F238E27FC236}">
                <a16:creationId xmlns:a16="http://schemas.microsoft.com/office/drawing/2014/main" id="{D3993EC7-4BC5-FEE4-46E6-09F8675ED789}"/>
              </a:ext>
            </a:extLst>
          </p:cNvPr>
          <p:cNvPicPr>
            <a:picLocks noChangeAspect="1"/>
          </p:cNvPicPr>
          <p:nvPr/>
        </p:nvPicPr>
        <p:blipFill>
          <a:blip r:embed="rId4"/>
          <a:stretch>
            <a:fillRect/>
          </a:stretch>
        </p:blipFill>
        <p:spPr>
          <a:xfrm>
            <a:off x="6043519" y="2137546"/>
            <a:ext cx="5920492" cy="3446768"/>
          </a:xfrm>
          <a:prstGeom prst="rect">
            <a:avLst/>
          </a:prstGeom>
        </p:spPr>
      </p:pic>
      <p:pic>
        <p:nvPicPr>
          <p:cNvPr id="146" name="Google Shape;146;g27df92e4ca9_0_1">
            <a:extLst>
              <a:ext uri="{FF2B5EF4-FFF2-40B4-BE49-F238E27FC236}">
                <a16:creationId xmlns:a16="http://schemas.microsoft.com/office/drawing/2014/main" id="{95F630A5-4C0D-3C9F-4099-F50AC335BA78}"/>
              </a:ext>
            </a:extLst>
          </p:cNvPr>
          <p:cNvPicPr preferRelativeResize="0"/>
          <p:nvPr/>
        </p:nvPicPr>
        <p:blipFill rotWithShape="1">
          <a:blip r:embed="rId5">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0F1A6CA2-4181-60D8-F069-4D5BB846D325}"/>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3E745D97-2AFF-2409-72A6-E12D366DE132}"/>
                </a:ext>
              </a:extLst>
            </p:cNvPr>
            <p:cNvPicPr preferRelativeResize="0"/>
            <p:nvPr/>
          </p:nvPicPr>
          <p:blipFill rotWithShape="1">
            <a:blip r:embed="rId6">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5C601E0A-F807-60D2-1C7D-6EDC28525C4B}"/>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1E8C783D-D8DB-2634-EFD6-E67484623F71}"/>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 name="Google Shape;151;g27df92e4ca9_0_1">
            <a:extLst>
              <a:ext uri="{FF2B5EF4-FFF2-40B4-BE49-F238E27FC236}">
                <a16:creationId xmlns:a16="http://schemas.microsoft.com/office/drawing/2014/main" id="{E4A12CE0-D1EC-0C02-0DCE-8C6B7340F9CC}"/>
              </a:ext>
            </a:extLst>
          </p:cNvPr>
          <p:cNvSpPr txBox="1"/>
          <p:nvPr/>
        </p:nvSpPr>
        <p:spPr>
          <a:xfrm>
            <a:off x="106386" y="1023193"/>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sp>
        <p:nvSpPr>
          <p:cNvPr id="13" name="TextBox 12">
            <a:extLst>
              <a:ext uri="{FF2B5EF4-FFF2-40B4-BE49-F238E27FC236}">
                <a16:creationId xmlns:a16="http://schemas.microsoft.com/office/drawing/2014/main" id="{A1E24608-ECAD-6B9A-BAF9-456318C7A51B}"/>
              </a:ext>
            </a:extLst>
          </p:cNvPr>
          <p:cNvSpPr txBox="1"/>
          <p:nvPr/>
        </p:nvSpPr>
        <p:spPr>
          <a:xfrm>
            <a:off x="9371347" y="3121223"/>
            <a:ext cx="433132" cy="307777"/>
          </a:xfrm>
          <a:prstGeom prst="rect">
            <a:avLst/>
          </a:prstGeom>
          <a:noFill/>
        </p:spPr>
        <p:txBody>
          <a:bodyPr wrap="none" rtlCol="0">
            <a:spAutoFit/>
          </a:bodyPr>
          <a:lstStyle/>
          <a:p>
            <a:r>
              <a:rPr lang="en-GB" dirty="0"/>
              <a:t>M</a:t>
            </a:r>
            <a:r>
              <a:rPr lang="en-IT" dirty="0"/>
              <a:t>L</a:t>
            </a:r>
          </a:p>
        </p:txBody>
      </p:sp>
      <p:sp>
        <p:nvSpPr>
          <p:cNvPr id="14" name="TextBox 13">
            <a:extLst>
              <a:ext uri="{FF2B5EF4-FFF2-40B4-BE49-F238E27FC236}">
                <a16:creationId xmlns:a16="http://schemas.microsoft.com/office/drawing/2014/main" id="{CD0619DA-C9A1-DA8E-9910-5C542A3AFEFE}"/>
              </a:ext>
            </a:extLst>
          </p:cNvPr>
          <p:cNvSpPr txBox="1"/>
          <p:nvPr/>
        </p:nvSpPr>
        <p:spPr>
          <a:xfrm>
            <a:off x="3539629" y="1933343"/>
            <a:ext cx="444352" cy="307777"/>
          </a:xfrm>
          <a:prstGeom prst="rect">
            <a:avLst/>
          </a:prstGeom>
          <a:noFill/>
        </p:spPr>
        <p:txBody>
          <a:bodyPr wrap="none" rtlCol="0">
            <a:spAutoFit/>
          </a:bodyPr>
          <a:lstStyle/>
          <a:p>
            <a:r>
              <a:rPr lang="en-GB" dirty="0"/>
              <a:t>HC</a:t>
            </a:r>
            <a:endParaRPr lang="en-IT" dirty="0"/>
          </a:p>
        </p:txBody>
      </p:sp>
      <p:sp>
        <p:nvSpPr>
          <p:cNvPr id="11" name="TextBox 10">
            <a:extLst>
              <a:ext uri="{FF2B5EF4-FFF2-40B4-BE49-F238E27FC236}">
                <a16:creationId xmlns:a16="http://schemas.microsoft.com/office/drawing/2014/main" id="{B454AEE5-A27B-6759-41FB-ABE892F379C9}"/>
              </a:ext>
            </a:extLst>
          </p:cNvPr>
          <p:cNvSpPr txBox="1"/>
          <p:nvPr/>
        </p:nvSpPr>
        <p:spPr>
          <a:xfrm>
            <a:off x="6043519" y="1071179"/>
            <a:ext cx="6195464" cy="954107"/>
          </a:xfrm>
          <a:prstGeom prst="rect">
            <a:avLst/>
          </a:prstGeom>
          <a:noFill/>
        </p:spPr>
        <p:txBody>
          <a:bodyPr wrap="square" rtlCol="0">
            <a:spAutoFit/>
          </a:bodyPr>
          <a:lstStyle/>
          <a:p>
            <a:pPr algn="ctr"/>
            <a:r>
              <a:rPr lang="en-IT" sz="2800" dirty="0">
                <a:latin typeface="Garamond" panose="02020404030301010803" pitchFamily="18" charset="0"/>
              </a:rPr>
              <a:t>Here we have selected only specific elements:  Ar, Ca, Fe, Si</a:t>
            </a:r>
            <a:r>
              <a:rPr lang="en-IT" sz="2800" baseline="-25000" dirty="0">
                <a:latin typeface="Garamond" panose="02020404030301010803" pitchFamily="18" charset="0"/>
              </a:rPr>
              <a:t>tot</a:t>
            </a:r>
            <a:r>
              <a:rPr lang="en-IT" sz="2800" dirty="0">
                <a:latin typeface="Garamond" panose="02020404030301010803" pitchFamily="18" charset="0"/>
              </a:rPr>
              <a:t>, S</a:t>
            </a:r>
            <a:r>
              <a:rPr lang="en-IT" sz="2800" baseline="-25000" dirty="0">
                <a:latin typeface="Garamond" panose="02020404030301010803" pitchFamily="18" charset="0"/>
              </a:rPr>
              <a:t>tot</a:t>
            </a:r>
          </a:p>
        </p:txBody>
      </p:sp>
      <p:sp>
        <p:nvSpPr>
          <p:cNvPr id="15" name="TextBox 14">
            <a:extLst>
              <a:ext uri="{FF2B5EF4-FFF2-40B4-BE49-F238E27FC236}">
                <a16:creationId xmlns:a16="http://schemas.microsoft.com/office/drawing/2014/main" id="{23B6C681-2F19-A5B1-98D6-343F34E7F816}"/>
              </a:ext>
            </a:extLst>
          </p:cNvPr>
          <p:cNvSpPr txBox="1"/>
          <p:nvPr/>
        </p:nvSpPr>
        <p:spPr>
          <a:xfrm>
            <a:off x="361063" y="4906079"/>
            <a:ext cx="2274275" cy="707886"/>
          </a:xfrm>
          <a:prstGeom prst="rect">
            <a:avLst/>
          </a:prstGeom>
          <a:noFill/>
        </p:spPr>
        <p:txBody>
          <a:bodyPr wrap="square" rtlCol="0">
            <a:spAutoFit/>
          </a:bodyPr>
          <a:lstStyle/>
          <a:p>
            <a:r>
              <a:rPr lang="en-IT" sz="2000" b="1" dirty="0">
                <a:solidFill>
                  <a:srgbClr val="00B050"/>
                </a:solidFill>
              </a:rPr>
              <a:t>TYCHO first links to KEPLER</a:t>
            </a:r>
          </a:p>
        </p:txBody>
      </p:sp>
      <p:sp>
        <p:nvSpPr>
          <p:cNvPr id="16" name="TextBox 15">
            <a:extLst>
              <a:ext uri="{FF2B5EF4-FFF2-40B4-BE49-F238E27FC236}">
                <a16:creationId xmlns:a16="http://schemas.microsoft.com/office/drawing/2014/main" id="{1868A71A-8B8F-BD0F-66D7-ED52E66CE96B}"/>
              </a:ext>
            </a:extLst>
          </p:cNvPr>
          <p:cNvSpPr txBox="1"/>
          <p:nvPr/>
        </p:nvSpPr>
        <p:spPr>
          <a:xfrm>
            <a:off x="2925769" y="4928014"/>
            <a:ext cx="2361845" cy="707886"/>
          </a:xfrm>
          <a:prstGeom prst="rect">
            <a:avLst/>
          </a:prstGeom>
          <a:noFill/>
        </p:spPr>
        <p:txBody>
          <a:bodyPr wrap="square" rtlCol="0">
            <a:spAutoFit/>
          </a:bodyPr>
          <a:lstStyle/>
          <a:p>
            <a:pPr algn="ctr"/>
            <a:r>
              <a:rPr lang="en-IT" sz="2000" b="1" dirty="0">
                <a:solidFill>
                  <a:srgbClr val="FF0000"/>
                </a:solidFill>
              </a:rPr>
              <a:t>CAS-A first links to W49B</a:t>
            </a:r>
          </a:p>
        </p:txBody>
      </p:sp>
      <p:sp>
        <p:nvSpPr>
          <p:cNvPr id="17" name="TextBox 16">
            <a:extLst>
              <a:ext uri="{FF2B5EF4-FFF2-40B4-BE49-F238E27FC236}">
                <a16:creationId xmlns:a16="http://schemas.microsoft.com/office/drawing/2014/main" id="{4A53F8D6-1FB6-EB48-E681-6A1CCF06FDBB}"/>
              </a:ext>
            </a:extLst>
          </p:cNvPr>
          <p:cNvSpPr txBox="1"/>
          <p:nvPr/>
        </p:nvSpPr>
        <p:spPr>
          <a:xfrm>
            <a:off x="1432138" y="5719648"/>
            <a:ext cx="2674553" cy="707886"/>
          </a:xfrm>
          <a:prstGeom prst="rect">
            <a:avLst/>
          </a:prstGeom>
          <a:noFill/>
        </p:spPr>
        <p:txBody>
          <a:bodyPr wrap="square" rtlCol="0">
            <a:spAutoFit/>
          </a:bodyPr>
          <a:lstStyle/>
          <a:p>
            <a:pPr algn="ctr"/>
            <a:r>
              <a:rPr lang="en-GB" sz="2000" b="1" dirty="0">
                <a:solidFill>
                  <a:schemeClr val="accent2">
                    <a:lumMod val="60000"/>
                    <a:lumOff val="40000"/>
                  </a:schemeClr>
                </a:solidFill>
              </a:rPr>
              <a:t>B</a:t>
            </a:r>
            <a:r>
              <a:rPr lang="en-IT" sz="2000" b="1" dirty="0">
                <a:solidFill>
                  <a:schemeClr val="accent2">
                    <a:lumMod val="60000"/>
                    <a:lumOff val="40000"/>
                  </a:schemeClr>
                </a:solidFill>
              </a:rPr>
              <a:t>oth are then linked to G292</a:t>
            </a:r>
          </a:p>
        </p:txBody>
      </p:sp>
      <p:sp>
        <p:nvSpPr>
          <p:cNvPr id="21" name="TextBox 20">
            <a:extLst>
              <a:ext uri="{FF2B5EF4-FFF2-40B4-BE49-F238E27FC236}">
                <a16:creationId xmlns:a16="http://schemas.microsoft.com/office/drawing/2014/main" id="{E16EA5A1-C4EC-7691-D9C7-80B6021732B9}"/>
              </a:ext>
            </a:extLst>
          </p:cNvPr>
          <p:cNvSpPr txBox="1"/>
          <p:nvPr/>
        </p:nvSpPr>
        <p:spPr>
          <a:xfrm>
            <a:off x="437710" y="1531746"/>
            <a:ext cx="1893467" cy="246221"/>
          </a:xfrm>
          <a:prstGeom prst="rect">
            <a:avLst/>
          </a:prstGeom>
          <a:solidFill>
            <a:schemeClr val="bg1"/>
          </a:solidFill>
        </p:spPr>
        <p:txBody>
          <a:bodyPr wrap="none" rtlCol="0">
            <a:spAutoFit/>
          </a:bodyPr>
          <a:lstStyle/>
          <a:p>
            <a:pPr algn="r"/>
            <a:r>
              <a:rPr lang="en-IT" sz="1000" dirty="0">
                <a:solidFill>
                  <a:srgbClr val="FF0000"/>
                </a:solidFill>
              </a:rPr>
              <a:t>specific elements same bands</a:t>
            </a:r>
          </a:p>
        </p:txBody>
      </p:sp>
      <p:sp>
        <p:nvSpPr>
          <p:cNvPr id="22" name="TextBox 21">
            <a:extLst>
              <a:ext uri="{FF2B5EF4-FFF2-40B4-BE49-F238E27FC236}">
                <a16:creationId xmlns:a16="http://schemas.microsoft.com/office/drawing/2014/main" id="{95DE7E07-A9A8-55D1-6BBE-50680D4897F0}"/>
              </a:ext>
            </a:extLst>
          </p:cNvPr>
          <p:cNvSpPr txBox="1"/>
          <p:nvPr/>
        </p:nvSpPr>
        <p:spPr>
          <a:xfrm>
            <a:off x="6457107" y="5580792"/>
            <a:ext cx="2993127" cy="369332"/>
          </a:xfrm>
          <a:prstGeom prst="rect">
            <a:avLst/>
          </a:prstGeom>
          <a:noFill/>
        </p:spPr>
        <p:txBody>
          <a:bodyPr wrap="none" rtlCol="0">
            <a:spAutoFit/>
          </a:bodyPr>
          <a:lstStyle/>
          <a:p>
            <a:r>
              <a:rPr lang="en-IT" sz="1800" b="1" dirty="0">
                <a:solidFill>
                  <a:srgbClr val="00B050"/>
                </a:solidFill>
              </a:rPr>
              <a:t>W49B first links to CAS-A</a:t>
            </a:r>
          </a:p>
        </p:txBody>
      </p:sp>
      <p:sp>
        <p:nvSpPr>
          <p:cNvPr id="23" name="TextBox 22">
            <a:extLst>
              <a:ext uri="{FF2B5EF4-FFF2-40B4-BE49-F238E27FC236}">
                <a16:creationId xmlns:a16="http://schemas.microsoft.com/office/drawing/2014/main" id="{C64FCDE5-413E-55A2-0C5B-4E0444D75643}"/>
              </a:ext>
            </a:extLst>
          </p:cNvPr>
          <p:cNvSpPr txBox="1"/>
          <p:nvPr/>
        </p:nvSpPr>
        <p:spPr>
          <a:xfrm>
            <a:off x="6453722" y="6025162"/>
            <a:ext cx="3134191" cy="369332"/>
          </a:xfrm>
          <a:prstGeom prst="rect">
            <a:avLst/>
          </a:prstGeom>
          <a:noFill/>
        </p:spPr>
        <p:txBody>
          <a:bodyPr wrap="none" rtlCol="0">
            <a:spAutoFit/>
          </a:bodyPr>
          <a:lstStyle/>
          <a:p>
            <a:r>
              <a:rPr lang="en-GB" sz="1800" b="1" dirty="0">
                <a:solidFill>
                  <a:schemeClr val="accent2">
                    <a:lumMod val="60000"/>
                    <a:lumOff val="40000"/>
                  </a:schemeClr>
                </a:solidFill>
              </a:rPr>
              <a:t>B</a:t>
            </a:r>
            <a:r>
              <a:rPr lang="en-IT" sz="1800" b="1" dirty="0">
                <a:solidFill>
                  <a:schemeClr val="accent2">
                    <a:lumMod val="60000"/>
                    <a:lumOff val="40000"/>
                  </a:schemeClr>
                </a:solidFill>
              </a:rPr>
              <a:t>oth are linked to KEPLER</a:t>
            </a:r>
          </a:p>
        </p:txBody>
      </p:sp>
      <p:sp>
        <p:nvSpPr>
          <p:cNvPr id="24" name="TextBox 23">
            <a:extLst>
              <a:ext uri="{FF2B5EF4-FFF2-40B4-BE49-F238E27FC236}">
                <a16:creationId xmlns:a16="http://schemas.microsoft.com/office/drawing/2014/main" id="{C56E47B5-2B3F-6D22-B904-4A690F5E41A5}"/>
              </a:ext>
            </a:extLst>
          </p:cNvPr>
          <p:cNvSpPr txBox="1"/>
          <p:nvPr/>
        </p:nvSpPr>
        <p:spPr>
          <a:xfrm>
            <a:off x="9371347" y="5575306"/>
            <a:ext cx="2842445" cy="353943"/>
          </a:xfrm>
          <a:prstGeom prst="rect">
            <a:avLst/>
          </a:prstGeom>
          <a:noFill/>
        </p:spPr>
        <p:txBody>
          <a:bodyPr wrap="none" rtlCol="0">
            <a:spAutoFit/>
          </a:bodyPr>
          <a:lstStyle/>
          <a:p>
            <a:r>
              <a:rPr lang="en-IT" sz="1700" b="1" dirty="0">
                <a:solidFill>
                  <a:srgbClr val="FF0000"/>
                </a:solidFill>
              </a:rPr>
              <a:t>G292 first links to TYCHO</a:t>
            </a:r>
          </a:p>
        </p:txBody>
      </p:sp>
      <p:sp>
        <p:nvSpPr>
          <p:cNvPr id="26" name="TextBox 25">
            <a:extLst>
              <a:ext uri="{FF2B5EF4-FFF2-40B4-BE49-F238E27FC236}">
                <a16:creationId xmlns:a16="http://schemas.microsoft.com/office/drawing/2014/main" id="{B8072F41-DDD8-8150-841E-896AC989137B}"/>
              </a:ext>
            </a:extLst>
          </p:cNvPr>
          <p:cNvSpPr txBox="1"/>
          <p:nvPr/>
        </p:nvSpPr>
        <p:spPr>
          <a:xfrm rot="20115726">
            <a:off x="1843293" y="2990201"/>
            <a:ext cx="9617021" cy="1323439"/>
          </a:xfrm>
          <a:prstGeom prst="rect">
            <a:avLst/>
          </a:prstGeom>
          <a:noFill/>
          <a:ln>
            <a:noFill/>
          </a:ln>
        </p:spPr>
        <p:txBody>
          <a:bodyPr wrap="square" rtlCol="0">
            <a:spAutoFit/>
          </a:bodyPr>
          <a:lstStyle/>
          <a:p>
            <a:pPr algn="ctr"/>
            <a:r>
              <a:rPr lang="it-IT" sz="4000" dirty="0" err="1">
                <a:solidFill>
                  <a:srgbClr val="7030A0"/>
                </a:solidFill>
                <a:latin typeface="Garamond" panose="02020404030301010803" pitchFamily="18" charset="0"/>
              </a:rPr>
              <a:t>Again</a:t>
            </a:r>
            <a:r>
              <a:rPr lang="it-IT" sz="4000" dirty="0">
                <a:solidFill>
                  <a:srgbClr val="7030A0"/>
                </a:solidFill>
                <a:latin typeface="Garamond" panose="02020404030301010803" pitchFamily="18" charset="0"/>
              </a:rPr>
              <a:t>, ML and SVHC/HC tell </a:t>
            </a:r>
            <a:r>
              <a:rPr lang="it-IT" sz="4000" dirty="0" err="1">
                <a:solidFill>
                  <a:srgbClr val="7030A0"/>
                </a:solidFill>
                <a:latin typeface="Garamond" panose="02020404030301010803" pitchFamily="18" charset="0"/>
              </a:rPr>
              <a:t>us</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different</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things</a:t>
            </a:r>
            <a:endParaRPr lang="en-IT" sz="4000" dirty="0">
              <a:solidFill>
                <a:srgbClr val="7030A0"/>
              </a:solidFill>
              <a:latin typeface="Garamond" panose="02020404030301010803" pitchFamily="18" charset="0"/>
            </a:endParaRPr>
          </a:p>
        </p:txBody>
      </p:sp>
    </p:spTree>
    <p:extLst>
      <p:ext uri="{BB962C8B-B14F-4D97-AF65-F5344CB8AC3E}">
        <p14:creationId xmlns:p14="http://schemas.microsoft.com/office/powerpoint/2010/main" val="225560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679E3122-5E7F-96B3-2F41-1C0DF668E341}"/>
            </a:ext>
          </a:extLst>
        </p:cNvPr>
        <p:cNvGrpSpPr/>
        <p:nvPr/>
      </p:nvGrpSpPr>
      <p:grpSpPr>
        <a:xfrm>
          <a:off x="0" y="0"/>
          <a:ext cx="0" cy="0"/>
          <a:chOff x="0" y="0"/>
          <a:chExt cx="0" cy="0"/>
        </a:xfrm>
      </p:grpSpPr>
      <p:pic>
        <p:nvPicPr>
          <p:cNvPr id="158" name="Google Shape;158;g27df92e4ca9_0_23">
            <a:extLst>
              <a:ext uri="{FF2B5EF4-FFF2-40B4-BE49-F238E27FC236}">
                <a16:creationId xmlns:a16="http://schemas.microsoft.com/office/drawing/2014/main" id="{1337F273-930E-19C3-B0D7-385C7DAEC1E6}"/>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59" name="Google Shape;159;g27df92e4ca9_0_23">
            <a:extLst>
              <a:ext uri="{FF2B5EF4-FFF2-40B4-BE49-F238E27FC236}">
                <a16:creationId xmlns:a16="http://schemas.microsoft.com/office/drawing/2014/main" id="{4A5B0D91-E005-7C15-C073-1E3C5D0E34E4}"/>
              </a:ext>
            </a:extLst>
          </p:cNvPr>
          <p:cNvGrpSpPr/>
          <p:nvPr/>
        </p:nvGrpSpPr>
        <p:grpSpPr>
          <a:xfrm>
            <a:off x="0" y="6511282"/>
            <a:ext cx="12192000" cy="361767"/>
            <a:chOff x="0" y="6511282"/>
            <a:chExt cx="12192000" cy="361767"/>
          </a:xfrm>
        </p:grpSpPr>
        <p:pic>
          <p:nvPicPr>
            <p:cNvPr id="160" name="Google Shape;160;g27df92e4ca9_0_23">
              <a:extLst>
                <a:ext uri="{FF2B5EF4-FFF2-40B4-BE49-F238E27FC236}">
                  <a16:creationId xmlns:a16="http://schemas.microsoft.com/office/drawing/2014/main" id="{2BDF670A-AB73-2438-1C8C-6C11E0070884}"/>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61" name="Google Shape;161;g27df92e4ca9_0_23">
              <a:extLst>
                <a:ext uri="{FF2B5EF4-FFF2-40B4-BE49-F238E27FC236}">
                  <a16:creationId xmlns:a16="http://schemas.microsoft.com/office/drawing/2014/main" id="{410D2461-48A7-2D44-03E9-92632DA4A53E}"/>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62" name="Google Shape;162;g27df92e4ca9_0_23">
              <a:extLst>
                <a:ext uri="{FF2B5EF4-FFF2-40B4-BE49-F238E27FC236}">
                  <a16:creationId xmlns:a16="http://schemas.microsoft.com/office/drawing/2014/main" id="{C6A300FC-8E48-8F8D-02E4-18B182F16C54}"/>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63" name="Google Shape;163;g27df92e4ca9_0_23">
            <a:extLst>
              <a:ext uri="{FF2B5EF4-FFF2-40B4-BE49-F238E27FC236}">
                <a16:creationId xmlns:a16="http://schemas.microsoft.com/office/drawing/2014/main" id="{B1052661-3160-6ABF-FFDC-BFD94D2AD514}"/>
              </a:ext>
            </a:extLst>
          </p:cNvPr>
          <p:cNvSpPr txBox="1"/>
          <p:nvPr/>
        </p:nvSpPr>
        <p:spPr>
          <a:xfrm>
            <a:off x="467555" y="966361"/>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a:solidFill>
                  <a:srgbClr val="1C7FFF"/>
                </a:solidFill>
                <a:latin typeface="Titillium Web"/>
                <a:ea typeface="Titillium Web"/>
                <a:cs typeface="Titillium Web"/>
                <a:sym typeface="Titillium Web"/>
              </a:rPr>
              <a:t>Main Results</a:t>
            </a:r>
            <a:endParaRPr sz="2000" b="0" i="0" u="none" strike="noStrike" cap="none">
              <a:solidFill>
                <a:srgbClr val="000000"/>
              </a:solidFill>
              <a:latin typeface="Titillium Web"/>
              <a:ea typeface="Titillium Web"/>
              <a:cs typeface="Titillium Web"/>
              <a:sym typeface="Titillium Web"/>
            </a:endParaRPr>
          </a:p>
        </p:txBody>
      </p:sp>
      <p:sp>
        <p:nvSpPr>
          <p:cNvPr id="9" name="Rectangle 8">
            <a:extLst>
              <a:ext uri="{FF2B5EF4-FFF2-40B4-BE49-F238E27FC236}">
                <a16:creationId xmlns:a16="http://schemas.microsoft.com/office/drawing/2014/main" id="{EA098C72-C0C4-0539-1AAF-10069E858491}"/>
              </a:ext>
            </a:extLst>
          </p:cNvPr>
          <p:cNvSpPr/>
          <p:nvPr/>
        </p:nvSpPr>
        <p:spPr>
          <a:xfrm>
            <a:off x="2025096" y="2311852"/>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0" name="Straight Connector 9">
            <a:extLst>
              <a:ext uri="{FF2B5EF4-FFF2-40B4-BE49-F238E27FC236}">
                <a16:creationId xmlns:a16="http://schemas.microsoft.com/office/drawing/2014/main" id="{48DDD725-C71C-3EC1-B47F-AB370C2057C1}"/>
              </a:ext>
            </a:extLst>
          </p:cNvPr>
          <p:cNvCxnSpPr/>
          <p:nvPr/>
        </p:nvCxnSpPr>
        <p:spPr>
          <a:xfrm>
            <a:off x="647051" y="2661939"/>
            <a:ext cx="0" cy="87235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0CA15F-7C93-5E65-C343-7120773C78B3}"/>
              </a:ext>
            </a:extLst>
          </p:cNvPr>
          <p:cNvCxnSpPr/>
          <p:nvPr/>
        </p:nvCxnSpPr>
        <p:spPr>
          <a:xfrm>
            <a:off x="1391509" y="2681410"/>
            <a:ext cx="0" cy="87235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B31F90-9209-D373-B20E-2AE00C18766A}"/>
              </a:ext>
            </a:extLst>
          </p:cNvPr>
          <p:cNvCxnSpPr>
            <a:cxnSpLocks/>
          </p:cNvCxnSpPr>
          <p:nvPr/>
        </p:nvCxnSpPr>
        <p:spPr>
          <a:xfrm>
            <a:off x="647051" y="2661939"/>
            <a:ext cx="744458" cy="1947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ED79CE1-A7B7-EE40-7652-9DDE5074A055}"/>
              </a:ext>
            </a:extLst>
          </p:cNvPr>
          <p:cNvSpPr txBox="1"/>
          <p:nvPr/>
        </p:nvSpPr>
        <p:spPr>
          <a:xfrm>
            <a:off x="205997" y="3553768"/>
            <a:ext cx="725871" cy="307777"/>
          </a:xfrm>
          <a:prstGeom prst="rect">
            <a:avLst/>
          </a:prstGeom>
          <a:noFill/>
        </p:spPr>
        <p:txBody>
          <a:bodyPr wrap="square">
            <a:spAutoFit/>
          </a:bodyPr>
          <a:lstStyle/>
          <a:p>
            <a:r>
              <a:rPr lang="en-IT" sz="1400" b="1" dirty="0">
                <a:solidFill>
                  <a:srgbClr val="00B050"/>
                </a:solidFill>
              </a:rPr>
              <a:t>W49B</a:t>
            </a:r>
            <a:endParaRPr lang="en-IT" dirty="0"/>
          </a:p>
        </p:txBody>
      </p:sp>
      <p:sp>
        <p:nvSpPr>
          <p:cNvPr id="14" name="TextBox 13">
            <a:extLst>
              <a:ext uri="{FF2B5EF4-FFF2-40B4-BE49-F238E27FC236}">
                <a16:creationId xmlns:a16="http://schemas.microsoft.com/office/drawing/2014/main" id="{7E460611-A197-A4B3-83FB-D893A5584A39}"/>
              </a:ext>
            </a:extLst>
          </p:cNvPr>
          <p:cNvSpPr txBox="1"/>
          <p:nvPr/>
        </p:nvSpPr>
        <p:spPr>
          <a:xfrm>
            <a:off x="843089" y="3568102"/>
            <a:ext cx="1062497" cy="307777"/>
          </a:xfrm>
          <a:prstGeom prst="rect">
            <a:avLst/>
          </a:prstGeom>
          <a:noFill/>
        </p:spPr>
        <p:txBody>
          <a:bodyPr wrap="square">
            <a:spAutoFit/>
          </a:bodyPr>
          <a:lstStyle/>
          <a:p>
            <a:r>
              <a:rPr lang="en-IT" sz="1400" b="1" dirty="0">
                <a:solidFill>
                  <a:srgbClr val="00B050"/>
                </a:solidFill>
              </a:rPr>
              <a:t>G292 part</a:t>
            </a:r>
            <a:endParaRPr lang="en-IT" dirty="0"/>
          </a:p>
        </p:txBody>
      </p:sp>
      <p:sp>
        <p:nvSpPr>
          <p:cNvPr id="15" name="TextBox 14">
            <a:extLst>
              <a:ext uri="{FF2B5EF4-FFF2-40B4-BE49-F238E27FC236}">
                <a16:creationId xmlns:a16="http://schemas.microsoft.com/office/drawing/2014/main" id="{630CF937-50C8-1E78-927E-3379DB7CC72E}"/>
              </a:ext>
            </a:extLst>
          </p:cNvPr>
          <p:cNvSpPr txBox="1"/>
          <p:nvPr/>
        </p:nvSpPr>
        <p:spPr>
          <a:xfrm>
            <a:off x="1905586" y="3553768"/>
            <a:ext cx="895599" cy="307777"/>
          </a:xfrm>
          <a:prstGeom prst="rect">
            <a:avLst/>
          </a:prstGeom>
          <a:noFill/>
        </p:spPr>
        <p:txBody>
          <a:bodyPr wrap="square">
            <a:spAutoFit/>
          </a:bodyPr>
          <a:lstStyle/>
          <a:p>
            <a:r>
              <a:rPr lang="en-IT" sz="1400" b="1" dirty="0">
                <a:solidFill>
                  <a:schemeClr val="accent2">
                    <a:lumMod val="60000"/>
                    <a:lumOff val="40000"/>
                  </a:schemeClr>
                </a:solidFill>
              </a:rPr>
              <a:t>CAS-A</a:t>
            </a:r>
            <a:endParaRPr lang="en-IT" dirty="0"/>
          </a:p>
        </p:txBody>
      </p:sp>
      <p:sp>
        <p:nvSpPr>
          <p:cNvPr id="16" name="TextBox 15">
            <a:extLst>
              <a:ext uri="{FF2B5EF4-FFF2-40B4-BE49-F238E27FC236}">
                <a16:creationId xmlns:a16="http://schemas.microsoft.com/office/drawing/2014/main" id="{C2A5F3C3-F155-E091-7A96-0E386E71F5AC}"/>
              </a:ext>
            </a:extLst>
          </p:cNvPr>
          <p:cNvSpPr txBox="1"/>
          <p:nvPr/>
        </p:nvSpPr>
        <p:spPr>
          <a:xfrm>
            <a:off x="2650043" y="3547783"/>
            <a:ext cx="959470" cy="307777"/>
          </a:xfrm>
          <a:prstGeom prst="rect">
            <a:avLst/>
          </a:prstGeom>
          <a:noFill/>
        </p:spPr>
        <p:txBody>
          <a:bodyPr wrap="square">
            <a:spAutoFit/>
          </a:bodyPr>
          <a:lstStyle/>
          <a:p>
            <a:r>
              <a:rPr lang="en-IT" sz="1400" b="1" dirty="0">
                <a:solidFill>
                  <a:srgbClr val="FF0000"/>
                </a:solidFill>
              </a:rPr>
              <a:t>TYCHO</a:t>
            </a:r>
            <a:endParaRPr lang="en-IT" dirty="0"/>
          </a:p>
        </p:txBody>
      </p:sp>
      <p:sp>
        <p:nvSpPr>
          <p:cNvPr id="17" name="TextBox 16">
            <a:extLst>
              <a:ext uri="{FF2B5EF4-FFF2-40B4-BE49-F238E27FC236}">
                <a16:creationId xmlns:a16="http://schemas.microsoft.com/office/drawing/2014/main" id="{E89A9FCE-B10D-EB5E-B166-552CAFAB24D0}"/>
              </a:ext>
            </a:extLst>
          </p:cNvPr>
          <p:cNvSpPr txBox="1"/>
          <p:nvPr/>
        </p:nvSpPr>
        <p:spPr>
          <a:xfrm>
            <a:off x="3545642" y="3541798"/>
            <a:ext cx="1407006" cy="307777"/>
          </a:xfrm>
          <a:prstGeom prst="rect">
            <a:avLst/>
          </a:prstGeom>
          <a:noFill/>
        </p:spPr>
        <p:txBody>
          <a:bodyPr wrap="square">
            <a:spAutoFit/>
          </a:bodyPr>
          <a:lstStyle/>
          <a:p>
            <a:r>
              <a:rPr lang="en-IT" sz="1400" b="1" dirty="0">
                <a:solidFill>
                  <a:srgbClr val="FF0000"/>
                </a:solidFill>
              </a:rPr>
              <a:t>KEPLER</a:t>
            </a:r>
            <a:endParaRPr lang="en-IT" dirty="0"/>
          </a:p>
        </p:txBody>
      </p:sp>
      <p:sp>
        <p:nvSpPr>
          <p:cNvPr id="18" name="TextBox 17">
            <a:extLst>
              <a:ext uri="{FF2B5EF4-FFF2-40B4-BE49-F238E27FC236}">
                <a16:creationId xmlns:a16="http://schemas.microsoft.com/office/drawing/2014/main" id="{18D7C918-3BFC-26C3-E45C-C4002214264A}"/>
              </a:ext>
            </a:extLst>
          </p:cNvPr>
          <p:cNvSpPr txBox="1"/>
          <p:nvPr/>
        </p:nvSpPr>
        <p:spPr>
          <a:xfrm>
            <a:off x="4505112" y="3542194"/>
            <a:ext cx="1069894" cy="307777"/>
          </a:xfrm>
          <a:prstGeom prst="rect">
            <a:avLst/>
          </a:prstGeom>
          <a:noFill/>
        </p:spPr>
        <p:txBody>
          <a:bodyPr wrap="square">
            <a:spAutoFit/>
          </a:bodyPr>
          <a:lstStyle/>
          <a:p>
            <a:r>
              <a:rPr lang="en-IT" sz="1400" b="1" dirty="0">
                <a:solidFill>
                  <a:srgbClr val="00B0F0"/>
                </a:solidFill>
              </a:rPr>
              <a:t>G292 part</a:t>
            </a:r>
            <a:endParaRPr lang="en-IT" dirty="0"/>
          </a:p>
        </p:txBody>
      </p:sp>
      <p:cxnSp>
        <p:nvCxnSpPr>
          <p:cNvPr id="19" name="Straight Connector 18">
            <a:extLst>
              <a:ext uri="{FF2B5EF4-FFF2-40B4-BE49-F238E27FC236}">
                <a16:creationId xmlns:a16="http://schemas.microsoft.com/office/drawing/2014/main" id="{D5809BEF-013D-6D2D-4F1E-A93D909CEB2C}"/>
              </a:ext>
            </a:extLst>
          </p:cNvPr>
          <p:cNvCxnSpPr>
            <a:cxnSpLocks/>
          </p:cNvCxnSpPr>
          <p:nvPr/>
        </p:nvCxnSpPr>
        <p:spPr>
          <a:xfrm>
            <a:off x="2307593" y="2478415"/>
            <a:ext cx="0" cy="106338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0E2390-F352-CDAC-8EA6-822489A96380}"/>
              </a:ext>
            </a:extLst>
          </p:cNvPr>
          <p:cNvCxnSpPr>
            <a:cxnSpLocks/>
          </p:cNvCxnSpPr>
          <p:nvPr/>
        </p:nvCxnSpPr>
        <p:spPr>
          <a:xfrm flipH="1" flipV="1">
            <a:off x="995001" y="2467905"/>
            <a:ext cx="1312592" cy="1051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7DA3A7-AD72-7FC7-C82C-37AA30816F65}"/>
              </a:ext>
            </a:extLst>
          </p:cNvPr>
          <p:cNvCxnSpPr>
            <a:cxnSpLocks/>
          </p:cNvCxnSpPr>
          <p:nvPr/>
        </p:nvCxnSpPr>
        <p:spPr>
          <a:xfrm>
            <a:off x="995001" y="2464081"/>
            <a:ext cx="0" cy="19785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AFDE60B-0075-9F00-3ECC-42DBD31A0899}"/>
              </a:ext>
            </a:extLst>
          </p:cNvPr>
          <p:cNvCxnSpPr/>
          <p:nvPr/>
        </p:nvCxnSpPr>
        <p:spPr>
          <a:xfrm>
            <a:off x="3091601" y="2661289"/>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B66AAA-6B5A-5979-AE68-D764610F11AF}"/>
              </a:ext>
            </a:extLst>
          </p:cNvPr>
          <p:cNvCxnSpPr/>
          <p:nvPr/>
        </p:nvCxnSpPr>
        <p:spPr>
          <a:xfrm>
            <a:off x="3836059" y="2680760"/>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B9B16D-CFC6-3EE7-BE9B-FBF59D0DA00A}"/>
              </a:ext>
            </a:extLst>
          </p:cNvPr>
          <p:cNvCxnSpPr>
            <a:cxnSpLocks/>
          </p:cNvCxnSpPr>
          <p:nvPr/>
        </p:nvCxnSpPr>
        <p:spPr>
          <a:xfrm>
            <a:off x="3091601" y="2661289"/>
            <a:ext cx="744458" cy="19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0F48D2-2E1C-5D96-53A5-81267071DC57}"/>
              </a:ext>
            </a:extLst>
          </p:cNvPr>
          <p:cNvCxnSpPr>
            <a:cxnSpLocks/>
          </p:cNvCxnSpPr>
          <p:nvPr/>
        </p:nvCxnSpPr>
        <p:spPr>
          <a:xfrm>
            <a:off x="3338137" y="2256740"/>
            <a:ext cx="0" cy="4051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43A50B-61FE-6ABE-342A-15B00119BB79}"/>
              </a:ext>
            </a:extLst>
          </p:cNvPr>
          <p:cNvCxnSpPr>
            <a:cxnSpLocks/>
          </p:cNvCxnSpPr>
          <p:nvPr/>
        </p:nvCxnSpPr>
        <p:spPr>
          <a:xfrm flipH="1" flipV="1">
            <a:off x="2025545" y="2246230"/>
            <a:ext cx="1312592" cy="105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4D83F0-7E85-37F4-B6CA-CD1346258608}"/>
              </a:ext>
            </a:extLst>
          </p:cNvPr>
          <p:cNvCxnSpPr>
            <a:cxnSpLocks/>
          </p:cNvCxnSpPr>
          <p:nvPr/>
        </p:nvCxnSpPr>
        <p:spPr>
          <a:xfrm>
            <a:off x="2025545" y="2242406"/>
            <a:ext cx="0" cy="1978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978248-45C1-4A8F-C50C-F1EC746DCCBA}"/>
              </a:ext>
            </a:extLst>
          </p:cNvPr>
          <p:cNvCxnSpPr>
            <a:cxnSpLocks/>
          </p:cNvCxnSpPr>
          <p:nvPr/>
        </p:nvCxnSpPr>
        <p:spPr>
          <a:xfrm>
            <a:off x="4781290" y="2030871"/>
            <a:ext cx="15036" cy="150277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D7ED17F-7946-66F4-B213-CFC5423AD328}"/>
              </a:ext>
            </a:extLst>
          </p:cNvPr>
          <p:cNvCxnSpPr>
            <a:cxnSpLocks/>
          </p:cNvCxnSpPr>
          <p:nvPr/>
        </p:nvCxnSpPr>
        <p:spPr>
          <a:xfrm flipH="1" flipV="1">
            <a:off x="2935279" y="2034695"/>
            <a:ext cx="1861047" cy="16524"/>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2FA7CF-A3B5-C35B-7130-4DE881F282B7}"/>
              </a:ext>
            </a:extLst>
          </p:cNvPr>
          <p:cNvCxnSpPr>
            <a:cxnSpLocks/>
          </p:cNvCxnSpPr>
          <p:nvPr/>
        </p:nvCxnSpPr>
        <p:spPr>
          <a:xfrm>
            <a:off x="2935279" y="2030871"/>
            <a:ext cx="0" cy="19785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C290B0F-D543-D0C8-D4D8-0ACA337C4FD5}"/>
              </a:ext>
            </a:extLst>
          </p:cNvPr>
          <p:cNvSpPr/>
          <p:nvPr/>
        </p:nvSpPr>
        <p:spPr>
          <a:xfrm>
            <a:off x="1934419" y="4805944"/>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3" name="Straight Connector 2">
            <a:extLst>
              <a:ext uri="{FF2B5EF4-FFF2-40B4-BE49-F238E27FC236}">
                <a16:creationId xmlns:a16="http://schemas.microsoft.com/office/drawing/2014/main" id="{41735FF7-5F02-5A17-B52D-206E805788B6}"/>
              </a:ext>
            </a:extLst>
          </p:cNvPr>
          <p:cNvCxnSpPr>
            <a:cxnSpLocks/>
          </p:cNvCxnSpPr>
          <p:nvPr/>
        </p:nvCxnSpPr>
        <p:spPr>
          <a:xfrm>
            <a:off x="556374" y="4950643"/>
            <a:ext cx="0" cy="107774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CE64C7F-02E8-85F5-CB13-F32450588899}"/>
              </a:ext>
            </a:extLst>
          </p:cNvPr>
          <p:cNvCxnSpPr>
            <a:cxnSpLocks/>
          </p:cNvCxnSpPr>
          <p:nvPr/>
        </p:nvCxnSpPr>
        <p:spPr>
          <a:xfrm>
            <a:off x="1300832" y="4972507"/>
            <a:ext cx="0" cy="107535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98945E6-137A-CCDC-F22E-24C85F8F4A2D}"/>
              </a:ext>
            </a:extLst>
          </p:cNvPr>
          <p:cNvSpPr txBox="1"/>
          <p:nvPr/>
        </p:nvSpPr>
        <p:spPr>
          <a:xfrm>
            <a:off x="115320" y="6047860"/>
            <a:ext cx="725871" cy="307777"/>
          </a:xfrm>
          <a:prstGeom prst="rect">
            <a:avLst/>
          </a:prstGeom>
          <a:noFill/>
        </p:spPr>
        <p:txBody>
          <a:bodyPr wrap="square">
            <a:spAutoFit/>
          </a:bodyPr>
          <a:lstStyle/>
          <a:p>
            <a:r>
              <a:rPr lang="en-IT" sz="1400" b="1" dirty="0">
                <a:solidFill>
                  <a:srgbClr val="00B050"/>
                </a:solidFill>
              </a:rPr>
              <a:t>W49B</a:t>
            </a:r>
            <a:endParaRPr lang="en-IT" dirty="0"/>
          </a:p>
        </p:txBody>
      </p:sp>
      <p:sp>
        <p:nvSpPr>
          <p:cNvPr id="7" name="TextBox 6">
            <a:extLst>
              <a:ext uri="{FF2B5EF4-FFF2-40B4-BE49-F238E27FC236}">
                <a16:creationId xmlns:a16="http://schemas.microsoft.com/office/drawing/2014/main" id="{3B72BA25-D913-6A3D-9D1C-A1E7D249AA17}"/>
              </a:ext>
            </a:extLst>
          </p:cNvPr>
          <p:cNvSpPr txBox="1"/>
          <p:nvPr/>
        </p:nvSpPr>
        <p:spPr>
          <a:xfrm>
            <a:off x="752412" y="6062194"/>
            <a:ext cx="1062497" cy="307777"/>
          </a:xfrm>
          <a:prstGeom prst="rect">
            <a:avLst/>
          </a:prstGeom>
          <a:noFill/>
        </p:spPr>
        <p:txBody>
          <a:bodyPr wrap="square">
            <a:spAutoFit/>
          </a:bodyPr>
          <a:lstStyle/>
          <a:p>
            <a:r>
              <a:rPr lang="en-IT" sz="1400" b="1" dirty="0">
                <a:solidFill>
                  <a:srgbClr val="00B050"/>
                </a:solidFill>
              </a:rPr>
              <a:t>G292 part</a:t>
            </a:r>
            <a:endParaRPr lang="en-IT" dirty="0"/>
          </a:p>
        </p:txBody>
      </p:sp>
      <p:sp>
        <p:nvSpPr>
          <p:cNvPr id="8" name="TextBox 7">
            <a:extLst>
              <a:ext uri="{FF2B5EF4-FFF2-40B4-BE49-F238E27FC236}">
                <a16:creationId xmlns:a16="http://schemas.microsoft.com/office/drawing/2014/main" id="{A3719F33-E87E-6B69-727D-563A5E348829}"/>
              </a:ext>
            </a:extLst>
          </p:cNvPr>
          <p:cNvSpPr txBox="1"/>
          <p:nvPr/>
        </p:nvSpPr>
        <p:spPr>
          <a:xfrm>
            <a:off x="1814909" y="6047860"/>
            <a:ext cx="895599" cy="307777"/>
          </a:xfrm>
          <a:prstGeom prst="rect">
            <a:avLst/>
          </a:prstGeom>
          <a:noFill/>
        </p:spPr>
        <p:txBody>
          <a:bodyPr wrap="square">
            <a:spAutoFit/>
          </a:bodyPr>
          <a:lstStyle/>
          <a:p>
            <a:r>
              <a:rPr lang="en-IT" sz="1400" b="1" dirty="0">
                <a:solidFill>
                  <a:srgbClr val="00B050"/>
                </a:solidFill>
              </a:rPr>
              <a:t>CAS-A</a:t>
            </a:r>
            <a:endParaRPr lang="en-IT" dirty="0">
              <a:solidFill>
                <a:srgbClr val="00B050"/>
              </a:solidFill>
            </a:endParaRPr>
          </a:p>
        </p:txBody>
      </p:sp>
      <p:sp>
        <p:nvSpPr>
          <p:cNvPr id="31" name="TextBox 30">
            <a:extLst>
              <a:ext uri="{FF2B5EF4-FFF2-40B4-BE49-F238E27FC236}">
                <a16:creationId xmlns:a16="http://schemas.microsoft.com/office/drawing/2014/main" id="{1C2F57DE-35E0-2783-BF6F-951CDFA7952E}"/>
              </a:ext>
            </a:extLst>
          </p:cNvPr>
          <p:cNvSpPr txBox="1"/>
          <p:nvPr/>
        </p:nvSpPr>
        <p:spPr>
          <a:xfrm>
            <a:off x="2559366" y="6041875"/>
            <a:ext cx="959470" cy="307777"/>
          </a:xfrm>
          <a:prstGeom prst="rect">
            <a:avLst/>
          </a:prstGeom>
          <a:noFill/>
        </p:spPr>
        <p:txBody>
          <a:bodyPr wrap="square">
            <a:spAutoFit/>
          </a:bodyPr>
          <a:lstStyle/>
          <a:p>
            <a:r>
              <a:rPr lang="en-IT" sz="1400" b="1" dirty="0">
                <a:solidFill>
                  <a:srgbClr val="FF0000"/>
                </a:solidFill>
              </a:rPr>
              <a:t>TYCHO</a:t>
            </a:r>
            <a:endParaRPr lang="en-IT" dirty="0"/>
          </a:p>
        </p:txBody>
      </p:sp>
      <p:sp>
        <p:nvSpPr>
          <p:cNvPr id="32" name="TextBox 31">
            <a:extLst>
              <a:ext uri="{FF2B5EF4-FFF2-40B4-BE49-F238E27FC236}">
                <a16:creationId xmlns:a16="http://schemas.microsoft.com/office/drawing/2014/main" id="{9CC4A140-EEA4-253F-0E5D-6395BA82E025}"/>
              </a:ext>
            </a:extLst>
          </p:cNvPr>
          <p:cNvSpPr txBox="1"/>
          <p:nvPr/>
        </p:nvSpPr>
        <p:spPr>
          <a:xfrm>
            <a:off x="3454965" y="6035890"/>
            <a:ext cx="1407006" cy="307777"/>
          </a:xfrm>
          <a:prstGeom prst="rect">
            <a:avLst/>
          </a:prstGeom>
          <a:noFill/>
        </p:spPr>
        <p:txBody>
          <a:bodyPr wrap="square">
            <a:spAutoFit/>
          </a:bodyPr>
          <a:lstStyle/>
          <a:p>
            <a:r>
              <a:rPr lang="en-IT" sz="1400" b="1" dirty="0">
                <a:solidFill>
                  <a:srgbClr val="FF0000"/>
                </a:solidFill>
              </a:rPr>
              <a:t>KEPLER</a:t>
            </a:r>
            <a:endParaRPr lang="en-IT" dirty="0"/>
          </a:p>
        </p:txBody>
      </p:sp>
      <p:sp>
        <p:nvSpPr>
          <p:cNvPr id="33" name="TextBox 32">
            <a:extLst>
              <a:ext uri="{FF2B5EF4-FFF2-40B4-BE49-F238E27FC236}">
                <a16:creationId xmlns:a16="http://schemas.microsoft.com/office/drawing/2014/main" id="{13355731-768C-7E96-F984-99830FB43C9C}"/>
              </a:ext>
            </a:extLst>
          </p:cNvPr>
          <p:cNvSpPr txBox="1"/>
          <p:nvPr/>
        </p:nvSpPr>
        <p:spPr>
          <a:xfrm>
            <a:off x="4414435" y="6036286"/>
            <a:ext cx="1069894" cy="307777"/>
          </a:xfrm>
          <a:prstGeom prst="rect">
            <a:avLst/>
          </a:prstGeom>
          <a:noFill/>
        </p:spPr>
        <p:txBody>
          <a:bodyPr wrap="square">
            <a:spAutoFit/>
          </a:bodyPr>
          <a:lstStyle/>
          <a:p>
            <a:r>
              <a:rPr lang="en-IT" sz="1400" b="1" dirty="0">
                <a:solidFill>
                  <a:srgbClr val="00B0F0"/>
                </a:solidFill>
              </a:rPr>
              <a:t>G292 part</a:t>
            </a:r>
            <a:endParaRPr lang="en-IT" dirty="0"/>
          </a:p>
        </p:txBody>
      </p:sp>
      <p:cxnSp>
        <p:nvCxnSpPr>
          <p:cNvPr id="34" name="Straight Connector 33">
            <a:extLst>
              <a:ext uri="{FF2B5EF4-FFF2-40B4-BE49-F238E27FC236}">
                <a16:creationId xmlns:a16="http://schemas.microsoft.com/office/drawing/2014/main" id="{078A0057-9D5E-5622-3A86-FF9F48B20E71}"/>
              </a:ext>
            </a:extLst>
          </p:cNvPr>
          <p:cNvCxnSpPr>
            <a:cxnSpLocks/>
          </p:cNvCxnSpPr>
          <p:nvPr/>
        </p:nvCxnSpPr>
        <p:spPr>
          <a:xfrm>
            <a:off x="2216916" y="4972507"/>
            <a:ext cx="0" cy="106338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C668FC7-8223-42BB-1144-6D2B8B93F0A8}"/>
              </a:ext>
            </a:extLst>
          </p:cNvPr>
          <p:cNvCxnSpPr>
            <a:cxnSpLocks/>
          </p:cNvCxnSpPr>
          <p:nvPr/>
        </p:nvCxnSpPr>
        <p:spPr>
          <a:xfrm flipH="1" flipV="1">
            <a:off x="556374" y="4956477"/>
            <a:ext cx="1660542" cy="1603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EB10C8-BB78-34BE-B065-578F51714DD3}"/>
              </a:ext>
            </a:extLst>
          </p:cNvPr>
          <p:cNvCxnSpPr/>
          <p:nvPr/>
        </p:nvCxnSpPr>
        <p:spPr>
          <a:xfrm>
            <a:off x="3000924" y="5155381"/>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FF82BD6-0254-56AA-F6E4-0B8F5774F2F7}"/>
              </a:ext>
            </a:extLst>
          </p:cNvPr>
          <p:cNvCxnSpPr/>
          <p:nvPr/>
        </p:nvCxnSpPr>
        <p:spPr>
          <a:xfrm>
            <a:off x="3745382" y="5174852"/>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3FB6263-3B21-2259-D6E9-E7A13C65C619}"/>
              </a:ext>
            </a:extLst>
          </p:cNvPr>
          <p:cNvCxnSpPr>
            <a:cxnSpLocks/>
          </p:cNvCxnSpPr>
          <p:nvPr/>
        </p:nvCxnSpPr>
        <p:spPr>
          <a:xfrm>
            <a:off x="3000924" y="5155381"/>
            <a:ext cx="744458" cy="19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5895CF1-5682-8B5B-3FF2-7F0A42F364F8}"/>
              </a:ext>
            </a:extLst>
          </p:cNvPr>
          <p:cNvCxnSpPr>
            <a:cxnSpLocks/>
          </p:cNvCxnSpPr>
          <p:nvPr/>
        </p:nvCxnSpPr>
        <p:spPr>
          <a:xfrm>
            <a:off x="3247460" y="4750832"/>
            <a:ext cx="0" cy="4051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62C06B-CE7F-DA31-3956-FAA2E9EB5C78}"/>
              </a:ext>
            </a:extLst>
          </p:cNvPr>
          <p:cNvCxnSpPr>
            <a:cxnSpLocks/>
          </p:cNvCxnSpPr>
          <p:nvPr/>
        </p:nvCxnSpPr>
        <p:spPr>
          <a:xfrm flipH="1" flipV="1">
            <a:off x="1934868" y="4740322"/>
            <a:ext cx="1312592" cy="105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9825AE7-B110-38DE-879F-523CEB4E083B}"/>
              </a:ext>
            </a:extLst>
          </p:cNvPr>
          <p:cNvCxnSpPr>
            <a:cxnSpLocks/>
          </p:cNvCxnSpPr>
          <p:nvPr/>
        </p:nvCxnSpPr>
        <p:spPr>
          <a:xfrm>
            <a:off x="1934868" y="4736498"/>
            <a:ext cx="0" cy="1978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C332113-D0C8-4F57-1172-E898378B2629}"/>
              </a:ext>
            </a:extLst>
          </p:cNvPr>
          <p:cNvCxnSpPr>
            <a:cxnSpLocks/>
          </p:cNvCxnSpPr>
          <p:nvPr/>
        </p:nvCxnSpPr>
        <p:spPr>
          <a:xfrm>
            <a:off x="4690613" y="4524963"/>
            <a:ext cx="15036" cy="150277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DFA717E-BA3D-C06D-6C33-67C4087BEDBF}"/>
              </a:ext>
            </a:extLst>
          </p:cNvPr>
          <p:cNvCxnSpPr>
            <a:cxnSpLocks/>
          </p:cNvCxnSpPr>
          <p:nvPr/>
        </p:nvCxnSpPr>
        <p:spPr>
          <a:xfrm flipH="1" flipV="1">
            <a:off x="2844602" y="4528787"/>
            <a:ext cx="1861047" cy="16524"/>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1025B10-7320-BAD5-63AA-6F56A73A56FD}"/>
              </a:ext>
            </a:extLst>
          </p:cNvPr>
          <p:cNvCxnSpPr>
            <a:cxnSpLocks/>
          </p:cNvCxnSpPr>
          <p:nvPr/>
        </p:nvCxnSpPr>
        <p:spPr>
          <a:xfrm>
            <a:off x="2844602" y="4524963"/>
            <a:ext cx="0" cy="19785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4F69AC9-5CAF-CCEF-8451-3A38496B33AF}"/>
              </a:ext>
            </a:extLst>
          </p:cNvPr>
          <p:cNvSpPr txBox="1"/>
          <p:nvPr/>
        </p:nvSpPr>
        <p:spPr>
          <a:xfrm>
            <a:off x="80692" y="1530033"/>
            <a:ext cx="2569351" cy="646331"/>
          </a:xfrm>
          <a:prstGeom prst="rect">
            <a:avLst/>
          </a:prstGeom>
          <a:noFill/>
        </p:spPr>
        <p:txBody>
          <a:bodyPr wrap="square" rtlCol="0">
            <a:spAutoFit/>
          </a:bodyPr>
          <a:lstStyle/>
          <a:p>
            <a:r>
              <a:rPr lang="en-IT" sz="1800" b="1" dirty="0">
                <a:solidFill>
                  <a:srgbClr val="FF00E2"/>
                </a:solidFill>
                <a:latin typeface="Titillium Web"/>
              </a:rPr>
              <a:t>SV-HC methodology</a:t>
            </a:r>
          </a:p>
          <a:p>
            <a:r>
              <a:rPr lang="en-GB" sz="1800" b="1" dirty="0">
                <a:solidFill>
                  <a:srgbClr val="FF00E2"/>
                </a:solidFill>
                <a:latin typeface="Titillium Web"/>
              </a:rPr>
              <a:t>w</a:t>
            </a:r>
            <a:r>
              <a:rPr lang="en-IT" sz="1800" b="1" dirty="0">
                <a:solidFill>
                  <a:srgbClr val="FF00E2"/>
                </a:solidFill>
                <a:latin typeface="Titillium Web"/>
              </a:rPr>
              <a:t>ith Frobenius distance</a:t>
            </a:r>
          </a:p>
        </p:txBody>
      </p:sp>
      <p:sp>
        <p:nvSpPr>
          <p:cNvPr id="55" name="Rectangle 54">
            <a:extLst>
              <a:ext uri="{FF2B5EF4-FFF2-40B4-BE49-F238E27FC236}">
                <a16:creationId xmlns:a16="http://schemas.microsoft.com/office/drawing/2014/main" id="{C76AD3AB-6D75-A047-7D3D-320F83F26E95}"/>
              </a:ext>
            </a:extLst>
          </p:cNvPr>
          <p:cNvSpPr/>
          <p:nvPr/>
        </p:nvSpPr>
        <p:spPr>
          <a:xfrm>
            <a:off x="9585826" y="3465372"/>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56" name="Straight Connector 55">
            <a:extLst>
              <a:ext uri="{FF2B5EF4-FFF2-40B4-BE49-F238E27FC236}">
                <a16:creationId xmlns:a16="http://schemas.microsoft.com/office/drawing/2014/main" id="{3E52D77C-68A9-7DFE-D682-22EA622BF7AA}"/>
              </a:ext>
            </a:extLst>
          </p:cNvPr>
          <p:cNvCxnSpPr>
            <a:cxnSpLocks/>
          </p:cNvCxnSpPr>
          <p:nvPr/>
        </p:nvCxnSpPr>
        <p:spPr>
          <a:xfrm>
            <a:off x="9122181" y="3638100"/>
            <a:ext cx="0" cy="107774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E96CA51-5ADB-328F-47E0-BDD8C525FFED}"/>
              </a:ext>
            </a:extLst>
          </p:cNvPr>
          <p:cNvCxnSpPr>
            <a:cxnSpLocks/>
          </p:cNvCxnSpPr>
          <p:nvPr/>
        </p:nvCxnSpPr>
        <p:spPr>
          <a:xfrm flipH="1">
            <a:off x="11396789" y="3835937"/>
            <a:ext cx="15428" cy="86536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1F8F2CB-827E-E35E-BFFA-AAD900E8F222}"/>
              </a:ext>
            </a:extLst>
          </p:cNvPr>
          <p:cNvSpPr txBox="1"/>
          <p:nvPr/>
        </p:nvSpPr>
        <p:spPr>
          <a:xfrm>
            <a:off x="8743485" y="4718855"/>
            <a:ext cx="725871" cy="307777"/>
          </a:xfrm>
          <a:prstGeom prst="rect">
            <a:avLst/>
          </a:prstGeom>
          <a:noFill/>
        </p:spPr>
        <p:txBody>
          <a:bodyPr wrap="square">
            <a:spAutoFit/>
          </a:bodyPr>
          <a:lstStyle/>
          <a:p>
            <a:r>
              <a:rPr lang="en-IT" sz="1400" b="1" dirty="0">
                <a:solidFill>
                  <a:srgbClr val="00B050"/>
                </a:solidFill>
              </a:rPr>
              <a:t>W49B</a:t>
            </a:r>
            <a:endParaRPr lang="en-IT" dirty="0"/>
          </a:p>
        </p:txBody>
      </p:sp>
      <p:sp>
        <p:nvSpPr>
          <p:cNvPr id="59" name="TextBox 58">
            <a:extLst>
              <a:ext uri="{FF2B5EF4-FFF2-40B4-BE49-F238E27FC236}">
                <a16:creationId xmlns:a16="http://schemas.microsoft.com/office/drawing/2014/main" id="{FFE9C954-627E-AD40-546A-5707E72706DB}"/>
              </a:ext>
            </a:extLst>
          </p:cNvPr>
          <p:cNvSpPr txBox="1"/>
          <p:nvPr/>
        </p:nvSpPr>
        <p:spPr>
          <a:xfrm>
            <a:off x="11071222" y="4731344"/>
            <a:ext cx="1062497" cy="307777"/>
          </a:xfrm>
          <a:prstGeom prst="rect">
            <a:avLst/>
          </a:prstGeom>
          <a:noFill/>
        </p:spPr>
        <p:txBody>
          <a:bodyPr wrap="square">
            <a:spAutoFit/>
          </a:bodyPr>
          <a:lstStyle/>
          <a:p>
            <a:r>
              <a:rPr lang="en-IT" sz="1400" b="1" dirty="0">
                <a:solidFill>
                  <a:srgbClr val="00B050"/>
                </a:solidFill>
              </a:rPr>
              <a:t>G292</a:t>
            </a:r>
            <a:endParaRPr lang="en-IT" dirty="0"/>
          </a:p>
        </p:txBody>
      </p:sp>
      <p:sp>
        <p:nvSpPr>
          <p:cNvPr id="60" name="TextBox 59">
            <a:extLst>
              <a:ext uri="{FF2B5EF4-FFF2-40B4-BE49-F238E27FC236}">
                <a16:creationId xmlns:a16="http://schemas.microsoft.com/office/drawing/2014/main" id="{2FB051A8-3981-76D2-403D-F9F44C48B181}"/>
              </a:ext>
            </a:extLst>
          </p:cNvPr>
          <p:cNvSpPr txBox="1"/>
          <p:nvPr/>
        </p:nvSpPr>
        <p:spPr>
          <a:xfrm>
            <a:off x="9466316" y="4707288"/>
            <a:ext cx="895599" cy="307777"/>
          </a:xfrm>
          <a:prstGeom prst="rect">
            <a:avLst/>
          </a:prstGeom>
          <a:noFill/>
        </p:spPr>
        <p:txBody>
          <a:bodyPr wrap="square">
            <a:spAutoFit/>
          </a:bodyPr>
          <a:lstStyle/>
          <a:p>
            <a:r>
              <a:rPr lang="en-IT" sz="1400" b="1" dirty="0">
                <a:solidFill>
                  <a:srgbClr val="00B050"/>
                </a:solidFill>
              </a:rPr>
              <a:t>CAS-A</a:t>
            </a:r>
            <a:endParaRPr lang="en-IT" dirty="0">
              <a:solidFill>
                <a:srgbClr val="00B050"/>
              </a:solidFill>
            </a:endParaRPr>
          </a:p>
        </p:txBody>
      </p:sp>
      <p:sp>
        <p:nvSpPr>
          <p:cNvPr id="61" name="TextBox 60">
            <a:extLst>
              <a:ext uri="{FF2B5EF4-FFF2-40B4-BE49-F238E27FC236}">
                <a16:creationId xmlns:a16="http://schemas.microsoft.com/office/drawing/2014/main" id="{D11FD395-B7F5-357A-4F21-FB5AC7AF8975}"/>
              </a:ext>
            </a:extLst>
          </p:cNvPr>
          <p:cNvSpPr txBox="1"/>
          <p:nvPr/>
        </p:nvSpPr>
        <p:spPr>
          <a:xfrm>
            <a:off x="10210773" y="4701303"/>
            <a:ext cx="959470" cy="307777"/>
          </a:xfrm>
          <a:prstGeom prst="rect">
            <a:avLst/>
          </a:prstGeom>
          <a:noFill/>
        </p:spPr>
        <p:txBody>
          <a:bodyPr wrap="square">
            <a:spAutoFit/>
          </a:bodyPr>
          <a:lstStyle/>
          <a:p>
            <a:r>
              <a:rPr lang="en-IT" sz="1400" b="1" dirty="0">
                <a:solidFill>
                  <a:srgbClr val="FF0000"/>
                </a:solidFill>
              </a:rPr>
              <a:t>TYCHO</a:t>
            </a:r>
            <a:endParaRPr lang="en-IT" dirty="0"/>
          </a:p>
        </p:txBody>
      </p:sp>
      <p:sp>
        <p:nvSpPr>
          <p:cNvPr id="62" name="TextBox 61">
            <a:extLst>
              <a:ext uri="{FF2B5EF4-FFF2-40B4-BE49-F238E27FC236}">
                <a16:creationId xmlns:a16="http://schemas.microsoft.com/office/drawing/2014/main" id="{C23F7137-81DA-6B70-A4C7-67130291CC40}"/>
              </a:ext>
            </a:extLst>
          </p:cNvPr>
          <p:cNvSpPr txBox="1"/>
          <p:nvPr/>
        </p:nvSpPr>
        <p:spPr>
          <a:xfrm>
            <a:off x="7850926" y="4707083"/>
            <a:ext cx="1407006" cy="307777"/>
          </a:xfrm>
          <a:prstGeom prst="rect">
            <a:avLst/>
          </a:prstGeom>
          <a:noFill/>
        </p:spPr>
        <p:txBody>
          <a:bodyPr wrap="square">
            <a:spAutoFit/>
          </a:bodyPr>
          <a:lstStyle/>
          <a:p>
            <a:r>
              <a:rPr lang="en-IT" sz="1400" b="1" dirty="0">
                <a:solidFill>
                  <a:srgbClr val="FF0000"/>
                </a:solidFill>
              </a:rPr>
              <a:t>KEPLER</a:t>
            </a:r>
            <a:endParaRPr lang="en-IT" dirty="0"/>
          </a:p>
        </p:txBody>
      </p:sp>
      <p:cxnSp>
        <p:nvCxnSpPr>
          <p:cNvPr id="128" name="Straight Connector 127">
            <a:extLst>
              <a:ext uri="{FF2B5EF4-FFF2-40B4-BE49-F238E27FC236}">
                <a16:creationId xmlns:a16="http://schemas.microsoft.com/office/drawing/2014/main" id="{E35C86BD-883F-EEDA-16B7-EEB1DA7AD3AC}"/>
              </a:ext>
            </a:extLst>
          </p:cNvPr>
          <p:cNvCxnSpPr>
            <a:cxnSpLocks/>
          </p:cNvCxnSpPr>
          <p:nvPr/>
        </p:nvCxnSpPr>
        <p:spPr>
          <a:xfrm>
            <a:off x="9868323" y="3631935"/>
            <a:ext cx="0" cy="106338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7F1E2A0-8537-1336-838B-0EB6AC0201D9}"/>
              </a:ext>
            </a:extLst>
          </p:cNvPr>
          <p:cNvCxnSpPr>
            <a:cxnSpLocks/>
          </p:cNvCxnSpPr>
          <p:nvPr/>
        </p:nvCxnSpPr>
        <p:spPr>
          <a:xfrm flipH="1">
            <a:off x="9106421" y="3631935"/>
            <a:ext cx="761902" cy="16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1906EC7-6FD0-5201-465B-8E61D5597B71}"/>
              </a:ext>
            </a:extLst>
          </p:cNvPr>
          <p:cNvCxnSpPr/>
          <p:nvPr/>
        </p:nvCxnSpPr>
        <p:spPr>
          <a:xfrm>
            <a:off x="10652331" y="3814809"/>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38E8D13-C23F-0552-F368-7CDC9E09F4BF}"/>
              </a:ext>
            </a:extLst>
          </p:cNvPr>
          <p:cNvCxnSpPr>
            <a:cxnSpLocks/>
          </p:cNvCxnSpPr>
          <p:nvPr/>
        </p:nvCxnSpPr>
        <p:spPr>
          <a:xfrm>
            <a:off x="8298433" y="3402068"/>
            <a:ext cx="0" cy="12923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6AFF337-B486-9B00-EBF7-1ECE4D925E99}"/>
              </a:ext>
            </a:extLst>
          </p:cNvPr>
          <p:cNvCxnSpPr>
            <a:cxnSpLocks/>
          </p:cNvCxnSpPr>
          <p:nvPr/>
        </p:nvCxnSpPr>
        <p:spPr>
          <a:xfrm>
            <a:off x="10652331" y="3814809"/>
            <a:ext cx="744458" cy="19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E55D606-5C40-0498-E84D-38F727DFB92E}"/>
              </a:ext>
            </a:extLst>
          </p:cNvPr>
          <p:cNvCxnSpPr>
            <a:cxnSpLocks/>
          </p:cNvCxnSpPr>
          <p:nvPr/>
        </p:nvCxnSpPr>
        <p:spPr>
          <a:xfrm flipH="1" flipV="1">
            <a:off x="8286336" y="3386871"/>
            <a:ext cx="1312592" cy="105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E7DD607-C863-4128-0FEB-4A9083F1FDE9}"/>
              </a:ext>
            </a:extLst>
          </p:cNvPr>
          <p:cNvCxnSpPr>
            <a:cxnSpLocks/>
          </p:cNvCxnSpPr>
          <p:nvPr/>
        </p:nvCxnSpPr>
        <p:spPr>
          <a:xfrm>
            <a:off x="9586275" y="3395926"/>
            <a:ext cx="0" cy="1978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E87C858-43E5-CBF0-654F-FDF691B47544}"/>
              </a:ext>
            </a:extLst>
          </p:cNvPr>
          <p:cNvCxnSpPr>
            <a:cxnSpLocks/>
          </p:cNvCxnSpPr>
          <p:nvPr/>
        </p:nvCxnSpPr>
        <p:spPr>
          <a:xfrm flipH="1">
            <a:off x="11054204" y="3029622"/>
            <a:ext cx="8073" cy="7949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32E8D77-5BBD-55F5-C503-CF19FEAB6CAD}"/>
              </a:ext>
            </a:extLst>
          </p:cNvPr>
          <p:cNvCxnSpPr>
            <a:cxnSpLocks/>
          </p:cNvCxnSpPr>
          <p:nvPr/>
        </p:nvCxnSpPr>
        <p:spPr>
          <a:xfrm flipH="1" flipV="1">
            <a:off x="8953817" y="3021360"/>
            <a:ext cx="2108460" cy="228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FD464C7-43B8-4A1B-6857-2D4F0B7D0D0F}"/>
              </a:ext>
            </a:extLst>
          </p:cNvPr>
          <p:cNvCxnSpPr>
            <a:cxnSpLocks/>
          </p:cNvCxnSpPr>
          <p:nvPr/>
        </p:nvCxnSpPr>
        <p:spPr>
          <a:xfrm>
            <a:off x="8942632" y="3029622"/>
            <a:ext cx="0" cy="3771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F698F8A5-3BFC-CF55-23DC-CF63D32D86C9}"/>
              </a:ext>
            </a:extLst>
          </p:cNvPr>
          <p:cNvSpPr txBox="1"/>
          <p:nvPr/>
        </p:nvSpPr>
        <p:spPr>
          <a:xfrm>
            <a:off x="92499" y="4099246"/>
            <a:ext cx="2237265" cy="646331"/>
          </a:xfrm>
          <a:prstGeom prst="rect">
            <a:avLst/>
          </a:prstGeom>
          <a:noFill/>
        </p:spPr>
        <p:txBody>
          <a:bodyPr wrap="square" rtlCol="0">
            <a:spAutoFit/>
          </a:bodyPr>
          <a:lstStyle/>
          <a:p>
            <a:r>
              <a:rPr lang="en-IT" sz="1800" b="1" dirty="0">
                <a:solidFill>
                  <a:srgbClr val="FF00E2"/>
                </a:solidFill>
                <a:latin typeface="Titillium Web"/>
              </a:rPr>
              <a:t>HC methodology</a:t>
            </a:r>
          </a:p>
          <a:p>
            <a:r>
              <a:rPr lang="en-GB" sz="1800" b="1" dirty="0">
                <a:solidFill>
                  <a:srgbClr val="FF00E2"/>
                </a:solidFill>
                <a:latin typeface="Titillium Web"/>
              </a:rPr>
              <a:t>w</a:t>
            </a:r>
            <a:r>
              <a:rPr lang="en-IT" sz="1800" b="1" dirty="0">
                <a:solidFill>
                  <a:srgbClr val="FF00E2"/>
                </a:solidFill>
                <a:latin typeface="Titillium Web"/>
              </a:rPr>
              <a:t>ith cosine distance</a:t>
            </a:r>
          </a:p>
        </p:txBody>
      </p:sp>
      <p:sp>
        <p:nvSpPr>
          <p:cNvPr id="146" name="TextBox 145">
            <a:extLst>
              <a:ext uri="{FF2B5EF4-FFF2-40B4-BE49-F238E27FC236}">
                <a16:creationId xmlns:a16="http://schemas.microsoft.com/office/drawing/2014/main" id="{6247F29A-E020-7D71-B0A6-C0B49837E826}"/>
              </a:ext>
            </a:extLst>
          </p:cNvPr>
          <p:cNvSpPr txBox="1"/>
          <p:nvPr/>
        </p:nvSpPr>
        <p:spPr>
          <a:xfrm>
            <a:off x="6520236" y="2619779"/>
            <a:ext cx="2237265" cy="646331"/>
          </a:xfrm>
          <a:prstGeom prst="rect">
            <a:avLst/>
          </a:prstGeom>
          <a:noFill/>
        </p:spPr>
        <p:txBody>
          <a:bodyPr wrap="square" rtlCol="0">
            <a:spAutoFit/>
          </a:bodyPr>
          <a:lstStyle/>
          <a:p>
            <a:r>
              <a:rPr lang="en-IT" sz="1800" b="1" dirty="0">
                <a:solidFill>
                  <a:srgbClr val="FF00E2"/>
                </a:solidFill>
                <a:latin typeface="Titillium Web"/>
              </a:rPr>
              <a:t>ML methodology</a:t>
            </a:r>
          </a:p>
          <a:p>
            <a:r>
              <a:rPr lang="en-GB" sz="1800" b="1" dirty="0">
                <a:solidFill>
                  <a:srgbClr val="FF00E2"/>
                </a:solidFill>
                <a:latin typeface="Titillium Web"/>
              </a:rPr>
              <a:t>w</a:t>
            </a:r>
            <a:r>
              <a:rPr lang="en-IT" sz="1800" b="1" dirty="0">
                <a:solidFill>
                  <a:srgbClr val="FF00E2"/>
                </a:solidFill>
                <a:latin typeface="Titillium Web"/>
              </a:rPr>
              <a:t>ith cosine distance</a:t>
            </a:r>
          </a:p>
        </p:txBody>
      </p:sp>
      <p:sp>
        <p:nvSpPr>
          <p:cNvPr id="147" name="TextBox 146">
            <a:extLst>
              <a:ext uri="{FF2B5EF4-FFF2-40B4-BE49-F238E27FC236}">
                <a16:creationId xmlns:a16="http://schemas.microsoft.com/office/drawing/2014/main" id="{DD65ABD7-34E0-099A-E762-3DA6E2FF9A84}"/>
              </a:ext>
            </a:extLst>
          </p:cNvPr>
          <p:cNvSpPr txBox="1"/>
          <p:nvPr/>
        </p:nvSpPr>
        <p:spPr>
          <a:xfrm>
            <a:off x="7172695" y="5329862"/>
            <a:ext cx="4629354" cy="1077218"/>
          </a:xfrm>
          <a:prstGeom prst="rect">
            <a:avLst/>
          </a:prstGeom>
          <a:noFill/>
        </p:spPr>
        <p:txBody>
          <a:bodyPr wrap="square" rtlCol="0">
            <a:spAutoFit/>
          </a:bodyPr>
          <a:lstStyle/>
          <a:p>
            <a:pPr algn="r"/>
            <a:r>
              <a:rPr lang="en-IT" sz="3200" dirty="0">
                <a:latin typeface="Garamond" panose="02020404030301010803" pitchFamily="18" charset="0"/>
              </a:rPr>
              <a:t>Flux Maps</a:t>
            </a:r>
          </a:p>
          <a:p>
            <a:pPr algn="r"/>
            <a:r>
              <a:rPr lang="en-GB" sz="3200" dirty="0">
                <a:latin typeface="Garamond" panose="02020404030301010803" pitchFamily="18" charset="0"/>
              </a:rPr>
              <a:t>N</a:t>
            </a:r>
            <a:r>
              <a:rPr lang="en-IT" sz="3200" dirty="0">
                <a:latin typeface="Garamond" panose="02020404030301010803" pitchFamily="18" charset="0"/>
              </a:rPr>
              <a:t>arrow bands data</a:t>
            </a:r>
          </a:p>
        </p:txBody>
      </p:sp>
    </p:spTree>
    <p:extLst>
      <p:ext uri="{BB962C8B-B14F-4D97-AF65-F5344CB8AC3E}">
        <p14:creationId xmlns:p14="http://schemas.microsoft.com/office/powerpoint/2010/main" val="3742154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61CD607D-6EC1-7FAE-E83D-F2DE6D7345F8}"/>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7333E7A5-FE9D-C356-295D-EB9F33FC1C2F}"/>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E9CF5CD7-A821-4D9C-6E50-C2A3F01916C3}"/>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48C04598-06A3-EC05-2C06-D6A5123DF491}"/>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D4A32BF5-D903-19CB-E088-95C02BDDF0F3}"/>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BAB45E41-3090-2FC8-6298-6C1227BC8ACC}"/>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8" name="Google Shape;151;g27df92e4ca9_0_1">
            <a:extLst>
              <a:ext uri="{FF2B5EF4-FFF2-40B4-BE49-F238E27FC236}">
                <a16:creationId xmlns:a16="http://schemas.microsoft.com/office/drawing/2014/main" id="{F0067857-973F-4FFC-0FCB-5949651C2106}"/>
              </a:ext>
            </a:extLst>
          </p:cNvPr>
          <p:cNvSpPr txBox="1"/>
          <p:nvPr/>
        </p:nvSpPr>
        <p:spPr>
          <a:xfrm>
            <a:off x="155681" y="1029724"/>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sp>
        <p:nvSpPr>
          <p:cNvPr id="2" name="TextBox 1">
            <a:extLst>
              <a:ext uri="{FF2B5EF4-FFF2-40B4-BE49-F238E27FC236}">
                <a16:creationId xmlns:a16="http://schemas.microsoft.com/office/drawing/2014/main" id="{7FE8A021-3855-6F9D-24D8-7C4756CA38FD}"/>
              </a:ext>
            </a:extLst>
          </p:cNvPr>
          <p:cNvSpPr txBox="1"/>
          <p:nvPr/>
        </p:nvSpPr>
        <p:spPr>
          <a:xfrm>
            <a:off x="371376" y="2335421"/>
            <a:ext cx="5830442" cy="553998"/>
          </a:xfrm>
          <a:prstGeom prst="rect">
            <a:avLst/>
          </a:prstGeom>
          <a:noFill/>
        </p:spPr>
        <p:txBody>
          <a:bodyPr wrap="none" rtlCol="0">
            <a:spAutoFit/>
          </a:bodyPr>
          <a:lstStyle/>
          <a:p>
            <a:r>
              <a:rPr lang="en-IT" sz="3000" b="1" dirty="0">
                <a:solidFill>
                  <a:srgbClr val="1C7FFF"/>
                </a:solidFill>
                <a:latin typeface="Titillium Web"/>
              </a:rPr>
              <a:t>RESULT 2 – Classification of SNRs</a:t>
            </a:r>
          </a:p>
        </p:txBody>
      </p:sp>
      <p:sp>
        <p:nvSpPr>
          <p:cNvPr id="6" name="TextBox 5">
            <a:extLst>
              <a:ext uri="{FF2B5EF4-FFF2-40B4-BE49-F238E27FC236}">
                <a16:creationId xmlns:a16="http://schemas.microsoft.com/office/drawing/2014/main" id="{7384F755-CF7D-B1C3-43F0-4117AFD4CA98}"/>
              </a:ext>
            </a:extLst>
          </p:cNvPr>
          <p:cNvSpPr txBox="1"/>
          <p:nvPr/>
        </p:nvSpPr>
        <p:spPr>
          <a:xfrm>
            <a:off x="467555" y="2932936"/>
            <a:ext cx="11562392" cy="553998"/>
          </a:xfrm>
          <a:prstGeom prst="rect">
            <a:avLst/>
          </a:prstGeom>
          <a:noFill/>
        </p:spPr>
        <p:txBody>
          <a:bodyPr wrap="square" rtlCol="0">
            <a:spAutoFit/>
          </a:bodyPr>
          <a:lstStyle/>
          <a:p>
            <a:pPr algn="just"/>
            <a:r>
              <a:rPr lang="it-IT" sz="3000" b="1" dirty="0" err="1">
                <a:solidFill>
                  <a:srgbClr val="1C7FFF"/>
                </a:solidFill>
                <a:latin typeface="Titillium Web"/>
              </a:rPr>
              <a:t>Controversial</a:t>
            </a:r>
            <a:r>
              <a:rPr lang="it-IT" sz="3000" b="1" dirty="0">
                <a:solidFill>
                  <a:srgbClr val="1C7FFF"/>
                </a:solidFill>
                <a:latin typeface="Titillium Web"/>
              </a:rPr>
              <a:t> </a:t>
            </a:r>
            <a:r>
              <a:rPr lang="it-IT" sz="3000" b="1" dirty="0" err="1">
                <a:solidFill>
                  <a:srgbClr val="1C7FFF"/>
                </a:solidFill>
                <a:latin typeface="Titillium Web"/>
              </a:rPr>
              <a:t>result</a:t>
            </a:r>
            <a:endParaRPr lang="en-IT" sz="3000" b="1" dirty="0">
              <a:solidFill>
                <a:srgbClr val="1C7FFF"/>
              </a:solidFill>
              <a:latin typeface="Titillium Web"/>
            </a:endParaRPr>
          </a:p>
        </p:txBody>
      </p:sp>
      <p:sp>
        <p:nvSpPr>
          <p:cNvPr id="3" name="Rectangle 2">
            <a:extLst>
              <a:ext uri="{FF2B5EF4-FFF2-40B4-BE49-F238E27FC236}">
                <a16:creationId xmlns:a16="http://schemas.microsoft.com/office/drawing/2014/main" id="{B82F1F4E-962D-7D5B-F31E-870714E7580E}"/>
              </a:ext>
            </a:extLst>
          </p:cNvPr>
          <p:cNvSpPr/>
          <p:nvPr/>
        </p:nvSpPr>
        <p:spPr>
          <a:xfrm>
            <a:off x="9449902" y="4712339"/>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4" name="Straight Connector 3">
            <a:extLst>
              <a:ext uri="{FF2B5EF4-FFF2-40B4-BE49-F238E27FC236}">
                <a16:creationId xmlns:a16="http://schemas.microsoft.com/office/drawing/2014/main" id="{D431347B-5344-0157-5F38-2E47267C2081}"/>
              </a:ext>
            </a:extLst>
          </p:cNvPr>
          <p:cNvCxnSpPr>
            <a:cxnSpLocks/>
          </p:cNvCxnSpPr>
          <p:nvPr/>
        </p:nvCxnSpPr>
        <p:spPr>
          <a:xfrm>
            <a:off x="8986257" y="4885067"/>
            <a:ext cx="0" cy="107774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08F0A6D-9E4C-2ACE-128D-CEAA1B7C0900}"/>
              </a:ext>
            </a:extLst>
          </p:cNvPr>
          <p:cNvCxnSpPr>
            <a:cxnSpLocks/>
          </p:cNvCxnSpPr>
          <p:nvPr/>
        </p:nvCxnSpPr>
        <p:spPr>
          <a:xfrm flipH="1">
            <a:off x="11260865" y="5082904"/>
            <a:ext cx="15428" cy="86536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8493C20-39F4-4643-0C1E-72E3C7D81B41}"/>
              </a:ext>
            </a:extLst>
          </p:cNvPr>
          <p:cNvSpPr txBox="1"/>
          <p:nvPr/>
        </p:nvSpPr>
        <p:spPr>
          <a:xfrm>
            <a:off x="8607561" y="5965822"/>
            <a:ext cx="725871" cy="307777"/>
          </a:xfrm>
          <a:prstGeom prst="rect">
            <a:avLst/>
          </a:prstGeom>
          <a:noFill/>
        </p:spPr>
        <p:txBody>
          <a:bodyPr wrap="square">
            <a:spAutoFit/>
          </a:bodyPr>
          <a:lstStyle/>
          <a:p>
            <a:r>
              <a:rPr lang="en-IT" sz="1400" b="1" dirty="0">
                <a:solidFill>
                  <a:srgbClr val="00B050"/>
                </a:solidFill>
              </a:rPr>
              <a:t>W49B</a:t>
            </a:r>
            <a:endParaRPr lang="en-IT" dirty="0"/>
          </a:p>
        </p:txBody>
      </p:sp>
      <p:sp>
        <p:nvSpPr>
          <p:cNvPr id="9" name="TextBox 8">
            <a:extLst>
              <a:ext uri="{FF2B5EF4-FFF2-40B4-BE49-F238E27FC236}">
                <a16:creationId xmlns:a16="http://schemas.microsoft.com/office/drawing/2014/main" id="{73ECF821-E02A-EDAE-D21B-4B8552217CFE}"/>
              </a:ext>
            </a:extLst>
          </p:cNvPr>
          <p:cNvSpPr txBox="1"/>
          <p:nvPr/>
        </p:nvSpPr>
        <p:spPr>
          <a:xfrm>
            <a:off x="9330392" y="5954255"/>
            <a:ext cx="895599" cy="307777"/>
          </a:xfrm>
          <a:prstGeom prst="rect">
            <a:avLst/>
          </a:prstGeom>
          <a:noFill/>
        </p:spPr>
        <p:txBody>
          <a:bodyPr wrap="square">
            <a:spAutoFit/>
          </a:bodyPr>
          <a:lstStyle/>
          <a:p>
            <a:r>
              <a:rPr lang="en-IT" sz="1400" b="1" dirty="0">
                <a:solidFill>
                  <a:srgbClr val="00B050"/>
                </a:solidFill>
              </a:rPr>
              <a:t>CAS-A</a:t>
            </a:r>
            <a:endParaRPr lang="en-IT" dirty="0">
              <a:solidFill>
                <a:srgbClr val="00B050"/>
              </a:solidFill>
            </a:endParaRPr>
          </a:p>
        </p:txBody>
      </p:sp>
      <p:sp>
        <p:nvSpPr>
          <p:cNvPr id="10" name="TextBox 9">
            <a:extLst>
              <a:ext uri="{FF2B5EF4-FFF2-40B4-BE49-F238E27FC236}">
                <a16:creationId xmlns:a16="http://schemas.microsoft.com/office/drawing/2014/main" id="{CC9272A4-A0CD-C461-930D-9B8811102E82}"/>
              </a:ext>
            </a:extLst>
          </p:cNvPr>
          <p:cNvSpPr txBox="1"/>
          <p:nvPr/>
        </p:nvSpPr>
        <p:spPr>
          <a:xfrm>
            <a:off x="10074849" y="5948270"/>
            <a:ext cx="959470" cy="307777"/>
          </a:xfrm>
          <a:prstGeom prst="rect">
            <a:avLst/>
          </a:prstGeom>
          <a:noFill/>
        </p:spPr>
        <p:txBody>
          <a:bodyPr wrap="square">
            <a:spAutoFit/>
          </a:bodyPr>
          <a:lstStyle/>
          <a:p>
            <a:r>
              <a:rPr lang="en-IT" sz="1400" b="1" dirty="0">
                <a:solidFill>
                  <a:srgbClr val="FF0000"/>
                </a:solidFill>
              </a:rPr>
              <a:t>TYCHO</a:t>
            </a:r>
            <a:endParaRPr lang="en-IT" dirty="0"/>
          </a:p>
        </p:txBody>
      </p:sp>
      <p:sp>
        <p:nvSpPr>
          <p:cNvPr id="11" name="TextBox 10">
            <a:extLst>
              <a:ext uri="{FF2B5EF4-FFF2-40B4-BE49-F238E27FC236}">
                <a16:creationId xmlns:a16="http://schemas.microsoft.com/office/drawing/2014/main" id="{66859F9C-30B1-3891-B7CE-F7D39D4006EB}"/>
              </a:ext>
            </a:extLst>
          </p:cNvPr>
          <p:cNvSpPr txBox="1"/>
          <p:nvPr/>
        </p:nvSpPr>
        <p:spPr>
          <a:xfrm>
            <a:off x="7715002" y="5954050"/>
            <a:ext cx="1407006" cy="307777"/>
          </a:xfrm>
          <a:prstGeom prst="rect">
            <a:avLst/>
          </a:prstGeom>
          <a:noFill/>
        </p:spPr>
        <p:txBody>
          <a:bodyPr wrap="square">
            <a:spAutoFit/>
          </a:bodyPr>
          <a:lstStyle/>
          <a:p>
            <a:r>
              <a:rPr lang="en-IT" sz="1400" b="1" dirty="0">
                <a:solidFill>
                  <a:srgbClr val="FF0000"/>
                </a:solidFill>
              </a:rPr>
              <a:t>KEPLER</a:t>
            </a:r>
            <a:endParaRPr lang="en-IT" dirty="0"/>
          </a:p>
        </p:txBody>
      </p:sp>
      <p:cxnSp>
        <p:nvCxnSpPr>
          <p:cNvPr id="12" name="Straight Connector 11">
            <a:extLst>
              <a:ext uri="{FF2B5EF4-FFF2-40B4-BE49-F238E27FC236}">
                <a16:creationId xmlns:a16="http://schemas.microsoft.com/office/drawing/2014/main" id="{FF6D1E64-28F1-F58E-EC02-DB0263264BFE}"/>
              </a:ext>
            </a:extLst>
          </p:cNvPr>
          <p:cNvCxnSpPr>
            <a:cxnSpLocks/>
          </p:cNvCxnSpPr>
          <p:nvPr/>
        </p:nvCxnSpPr>
        <p:spPr>
          <a:xfrm>
            <a:off x="9732399" y="4878902"/>
            <a:ext cx="0" cy="106338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69B954-D04C-2AF2-834D-FB80088ECBB5}"/>
              </a:ext>
            </a:extLst>
          </p:cNvPr>
          <p:cNvCxnSpPr>
            <a:cxnSpLocks/>
          </p:cNvCxnSpPr>
          <p:nvPr/>
        </p:nvCxnSpPr>
        <p:spPr>
          <a:xfrm flipH="1">
            <a:off x="8970497" y="4878902"/>
            <a:ext cx="761902" cy="16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2991C6-5711-4FA5-D2B3-8F9DBBDF0A89}"/>
              </a:ext>
            </a:extLst>
          </p:cNvPr>
          <p:cNvCxnSpPr/>
          <p:nvPr/>
        </p:nvCxnSpPr>
        <p:spPr>
          <a:xfrm>
            <a:off x="10516407" y="5061776"/>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29F614-20CB-0E24-0B6F-75B6F26511DA}"/>
              </a:ext>
            </a:extLst>
          </p:cNvPr>
          <p:cNvCxnSpPr>
            <a:cxnSpLocks/>
          </p:cNvCxnSpPr>
          <p:nvPr/>
        </p:nvCxnSpPr>
        <p:spPr>
          <a:xfrm>
            <a:off x="8162509" y="4649035"/>
            <a:ext cx="0" cy="12923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58169B-83F5-0052-5F73-8A88A5FF46E3}"/>
              </a:ext>
            </a:extLst>
          </p:cNvPr>
          <p:cNvCxnSpPr>
            <a:cxnSpLocks/>
          </p:cNvCxnSpPr>
          <p:nvPr/>
        </p:nvCxnSpPr>
        <p:spPr>
          <a:xfrm>
            <a:off x="10516407" y="5061776"/>
            <a:ext cx="744458" cy="19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71122B4-EE02-3DD5-3E4A-CFA9CA1F4518}"/>
              </a:ext>
            </a:extLst>
          </p:cNvPr>
          <p:cNvCxnSpPr>
            <a:cxnSpLocks/>
          </p:cNvCxnSpPr>
          <p:nvPr/>
        </p:nvCxnSpPr>
        <p:spPr>
          <a:xfrm flipH="1" flipV="1">
            <a:off x="8150412" y="4633838"/>
            <a:ext cx="1312592" cy="105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1A86FA-9513-392C-7DCB-636A70196F6D}"/>
              </a:ext>
            </a:extLst>
          </p:cNvPr>
          <p:cNvCxnSpPr>
            <a:cxnSpLocks/>
          </p:cNvCxnSpPr>
          <p:nvPr/>
        </p:nvCxnSpPr>
        <p:spPr>
          <a:xfrm>
            <a:off x="9450351" y="4642893"/>
            <a:ext cx="0" cy="1978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B3245E5-DBB9-6D8C-DA82-1B9B25ADD386}"/>
              </a:ext>
            </a:extLst>
          </p:cNvPr>
          <p:cNvCxnSpPr>
            <a:cxnSpLocks/>
          </p:cNvCxnSpPr>
          <p:nvPr/>
        </p:nvCxnSpPr>
        <p:spPr>
          <a:xfrm flipH="1">
            <a:off x="10918280" y="4276589"/>
            <a:ext cx="8073" cy="7949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8EE874-7B53-0A19-E9E4-D073AA42837D}"/>
              </a:ext>
            </a:extLst>
          </p:cNvPr>
          <p:cNvCxnSpPr>
            <a:cxnSpLocks/>
          </p:cNvCxnSpPr>
          <p:nvPr/>
        </p:nvCxnSpPr>
        <p:spPr>
          <a:xfrm flipH="1" flipV="1">
            <a:off x="8817893" y="4268327"/>
            <a:ext cx="2108460" cy="228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6249CE-43D2-B168-41CC-0D2CE19CBB6B}"/>
              </a:ext>
            </a:extLst>
          </p:cNvPr>
          <p:cNvCxnSpPr>
            <a:cxnSpLocks/>
          </p:cNvCxnSpPr>
          <p:nvPr/>
        </p:nvCxnSpPr>
        <p:spPr>
          <a:xfrm>
            <a:off x="8806708" y="4276589"/>
            <a:ext cx="0" cy="3771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C59D8E4-0A32-8F30-228F-CCEC2BFC0076}"/>
              </a:ext>
            </a:extLst>
          </p:cNvPr>
          <p:cNvSpPr txBox="1"/>
          <p:nvPr/>
        </p:nvSpPr>
        <p:spPr>
          <a:xfrm>
            <a:off x="10918280" y="5941376"/>
            <a:ext cx="1062497" cy="307777"/>
          </a:xfrm>
          <a:prstGeom prst="rect">
            <a:avLst/>
          </a:prstGeom>
          <a:noFill/>
        </p:spPr>
        <p:txBody>
          <a:bodyPr wrap="square">
            <a:spAutoFit/>
          </a:bodyPr>
          <a:lstStyle/>
          <a:p>
            <a:r>
              <a:rPr lang="en-IT" sz="1400" b="1" dirty="0">
                <a:solidFill>
                  <a:srgbClr val="00B050"/>
                </a:solidFill>
              </a:rPr>
              <a:t>G292</a:t>
            </a:r>
            <a:endParaRPr lang="en-IT" dirty="0"/>
          </a:p>
        </p:txBody>
      </p:sp>
      <p:sp>
        <p:nvSpPr>
          <p:cNvPr id="25" name="TextBox 24">
            <a:extLst>
              <a:ext uri="{FF2B5EF4-FFF2-40B4-BE49-F238E27FC236}">
                <a16:creationId xmlns:a16="http://schemas.microsoft.com/office/drawing/2014/main" id="{8A9A8FD4-9478-591D-2644-1FB57E362773}"/>
              </a:ext>
            </a:extLst>
          </p:cNvPr>
          <p:cNvSpPr txBox="1"/>
          <p:nvPr/>
        </p:nvSpPr>
        <p:spPr>
          <a:xfrm>
            <a:off x="6127290" y="3689186"/>
            <a:ext cx="2237265" cy="646331"/>
          </a:xfrm>
          <a:prstGeom prst="rect">
            <a:avLst/>
          </a:prstGeom>
          <a:noFill/>
        </p:spPr>
        <p:txBody>
          <a:bodyPr wrap="square" rtlCol="0">
            <a:spAutoFit/>
          </a:bodyPr>
          <a:lstStyle/>
          <a:p>
            <a:r>
              <a:rPr lang="en-IT" sz="1800" b="1" dirty="0">
                <a:solidFill>
                  <a:srgbClr val="FF00E2"/>
                </a:solidFill>
                <a:latin typeface="Titillium Web"/>
              </a:rPr>
              <a:t>ML methodology</a:t>
            </a:r>
          </a:p>
          <a:p>
            <a:r>
              <a:rPr lang="en-GB" sz="1800" b="1" dirty="0">
                <a:solidFill>
                  <a:srgbClr val="FF00E2"/>
                </a:solidFill>
                <a:latin typeface="Titillium Web"/>
              </a:rPr>
              <a:t>w</a:t>
            </a:r>
            <a:r>
              <a:rPr lang="en-IT" sz="1800" b="1" dirty="0">
                <a:solidFill>
                  <a:srgbClr val="FF00E2"/>
                </a:solidFill>
                <a:latin typeface="Titillium Web"/>
              </a:rPr>
              <a:t>ith cosine distance</a:t>
            </a:r>
          </a:p>
        </p:txBody>
      </p:sp>
      <p:sp>
        <p:nvSpPr>
          <p:cNvPr id="16" name="Rectangle 15">
            <a:extLst>
              <a:ext uri="{FF2B5EF4-FFF2-40B4-BE49-F238E27FC236}">
                <a16:creationId xmlns:a16="http://schemas.microsoft.com/office/drawing/2014/main" id="{396DCD40-4AA9-E4A1-7C7E-604F32E21EE4}"/>
              </a:ext>
            </a:extLst>
          </p:cNvPr>
          <p:cNvSpPr/>
          <p:nvPr/>
        </p:nvSpPr>
        <p:spPr>
          <a:xfrm>
            <a:off x="2349534" y="4582750"/>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23" name="Straight Connector 22">
            <a:extLst>
              <a:ext uri="{FF2B5EF4-FFF2-40B4-BE49-F238E27FC236}">
                <a16:creationId xmlns:a16="http://schemas.microsoft.com/office/drawing/2014/main" id="{6828DE8A-CDCF-BFF3-B26D-8DB303E4C807}"/>
              </a:ext>
            </a:extLst>
          </p:cNvPr>
          <p:cNvCxnSpPr/>
          <p:nvPr/>
        </p:nvCxnSpPr>
        <p:spPr>
          <a:xfrm>
            <a:off x="971489" y="4932837"/>
            <a:ext cx="0" cy="87235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3DA770-9A4F-A144-50B1-74FE7758C1E5}"/>
              </a:ext>
            </a:extLst>
          </p:cNvPr>
          <p:cNvCxnSpPr/>
          <p:nvPr/>
        </p:nvCxnSpPr>
        <p:spPr>
          <a:xfrm>
            <a:off x="1715947" y="4952308"/>
            <a:ext cx="0" cy="87235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B882F9-EC9C-B040-DFB6-D962DFBD1FF8}"/>
              </a:ext>
            </a:extLst>
          </p:cNvPr>
          <p:cNvCxnSpPr>
            <a:cxnSpLocks/>
          </p:cNvCxnSpPr>
          <p:nvPr/>
        </p:nvCxnSpPr>
        <p:spPr>
          <a:xfrm>
            <a:off x="971489" y="4932837"/>
            <a:ext cx="744458" cy="1947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38E394-BE1E-74F4-E0E7-9DD63A199681}"/>
              </a:ext>
            </a:extLst>
          </p:cNvPr>
          <p:cNvSpPr txBox="1"/>
          <p:nvPr/>
        </p:nvSpPr>
        <p:spPr>
          <a:xfrm>
            <a:off x="530435" y="5824666"/>
            <a:ext cx="725871" cy="307777"/>
          </a:xfrm>
          <a:prstGeom prst="rect">
            <a:avLst/>
          </a:prstGeom>
          <a:noFill/>
        </p:spPr>
        <p:txBody>
          <a:bodyPr wrap="square">
            <a:spAutoFit/>
          </a:bodyPr>
          <a:lstStyle/>
          <a:p>
            <a:r>
              <a:rPr lang="en-IT" sz="1400" b="1" dirty="0">
                <a:solidFill>
                  <a:srgbClr val="00B050"/>
                </a:solidFill>
              </a:rPr>
              <a:t>W49B</a:t>
            </a:r>
            <a:endParaRPr lang="en-IT" dirty="0"/>
          </a:p>
        </p:txBody>
      </p:sp>
      <p:sp>
        <p:nvSpPr>
          <p:cNvPr id="29" name="TextBox 28">
            <a:extLst>
              <a:ext uri="{FF2B5EF4-FFF2-40B4-BE49-F238E27FC236}">
                <a16:creationId xmlns:a16="http://schemas.microsoft.com/office/drawing/2014/main" id="{17B0A021-E7CA-517F-39A0-992537F22DB4}"/>
              </a:ext>
            </a:extLst>
          </p:cNvPr>
          <p:cNvSpPr txBox="1"/>
          <p:nvPr/>
        </p:nvSpPr>
        <p:spPr>
          <a:xfrm>
            <a:off x="1167527" y="5839000"/>
            <a:ext cx="1062497" cy="307777"/>
          </a:xfrm>
          <a:prstGeom prst="rect">
            <a:avLst/>
          </a:prstGeom>
          <a:noFill/>
        </p:spPr>
        <p:txBody>
          <a:bodyPr wrap="square">
            <a:spAutoFit/>
          </a:bodyPr>
          <a:lstStyle/>
          <a:p>
            <a:r>
              <a:rPr lang="en-IT" sz="1400" b="1" dirty="0">
                <a:solidFill>
                  <a:srgbClr val="00B050"/>
                </a:solidFill>
              </a:rPr>
              <a:t>G292 part</a:t>
            </a:r>
            <a:endParaRPr lang="en-IT" dirty="0"/>
          </a:p>
        </p:txBody>
      </p:sp>
      <p:sp>
        <p:nvSpPr>
          <p:cNvPr id="30" name="TextBox 29">
            <a:extLst>
              <a:ext uri="{FF2B5EF4-FFF2-40B4-BE49-F238E27FC236}">
                <a16:creationId xmlns:a16="http://schemas.microsoft.com/office/drawing/2014/main" id="{AD97D502-E837-7481-3147-4146FBABDAC3}"/>
              </a:ext>
            </a:extLst>
          </p:cNvPr>
          <p:cNvSpPr txBox="1"/>
          <p:nvPr/>
        </p:nvSpPr>
        <p:spPr>
          <a:xfrm>
            <a:off x="2230024" y="5824666"/>
            <a:ext cx="895599" cy="307777"/>
          </a:xfrm>
          <a:prstGeom prst="rect">
            <a:avLst/>
          </a:prstGeom>
          <a:noFill/>
        </p:spPr>
        <p:txBody>
          <a:bodyPr wrap="square">
            <a:spAutoFit/>
          </a:bodyPr>
          <a:lstStyle/>
          <a:p>
            <a:r>
              <a:rPr lang="en-IT" sz="1400" b="1" dirty="0">
                <a:solidFill>
                  <a:schemeClr val="accent2">
                    <a:lumMod val="60000"/>
                    <a:lumOff val="40000"/>
                  </a:schemeClr>
                </a:solidFill>
              </a:rPr>
              <a:t>CAS-A</a:t>
            </a:r>
            <a:endParaRPr lang="en-IT" dirty="0"/>
          </a:p>
        </p:txBody>
      </p:sp>
      <p:sp>
        <p:nvSpPr>
          <p:cNvPr id="31" name="TextBox 30">
            <a:extLst>
              <a:ext uri="{FF2B5EF4-FFF2-40B4-BE49-F238E27FC236}">
                <a16:creationId xmlns:a16="http://schemas.microsoft.com/office/drawing/2014/main" id="{1167EB4D-DF18-3397-E2BE-14C1C5A70E40}"/>
              </a:ext>
            </a:extLst>
          </p:cNvPr>
          <p:cNvSpPr txBox="1"/>
          <p:nvPr/>
        </p:nvSpPr>
        <p:spPr>
          <a:xfrm>
            <a:off x="2974481" y="5818681"/>
            <a:ext cx="959470" cy="307777"/>
          </a:xfrm>
          <a:prstGeom prst="rect">
            <a:avLst/>
          </a:prstGeom>
          <a:noFill/>
        </p:spPr>
        <p:txBody>
          <a:bodyPr wrap="square">
            <a:spAutoFit/>
          </a:bodyPr>
          <a:lstStyle/>
          <a:p>
            <a:r>
              <a:rPr lang="en-IT" sz="1400" b="1" dirty="0">
                <a:solidFill>
                  <a:srgbClr val="FF0000"/>
                </a:solidFill>
              </a:rPr>
              <a:t>TYCHO</a:t>
            </a:r>
            <a:endParaRPr lang="en-IT" dirty="0"/>
          </a:p>
        </p:txBody>
      </p:sp>
      <p:sp>
        <p:nvSpPr>
          <p:cNvPr id="32" name="TextBox 31">
            <a:extLst>
              <a:ext uri="{FF2B5EF4-FFF2-40B4-BE49-F238E27FC236}">
                <a16:creationId xmlns:a16="http://schemas.microsoft.com/office/drawing/2014/main" id="{11668F4B-4542-9E14-3EA1-3B891CD93949}"/>
              </a:ext>
            </a:extLst>
          </p:cNvPr>
          <p:cNvSpPr txBox="1"/>
          <p:nvPr/>
        </p:nvSpPr>
        <p:spPr>
          <a:xfrm>
            <a:off x="3870080" y="5812696"/>
            <a:ext cx="1407006" cy="307777"/>
          </a:xfrm>
          <a:prstGeom prst="rect">
            <a:avLst/>
          </a:prstGeom>
          <a:noFill/>
        </p:spPr>
        <p:txBody>
          <a:bodyPr wrap="square">
            <a:spAutoFit/>
          </a:bodyPr>
          <a:lstStyle/>
          <a:p>
            <a:r>
              <a:rPr lang="en-IT" sz="1400" b="1" dirty="0">
                <a:solidFill>
                  <a:srgbClr val="FF0000"/>
                </a:solidFill>
              </a:rPr>
              <a:t>KEPLER</a:t>
            </a:r>
            <a:endParaRPr lang="en-IT" dirty="0"/>
          </a:p>
        </p:txBody>
      </p:sp>
      <p:sp>
        <p:nvSpPr>
          <p:cNvPr id="33" name="TextBox 32">
            <a:extLst>
              <a:ext uri="{FF2B5EF4-FFF2-40B4-BE49-F238E27FC236}">
                <a16:creationId xmlns:a16="http://schemas.microsoft.com/office/drawing/2014/main" id="{82497F39-DF6B-E4A0-9CE7-60B7CB3E52B2}"/>
              </a:ext>
            </a:extLst>
          </p:cNvPr>
          <p:cNvSpPr txBox="1"/>
          <p:nvPr/>
        </p:nvSpPr>
        <p:spPr>
          <a:xfrm>
            <a:off x="4829550" y="5813092"/>
            <a:ext cx="1069894" cy="307777"/>
          </a:xfrm>
          <a:prstGeom prst="rect">
            <a:avLst/>
          </a:prstGeom>
          <a:noFill/>
        </p:spPr>
        <p:txBody>
          <a:bodyPr wrap="square">
            <a:spAutoFit/>
          </a:bodyPr>
          <a:lstStyle/>
          <a:p>
            <a:r>
              <a:rPr lang="en-IT" sz="1400" b="1" dirty="0">
                <a:solidFill>
                  <a:srgbClr val="00B0F0"/>
                </a:solidFill>
              </a:rPr>
              <a:t>G292 part</a:t>
            </a:r>
            <a:endParaRPr lang="en-IT" dirty="0"/>
          </a:p>
        </p:txBody>
      </p:sp>
      <p:cxnSp>
        <p:nvCxnSpPr>
          <p:cNvPr id="34" name="Straight Connector 33">
            <a:extLst>
              <a:ext uri="{FF2B5EF4-FFF2-40B4-BE49-F238E27FC236}">
                <a16:creationId xmlns:a16="http://schemas.microsoft.com/office/drawing/2014/main" id="{38F4079A-04AC-2CA9-3FAE-4CE1467D19D4}"/>
              </a:ext>
            </a:extLst>
          </p:cNvPr>
          <p:cNvCxnSpPr>
            <a:cxnSpLocks/>
          </p:cNvCxnSpPr>
          <p:nvPr/>
        </p:nvCxnSpPr>
        <p:spPr>
          <a:xfrm>
            <a:off x="2632031" y="4749313"/>
            <a:ext cx="0" cy="106338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EF5D74-266F-CD9A-8C93-72FF7FA06004}"/>
              </a:ext>
            </a:extLst>
          </p:cNvPr>
          <p:cNvCxnSpPr>
            <a:cxnSpLocks/>
          </p:cNvCxnSpPr>
          <p:nvPr/>
        </p:nvCxnSpPr>
        <p:spPr>
          <a:xfrm flipH="1" flipV="1">
            <a:off x="1319439" y="4738803"/>
            <a:ext cx="1312592" cy="1051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159FFB6-3694-6E61-6A58-6FE5974BB54A}"/>
              </a:ext>
            </a:extLst>
          </p:cNvPr>
          <p:cNvCxnSpPr>
            <a:cxnSpLocks/>
          </p:cNvCxnSpPr>
          <p:nvPr/>
        </p:nvCxnSpPr>
        <p:spPr>
          <a:xfrm>
            <a:off x="1319439" y="4734979"/>
            <a:ext cx="0" cy="19785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C41539-3058-8AE7-6A31-D0DE69F6DD72}"/>
              </a:ext>
            </a:extLst>
          </p:cNvPr>
          <p:cNvCxnSpPr/>
          <p:nvPr/>
        </p:nvCxnSpPr>
        <p:spPr>
          <a:xfrm>
            <a:off x="3416039" y="4932187"/>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49BD416-AD33-E21C-40F2-15272CB11161}"/>
              </a:ext>
            </a:extLst>
          </p:cNvPr>
          <p:cNvCxnSpPr/>
          <p:nvPr/>
        </p:nvCxnSpPr>
        <p:spPr>
          <a:xfrm>
            <a:off x="4160497" y="4951658"/>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54D39A3-EAB6-0BEE-3A4F-C597056A27B6}"/>
              </a:ext>
            </a:extLst>
          </p:cNvPr>
          <p:cNvCxnSpPr>
            <a:cxnSpLocks/>
          </p:cNvCxnSpPr>
          <p:nvPr/>
        </p:nvCxnSpPr>
        <p:spPr>
          <a:xfrm>
            <a:off x="3416039" y="4932187"/>
            <a:ext cx="744458" cy="19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636EA-62D3-E7D3-A840-E8AABFCEBCB5}"/>
              </a:ext>
            </a:extLst>
          </p:cNvPr>
          <p:cNvCxnSpPr>
            <a:cxnSpLocks/>
          </p:cNvCxnSpPr>
          <p:nvPr/>
        </p:nvCxnSpPr>
        <p:spPr>
          <a:xfrm>
            <a:off x="3662575" y="4527638"/>
            <a:ext cx="0" cy="4051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BD4CC93-F45C-CB85-365B-C51DB4D31D56}"/>
              </a:ext>
            </a:extLst>
          </p:cNvPr>
          <p:cNvCxnSpPr>
            <a:cxnSpLocks/>
          </p:cNvCxnSpPr>
          <p:nvPr/>
        </p:nvCxnSpPr>
        <p:spPr>
          <a:xfrm flipH="1" flipV="1">
            <a:off x="2349983" y="4517128"/>
            <a:ext cx="1312592" cy="105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1D1B917-287A-7517-E3CC-45D9E7667105}"/>
              </a:ext>
            </a:extLst>
          </p:cNvPr>
          <p:cNvCxnSpPr>
            <a:cxnSpLocks/>
          </p:cNvCxnSpPr>
          <p:nvPr/>
        </p:nvCxnSpPr>
        <p:spPr>
          <a:xfrm>
            <a:off x="2349983" y="4513304"/>
            <a:ext cx="0" cy="1978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06CCF11-CBA1-5EC9-DF46-0E9F2B5CFDDF}"/>
              </a:ext>
            </a:extLst>
          </p:cNvPr>
          <p:cNvCxnSpPr>
            <a:cxnSpLocks/>
          </p:cNvCxnSpPr>
          <p:nvPr/>
        </p:nvCxnSpPr>
        <p:spPr>
          <a:xfrm>
            <a:off x="5105728" y="4301769"/>
            <a:ext cx="15036" cy="150277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22F9B1C-1D00-129C-66BB-DDFD3CF76A31}"/>
              </a:ext>
            </a:extLst>
          </p:cNvPr>
          <p:cNvCxnSpPr>
            <a:cxnSpLocks/>
          </p:cNvCxnSpPr>
          <p:nvPr/>
        </p:nvCxnSpPr>
        <p:spPr>
          <a:xfrm flipH="1" flipV="1">
            <a:off x="3259717" y="4305593"/>
            <a:ext cx="1861047" cy="16524"/>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085D33D-20F8-F4D2-2D45-B47946CD3F31}"/>
              </a:ext>
            </a:extLst>
          </p:cNvPr>
          <p:cNvCxnSpPr>
            <a:cxnSpLocks/>
          </p:cNvCxnSpPr>
          <p:nvPr/>
        </p:nvCxnSpPr>
        <p:spPr>
          <a:xfrm>
            <a:off x="3259717" y="4301769"/>
            <a:ext cx="0" cy="19785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52A9E07-C318-A2CA-3A21-F96C9ABFC828}"/>
              </a:ext>
            </a:extLst>
          </p:cNvPr>
          <p:cNvSpPr txBox="1"/>
          <p:nvPr/>
        </p:nvSpPr>
        <p:spPr>
          <a:xfrm>
            <a:off x="405130" y="3800931"/>
            <a:ext cx="2569351" cy="646331"/>
          </a:xfrm>
          <a:prstGeom prst="rect">
            <a:avLst/>
          </a:prstGeom>
          <a:noFill/>
        </p:spPr>
        <p:txBody>
          <a:bodyPr wrap="square" rtlCol="0">
            <a:spAutoFit/>
          </a:bodyPr>
          <a:lstStyle/>
          <a:p>
            <a:r>
              <a:rPr lang="en-IT" sz="1800" b="1" dirty="0">
                <a:solidFill>
                  <a:srgbClr val="FF00E2"/>
                </a:solidFill>
                <a:latin typeface="Titillium Web"/>
              </a:rPr>
              <a:t>SV-HC methodology</a:t>
            </a:r>
          </a:p>
          <a:p>
            <a:r>
              <a:rPr lang="en-GB" sz="1800" b="1" dirty="0">
                <a:solidFill>
                  <a:srgbClr val="FF00E2"/>
                </a:solidFill>
                <a:latin typeface="Titillium Web"/>
              </a:rPr>
              <a:t>w</a:t>
            </a:r>
            <a:r>
              <a:rPr lang="en-IT" sz="1800" b="1" dirty="0">
                <a:solidFill>
                  <a:srgbClr val="FF00E2"/>
                </a:solidFill>
                <a:latin typeface="Titillium Web"/>
              </a:rPr>
              <a:t>ith Frobenius distance</a:t>
            </a:r>
          </a:p>
        </p:txBody>
      </p:sp>
    </p:spTree>
    <p:extLst>
      <p:ext uri="{BB962C8B-B14F-4D97-AF65-F5344CB8AC3E}">
        <p14:creationId xmlns:p14="http://schemas.microsoft.com/office/powerpoint/2010/main" val="4270544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219072" y="1002857"/>
            <a:ext cx="3862598"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dirty="0">
                <a:solidFill>
                  <a:srgbClr val="1C7FFF"/>
                </a:solidFill>
                <a:latin typeface="Titillium Web"/>
                <a:ea typeface="Titillium Web"/>
                <a:cs typeface="Titillium Web"/>
                <a:sym typeface="Titillium Web"/>
              </a:rPr>
              <a:t>Scientific </a:t>
            </a:r>
            <a:r>
              <a:rPr lang="it-IT" sz="3000" b="1" i="0" u="none" strike="noStrike" cap="none" dirty="0" err="1">
                <a:solidFill>
                  <a:srgbClr val="1C7FFF"/>
                </a:solidFill>
                <a:latin typeface="Titillium Web"/>
                <a:ea typeface="Titillium Web"/>
                <a:cs typeface="Titillium Web"/>
                <a:sym typeface="Titillium Web"/>
              </a:rPr>
              <a:t>Rationale</a:t>
            </a:r>
            <a:endParaRPr sz="2000" b="0" i="0" u="none" strike="noStrike" cap="none" dirty="0">
              <a:solidFill>
                <a:srgbClr val="000000"/>
              </a:solidFill>
              <a:latin typeface="Titillium Web"/>
              <a:ea typeface="Titillium Web"/>
              <a:cs typeface="Titillium Web"/>
              <a:sym typeface="Titillium Web"/>
            </a:endParaRPr>
          </a:p>
        </p:txBody>
      </p:sp>
      <p:sp>
        <p:nvSpPr>
          <p:cNvPr id="140" name="Google Shape;140;p2"/>
          <p:cNvSpPr txBox="1"/>
          <p:nvPr/>
        </p:nvSpPr>
        <p:spPr>
          <a:xfrm>
            <a:off x="5126098" y="1248923"/>
            <a:ext cx="1775791" cy="480091"/>
          </a:xfrm>
          <a:prstGeom prst="rect">
            <a:avLst/>
          </a:prstGeom>
          <a:noFill/>
          <a:ln>
            <a:noFill/>
          </a:ln>
        </p:spPr>
        <p:txBody>
          <a:bodyPr spcFirstLastPara="1" wrap="square" lIns="360000" tIns="45700" rIns="91425" bIns="45700" anchor="t" anchorCtr="0">
            <a:spAutoFit/>
          </a:bodyPr>
          <a:lstStyle/>
          <a:p>
            <a:pPr marL="52998" marR="0" lvl="0" algn="l" rtl="0">
              <a:lnSpc>
                <a:spcPct val="90000"/>
              </a:lnSpc>
              <a:spcBef>
                <a:spcPts val="0"/>
              </a:spcBef>
              <a:spcAft>
                <a:spcPts val="0"/>
              </a:spcAft>
              <a:buClr>
                <a:srgbClr val="1528BC"/>
              </a:buClr>
              <a:buSzPts val="2000"/>
            </a:pPr>
            <a:r>
              <a:rPr lang="it-IT" sz="2800" b="1" i="0" u="none" strike="noStrike" cap="none" dirty="0">
                <a:solidFill>
                  <a:srgbClr val="1528BC"/>
                </a:solidFill>
                <a:latin typeface="Titillium Web"/>
                <a:ea typeface="Titillium Web"/>
                <a:cs typeface="Titillium Web"/>
                <a:sym typeface="Titillium Web"/>
              </a:rPr>
              <a:t>TECLA</a:t>
            </a:r>
            <a:endParaRPr sz="2800" b="1" i="0" u="none" strike="noStrike" cap="none" dirty="0">
              <a:solidFill>
                <a:srgbClr val="1528BC"/>
              </a:solidFill>
              <a:latin typeface="Titillium Web"/>
              <a:ea typeface="Titillium Web"/>
              <a:cs typeface="Titillium Web"/>
              <a:sym typeface="Titillium Web"/>
            </a:endParaRPr>
          </a:p>
        </p:txBody>
      </p:sp>
      <p:sp>
        <p:nvSpPr>
          <p:cNvPr id="7" name="Left Brace 6">
            <a:extLst>
              <a:ext uri="{FF2B5EF4-FFF2-40B4-BE49-F238E27FC236}">
                <a16:creationId xmlns:a16="http://schemas.microsoft.com/office/drawing/2014/main" id="{5FF806C1-7A1E-C825-1030-E1F55335EF26}"/>
              </a:ext>
            </a:extLst>
          </p:cNvPr>
          <p:cNvSpPr/>
          <p:nvPr/>
        </p:nvSpPr>
        <p:spPr>
          <a:xfrm rot="5400000">
            <a:off x="5891475" y="-3319561"/>
            <a:ext cx="369290" cy="10535478"/>
          </a:xfrm>
          <a:prstGeom prst="leftBrace">
            <a:avLst>
              <a:gd name="adj1" fmla="val 8333"/>
              <a:gd name="adj2" fmla="val 49900"/>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8" name="Google Shape;140;p2">
            <a:extLst>
              <a:ext uri="{FF2B5EF4-FFF2-40B4-BE49-F238E27FC236}">
                <a16:creationId xmlns:a16="http://schemas.microsoft.com/office/drawing/2014/main" id="{47F8CAB9-CAAC-E8C3-A326-03D5795BB32C}"/>
              </a:ext>
            </a:extLst>
          </p:cNvPr>
          <p:cNvSpPr txBox="1"/>
          <p:nvPr/>
        </p:nvSpPr>
        <p:spPr>
          <a:xfrm>
            <a:off x="212035" y="2338218"/>
            <a:ext cx="2159282" cy="812490"/>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it-IT" sz="2800" b="1" i="0" u="none" strike="noStrike" cap="none" dirty="0" err="1">
                <a:solidFill>
                  <a:srgbClr val="1528BC"/>
                </a:solidFill>
                <a:latin typeface="Titillium Web"/>
                <a:ea typeface="Titillium Web"/>
                <a:cs typeface="Titillium Web"/>
                <a:sym typeface="Titillium Web"/>
              </a:rPr>
              <a:t>SNRs</a:t>
            </a:r>
            <a:endParaRPr lang="it-IT" sz="2800" b="1" i="0" u="none" strike="noStrike" cap="none" dirty="0">
              <a:solidFill>
                <a:srgbClr val="1528BC"/>
              </a:solidFill>
              <a:latin typeface="Titillium Web"/>
              <a:ea typeface="Titillium Web"/>
              <a:cs typeface="Titillium Web"/>
              <a:sym typeface="Titillium Web"/>
            </a:endParaRPr>
          </a:p>
          <a:p>
            <a:pPr marL="52998" marR="0" lvl="0" algn="ctr" rtl="0">
              <a:lnSpc>
                <a:spcPct val="90000"/>
              </a:lnSpc>
              <a:spcBef>
                <a:spcPts val="0"/>
              </a:spcBef>
              <a:spcAft>
                <a:spcPts val="0"/>
              </a:spcAft>
              <a:buClr>
                <a:srgbClr val="1528BC"/>
              </a:buClr>
              <a:buSzPts val="2000"/>
            </a:pPr>
            <a:r>
              <a:rPr lang="it-IT" sz="2400" b="1" dirty="0">
                <a:solidFill>
                  <a:srgbClr val="1528BC"/>
                </a:solidFill>
                <a:latin typeface="Titillium Web"/>
                <a:ea typeface="Titillium Web"/>
                <a:cs typeface="Titillium Web"/>
                <a:sym typeface="Titillium Web"/>
              </a:rPr>
              <a:t>INAF OAPA</a:t>
            </a:r>
            <a:endParaRPr sz="2400" b="1" i="0" u="none" strike="noStrike" cap="none" dirty="0">
              <a:solidFill>
                <a:srgbClr val="1528BC"/>
              </a:solidFill>
              <a:latin typeface="Titillium Web"/>
              <a:ea typeface="Titillium Web"/>
              <a:cs typeface="Titillium Web"/>
              <a:sym typeface="Titillium Web"/>
            </a:endParaRPr>
          </a:p>
        </p:txBody>
      </p:sp>
      <p:sp>
        <p:nvSpPr>
          <p:cNvPr id="9" name="Google Shape;140;p2">
            <a:extLst>
              <a:ext uri="{FF2B5EF4-FFF2-40B4-BE49-F238E27FC236}">
                <a16:creationId xmlns:a16="http://schemas.microsoft.com/office/drawing/2014/main" id="{0A4B1EFD-035F-7679-7670-2856C63C56E4}"/>
              </a:ext>
            </a:extLst>
          </p:cNvPr>
          <p:cNvSpPr txBox="1"/>
          <p:nvPr/>
        </p:nvSpPr>
        <p:spPr>
          <a:xfrm>
            <a:off x="2492102" y="2325734"/>
            <a:ext cx="2397822" cy="812490"/>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it-IT" sz="2800" b="1" dirty="0">
                <a:solidFill>
                  <a:srgbClr val="FF0000"/>
                </a:solidFill>
                <a:latin typeface="Titillium Web"/>
                <a:sym typeface="Titillium Web"/>
              </a:rPr>
              <a:t>Light </a:t>
            </a:r>
            <a:r>
              <a:rPr lang="it-IT" sz="2800" b="1" dirty="0" err="1">
                <a:solidFill>
                  <a:srgbClr val="FF0000"/>
                </a:solidFill>
                <a:latin typeface="Titillium Web"/>
                <a:sym typeface="Titillium Web"/>
              </a:rPr>
              <a:t>curves</a:t>
            </a:r>
            <a:endParaRPr lang="it-IT" sz="2800" b="1" dirty="0">
              <a:solidFill>
                <a:srgbClr val="FF0000"/>
              </a:solidFill>
              <a:latin typeface="Titillium Web"/>
              <a:sym typeface="Titillium Web"/>
            </a:endParaRPr>
          </a:p>
          <a:p>
            <a:pPr marL="52998" marR="0" lvl="0" algn="ctr" rtl="0">
              <a:lnSpc>
                <a:spcPct val="90000"/>
              </a:lnSpc>
              <a:spcBef>
                <a:spcPts val="0"/>
              </a:spcBef>
              <a:spcAft>
                <a:spcPts val="0"/>
              </a:spcAft>
              <a:buClr>
                <a:srgbClr val="1528BC"/>
              </a:buClr>
              <a:buSzPts val="2000"/>
            </a:pPr>
            <a:r>
              <a:rPr lang="it-IT" sz="2400" b="1" dirty="0">
                <a:solidFill>
                  <a:srgbClr val="FF0000"/>
                </a:solidFill>
                <a:latin typeface="Titillium Web"/>
                <a:sym typeface="Titillium Web"/>
              </a:rPr>
              <a:t>UNITOV</a:t>
            </a:r>
            <a:endParaRPr sz="2400" b="1" dirty="0">
              <a:solidFill>
                <a:srgbClr val="FF0000"/>
              </a:solidFill>
              <a:latin typeface="Titillium Web"/>
              <a:sym typeface="Titillium Web"/>
            </a:endParaRPr>
          </a:p>
        </p:txBody>
      </p:sp>
      <p:sp>
        <p:nvSpPr>
          <p:cNvPr id="10" name="Google Shape;140;p2">
            <a:extLst>
              <a:ext uri="{FF2B5EF4-FFF2-40B4-BE49-F238E27FC236}">
                <a16:creationId xmlns:a16="http://schemas.microsoft.com/office/drawing/2014/main" id="{4D02AB9C-D1E3-6005-7428-C23FA6AB8F08}"/>
              </a:ext>
            </a:extLst>
          </p:cNvPr>
          <p:cNvSpPr txBox="1"/>
          <p:nvPr/>
        </p:nvSpPr>
        <p:spPr>
          <a:xfrm>
            <a:off x="8532726" y="2348665"/>
            <a:ext cx="3447238" cy="812490"/>
          </a:xfrm>
          <a:prstGeom prst="rect">
            <a:avLst/>
          </a:prstGeom>
          <a:noFill/>
          <a:ln>
            <a:noFill/>
          </a:ln>
        </p:spPr>
        <p:txBody>
          <a:bodyPr spcFirstLastPara="1" wrap="square" lIns="360000" tIns="45700" rIns="91425" bIns="45700" anchor="t" anchorCtr="0">
            <a:spAutoFit/>
          </a:bodyPr>
          <a:lstStyle/>
          <a:p>
            <a:pPr marL="52998" algn="ctr">
              <a:lnSpc>
                <a:spcPct val="90000"/>
              </a:lnSpc>
              <a:buClr>
                <a:srgbClr val="1528BC"/>
              </a:buClr>
              <a:buSzPts val="2000"/>
            </a:pPr>
            <a:r>
              <a:rPr lang="it-IT" sz="2800" b="1" dirty="0">
                <a:solidFill>
                  <a:schemeClr val="bg1">
                    <a:lumMod val="65000"/>
                  </a:schemeClr>
                </a:solidFill>
                <a:latin typeface="Titillium Web"/>
                <a:sym typeface="Titillium Web"/>
              </a:rPr>
              <a:t>Astro-</a:t>
            </a:r>
            <a:r>
              <a:rPr lang="it-IT" sz="2800" b="1" dirty="0" err="1">
                <a:solidFill>
                  <a:schemeClr val="bg1">
                    <a:lumMod val="65000"/>
                  </a:schemeClr>
                </a:solidFill>
                <a:latin typeface="Titillium Web"/>
                <a:sym typeface="Titillium Web"/>
              </a:rPr>
              <a:t>particle</a:t>
            </a:r>
            <a:r>
              <a:rPr lang="it-IT" sz="2800" b="1" dirty="0">
                <a:solidFill>
                  <a:schemeClr val="bg1">
                    <a:lumMod val="65000"/>
                  </a:schemeClr>
                </a:solidFill>
                <a:latin typeface="Titillium Web"/>
                <a:sym typeface="Titillium Web"/>
              </a:rPr>
              <a:t> data</a:t>
            </a:r>
          </a:p>
          <a:p>
            <a:pPr marL="52998" algn="ctr">
              <a:lnSpc>
                <a:spcPct val="90000"/>
              </a:lnSpc>
              <a:buClr>
                <a:srgbClr val="1528BC"/>
              </a:buClr>
              <a:buSzPts val="2000"/>
            </a:pPr>
            <a:r>
              <a:rPr lang="it-IT" sz="2400" b="1" dirty="0">
                <a:solidFill>
                  <a:schemeClr val="bg1">
                    <a:lumMod val="65000"/>
                  </a:schemeClr>
                </a:solidFill>
                <a:latin typeface="Titillium Web"/>
                <a:sym typeface="Titillium Web"/>
              </a:rPr>
              <a:t>AUGER UNIPA</a:t>
            </a:r>
            <a:endParaRPr sz="2400" b="1" dirty="0">
              <a:solidFill>
                <a:schemeClr val="bg1">
                  <a:lumMod val="65000"/>
                </a:schemeClr>
              </a:solidFill>
              <a:latin typeface="Titillium Web"/>
              <a:sym typeface="Titillium Web"/>
            </a:endParaRPr>
          </a:p>
        </p:txBody>
      </p:sp>
      <p:sp>
        <p:nvSpPr>
          <p:cNvPr id="11" name="Google Shape;140;p2">
            <a:extLst>
              <a:ext uri="{FF2B5EF4-FFF2-40B4-BE49-F238E27FC236}">
                <a16:creationId xmlns:a16="http://schemas.microsoft.com/office/drawing/2014/main" id="{F2E7ED79-CDA3-8D20-5BA6-22CF6418333D}"/>
              </a:ext>
            </a:extLst>
          </p:cNvPr>
          <p:cNvSpPr txBox="1"/>
          <p:nvPr/>
        </p:nvSpPr>
        <p:spPr>
          <a:xfrm>
            <a:off x="4558750" y="2345205"/>
            <a:ext cx="4008314" cy="812490"/>
          </a:xfrm>
          <a:prstGeom prst="rect">
            <a:avLst/>
          </a:prstGeom>
          <a:noFill/>
          <a:ln>
            <a:noFill/>
          </a:ln>
        </p:spPr>
        <p:txBody>
          <a:bodyPr spcFirstLastPara="1" wrap="square" lIns="360000" tIns="45700" rIns="91425" bIns="45700" anchor="t" anchorCtr="0">
            <a:spAutoFit/>
          </a:bodyPr>
          <a:lstStyle/>
          <a:p>
            <a:pPr marL="52998" algn="ctr">
              <a:lnSpc>
                <a:spcPct val="90000"/>
              </a:lnSpc>
              <a:buClr>
                <a:srgbClr val="1528BC"/>
              </a:buClr>
              <a:buSzPts val="2000"/>
            </a:pPr>
            <a:r>
              <a:rPr lang="it-IT" sz="2800" b="1" dirty="0">
                <a:solidFill>
                  <a:schemeClr val="bg1">
                    <a:lumMod val="65000"/>
                  </a:schemeClr>
                </a:solidFill>
                <a:latin typeface="Titillium Web"/>
                <a:sym typeface="Titillium Web"/>
              </a:rPr>
              <a:t>Cultural Heritage data</a:t>
            </a:r>
          </a:p>
          <a:p>
            <a:pPr marL="52998" algn="ctr">
              <a:lnSpc>
                <a:spcPct val="90000"/>
              </a:lnSpc>
              <a:buClr>
                <a:srgbClr val="1528BC"/>
              </a:buClr>
              <a:buSzPts val="2000"/>
            </a:pPr>
            <a:r>
              <a:rPr lang="it-IT" sz="2400" b="1" dirty="0">
                <a:solidFill>
                  <a:schemeClr val="bg1">
                    <a:lumMod val="65000"/>
                  </a:schemeClr>
                </a:solidFill>
                <a:latin typeface="Titillium Web"/>
                <a:sym typeface="Titillium Web"/>
              </a:rPr>
              <a:t>UNIPA</a:t>
            </a:r>
            <a:endParaRPr sz="2400" b="1" dirty="0">
              <a:solidFill>
                <a:schemeClr val="bg1">
                  <a:lumMod val="65000"/>
                </a:schemeClr>
              </a:solidFill>
              <a:latin typeface="Titillium Web"/>
              <a:sym typeface="Titillium Web"/>
            </a:endParaRPr>
          </a:p>
        </p:txBody>
      </p:sp>
      <p:pic>
        <p:nvPicPr>
          <p:cNvPr id="12" name="Picture 11">
            <a:extLst>
              <a:ext uri="{FF2B5EF4-FFF2-40B4-BE49-F238E27FC236}">
                <a16:creationId xmlns:a16="http://schemas.microsoft.com/office/drawing/2014/main" id="{B52B0D88-DC13-6BA7-6623-4D4835B0FE20}"/>
              </a:ext>
            </a:extLst>
          </p:cNvPr>
          <p:cNvPicPr>
            <a:picLocks noChangeAspect="1"/>
          </p:cNvPicPr>
          <p:nvPr/>
        </p:nvPicPr>
        <p:blipFill>
          <a:blip r:embed="rId5"/>
          <a:stretch>
            <a:fillRect/>
          </a:stretch>
        </p:blipFill>
        <p:spPr>
          <a:xfrm>
            <a:off x="859380" y="3220362"/>
            <a:ext cx="729941" cy="750358"/>
          </a:xfrm>
          <a:prstGeom prst="rect">
            <a:avLst/>
          </a:prstGeom>
        </p:spPr>
      </p:pic>
      <p:pic>
        <p:nvPicPr>
          <p:cNvPr id="13" name="Picture 12">
            <a:extLst>
              <a:ext uri="{FF2B5EF4-FFF2-40B4-BE49-F238E27FC236}">
                <a16:creationId xmlns:a16="http://schemas.microsoft.com/office/drawing/2014/main" id="{24909258-20A0-E03A-F5C1-CCCF35C2509F}"/>
              </a:ext>
            </a:extLst>
          </p:cNvPr>
          <p:cNvPicPr>
            <a:picLocks noChangeAspect="1"/>
          </p:cNvPicPr>
          <p:nvPr/>
        </p:nvPicPr>
        <p:blipFill>
          <a:blip r:embed="rId6"/>
          <a:stretch>
            <a:fillRect/>
          </a:stretch>
        </p:blipFill>
        <p:spPr>
          <a:xfrm>
            <a:off x="2047899" y="4927979"/>
            <a:ext cx="888406" cy="1015321"/>
          </a:xfrm>
          <a:prstGeom prst="rect">
            <a:avLst/>
          </a:prstGeom>
        </p:spPr>
      </p:pic>
      <p:pic>
        <p:nvPicPr>
          <p:cNvPr id="14" name="Picture 13" descr="A person with a beard and glasses&#10;&#10;Description automatically generated with low confidence">
            <a:extLst>
              <a:ext uri="{FF2B5EF4-FFF2-40B4-BE49-F238E27FC236}">
                <a16:creationId xmlns:a16="http://schemas.microsoft.com/office/drawing/2014/main" id="{69F108AA-CE42-3470-9E92-41EF7371DC56}"/>
              </a:ext>
            </a:extLst>
          </p:cNvPr>
          <p:cNvPicPr>
            <a:picLocks noChangeAspect="1"/>
          </p:cNvPicPr>
          <p:nvPr/>
        </p:nvPicPr>
        <p:blipFill>
          <a:blip r:embed="rId7"/>
          <a:stretch>
            <a:fillRect/>
          </a:stretch>
        </p:blipFill>
        <p:spPr>
          <a:xfrm>
            <a:off x="3364445" y="4943338"/>
            <a:ext cx="888406" cy="1015321"/>
          </a:xfrm>
          <a:prstGeom prst="rect">
            <a:avLst/>
          </a:prstGeom>
          <a:ln w="38100">
            <a:solidFill>
              <a:srgbClr val="FF0000"/>
            </a:solidFill>
          </a:ln>
        </p:spPr>
      </p:pic>
      <p:pic>
        <p:nvPicPr>
          <p:cNvPr id="15" name="Picture 6" descr="Giovanni Marsella's INFN site | INFN Lecce WP Network site">
            <a:extLst>
              <a:ext uri="{FF2B5EF4-FFF2-40B4-BE49-F238E27FC236}">
                <a16:creationId xmlns:a16="http://schemas.microsoft.com/office/drawing/2014/main" id="{5FCE2A2B-C190-CB33-BEF1-2C4229C809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6878" y="3131533"/>
            <a:ext cx="1029389" cy="9816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AD31587-6A29-C356-4075-2492A0F5AA54}"/>
              </a:ext>
            </a:extLst>
          </p:cNvPr>
          <p:cNvSpPr txBox="1"/>
          <p:nvPr/>
        </p:nvSpPr>
        <p:spPr>
          <a:xfrm>
            <a:off x="898179" y="4047136"/>
            <a:ext cx="643125" cy="307777"/>
          </a:xfrm>
          <a:prstGeom prst="rect">
            <a:avLst/>
          </a:prstGeom>
          <a:noFill/>
        </p:spPr>
        <p:txBody>
          <a:bodyPr wrap="none" rtlCol="0">
            <a:spAutoFit/>
          </a:bodyPr>
          <a:lstStyle/>
          <a:p>
            <a:r>
              <a:rPr lang="en-IT" dirty="0"/>
              <a:t>Miceli</a:t>
            </a:r>
          </a:p>
        </p:txBody>
      </p:sp>
      <p:sp>
        <p:nvSpPr>
          <p:cNvPr id="17" name="TextBox 16">
            <a:extLst>
              <a:ext uri="{FF2B5EF4-FFF2-40B4-BE49-F238E27FC236}">
                <a16:creationId xmlns:a16="http://schemas.microsoft.com/office/drawing/2014/main" id="{53BD60C4-1DE2-8031-D0E4-7FBB11120F76}"/>
              </a:ext>
            </a:extLst>
          </p:cNvPr>
          <p:cNvSpPr txBox="1"/>
          <p:nvPr/>
        </p:nvSpPr>
        <p:spPr>
          <a:xfrm>
            <a:off x="9891640" y="4138501"/>
            <a:ext cx="861133" cy="307777"/>
          </a:xfrm>
          <a:prstGeom prst="rect">
            <a:avLst/>
          </a:prstGeom>
          <a:noFill/>
        </p:spPr>
        <p:txBody>
          <a:bodyPr wrap="none" rtlCol="0">
            <a:spAutoFit/>
          </a:bodyPr>
          <a:lstStyle/>
          <a:p>
            <a:r>
              <a:rPr lang="en-IT" dirty="0"/>
              <a:t>Marsella</a:t>
            </a:r>
          </a:p>
        </p:txBody>
      </p:sp>
      <p:sp>
        <p:nvSpPr>
          <p:cNvPr id="18" name="TextBox 17">
            <a:extLst>
              <a:ext uri="{FF2B5EF4-FFF2-40B4-BE49-F238E27FC236}">
                <a16:creationId xmlns:a16="http://schemas.microsoft.com/office/drawing/2014/main" id="{F88CF401-D698-3D9C-BEC2-74B087B6EDDF}"/>
              </a:ext>
            </a:extLst>
          </p:cNvPr>
          <p:cNvSpPr txBox="1"/>
          <p:nvPr/>
        </p:nvSpPr>
        <p:spPr>
          <a:xfrm>
            <a:off x="3395729" y="4072317"/>
            <a:ext cx="910827" cy="307777"/>
          </a:xfrm>
          <a:prstGeom prst="rect">
            <a:avLst/>
          </a:prstGeom>
          <a:noFill/>
        </p:spPr>
        <p:txBody>
          <a:bodyPr wrap="none" rtlCol="0">
            <a:spAutoFit/>
          </a:bodyPr>
          <a:lstStyle/>
          <a:p>
            <a:r>
              <a:rPr lang="en-IT" dirty="0"/>
              <a:t>Mazzotta</a:t>
            </a:r>
          </a:p>
        </p:txBody>
      </p:sp>
      <p:sp>
        <p:nvSpPr>
          <p:cNvPr id="19" name="TextBox 18">
            <a:extLst>
              <a:ext uri="{FF2B5EF4-FFF2-40B4-BE49-F238E27FC236}">
                <a16:creationId xmlns:a16="http://schemas.microsoft.com/office/drawing/2014/main" id="{BBF6B3D6-1306-F1D6-9C38-B05CF6A57DD0}"/>
              </a:ext>
            </a:extLst>
          </p:cNvPr>
          <p:cNvSpPr txBox="1"/>
          <p:nvPr/>
        </p:nvSpPr>
        <p:spPr>
          <a:xfrm>
            <a:off x="5602353" y="4115687"/>
            <a:ext cx="881973" cy="307777"/>
          </a:xfrm>
          <a:prstGeom prst="rect">
            <a:avLst/>
          </a:prstGeom>
          <a:noFill/>
        </p:spPr>
        <p:txBody>
          <a:bodyPr wrap="none" rtlCol="0">
            <a:spAutoFit/>
          </a:bodyPr>
          <a:lstStyle/>
          <a:p>
            <a:r>
              <a:rPr lang="en-IT" dirty="0"/>
              <a:t>Saladino</a:t>
            </a:r>
          </a:p>
        </p:txBody>
      </p:sp>
      <p:sp>
        <p:nvSpPr>
          <p:cNvPr id="20" name="TextBox 19">
            <a:extLst>
              <a:ext uri="{FF2B5EF4-FFF2-40B4-BE49-F238E27FC236}">
                <a16:creationId xmlns:a16="http://schemas.microsoft.com/office/drawing/2014/main" id="{8AB671E4-291A-6151-C52F-0C0EF1A81974}"/>
              </a:ext>
            </a:extLst>
          </p:cNvPr>
          <p:cNvSpPr txBox="1"/>
          <p:nvPr/>
        </p:nvSpPr>
        <p:spPr>
          <a:xfrm>
            <a:off x="1977438" y="6039023"/>
            <a:ext cx="979755" cy="307777"/>
          </a:xfrm>
          <a:prstGeom prst="rect">
            <a:avLst/>
          </a:prstGeom>
          <a:noFill/>
        </p:spPr>
        <p:txBody>
          <a:bodyPr wrap="none" rtlCol="0">
            <a:spAutoFit/>
          </a:bodyPr>
          <a:lstStyle/>
          <a:p>
            <a:r>
              <a:rPr lang="en-IT" dirty="0"/>
              <a:t>Mantegna</a:t>
            </a:r>
          </a:p>
        </p:txBody>
      </p:sp>
      <p:sp>
        <p:nvSpPr>
          <p:cNvPr id="21" name="TextBox 20">
            <a:extLst>
              <a:ext uri="{FF2B5EF4-FFF2-40B4-BE49-F238E27FC236}">
                <a16:creationId xmlns:a16="http://schemas.microsoft.com/office/drawing/2014/main" id="{B361E0DB-E285-639C-3A49-389E88E3F41A}"/>
              </a:ext>
            </a:extLst>
          </p:cNvPr>
          <p:cNvSpPr txBox="1"/>
          <p:nvPr/>
        </p:nvSpPr>
        <p:spPr>
          <a:xfrm>
            <a:off x="3395729" y="6115963"/>
            <a:ext cx="881973" cy="307777"/>
          </a:xfrm>
          <a:prstGeom prst="rect">
            <a:avLst/>
          </a:prstGeom>
          <a:noFill/>
        </p:spPr>
        <p:txBody>
          <a:bodyPr wrap="none" rtlCol="0">
            <a:spAutoFit/>
          </a:bodyPr>
          <a:lstStyle/>
          <a:p>
            <a:r>
              <a:rPr lang="en-IT" dirty="0"/>
              <a:t>Miccichè</a:t>
            </a:r>
          </a:p>
        </p:txBody>
      </p:sp>
      <p:sp>
        <p:nvSpPr>
          <p:cNvPr id="23" name="TextBox 22">
            <a:extLst>
              <a:ext uri="{FF2B5EF4-FFF2-40B4-BE49-F238E27FC236}">
                <a16:creationId xmlns:a16="http://schemas.microsoft.com/office/drawing/2014/main" id="{AEA53C08-2E40-A67D-62B6-8525B858B666}"/>
              </a:ext>
            </a:extLst>
          </p:cNvPr>
          <p:cNvSpPr txBox="1"/>
          <p:nvPr/>
        </p:nvSpPr>
        <p:spPr>
          <a:xfrm>
            <a:off x="6342689" y="6039023"/>
            <a:ext cx="931665" cy="307777"/>
          </a:xfrm>
          <a:prstGeom prst="rect">
            <a:avLst/>
          </a:prstGeom>
          <a:noFill/>
        </p:spPr>
        <p:txBody>
          <a:bodyPr wrap="none" rtlCol="0">
            <a:spAutoFit/>
          </a:bodyPr>
          <a:lstStyle/>
          <a:p>
            <a:r>
              <a:rPr lang="en-IT" dirty="0"/>
              <a:t>Lo Bosco</a:t>
            </a:r>
          </a:p>
        </p:txBody>
      </p:sp>
      <p:sp>
        <p:nvSpPr>
          <p:cNvPr id="24" name="TextBox 23">
            <a:extLst>
              <a:ext uri="{FF2B5EF4-FFF2-40B4-BE49-F238E27FC236}">
                <a16:creationId xmlns:a16="http://schemas.microsoft.com/office/drawing/2014/main" id="{53EDF0E6-CBC5-6058-4504-35076DB3F7E8}"/>
              </a:ext>
            </a:extLst>
          </p:cNvPr>
          <p:cNvSpPr txBox="1"/>
          <p:nvPr/>
        </p:nvSpPr>
        <p:spPr>
          <a:xfrm>
            <a:off x="7742305" y="6039022"/>
            <a:ext cx="970137" cy="307777"/>
          </a:xfrm>
          <a:prstGeom prst="rect">
            <a:avLst/>
          </a:prstGeom>
          <a:noFill/>
        </p:spPr>
        <p:txBody>
          <a:bodyPr wrap="none" rtlCol="0">
            <a:spAutoFit/>
          </a:bodyPr>
          <a:lstStyle/>
          <a:p>
            <a:r>
              <a:rPr lang="en-IT" dirty="0"/>
              <a:t>Calderaro</a:t>
            </a:r>
          </a:p>
        </p:txBody>
      </p:sp>
      <p:pic>
        <p:nvPicPr>
          <p:cNvPr id="26" name="Picture 25">
            <a:extLst>
              <a:ext uri="{FF2B5EF4-FFF2-40B4-BE49-F238E27FC236}">
                <a16:creationId xmlns:a16="http://schemas.microsoft.com/office/drawing/2014/main" id="{A2C2E466-B7B1-650F-C287-A06C52E336EE}"/>
              </a:ext>
            </a:extLst>
          </p:cNvPr>
          <p:cNvPicPr>
            <a:picLocks noChangeAspect="1"/>
          </p:cNvPicPr>
          <p:nvPr/>
        </p:nvPicPr>
        <p:blipFill>
          <a:blip r:embed="rId9"/>
          <a:stretch>
            <a:fillRect/>
          </a:stretch>
        </p:blipFill>
        <p:spPr>
          <a:xfrm>
            <a:off x="3525289" y="3161058"/>
            <a:ext cx="678666" cy="826202"/>
          </a:xfrm>
          <a:prstGeom prst="rect">
            <a:avLst/>
          </a:prstGeom>
          <a:ln w="38100">
            <a:solidFill>
              <a:srgbClr val="2425F4"/>
            </a:solidFill>
          </a:ln>
        </p:spPr>
      </p:pic>
      <p:pic>
        <p:nvPicPr>
          <p:cNvPr id="28" name="Picture 27" descr="A person wearing glasses and a blue shirt&#10;&#10;AI-generated content may be incorrect.">
            <a:extLst>
              <a:ext uri="{FF2B5EF4-FFF2-40B4-BE49-F238E27FC236}">
                <a16:creationId xmlns:a16="http://schemas.microsoft.com/office/drawing/2014/main" id="{60770136-36D9-9783-DB5F-F1CE16758A67}"/>
              </a:ext>
            </a:extLst>
          </p:cNvPr>
          <p:cNvPicPr>
            <a:picLocks noChangeAspect="1"/>
          </p:cNvPicPr>
          <p:nvPr/>
        </p:nvPicPr>
        <p:blipFill>
          <a:blip r:embed="rId10"/>
          <a:stretch>
            <a:fillRect/>
          </a:stretch>
        </p:blipFill>
        <p:spPr>
          <a:xfrm>
            <a:off x="7675092" y="4938154"/>
            <a:ext cx="1150268" cy="1081252"/>
          </a:xfrm>
          <a:prstGeom prst="rect">
            <a:avLst/>
          </a:prstGeom>
        </p:spPr>
      </p:pic>
      <p:pic>
        <p:nvPicPr>
          <p:cNvPr id="30" name="Picture 29" descr="A person smiling at the camera&#10;&#10;AI-generated content may be incorrect.">
            <a:extLst>
              <a:ext uri="{FF2B5EF4-FFF2-40B4-BE49-F238E27FC236}">
                <a16:creationId xmlns:a16="http://schemas.microsoft.com/office/drawing/2014/main" id="{F87F9C62-EE3B-149C-1EAB-F50F2C666DD1}"/>
              </a:ext>
            </a:extLst>
          </p:cNvPr>
          <p:cNvPicPr>
            <a:picLocks noChangeAspect="1"/>
          </p:cNvPicPr>
          <p:nvPr/>
        </p:nvPicPr>
        <p:blipFill>
          <a:blip r:embed="rId11"/>
          <a:stretch>
            <a:fillRect/>
          </a:stretch>
        </p:blipFill>
        <p:spPr>
          <a:xfrm>
            <a:off x="6267895" y="4923252"/>
            <a:ext cx="1081252" cy="1081252"/>
          </a:xfrm>
          <a:prstGeom prst="rect">
            <a:avLst/>
          </a:prstGeom>
        </p:spPr>
      </p:pic>
      <p:pic>
        <p:nvPicPr>
          <p:cNvPr id="32" name="Picture 31" descr="A person wearing glasses smiling&#10;&#10;AI-generated content may be incorrect.">
            <a:extLst>
              <a:ext uri="{FF2B5EF4-FFF2-40B4-BE49-F238E27FC236}">
                <a16:creationId xmlns:a16="http://schemas.microsoft.com/office/drawing/2014/main" id="{DAEC3533-A7E1-A965-1358-4E5BC584C846}"/>
              </a:ext>
            </a:extLst>
          </p:cNvPr>
          <p:cNvPicPr>
            <a:picLocks noChangeAspect="1"/>
          </p:cNvPicPr>
          <p:nvPr/>
        </p:nvPicPr>
        <p:blipFill>
          <a:blip r:embed="rId12"/>
          <a:stretch>
            <a:fillRect/>
          </a:stretch>
        </p:blipFill>
        <p:spPr>
          <a:xfrm>
            <a:off x="5560293" y="3164351"/>
            <a:ext cx="932126" cy="932126"/>
          </a:xfrm>
          <a:prstGeom prst="rect">
            <a:avLst/>
          </a:prstGeom>
        </p:spPr>
      </p:pic>
      <p:pic>
        <p:nvPicPr>
          <p:cNvPr id="34" name="Picture 33" descr="A person smiling with a wreath of leaves on her head&#10;&#10;AI-generated content may be incorrect.">
            <a:extLst>
              <a:ext uri="{FF2B5EF4-FFF2-40B4-BE49-F238E27FC236}">
                <a16:creationId xmlns:a16="http://schemas.microsoft.com/office/drawing/2014/main" id="{97936699-FB3D-EF9A-6040-8E138673562C}"/>
              </a:ext>
            </a:extLst>
          </p:cNvPr>
          <p:cNvPicPr>
            <a:picLocks noChangeAspect="1"/>
          </p:cNvPicPr>
          <p:nvPr/>
        </p:nvPicPr>
        <p:blipFill>
          <a:blip r:embed="rId13"/>
          <a:stretch>
            <a:fillRect/>
          </a:stretch>
        </p:blipFill>
        <p:spPr>
          <a:xfrm>
            <a:off x="4626785" y="4992708"/>
            <a:ext cx="998917" cy="998917"/>
          </a:xfrm>
          <a:prstGeom prst="rect">
            <a:avLst/>
          </a:prstGeom>
          <a:ln w="38100">
            <a:solidFill>
              <a:srgbClr val="FF00E2"/>
            </a:solidFill>
          </a:ln>
        </p:spPr>
      </p:pic>
      <p:sp>
        <p:nvSpPr>
          <p:cNvPr id="36" name="TextBox 35">
            <a:extLst>
              <a:ext uri="{FF2B5EF4-FFF2-40B4-BE49-F238E27FC236}">
                <a16:creationId xmlns:a16="http://schemas.microsoft.com/office/drawing/2014/main" id="{7584B541-3F64-927F-AE44-FA1876781C1C}"/>
              </a:ext>
            </a:extLst>
          </p:cNvPr>
          <p:cNvSpPr txBox="1"/>
          <p:nvPr/>
        </p:nvSpPr>
        <p:spPr>
          <a:xfrm>
            <a:off x="4693439" y="6103704"/>
            <a:ext cx="633507" cy="307777"/>
          </a:xfrm>
          <a:prstGeom prst="rect">
            <a:avLst/>
          </a:prstGeom>
          <a:noFill/>
        </p:spPr>
        <p:txBody>
          <a:bodyPr wrap="none" rtlCol="0">
            <a:spAutoFit/>
          </a:bodyPr>
          <a:lstStyle/>
          <a:p>
            <a:r>
              <a:rPr lang="en-IT" dirty="0"/>
              <a:t>Parisi</a:t>
            </a:r>
          </a:p>
        </p:txBody>
      </p:sp>
      <p:pic>
        <p:nvPicPr>
          <p:cNvPr id="40" name="Picture 39" descr="A person in a suit holding a certificate&#10;&#10;AI-generated content may be incorrect.">
            <a:extLst>
              <a:ext uri="{FF2B5EF4-FFF2-40B4-BE49-F238E27FC236}">
                <a16:creationId xmlns:a16="http://schemas.microsoft.com/office/drawing/2014/main" id="{A13E580F-1984-D61B-4EE4-E4A2C2039484}"/>
              </a:ext>
            </a:extLst>
          </p:cNvPr>
          <p:cNvPicPr>
            <a:picLocks noChangeAspect="1"/>
          </p:cNvPicPr>
          <p:nvPr/>
        </p:nvPicPr>
        <p:blipFill>
          <a:blip r:embed="rId14"/>
          <a:stretch>
            <a:fillRect/>
          </a:stretch>
        </p:blipFill>
        <p:spPr>
          <a:xfrm>
            <a:off x="7206047" y="3141687"/>
            <a:ext cx="1409700" cy="863600"/>
          </a:xfrm>
          <a:prstGeom prst="rect">
            <a:avLst/>
          </a:prstGeom>
          <a:ln w="38100">
            <a:solidFill>
              <a:srgbClr val="FF00E2"/>
            </a:solidFill>
          </a:ln>
        </p:spPr>
      </p:pic>
      <p:sp>
        <p:nvSpPr>
          <p:cNvPr id="41" name="TextBox 40">
            <a:extLst>
              <a:ext uri="{FF2B5EF4-FFF2-40B4-BE49-F238E27FC236}">
                <a16:creationId xmlns:a16="http://schemas.microsoft.com/office/drawing/2014/main" id="{38814C83-5D95-3A22-5E55-155096227FEA}"/>
              </a:ext>
            </a:extLst>
          </p:cNvPr>
          <p:cNvSpPr txBox="1"/>
          <p:nvPr/>
        </p:nvSpPr>
        <p:spPr>
          <a:xfrm>
            <a:off x="7465751" y="4096477"/>
            <a:ext cx="811441" cy="307777"/>
          </a:xfrm>
          <a:prstGeom prst="rect">
            <a:avLst/>
          </a:prstGeom>
          <a:noFill/>
        </p:spPr>
        <p:txBody>
          <a:bodyPr wrap="none" rtlCol="0">
            <a:spAutoFit/>
          </a:bodyPr>
          <a:lstStyle/>
          <a:p>
            <a:r>
              <a:rPr lang="en-IT" dirty="0"/>
              <a:t>Armetta</a:t>
            </a:r>
          </a:p>
        </p:txBody>
      </p:sp>
      <p:sp>
        <p:nvSpPr>
          <p:cNvPr id="42" name="TextBox 41">
            <a:extLst>
              <a:ext uri="{FF2B5EF4-FFF2-40B4-BE49-F238E27FC236}">
                <a16:creationId xmlns:a16="http://schemas.microsoft.com/office/drawing/2014/main" id="{AED15E70-1326-BFAF-353D-700CC713387A}"/>
              </a:ext>
            </a:extLst>
          </p:cNvPr>
          <p:cNvSpPr txBox="1"/>
          <p:nvPr/>
        </p:nvSpPr>
        <p:spPr>
          <a:xfrm>
            <a:off x="128631" y="2401060"/>
            <a:ext cx="407484" cy="1569660"/>
          </a:xfrm>
          <a:prstGeom prst="rect">
            <a:avLst/>
          </a:prstGeom>
          <a:noFill/>
        </p:spPr>
        <p:txBody>
          <a:bodyPr wrap="none" rtlCol="0">
            <a:spAutoFit/>
          </a:bodyPr>
          <a:lstStyle/>
          <a:p>
            <a:pPr algn="ctr"/>
            <a:r>
              <a:rPr lang="en-IT" sz="2400" b="1" dirty="0"/>
              <a:t>D</a:t>
            </a:r>
            <a:br>
              <a:rPr lang="en-IT" sz="2400" b="1" dirty="0"/>
            </a:br>
            <a:r>
              <a:rPr lang="en-IT" sz="2400" b="1" dirty="0"/>
              <a:t>A</a:t>
            </a:r>
            <a:br>
              <a:rPr lang="en-IT" sz="2400" b="1" dirty="0"/>
            </a:br>
            <a:r>
              <a:rPr lang="en-IT" sz="2400" b="1" dirty="0"/>
              <a:t>T</a:t>
            </a:r>
            <a:br>
              <a:rPr lang="en-IT" sz="2400" b="1" dirty="0"/>
            </a:br>
            <a:r>
              <a:rPr lang="en-IT" sz="2400" b="1" dirty="0"/>
              <a:t>I</a:t>
            </a:r>
          </a:p>
        </p:txBody>
      </p:sp>
      <p:sp>
        <p:nvSpPr>
          <p:cNvPr id="43" name="TextBox 42">
            <a:extLst>
              <a:ext uri="{FF2B5EF4-FFF2-40B4-BE49-F238E27FC236}">
                <a16:creationId xmlns:a16="http://schemas.microsoft.com/office/drawing/2014/main" id="{1B3A62D3-95E3-49AC-964E-D152071B7C64}"/>
              </a:ext>
            </a:extLst>
          </p:cNvPr>
          <p:cNvSpPr txBox="1"/>
          <p:nvPr/>
        </p:nvSpPr>
        <p:spPr>
          <a:xfrm>
            <a:off x="106465" y="4228257"/>
            <a:ext cx="441146" cy="2308324"/>
          </a:xfrm>
          <a:prstGeom prst="rect">
            <a:avLst/>
          </a:prstGeom>
          <a:noFill/>
        </p:spPr>
        <p:txBody>
          <a:bodyPr wrap="none" rtlCol="0">
            <a:spAutoFit/>
          </a:bodyPr>
          <a:lstStyle/>
          <a:p>
            <a:pPr algn="ctr"/>
            <a:r>
              <a:rPr lang="en-IT" sz="2400" b="1" dirty="0"/>
              <a:t>M</a:t>
            </a:r>
          </a:p>
          <a:p>
            <a:pPr algn="ctr"/>
            <a:r>
              <a:rPr lang="en-IT" sz="2400" b="1" dirty="0"/>
              <a:t>E</a:t>
            </a:r>
          </a:p>
          <a:p>
            <a:pPr algn="ctr"/>
            <a:r>
              <a:rPr lang="en-IT" sz="2400" b="1" dirty="0"/>
              <a:t>T</a:t>
            </a:r>
          </a:p>
          <a:p>
            <a:pPr algn="ctr"/>
            <a:r>
              <a:rPr lang="en-IT" sz="2400" b="1" dirty="0"/>
              <a:t>O</a:t>
            </a:r>
          </a:p>
          <a:p>
            <a:pPr algn="ctr"/>
            <a:r>
              <a:rPr lang="en-IT" sz="2400" b="1" dirty="0"/>
              <a:t>D</a:t>
            </a:r>
            <a:br>
              <a:rPr lang="en-IT" sz="2400" b="1" dirty="0"/>
            </a:br>
            <a:r>
              <a:rPr lang="en-IT" sz="2400" b="1" dirty="0"/>
              <a:t>I</a:t>
            </a:r>
          </a:p>
        </p:txBody>
      </p:sp>
      <p:pic>
        <p:nvPicPr>
          <p:cNvPr id="46" name="Picture 45" descr="A person smiling for the camera&#10;&#10;AI-generated content may be incorrect.">
            <a:extLst>
              <a:ext uri="{FF2B5EF4-FFF2-40B4-BE49-F238E27FC236}">
                <a16:creationId xmlns:a16="http://schemas.microsoft.com/office/drawing/2014/main" id="{6B5BE008-8883-B181-FD0D-2A0C769A3FD0}"/>
              </a:ext>
            </a:extLst>
          </p:cNvPr>
          <p:cNvPicPr>
            <a:picLocks noChangeAspect="1"/>
          </p:cNvPicPr>
          <p:nvPr/>
        </p:nvPicPr>
        <p:blipFill>
          <a:blip r:embed="rId15"/>
          <a:stretch>
            <a:fillRect/>
          </a:stretch>
        </p:blipFill>
        <p:spPr>
          <a:xfrm>
            <a:off x="1768707" y="3220363"/>
            <a:ext cx="698609" cy="750358"/>
          </a:xfrm>
          <a:prstGeom prst="rect">
            <a:avLst/>
          </a:prstGeom>
          <a:ln w="38100">
            <a:solidFill>
              <a:srgbClr val="FF00E2"/>
            </a:solidFill>
          </a:ln>
        </p:spPr>
      </p:pic>
      <p:sp>
        <p:nvSpPr>
          <p:cNvPr id="47" name="TextBox 46">
            <a:extLst>
              <a:ext uri="{FF2B5EF4-FFF2-40B4-BE49-F238E27FC236}">
                <a16:creationId xmlns:a16="http://schemas.microsoft.com/office/drawing/2014/main" id="{C65821E3-0AFC-B3EA-2991-3BFB6D8A1339}"/>
              </a:ext>
            </a:extLst>
          </p:cNvPr>
          <p:cNvSpPr txBox="1"/>
          <p:nvPr/>
        </p:nvSpPr>
        <p:spPr>
          <a:xfrm>
            <a:off x="1717216" y="4057584"/>
            <a:ext cx="931665" cy="307777"/>
          </a:xfrm>
          <a:prstGeom prst="rect">
            <a:avLst/>
          </a:prstGeom>
          <a:noFill/>
        </p:spPr>
        <p:txBody>
          <a:bodyPr wrap="none" rtlCol="0">
            <a:spAutoFit/>
          </a:bodyPr>
          <a:lstStyle/>
          <a:p>
            <a:r>
              <a:rPr lang="en-IT" dirty="0"/>
              <a:t>Sapienza</a:t>
            </a:r>
          </a:p>
        </p:txBody>
      </p:sp>
      <p:sp>
        <p:nvSpPr>
          <p:cNvPr id="48" name="TextBox 47">
            <a:extLst>
              <a:ext uri="{FF2B5EF4-FFF2-40B4-BE49-F238E27FC236}">
                <a16:creationId xmlns:a16="http://schemas.microsoft.com/office/drawing/2014/main" id="{935C4DAA-064A-9705-2550-866DCD10A6AA}"/>
              </a:ext>
            </a:extLst>
          </p:cNvPr>
          <p:cNvSpPr txBox="1"/>
          <p:nvPr/>
        </p:nvSpPr>
        <p:spPr>
          <a:xfrm>
            <a:off x="9981491" y="6047131"/>
            <a:ext cx="622286" cy="307777"/>
          </a:xfrm>
          <a:prstGeom prst="rect">
            <a:avLst/>
          </a:prstGeom>
          <a:noFill/>
        </p:spPr>
        <p:txBody>
          <a:bodyPr wrap="none" rtlCol="0">
            <a:spAutoFit/>
          </a:bodyPr>
          <a:lstStyle/>
          <a:p>
            <a:r>
              <a:rPr lang="en-IT" dirty="0"/>
              <a:t>Fazio</a:t>
            </a:r>
          </a:p>
        </p:txBody>
      </p:sp>
      <p:pic>
        <p:nvPicPr>
          <p:cNvPr id="49" name="Picture 48">
            <a:extLst>
              <a:ext uri="{FF2B5EF4-FFF2-40B4-BE49-F238E27FC236}">
                <a16:creationId xmlns:a16="http://schemas.microsoft.com/office/drawing/2014/main" id="{DF8E1F05-B823-B0BD-7AA1-993294621B72}"/>
              </a:ext>
            </a:extLst>
          </p:cNvPr>
          <p:cNvPicPr>
            <a:picLocks noChangeAspect="1"/>
          </p:cNvPicPr>
          <p:nvPr/>
        </p:nvPicPr>
        <p:blipFill>
          <a:blip r:embed="rId16"/>
          <a:stretch>
            <a:fillRect/>
          </a:stretch>
        </p:blipFill>
        <p:spPr>
          <a:xfrm>
            <a:off x="9886877" y="4926095"/>
            <a:ext cx="1029389" cy="102938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A2675F4A-F749-8ACB-64CD-3BD5BECF4C54}"/>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3EA7E137-483F-CB30-2EB2-48473B4E5E0C}"/>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CDCB1DE9-679A-28EE-573A-E26C8ADA10F8}"/>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7682653C-77C7-9F20-A95A-D84866A2AA6E}"/>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1811970F-A798-A36D-1F76-539E59837F10}"/>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5C07BDE5-AEDE-23F5-7272-CB15DD36E392}"/>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7" name="Picture 6" descr="A graph of a number of people&#10;&#10;AI-generated content may be incorrect.">
            <a:extLst>
              <a:ext uri="{FF2B5EF4-FFF2-40B4-BE49-F238E27FC236}">
                <a16:creationId xmlns:a16="http://schemas.microsoft.com/office/drawing/2014/main" id="{CAB351C4-13D9-7E00-E071-D0C0C6075030}"/>
              </a:ext>
            </a:extLst>
          </p:cNvPr>
          <p:cNvPicPr>
            <a:picLocks noChangeAspect="1"/>
          </p:cNvPicPr>
          <p:nvPr/>
        </p:nvPicPr>
        <p:blipFill>
          <a:blip r:embed="rId5"/>
          <a:stretch>
            <a:fillRect/>
          </a:stretch>
        </p:blipFill>
        <p:spPr>
          <a:xfrm>
            <a:off x="211348" y="1591106"/>
            <a:ext cx="5377943" cy="1878545"/>
          </a:xfrm>
          <a:prstGeom prst="rect">
            <a:avLst/>
          </a:prstGeom>
        </p:spPr>
      </p:pic>
      <p:sp>
        <p:nvSpPr>
          <p:cNvPr id="9" name="TextBox 8">
            <a:extLst>
              <a:ext uri="{FF2B5EF4-FFF2-40B4-BE49-F238E27FC236}">
                <a16:creationId xmlns:a16="http://schemas.microsoft.com/office/drawing/2014/main" id="{A0888388-5BAA-1FAA-8113-E71DEBF9ADE3}"/>
              </a:ext>
            </a:extLst>
          </p:cNvPr>
          <p:cNvSpPr txBox="1"/>
          <p:nvPr/>
        </p:nvSpPr>
        <p:spPr>
          <a:xfrm>
            <a:off x="348765" y="3432795"/>
            <a:ext cx="2058577" cy="307777"/>
          </a:xfrm>
          <a:prstGeom prst="rect">
            <a:avLst/>
          </a:prstGeom>
          <a:noFill/>
        </p:spPr>
        <p:txBody>
          <a:bodyPr wrap="none" rtlCol="0">
            <a:spAutoFit/>
          </a:bodyPr>
          <a:lstStyle/>
          <a:p>
            <a:r>
              <a:rPr lang="en-GB" dirty="0"/>
              <a:t>E</a:t>
            </a:r>
            <a:r>
              <a:rPr lang="en-IT" dirty="0"/>
              <a:t>mpirical EW maps HC</a:t>
            </a:r>
          </a:p>
        </p:txBody>
      </p:sp>
      <p:pic>
        <p:nvPicPr>
          <p:cNvPr id="11" name="Picture 10" descr="A comparison of a graph&#10;&#10;AI-generated content may be incorrect.">
            <a:extLst>
              <a:ext uri="{FF2B5EF4-FFF2-40B4-BE49-F238E27FC236}">
                <a16:creationId xmlns:a16="http://schemas.microsoft.com/office/drawing/2014/main" id="{95D85AA3-9D7B-4017-F0C4-9927DCFCE39F}"/>
              </a:ext>
            </a:extLst>
          </p:cNvPr>
          <p:cNvPicPr>
            <a:picLocks noChangeAspect="1"/>
          </p:cNvPicPr>
          <p:nvPr/>
        </p:nvPicPr>
        <p:blipFill>
          <a:blip r:embed="rId6"/>
          <a:stretch>
            <a:fillRect/>
          </a:stretch>
        </p:blipFill>
        <p:spPr>
          <a:xfrm>
            <a:off x="6602709" y="1503976"/>
            <a:ext cx="5377943" cy="1878545"/>
          </a:xfrm>
          <a:prstGeom prst="rect">
            <a:avLst/>
          </a:prstGeom>
        </p:spPr>
      </p:pic>
      <p:sp>
        <p:nvSpPr>
          <p:cNvPr id="12" name="TextBox 11">
            <a:extLst>
              <a:ext uri="{FF2B5EF4-FFF2-40B4-BE49-F238E27FC236}">
                <a16:creationId xmlns:a16="http://schemas.microsoft.com/office/drawing/2014/main" id="{1F6404E3-AD9D-784D-BCF6-ED01CF233995}"/>
              </a:ext>
            </a:extLst>
          </p:cNvPr>
          <p:cNvSpPr txBox="1"/>
          <p:nvPr/>
        </p:nvSpPr>
        <p:spPr>
          <a:xfrm>
            <a:off x="6835951" y="3442195"/>
            <a:ext cx="2047355" cy="307777"/>
          </a:xfrm>
          <a:prstGeom prst="rect">
            <a:avLst/>
          </a:prstGeom>
          <a:noFill/>
        </p:spPr>
        <p:txBody>
          <a:bodyPr wrap="none" rtlCol="0">
            <a:spAutoFit/>
          </a:bodyPr>
          <a:lstStyle/>
          <a:p>
            <a:r>
              <a:rPr lang="en-GB" dirty="0"/>
              <a:t>E</a:t>
            </a:r>
            <a:r>
              <a:rPr lang="en-IT" dirty="0"/>
              <a:t>mpirical EW maps ML</a:t>
            </a:r>
          </a:p>
        </p:txBody>
      </p:sp>
      <p:pic>
        <p:nvPicPr>
          <p:cNvPr id="14" name="Picture 13" descr="A graph of different colored lines&#10;&#10;AI-generated content may be incorrect.">
            <a:extLst>
              <a:ext uri="{FF2B5EF4-FFF2-40B4-BE49-F238E27FC236}">
                <a16:creationId xmlns:a16="http://schemas.microsoft.com/office/drawing/2014/main" id="{C89C5206-54F4-D420-7F9D-132EB26EC573}"/>
              </a:ext>
            </a:extLst>
          </p:cNvPr>
          <p:cNvPicPr>
            <a:picLocks noChangeAspect="1"/>
          </p:cNvPicPr>
          <p:nvPr/>
        </p:nvPicPr>
        <p:blipFill>
          <a:blip r:embed="rId7"/>
          <a:stretch>
            <a:fillRect/>
          </a:stretch>
        </p:blipFill>
        <p:spPr>
          <a:xfrm>
            <a:off x="211348" y="3979660"/>
            <a:ext cx="5377941" cy="1878544"/>
          </a:xfrm>
          <a:prstGeom prst="rect">
            <a:avLst/>
          </a:prstGeom>
        </p:spPr>
      </p:pic>
      <p:sp>
        <p:nvSpPr>
          <p:cNvPr id="15" name="TextBox 14">
            <a:extLst>
              <a:ext uri="{FF2B5EF4-FFF2-40B4-BE49-F238E27FC236}">
                <a16:creationId xmlns:a16="http://schemas.microsoft.com/office/drawing/2014/main" id="{B7489E3D-52A3-9C9B-AF24-1B7AB0360304}"/>
              </a:ext>
            </a:extLst>
          </p:cNvPr>
          <p:cNvSpPr txBox="1"/>
          <p:nvPr/>
        </p:nvSpPr>
        <p:spPr>
          <a:xfrm>
            <a:off x="211348" y="6028748"/>
            <a:ext cx="2177199" cy="307777"/>
          </a:xfrm>
          <a:prstGeom prst="rect">
            <a:avLst/>
          </a:prstGeom>
          <a:noFill/>
        </p:spPr>
        <p:txBody>
          <a:bodyPr wrap="none" rtlCol="0">
            <a:spAutoFit/>
          </a:bodyPr>
          <a:lstStyle/>
          <a:p>
            <a:r>
              <a:rPr lang="en-IT" b="1" dirty="0">
                <a:solidFill>
                  <a:srgbClr val="FF0000"/>
                </a:solidFill>
              </a:rPr>
              <a:t>Simulated</a:t>
            </a:r>
            <a:r>
              <a:rPr lang="en-IT" dirty="0"/>
              <a:t> EW maps HC</a:t>
            </a:r>
          </a:p>
        </p:txBody>
      </p:sp>
      <p:pic>
        <p:nvPicPr>
          <p:cNvPr id="17" name="Picture 16" descr="A comparison of a graph&#10;&#10;AI-generated content may be incorrect.">
            <a:extLst>
              <a:ext uri="{FF2B5EF4-FFF2-40B4-BE49-F238E27FC236}">
                <a16:creationId xmlns:a16="http://schemas.microsoft.com/office/drawing/2014/main" id="{3354662A-60D8-30B4-3075-5A6973F6F5DB}"/>
              </a:ext>
            </a:extLst>
          </p:cNvPr>
          <p:cNvPicPr>
            <a:picLocks noChangeAspect="1"/>
          </p:cNvPicPr>
          <p:nvPr/>
        </p:nvPicPr>
        <p:blipFill>
          <a:blip r:embed="rId8"/>
          <a:stretch>
            <a:fillRect/>
          </a:stretch>
        </p:blipFill>
        <p:spPr>
          <a:xfrm>
            <a:off x="6602709" y="3979660"/>
            <a:ext cx="5377943" cy="1878545"/>
          </a:xfrm>
          <a:prstGeom prst="rect">
            <a:avLst/>
          </a:prstGeom>
        </p:spPr>
      </p:pic>
      <p:sp>
        <p:nvSpPr>
          <p:cNvPr id="18" name="TextBox 17">
            <a:extLst>
              <a:ext uri="{FF2B5EF4-FFF2-40B4-BE49-F238E27FC236}">
                <a16:creationId xmlns:a16="http://schemas.microsoft.com/office/drawing/2014/main" id="{F6635ECA-282D-F8EC-8918-7ADC509CE024}"/>
              </a:ext>
            </a:extLst>
          </p:cNvPr>
          <p:cNvSpPr txBox="1"/>
          <p:nvPr/>
        </p:nvSpPr>
        <p:spPr>
          <a:xfrm>
            <a:off x="9863969" y="6024760"/>
            <a:ext cx="2165978" cy="307777"/>
          </a:xfrm>
          <a:prstGeom prst="rect">
            <a:avLst/>
          </a:prstGeom>
          <a:noFill/>
        </p:spPr>
        <p:txBody>
          <a:bodyPr wrap="none" rtlCol="0">
            <a:spAutoFit/>
          </a:bodyPr>
          <a:lstStyle/>
          <a:p>
            <a:r>
              <a:rPr lang="en-IT" b="1" dirty="0">
                <a:solidFill>
                  <a:srgbClr val="FF0000"/>
                </a:solidFill>
              </a:rPr>
              <a:t>Simulated</a:t>
            </a:r>
            <a:r>
              <a:rPr lang="en-IT" dirty="0"/>
              <a:t> EW maps ML</a:t>
            </a:r>
          </a:p>
        </p:txBody>
      </p:sp>
      <p:sp>
        <p:nvSpPr>
          <p:cNvPr id="19" name="TextBox 18">
            <a:extLst>
              <a:ext uri="{FF2B5EF4-FFF2-40B4-BE49-F238E27FC236}">
                <a16:creationId xmlns:a16="http://schemas.microsoft.com/office/drawing/2014/main" id="{6FE33DCA-005A-173C-3F8B-13DE4583276D}"/>
              </a:ext>
            </a:extLst>
          </p:cNvPr>
          <p:cNvSpPr txBox="1"/>
          <p:nvPr/>
        </p:nvSpPr>
        <p:spPr>
          <a:xfrm>
            <a:off x="2991057" y="3442477"/>
            <a:ext cx="2598232" cy="523220"/>
          </a:xfrm>
          <a:prstGeom prst="rect">
            <a:avLst/>
          </a:prstGeom>
          <a:noFill/>
          <a:ln w="38100">
            <a:solidFill>
              <a:srgbClr val="2425F4"/>
            </a:solidFill>
          </a:ln>
        </p:spPr>
        <p:txBody>
          <a:bodyPr wrap="square" rtlCol="0">
            <a:spAutoFit/>
          </a:bodyPr>
          <a:lstStyle/>
          <a:p>
            <a:pPr algn="ctr"/>
            <a:r>
              <a:rPr lang="it-IT" dirty="0">
                <a:solidFill>
                  <a:srgbClr val="FF00E2"/>
                </a:solidFill>
              </a:rPr>
              <a:t>Fe and Ni are </a:t>
            </a:r>
            <a:r>
              <a:rPr lang="it-IT" dirty="0" err="1">
                <a:solidFill>
                  <a:srgbClr val="FF00E2"/>
                </a:solidFill>
              </a:rPr>
              <a:t>separated</a:t>
            </a:r>
            <a:r>
              <a:rPr lang="it-IT" dirty="0">
                <a:solidFill>
                  <a:srgbClr val="FF00E2"/>
                </a:solidFill>
              </a:rPr>
              <a:t> from </a:t>
            </a:r>
            <a:r>
              <a:rPr lang="it-IT" dirty="0" err="1">
                <a:solidFill>
                  <a:srgbClr val="FF00E2"/>
                </a:solidFill>
              </a:rPr>
              <a:t>other</a:t>
            </a:r>
            <a:r>
              <a:rPr lang="it-IT" dirty="0">
                <a:solidFill>
                  <a:srgbClr val="FF00E2"/>
                </a:solidFill>
              </a:rPr>
              <a:t> </a:t>
            </a:r>
            <a:r>
              <a:rPr lang="it-IT" dirty="0" err="1">
                <a:solidFill>
                  <a:srgbClr val="FF00E2"/>
                </a:solidFill>
              </a:rPr>
              <a:t>elements</a:t>
            </a:r>
            <a:endParaRPr lang="en-IT" dirty="0">
              <a:solidFill>
                <a:srgbClr val="FF00E2"/>
              </a:solidFill>
            </a:endParaRPr>
          </a:p>
        </p:txBody>
      </p:sp>
      <p:sp>
        <p:nvSpPr>
          <p:cNvPr id="20" name="TextBox 19">
            <a:extLst>
              <a:ext uri="{FF2B5EF4-FFF2-40B4-BE49-F238E27FC236}">
                <a16:creationId xmlns:a16="http://schemas.microsoft.com/office/drawing/2014/main" id="{300AF82D-472A-C4FA-F10B-B45343579817}"/>
              </a:ext>
            </a:extLst>
          </p:cNvPr>
          <p:cNvSpPr txBox="1"/>
          <p:nvPr/>
        </p:nvSpPr>
        <p:spPr>
          <a:xfrm>
            <a:off x="2407342" y="5905444"/>
            <a:ext cx="7456627" cy="584775"/>
          </a:xfrm>
          <a:prstGeom prst="rect">
            <a:avLst/>
          </a:prstGeom>
          <a:noFill/>
        </p:spPr>
        <p:txBody>
          <a:bodyPr wrap="square" rtlCol="0">
            <a:spAutoFit/>
          </a:bodyPr>
          <a:lstStyle/>
          <a:p>
            <a:pPr algn="ctr"/>
            <a:r>
              <a:rPr lang="it-IT" sz="1600" dirty="0" err="1">
                <a:solidFill>
                  <a:srgbClr val="FF00E2"/>
                </a:solidFill>
                <a:highlight>
                  <a:srgbClr val="FFFF00"/>
                </a:highlight>
              </a:rPr>
              <a:t>Unfortunately</a:t>
            </a:r>
            <a:r>
              <a:rPr lang="it-IT" sz="1600" dirty="0">
                <a:solidFill>
                  <a:srgbClr val="FF00E2"/>
                </a:solidFill>
                <a:highlight>
                  <a:srgbClr val="FFFF00"/>
                </a:highlight>
              </a:rPr>
              <a:t>, Ni </a:t>
            </a:r>
            <a:r>
              <a:rPr lang="it-IT" sz="1600" dirty="0" err="1">
                <a:solidFill>
                  <a:srgbClr val="FF00E2"/>
                </a:solidFill>
                <a:highlight>
                  <a:srgbClr val="FFFF00"/>
                </a:highlight>
              </a:rPr>
              <a:t>is</a:t>
            </a:r>
            <a:r>
              <a:rPr lang="it-IT" sz="1600" dirty="0">
                <a:solidFill>
                  <a:srgbClr val="FF00E2"/>
                </a:solidFill>
                <a:highlight>
                  <a:srgbClr val="FFFF00"/>
                </a:highlight>
              </a:rPr>
              <a:t> </a:t>
            </a:r>
            <a:r>
              <a:rPr lang="it-IT" sz="1600" dirty="0" err="1">
                <a:solidFill>
                  <a:srgbClr val="FF00E2"/>
                </a:solidFill>
                <a:highlight>
                  <a:srgbClr val="FFFF00"/>
                </a:highlight>
              </a:rPr>
              <a:t>not</a:t>
            </a:r>
            <a:r>
              <a:rPr lang="it-IT" sz="1600" dirty="0">
                <a:solidFill>
                  <a:srgbClr val="FF00E2"/>
                </a:solidFill>
                <a:highlight>
                  <a:srgbClr val="FFFF00"/>
                </a:highlight>
              </a:rPr>
              <a:t> </a:t>
            </a:r>
            <a:r>
              <a:rPr lang="it-IT" sz="1600" dirty="0" err="1">
                <a:solidFill>
                  <a:srgbClr val="FF00E2"/>
                </a:solidFill>
                <a:highlight>
                  <a:srgbClr val="FFFF00"/>
                </a:highlight>
              </a:rPr>
              <a:t>present</a:t>
            </a:r>
            <a:r>
              <a:rPr lang="it-IT" sz="1600" dirty="0">
                <a:solidFill>
                  <a:srgbClr val="FF00E2"/>
                </a:solidFill>
                <a:highlight>
                  <a:srgbClr val="FFFF00"/>
                </a:highlight>
              </a:rPr>
              <a:t> due to the </a:t>
            </a:r>
            <a:r>
              <a:rPr lang="it-IT" sz="1600" dirty="0" err="1">
                <a:solidFill>
                  <a:srgbClr val="FF00E2"/>
                </a:solidFill>
                <a:highlight>
                  <a:srgbClr val="FFFF00"/>
                </a:highlight>
              </a:rPr>
              <a:t>fact</a:t>
            </a:r>
            <a:r>
              <a:rPr lang="it-IT" sz="1600" dirty="0">
                <a:solidFill>
                  <a:srgbClr val="FF00E2"/>
                </a:solidFill>
                <a:highlight>
                  <a:srgbClr val="FFFF00"/>
                </a:highlight>
              </a:rPr>
              <a:t> </a:t>
            </a:r>
            <a:r>
              <a:rPr lang="it-IT" sz="1600" dirty="0" err="1">
                <a:solidFill>
                  <a:srgbClr val="FF00E2"/>
                </a:solidFill>
                <a:highlight>
                  <a:srgbClr val="FFFF00"/>
                </a:highlight>
              </a:rPr>
              <a:t>that</a:t>
            </a:r>
            <a:r>
              <a:rPr lang="it-IT" sz="1600" dirty="0">
                <a:solidFill>
                  <a:srgbClr val="FF00E2"/>
                </a:solidFill>
                <a:highlight>
                  <a:srgbClr val="FFFF00"/>
                </a:highlight>
              </a:rPr>
              <a:t> </a:t>
            </a:r>
            <a:r>
              <a:rPr lang="it-IT" sz="1600" dirty="0" err="1">
                <a:solidFill>
                  <a:srgbClr val="FF00E2"/>
                </a:solidFill>
                <a:highlight>
                  <a:srgbClr val="FFFF00"/>
                </a:highlight>
              </a:rPr>
              <a:t>it</a:t>
            </a:r>
            <a:r>
              <a:rPr lang="it-IT" sz="1600" dirty="0">
                <a:solidFill>
                  <a:srgbClr val="FF00E2"/>
                </a:solidFill>
                <a:highlight>
                  <a:srgbClr val="FFFF00"/>
                </a:highlight>
              </a:rPr>
              <a:t> </a:t>
            </a:r>
            <a:r>
              <a:rPr lang="it-IT" sz="1600" dirty="0" err="1">
                <a:solidFill>
                  <a:srgbClr val="FF00E2"/>
                </a:solidFill>
                <a:highlight>
                  <a:srgbClr val="FFFF00"/>
                </a:highlight>
              </a:rPr>
              <a:t>is</a:t>
            </a:r>
            <a:r>
              <a:rPr lang="it-IT" sz="1600" dirty="0">
                <a:solidFill>
                  <a:srgbClr val="FF00E2"/>
                </a:solidFill>
                <a:highlight>
                  <a:srgbClr val="FFFF00"/>
                </a:highlight>
              </a:rPr>
              <a:t> </a:t>
            </a:r>
            <a:r>
              <a:rPr lang="it-IT" sz="1600" dirty="0" err="1">
                <a:solidFill>
                  <a:srgbClr val="FF00E2"/>
                </a:solidFill>
                <a:highlight>
                  <a:srgbClr val="FFFF00"/>
                </a:highlight>
              </a:rPr>
              <a:t>not</a:t>
            </a:r>
            <a:r>
              <a:rPr lang="it-IT" sz="1600" dirty="0">
                <a:solidFill>
                  <a:srgbClr val="FF00E2"/>
                </a:solidFill>
                <a:highlight>
                  <a:srgbClr val="FFFF00"/>
                </a:highlight>
              </a:rPr>
              <a:t> </a:t>
            </a:r>
            <a:r>
              <a:rPr lang="it-IT" sz="1600" dirty="0" err="1">
                <a:solidFill>
                  <a:srgbClr val="FF00E2"/>
                </a:solidFill>
                <a:highlight>
                  <a:srgbClr val="FFFF00"/>
                </a:highlight>
              </a:rPr>
              <a:t>clearly</a:t>
            </a:r>
            <a:r>
              <a:rPr lang="it-IT" sz="1600" dirty="0">
                <a:solidFill>
                  <a:srgbClr val="FF00E2"/>
                </a:solidFill>
                <a:highlight>
                  <a:srgbClr val="FFFF00"/>
                </a:highlight>
              </a:rPr>
              <a:t> </a:t>
            </a:r>
            <a:r>
              <a:rPr lang="it-IT" sz="1600" dirty="0" err="1">
                <a:solidFill>
                  <a:srgbClr val="FF00E2"/>
                </a:solidFill>
                <a:highlight>
                  <a:srgbClr val="FFFF00"/>
                </a:highlight>
              </a:rPr>
              <a:t>distinguishable</a:t>
            </a:r>
            <a:r>
              <a:rPr lang="it-IT" sz="1600" dirty="0">
                <a:solidFill>
                  <a:srgbClr val="FF00E2"/>
                </a:solidFill>
                <a:highlight>
                  <a:srgbClr val="FFFF00"/>
                </a:highlight>
              </a:rPr>
              <a:t> from the continuum in the MHD </a:t>
            </a:r>
            <a:r>
              <a:rPr lang="it-IT" sz="1600" dirty="0" err="1">
                <a:solidFill>
                  <a:srgbClr val="FF00E2"/>
                </a:solidFill>
                <a:highlight>
                  <a:srgbClr val="FFFF00"/>
                </a:highlight>
              </a:rPr>
              <a:t>simulations</a:t>
            </a:r>
            <a:endParaRPr lang="en-IT" sz="1600" dirty="0">
              <a:solidFill>
                <a:srgbClr val="FF00E2"/>
              </a:solidFill>
              <a:highlight>
                <a:srgbClr val="FFFF00"/>
              </a:highlight>
            </a:endParaRPr>
          </a:p>
        </p:txBody>
      </p:sp>
      <p:sp>
        <p:nvSpPr>
          <p:cNvPr id="21" name="TextBox 20">
            <a:extLst>
              <a:ext uri="{FF2B5EF4-FFF2-40B4-BE49-F238E27FC236}">
                <a16:creationId xmlns:a16="http://schemas.microsoft.com/office/drawing/2014/main" id="{65779D66-DD31-8158-B11E-9692BB1E936F}"/>
              </a:ext>
            </a:extLst>
          </p:cNvPr>
          <p:cNvSpPr txBox="1"/>
          <p:nvPr/>
        </p:nvSpPr>
        <p:spPr>
          <a:xfrm>
            <a:off x="9371347" y="3383901"/>
            <a:ext cx="2598232" cy="738664"/>
          </a:xfrm>
          <a:prstGeom prst="rect">
            <a:avLst/>
          </a:prstGeom>
          <a:noFill/>
          <a:ln w="38100">
            <a:solidFill>
              <a:srgbClr val="2425F4"/>
            </a:solidFill>
          </a:ln>
        </p:spPr>
        <p:txBody>
          <a:bodyPr wrap="square" rtlCol="0">
            <a:spAutoFit/>
          </a:bodyPr>
          <a:lstStyle/>
          <a:p>
            <a:pPr algn="ctr"/>
            <a:r>
              <a:rPr lang="it-IT" dirty="0">
                <a:solidFill>
                  <a:srgbClr val="FF00E2"/>
                </a:solidFill>
              </a:rPr>
              <a:t>Fe </a:t>
            </a:r>
            <a:r>
              <a:rPr lang="it-IT" dirty="0" err="1">
                <a:solidFill>
                  <a:srgbClr val="FF00E2"/>
                </a:solidFill>
              </a:rPr>
              <a:t>is</a:t>
            </a:r>
            <a:r>
              <a:rPr lang="it-IT" dirty="0">
                <a:solidFill>
                  <a:srgbClr val="FF00E2"/>
                </a:solidFill>
              </a:rPr>
              <a:t> mixed with </a:t>
            </a:r>
            <a:r>
              <a:rPr lang="it-IT" dirty="0" err="1">
                <a:solidFill>
                  <a:srgbClr val="FF00E2"/>
                </a:solidFill>
              </a:rPr>
              <a:t>while</a:t>
            </a:r>
            <a:r>
              <a:rPr lang="it-IT" dirty="0">
                <a:solidFill>
                  <a:srgbClr val="FF00E2"/>
                </a:solidFill>
              </a:rPr>
              <a:t> Ni </a:t>
            </a:r>
            <a:r>
              <a:rPr lang="it-IT" dirty="0" err="1">
                <a:solidFill>
                  <a:srgbClr val="FF00E2"/>
                </a:solidFill>
              </a:rPr>
              <a:t>is</a:t>
            </a:r>
            <a:r>
              <a:rPr lang="it-IT" dirty="0">
                <a:solidFill>
                  <a:srgbClr val="FF00E2"/>
                </a:solidFill>
              </a:rPr>
              <a:t> </a:t>
            </a:r>
            <a:r>
              <a:rPr lang="it-IT" dirty="0" err="1">
                <a:solidFill>
                  <a:srgbClr val="FF00E2"/>
                </a:solidFill>
              </a:rPr>
              <a:t>separated</a:t>
            </a:r>
            <a:r>
              <a:rPr lang="it-IT" dirty="0">
                <a:solidFill>
                  <a:srgbClr val="FF00E2"/>
                </a:solidFill>
              </a:rPr>
              <a:t> from the </a:t>
            </a:r>
            <a:r>
              <a:rPr lang="it-IT" dirty="0" err="1">
                <a:solidFill>
                  <a:srgbClr val="FF00E2"/>
                </a:solidFill>
              </a:rPr>
              <a:t>other</a:t>
            </a:r>
            <a:r>
              <a:rPr lang="it-IT" dirty="0">
                <a:solidFill>
                  <a:srgbClr val="FF00E2"/>
                </a:solidFill>
              </a:rPr>
              <a:t> </a:t>
            </a:r>
            <a:r>
              <a:rPr lang="it-IT" dirty="0" err="1">
                <a:solidFill>
                  <a:srgbClr val="FF00E2"/>
                </a:solidFill>
              </a:rPr>
              <a:t>elements</a:t>
            </a:r>
            <a:endParaRPr lang="en-IT" dirty="0">
              <a:solidFill>
                <a:srgbClr val="FF00E2"/>
              </a:solidFill>
            </a:endParaRPr>
          </a:p>
        </p:txBody>
      </p:sp>
      <p:sp>
        <p:nvSpPr>
          <p:cNvPr id="22" name="Google Shape;151;g27df92e4ca9_0_1">
            <a:extLst>
              <a:ext uri="{FF2B5EF4-FFF2-40B4-BE49-F238E27FC236}">
                <a16:creationId xmlns:a16="http://schemas.microsoft.com/office/drawing/2014/main" id="{3F24CEF9-0394-6294-A1DC-77887CBB1467}"/>
              </a:ext>
            </a:extLst>
          </p:cNvPr>
          <p:cNvSpPr txBox="1"/>
          <p:nvPr/>
        </p:nvSpPr>
        <p:spPr>
          <a:xfrm>
            <a:off x="106386" y="1023193"/>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00FF00"/>
                </a:highlight>
                <a:latin typeface="Titillium Web"/>
                <a:ea typeface="Titillium Web"/>
                <a:cs typeface="Titillium Web"/>
                <a:sym typeface="Titillium Web"/>
              </a:rPr>
              <a:t>Equivalent</a:t>
            </a:r>
            <a:r>
              <a:rPr lang="it-IT" sz="3000" b="1" dirty="0">
                <a:solidFill>
                  <a:srgbClr val="1C7FFF"/>
                </a:solidFill>
                <a:highlight>
                  <a:srgbClr val="00FF00"/>
                </a:highlight>
                <a:latin typeface="Titillium Web"/>
                <a:ea typeface="Titillium Web"/>
                <a:cs typeface="Titillium Web"/>
                <a:sym typeface="Titillium Web"/>
              </a:rPr>
              <a:t> </a:t>
            </a:r>
            <a:r>
              <a:rPr lang="it-IT" sz="3000" b="1" dirty="0" err="1">
                <a:solidFill>
                  <a:srgbClr val="1C7FFF"/>
                </a:solidFill>
                <a:highlight>
                  <a:srgbClr val="00FF00"/>
                </a:highlight>
                <a:latin typeface="Titillium Web"/>
                <a:ea typeface="Titillium Web"/>
                <a:cs typeface="Titillium Web"/>
                <a:sym typeface="Titillium Web"/>
              </a:rPr>
              <a:t>Width</a:t>
            </a:r>
            <a:endParaRPr sz="2000" b="0" i="0" u="none" strike="noStrike" cap="none" dirty="0">
              <a:solidFill>
                <a:srgbClr val="000000"/>
              </a:solidFill>
              <a:highlight>
                <a:srgbClr val="00FF00"/>
              </a:highlight>
              <a:latin typeface="Titillium Web"/>
              <a:ea typeface="Titillium Web"/>
              <a:cs typeface="Titillium Web"/>
              <a:sym typeface="Titillium Web"/>
            </a:endParaRPr>
          </a:p>
        </p:txBody>
      </p:sp>
      <p:sp>
        <p:nvSpPr>
          <p:cNvPr id="23" name="TextBox 22">
            <a:extLst>
              <a:ext uri="{FF2B5EF4-FFF2-40B4-BE49-F238E27FC236}">
                <a16:creationId xmlns:a16="http://schemas.microsoft.com/office/drawing/2014/main" id="{C1175350-C780-4F19-B7E9-D26901516709}"/>
              </a:ext>
            </a:extLst>
          </p:cNvPr>
          <p:cNvSpPr txBox="1"/>
          <p:nvPr/>
        </p:nvSpPr>
        <p:spPr>
          <a:xfrm rot="21318517">
            <a:off x="1794199" y="1617343"/>
            <a:ext cx="9617021" cy="1323439"/>
          </a:xfrm>
          <a:prstGeom prst="rect">
            <a:avLst/>
          </a:prstGeom>
          <a:noFill/>
          <a:ln>
            <a:noFill/>
          </a:ln>
        </p:spPr>
        <p:txBody>
          <a:bodyPr wrap="square" rtlCol="0">
            <a:spAutoFit/>
          </a:bodyPr>
          <a:lstStyle/>
          <a:p>
            <a:pPr algn="ctr"/>
            <a:r>
              <a:rPr lang="it-IT" sz="4000" dirty="0">
                <a:solidFill>
                  <a:srgbClr val="7030A0"/>
                </a:solidFill>
                <a:latin typeface="Garamond" panose="02020404030301010803" pitchFamily="18" charset="0"/>
              </a:rPr>
              <a:t>On </a:t>
            </a:r>
            <a:r>
              <a:rPr lang="it-IT" sz="4000" dirty="0" err="1">
                <a:solidFill>
                  <a:srgbClr val="7030A0"/>
                </a:solidFill>
                <a:latin typeface="Garamond" panose="02020404030301010803" pitchFamily="18" charset="0"/>
              </a:rPr>
              <a:t>empirical</a:t>
            </a:r>
            <a:r>
              <a:rPr lang="it-IT" sz="4000" dirty="0">
                <a:solidFill>
                  <a:srgbClr val="7030A0"/>
                </a:solidFill>
                <a:latin typeface="Garamond" panose="02020404030301010803" pitchFamily="18" charset="0"/>
              </a:rPr>
              <a:t> data ML and SVHC/HC tell </a:t>
            </a:r>
            <a:r>
              <a:rPr lang="it-IT" sz="4000" dirty="0" err="1">
                <a:solidFill>
                  <a:srgbClr val="7030A0"/>
                </a:solidFill>
                <a:latin typeface="Garamond" panose="02020404030301010803" pitchFamily="18" charset="0"/>
              </a:rPr>
              <a:t>us</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different</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things</a:t>
            </a:r>
            <a:endParaRPr lang="en-IT" sz="4000" dirty="0">
              <a:solidFill>
                <a:srgbClr val="7030A0"/>
              </a:solidFill>
              <a:latin typeface="Garamond" panose="02020404030301010803" pitchFamily="18" charset="0"/>
            </a:endParaRPr>
          </a:p>
        </p:txBody>
      </p:sp>
      <p:sp>
        <p:nvSpPr>
          <p:cNvPr id="24" name="TextBox 23">
            <a:extLst>
              <a:ext uri="{FF2B5EF4-FFF2-40B4-BE49-F238E27FC236}">
                <a16:creationId xmlns:a16="http://schemas.microsoft.com/office/drawing/2014/main" id="{8EF8DFF0-7275-1BD7-EA49-179C56606FDB}"/>
              </a:ext>
            </a:extLst>
          </p:cNvPr>
          <p:cNvSpPr txBox="1"/>
          <p:nvPr/>
        </p:nvSpPr>
        <p:spPr>
          <a:xfrm rot="21318517">
            <a:off x="1904237" y="4538927"/>
            <a:ext cx="9617021" cy="1323439"/>
          </a:xfrm>
          <a:prstGeom prst="rect">
            <a:avLst/>
          </a:prstGeom>
          <a:noFill/>
          <a:ln>
            <a:noFill/>
          </a:ln>
        </p:spPr>
        <p:txBody>
          <a:bodyPr wrap="square" rtlCol="0">
            <a:spAutoFit/>
          </a:bodyPr>
          <a:lstStyle/>
          <a:p>
            <a:pPr algn="ctr"/>
            <a:r>
              <a:rPr lang="it-IT" sz="4000" dirty="0">
                <a:solidFill>
                  <a:srgbClr val="7030A0"/>
                </a:solidFill>
                <a:latin typeface="Garamond" panose="02020404030301010803" pitchFamily="18" charset="0"/>
              </a:rPr>
              <a:t>On </a:t>
            </a:r>
            <a:r>
              <a:rPr lang="it-IT" sz="4000" dirty="0" err="1">
                <a:solidFill>
                  <a:srgbClr val="7030A0"/>
                </a:solidFill>
                <a:latin typeface="Garamond" panose="02020404030301010803" pitchFamily="18" charset="0"/>
              </a:rPr>
              <a:t>simulated</a:t>
            </a:r>
            <a:r>
              <a:rPr lang="it-IT" sz="4000" dirty="0">
                <a:solidFill>
                  <a:srgbClr val="7030A0"/>
                </a:solidFill>
                <a:latin typeface="Garamond" panose="02020404030301010803" pitchFamily="18" charset="0"/>
              </a:rPr>
              <a:t> data ML and SVHC/HC tell </a:t>
            </a:r>
            <a:r>
              <a:rPr lang="it-IT" sz="4000" dirty="0" err="1">
                <a:solidFill>
                  <a:srgbClr val="7030A0"/>
                </a:solidFill>
                <a:latin typeface="Garamond" panose="02020404030301010803" pitchFamily="18" charset="0"/>
              </a:rPr>
              <a:t>us</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very</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similar</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things</a:t>
            </a:r>
            <a:endParaRPr lang="en-IT" sz="4000" dirty="0">
              <a:solidFill>
                <a:srgbClr val="7030A0"/>
              </a:solidFill>
              <a:latin typeface="Garamond" panose="02020404030301010803" pitchFamily="18" charset="0"/>
            </a:endParaRPr>
          </a:p>
        </p:txBody>
      </p:sp>
      <p:sp>
        <p:nvSpPr>
          <p:cNvPr id="2" name="TextBox 1">
            <a:extLst>
              <a:ext uri="{FF2B5EF4-FFF2-40B4-BE49-F238E27FC236}">
                <a16:creationId xmlns:a16="http://schemas.microsoft.com/office/drawing/2014/main" id="{943937E8-148B-7E89-2ED2-A6D1830B6B7B}"/>
              </a:ext>
            </a:extLst>
          </p:cNvPr>
          <p:cNvSpPr txBox="1"/>
          <p:nvPr/>
        </p:nvSpPr>
        <p:spPr>
          <a:xfrm>
            <a:off x="5441814" y="991637"/>
            <a:ext cx="1160895" cy="461665"/>
          </a:xfrm>
          <a:prstGeom prst="rect">
            <a:avLst/>
          </a:prstGeom>
          <a:noFill/>
        </p:spPr>
        <p:txBody>
          <a:bodyPr wrap="none" rtlCol="0">
            <a:spAutoFit/>
          </a:bodyPr>
          <a:lstStyle/>
          <a:p>
            <a:r>
              <a:rPr lang="en-IT" sz="2400" b="1" dirty="0"/>
              <a:t>CAS-A</a:t>
            </a:r>
          </a:p>
        </p:txBody>
      </p:sp>
    </p:spTree>
    <p:extLst>
      <p:ext uri="{BB962C8B-B14F-4D97-AF65-F5344CB8AC3E}">
        <p14:creationId xmlns:p14="http://schemas.microsoft.com/office/powerpoint/2010/main" val="12441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9338791E-A842-91CF-A6CF-863B409A1DAE}"/>
            </a:ext>
          </a:extLst>
        </p:cNvPr>
        <p:cNvGrpSpPr/>
        <p:nvPr/>
      </p:nvGrpSpPr>
      <p:grpSpPr>
        <a:xfrm>
          <a:off x="0" y="0"/>
          <a:ext cx="0" cy="0"/>
          <a:chOff x="0" y="0"/>
          <a:chExt cx="0" cy="0"/>
        </a:xfrm>
      </p:grpSpPr>
      <p:pic>
        <p:nvPicPr>
          <p:cNvPr id="8" name="Picture 7" descr="A close-up of a graph&#10;&#10;AI-generated content may be incorrect.">
            <a:extLst>
              <a:ext uri="{FF2B5EF4-FFF2-40B4-BE49-F238E27FC236}">
                <a16:creationId xmlns:a16="http://schemas.microsoft.com/office/drawing/2014/main" id="{1B80BD9F-FA19-8FCB-B9B7-A4CEF6229D67}"/>
              </a:ext>
            </a:extLst>
          </p:cNvPr>
          <p:cNvPicPr>
            <a:picLocks noChangeAspect="1"/>
          </p:cNvPicPr>
          <p:nvPr/>
        </p:nvPicPr>
        <p:blipFill>
          <a:blip r:embed="rId3"/>
          <a:stretch>
            <a:fillRect/>
          </a:stretch>
        </p:blipFill>
        <p:spPr>
          <a:xfrm>
            <a:off x="989313" y="1552467"/>
            <a:ext cx="3088701" cy="4924319"/>
          </a:xfrm>
          <a:prstGeom prst="rect">
            <a:avLst/>
          </a:prstGeom>
        </p:spPr>
      </p:pic>
      <p:pic>
        <p:nvPicPr>
          <p:cNvPr id="146" name="Google Shape;146;g27df92e4ca9_0_1">
            <a:extLst>
              <a:ext uri="{FF2B5EF4-FFF2-40B4-BE49-F238E27FC236}">
                <a16:creationId xmlns:a16="http://schemas.microsoft.com/office/drawing/2014/main" id="{7C4EE8F9-1534-27F8-F597-6EE6D16A4D66}"/>
              </a:ext>
            </a:extLst>
          </p:cNvPr>
          <p:cNvPicPr preferRelativeResize="0"/>
          <p:nvPr/>
        </p:nvPicPr>
        <p:blipFill rotWithShape="1">
          <a:blip r:embed="rId4">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9304C3BC-9991-6059-9702-9DDD68000253}"/>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D3424723-BAD5-047E-3EC2-8F3E613B0532}"/>
                </a:ext>
              </a:extLst>
            </p:cNvPr>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DFC969E9-5824-BAB6-CD94-3E231639F3E4}"/>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5CD1BB01-60DE-F729-35D9-CB7A3F740B66}"/>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2" name="Google Shape;151;g27df92e4ca9_0_1">
            <a:extLst>
              <a:ext uri="{FF2B5EF4-FFF2-40B4-BE49-F238E27FC236}">
                <a16:creationId xmlns:a16="http://schemas.microsoft.com/office/drawing/2014/main" id="{C1D79266-2952-1D68-0C6B-E5771FBE1A80}"/>
              </a:ext>
            </a:extLst>
          </p:cNvPr>
          <p:cNvSpPr txBox="1"/>
          <p:nvPr/>
        </p:nvSpPr>
        <p:spPr>
          <a:xfrm>
            <a:off x="106386" y="1023193"/>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00FF00"/>
                </a:highlight>
                <a:latin typeface="Titillium Web"/>
                <a:ea typeface="Titillium Web"/>
                <a:cs typeface="Titillium Web"/>
                <a:sym typeface="Titillium Web"/>
              </a:rPr>
              <a:t>Equivalent</a:t>
            </a:r>
            <a:r>
              <a:rPr lang="it-IT" sz="3000" b="1" dirty="0">
                <a:solidFill>
                  <a:srgbClr val="1C7FFF"/>
                </a:solidFill>
                <a:highlight>
                  <a:srgbClr val="00FF00"/>
                </a:highlight>
                <a:latin typeface="Titillium Web"/>
                <a:ea typeface="Titillium Web"/>
                <a:cs typeface="Titillium Web"/>
                <a:sym typeface="Titillium Web"/>
              </a:rPr>
              <a:t> </a:t>
            </a:r>
            <a:r>
              <a:rPr lang="it-IT" sz="3000" b="1" dirty="0" err="1">
                <a:solidFill>
                  <a:srgbClr val="1C7FFF"/>
                </a:solidFill>
                <a:highlight>
                  <a:srgbClr val="00FF00"/>
                </a:highlight>
                <a:latin typeface="Titillium Web"/>
                <a:ea typeface="Titillium Web"/>
                <a:cs typeface="Titillium Web"/>
                <a:sym typeface="Titillium Web"/>
              </a:rPr>
              <a:t>Width</a:t>
            </a:r>
            <a:endParaRPr sz="2000" b="0" i="0" u="none" strike="noStrike" cap="none" dirty="0">
              <a:solidFill>
                <a:srgbClr val="000000"/>
              </a:solidFill>
              <a:highlight>
                <a:srgbClr val="00FF00"/>
              </a:highlight>
              <a:latin typeface="Titillium Web"/>
              <a:ea typeface="Titillium Web"/>
              <a:cs typeface="Titillium Web"/>
              <a:sym typeface="Titillium Web"/>
            </a:endParaRPr>
          </a:p>
        </p:txBody>
      </p:sp>
      <p:sp>
        <p:nvSpPr>
          <p:cNvPr id="3" name="TextBox 2">
            <a:extLst>
              <a:ext uri="{FF2B5EF4-FFF2-40B4-BE49-F238E27FC236}">
                <a16:creationId xmlns:a16="http://schemas.microsoft.com/office/drawing/2014/main" id="{FD4045E1-2482-4D5F-E69E-65D888054685}"/>
              </a:ext>
            </a:extLst>
          </p:cNvPr>
          <p:cNvSpPr txBox="1"/>
          <p:nvPr/>
        </p:nvSpPr>
        <p:spPr>
          <a:xfrm>
            <a:off x="6562830" y="1134917"/>
            <a:ext cx="5467117" cy="954107"/>
          </a:xfrm>
          <a:prstGeom prst="rect">
            <a:avLst/>
          </a:prstGeom>
          <a:noFill/>
        </p:spPr>
        <p:txBody>
          <a:bodyPr wrap="square" rtlCol="0">
            <a:spAutoFit/>
          </a:bodyPr>
          <a:lstStyle/>
          <a:p>
            <a:pPr algn="ctr"/>
            <a:r>
              <a:rPr lang="en-IT" sz="2800" dirty="0">
                <a:latin typeface="Garamond" panose="02020404030301010803" pitchFamily="18" charset="0"/>
              </a:rPr>
              <a:t>We have used the same partitioning of the spectra for all the 5 SNRs</a:t>
            </a:r>
          </a:p>
        </p:txBody>
      </p:sp>
      <p:sp>
        <p:nvSpPr>
          <p:cNvPr id="7" name="TextBox 6">
            <a:extLst>
              <a:ext uri="{FF2B5EF4-FFF2-40B4-BE49-F238E27FC236}">
                <a16:creationId xmlns:a16="http://schemas.microsoft.com/office/drawing/2014/main" id="{B39552D8-A2D7-2E39-97D3-30CF420C42B5}"/>
              </a:ext>
            </a:extLst>
          </p:cNvPr>
          <p:cNvSpPr txBox="1"/>
          <p:nvPr/>
        </p:nvSpPr>
        <p:spPr>
          <a:xfrm>
            <a:off x="106386" y="1611970"/>
            <a:ext cx="1609736" cy="246221"/>
          </a:xfrm>
          <a:prstGeom prst="rect">
            <a:avLst/>
          </a:prstGeom>
          <a:noFill/>
        </p:spPr>
        <p:txBody>
          <a:bodyPr wrap="none" rtlCol="0">
            <a:spAutoFit/>
          </a:bodyPr>
          <a:lstStyle/>
          <a:p>
            <a:r>
              <a:rPr lang="en-IT" sz="1000" dirty="0">
                <a:solidFill>
                  <a:srgbClr val="FF0000"/>
                </a:solidFill>
              </a:rPr>
              <a:t>All elements same bands</a:t>
            </a:r>
          </a:p>
        </p:txBody>
      </p:sp>
      <p:sp>
        <p:nvSpPr>
          <p:cNvPr id="9" name="TextBox 8">
            <a:extLst>
              <a:ext uri="{FF2B5EF4-FFF2-40B4-BE49-F238E27FC236}">
                <a16:creationId xmlns:a16="http://schemas.microsoft.com/office/drawing/2014/main" id="{C49AE5A2-687D-8FFF-B72E-3CAC00F9D0A1}"/>
              </a:ext>
            </a:extLst>
          </p:cNvPr>
          <p:cNvSpPr txBox="1"/>
          <p:nvPr/>
        </p:nvSpPr>
        <p:spPr>
          <a:xfrm>
            <a:off x="-9224" y="3600772"/>
            <a:ext cx="1859048" cy="307777"/>
          </a:xfrm>
          <a:prstGeom prst="rect">
            <a:avLst/>
          </a:prstGeom>
          <a:noFill/>
        </p:spPr>
        <p:txBody>
          <a:bodyPr wrap="square">
            <a:spAutoFit/>
          </a:bodyPr>
          <a:lstStyle/>
          <a:p>
            <a:r>
              <a:rPr lang="en-GB" sz="1400" b="1" dirty="0"/>
              <a:t>A</a:t>
            </a:r>
            <a:r>
              <a:rPr lang="en-IT" sz="1400" b="1" dirty="0"/>
              <a:t>verage linkage</a:t>
            </a:r>
          </a:p>
        </p:txBody>
      </p:sp>
      <p:sp>
        <p:nvSpPr>
          <p:cNvPr id="10" name="Rectangle 9">
            <a:extLst>
              <a:ext uri="{FF2B5EF4-FFF2-40B4-BE49-F238E27FC236}">
                <a16:creationId xmlns:a16="http://schemas.microsoft.com/office/drawing/2014/main" id="{1AA2EA2B-CF18-AD3E-12F4-A7971E623388}"/>
              </a:ext>
            </a:extLst>
          </p:cNvPr>
          <p:cNvSpPr/>
          <p:nvPr/>
        </p:nvSpPr>
        <p:spPr>
          <a:xfrm>
            <a:off x="6775772" y="3630029"/>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1" name="Straight Connector 10">
            <a:extLst>
              <a:ext uri="{FF2B5EF4-FFF2-40B4-BE49-F238E27FC236}">
                <a16:creationId xmlns:a16="http://schemas.microsoft.com/office/drawing/2014/main" id="{BD40F8DF-DFEB-3F0D-C1C0-6F89A6436552}"/>
              </a:ext>
            </a:extLst>
          </p:cNvPr>
          <p:cNvCxnSpPr>
            <a:cxnSpLocks/>
          </p:cNvCxnSpPr>
          <p:nvPr/>
        </p:nvCxnSpPr>
        <p:spPr>
          <a:xfrm>
            <a:off x="7430182" y="3870914"/>
            <a:ext cx="0" cy="36729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557E37-22F8-D45F-AB6D-3C001523B153}"/>
              </a:ext>
            </a:extLst>
          </p:cNvPr>
          <p:cNvCxnSpPr>
            <a:cxnSpLocks/>
          </p:cNvCxnSpPr>
          <p:nvPr/>
        </p:nvCxnSpPr>
        <p:spPr>
          <a:xfrm>
            <a:off x="8782152" y="3870914"/>
            <a:ext cx="0" cy="140105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B8AD37-BEB9-4F7D-25D5-A343AB0F0448}"/>
              </a:ext>
            </a:extLst>
          </p:cNvPr>
          <p:cNvCxnSpPr>
            <a:cxnSpLocks/>
          </p:cNvCxnSpPr>
          <p:nvPr/>
        </p:nvCxnSpPr>
        <p:spPr>
          <a:xfrm>
            <a:off x="7430182" y="3870914"/>
            <a:ext cx="1351970" cy="2024"/>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CEFE02-9460-DBA0-9998-63F9BCDAFB11}"/>
              </a:ext>
            </a:extLst>
          </p:cNvPr>
          <p:cNvSpPr txBox="1"/>
          <p:nvPr/>
        </p:nvSpPr>
        <p:spPr>
          <a:xfrm>
            <a:off x="8419217" y="5350240"/>
            <a:ext cx="725871" cy="307777"/>
          </a:xfrm>
          <a:prstGeom prst="rect">
            <a:avLst/>
          </a:prstGeom>
          <a:noFill/>
        </p:spPr>
        <p:txBody>
          <a:bodyPr wrap="square">
            <a:spAutoFit/>
          </a:bodyPr>
          <a:lstStyle/>
          <a:p>
            <a:r>
              <a:rPr lang="en-IT" sz="1400" b="1" dirty="0">
                <a:solidFill>
                  <a:srgbClr val="00B050"/>
                </a:solidFill>
              </a:rPr>
              <a:t>W49B</a:t>
            </a:r>
            <a:endParaRPr lang="en-IT" dirty="0"/>
          </a:p>
        </p:txBody>
      </p:sp>
      <p:sp>
        <p:nvSpPr>
          <p:cNvPr id="16" name="TextBox 15">
            <a:extLst>
              <a:ext uri="{FF2B5EF4-FFF2-40B4-BE49-F238E27FC236}">
                <a16:creationId xmlns:a16="http://schemas.microsoft.com/office/drawing/2014/main" id="{9027588D-BE24-06BB-F6DC-E66D17B2D6E4}"/>
              </a:ext>
            </a:extLst>
          </p:cNvPr>
          <p:cNvSpPr txBox="1"/>
          <p:nvPr/>
        </p:nvSpPr>
        <p:spPr>
          <a:xfrm>
            <a:off x="7572499" y="5355095"/>
            <a:ext cx="895599" cy="307777"/>
          </a:xfrm>
          <a:prstGeom prst="rect">
            <a:avLst/>
          </a:prstGeom>
          <a:noFill/>
        </p:spPr>
        <p:txBody>
          <a:bodyPr wrap="square">
            <a:spAutoFit/>
          </a:bodyPr>
          <a:lstStyle/>
          <a:p>
            <a:r>
              <a:rPr lang="en-IT" sz="1400" b="1" dirty="0">
                <a:solidFill>
                  <a:schemeClr val="accent2">
                    <a:lumMod val="60000"/>
                    <a:lumOff val="40000"/>
                  </a:schemeClr>
                </a:solidFill>
              </a:rPr>
              <a:t>CAS-A</a:t>
            </a:r>
            <a:endParaRPr lang="en-IT" dirty="0"/>
          </a:p>
        </p:txBody>
      </p:sp>
      <p:sp>
        <p:nvSpPr>
          <p:cNvPr id="17" name="TextBox 16">
            <a:extLst>
              <a:ext uri="{FF2B5EF4-FFF2-40B4-BE49-F238E27FC236}">
                <a16:creationId xmlns:a16="http://schemas.microsoft.com/office/drawing/2014/main" id="{3E617DEC-CAEE-4E31-2137-FE6EE8A47EA1}"/>
              </a:ext>
            </a:extLst>
          </p:cNvPr>
          <p:cNvSpPr txBox="1"/>
          <p:nvPr/>
        </p:nvSpPr>
        <p:spPr>
          <a:xfrm>
            <a:off x="5717430" y="5346746"/>
            <a:ext cx="959470" cy="307777"/>
          </a:xfrm>
          <a:prstGeom prst="rect">
            <a:avLst/>
          </a:prstGeom>
          <a:noFill/>
        </p:spPr>
        <p:txBody>
          <a:bodyPr wrap="square">
            <a:spAutoFit/>
          </a:bodyPr>
          <a:lstStyle/>
          <a:p>
            <a:r>
              <a:rPr lang="en-IT" sz="1400" b="1" dirty="0">
                <a:solidFill>
                  <a:srgbClr val="FF0000"/>
                </a:solidFill>
              </a:rPr>
              <a:t>TYCHO</a:t>
            </a:r>
            <a:endParaRPr lang="en-IT" dirty="0"/>
          </a:p>
        </p:txBody>
      </p:sp>
      <p:sp>
        <p:nvSpPr>
          <p:cNvPr id="18" name="TextBox 17">
            <a:extLst>
              <a:ext uri="{FF2B5EF4-FFF2-40B4-BE49-F238E27FC236}">
                <a16:creationId xmlns:a16="http://schemas.microsoft.com/office/drawing/2014/main" id="{BBEFD7CA-EEB8-E6B7-86C7-3225D2AA13BE}"/>
              </a:ext>
            </a:extLst>
          </p:cNvPr>
          <p:cNvSpPr txBox="1"/>
          <p:nvPr/>
        </p:nvSpPr>
        <p:spPr>
          <a:xfrm>
            <a:off x="6613029" y="5340761"/>
            <a:ext cx="1407006" cy="307777"/>
          </a:xfrm>
          <a:prstGeom prst="rect">
            <a:avLst/>
          </a:prstGeom>
          <a:noFill/>
        </p:spPr>
        <p:txBody>
          <a:bodyPr wrap="square">
            <a:spAutoFit/>
          </a:bodyPr>
          <a:lstStyle/>
          <a:p>
            <a:r>
              <a:rPr lang="en-IT" sz="1400" b="1" dirty="0">
                <a:solidFill>
                  <a:srgbClr val="FF0000"/>
                </a:solidFill>
              </a:rPr>
              <a:t>KEPLER</a:t>
            </a:r>
            <a:endParaRPr lang="en-IT" dirty="0"/>
          </a:p>
        </p:txBody>
      </p:sp>
      <p:sp>
        <p:nvSpPr>
          <p:cNvPr id="19" name="TextBox 18">
            <a:extLst>
              <a:ext uri="{FF2B5EF4-FFF2-40B4-BE49-F238E27FC236}">
                <a16:creationId xmlns:a16="http://schemas.microsoft.com/office/drawing/2014/main" id="{E085CDDD-1420-C1BE-E4EB-870CFE0DA199}"/>
              </a:ext>
            </a:extLst>
          </p:cNvPr>
          <p:cNvSpPr txBox="1"/>
          <p:nvPr/>
        </p:nvSpPr>
        <p:spPr>
          <a:xfrm>
            <a:off x="9254007" y="5350239"/>
            <a:ext cx="1069894" cy="307777"/>
          </a:xfrm>
          <a:prstGeom prst="rect">
            <a:avLst/>
          </a:prstGeom>
          <a:noFill/>
        </p:spPr>
        <p:txBody>
          <a:bodyPr wrap="square">
            <a:spAutoFit/>
          </a:bodyPr>
          <a:lstStyle/>
          <a:p>
            <a:r>
              <a:rPr lang="en-IT" sz="1400" b="1" dirty="0">
                <a:solidFill>
                  <a:srgbClr val="00B0F0"/>
                </a:solidFill>
              </a:rPr>
              <a:t>G292 part</a:t>
            </a:r>
            <a:endParaRPr lang="en-IT" dirty="0"/>
          </a:p>
        </p:txBody>
      </p:sp>
      <p:cxnSp>
        <p:nvCxnSpPr>
          <p:cNvPr id="20" name="Straight Connector 19">
            <a:extLst>
              <a:ext uri="{FF2B5EF4-FFF2-40B4-BE49-F238E27FC236}">
                <a16:creationId xmlns:a16="http://schemas.microsoft.com/office/drawing/2014/main" id="{F2C5DC5B-4F33-EABA-D1CF-651F89C70428}"/>
              </a:ext>
            </a:extLst>
          </p:cNvPr>
          <p:cNvCxnSpPr>
            <a:cxnSpLocks/>
          </p:cNvCxnSpPr>
          <p:nvPr/>
        </p:nvCxnSpPr>
        <p:spPr>
          <a:xfrm>
            <a:off x="8058968" y="4219170"/>
            <a:ext cx="0" cy="106338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9D89C7-E918-5E88-5E93-C014F50F1871}"/>
              </a:ext>
            </a:extLst>
          </p:cNvPr>
          <p:cNvCxnSpPr>
            <a:cxnSpLocks/>
          </p:cNvCxnSpPr>
          <p:nvPr/>
        </p:nvCxnSpPr>
        <p:spPr>
          <a:xfrm flipH="1" flipV="1">
            <a:off x="6746376" y="4208660"/>
            <a:ext cx="1312592" cy="1051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CC8FC5-CAE4-EEB1-7AE9-28F06F2E8074}"/>
              </a:ext>
            </a:extLst>
          </p:cNvPr>
          <p:cNvCxnSpPr>
            <a:cxnSpLocks/>
          </p:cNvCxnSpPr>
          <p:nvPr/>
        </p:nvCxnSpPr>
        <p:spPr>
          <a:xfrm>
            <a:off x="6746376" y="4204836"/>
            <a:ext cx="0" cy="19785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3377033-8245-06C8-C6CA-C5DE85FD1059}"/>
              </a:ext>
            </a:extLst>
          </p:cNvPr>
          <p:cNvCxnSpPr/>
          <p:nvPr/>
        </p:nvCxnSpPr>
        <p:spPr>
          <a:xfrm>
            <a:off x="6218894" y="4399612"/>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0DF665-DC5E-E850-F808-7DD1445E763D}"/>
              </a:ext>
            </a:extLst>
          </p:cNvPr>
          <p:cNvCxnSpPr/>
          <p:nvPr/>
        </p:nvCxnSpPr>
        <p:spPr>
          <a:xfrm>
            <a:off x="6963352" y="4419083"/>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0D9026-F418-A496-BDD3-34B199FEF2B3}"/>
              </a:ext>
            </a:extLst>
          </p:cNvPr>
          <p:cNvCxnSpPr>
            <a:cxnSpLocks/>
          </p:cNvCxnSpPr>
          <p:nvPr/>
        </p:nvCxnSpPr>
        <p:spPr>
          <a:xfrm>
            <a:off x="6218894" y="4399612"/>
            <a:ext cx="744458" cy="19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DCA9F50-5355-2611-911A-290A2206F372}"/>
              </a:ext>
            </a:extLst>
          </p:cNvPr>
          <p:cNvCxnSpPr>
            <a:cxnSpLocks/>
          </p:cNvCxnSpPr>
          <p:nvPr/>
        </p:nvCxnSpPr>
        <p:spPr>
          <a:xfrm>
            <a:off x="9623140" y="3667695"/>
            <a:ext cx="0" cy="161485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8F165E-3D0D-9017-F9DF-47CECF1E5811}"/>
              </a:ext>
            </a:extLst>
          </p:cNvPr>
          <p:cNvCxnSpPr>
            <a:cxnSpLocks/>
          </p:cNvCxnSpPr>
          <p:nvPr/>
        </p:nvCxnSpPr>
        <p:spPr>
          <a:xfrm flipH="1" flipV="1">
            <a:off x="8113988" y="3659633"/>
            <a:ext cx="1495959" cy="6014"/>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9196DF7-9C54-919E-58E6-D181D2D2A0F0}"/>
              </a:ext>
            </a:extLst>
          </p:cNvPr>
          <p:cNvCxnSpPr>
            <a:cxnSpLocks/>
          </p:cNvCxnSpPr>
          <p:nvPr/>
        </p:nvCxnSpPr>
        <p:spPr>
          <a:xfrm>
            <a:off x="8113988" y="3644486"/>
            <a:ext cx="0" cy="19785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DCCF380-ECFF-8C96-CFD4-48D154B47F9B}"/>
              </a:ext>
            </a:extLst>
          </p:cNvPr>
          <p:cNvSpPr txBox="1"/>
          <p:nvPr/>
        </p:nvSpPr>
        <p:spPr>
          <a:xfrm>
            <a:off x="4831368" y="2848210"/>
            <a:ext cx="2569351" cy="646331"/>
          </a:xfrm>
          <a:prstGeom prst="rect">
            <a:avLst/>
          </a:prstGeom>
          <a:noFill/>
        </p:spPr>
        <p:txBody>
          <a:bodyPr wrap="square" rtlCol="0">
            <a:spAutoFit/>
          </a:bodyPr>
          <a:lstStyle/>
          <a:p>
            <a:r>
              <a:rPr lang="en-IT" sz="1800" b="1" dirty="0">
                <a:solidFill>
                  <a:srgbClr val="FF00E2"/>
                </a:solidFill>
                <a:latin typeface="Titillium Web"/>
              </a:rPr>
              <a:t>SV-HC methodology</a:t>
            </a:r>
          </a:p>
          <a:p>
            <a:r>
              <a:rPr lang="en-GB" sz="1800" b="1" dirty="0">
                <a:solidFill>
                  <a:srgbClr val="FF00E2"/>
                </a:solidFill>
                <a:latin typeface="Titillium Web"/>
              </a:rPr>
              <a:t>w</a:t>
            </a:r>
            <a:r>
              <a:rPr lang="en-IT" sz="1800" b="1" dirty="0">
                <a:solidFill>
                  <a:srgbClr val="FF00E2"/>
                </a:solidFill>
                <a:latin typeface="Titillium Web"/>
              </a:rPr>
              <a:t>ith Frobenius distance</a:t>
            </a:r>
          </a:p>
        </p:txBody>
      </p:sp>
      <p:sp>
        <p:nvSpPr>
          <p:cNvPr id="39" name="Rectangle 38">
            <a:extLst>
              <a:ext uri="{FF2B5EF4-FFF2-40B4-BE49-F238E27FC236}">
                <a16:creationId xmlns:a16="http://schemas.microsoft.com/office/drawing/2014/main" id="{FE14576D-043E-C2A3-75FA-15434973AC17}"/>
              </a:ext>
            </a:extLst>
          </p:cNvPr>
          <p:cNvSpPr/>
          <p:nvPr/>
        </p:nvSpPr>
        <p:spPr>
          <a:xfrm>
            <a:off x="6280920" y="2479568"/>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9" name="TextBox 58">
            <a:extLst>
              <a:ext uri="{FF2B5EF4-FFF2-40B4-BE49-F238E27FC236}">
                <a16:creationId xmlns:a16="http://schemas.microsoft.com/office/drawing/2014/main" id="{E20B8DB1-6362-C9CD-862F-6061AD1B5ACA}"/>
              </a:ext>
            </a:extLst>
          </p:cNvPr>
          <p:cNvSpPr txBox="1"/>
          <p:nvPr/>
        </p:nvSpPr>
        <p:spPr>
          <a:xfrm rot="20115726">
            <a:off x="1843293" y="2990201"/>
            <a:ext cx="9617021" cy="1323439"/>
          </a:xfrm>
          <a:prstGeom prst="rect">
            <a:avLst/>
          </a:prstGeom>
          <a:noFill/>
          <a:ln>
            <a:noFill/>
          </a:ln>
        </p:spPr>
        <p:txBody>
          <a:bodyPr wrap="square" rtlCol="0">
            <a:spAutoFit/>
          </a:bodyPr>
          <a:lstStyle/>
          <a:p>
            <a:pPr algn="ctr"/>
            <a:r>
              <a:rPr lang="it-IT" sz="4000" dirty="0" err="1">
                <a:solidFill>
                  <a:srgbClr val="7030A0"/>
                </a:solidFill>
                <a:latin typeface="Garamond" panose="02020404030301010803" pitchFamily="18" charset="0"/>
              </a:rPr>
              <a:t>Again</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this</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would</a:t>
            </a:r>
            <a:r>
              <a:rPr lang="it-IT" sz="4000" dirty="0">
                <a:solidFill>
                  <a:srgbClr val="7030A0"/>
                </a:solidFill>
                <a:latin typeface="Garamond" panose="02020404030301010803" pitchFamily="18" charset="0"/>
              </a:rPr>
              <a:t> indicate </a:t>
            </a:r>
            <a:r>
              <a:rPr lang="it-IT" sz="4000" dirty="0" err="1">
                <a:solidFill>
                  <a:srgbClr val="7030A0"/>
                </a:solidFill>
                <a:latin typeface="Garamond" panose="02020404030301010803" pitchFamily="18" charset="0"/>
              </a:rPr>
              <a:t>that</a:t>
            </a:r>
            <a:r>
              <a:rPr lang="it-IT" sz="4000" dirty="0">
                <a:solidFill>
                  <a:srgbClr val="7030A0"/>
                </a:solidFill>
                <a:latin typeface="Garamond" panose="02020404030301010803" pitchFamily="18" charset="0"/>
              </a:rPr>
              <a:t> W49B </a:t>
            </a:r>
            <a:r>
              <a:rPr lang="it-IT" sz="4000" dirty="0" err="1">
                <a:solidFill>
                  <a:srgbClr val="7030A0"/>
                </a:solidFill>
                <a:latin typeface="Garamond" panose="02020404030301010803" pitchFamily="18" charset="0"/>
              </a:rPr>
              <a:t>is</a:t>
            </a:r>
            <a:r>
              <a:rPr lang="it-IT" sz="4000" dirty="0">
                <a:solidFill>
                  <a:srgbClr val="7030A0"/>
                </a:solidFill>
                <a:latin typeface="Garamond" panose="02020404030301010803" pitchFamily="18" charset="0"/>
              </a:rPr>
              <a:t> </a:t>
            </a:r>
            <a:r>
              <a:rPr lang="it-IT" sz="4000" dirty="0" err="1">
                <a:solidFill>
                  <a:srgbClr val="7030A0"/>
                </a:solidFill>
                <a:latin typeface="Garamond" panose="02020404030301010803" pitchFamily="18" charset="0"/>
              </a:rPr>
              <a:t>closer</a:t>
            </a:r>
            <a:r>
              <a:rPr lang="it-IT" sz="4000" dirty="0">
                <a:solidFill>
                  <a:srgbClr val="7030A0"/>
                </a:solidFill>
                <a:latin typeface="Garamond" panose="02020404030301010803" pitchFamily="18" charset="0"/>
              </a:rPr>
              <a:t> to CAS-A/G292</a:t>
            </a:r>
            <a:endParaRPr lang="en-IT" sz="4000" dirty="0">
              <a:solidFill>
                <a:srgbClr val="7030A0"/>
              </a:solidFill>
              <a:latin typeface="Garamond" panose="02020404030301010803" pitchFamily="18" charset="0"/>
            </a:endParaRPr>
          </a:p>
        </p:txBody>
      </p:sp>
      <p:sp>
        <p:nvSpPr>
          <p:cNvPr id="60" name="TextBox 59">
            <a:extLst>
              <a:ext uri="{FF2B5EF4-FFF2-40B4-BE49-F238E27FC236}">
                <a16:creationId xmlns:a16="http://schemas.microsoft.com/office/drawing/2014/main" id="{09E7E2DD-2D2D-67D9-DA65-FC0B90F605F3}"/>
              </a:ext>
            </a:extLst>
          </p:cNvPr>
          <p:cNvSpPr txBox="1"/>
          <p:nvPr/>
        </p:nvSpPr>
        <p:spPr>
          <a:xfrm>
            <a:off x="4153711" y="1848255"/>
            <a:ext cx="2015295" cy="307777"/>
          </a:xfrm>
          <a:prstGeom prst="rect">
            <a:avLst/>
          </a:prstGeom>
          <a:noFill/>
        </p:spPr>
        <p:txBody>
          <a:bodyPr wrap="none" rtlCol="0">
            <a:spAutoFit/>
          </a:bodyPr>
          <a:lstStyle/>
          <a:p>
            <a:r>
              <a:rPr lang="en-GB" dirty="0">
                <a:solidFill>
                  <a:srgbClr val="2425F4"/>
                </a:solidFill>
              </a:rPr>
              <a:t>T</a:t>
            </a:r>
            <a:r>
              <a:rPr lang="en-IT" dirty="0">
                <a:solidFill>
                  <a:srgbClr val="2425F4"/>
                </a:solidFill>
              </a:rPr>
              <a:t>his is not validated !!!!</a:t>
            </a:r>
          </a:p>
        </p:txBody>
      </p:sp>
      <p:cxnSp>
        <p:nvCxnSpPr>
          <p:cNvPr id="62" name="Straight Connector 61">
            <a:extLst>
              <a:ext uri="{FF2B5EF4-FFF2-40B4-BE49-F238E27FC236}">
                <a16:creationId xmlns:a16="http://schemas.microsoft.com/office/drawing/2014/main" id="{09DAC247-13F3-4957-7387-5FBF067437B7}"/>
              </a:ext>
            </a:extLst>
          </p:cNvPr>
          <p:cNvCxnSpPr/>
          <p:nvPr/>
        </p:nvCxnSpPr>
        <p:spPr>
          <a:xfrm flipH="1" flipV="1">
            <a:off x="3210128" y="1780162"/>
            <a:ext cx="797668" cy="204281"/>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4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28D9F15A-09BB-33D4-E911-833F625CE1CB}"/>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AAC9D99F-C82F-3A64-0D9D-9260FF2F6ECC}"/>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D503191C-B6B1-08B3-717A-B5A324EB244C}"/>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68D06FD2-5434-8648-0232-BD7605544874}"/>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823127D4-EE98-A3FA-9622-0955778F6EB3}"/>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826D54F5-50C0-4C34-D3E1-04DA05CC4F1A}"/>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2" name="Google Shape;151;g27df92e4ca9_0_1">
            <a:extLst>
              <a:ext uri="{FF2B5EF4-FFF2-40B4-BE49-F238E27FC236}">
                <a16:creationId xmlns:a16="http://schemas.microsoft.com/office/drawing/2014/main" id="{09F05F0A-08F0-F9F3-DD06-1857A4A2A72D}"/>
              </a:ext>
            </a:extLst>
          </p:cNvPr>
          <p:cNvSpPr txBox="1"/>
          <p:nvPr/>
        </p:nvSpPr>
        <p:spPr>
          <a:xfrm>
            <a:off x="106386" y="1023193"/>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00FF00"/>
                </a:highlight>
                <a:latin typeface="Titillium Web"/>
                <a:ea typeface="Titillium Web"/>
                <a:cs typeface="Titillium Web"/>
                <a:sym typeface="Titillium Web"/>
              </a:rPr>
              <a:t>Equivalent</a:t>
            </a:r>
            <a:r>
              <a:rPr lang="it-IT" sz="3000" b="1" dirty="0">
                <a:solidFill>
                  <a:srgbClr val="1C7FFF"/>
                </a:solidFill>
                <a:highlight>
                  <a:srgbClr val="00FF00"/>
                </a:highlight>
                <a:latin typeface="Titillium Web"/>
                <a:ea typeface="Titillium Web"/>
                <a:cs typeface="Titillium Web"/>
                <a:sym typeface="Titillium Web"/>
              </a:rPr>
              <a:t> </a:t>
            </a:r>
            <a:r>
              <a:rPr lang="it-IT" sz="3000" b="1" dirty="0" err="1">
                <a:solidFill>
                  <a:srgbClr val="1C7FFF"/>
                </a:solidFill>
                <a:highlight>
                  <a:srgbClr val="00FF00"/>
                </a:highlight>
                <a:latin typeface="Titillium Web"/>
                <a:ea typeface="Titillium Web"/>
                <a:cs typeface="Titillium Web"/>
                <a:sym typeface="Titillium Web"/>
              </a:rPr>
              <a:t>Width</a:t>
            </a:r>
            <a:endParaRPr sz="2000" b="0" i="0" u="none" strike="noStrike" cap="none" dirty="0">
              <a:solidFill>
                <a:srgbClr val="000000"/>
              </a:solidFill>
              <a:highlight>
                <a:srgbClr val="00FF00"/>
              </a:highlight>
              <a:latin typeface="Titillium Web"/>
              <a:ea typeface="Titillium Web"/>
              <a:cs typeface="Titillium Web"/>
              <a:sym typeface="Titillium Web"/>
            </a:endParaRPr>
          </a:p>
        </p:txBody>
      </p:sp>
      <p:sp>
        <p:nvSpPr>
          <p:cNvPr id="6" name="TextBox 5">
            <a:extLst>
              <a:ext uri="{FF2B5EF4-FFF2-40B4-BE49-F238E27FC236}">
                <a16:creationId xmlns:a16="http://schemas.microsoft.com/office/drawing/2014/main" id="{57A72BA4-3835-1057-F1CE-B298F33EF34D}"/>
              </a:ext>
            </a:extLst>
          </p:cNvPr>
          <p:cNvSpPr txBox="1"/>
          <p:nvPr/>
        </p:nvSpPr>
        <p:spPr>
          <a:xfrm>
            <a:off x="-3" y="1394344"/>
            <a:ext cx="1468672" cy="307777"/>
          </a:xfrm>
          <a:prstGeom prst="rect">
            <a:avLst/>
          </a:prstGeom>
          <a:noFill/>
        </p:spPr>
        <p:txBody>
          <a:bodyPr wrap="none" rtlCol="0">
            <a:spAutoFit/>
          </a:bodyPr>
          <a:lstStyle/>
          <a:p>
            <a:r>
              <a:rPr lang="en-IT" dirty="0"/>
              <a:t>Average linkage</a:t>
            </a:r>
          </a:p>
        </p:txBody>
      </p:sp>
      <p:pic>
        <p:nvPicPr>
          <p:cNvPr id="10" name="Picture 9" descr="A graph of different colored lines&#10;&#10;AI-generated content may be incorrect.">
            <a:extLst>
              <a:ext uri="{FF2B5EF4-FFF2-40B4-BE49-F238E27FC236}">
                <a16:creationId xmlns:a16="http://schemas.microsoft.com/office/drawing/2014/main" id="{5F201C75-DECD-AC19-2577-131FB6FA117E}"/>
              </a:ext>
            </a:extLst>
          </p:cNvPr>
          <p:cNvPicPr>
            <a:picLocks noChangeAspect="1"/>
          </p:cNvPicPr>
          <p:nvPr/>
        </p:nvPicPr>
        <p:blipFill>
          <a:blip r:embed="rId5"/>
          <a:stretch>
            <a:fillRect/>
          </a:stretch>
        </p:blipFill>
        <p:spPr>
          <a:xfrm>
            <a:off x="-19459" y="1625454"/>
            <a:ext cx="6041445" cy="3517184"/>
          </a:xfrm>
          <a:prstGeom prst="rect">
            <a:avLst/>
          </a:prstGeom>
        </p:spPr>
      </p:pic>
      <p:pic>
        <p:nvPicPr>
          <p:cNvPr id="12" name="Picture 11" descr="A graph of a number of different colored lines&#10;&#10;AI-generated content may be incorrect.">
            <a:extLst>
              <a:ext uri="{FF2B5EF4-FFF2-40B4-BE49-F238E27FC236}">
                <a16:creationId xmlns:a16="http://schemas.microsoft.com/office/drawing/2014/main" id="{CB1A3B54-4D02-0503-B0AB-92278A339450}"/>
              </a:ext>
            </a:extLst>
          </p:cNvPr>
          <p:cNvPicPr>
            <a:picLocks noChangeAspect="1"/>
          </p:cNvPicPr>
          <p:nvPr/>
        </p:nvPicPr>
        <p:blipFill>
          <a:blip r:embed="rId6"/>
          <a:stretch>
            <a:fillRect/>
          </a:stretch>
        </p:blipFill>
        <p:spPr>
          <a:xfrm>
            <a:off x="5988501" y="1637538"/>
            <a:ext cx="6041445" cy="3517184"/>
          </a:xfrm>
          <a:prstGeom prst="rect">
            <a:avLst/>
          </a:prstGeom>
        </p:spPr>
      </p:pic>
      <p:sp>
        <p:nvSpPr>
          <p:cNvPr id="13" name="TextBox 12">
            <a:extLst>
              <a:ext uri="{FF2B5EF4-FFF2-40B4-BE49-F238E27FC236}">
                <a16:creationId xmlns:a16="http://schemas.microsoft.com/office/drawing/2014/main" id="{84AC802B-8E50-8DB0-BA75-8EFCD015E88A}"/>
              </a:ext>
            </a:extLst>
          </p:cNvPr>
          <p:cNvSpPr txBox="1"/>
          <p:nvPr/>
        </p:nvSpPr>
        <p:spPr>
          <a:xfrm>
            <a:off x="9450234" y="2845103"/>
            <a:ext cx="442750" cy="307777"/>
          </a:xfrm>
          <a:prstGeom prst="rect">
            <a:avLst/>
          </a:prstGeom>
          <a:noFill/>
        </p:spPr>
        <p:txBody>
          <a:bodyPr wrap="none" rtlCol="0">
            <a:spAutoFit/>
          </a:bodyPr>
          <a:lstStyle/>
          <a:p>
            <a:r>
              <a:rPr lang="en-GB" b="1" dirty="0"/>
              <a:t>M</a:t>
            </a:r>
            <a:r>
              <a:rPr lang="en-IT" b="1" dirty="0"/>
              <a:t>L</a:t>
            </a:r>
          </a:p>
        </p:txBody>
      </p:sp>
      <p:sp>
        <p:nvSpPr>
          <p:cNvPr id="14" name="TextBox 13">
            <a:extLst>
              <a:ext uri="{FF2B5EF4-FFF2-40B4-BE49-F238E27FC236}">
                <a16:creationId xmlns:a16="http://schemas.microsoft.com/office/drawing/2014/main" id="{7BC71D7D-4749-D9C1-1CF2-54F3A45B025B}"/>
              </a:ext>
            </a:extLst>
          </p:cNvPr>
          <p:cNvSpPr txBox="1"/>
          <p:nvPr/>
        </p:nvSpPr>
        <p:spPr>
          <a:xfrm>
            <a:off x="3881546" y="1932786"/>
            <a:ext cx="444352" cy="307777"/>
          </a:xfrm>
          <a:prstGeom prst="rect">
            <a:avLst/>
          </a:prstGeom>
          <a:noFill/>
        </p:spPr>
        <p:txBody>
          <a:bodyPr wrap="none" rtlCol="0">
            <a:spAutoFit/>
          </a:bodyPr>
          <a:lstStyle/>
          <a:p>
            <a:r>
              <a:rPr lang="en-GB" b="1" dirty="0"/>
              <a:t>HC</a:t>
            </a:r>
            <a:endParaRPr lang="en-IT" b="1" dirty="0"/>
          </a:p>
        </p:txBody>
      </p:sp>
      <p:sp>
        <p:nvSpPr>
          <p:cNvPr id="15" name="TextBox 14">
            <a:extLst>
              <a:ext uri="{FF2B5EF4-FFF2-40B4-BE49-F238E27FC236}">
                <a16:creationId xmlns:a16="http://schemas.microsoft.com/office/drawing/2014/main" id="{05A4043E-1F8F-4A7C-01A0-C7BE56CA4C94}"/>
              </a:ext>
            </a:extLst>
          </p:cNvPr>
          <p:cNvSpPr txBox="1"/>
          <p:nvPr/>
        </p:nvSpPr>
        <p:spPr>
          <a:xfrm>
            <a:off x="6127341" y="5376717"/>
            <a:ext cx="2993127" cy="369332"/>
          </a:xfrm>
          <a:prstGeom prst="rect">
            <a:avLst/>
          </a:prstGeom>
          <a:noFill/>
        </p:spPr>
        <p:txBody>
          <a:bodyPr wrap="none" rtlCol="0">
            <a:spAutoFit/>
          </a:bodyPr>
          <a:lstStyle/>
          <a:p>
            <a:r>
              <a:rPr lang="en-IT" sz="1800" b="1" dirty="0">
                <a:solidFill>
                  <a:srgbClr val="00B050"/>
                </a:solidFill>
              </a:rPr>
              <a:t>W49B first links to CAS-A</a:t>
            </a:r>
          </a:p>
        </p:txBody>
      </p:sp>
      <p:sp>
        <p:nvSpPr>
          <p:cNvPr id="16" name="TextBox 15">
            <a:extLst>
              <a:ext uri="{FF2B5EF4-FFF2-40B4-BE49-F238E27FC236}">
                <a16:creationId xmlns:a16="http://schemas.microsoft.com/office/drawing/2014/main" id="{42803AC5-5227-C906-7C60-4753596C875E}"/>
              </a:ext>
            </a:extLst>
          </p:cNvPr>
          <p:cNvSpPr txBox="1"/>
          <p:nvPr/>
        </p:nvSpPr>
        <p:spPr>
          <a:xfrm>
            <a:off x="6123956" y="5821087"/>
            <a:ext cx="2762295" cy="369332"/>
          </a:xfrm>
          <a:prstGeom prst="rect">
            <a:avLst/>
          </a:prstGeom>
          <a:noFill/>
        </p:spPr>
        <p:txBody>
          <a:bodyPr wrap="none" rtlCol="0">
            <a:spAutoFit/>
          </a:bodyPr>
          <a:lstStyle/>
          <a:p>
            <a:r>
              <a:rPr lang="en-GB" sz="1800" b="1" dirty="0">
                <a:solidFill>
                  <a:schemeClr val="accent2">
                    <a:lumMod val="60000"/>
                    <a:lumOff val="40000"/>
                  </a:schemeClr>
                </a:solidFill>
              </a:rPr>
              <a:t>B</a:t>
            </a:r>
            <a:r>
              <a:rPr lang="en-IT" sz="1800" b="1" dirty="0">
                <a:solidFill>
                  <a:schemeClr val="accent2">
                    <a:lumMod val="60000"/>
                    <a:lumOff val="40000"/>
                  </a:schemeClr>
                </a:solidFill>
              </a:rPr>
              <a:t>oth are linked to G292</a:t>
            </a:r>
          </a:p>
        </p:txBody>
      </p:sp>
      <p:sp>
        <p:nvSpPr>
          <p:cNvPr id="17" name="TextBox 16">
            <a:extLst>
              <a:ext uri="{FF2B5EF4-FFF2-40B4-BE49-F238E27FC236}">
                <a16:creationId xmlns:a16="http://schemas.microsoft.com/office/drawing/2014/main" id="{4D0A5BDF-94CC-EA93-937A-E22C8A6EA388}"/>
              </a:ext>
            </a:extLst>
          </p:cNvPr>
          <p:cNvSpPr txBox="1"/>
          <p:nvPr/>
        </p:nvSpPr>
        <p:spPr>
          <a:xfrm>
            <a:off x="9041581" y="5371231"/>
            <a:ext cx="3191899" cy="353943"/>
          </a:xfrm>
          <a:prstGeom prst="rect">
            <a:avLst/>
          </a:prstGeom>
          <a:noFill/>
        </p:spPr>
        <p:txBody>
          <a:bodyPr wrap="none" rtlCol="0">
            <a:spAutoFit/>
          </a:bodyPr>
          <a:lstStyle/>
          <a:p>
            <a:r>
              <a:rPr lang="en-IT" sz="1700" b="1" dirty="0">
                <a:solidFill>
                  <a:srgbClr val="FF0000"/>
                </a:solidFill>
              </a:rPr>
              <a:t>KEPLER first links to TYCHO</a:t>
            </a:r>
          </a:p>
        </p:txBody>
      </p:sp>
      <p:sp>
        <p:nvSpPr>
          <p:cNvPr id="18" name="TextBox 17">
            <a:extLst>
              <a:ext uri="{FF2B5EF4-FFF2-40B4-BE49-F238E27FC236}">
                <a16:creationId xmlns:a16="http://schemas.microsoft.com/office/drawing/2014/main" id="{D8A685B3-55EE-F198-BE40-6D7B89C19A9A}"/>
              </a:ext>
            </a:extLst>
          </p:cNvPr>
          <p:cNvSpPr txBox="1"/>
          <p:nvPr/>
        </p:nvSpPr>
        <p:spPr>
          <a:xfrm>
            <a:off x="305158" y="5026345"/>
            <a:ext cx="2993127" cy="369332"/>
          </a:xfrm>
          <a:prstGeom prst="rect">
            <a:avLst/>
          </a:prstGeom>
          <a:noFill/>
        </p:spPr>
        <p:txBody>
          <a:bodyPr wrap="none" rtlCol="0">
            <a:spAutoFit/>
          </a:bodyPr>
          <a:lstStyle/>
          <a:p>
            <a:r>
              <a:rPr lang="en-IT" sz="1800" b="1" dirty="0">
                <a:solidFill>
                  <a:srgbClr val="00B050"/>
                </a:solidFill>
              </a:rPr>
              <a:t>W49B first links to CAS-A</a:t>
            </a:r>
          </a:p>
        </p:txBody>
      </p:sp>
      <p:sp>
        <p:nvSpPr>
          <p:cNvPr id="19" name="TextBox 18">
            <a:extLst>
              <a:ext uri="{FF2B5EF4-FFF2-40B4-BE49-F238E27FC236}">
                <a16:creationId xmlns:a16="http://schemas.microsoft.com/office/drawing/2014/main" id="{2FB42869-F148-1104-3A66-98B156C51E4F}"/>
              </a:ext>
            </a:extLst>
          </p:cNvPr>
          <p:cNvSpPr txBox="1"/>
          <p:nvPr/>
        </p:nvSpPr>
        <p:spPr>
          <a:xfrm>
            <a:off x="282715" y="5392679"/>
            <a:ext cx="2839239" cy="369332"/>
          </a:xfrm>
          <a:prstGeom prst="rect">
            <a:avLst/>
          </a:prstGeom>
          <a:noFill/>
        </p:spPr>
        <p:txBody>
          <a:bodyPr wrap="none" rtlCol="0">
            <a:spAutoFit/>
          </a:bodyPr>
          <a:lstStyle/>
          <a:p>
            <a:r>
              <a:rPr lang="en-GB" sz="1800" b="1" dirty="0">
                <a:solidFill>
                  <a:schemeClr val="accent2">
                    <a:lumMod val="60000"/>
                    <a:lumOff val="40000"/>
                  </a:schemeClr>
                </a:solidFill>
              </a:rPr>
              <a:t>B</a:t>
            </a:r>
            <a:r>
              <a:rPr lang="en-IT" sz="1800" b="1" dirty="0">
                <a:solidFill>
                  <a:schemeClr val="accent2">
                    <a:lumMod val="60000"/>
                    <a:lumOff val="40000"/>
                  </a:schemeClr>
                </a:solidFill>
              </a:rPr>
              <a:t>oth are linked to W49B</a:t>
            </a:r>
          </a:p>
        </p:txBody>
      </p:sp>
      <p:sp>
        <p:nvSpPr>
          <p:cNvPr id="20" name="TextBox 19">
            <a:extLst>
              <a:ext uri="{FF2B5EF4-FFF2-40B4-BE49-F238E27FC236}">
                <a16:creationId xmlns:a16="http://schemas.microsoft.com/office/drawing/2014/main" id="{BB1B2FC7-AA6D-68F4-2971-B3E5E455EC99}"/>
              </a:ext>
            </a:extLst>
          </p:cNvPr>
          <p:cNvSpPr txBox="1"/>
          <p:nvPr/>
        </p:nvSpPr>
        <p:spPr>
          <a:xfrm>
            <a:off x="282715" y="5774722"/>
            <a:ext cx="1794081" cy="353943"/>
          </a:xfrm>
          <a:prstGeom prst="rect">
            <a:avLst/>
          </a:prstGeom>
          <a:noFill/>
        </p:spPr>
        <p:txBody>
          <a:bodyPr wrap="none" rtlCol="0">
            <a:spAutoFit/>
          </a:bodyPr>
          <a:lstStyle/>
          <a:p>
            <a:r>
              <a:rPr lang="en-IT" sz="1700" b="1" dirty="0">
                <a:solidFill>
                  <a:srgbClr val="FF0000"/>
                </a:solidFill>
              </a:rPr>
              <a:t>THEN to CAS-A</a:t>
            </a:r>
          </a:p>
        </p:txBody>
      </p:sp>
      <p:sp>
        <p:nvSpPr>
          <p:cNvPr id="21" name="TextBox 20">
            <a:extLst>
              <a:ext uri="{FF2B5EF4-FFF2-40B4-BE49-F238E27FC236}">
                <a16:creationId xmlns:a16="http://schemas.microsoft.com/office/drawing/2014/main" id="{36206C56-B8F6-0016-3D2D-A38835899C2E}"/>
              </a:ext>
            </a:extLst>
          </p:cNvPr>
          <p:cNvSpPr txBox="1"/>
          <p:nvPr/>
        </p:nvSpPr>
        <p:spPr>
          <a:xfrm>
            <a:off x="255636" y="6122843"/>
            <a:ext cx="1640193" cy="353943"/>
          </a:xfrm>
          <a:prstGeom prst="rect">
            <a:avLst/>
          </a:prstGeom>
          <a:noFill/>
        </p:spPr>
        <p:txBody>
          <a:bodyPr wrap="none" rtlCol="0">
            <a:spAutoFit/>
          </a:bodyPr>
          <a:lstStyle/>
          <a:p>
            <a:r>
              <a:rPr lang="en-IT" sz="1700" b="1" dirty="0">
                <a:solidFill>
                  <a:srgbClr val="FF0000"/>
                </a:solidFill>
              </a:rPr>
              <a:t>THEN to G292</a:t>
            </a:r>
          </a:p>
        </p:txBody>
      </p:sp>
    </p:spTree>
    <p:extLst>
      <p:ext uri="{BB962C8B-B14F-4D97-AF65-F5344CB8AC3E}">
        <p14:creationId xmlns:p14="http://schemas.microsoft.com/office/powerpoint/2010/main" val="2690799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0E918282-4818-179E-A9EB-D964952D3590}"/>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9E84C09D-0F57-C174-090E-B2ABFD295D50}"/>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FCEDC72B-22DB-8DCF-C3C9-F1897AA4732E}"/>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07A2599A-6153-42B4-699F-C23F11FEA15D}"/>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D587FC2B-E32A-F5A8-23CE-D47F53F1E9EA}"/>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27535A2A-C7F9-2661-2105-C1D900ED5FAA}"/>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2" name="Google Shape;151;g27df92e4ca9_0_1">
            <a:extLst>
              <a:ext uri="{FF2B5EF4-FFF2-40B4-BE49-F238E27FC236}">
                <a16:creationId xmlns:a16="http://schemas.microsoft.com/office/drawing/2014/main" id="{EF864AFF-0C7E-2B12-6B14-BC7B1D4B5CF4}"/>
              </a:ext>
            </a:extLst>
          </p:cNvPr>
          <p:cNvSpPr txBox="1"/>
          <p:nvPr/>
        </p:nvSpPr>
        <p:spPr>
          <a:xfrm>
            <a:off x="106386" y="1023193"/>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00FF00"/>
                </a:highlight>
                <a:latin typeface="Titillium Web"/>
                <a:ea typeface="Titillium Web"/>
                <a:cs typeface="Titillium Web"/>
                <a:sym typeface="Titillium Web"/>
              </a:rPr>
              <a:t>Equivalent</a:t>
            </a:r>
            <a:r>
              <a:rPr lang="it-IT" sz="3000" b="1" dirty="0">
                <a:solidFill>
                  <a:srgbClr val="1C7FFF"/>
                </a:solidFill>
                <a:highlight>
                  <a:srgbClr val="00FF00"/>
                </a:highlight>
                <a:latin typeface="Titillium Web"/>
                <a:ea typeface="Titillium Web"/>
                <a:cs typeface="Titillium Web"/>
                <a:sym typeface="Titillium Web"/>
              </a:rPr>
              <a:t> </a:t>
            </a:r>
            <a:r>
              <a:rPr lang="it-IT" sz="3000" b="1" dirty="0" err="1">
                <a:solidFill>
                  <a:srgbClr val="1C7FFF"/>
                </a:solidFill>
                <a:highlight>
                  <a:srgbClr val="00FF00"/>
                </a:highlight>
                <a:latin typeface="Titillium Web"/>
                <a:ea typeface="Titillium Web"/>
                <a:cs typeface="Titillium Web"/>
                <a:sym typeface="Titillium Web"/>
              </a:rPr>
              <a:t>Width</a:t>
            </a:r>
            <a:endParaRPr sz="2000" b="0" i="0" u="none" strike="noStrike" cap="none" dirty="0">
              <a:solidFill>
                <a:srgbClr val="000000"/>
              </a:solidFill>
              <a:highlight>
                <a:srgbClr val="00FF00"/>
              </a:highlight>
              <a:latin typeface="Titillium Web"/>
              <a:ea typeface="Titillium Web"/>
              <a:cs typeface="Titillium Web"/>
              <a:sym typeface="Titillium Web"/>
            </a:endParaRPr>
          </a:p>
        </p:txBody>
      </p:sp>
      <p:sp>
        <p:nvSpPr>
          <p:cNvPr id="3" name="TextBox 2">
            <a:extLst>
              <a:ext uri="{FF2B5EF4-FFF2-40B4-BE49-F238E27FC236}">
                <a16:creationId xmlns:a16="http://schemas.microsoft.com/office/drawing/2014/main" id="{58595DA2-441C-B674-2E68-2EC0EF8633D3}"/>
              </a:ext>
            </a:extLst>
          </p:cNvPr>
          <p:cNvSpPr txBox="1"/>
          <p:nvPr/>
        </p:nvSpPr>
        <p:spPr>
          <a:xfrm>
            <a:off x="371376" y="1841434"/>
            <a:ext cx="5721438" cy="553998"/>
          </a:xfrm>
          <a:prstGeom prst="rect">
            <a:avLst/>
          </a:prstGeom>
          <a:noFill/>
        </p:spPr>
        <p:txBody>
          <a:bodyPr wrap="none" rtlCol="0">
            <a:spAutoFit/>
          </a:bodyPr>
          <a:lstStyle/>
          <a:p>
            <a:r>
              <a:rPr lang="en-IT" sz="3000" b="1" dirty="0">
                <a:solidFill>
                  <a:srgbClr val="1C7FFF"/>
                </a:solidFill>
                <a:latin typeface="Titillium Web"/>
              </a:rPr>
              <a:t>RESULT 3 – methodological issue</a:t>
            </a:r>
          </a:p>
        </p:txBody>
      </p:sp>
      <p:sp>
        <p:nvSpPr>
          <p:cNvPr id="4" name="TextBox 3">
            <a:extLst>
              <a:ext uri="{FF2B5EF4-FFF2-40B4-BE49-F238E27FC236}">
                <a16:creationId xmlns:a16="http://schemas.microsoft.com/office/drawing/2014/main" id="{1DA7587E-99E3-F6A3-9186-8061E4C9775F}"/>
              </a:ext>
            </a:extLst>
          </p:cNvPr>
          <p:cNvSpPr txBox="1"/>
          <p:nvPr/>
        </p:nvSpPr>
        <p:spPr>
          <a:xfrm>
            <a:off x="371376" y="3701776"/>
            <a:ext cx="5830442" cy="553998"/>
          </a:xfrm>
          <a:prstGeom prst="rect">
            <a:avLst/>
          </a:prstGeom>
          <a:noFill/>
        </p:spPr>
        <p:txBody>
          <a:bodyPr wrap="none" rtlCol="0">
            <a:spAutoFit/>
          </a:bodyPr>
          <a:lstStyle/>
          <a:p>
            <a:r>
              <a:rPr lang="en-IT" sz="3000" b="1" dirty="0">
                <a:solidFill>
                  <a:srgbClr val="1C7FFF"/>
                </a:solidFill>
                <a:latin typeface="Titillium Web"/>
              </a:rPr>
              <a:t>RESULT 4 – Classification of SNRs</a:t>
            </a:r>
          </a:p>
        </p:txBody>
      </p:sp>
      <p:sp>
        <p:nvSpPr>
          <p:cNvPr id="5" name="TextBox 4">
            <a:extLst>
              <a:ext uri="{FF2B5EF4-FFF2-40B4-BE49-F238E27FC236}">
                <a16:creationId xmlns:a16="http://schemas.microsoft.com/office/drawing/2014/main" id="{9760CD51-2D38-4869-DD4E-A75BD2E836C4}"/>
              </a:ext>
            </a:extLst>
          </p:cNvPr>
          <p:cNvSpPr txBox="1"/>
          <p:nvPr/>
        </p:nvSpPr>
        <p:spPr>
          <a:xfrm>
            <a:off x="2421228" y="2458932"/>
            <a:ext cx="9608719" cy="1015663"/>
          </a:xfrm>
          <a:prstGeom prst="rect">
            <a:avLst/>
          </a:prstGeom>
          <a:noFill/>
        </p:spPr>
        <p:txBody>
          <a:bodyPr wrap="square" rtlCol="0">
            <a:spAutoFit/>
          </a:bodyPr>
          <a:lstStyle/>
          <a:p>
            <a:pPr algn="just"/>
            <a:r>
              <a:rPr lang="it-IT" sz="3000" b="1" dirty="0" err="1">
                <a:solidFill>
                  <a:srgbClr val="1C7FFF"/>
                </a:solidFill>
                <a:latin typeface="Titillium Web"/>
              </a:rPr>
              <a:t>When</a:t>
            </a:r>
            <a:r>
              <a:rPr lang="it-IT" sz="3000" b="1" dirty="0">
                <a:solidFill>
                  <a:srgbClr val="1C7FFF"/>
                </a:solidFill>
                <a:latin typeface="Titillium Web"/>
              </a:rPr>
              <a:t> </a:t>
            </a:r>
            <a:r>
              <a:rPr lang="it-IT" sz="3000" b="1" dirty="0" err="1">
                <a:solidFill>
                  <a:srgbClr val="1C7FFF"/>
                </a:solidFill>
                <a:latin typeface="Titillium Web"/>
              </a:rPr>
              <a:t>noise</a:t>
            </a:r>
            <a:r>
              <a:rPr lang="it-IT" sz="3000" b="1" dirty="0">
                <a:solidFill>
                  <a:srgbClr val="1C7FFF"/>
                </a:solidFill>
                <a:latin typeface="Titillium Web"/>
              </a:rPr>
              <a:t> </a:t>
            </a:r>
            <a:r>
              <a:rPr lang="it-IT" sz="3000" b="1" dirty="0" err="1">
                <a:solidFill>
                  <a:srgbClr val="1C7FFF"/>
                </a:solidFill>
                <a:latin typeface="Titillium Web"/>
              </a:rPr>
              <a:t>is</a:t>
            </a:r>
            <a:r>
              <a:rPr lang="it-IT" sz="3000" b="1" dirty="0">
                <a:solidFill>
                  <a:srgbClr val="1C7FFF"/>
                </a:solidFill>
                <a:latin typeface="Titillium Web"/>
              </a:rPr>
              <a:t> </a:t>
            </a:r>
            <a:r>
              <a:rPr lang="it-IT" sz="3000" b="1" dirty="0" err="1">
                <a:solidFill>
                  <a:srgbClr val="1C7FFF"/>
                </a:solidFill>
                <a:latin typeface="Titillium Web"/>
              </a:rPr>
              <a:t>smaller</a:t>
            </a:r>
            <a:r>
              <a:rPr lang="it-IT" sz="3000" b="1" dirty="0">
                <a:solidFill>
                  <a:srgbClr val="1C7FFF"/>
                </a:solidFill>
                <a:latin typeface="Titillium Web"/>
              </a:rPr>
              <a:t> SVHC/HC and ML </a:t>
            </a:r>
            <a:r>
              <a:rPr lang="it-IT" sz="3000" b="1" dirty="0" err="1">
                <a:solidFill>
                  <a:srgbClr val="1C7FFF"/>
                </a:solidFill>
                <a:latin typeface="Titillium Web"/>
              </a:rPr>
              <a:t>give</a:t>
            </a:r>
            <a:r>
              <a:rPr lang="it-IT" sz="3000" b="1" dirty="0">
                <a:solidFill>
                  <a:srgbClr val="1C7FFF"/>
                </a:solidFill>
                <a:latin typeface="Titillium Web"/>
              </a:rPr>
              <a:t> </a:t>
            </a:r>
            <a:r>
              <a:rPr lang="it-IT" sz="3000" b="1" dirty="0" err="1">
                <a:solidFill>
                  <a:srgbClr val="1C7FFF"/>
                </a:solidFill>
                <a:latin typeface="Titillium Web"/>
              </a:rPr>
              <a:t>very</a:t>
            </a:r>
            <a:r>
              <a:rPr lang="it-IT" sz="3000" b="1" dirty="0">
                <a:solidFill>
                  <a:srgbClr val="1C7FFF"/>
                </a:solidFill>
                <a:latin typeface="Titillium Web"/>
              </a:rPr>
              <a:t> </a:t>
            </a:r>
            <a:r>
              <a:rPr lang="it-IT" sz="3000" b="1" dirty="0" err="1">
                <a:solidFill>
                  <a:srgbClr val="1C7FFF"/>
                </a:solidFill>
                <a:latin typeface="Titillium Web"/>
              </a:rPr>
              <a:t>similar</a:t>
            </a:r>
            <a:r>
              <a:rPr lang="it-IT" sz="3000" b="1" dirty="0">
                <a:solidFill>
                  <a:srgbClr val="1C7FFF"/>
                </a:solidFill>
                <a:latin typeface="Titillium Web"/>
              </a:rPr>
              <a:t> </a:t>
            </a:r>
            <a:r>
              <a:rPr lang="it-IT" sz="3000" b="1" dirty="0" err="1">
                <a:solidFill>
                  <a:srgbClr val="1C7FFF"/>
                </a:solidFill>
                <a:latin typeface="Titillium Web"/>
              </a:rPr>
              <a:t>results</a:t>
            </a:r>
            <a:endParaRPr lang="en-IT" sz="3000" b="1" dirty="0">
              <a:solidFill>
                <a:srgbClr val="1C7FFF"/>
              </a:solidFill>
              <a:latin typeface="Titillium Web"/>
            </a:endParaRPr>
          </a:p>
        </p:txBody>
      </p:sp>
      <p:sp>
        <p:nvSpPr>
          <p:cNvPr id="6" name="Rectangle 5">
            <a:extLst>
              <a:ext uri="{FF2B5EF4-FFF2-40B4-BE49-F238E27FC236}">
                <a16:creationId xmlns:a16="http://schemas.microsoft.com/office/drawing/2014/main" id="{018B0EBA-27D4-514A-5EED-5016DB3358A7}"/>
              </a:ext>
            </a:extLst>
          </p:cNvPr>
          <p:cNvSpPr/>
          <p:nvPr/>
        </p:nvSpPr>
        <p:spPr>
          <a:xfrm>
            <a:off x="9449902" y="4712339"/>
            <a:ext cx="1552187" cy="166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7" name="Straight Connector 6">
            <a:extLst>
              <a:ext uri="{FF2B5EF4-FFF2-40B4-BE49-F238E27FC236}">
                <a16:creationId xmlns:a16="http://schemas.microsoft.com/office/drawing/2014/main" id="{1FC18E30-77AA-4AE5-31DD-819982FF7A0B}"/>
              </a:ext>
            </a:extLst>
          </p:cNvPr>
          <p:cNvCxnSpPr>
            <a:cxnSpLocks/>
          </p:cNvCxnSpPr>
          <p:nvPr/>
        </p:nvCxnSpPr>
        <p:spPr>
          <a:xfrm>
            <a:off x="8986257" y="4885067"/>
            <a:ext cx="0" cy="107774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80E5B6-A26D-BB5A-6DA3-EF3742B3B36B}"/>
              </a:ext>
            </a:extLst>
          </p:cNvPr>
          <p:cNvCxnSpPr>
            <a:cxnSpLocks/>
          </p:cNvCxnSpPr>
          <p:nvPr/>
        </p:nvCxnSpPr>
        <p:spPr>
          <a:xfrm flipH="1">
            <a:off x="11260865" y="5082904"/>
            <a:ext cx="15428" cy="86536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A993743-52D7-CE2F-9110-483A6CEFD07C}"/>
              </a:ext>
            </a:extLst>
          </p:cNvPr>
          <p:cNvSpPr txBox="1"/>
          <p:nvPr/>
        </p:nvSpPr>
        <p:spPr>
          <a:xfrm>
            <a:off x="8607561" y="5965822"/>
            <a:ext cx="725871" cy="307777"/>
          </a:xfrm>
          <a:prstGeom prst="rect">
            <a:avLst/>
          </a:prstGeom>
          <a:noFill/>
        </p:spPr>
        <p:txBody>
          <a:bodyPr wrap="square">
            <a:spAutoFit/>
          </a:bodyPr>
          <a:lstStyle/>
          <a:p>
            <a:r>
              <a:rPr lang="en-IT" sz="1400" b="1" dirty="0">
                <a:solidFill>
                  <a:srgbClr val="00B050"/>
                </a:solidFill>
              </a:rPr>
              <a:t>W49B</a:t>
            </a:r>
            <a:endParaRPr lang="en-IT" dirty="0"/>
          </a:p>
        </p:txBody>
      </p:sp>
      <p:sp>
        <p:nvSpPr>
          <p:cNvPr id="10" name="TextBox 9">
            <a:extLst>
              <a:ext uri="{FF2B5EF4-FFF2-40B4-BE49-F238E27FC236}">
                <a16:creationId xmlns:a16="http://schemas.microsoft.com/office/drawing/2014/main" id="{B6642A63-A9E4-BB7B-ED70-18348F67B1A8}"/>
              </a:ext>
            </a:extLst>
          </p:cNvPr>
          <p:cNvSpPr txBox="1"/>
          <p:nvPr/>
        </p:nvSpPr>
        <p:spPr>
          <a:xfrm>
            <a:off x="9330392" y="5954255"/>
            <a:ext cx="895599" cy="307777"/>
          </a:xfrm>
          <a:prstGeom prst="rect">
            <a:avLst/>
          </a:prstGeom>
          <a:noFill/>
        </p:spPr>
        <p:txBody>
          <a:bodyPr wrap="square">
            <a:spAutoFit/>
          </a:bodyPr>
          <a:lstStyle/>
          <a:p>
            <a:r>
              <a:rPr lang="en-IT" sz="1400" b="1" dirty="0">
                <a:solidFill>
                  <a:srgbClr val="00B050"/>
                </a:solidFill>
              </a:rPr>
              <a:t>CAS-A</a:t>
            </a:r>
            <a:endParaRPr lang="en-IT" dirty="0">
              <a:solidFill>
                <a:srgbClr val="00B050"/>
              </a:solidFill>
            </a:endParaRPr>
          </a:p>
        </p:txBody>
      </p:sp>
      <p:sp>
        <p:nvSpPr>
          <p:cNvPr id="11" name="TextBox 10">
            <a:extLst>
              <a:ext uri="{FF2B5EF4-FFF2-40B4-BE49-F238E27FC236}">
                <a16:creationId xmlns:a16="http://schemas.microsoft.com/office/drawing/2014/main" id="{6A1902EB-82A7-11F6-117A-CD335A0749D9}"/>
              </a:ext>
            </a:extLst>
          </p:cNvPr>
          <p:cNvSpPr txBox="1"/>
          <p:nvPr/>
        </p:nvSpPr>
        <p:spPr>
          <a:xfrm>
            <a:off x="10074849" y="5948270"/>
            <a:ext cx="959470" cy="307777"/>
          </a:xfrm>
          <a:prstGeom prst="rect">
            <a:avLst/>
          </a:prstGeom>
          <a:noFill/>
        </p:spPr>
        <p:txBody>
          <a:bodyPr wrap="square">
            <a:spAutoFit/>
          </a:bodyPr>
          <a:lstStyle/>
          <a:p>
            <a:r>
              <a:rPr lang="en-IT" sz="1400" b="1" dirty="0">
                <a:solidFill>
                  <a:srgbClr val="FF0000"/>
                </a:solidFill>
              </a:rPr>
              <a:t>TYCHO</a:t>
            </a:r>
            <a:endParaRPr lang="en-IT" dirty="0"/>
          </a:p>
        </p:txBody>
      </p:sp>
      <p:sp>
        <p:nvSpPr>
          <p:cNvPr id="12" name="TextBox 11">
            <a:extLst>
              <a:ext uri="{FF2B5EF4-FFF2-40B4-BE49-F238E27FC236}">
                <a16:creationId xmlns:a16="http://schemas.microsoft.com/office/drawing/2014/main" id="{2582CC9B-85B2-CD58-5310-AC33DBD9105F}"/>
              </a:ext>
            </a:extLst>
          </p:cNvPr>
          <p:cNvSpPr txBox="1"/>
          <p:nvPr/>
        </p:nvSpPr>
        <p:spPr>
          <a:xfrm>
            <a:off x="10820991" y="5938173"/>
            <a:ext cx="1407006" cy="307777"/>
          </a:xfrm>
          <a:prstGeom prst="rect">
            <a:avLst/>
          </a:prstGeom>
          <a:noFill/>
        </p:spPr>
        <p:txBody>
          <a:bodyPr wrap="square">
            <a:spAutoFit/>
          </a:bodyPr>
          <a:lstStyle/>
          <a:p>
            <a:r>
              <a:rPr lang="en-IT" sz="1400" b="1" dirty="0">
                <a:solidFill>
                  <a:srgbClr val="FF0000"/>
                </a:solidFill>
              </a:rPr>
              <a:t>KEPLER</a:t>
            </a:r>
            <a:endParaRPr lang="en-IT" dirty="0"/>
          </a:p>
        </p:txBody>
      </p:sp>
      <p:cxnSp>
        <p:nvCxnSpPr>
          <p:cNvPr id="13" name="Straight Connector 12">
            <a:extLst>
              <a:ext uri="{FF2B5EF4-FFF2-40B4-BE49-F238E27FC236}">
                <a16:creationId xmlns:a16="http://schemas.microsoft.com/office/drawing/2014/main" id="{ADED26EE-3871-EFAA-700E-804666FED651}"/>
              </a:ext>
            </a:extLst>
          </p:cNvPr>
          <p:cNvCxnSpPr>
            <a:cxnSpLocks/>
          </p:cNvCxnSpPr>
          <p:nvPr/>
        </p:nvCxnSpPr>
        <p:spPr>
          <a:xfrm>
            <a:off x="9732399" y="4878902"/>
            <a:ext cx="0" cy="106338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E2298C0-CCD8-6658-1665-9AF0CEC11B50}"/>
              </a:ext>
            </a:extLst>
          </p:cNvPr>
          <p:cNvCxnSpPr>
            <a:cxnSpLocks/>
          </p:cNvCxnSpPr>
          <p:nvPr/>
        </p:nvCxnSpPr>
        <p:spPr>
          <a:xfrm flipH="1">
            <a:off x="8970497" y="4878902"/>
            <a:ext cx="761902" cy="16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B1B82C-9206-C96A-DB43-794A36C33405}"/>
              </a:ext>
            </a:extLst>
          </p:cNvPr>
          <p:cNvCxnSpPr/>
          <p:nvPr/>
        </p:nvCxnSpPr>
        <p:spPr>
          <a:xfrm>
            <a:off x="10516407" y="5061776"/>
            <a:ext cx="0" cy="8723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842070-53A1-B92E-F9AE-93D658367553}"/>
              </a:ext>
            </a:extLst>
          </p:cNvPr>
          <p:cNvCxnSpPr>
            <a:cxnSpLocks/>
          </p:cNvCxnSpPr>
          <p:nvPr/>
        </p:nvCxnSpPr>
        <p:spPr>
          <a:xfrm>
            <a:off x="8162509" y="4649035"/>
            <a:ext cx="0" cy="12923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D418A54-3962-F7DB-928C-D3AFD8C8A1A4}"/>
              </a:ext>
            </a:extLst>
          </p:cNvPr>
          <p:cNvCxnSpPr>
            <a:cxnSpLocks/>
          </p:cNvCxnSpPr>
          <p:nvPr/>
        </p:nvCxnSpPr>
        <p:spPr>
          <a:xfrm>
            <a:off x="10516407" y="5061776"/>
            <a:ext cx="744458" cy="19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655B93-4DDC-3916-BD47-AB80BC95EEDF}"/>
              </a:ext>
            </a:extLst>
          </p:cNvPr>
          <p:cNvCxnSpPr>
            <a:cxnSpLocks/>
          </p:cNvCxnSpPr>
          <p:nvPr/>
        </p:nvCxnSpPr>
        <p:spPr>
          <a:xfrm flipH="1" flipV="1">
            <a:off x="8150412" y="4633838"/>
            <a:ext cx="1312592" cy="105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99DC79-4F02-66AB-9D0B-46BED1F0AA68}"/>
              </a:ext>
            </a:extLst>
          </p:cNvPr>
          <p:cNvCxnSpPr>
            <a:cxnSpLocks/>
          </p:cNvCxnSpPr>
          <p:nvPr/>
        </p:nvCxnSpPr>
        <p:spPr>
          <a:xfrm>
            <a:off x="9450351" y="4642893"/>
            <a:ext cx="0" cy="1978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7B4E96-27B5-2CA4-99E1-CC8DA2DCC34C}"/>
              </a:ext>
            </a:extLst>
          </p:cNvPr>
          <p:cNvCxnSpPr>
            <a:cxnSpLocks/>
          </p:cNvCxnSpPr>
          <p:nvPr/>
        </p:nvCxnSpPr>
        <p:spPr>
          <a:xfrm flipH="1">
            <a:off x="10918280" y="4276589"/>
            <a:ext cx="8073" cy="7949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D05AD7-A014-1C05-9441-39CFEF779C7E}"/>
              </a:ext>
            </a:extLst>
          </p:cNvPr>
          <p:cNvCxnSpPr>
            <a:cxnSpLocks/>
          </p:cNvCxnSpPr>
          <p:nvPr/>
        </p:nvCxnSpPr>
        <p:spPr>
          <a:xfrm flipH="1" flipV="1">
            <a:off x="8817893" y="4268327"/>
            <a:ext cx="2108460" cy="228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9B0CE95-B40F-56E6-9990-21EEE21756F4}"/>
              </a:ext>
            </a:extLst>
          </p:cNvPr>
          <p:cNvCxnSpPr>
            <a:cxnSpLocks/>
          </p:cNvCxnSpPr>
          <p:nvPr/>
        </p:nvCxnSpPr>
        <p:spPr>
          <a:xfrm>
            <a:off x="8806708" y="4276589"/>
            <a:ext cx="0" cy="3771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2AC9866-420B-B63B-D90A-FB58B6AB56DF}"/>
              </a:ext>
            </a:extLst>
          </p:cNvPr>
          <p:cNvSpPr txBox="1"/>
          <p:nvPr/>
        </p:nvSpPr>
        <p:spPr>
          <a:xfrm>
            <a:off x="7936914" y="5959513"/>
            <a:ext cx="1062497" cy="307777"/>
          </a:xfrm>
          <a:prstGeom prst="rect">
            <a:avLst/>
          </a:prstGeom>
          <a:noFill/>
        </p:spPr>
        <p:txBody>
          <a:bodyPr wrap="square">
            <a:spAutoFit/>
          </a:bodyPr>
          <a:lstStyle/>
          <a:p>
            <a:r>
              <a:rPr lang="en-IT" sz="1400" b="1" dirty="0">
                <a:solidFill>
                  <a:srgbClr val="00B050"/>
                </a:solidFill>
              </a:rPr>
              <a:t>G292</a:t>
            </a:r>
            <a:endParaRPr lang="en-IT" dirty="0"/>
          </a:p>
        </p:txBody>
      </p:sp>
      <p:sp>
        <p:nvSpPr>
          <p:cNvPr id="24" name="TextBox 23">
            <a:extLst>
              <a:ext uri="{FF2B5EF4-FFF2-40B4-BE49-F238E27FC236}">
                <a16:creationId xmlns:a16="http://schemas.microsoft.com/office/drawing/2014/main" id="{80B3F69D-1B61-3E27-93C4-4E78F70F7F1C}"/>
              </a:ext>
            </a:extLst>
          </p:cNvPr>
          <p:cNvSpPr txBox="1"/>
          <p:nvPr/>
        </p:nvSpPr>
        <p:spPr>
          <a:xfrm>
            <a:off x="6380038" y="3255837"/>
            <a:ext cx="2237265" cy="646331"/>
          </a:xfrm>
          <a:prstGeom prst="rect">
            <a:avLst/>
          </a:prstGeom>
          <a:noFill/>
        </p:spPr>
        <p:txBody>
          <a:bodyPr wrap="square" rtlCol="0">
            <a:spAutoFit/>
          </a:bodyPr>
          <a:lstStyle/>
          <a:p>
            <a:r>
              <a:rPr lang="en-IT" sz="1800" b="1" dirty="0">
                <a:solidFill>
                  <a:srgbClr val="FF00E2"/>
                </a:solidFill>
                <a:latin typeface="Titillium Web"/>
              </a:rPr>
              <a:t>ML methodology</a:t>
            </a:r>
          </a:p>
          <a:p>
            <a:r>
              <a:rPr lang="en-GB" sz="1800" b="1" dirty="0">
                <a:solidFill>
                  <a:srgbClr val="FF00E2"/>
                </a:solidFill>
                <a:latin typeface="Titillium Web"/>
              </a:rPr>
              <a:t>w</a:t>
            </a:r>
            <a:r>
              <a:rPr lang="en-IT" sz="1800" b="1" dirty="0">
                <a:solidFill>
                  <a:srgbClr val="FF00E2"/>
                </a:solidFill>
                <a:latin typeface="Titillium Web"/>
              </a:rPr>
              <a:t>ith cosine distance</a:t>
            </a:r>
          </a:p>
        </p:txBody>
      </p:sp>
      <p:sp>
        <p:nvSpPr>
          <p:cNvPr id="26" name="TextBox 25">
            <a:extLst>
              <a:ext uri="{FF2B5EF4-FFF2-40B4-BE49-F238E27FC236}">
                <a16:creationId xmlns:a16="http://schemas.microsoft.com/office/drawing/2014/main" id="{1B69D9FD-6E5D-405D-6470-F3CCDDE13101}"/>
              </a:ext>
            </a:extLst>
          </p:cNvPr>
          <p:cNvSpPr txBox="1"/>
          <p:nvPr/>
        </p:nvSpPr>
        <p:spPr>
          <a:xfrm>
            <a:off x="2435168" y="4233431"/>
            <a:ext cx="5029351" cy="1815882"/>
          </a:xfrm>
          <a:prstGeom prst="rect">
            <a:avLst/>
          </a:prstGeom>
          <a:noFill/>
        </p:spPr>
        <p:txBody>
          <a:bodyPr wrap="square" rtlCol="0">
            <a:spAutoFit/>
          </a:bodyPr>
          <a:lstStyle/>
          <a:p>
            <a:pPr algn="just"/>
            <a:r>
              <a:rPr lang="it-IT" sz="2400" b="1" dirty="0" err="1">
                <a:solidFill>
                  <a:srgbClr val="1C7FFF"/>
                </a:solidFill>
                <a:latin typeface="Titillium Web"/>
              </a:rPr>
              <a:t>This</a:t>
            </a:r>
            <a:r>
              <a:rPr lang="it-IT" sz="2400" b="1" dirty="0">
                <a:solidFill>
                  <a:srgbClr val="1C7FFF"/>
                </a:solidFill>
                <a:latin typeface="Titillium Web"/>
              </a:rPr>
              <a:t> </a:t>
            </a:r>
            <a:r>
              <a:rPr lang="it-IT" sz="2400" b="1" dirty="0" err="1">
                <a:solidFill>
                  <a:srgbClr val="1C7FFF"/>
                </a:solidFill>
                <a:latin typeface="Titillium Web"/>
              </a:rPr>
              <a:t>is</a:t>
            </a:r>
            <a:r>
              <a:rPr lang="it-IT" sz="2400" b="1" dirty="0">
                <a:solidFill>
                  <a:srgbClr val="1C7FFF"/>
                </a:solidFill>
                <a:latin typeface="Titillium Web"/>
              </a:rPr>
              <a:t> the </a:t>
            </a:r>
            <a:r>
              <a:rPr lang="it-IT" sz="2400" b="1" dirty="0" err="1">
                <a:solidFill>
                  <a:srgbClr val="1C7FFF"/>
                </a:solidFill>
                <a:latin typeface="Titillium Web"/>
              </a:rPr>
              <a:t>same</a:t>
            </a:r>
            <a:r>
              <a:rPr lang="it-IT" sz="2400" b="1" dirty="0">
                <a:solidFill>
                  <a:srgbClr val="1C7FFF"/>
                </a:solidFill>
                <a:latin typeface="Titillium Web"/>
              </a:rPr>
              <a:t> </a:t>
            </a:r>
            <a:r>
              <a:rPr lang="it-IT" sz="2400" b="1" dirty="0" err="1">
                <a:solidFill>
                  <a:srgbClr val="1C7FFF"/>
                </a:solidFill>
                <a:latin typeface="Titillium Web"/>
              </a:rPr>
              <a:t>thing</a:t>
            </a:r>
            <a:r>
              <a:rPr lang="it-IT" sz="2400" b="1" dirty="0">
                <a:solidFill>
                  <a:srgbClr val="1C7FFF"/>
                </a:solidFill>
                <a:latin typeface="Titillium Web"/>
              </a:rPr>
              <a:t> </a:t>
            </a:r>
            <a:r>
              <a:rPr lang="it-IT" sz="2400" b="1" dirty="0" err="1">
                <a:solidFill>
                  <a:srgbClr val="1C7FFF"/>
                </a:solidFill>
                <a:latin typeface="Titillium Web"/>
              </a:rPr>
              <a:t>we</a:t>
            </a:r>
            <a:r>
              <a:rPr lang="it-IT" sz="2400" b="1" dirty="0">
                <a:solidFill>
                  <a:srgbClr val="1C7FFF"/>
                </a:solidFill>
                <a:latin typeface="Titillium Web"/>
              </a:rPr>
              <a:t> </a:t>
            </a:r>
            <a:r>
              <a:rPr lang="it-IT" sz="2400" b="1" dirty="0" err="1">
                <a:solidFill>
                  <a:srgbClr val="1C7FFF"/>
                </a:solidFill>
                <a:latin typeface="Titillium Web"/>
              </a:rPr>
              <a:t>find</a:t>
            </a:r>
            <a:r>
              <a:rPr lang="it-IT" sz="2400" b="1" dirty="0">
                <a:solidFill>
                  <a:srgbClr val="1C7FFF"/>
                </a:solidFill>
                <a:latin typeface="Titillium Web"/>
              </a:rPr>
              <a:t> for:</a:t>
            </a:r>
          </a:p>
          <a:p>
            <a:pPr marL="514350" indent="-514350" algn="just">
              <a:buAutoNum type="alphaLcParenR"/>
            </a:pPr>
            <a:r>
              <a:rPr lang="it-IT" sz="2400" b="1" dirty="0">
                <a:solidFill>
                  <a:srgbClr val="1C7FFF"/>
                </a:solidFill>
                <a:latin typeface="Titillium Web"/>
              </a:rPr>
              <a:t>SVHC/HC for EW </a:t>
            </a:r>
            <a:r>
              <a:rPr lang="it-IT" sz="2400" b="1" dirty="0" err="1">
                <a:solidFill>
                  <a:srgbClr val="1C7FFF"/>
                </a:solidFill>
                <a:latin typeface="Titillium Web"/>
              </a:rPr>
              <a:t>maps</a:t>
            </a:r>
            <a:endParaRPr lang="it-IT" sz="2400" b="1" dirty="0">
              <a:solidFill>
                <a:srgbClr val="1C7FFF"/>
              </a:solidFill>
              <a:latin typeface="Titillium Web"/>
            </a:endParaRPr>
          </a:p>
          <a:p>
            <a:pPr marL="514350" indent="-514350" algn="just">
              <a:buAutoNum type="alphaLcParenR"/>
            </a:pPr>
            <a:r>
              <a:rPr lang="it-IT" sz="2400" b="1" dirty="0">
                <a:solidFill>
                  <a:srgbClr val="1C7FFF"/>
                </a:solidFill>
                <a:latin typeface="Titillium Web"/>
              </a:rPr>
              <a:t>SVHC/HC for </a:t>
            </a:r>
            <a:r>
              <a:rPr lang="it-IT" sz="2400" b="1" dirty="0" err="1">
                <a:solidFill>
                  <a:srgbClr val="1C7FFF"/>
                </a:solidFill>
                <a:latin typeface="Titillium Web"/>
              </a:rPr>
              <a:t>narrow</a:t>
            </a:r>
            <a:r>
              <a:rPr lang="it-IT" sz="2400" b="1" dirty="0">
                <a:solidFill>
                  <a:srgbClr val="1C7FFF"/>
                </a:solidFill>
                <a:latin typeface="Titillium Web"/>
              </a:rPr>
              <a:t> </a:t>
            </a:r>
            <a:r>
              <a:rPr lang="it-IT" sz="2400" b="1" dirty="0" err="1">
                <a:solidFill>
                  <a:srgbClr val="1C7FFF"/>
                </a:solidFill>
                <a:latin typeface="Titillium Web"/>
              </a:rPr>
              <a:t>bands</a:t>
            </a:r>
            <a:endParaRPr lang="it-IT" sz="2400" b="1" dirty="0">
              <a:solidFill>
                <a:srgbClr val="1C7FFF"/>
              </a:solidFill>
              <a:latin typeface="Titillium Web"/>
            </a:endParaRPr>
          </a:p>
          <a:p>
            <a:pPr algn="just"/>
            <a:r>
              <a:rPr lang="it-IT" sz="2000" b="1" dirty="0">
                <a:solidFill>
                  <a:schemeClr val="accent6"/>
                </a:solidFill>
                <a:latin typeface="Titillium Web"/>
              </a:rPr>
              <a:t>Still to </a:t>
            </a:r>
            <a:r>
              <a:rPr lang="it-IT" sz="2000" b="1" dirty="0" err="1">
                <a:solidFill>
                  <a:schemeClr val="accent6"/>
                </a:solidFill>
                <a:latin typeface="Titillium Web"/>
              </a:rPr>
              <a:t>understand</a:t>
            </a:r>
            <a:r>
              <a:rPr lang="it-IT" sz="2000" b="1" dirty="0">
                <a:solidFill>
                  <a:schemeClr val="accent6"/>
                </a:solidFill>
                <a:latin typeface="Titillium Web"/>
              </a:rPr>
              <a:t> </a:t>
            </a:r>
            <a:r>
              <a:rPr lang="it-IT" sz="2000" b="1" dirty="0" err="1">
                <a:solidFill>
                  <a:schemeClr val="accent6"/>
                </a:solidFill>
                <a:latin typeface="Titillium Web"/>
              </a:rPr>
              <a:t>why</a:t>
            </a:r>
            <a:r>
              <a:rPr lang="it-IT" sz="2000" b="1" dirty="0">
                <a:solidFill>
                  <a:schemeClr val="accent6"/>
                </a:solidFill>
                <a:latin typeface="Titillium Web"/>
              </a:rPr>
              <a:t> ML for </a:t>
            </a:r>
            <a:r>
              <a:rPr lang="it-IT" sz="2000" b="1" dirty="0" err="1">
                <a:solidFill>
                  <a:schemeClr val="accent6"/>
                </a:solidFill>
                <a:latin typeface="Titillium Web"/>
              </a:rPr>
              <a:t>narrow</a:t>
            </a:r>
            <a:r>
              <a:rPr lang="it-IT" sz="2000" b="1" dirty="0">
                <a:solidFill>
                  <a:schemeClr val="accent6"/>
                </a:solidFill>
                <a:latin typeface="Titillium Web"/>
              </a:rPr>
              <a:t> </a:t>
            </a:r>
            <a:r>
              <a:rPr lang="it-IT" sz="2000" b="1" dirty="0" err="1">
                <a:solidFill>
                  <a:schemeClr val="accent6"/>
                </a:solidFill>
                <a:latin typeface="Titillium Web"/>
              </a:rPr>
              <a:t>bands</a:t>
            </a:r>
            <a:r>
              <a:rPr lang="it-IT" sz="2000" b="1" dirty="0">
                <a:solidFill>
                  <a:schemeClr val="accent6"/>
                </a:solidFill>
                <a:latin typeface="Titillium Web"/>
              </a:rPr>
              <a:t> </a:t>
            </a:r>
            <a:r>
              <a:rPr lang="it-IT" sz="2000" b="1" dirty="0" err="1">
                <a:solidFill>
                  <a:schemeClr val="accent6"/>
                </a:solidFill>
                <a:latin typeface="Titillium Web"/>
              </a:rPr>
              <a:t>gives</a:t>
            </a:r>
            <a:r>
              <a:rPr lang="it-IT" sz="2000" b="1" dirty="0">
                <a:solidFill>
                  <a:schemeClr val="accent6"/>
                </a:solidFill>
                <a:latin typeface="Titillium Web"/>
              </a:rPr>
              <a:t> </a:t>
            </a:r>
            <a:r>
              <a:rPr lang="it-IT" sz="2000" b="1" dirty="0" err="1">
                <a:solidFill>
                  <a:schemeClr val="accent6"/>
                </a:solidFill>
                <a:latin typeface="Titillium Web"/>
              </a:rPr>
              <a:t>something</a:t>
            </a:r>
            <a:r>
              <a:rPr lang="it-IT" sz="2000" b="1" dirty="0">
                <a:solidFill>
                  <a:schemeClr val="accent6"/>
                </a:solidFill>
                <a:latin typeface="Titillium Web"/>
              </a:rPr>
              <a:t> </a:t>
            </a:r>
            <a:r>
              <a:rPr lang="it-IT" sz="2000" b="1" dirty="0" err="1">
                <a:solidFill>
                  <a:schemeClr val="accent6"/>
                </a:solidFill>
                <a:latin typeface="Titillium Web"/>
              </a:rPr>
              <a:t>different</a:t>
            </a:r>
            <a:endParaRPr lang="en-IT" sz="2000" b="1" dirty="0">
              <a:solidFill>
                <a:schemeClr val="accent6"/>
              </a:solidFill>
              <a:latin typeface="Titillium Web"/>
            </a:endParaRPr>
          </a:p>
        </p:txBody>
      </p:sp>
    </p:spTree>
    <p:extLst>
      <p:ext uri="{BB962C8B-B14F-4D97-AF65-F5344CB8AC3E}">
        <p14:creationId xmlns:p14="http://schemas.microsoft.com/office/powerpoint/2010/main" val="78772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g27df92e4ca9_0_34"/>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71" name="Google Shape;171;g27df92e4ca9_0_34"/>
          <p:cNvGrpSpPr/>
          <p:nvPr/>
        </p:nvGrpSpPr>
        <p:grpSpPr>
          <a:xfrm>
            <a:off x="0" y="6511282"/>
            <a:ext cx="12192000" cy="361767"/>
            <a:chOff x="0" y="6511282"/>
            <a:chExt cx="12192000" cy="361767"/>
          </a:xfrm>
        </p:grpSpPr>
        <p:pic>
          <p:nvPicPr>
            <p:cNvPr id="172" name="Google Shape;172;g27df92e4ca9_0_34"/>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73" name="Google Shape;173;g27df92e4ca9_0_34"/>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74" name="Google Shape;174;g27df92e4ca9_0_34"/>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75" name="Google Shape;175;g27df92e4ca9_0_34"/>
          <p:cNvSpPr txBox="1"/>
          <p:nvPr/>
        </p:nvSpPr>
        <p:spPr>
          <a:xfrm>
            <a:off x="715249" y="1030225"/>
            <a:ext cx="1137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dirty="0" err="1">
                <a:solidFill>
                  <a:srgbClr val="1C7FFF"/>
                </a:solidFill>
                <a:latin typeface="Titillium Web"/>
                <a:ea typeface="Titillium Web"/>
                <a:cs typeface="Titillium Web"/>
                <a:sym typeface="Titillium Web"/>
              </a:rPr>
              <a:t>Final</a:t>
            </a:r>
            <a:r>
              <a:rPr lang="it-IT" sz="3000" b="1" i="0" u="none" strike="noStrike" cap="none" dirty="0">
                <a:solidFill>
                  <a:srgbClr val="1C7FFF"/>
                </a:solidFill>
                <a:latin typeface="Titillium Web"/>
                <a:ea typeface="Titillium Web"/>
                <a:cs typeface="Titillium Web"/>
                <a:sym typeface="Titillium Web"/>
              </a:rPr>
              <a:t> Steps</a:t>
            </a:r>
            <a:endParaRPr sz="2000" b="0" i="0" u="none" strike="noStrike" cap="none" dirty="0">
              <a:solidFill>
                <a:srgbClr val="000000"/>
              </a:solidFill>
              <a:latin typeface="Titillium Web"/>
              <a:ea typeface="Titillium Web"/>
              <a:cs typeface="Titillium Web"/>
              <a:sym typeface="Titillium Web"/>
            </a:endParaRPr>
          </a:p>
        </p:txBody>
      </p:sp>
      <p:sp>
        <p:nvSpPr>
          <p:cNvPr id="2" name="TextBox 1">
            <a:extLst>
              <a:ext uri="{FF2B5EF4-FFF2-40B4-BE49-F238E27FC236}">
                <a16:creationId xmlns:a16="http://schemas.microsoft.com/office/drawing/2014/main" id="{987D05F6-8ACD-2394-A194-F17BCA1BA1CC}"/>
              </a:ext>
            </a:extLst>
          </p:cNvPr>
          <p:cNvSpPr txBox="1"/>
          <p:nvPr/>
        </p:nvSpPr>
        <p:spPr>
          <a:xfrm>
            <a:off x="154979" y="1698732"/>
            <a:ext cx="5689767" cy="1200329"/>
          </a:xfrm>
          <a:prstGeom prst="rect">
            <a:avLst/>
          </a:prstGeom>
          <a:noFill/>
          <a:ln w="22225">
            <a:solidFill>
              <a:schemeClr val="accent2">
                <a:lumMod val="75000"/>
              </a:schemeClr>
            </a:solidFill>
          </a:ln>
        </p:spPr>
        <p:txBody>
          <a:bodyPr wrap="square" rtlCol="0">
            <a:spAutoFit/>
          </a:bodyPr>
          <a:lstStyle/>
          <a:p>
            <a:r>
              <a:rPr lang="en-IT" sz="2400" b="1" dirty="0">
                <a:solidFill>
                  <a:srgbClr val="2425F4"/>
                </a:solidFill>
              </a:rPr>
              <a:t>SNRs clustering and ML              </a:t>
            </a:r>
            <a:r>
              <a:rPr lang="en-IT" sz="2400" b="1" dirty="0">
                <a:solidFill>
                  <a:srgbClr val="2425F4"/>
                </a:solidFill>
                <a:highlight>
                  <a:srgbClr val="FFFF00"/>
                </a:highlight>
              </a:rPr>
              <a:t>100%</a:t>
            </a:r>
          </a:p>
          <a:p>
            <a:pPr marL="285750" indent="-285750">
              <a:buFont typeface="Arial" panose="020B0604020202020204" pitchFamily="34" charset="0"/>
              <a:buChar char="•"/>
            </a:pPr>
            <a:r>
              <a:rPr lang="en-IT" sz="2400" dirty="0">
                <a:solidFill>
                  <a:srgbClr val="2425F4"/>
                </a:solidFill>
              </a:rPr>
              <a:t>very good results </a:t>
            </a:r>
          </a:p>
          <a:p>
            <a:pPr marL="285750" indent="-285750">
              <a:buFont typeface="Arial" panose="020B0604020202020204" pitchFamily="34" charset="0"/>
              <a:buChar char="•"/>
            </a:pPr>
            <a:r>
              <a:rPr lang="en-IT" sz="2400" dirty="0">
                <a:solidFill>
                  <a:srgbClr val="2425F4"/>
                </a:solidFill>
              </a:rPr>
              <a:t>waiting for Marco to write a manuscript </a:t>
            </a:r>
          </a:p>
        </p:txBody>
      </p:sp>
      <p:sp>
        <p:nvSpPr>
          <p:cNvPr id="3" name="TextBox 2">
            <a:extLst>
              <a:ext uri="{FF2B5EF4-FFF2-40B4-BE49-F238E27FC236}">
                <a16:creationId xmlns:a16="http://schemas.microsoft.com/office/drawing/2014/main" id="{AF500B43-E6D6-7C87-514C-D1EAA8C2ED34}"/>
              </a:ext>
            </a:extLst>
          </p:cNvPr>
          <p:cNvSpPr txBox="1"/>
          <p:nvPr/>
        </p:nvSpPr>
        <p:spPr>
          <a:xfrm>
            <a:off x="154979" y="3022106"/>
            <a:ext cx="5689767" cy="3416320"/>
          </a:xfrm>
          <a:prstGeom prst="rect">
            <a:avLst/>
          </a:prstGeom>
          <a:noFill/>
          <a:ln w="22225">
            <a:solidFill>
              <a:schemeClr val="accent2">
                <a:lumMod val="75000"/>
              </a:schemeClr>
            </a:solidFill>
          </a:ln>
        </p:spPr>
        <p:txBody>
          <a:bodyPr wrap="square" rtlCol="0">
            <a:spAutoFit/>
          </a:bodyPr>
          <a:lstStyle/>
          <a:p>
            <a:r>
              <a:rPr lang="en-IT" sz="2400" b="1" dirty="0">
                <a:solidFill>
                  <a:schemeClr val="bg1">
                    <a:lumMod val="65000"/>
                  </a:schemeClr>
                </a:solidFill>
              </a:rPr>
              <a:t>SNRs bipartite network approach </a:t>
            </a:r>
            <a:r>
              <a:rPr lang="en-IT" sz="2400" b="1" dirty="0">
                <a:solidFill>
                  <a:schemeClr val="bg1">
                    <a:lumMod val="65000"/>
                  </a:schemeClr>
                </a:solidFill>
                <a:highlight>
                  <a:srgbClr val="FFFF00"/>
                </a:highlight>
              </a:rPr>
              <a:t>20%</a:t>
            </a:r>
          </a:p>
          <a:p>
            <a:pPr marL="285750" indent="-285750" algn="just">
              <a:buFont typeface="Arial" panose="020B0604020202020204" pitchFamily="34" charset="0"/>
              <a:buChar char="•"/>
            </a:pPr>
            <a:r>
              <a:rPr lang="en-IT" sz="2400" dirty="0">
                <a:solidFill>
                  <a:schemeClr val="bg1">
                    <a:lumMod val="65000"/>
                  </a:schemeClr>
                </a:solidFill>
              </a:rPr>
              <a:t>we wrote down the protocol for randomizing the bipartite network preserving BOTH total metal intensities and number of connections with pixels</a:t>
            </a:r>
          </a:p>
          <a:p>
            <a:pPr marL="285750" indent="-285750" algn="just">
              <a:buFont typeface="Arial" panose="020B0604020202020204" pitchFamily="34" charset="0"/>
              <a:buChar char="•"/>
            </a:pPr>
            <a:r>
              <a:rPr lang="en-IT" sz="2400" dirty="0">
                <a:solidFill>
                  <a:schemeClr val="bg1">
                    <a:lumMod val="65000"/>
                  </a:schemeClr>
                </a:solidFill>
              </a:rPr>
              <a:t>we need tooptimize the code</a:t>
            </a:r>
          </a:p>
          <a:p>
            <a:pPr marL="285750" indent="-285750" algn="just">
              <a:buFont typeface="Arial" panose="020B0604020202020204" pitchFamily="34" charset="0"/>
              <a:buChar char="•"/>
            </a:pPr>
            <a:r>
              <a:rPr lang="en-IT" sz="2400" dirty="0">
                <a:solidFill>
                  <a:schemeClr val="bg1">
                    <a:lumMod val="65000"/>
                  </a:schemeClr>
                </a:solidFill>
              </a:rPr>
              <a:t>afterwards we will perform massive simulations</a:t>
            </a:r>
          </a:p>
        </p:txBody>
      </p:sp>
      <p:sp>
        <p:nvSpPr>
          <p:cNvPr id="4" name="TextBox 3">
            <a:extLst>
              <a:ext uri="{FF2B5EF4-FFF2-40B4-BE49-F238E27FC236}">
                <a16:creationId xmlns:a16="http://schemas.microsoft.com/office/drawing/2014/main" id="{C7E481FF-0C8B-59D8-B989-250A9D70D6DB}"/>
              </a:ext>
            </a:extLst>
          </p:cNvPr>
          <p:cNvSpPr txBox="1"/>
          <p:nvPr/>
        </p:nvSpPr>
        <p:spPr>
          <a:xfrm>
            <a:off x="6064428" y="1031167"/>
            <a:ext cx="5965519" cy="1569660"/>
          </a:xfrm>
          <a:prstGeom prst="rect">
            <a:avLst/>
          </a:prstGeom>
          <a:noFill/>
          <a:ln w="22225">
            <a:solidFill>
              <a:schemeClr val="accent4">
                <a:lumMod val="60000"/>
                <a:lumOff val="40000"/>
              </a:schemeClr>
            </a:solidFill>
          </a:ln>
        </p:spPr>
        <p:txBody>
          <a:bodyPr wrap="square" rtlCol="0">
            <a:spAutoFit/>
          </a:bodyPr>
          <a:lstStyle/>
          <a:p>
            <a:r>
              <a:rPr lang="en-GB" sz="2400" b="1" dirty="0">
                <a:solidFill>
                  <a:srgbClr val="FF0000"/>
                </a:solidFill>
              </a:rPr>
              <a:t>L</a:t>
            </a:r>
            <a:r>
              <a:rPr lang="en-IT" sz="2400" b="1" dirty="0">
                <a:solidFill>
                  <a:srgbClr val="FF0000"/>
                </a:solidFill>
              </a:rPr>
              <a:t>ight Curves - ML approach             </a:t>
            </a:r>
            <a:r>
              <a:rPr lang="en-IT" sz="2400" b="1" dirty="0">
                <a:solidFill>
                  <a:srgbClr val="FF0000"/>
                </a:solidFill>
                <a:highlight>
                  <a:srgbClr val="FFFF00"/>
                </a:highlight>
              </a:rPr>
              <a:t>40%</a:t>
            </a:r>
          </a:p>
          <a:p>
            <a:pPr marL="285750" indent="-285750" algn="just">
              <a:buFont typeface="Arial" panose="020B0604020202020204" pitchFamily="34" charset="0"/>
              <a:buChar char="•"/>
            </a:pPr>
            <a:r>
              <a:rPr lang="en-IT" sz="2400" dirty="0">
                <a:solidFill>
                  <a:srgbClr val="FF0000"/>
                </a:solidFill>
              </a:rPr>
              <a:t>we are able to detect “anomalous” portions of the light curves</a:t>
            </a:r>
          </a:p>
          <a:p>
            <a:pPr marL="285750" indent="-285750" algn="just">
              <a:buFont typeface="Arial" panose="020B0604020202020204" pitchFamily="34" charset="0"/>
              <a:buChar char="•"/>
            </a:pPr>
            <a:r>
              <a:rPr lang="en-GB" sz="2400" dirty="0">
                <a:solidFill>
                  <a:srgbClr val="FF0000"/>
                </a:solidFill>
              </a:rPr>
              <a:t>w</a:t>
            </a:r>
            <a:r>
              <a:rPr lang="en-IT" sz="2400" dirty="0">
                <a:solidFill>
                  <a:srgbClr val="FF0000"/>
                </a:solidFill>
              </a:rPr>
              <a:t>e are characterizing these regions</a:t>
            </a:r>
          </a:p>
        </p:txBody>
      </p:sp>
      <p:sp>
        <p:nvSpPr>
          <p:cNvPr id="5" name="TextBox 4">
            <a:extLst>
              <a:ext uri="{FF2B5EF4-FFF2-40B4-BE49-F238E27FC236}">
                <a16:creationId xmlns:a16="http://schemas.microsoft.com/office/drawing/2014/main" id="{05360000-369F-995D-8D8A-C281125BC24D}"/>
              </a:ext>
            </a:extLst>
          </p:cNvPr>
          <p:cNvSpPr txBox="1"/>
          <p:nvPr/>
        </p:nvSpPr>
        <p:spPr>
          <a:xfrm>
            <a:off x="6064428" y="2723864"/>
            <a:ext cx="5965519" cy="3724096"/>
          </a:xfrm>
          <a:prstGeom prst="rect">
            <a:avLst/>
          </a:prstGeom>
          <a:noFill/>
          <a:ln w="22225">
            <a:solidFill>
              <a:schemeClr val="accent4">
                <a:lumMod val="60000"/>
                <a:lumOff val="40000"/>
              </a:schemeClr>
            </a:solidFill>
          </a:ln>
        </p:spPr>
        <p:txBody>
          <a:bodyPr wrap="square" rtlCol="0">
            <a:spAutoFit/>
          </a:bodyPr>
          <a:lstStyle/>
          <a:p>
            <a:r>
              <a:rPr lang="en-GB" sz="2400" b="1" dirty="0"/>
              <a:t>L</a:t>
            </a:r>
            <a:r>
              <a:rPr lang="en-IT" sz="2400" b="1" dirty="0"/>
              <a:t>ight Curves - correlation based approach                                             </a:t>
            </a:r>
            <a:r>
              <a:rPr lang="en-IT" sz="2400" b="1" dirty="0">
                <a:highlight>
                  <a:srgbClr val="FFFF00"/>
                </a:highlight>
              </a:rPr>
              <a:t>30%</a:t>
            </a:r>
          </a:p>
          <a:p>
            <a:endParaRPr lang="en-IT" sz="800" b="1" dirty="0"/>
          </a:p>
          <a:p>
            <a:pPr marL="285750" indent="-285750">
              <a:buFont typeface="Arial" panose="020B0604020202020204" pitchFamily="34" charset="0"/>
              <a:buChar char="•"/>
            </a:pPr>
            <a:r>
              <a:rPr lang="en-GB" sz="2400" dirty="0"/>
              <a:t>S</a:t>
            </a:r>
            <a:r>
              <a:rPr lang="en-IT" sz="2400" dirty="0"/>
              <a:t>ubract the largest eigenvalue of the correlation matrix amongst bands</a:t>
            </a:r>
          </a:p>
          <a:p>
            <a:pPr marL="285750" indent="-285750">
              <a:buFont typeface="Arial" panose="020B0604020202020204" pitchFamily="34" charset="0"/>
              <a:buChar char="•"/>
            </a:pPr>
            <a:r>
              <a:rPr lang="it-IT" sz="2400" dirty="0" err="1"/>
              <a:t>We</a:t>
            </a:r>
            <a:r>
              <a:rPr lang="it-IT" sz="2400" dirty="0"/>
              <a:t> are </a:t>
            </a:r>
            <a:r>
              <a:rPr lang="it-IT" sz="2400" dirty="0" err="1"/>
              <a:t>trying</a:t>
            </a:r>
            <a:r>
              <a:rPr lang="it-IT" sz="2400" dirty="0"/>
              <a:t> to </a:t>
            </a:r>
            <a:r>
              <a:rPr lang="it-IT" sz="2400" dirty="0" err="1"/>
              <a:t>investigating</a:t>
            </a:r>
            <a:r>
              <a:rPr lang="it-IT" sz="2400" dirty="0"/>
              <a:t> the </a:t>
            </a:r>
            <a:r>
              <a:rPr lang="it-IT" sz="2400" dirty="0" err="1"/>
              <a:t>physical</a:t>
            </a:r>
            <a:r>
              <a:rPr lang="it-IT" sz="2400" dirty="0"/>
              <a:t> </a:t>
            </a:r>
            <a:r>
              <a:rPr lang="it-IT" sz="2400" dirty="0" err="1"/>
              <a:t>interpretation</a:t>
            </a:r>
            <a:r>
              <a:rPr lang="it-IT" sz="2400" dirty="0"/>
              <a:t> of the </a:t>
            </a:r>
            <a:r>
              <a:rPr lang="it-IT" sz="2400" dirty="0" err="1"/>
              <a:t>Residues</a:t>
            </a:r>
            <a:endParaRPr lang="it-IT" sz="24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endParaRPr lang="it-IT" sz="2000" dirty="0"/>
          </a:p>
          <a:p>
            <a:endParaRPr lang="en-IT" sz="2400" dirty="0"/>
          </a:p>
        </p:txBody>
      </p:sp>
      <p:pic>
        <p:nvPicPr>
          <p:cNvPr id="12" name="Picture 11" descr="A black and white text&#10;&#10;AI-generated content may be incorrect.">
            <a:extLst>
              <a:ext uri="{FF2B5EF4-FFF2-40B4-BE49-F238E27FC236}">
                <a16:creationId xmlns:a16="http://schemas.microsoft.com/office/drawing/2014/main" id="{94B33F36-2FDD-4C4A-E144-3B72272E14FE}"/>
              </a:ext>
            </a:extLst>
          </p:cNvPr>
          <p:cNvPicPr>
            <a:picLocks noChangeAspect="1"/>
          </p:cNvPicPr>
          <p:nvPr/>
        </p:nvPicPr>
        <p:blipFill>
          <a:blip r:embed="rId5"/>
          <a:stretch>
            <a:fillRect/>
          </a:stretch>
        </p:blipFill>
        <p:spPr>
          <a:xfrm>
            <a:off x="8386655" y="5187417"/>
            <a:ext cx="2359771" cy="1124206"/>
          </a:xfrm>
          <a:prstGeom prst="rect">
            <a:avLst/>
          </a:prstGeom>
        </p:spPr>
      </p:pic>
      <p:sp>
        <p:nvSpPr>
          <p:cNvPr id="13" name="Rectangle 12">
            <a:extLst>
              <a:ext uri="{FF2B5EF4-FFF2-40B4-BE49-F238E27FC236}">
                <a16:creationId xmlns:a16="http://schemas.microsoft.com/office/drawing/2014/main" id="{688E4400-F3F1-C2E7-B583-3CCA1FA1A461}"/>
              </a:ext>
            </a:extLst>
          </p:cNvPr>
          <p:cNvSpPr/>
          <p:nvPr/>
        </p:nvSpPr>
        <p:spPr>
          <a:xfrm>
            <a:off x="151983" y="1711089"/>
            <a:ext cx="5689767" cy="4720975"/>
          </a:xfrm>
          <a:prstGeom prst="rect">
            <a:avLst/>
          </a:prstGeom>
          <a:solidFill>
            <a:schemeClr val="accent5">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pic>
        <p:nvPicPr>
          <p:cNvPr id="15" name="Picture 14" descr="Screen Shot 2021-07-19 at 22.26.56.png">
            <a:extLst>
              <a:ext uri="{FF2B5EF4-FFF2-40B4-BE49-F238E27FC236}">
                <a16:creationId xmlns:a16="http://schemas.microsoft.com/office/drawing/2014/main" id="{5042680E-DE01-66D0-5FB9-00D5294CF5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3418" y="5145239"/>
            <a:ext cx="902572" cy="1208562"/>
          </a:xfrm>
          <a:prstGeom prst="rect">
            <a:avLst/>
          </a:prstGeom>
        </p:spPr>
      </p:pic>
      <p:sp>
        <p:nvSpPr>
          <p:cNvPr id="16" name="Rectangle 15">
            <a:extLst>
              <a:ext uri="{FF2B5EF4-FFF2-40B4-BE49-F238E27FC236}">
                <a16:creationId xmlns:a16="http://schemas.microsoft.com/office/drawing/2014/main" id="{0C7C7A11-FC83-B1EE-2F74-146E54BEBF41}"/>
              </a:ext>
            </a:extLst>
          </p:cNvPr>
          <p:cNvSpPr/>
          <p:nvPr/>
        </p:nvSpPr>
        <p:spPr>
          <a:xfrm>
            <a:off x="6064428" y="1040701"/>
            <a:ext cx="5972593" cy="5407259"/>
          </a:xfrm>
          <a:prstGeom prst="rect">
            <a:avLst/>
          </a:prstGeom>
          <a:solidFill>
            <a:srgbClr val="92D05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18" name="U-turn Arrow 17">
            <a:extLst>
              <a:ext uri="{FF2B5EF4-FFF2-40B4-BE49-F238E27FC236}">
                <a16:creationId xmlns:a16="http://schemas.microsoft.com/office/drawing/2014/main" id="{25F56DF0-8F7F-3D35-89BE-3A6098E617EB}"/>
              </a:ext>
            </a:extLst>
          </p:cNvPr>
          <p:cNvSpPr/>
          <p:nvPr/>
        </p:nvSpPr>
        <p:spPr>
          <a:xfrm rot="5400000">
            <a:off x="4494159" y="2279856"/>
            <a:ext cx="2965619" cy="3003700"/>
          </a:xfrm>
          <a:prstGeom prst="uturnArrow">
            <a:avLst>
              <a:gd name="adj1" fmla="val 5564"/>
              <a:gd name="adj2" fmla="val 5367"/>
              <a:gd name="adj3" fmla="val 25000"/>
              <a:gd name="adj4" fmla="val 48708"/>
              <a:gd name="adj5" fmla="val 75000"/>
            </a:avLst>
          </a:prstGeom>
          <a:solidFill>
            <a:schemeClr val="accent4">
              <a:lumMod val="20000"/>
              <a:lumOff val="80000"/>
              <a:alpha val="39742"/>
            </a:schemeClr>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3C8E1C90-C3A2-162F-14AC-EA6DECED1A5E}"/>
            </a:ext>
          </a:extLst>
        </p:cNvPr>
        <p:cNvGrpSpPr/>
        <p:nvPr/>
      </p:nvGrpSpPr>
      <p:grpSpPr>
        <a:xfrm>
          <a:off x="0" y="0"/>
          <a:ext cx="0" cy="0"/>
          <a:chOff x="0" y="0"/>
          <a:chExt cx="0" cy="0"/>
        </a:xfrm>
      </p:grpSpPr>
      <p:pic>
        <p:nvPicPr>
          <p:cNvPr id="7" name="Picture 6" descr="A pool with lights at night&#10;&#10;AI-generated content may be incorrect.">
            <a:extLst>
              <a:ext uri="{FF2B5EF4-FFF2-40B4-BE49-F238E27FC236}">
                <a16:creationId xmlns:a16="http://schemas.microsoft.com/office/drawing/2014/main" id="{981A43FC-3A02-30F0-1CCE-1D829EF3D7E4}"/>
              </a:ext>
            </a:extLst>
          </p:cNvPr>
          <p:cNvPicPr>
            <a:picLocks noChangeAspect="1"/>
          </p:cNvPicPr>
          <p:nvPr/>
        </p:nvPicPr>
        <p:blipFill>
          <a:blip r:embed="rId3">
            <a:alphaModFix amt="23000"/>
          </a:blip>
          <a:stretch>
            <a:fillRect/>
          </a:stretch>
        </p:blipFill>
        <p:spPr>
          <a:xfrm>
            <a:off x="2154621" y="850899"/>
            <a:ext cx="7541172" cy="5655879"/>
          </a:xfrm>
          <a:prstGeom prst="rect">
            <a:avLst/>
          </a:prstGeom>
          <a:solidFill>
            <a:schemeClr val="lt1">
              <a:alpha val="24868"/>
            </a:schemeClr>
          </a:solidFill>
          <a:effectLst>
            <a:glow rad="228823">
              <a:schemeClr val="accent1">
                <a:alpha val="8659"/>
              </a:schemeClr>
            </a:glow>
            <a:outerShdw blurRad="50800" dist="50800" dir="5400000" algn="ctr" rotWithShape="0">
              <a:srgbClr val="000000">
                <a:alpha val="14543"/>
              </a:srgbClr>
            </a:outerShdw>
          </a:effectLst>
        </p:spPr>
      </p:pic>
      <p:pic>
        <p:nvPicPr>
          <p:cNvPr id="170" name="Google Shape;170;g27df92e4ca9_0_34">
            <a:extLst>
              <a:ext uri="{FF2B5EF4-FFF2-40B4-BE49-F238E27FC236}">
                <a16:creationId xmlns:a16="http://schemas.microsoft.com/office/drawing/2014/main" id="{8BC713BD-8E66-8BAB-C377-4DBC9DBA94A6}"/>
              </a:ext>
            </a:extLst>
          </p:cNvPr>
          <p:cNvPicPr preferRelativeResize="0"/>
          <p:nvPr/>
        </p:nvPicPr>
        <p:blipFill rotWithShape="1">
          <a:blip r:embed="rId4">
            <a:alphaModFix/>
          </a:blip>
          <a:srcRect/>
          <a:stretch/>
        </p:blipFill>
        <p:spPr>
          <a:xfrm>
            <a:off x="-3" y="0"/>
            <a:ext cx="12192000" cy="850899"/>
          </a:xfrm>
          <a:prstGeom prst="rect">
            <a:avLst/>
          </a:prstGeom>
          <a:noFill/>
          <a:ln>
            <a:noFill/>
          </a:ln>
        </p:spPr>
      </p:pic>
      <p:grpSp>
        <p:nvGrpSpPr>
          <p:cNvPr id="171" name="Google Shape;171;g27df92e4ca9_0_34">
            <a:extLst>
              <a:ext uri="{FF2B5EF4-FFF2-40B4-BE49-F238E27FC236}">
                <a16:creationId xmlns:a16="http://schemas.microsoft.com/office/drawing/2014/main" id="{0CCB9DAE-7F2B-B1E4-40EB-AD07EA94AB6D}"/>
              </a:ext>
            </a:extLst>
          </p:cNvPr>
          <p:cNvGrpSpPr/>
          <p:nvPr/>
        </p:nvGrpSpPr>
        <p:grpSpPr>
          <a:xfrm>
            <a:off x="0" y="6511282"/>
            <a:ext cx="12192000" cy="361767"/>
            <a:chOff x="0" y="6511282"/>
            <a:chExt cx="12192000" cy="361767"/>
          </a:xfrm>
        </p:grpSpPr>
        <p:pic>
          <p:nvPicPr>
            <p:cNvPr id="172" name="Google Shape;172;g27df92e4ca9_0_34">
              <a:extLst>
                <a:ext uri="{FF2B5EF4-FFF2-40B4-BE49-F238E27FC236}">
                  <a16:creationId xmlns:a16="http://schemas.microsoft.com/office/drawing/2014/main" id="{335A4DC7-C6CA-7AF5-B1BB-91387B9A34A0}"/>
                </a:ext>
              </a:extLst>
            </p:cNvPr>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73" name="Google Shape;173;g27df92e4ca9_0_34">
              <a:extLst>
                <a:ext uri="{FF2B5EF4-FFF2-40B4-BE49-F238E27FC236}">
                  <a16:creationId xmlns:a16="http://schemas.microsoft.com/office/drawing/2014/main" id="{E9544411-7B0D-E787-FFEA-6831E9AD8907}"/>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74" name="Google Shape;174;g27df92e4ca9_0_34">
              <a:extLst>
                <a:ext uri="{FF2B5EF4-FFF2-40B4-BE49-F238E27FC236}">
                  <a16:creationId xmlns:a16="http://schemas.microsoft.com/office/drawing/2014/main" id="{CF44CC97-1407-C36F-2AFD-4FF520421EAB}"/>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2" name="Rectangle 1">
            <a:extLst>
              <a:ext uri="{FF2B5EF4-FFF2-40B4-BE49-F238E27FC236}">
                <a16:creationId xmlns:a16="http://schemas.microsoft.com/office/drawing/2014/main" id="{FE168298-A377-DF48-9056-91CC0F964632}"/>
              </a:ext>
            </a:extLst>
          </p:cNvPr>
          <p:cNvSpPr>
            <a:spLocks noChangeArrowheads="1"/>
          </p:cNvSpPr>
          <p:nvPr/>
        </p:nvSpPr>
        <p:spPr bwMode="auto">
          <a:xfrm>
            <a:off x="-5" y="3825759"/>
            <a:ext cx="12192000" cy="1197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9600" b="1" i="1" dirty="0">
                <a:solidFill>
                  <a:srgbClr val="FF0000"/>
                </a:solidFill>
                <a:latin typeface="Comic Sans MS" charset="0"/>
                <a:cs typeface="+mn-cs"/>
              </a:rPr>
              <a:t>The End</a:t>
            </a:r>
          </a:p>
        </p:txBody>
      </p:sp>
      <p:sp>
        <p:nvSpPr>
          <p:cNvPr id="3" name="Rectangle 1">
            <a:extLst>
              <a:ext uri="{FF2B5EF4-FFF2-40B4-BE49-F238E27FC236}">
                <a16:creationId xmlns:a16="http://schemas.microsoft.com/office/drawing/2014/main" id="{1471675E-2C39-F1FA-EC9D-76305C7A008A}"/>
              </a:ext>
            </a:extLst>
          </p:cNvPr>
          <p:cNvSpPr>
            <a:spLocks noChangeArrowheads="1"/>
          </p:cNvSpPr>
          <p:nvPr/>
        </p:nvSpPr>
        <p:spPr bwMode="auto">
          <a:xfrm>
            <a:off x="3" y="2376443"/>
            <a:ext cx="12191997" cy="4429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400" b="1" i="1" dirty="0" err="1">
                <a:solidFill>
                  <a:srgbClr val="FF0000"/>
                </a:solidFill>
                <a:latin typeface="Comic Sans MS" charset="0"/>
                <a:cs typeface="+mn-cs"/>
              </a:rPr>
              <a:t>salvatore.micciche@unipa.it</a:t>
            </a:r>
            <a:endParaRPr lang="it-IT" sz="2400" b="1" i="1" dirty="0">
              <a:solidFill>
                <a:srgbClr val="FF0000"/>
              </a:solidFill>
              <a:latin typeface="Comic Sans MS" charset="0"/>
              <a:cs typeface="+mn-cs"/>
            </a:endParaRPr>
          </a:p>
        </p:txBody>
      </p:sp>
    </p:spTree>
    <p:extLst>
      <p:ext uri="{BB962C8B-B14F-4D97-AF65-F5344CB8AC3E}">
        <p14:creationId xmlns:p14="http://schemas.microsoft.com/office/powerpoint/2010/main" val="40009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B7646E49-F82F-6FBA-22F8-1282D41B7B1C}"/>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2DD301AC-5133-59CC-95F5-DB9011992291}"/>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5862B2E2-B094-A018-6212-CEFEAE71C99B}"/>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7F1A5FE7-CB1A-5B24-0D92-7A8C3B874954}"/>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063FD974-A208-7A07-A738-064D4AA9A6F9}"/>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06B82A7D-683B-BF7F-3658-65C80E7A14A9}"/>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8438AA98-92DA-CCF6-89FF-475924692E3D}"/>
              </a:ext>
            </a:extLst>
          </p:cNvPr>
          <p:cNvSpPr txBox="1"/>
          <p:nvPr/>
        </p:nvSpPr>
        <p:spPr>
          <a:xfrm>
            <a:off x="219072" y="1002857"/>
            <a:ext cx="3862598"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dirty="0">
                <a:solidFill>
                  <a:srgbClr val="1C7FFF"/>
                </a:solidFill>
                <a:latin typeface="Titillium Web"/>
                <a:ea typeface="Titillium Web"/>
                <a:cs typeface="Titillium Web"/>
                <a:sym typeface="Titillium Web"/>
              </a:rPr>
              <a:t>Scientific </a:t>
            </a:r>
            <a:r>
              <a:rPr lang="it-IT" sz="3000" b="1" i="0" u="none" strike="noStrike" cap="none" dirty="0" err="1">
                <a:solidFill>
                  <a:srgbClr val="1C7FFF"/>
                </a:solidFill>
                <a:latin typeface="Titillium Web"/>
                <a:ea typeface="Titillium Web"/>
                <a:cs typeface="Titillium Web"/>
                <a:sym typeface="Titillium Web"/>
              </a:rPr>
              <a:t>Rationale</a:t>
            </a:r>
            <a:endParaRPr sz="2000" b="0" i="0" u="none" strike="noStrike" cap="none" dirty="0">
              <a:solidFill>
                <a:srgbClr val="000000"/>
              </a:solidFill>
              <a:latin typeface="Titillium Web"/>
              <a:ea typeface="Titillium Web"/>
              <a:cs typeface="Titillium Web"/>
              <a:sym typeface="Titillium Web"/>
            </a:endParaRPr>
          </a:p>
        </p:txBody>
      </p:sp>
      <p:sp>
        <p:nvSpPr>
          <p:cNvPr id="140" name="Google Shape;140;p2">
            <a:extLst>
              <a:ext uri="{FF2B5EF4-FFF2-40B4-BE49-F238E27FC236}">
                <a16:creationId xmlns:a16="http://schemas.microsoft.com/office/drawing/2014/main" id="{E78FFE67-5EDD-2178-AD37-8DD3F6CC0B65}"/>
              </a:ext>
            </a:extLst>
          </p:cNvPr>
          <p:cNvSpPr txBox="1"/>
          <p:nvPr/>
        </p:nvSpPr>
        <p:spPr>
          <a:xfrm>
            <a:off x="5126098" y="1248923"/>
            <a:ext cx="1775791" cy="480091"/>
          </a:xfrm>
          <a:prstGeom prst="rect">
            <a:avLst/>
          </a:prstGeom>
          <a:noFill/>
          <a:ln>
            <a:noFill/>
          </a:ln>
        </p:spPr>
        <p:txBody>
          <a:bodyPr spcFirstLastPara="1" wrap="square" lIns="360000" tIns="45700" rIns="91425" bIns="45700" anchor="t" anchorCtr="0">
            <a:spAutoFit/>
          </a:bodyPr>
          <a:lstStyle/>
          <a:p>
            <a:pPr marL="52998" marR="0" lvl="0" algn="l" rtl="0">
              <a:lnSpc>
                <a:spcPct val="90000"/>
              </a:lnSpc>
              <a:spcBef>
                <a:spcPts val="0"/>
              </a:spcBef>
              <a:spcAft>
                <a:spcPts val="0"/>
              </a:spcAft>
              <a:buClr>
                <a:srgbClr val="1528BC"/>
              </a:buClr>
              <a:buSzPts val="2000"/>
            </a:pPr>
            <a:r>
              <a:rPr lang="it-IT" sz="2800" b="1" i="0" u="none" strike="noStrike" cap="none" dirty="0">
                <a:solidFill>
                  <a:srgbClr val="1528BC"/>
                </a:solidFill>
                <a:latin typeface="Titillium Web"/>
                <a:ea typeface="Titillium Web"/>
                <a:cs typeface="Titillium Web"/>
                <a:sym typeface="Titillium Web"/>
              </a:rPr>
              <a:t>TECLA</a:t>
            </a:r>
            <a:endParaRPr sz="2800" b="1" i="0" u="none" strike="noStrike" cap="none" dirty="0">
              <a:solidFill>
                <a:srgbClr val="1528BC"/>
              </a:solidFill>
              <a:latin typeface="Titillium Web"/>
              <a:ea typeface="Titillium Web"/>
              <a:cs typeface="Titillium Web"/>
              <a:sym typeface="Titillium Web"/>
            </a:endParaRPr>
          </a:p>
        </p:txBody>
      </p:sp>
      <p:sp>
        <p:nvSpPr>
          <p:cNvPr id="3" name="TextBox 2">
            <a:extLst>
              <a:ext uri="{FF2B5EF4-FFF2-40B4-BE49-F238E27FC236}">
                <a16:creationId xmlns:a16="http://schemas.microsoft.com/office/drawing/2014/main" id="{413CCF98-E89A-03DE-F7A4-E231254F59EC}"/>
              </a:ext>
            </a:extLst>
          </p:cNvPr>
          <p:cNvSpPr txBox="1"/>
          <p:nvPr/>
        </p:nvSpPr>
        <p:spPr>
          <a:xfrm>
            <a:off x="219071" y="3322349"/>
            <a:ext cx="11760893" cy="3108543"/>
          </a:xfrm>
          <a:prstGeom prst="rect">
            <a:avLst/>
          </a:prstGeom>
          <a:noFill/>
        </p:spPr>
        <p:txBody>
          <a:bodyPr wrap="square">
            <a:spAutoFit/>
          </a:bodyPr>
          <a:lstStyle/>
          <a:p>
            <a:pPr algn="just" hangingPunct="0"/>
            <a:r>
              <a:rPr lang="en-GB" sz="2000" dirty="0">
                <a:effectLst/>
                <a:latin typeface="Garamond" panose="02020404030301010803" pitchFamily="18" charset="0"/>
                <a:ea typeface="Times New Roman" panose="02020603050405020304" pitchFamily="18" charset="0"/>
              </a:rPr>
              <a:t>W</a:t>
            </a:r>
            <a:r>
              <a:rPr lang="en-IT" sz="2000" dirty="0">
                <a:effectLst/>
                <a:latin typeface="Garamond" panose="02020404030301010803" pitchFamily="18" charset="0"/>
                <a:ea typeface="Times New Roman" panose="02020603050405020304" pitchFamily="18" charset="0"/>
              </a:rPr>
              <a:t>e aim at developing innovative techniques for the detection, recognition and classification of coherent structures in astrophysical images. It is planned to study astrophysical images using statistical physics techniques, time series analysis techniques, techniques based on information theory and techniques based on Artificial Intelligence.</a:t>
            </a:r>
          </a:p>
          <a:p>
            <a:pPr algn="just" hangingPunct="0"/>
            <a:endParaRPr lang="en-IT" sz="800" dirty="0">
              <a:effectLst/>
              <a:latin typeface="Garamond" panose="02020404030301010803" pitchFamily="18" charset="0"/>
              <a:ea typeface="Times New Roman" panose="02020603050405020304" pitchFamily="18" charset="0"/>
            </a:endParaRPr>
          </a:p>
          <a:p>
            <a:pPr algn="just" hangingPunct="0"/>
            <a:r>
              <a:rPr lang="en-IT" sz="2000" dirty="0">
                <a:effectLst/>
                <a:latin typeface="Garamond" panose="02020404030301010803" pitchFamily="18" charset="0"/>
                <a:ea typeface="Times New Roman" panose="02020603050405020304" pitchFamily="18" charset="0"/>
              </a:rPr>
              <a:t>On the one hand, we will be interested in investigating the </a:t>
            </a:r>
            <a:r>
              <a:rPr lang="en-IT" sz="2000" b="1" dirty="0">
                <a:effectLst/>
                <a:latin typeface="Garamond" panose="02020404030301010803" pitchFamily="18" charset="0"/>
                <a:ea typeface="Times New Roman" panose="02020603050405020304" pitchFamily="18" charset="0"/>
              </a:rPr>
              <a:t>correlations existing between pixels present in the images of X-ray emissions of different metals</a:t>
            </a:r>
            <a:r>
              <a:rPr lang="en-IT" sz="2000" dirty="0">
                <a:effectLst/>
                <a:latin typeface="Garamond" panose="02020404030301010803" pitchFamily="18" charset="0"/>
                <a:ea typeface="Times New Roman" panose="02020603050405020304" pitchFamily="18" charset="0"/>
              </a:rPr>
              <a:t>. This will be done starting from the construction of a correlation-based network of pixels and the subsequent use of </a:t>
            </a:r>
            <a:r>
              <a:rPr lang="en-IT" sz="2000" b="1" dirty="0">
                <a:effectLst/>
                <a:latin typeface="Garamond" panose="02020404030301010803" pitchFamily="18" charset="0"/>
                <a:ea typeface="Times New Roman" panose="02020603050405020304" pitchFamily="18" charset="0"/>
              </a:rPr>
              <a:t>clustering techniques </a:t>
            </a:r>
            <a:r>
              <a:rPr lang="en-IT" sz="2000" dirty="0">
                <a:effectLst/>
                <a:latin typeface="Garamond" panose="02020404030301010803" pitchFamily="18" charset="0"/>
                <a:ea typeface="Times New Roman" panose="02020603050405020304" pitchFamily="18" charset="0"/>
              </a:rPr>
              <a:t>that allow us to identify the most significant correlations between pixels.</a:t>
            </a:r>
          </a:p>
          <a:p>
            <a:pPr algn="just" hangingPunct="0"/>
            <a:endParaRPr lang="en-IT" sz="800" dirty="0">
              <a:effectLst/>
              <a:latin typeface="Garamond" panose="02020404030301010803" pitchFamily="18" charset="0"/>
              <a:ea typeface="Times New Roman" panose="02020603050405020304" pitchFamily="18" charset="0"/>
            </a:endParaRPr>
          </a:p>
          <a:p>
            <a:pPr algn="just" hangingPunct="0"/>
            <a:r>
              <a:rPr lang="en-IT" sz="2000" dirty="0">
                <a:effectLst/>
                <a:latin typeface="Garamond" panose="02020404030301010803" pitchFamily="18" charset="0"/>
                <a:ea typeface="Times New Roman" panose="02020603050405020304" pitchFamily="18" charset="0"/>
              </a:rPr>
              <a:t>On the other hand, we will exploit the possibility of using </a:t>
            </a:r>
            <a:r>
              <a:rPr lang="en-IT" sz="2000" b="1" dirty="0">
                <a:effectLst/>
                <a:latin typeface="Garamond" panose="02020404030301010803" pitchFamily="18" charset="0"/>
                <a:ea typeface="Times New Roman" panose="02020603050405020304" pitchFamily="18" charset="0"/>
              </a:rPr>
              <a:t>machine learning techniques </a:t>
            </a:r>
            <a:r>
              <a:rPr lang="en-IT" sz="2000" dirty="0">
                <a:effectLst/>
                <a:latin typeface="Garamond" panose="02020404030301010803" pitchFamily="18" charset="0"/>
                <a:ea typeface="Times New Roman" panose="02020603050405020304" pitchFamily="18" charset="0"/>
              </a:rPr>
              <a:t>to enhance the power of the methodologies previously investigated.</a:t>
            </a:r>
          </a:p>
        </p:txBody>
      </p:sp>
      <p:sp>
        <p:nvSpPr>
          <p:cNvPr id="7" name="Left Brace 6">
            <a:extLst>
              <a:ext uri="{FF2B5EF4-FFF2-40B4-BE49-F238E27FC236}">
                <a16:creationId xmlns:a16="http://schemas.microsoft.com/office/drawing/2014/main" id="{937D0003-02D7-D9E1-F3E1-998F9A30644F}"/>
              </a:ext>
            </a:extLst>
          </p:cNvPr>
          <p:cNvSpPr/>
          <p:nvPr/>
        </p:nvSpPr>
        <p:spPr>
          <a:xfrm rot="5400000">
            <a:off x="5891475" y="-3319561"/>
            <a:ext cx="369290" cy="10535478"/>
          </a:xfrm>
          <a:prstGeom prst="leftBrace">
            <a:avLst>
              <a:gd name="adj1" fmla="val 8333"/>
              <a:gd name="adj2" fmla="val 49900"/>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8" name="Google Shape;140;p2">
            <a:extLst>
              <a:ext uri="{FF2B5EF4-FFF2-40B4-BE49-F238E27FC236}">
                <a16:creationId xmlns:a16="http://schemas.microsoft.com/office/drawing/2014/main" id="{7F188AA9-2411-2E19-4110-B5F49828153A}"/>
              </a:ext>
            </a:extLst>
          </p:cNvPr>
          <p:cNvSpPr txBox="1"/>
          <p:nvPr/>
        </p:nvSpPr>
        <p:spPr>
          <a:xfrm>
            <a:off x="212035" y="2338218"/>
            <a:ext cx="2159282" cy="812490"/>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it-IT" sz="2800" b="1" i="0" u="none" strike="noStrike" cap="none" dirty="0" err="1">
                <a:solidFill>
                  <a:srgbClr val="1528BC"/>
                </a:solidFill>
                <a:latin typeface="Titillium Web"/>
                <a:ea typeface="Titillium Web"/>
                <a:cs typeface="Titillium Web"/>
                <a:sym typeface="Titillium Web"/>
              </a:rPr>
              <a:t>SNRs</a:t>
            </a:r>
            <a:endParaRPr lang="it-IT" sz="2800" b="1" i="0" u="none" strike="noStrike" cap="none" dirty="0">
              <a:solidFill>
                <a:srgbClr val="1528BC"/>
              </a:solidFill>
              <a:latin typeface="Titillium Web"/>
              <a:ea typeface="Titillium Web"/>
              <a:cs typeface="Titillium Web"/>
              <a:sym typeface="Titillium Web"/>
            </a:endParaRPr>
          </a:p>
          <a:p>
            <a:pPr marL="52998" marR="0" lvl="0" algn="ctr" rtl="0">
              <a:lnSpc>
                <a:spcPct val="90000"/>
              </a:lnSpc>
              <a:spcBef>
                <a:spcPts val="0"/>
              </a:spcBef>
              <a:spcAft>
                <a:spcPts val="0"/>
              </a:spcAft>
              <a:buClr>
                <a:srgbClr val="1528BC"/>
              </a:buClr>
              <a:buSzPts val="2000"/>
            </a:pPr>
            <a:r>
              <a:rPr lang="it-IT" sz="2400" b="1" dirty="0">
                <a:solidFill>
                  <a:srgbClr val="1528BC"/>
                </a:solidFill>
                <a:latin typeface="Titillium Web"/>
                <a:ea typeface="Titillium Web"/>
                <a:cs typeface="Titillium Web"/>
                <a:sym typeface="Titillium Web"/>
              </a:rPr>
              <a:t>INAF OAPA</a:t>
            </a:r>
            <a:endParaRPr sz="2400" b="1" i="0" u="none" strike="noStrike" cap="none" dirty="0">
              <a:solidFill>
                <a:srgbClr val="1528BC"/>
              </a:solidFill>
              <a:latin typeface="Titillium Web"/>
              <a:ea typeface="Titillium Web"/>
              <a:cs typeface="Titillium Web"/>
              <a:sym typeface="Titillium Web"/>
            </a:endParaRPr>
          </a:p>
        </p:txBody>
      </p:sp>
      <p:sp>
        <p:nvSpPr>
          <p:cNvPr id="10" name="Google Shape;140;p2">
            <a:extLst>
              <a:ext uri="{FF2B5EF4-FFF2-40B4-BE49-F238E27FC236}">
                <a16:creationId xmlns:a16="http://schemas.microsoft.com/office/drawing/2014/main" id="{E68F93C7-8163-2963-7DB3-CA97D396D442}"/>
              </a:ext>
            </a:extLst>
          </p:cNvPr>
          <p:cNvSpPr txBox="1"/>
          <p:nvPr/>
        </p:nvSpPr>
        <p:spPr>
          <a:xfrm>
            <a:off x="8532726" y="2348665"/>
            <a:ext cx="3447238" cy="812490"/>
          </a:xfrm>
          <a:prstGeom prst="rect">
            <a:avLst/>
          </a:prstGeom>
          <a:noFill/>
          <a:ln>
            <a:noFill/>
          </a:ln>
        </p:spPr>
        <p:txBody>
          <a:bodyPr spcFirstLastPara="1" wrap="square" lIns="360000" tIns="45700" rIns="91425" bIns="45700" anchor="t" anchorCtr="0">
            <a:spAutoFit/>
          </a:bodyPr>
          <a:lstStyle/>
          <a:p>
            <a:pPr marL="52998" algn="ctr">
              <a:lnSpc>
                <a:spcPct val="90000"/>
              </a:lnSpc>
              <a:buClr>
                <a:srgbClr val="1528BC"/>
              </a:buClr>
              <a:buSzPts val="2000"/>
            </a:pPr>
            <a:r>
              <a:rPr lang="it-IT" sz="2800" b="1" dirty="0">
                <a:solidFill>
                  <a:schemeClr val="bg1">
                    <a:lumMod val="65000"/>
                  </a:schemeClr>
                </a:solidFill>
                <a:latin typeface="Titillium Web"/>
                <a:sym typeface="Titillium Web"/>
              </a:rPr>
              <a:t>Astro-</a:t>
            </a:r>
            <a:r>
              <a:rPr lang="it-IT" sz="2800" b="1" dirty="0" err="1">
                <a:solidFill>
                  <a:schemeClr val="bg1">
                    <a:lumMod val="65000"/>
                  </a:schemeClr>
                </a:solidFill>
                <a:latin typeface="Titillium Web"/>
                <a:sym typeface="Titillium Web"/>
              </a:rPr>
              <a:t>particle</a:t>
            </a:r>
            <a:r>
              <a:rPr lang="it-IT" sz="2800" b="1" dirty="0">
                <a:solidFill>
                  <a:schemeClr val="bg1">
                    <a:lumMod val="65000"/>
                  </a:schemeClr>
                </a:solidFill>
                <a:latin typeface="Titillium Web"/>
                <a:sym typeface="Titillium Web"/>
              </a:rPr>
              <a:t> data</a:t>
            </a:r>
          </a:p>
          <a:p>
            <a:pPr marL="52998" algn="ctr">
              <a:lnSpc>
                <a:spcPct val="90000"/>
              </a:lnSpc>
              <a:buClr>
                <a:srgbClr val="1528BC"/>
              </a:buClr>
              <a:buSzPts val="2000"/>
            </a:pPr>
            <a:r>
              <a:rPr lang="it-IT" sz="2400" b="1" dirty="0">
                <a:solidFill>
                  <a:schemeClr val="bg1">
                    <a:lumMod val="65000"/>
                  </a:schemeClr>
                </a:solidFill>
                <a:latin typeface="Titillium Web"/>
                <a:sym typeface="Titillium Web"/>
              </a:rPr>
              <a:t>AUGER UNIPA</a:t>
            </a:r>
            <a:endParaRPr sz="2400" b="1" dirty="0">
              <a:solidFill>
                <a:schemeClr val="bg1">
                  <a:lumMod val="65000"/>
                </a:schemeClr>
              </a:solidFill>
              <a:latin typeface="Titillium Web"/>
              <a:sym typeface="Titillium Web"/>
            </a:endParaRPr>
          </a:p>
        </p:txBody>
      </p:sp>
      <p:sp>
        <p:nvSpPr>
          <p:cNvPr id="11" name="Google Shape;140;p2">
            <a:extLst>
              <a:ext uri="{FF2B5EF4-FFF2-40B4-BE49-F238E27FC236}">
                <a16:creationId xmlns:a16="http://schemas.microsoft.com/office/drawing/2014/main" id="{1C306296-B874-48F9-5148-F0394C9082CD}"/>
              </a:ext>
            </a:extLst>
          </p:cNvPr>
          <p:cNvSpPr txBox="1"/>
          <p:nvPr/>
        </p:nvSpPr>
        <p:spPr>
          <a:xfrm>
            <a:off x="4558750" y="2345205"/>
            <a:ext cx="4008314" cy="812490"/>
          </a:xfrm>
          <a:prstGeom prst="rect">
            <a:avLst/>
          </a:prstGeom>
          <a:noFill/>
          <a:ln>
            <a:noFill/>
          </a:ln>
        </p:spPr>
        <p:txBody>
          <a:bodyPr spcFirstLastPara="1" wrap="square" lIns="360000" tIns="45700" rIns="91425" bIns="45700" anchor="t" anchorCtr="0">
            <a:spAutoFit/>
          </a:bodyPr>
          <a:lstStyle/>
          <a:p>
            <a:pPr marL="52998" algn="ctr">
              <a:lnSpc>
                <a:spcPct val="90000"/>
              </a:lnSpc>
              <a:buClr>
                <a:srgbClr val="1528BC"/>
              </a:buClr>
              <a:buSzPts val="2000"/>
            </a:pPr>
            <a:r>
              <a:rPr lang="it-IT" sz="2800" b="1" dirty="0">
                <a:solidFill>
                  <a:schemeClr val="bg1">
                    <a:lumMod val="65000"/>
                  </a:schemeClr>
                </a:solidFill>
                <a:latin typeface="Titillium Web"/>
                <a:sym typeface="Titillium Web"/>
              </a:rPr>
              <a:t>Cultural Heritage data</a:t>
            </a:r>
          </a:p>
          <a:p>
            <a:pPr marL="52998" algn="ctr">
              <a:lnSpc>
                <a:spcPct val="90000"/>
              </a:lnSpc>
              <a:buClr>
                <a:srgbClr val="1528BC"/>
              </a:buClr>
              <a:buSzPts val="2000"/>
            </a:pPr>
            <a:r>
              <a:rPr lang="it-IT" sz="2400" b="1" dirty="0">
                <a:solidFill>
                  <a:schemeClr val="bg1">
                    <a:lumMod val="65000"/>
                  </a:schemeClr>
                </a:solidFill>
                <a:latin typeface="Titillium Web"/>
                <a:sym typeface="Titillium Web"/>
              </a:rPr>
              <a:t>UNIPA</a:t>
            </a:r>
            <a:endParaRPr sz="2400" b="1" dirty="0">
              <a:solidFill>
                <a:schemeClr val="bg1">
                  <a:lumMod val="65000"/>
                </a:schemeClr>
              </a:solidFill>
              <a:latin typeface="Titillium Web"/>
              <a:sym typeface="Titillium Web"/>
            </a:endParaRPr>
          </a:p>
        </p:txBody>
      </p:sp>
      <p:sp>
        <p:nvSpPr>
          <p:cNvPr id="2" name="Google Shape;140;p2">
            <a:extLst>
              <a:ext uri="{FF2B5EF4-FFF2-40B4-BE49-F238E27FC236}">
                <a16:creationId xmlns:a16="http://schemas.microsoft.com/office/drawing/2014/main" id="{1C2D3A66-6901-B1F2-E26D-55D9CE743BAE}"/>
              </a:ext>
            </a:extLst>
          </p:cNvPr>
          <p:cNvSpPr txBox="1"/>
          <p:nvPr/>
        </p:nvSpPr>
        <p:spPr>
          <a:xfrm>
            <a:off x="2492102" y="2325734"/>
            <a:ext cx="2397822" cy="812490"/>
          </a:xfrm>
          <a:prstGeom prst="rect">
            <a:avLst/>
          </a:prstGeom>
          <a:noFill/>
          <a:ln>
            <a:noFill/>
          </a:ln>
        </p:spPr>
        <p:txBody>
          <a:bodyPr spcFirstLastPara="1" wrap="square" lIns="360000" tIns="45700" rIns="91425" bIns="45700" anchor="t" anchorCtr="0">
            <a:spAutoFit/>
          </a:bodyPr>
          <a:lstStyle/>
          <a:p>
            <a:pPr marL="52998" marR="0" lvl="0" algn="ctr" rtl="0">
              <a:lnSpc>
                <a:spcPct val="90000"/>
              </a:lnSpc>
              <a:spcBef>
                <a:spcPts val="0"/>
              </a:spcBef>
              <a:spcAft>
                <a:spcPts val="0"/>
              </a:spcAft>
              <a:buClr>
                <a:srgbClr val="1528BC"/>
              </a:buClr>
              <a:buSzPts val="2000"/>
            </a:pPr>
            <a:r>
              <a:rPr lang="it-IT" sz="2800" b="1" dirty="0">
                <a:solidFill>
                  <a:srgbClr val="FF0000"/>
                </a:solidFill>
                <a:latin typeface="Titillium Web"/>
                <a:sym typeface="Titillium Web"/>
              </a:rPr>
              <a:t>Light </a:t>
            </a:r>
            <a:r>
              <a:rPr lang="it-IT" sz="2800" b="1" dirty="0" err="1">
                <a:solidFill>
                  <a:srgbClr val="FF0000"/>
                </a:solidFill>
                <a:latin typeface="Titillium Web"/>
                <a:sym typeface="Titillium Web"/>
              </a:rPr>
              <a:t>curves</a:t>
            </a:r>
            <a:endParaRPr lang="it-IT" sz="2800" b="1" dirty="0">
              <a:solidFill>
                <a:srgbClr val="FF0000"/>
              </a:solidFill>
              <a:latin typeface="Titillium Web"/>
              <a:sym typeface="Titillium Web"/>
            </a:endParaRPr>
          </a:p>
          <a:p>
            <a:pPr marL="52998" marR="0" lvl="0" algn="ctr" rtl="0">
              <a:lnSpc>
                <a:spcPct val="90000"/>
              </a:lnSpc>
              <a:spcBef>
                <a:spcPts val="0"/>
              </a:spcBef>
              <a:spcAft>
                <a:spcPts val="0"/>
              </a:spcAft>
              <a:buClr>
                <a:srgbClr val="1528BC"/>
              </a:buClr>
              <a:buSzPts val="2000"/>
            </a:pPr>
            <a:r>
              <a:rPr lang="it-IT" sz="2400" b="1" dirty="0">
                <a:solidFill>
                  <a:srgbClr val="FF0000"/>
                </a:solidFill>
                <a:latin typeface="Titillium Web"/>
                <a:sym typeface="Titillium Web"/>
              </a:rPr>
              <a:t>UNITOV</a:t>
            </a:r>
            <a:endParaRPr sz="2400" b="1" dirty="0">
              <a:solidFill>
                <a:srgbClr val="FF0000"/>
              </a:solidFill>
              <a:latin typeface="Titillium Web"/>
              <a:sym typeface="Titillium Web"/>
            </a:endParaRPr>
          </a:p>
        </p:txBody>
      </p:sp>
    </p:spTree>
    <p:extLst>
      <p:ext uri="{BB962C8B-B14F-4D97-AF65-F5344CB8AC3E}">
        <p14:creationId xmlns:p14="http://schemas.microsoft.com/office/powerpoint/2010/main" val="220853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D79E8C4A-458A-2EAB-AB6E-2CEE9AEEFB87}"/>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61179E10-282A-6EB4-A5BD-CA0CD36074EB}"/>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46CE88EE-3B45-7C00-7416-EA1F81B71BD7}"/>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5A5D0005-A107-B5E6-B59A-5E3ECE716D90}"/>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54B02E75-1CF5-5BF1-602A-8089279ED1C2}"/>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C2703212-42E1-DC04-B1B5-4811B4D9C660}"/>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3" name="TextBox 2">
            <a:extLst>
              <a:ext uri="{FF2B5EF4-FFF2-40B4-BE49-F238E27FC236}">
                <a16:creationId xmlns:a16="http://schemas.microsoft.com/office/drawing/2014/main" id="{B9956301-AB83-AD79-CC79-61AA5C63305F}"/>
              </a:ext>
            </a:extLst>
          </p:cNvPr>
          <p:cNvSpPr txBox="1"/>
          <p:nvPr/>
        </p:nvSpPr>
        <p:spPr>
          <a:xfrm>
            <a:off x="1894788" y="1913641"/>
            <a:ext cx="184731" cy="307777"/>
          </a:xfrm>
          <a:prstGeom prst="rect">
            <a:avLst/>
          </a:prstGeom>
          <a:noFill/>
        </p:spPr>
        <p:txBody>
          <a:bodyPr wrap="none" rtlCol="0">
            <a:spAutoFit/>
          </a:bodyPr>
          <a:lstStyle/>
          <a:p>
            <a:endParaRPr lang="en-IT" dirty="0"/>
          </a:p>
        </p:txBody>
      </p:sp>
      <p:sp>
        <p:nvSpPr>
          <p:cNvPr id="11" name="TextBox 10">
            <a:extLst>
              <a:ext uri="{FF2B5EF4-FFF2-40B4-BE49-F238E27FC236}">
                <a16:creationId xmlns:a16="http://schemas.microsoft.com/office/drawing/2014/main" id="{A5047375-D150-6A8E-ED81-DCB836C3AD26}"/>
              </a:ext>
            </a:extLst>
          </p:cNvPr>
          <p:cNvSpPr txBox="1"/>
          <p:nvPr/>
        </p:nvSpPr>
        <p:spPr>
          <a:xfrm>
            <a:off x="1141006" y="3630566"/>
            <a:ext cx="10761501" cy="1354217"/>
          </a:xfrm>
          <a:prstGeom prst="rect">
            <a:avLst/>
          </a:prstGeom>
          <a:noFill/>
        </p:spPr>
        <p:txBody>
          <a:bodyPr wrap="square">
            <a:spAutoFit/>
          </a:bodyPr>
          <a:lstStyle/>
          <a:p>
            <a:pPr algn="just"/>
            <a:r>
              <a:rPr lang="it-IT" sz="2200" b="1" dirty="0">
                <a:solidFill>
                  <a:srgbClr val="FF0000"/>
                </a:solidFill>
                <a:latin typeface="Garamond" panose="02020404030301010803" pitchFamily="18" charset="0"/>
              </a:rPr>
              <a:t>Clustering</a:t>
            </a:r>
            <a:endParaRPr lang="en-IT" sz="2200" b="1" dirty="0">
              <a:solidFill>
                <a:srgbClr val="FF0000"/>
              </a:solidFill>
              <a:latin typeface="Garamond" panose="02020404030301010803" pitchFamily="18" charset="0"/>
            </a:endParaRPr>
          </a:p>
          <a:p>
            <a:pPr algn="just"/>
            <a:r>
              <a:rPr lang="en-GB" sz="2000" dirty="0">
                <a:latin typeface="Garamond" panose="02020404030301010803" pitchFamily="18" charset="0"/>
              </a:rPr>
              <a:t>Subsequently, we will use filtering techniques that allow us to identify the most significant correlations between pixels. We will use unsupervised clustering techniques in order to identify anisotropies and typify supernova remnants.</a:t>
            </a:r>
            <a:endParaRPr lang="en-GB" sz="2000" dirty="0">
              <a:solidFill>
                <a:srgbClr val="FF0000"/>
              </a:solidFill>
              <a:latin typeface="Garamond" panose="02020404030301010803" pitchFamily="18" charset="0"/>
            </a:endParaRPr>
          </a:p>
        </p:txBody>
      </p:sp>
      <p:sp>
        <p:nvSpPr>
          <p:cNvPr id="12" name="TextBox 11">
            <a:extLst>
              <a:ext uri="{FF2B5EF4-FFF2-40B4-BE49-F238E27FC236}">
                <a16:creationId xmlns:a16="http://schemas.microsoft.com/office/drawing/2014/main" id="{C9A566BB-5C6B-40AB-8AFF-FBE36EABFACD}"/>
              </a:ext>
            </a:extLst>
          </p:cNvPr>
          <p:cNvSpPr txBox="1"/>
          <p:nvPr/>
        </p:nvSpPr>
        <p:spPr>
          <a:xfrm>
            <a:off x="1141007" y="1526779"/>
            <a:ext cx="4182555" cy="461665"/>
          </a:xfrm>
          <a:prstGeom prst="rect">
            <a:avLst/>
          </a:prstGeom>
          <a:noFill/>
        </p:spPr>
        <p:txBody>
          <a:bodyPr wrap="none" rtlCol="0">
            <a:spAutoFit/>
          </a:bodyPr>
          <a:lstStyle/>
          <a:p>
            <a:r>
              <a:rPr lang="en-IT" sz="2400" b="1" dirty="0">
                <a:solidFill>
                  <a:srgbClr val="FF40FF"/>
                </a:solidFill>
                <a:latin typeface="Garamond" panose="02020404030301010803" pitchFamily="18" charset="0"/>
              </a:rPr>
              <a:t>1. </a:t>
            </a:r>
            <a:r>
              <a:rPr lang="en-GB" sz="2400" b="1" dirty="0">
                <a:solidFill>
                  <a:srgbClr val="FF40FF"/>
                </a:solidFill>
                <a:latin typeface="Garamond" panose="02020404030301010803" pitchFamily="18" charset="0"/>
              </a:rPr>
              <a:t>C</a:t>
            </a:r>
            <a:r>
              <a:rPr lang="en-IT" sz="2400" b="1" dirty="0">
                <a:solidFill>
                  <a:srgbClr val="FF40FF"/>
                </a:solidFill>
                <a:latin typeface="Garamond" panose="02020404030301010803" pitchFamily="18" charset="0"/>
              </a:rPr>
              <a:t>orrelation–based networks</a:t>
            </a:r>
          </a:p>
        </p:txBody>
      </p:sp>
      <p:sp>
        <p:nvSpPr>
          <p:cNvPr id="13" name="Google Shape;151;g27df92e4ca9_0_1">
            <a:extLst>
              <a:ext uri="{FF2B5EF4-FFF2-40B4-BE49-F238E27FC236}">
                <a16:creationId xmlns:a16="http://schemas.microsoft.com/office/drawing/2014/main" id="{B4206BC9-AE63-3FA9-04AF-75271C839340}"/>
              </a:ext>
            </a:extLst>
          </p:cNvPr>
          <p:cNvSpPr txBox="1"/>
          <p:nvPr/>
        </p:nvSpPr>
        <p:spPr>
          <a:xfrm>
            <a:off x="289492" y="968222"/>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Technical </a:t>
            </a:r>
            <a:r>
              <a:rPr lang="it-IT" sz="3000" b="1"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Methodologies</a:t>
            </a:r>
            <a:r>
              <a:rPr lang="it-IT" sz="3000" b="1" dirty="0">
                <a:solidFill>
                  <a:srgbClr val="1C7FFF"/>
                </a:solidFill>
                <a:latin typeface="Titillium Web"/>
                <a:ea typeface="Titillium Web"/>
                <a:cs typeface="Titillium Web"/>
                <a:sym typeface="Titillium Web"/>
              </a:rPr>
              <a:t> and  Solutions</a:t>
            </a:r>
            <a:endParaRPr sz="2000" b="0" i="0" u="none" strike="noStrike" cap="none" dirty="0">
              <a:solidFill>
                <a:srgbClr val="000000"/>
              </a:solidFill>
              <a:latin typeface="Titillium Web"/>
              <a:ea typeface="Titillium Web"/>
              <a:cs typeface="Titillium Web"/>
              <a:sym typeface="Titillium Web"/>
            </a:endParaRPr>
          </a:p>
        </p:txBody>
      </p:sp>
      <p:sp>
        <p:nvSpPr>
          <p:cNvPr id="15" name="TextBox 14">
            <a:extLst>
              <a:ext uri="{FF2B5EF4-FFF2-40B4-BE49-F238E27FC236}">
                <a16:creationId xmlns:a16="http://schemas.microsoft.com/office/drawing/2014/main" id="{7B2D86F9-DAC0-C4D0-3CBC-06C8A6EE8C86}"/>
              </a:ext>
            </a:extLst>
          </p:cNvPr>
          <p:cNvSpPr txBox="1"/>
          <p:nvPr/>
        </p:nvSpPr>
        <p:spPr>
          <a:xfrm>
            <a:off x="289492" y="1526780"/>
            <a:ext cx="851515" cy="461665"/>
          </a:xfrm>
          <a:prstGeom prst="rect">
            <a:avLst/>
          </a:prstGeom>
          <a:noFill/>
        </p:spPr>
        <p:txBody>
          <a:bodyPr wrap="none" rtlCol="0">
            <a:spAutoFit/>
          </a:bodyPr>
          <a:lstStyle/>
          <a:p>
            <a:r>
              <a:rPr lang="en-IT" sz="2400" b="1" dirty="0"/>
              <a:t>WP2</a:t>
            </a:r>
          </a:p>
        </p:txBody>
      </p:sp>
      <p:sp>
        <p:nvSpPr>
          <p:cNvPr id="17" name="TextBox 16">
            <a:extLst>
              <a:ext uri="{FF2B5EF4-FFF2-40B4-BE49-F238E27FC236}">
                <a16:creationId xmlns:a16="http://schemas.microsoft.com/office/drawing/2014/main" id="{EB578B94-5CF7-8242-0892-03F0A82D83C0}"/>
              </a:ext>
            </a:extLst>
          </p:cNvPr>
          <p:cNvSpPr txBox="1"/>
          <p:nvPr/>
        </p:nvSpPr>
        <p:spPr>
          <a:xfrm>
            <a:off x="1141006" y="5487087"/>
            <a:ext cx="10761500" cy="707886"/>
          </a:xfrm>
          <a:prstGeom prst="rect">
            <a:avLst/>
          </a:prstGeom>
          <a:noFill/>
        </p:spPr>
        <p:txBody>
          <a:bodyPr wrap="square">
            <a:spAutoFit/>
          </a:bodyPr>
          <a:lstStyle/>
          <a:p>
            <a:pPr algn="just"/>
            <a:r>
              <a:rPr lang="en-GB" sz="2000" dirty="0">
                <a:solidFill>
                  <a:schemeClr val="bg1">
                    <a:lumMod val="50000"/>
                  </a:schemeClr>
                </a:solidFill>
                <a:latin typeface="Garamond" panose="02020404030301010803" pitchFamily="18" charset="0"/>
              </a:rPr>
              <a:t>We will evaluate an investigation approach based on a description in terms of Bipartite Networks between elements and pixels. </a:t>
            </a:r>
          </a:p>
        </p:txBody>
      </p:sp>
      <p:sp>
        <p:nvSpPr>
          <p:cNvPr id="19" name="TextBox 18">
            <a:extLst>
              <a:ext uri="{FF2B5EF4-FFF2-40B4-BE49-F238E27FC236}">
                <a16:creationId xmlns:a16="http://schemas.microsoft.com/office/drawing/2014/main" id="{13B8B404-B957-8E91-4FFA-1177E3EF5B42}"/>
              </a:ext>
            </a:extLst>
          </p:cNvPr>
          <p:cNvSpPr txBox="1"/>
          <p:nvPr/>
        </p:nvSpPr>
        <p:spPr>
          <a:xfrm>
            <a:off x="1141006" y="5051616"/>
            <a:ext cx="2890535" cy="461665"/>
          </a:xfrm>
          <a:prstGeom prst="rect">
            <a:avLst/>
          </a:prstGeom>
          <a:noFill/>
        </p:spPr>
        <p:txBody>
          <a:bodyPr wrap="none" rtlCol="0">
            <a:spAutoFit/>
          </a:bodyPr>
          <a:lstStyle/>
          <a:p>
            <a:r>
              <a:rPr lang="en-IT" sz="2400" b="1" dirty="0">
                <a:solidFill>
                  <a:schemeClr val="bg1">
                    <a:lumMod val="50000"/>
                  </a:schemeClr>
                </a:solidFill>
                <a:latin typeface="Garamond" panose="02020404030301010803" pitchFamily="18" charset="0"/>
              </a:rPr>
              <a:t>2. </a:t>
            </a:r>
            <a:r>
              <a:rPr lang="it-IT" sz="2400" b="1" dirty="0">
                <a:solidFill>
                  <a:schemeClr val="bg1">
                    <a:lumMod val="50000"/>
                  </a:schemeClr>
                </a:solidFill>
                <a:latin typeface="Garamond" panose="02020404030301010803" pitchFamily="18" charset="0"/>
              </a:rPr>
              <a:t>Bipartite networks</a:t>
            </a:r>
            <a:endParaRPr lang="en-IT" sz="2400" b="1" dirty="0">
              <a:solidFill>
                <a:schemeClr val="bg1">
                  <a:lumMod val="50000"/>
                </a:schemeClr>
              </a:solidFill>
              <a:latin typeface="Garamond" panose="02020404030301010803" pitchFamily="18" charset="0"/>
            </a:endParaRPr>
          </a:p>
        </p:txBody>
      </p:sp>
      <p:sp>
        <p:nvSpPr>
          <p:cNvPr id="21" name="TextBox 20">
            <a:extLst>
              <a:ext uri="{FF2B5EF4-FFF2-40B4-BE49-F238E27FC236}">
                <a16:creationId xmlns:a16="http://schemas.microsoft.com/office/drawing/2014/main" id="{21C76E7F-AC82-8703-E839-697D9929F171}"/>
              </a:ext>
            </a:extLst>
          </p:cNvPr>
          <p:cNvSpPr txBox="1"/>
          <p:nvPr/>
        </p:nvSpPr>
        <p:spPr>
          <a:xfrm>
            <a:off x="1141005" y="1995557"/>
            <a:ext cx="10761501" cy="1661993"/>
          </a:xfrm>
          <a:prstGeom prst="rect">
            <a:avLst/>
          </a:prstGeom>
          <a:noFill/>
        </p:spPr>
        <p:txBody>
          <a:bodyPr wrap="square">
            <a:spAutoFit/>
          </a:bodyPr>
          <a:lstStyle/>
          <a:p>
            <a:pPr algn="just"/>
            <a:r>
              <a:rPr lang="it-IT" sz="2200" b="1" dirty="0" err="1">
                <a:solidFill>
                  <a:srgbClr val="FF0000"/>
                </a:solidFill>
                <a:latin typeface="Garamond" panose="02020404030301010803" pitchFamily="18" charset="0"/>
              </a:rPr>
              <a:t>Correlations</a:t>
            </a:r>
            <a:endParaRPr lang="en-IT" sz="2200" b="1" dirty="0">
              <a:solidFill>
                <a:srgbClr val="FF0000"/>
              </a:solidFill>
              <a:latin typeface="Garamond" panose="02020404030301010803" pitchFamily="18" charset="0"/>
            </a:endParaRPr>
          </a:p>
          <a:p>
            <a:pPr algn="just"/>
            <a:r>
              <a:rPr lang="en-GB" sz="2000" dirty="0">
                <a:latin typeface="Garamond" panose="02020404030301010803" pitchFamily="18" charset="0"/>
              </a:rPr>
              <a:t>correlations existing between pixels in X-ray emission images of different metals construction of a correlation-based network of pixels. The most scientifically relevant aspect concerns the choice of the similarity measure between the numerical matrices representing the astrophysical image. Potential candidates are the Frobenius and </a:t>
            </a:r>
            <a:r>
              <a:rPr lang="en-GB" sz="2000" dirty="0" err="1">
                <a:latin typeface="Garamond" panose="02020404030301010803" pitchFamily="18" charset="0"/>
              </a:rPr>
              <a:t>Kullback-Leibler</a:t>
            </a:r>
            <a:r>
              <a:rPr lang="en-GB" sz="2000" dirty="0">
                <a:latin typeface="Garamond" panose="02020404030301010803" pitchFamily="18" charset="0"/>
              </a:rPr>
              <a:t> distances. </a:t>
            </a:r>
          </a:p>
        </p:txBody>
      </p:sp>
    </p:spTree>
    <p:extLst>
      <p:ext uri="{BB962C8B-B14F-4D97-AF65-F5344CB8AC3E}">
        <p14:creationId xmlns:p14="http://schemas.microsoft.com/office/powerpoint/2010/main" val="1407335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2C23B3F6-7207-9F65-5B1D-E59207A44E9A}"/>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4D649761-B5F3-2E01-A034-E21D4B0C8412}"/>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66C17576-69A9-1983-D3C6-C4411AA42D03}"/>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3A60AB39-7865-8007-7BBE-DC76D1885E5D}"/>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13B913C4-46DF-2452-49CD-4856318B2284}"/>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1EC7F61D-2DF6-F87F-485E-A324C2289C29}"/>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A859EB25-8E34-277C-8B0E-5EBA114AEC21}"/>
              </a:ext>
            </a:extLst>
          </p:cNvPr>
          <p:cNvSpPr txBox="1"/>
          <p:nvPr/>
        </p:nvSpPr>
        <p:spPr>
          <a:xfrm>
            <a:off x="289492" y="968222"/>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Technical </a:t>
            </a:r>
            <a:r>
              <a:rPr lang="it-IT" sz="3000" b="1"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Methodologies</a:t>
            </a:r>
            <a:r>
              <a:rPr lang="it-IT" sz="3000" b="1" dirty="0">
                <a:solidFill>
                  <a:srgbClr val="1C7FFF"/>
                </a:solidFill>
                <a:latin typeface="Titillium Web"/>
                <a:ea typeface="Titillium Web"/>
                <a:cs typeface="Titillium Web"/>
                <a:sym typeface="Titillium Web"/>
              </a:rPr>
              <a:t> and  Solutions</a:t>
            </a:r>
            <a:endParaRPr sz="2000" b="0" i="0" u="none" strike="noStrike" cap="none" dirty="0">
              <a:solidFill>
                <a:srgbClr val="000000"/>
              </a:solidFill>
              <a:latin typeface="Titillium Web"/>
              <a:ea typeface="Titillium Web"/>
              <a:cs typeface="Titillium Web"/>
              <a:sym typeface="Titillium Web"/>
            </a:endParaRPr>
          </a:p>
        </p:txBody>
      </p:sp>
      <p:sp>
        <p:nvSpPr>
          <p:cNvPr id="45" name="TextBox 44">
            <a:extLst>
              <a:ext uri="{FF2B5EF4-FFF2-40B4-BE49-F238E27FC236}">
                <a16:creationId xmlns:a16="http://schemas.microsoft.com/office/drawing/2014/main" id="{DEBC9C61-23D7-FBDF-97F4-DE75C514E2C7}"/>
              </a:ext>
            </a:extLst>
          </p:cNvPr>
          <p:cNvSpPr txBox="1"/>
          <p:nvPr/>
        </p:nvSpPr>
        <p:spPr>
          <a:xfrm>
            <a:off x="289492" y="1526780"/>
            <a:ext cx="851515" cy="461665"/>
          </a:xfrm>
          <a:prstGeom prst="rect">
            <a:avLst/>
          </a:prstGeom>
          <a:noFill/>
        </p:spPr>
        <p:txBody>
          <a:bodyPr wrap="none" rtlCol="0">
            <a:spAutoFit/>
          </a:bodyPr>
          <a:lstStyle/>
          <a:p>
            <a:r>
              <a:rPr lang="en-IT" sz="2400" b="1" dirty="0"/>
              <a:t>WP3</a:t>
            </a:r>
          </a:p>
        </p:txBody>
      </p:sp>
      <p:sp>
        <p:nvSpPr>
          <p:cNvPr id="3" name="TextBox 2">
            <a:extLst>
              <a:ext uri="{FF2B5EF4-FFF2-40B4-BE49-F238E27FC236}">
                <a16:creationId xmlns:a16="http://schemas.microsoft.com/office/drawing/2014/main" id="{95758477-9FF7-B990-408D-B99455ED6D75}"/>
              </a:ext>
            </a:extLst>
          </p:cNvPr>
          <p:cNvSpPr txBox="1"/>
          <p:nvPr/>
        </p:nvSpPr>
        <p:spPr>
          <a:xfrm>
            <a:off x="1894788" y="1913641"/>
            <a:ext cx="184731" cy="307777"/>
          </a:xfrm>
          <a:prstGeom prst="rect">
            <a:avLst/>
          </a:prstGeom>
          <a:noFill/>
        </p:spPr>
        <p:txBody>
          <a:bodyPr wrap="none" rtlCol="0">
            <a:spAutoFit/>
          </a:bodyPr>
          <a:lstStyle/>
          <a:p>
            <a:endParaRPr lang="en-IT" dirty="0"/>
          </a:p>
        </p:txBody>
      </p:sp>
      <p:sp>
        <p:nvSpPr>
          <p:cNvPr id="15" name="TextBox 14">
            <a:extLst>
              <a:ext uri="{FF2B5EF4-FFF2-40B4-BE49-F238E27FC236}">
                <a16:creationId xmlns:a16="http://schemas.microsoft.com/office/drawing/2014/main" id="{8EF6BF84-611F-7C5D-0688-B048E531BB07}"/>
              </a:ext>
            </a:extLst>
          </p:cNvPr>
          <p:cNvSpPr txBox="1"/>
          <p:nvPr/>
        </p:nvSpPr>
        <p:spPr>
          <a:xfrm>
            <a:off x="1141007" y="1526779"/>
            <a:ext cx="3448380" cy="461665"/>
          </a:xfrm>
          <a:prstGeom prst="rect">
            <a:avLst/>
          </a:prstGeom>
          <a:noFill/>
        </p:spPr>
        <p:txBody>
          <a:bodyPr wrap="none" rtlCol="0">
            <a:spAutoFit/>
          </a:bodyPr>
          <a:lstStyle/>
          <a:p>
            <a:r>
              <a:rPr lang="en-IT" sz="2400" b="1" dirty="0">
                <a:solidFill>
                  <a:srgbClr val="FF40FF"/>
                </a:solidFill>
                <a:latin typeface="Garamond" panose="02020404030301010803" pitchFamily="18" charset="0"/>
              </a:rPr>
              <a:t>1. ML on original images</a:t>
            </a:r>
          </a:p>
        </p:txBody>
      </p:sp>
      <p:sp>
        <p:nvSpPr>
          <p:cNvPr id="17" name="TextBox 16">
            <a:extLst>
              <a:ext uri="{FF2B5EF4-FFF2-40B4-BE49-F238E27FC236}">
                <a16:creationId xmlns:a16="http://schemas.microsoft.com/office/drawing/2014/main" id="{18D53E3B-B959-6B96-C461-5ADF54717107}"/>
              </a:ext>
            </a:extLst>
          </p:cNvPr>
          <p:cNvSpPr txBox="1"/>
          <p:nvPr/>
        </p:nvSpPr>
        <p:spPr>
          <a:xfrm>
            <a:off x="1150466" y="1988444"/>
            <a:ext cx="10752042" cy="1046440"/>
          </a:xfrm>
          <a:prstGeom prst="rect">
            <a:avLst/>
          </a:prstGeom>
          <a:noFill/>
        </p:spPr>
        <p:txBody>
          <a:bodyPr wrap="square" rtlCol="0">
            <a:spAutoFit/>
          </a:bodyPr>
          <a:lstStyle/>
          <a:p>
            <a:r>
              <a:rPr lang="en-GB" sz="2200" b="1" dirty="0">
                <a:solidFill>
                  <a:srgbClr val="FF0000"/>
                </a:solidFill>
                <a:latin typeface="Garamond" panose="02020404030301010803" pitchFamily="18" charset="0"/>
              </a:rPr>
              <a:t>D</a:t>
            </a:r>
            <a:r>
              <a:rPr lang="en-IT" sz="2200" b="1" dirty="0">
                <a:solidFill>
                  <a:srgbClr val="FF0000"/>
                </a:solidFill>
                <a:latin typeface="Garamond" panose="02020404030301010803" pitchFamily="18" charset="0"/>
              </a:rPr>
              <a:t>ata augmentation</a:t>
            </a:r>
          </a:p>
          <a:p>
            <a:r>
              <a:rPr lang="en-GB" sz="2000" dirty="0">
                <a:latin typeface="Garamond" panose="02020404030301010803" pitchFamily="18" charset="0"/>
              </a:rPr>
              <a:t>B</a:t>
            </a:r>
            <a:r>
              <a:rPr lang="en-IT" sz="2000" dirty="0">
                <a:latin typeface="Garamond" panose="02020404030301010803" pitchFamily="18" charset="0"/>
              </a:rPr>
              <a:t>y using standard IT techniques we generate surrogated images starting from original ones in order to train the Deep Learning (DL) net (</a:t>
            </a:r>
            <a:r>
              <a:rPr lang="en-IT" sz="2000" b="1" i="1" dirty="0">
                <a:latin typeface="Garamond" panose="02020404030301010803" pitchFamily="18" charset="0"/>
              </a:rPr>
              <a:t>see point 2. below</a:t>
            </a:r>
            <a:r>
              <a:rPr lang="en-IT" sz="2000" dirty="0">
                <a:latin typeface="Garamond" panose="02020404030301010803" pitchFamily="18" charset="0"/>
              </a:rPr>
              <a:t>)</a:t>
            </a:r>
            <a:endParaRPr lang="en-IT" sz="1800" b="1" i="1" dirty="0">
              <a:latin typeface="Garamond" panose="02020404030301010803" pitchFamily="18" charset="0"/>
            </a:endParaRPr>
          </a:p>
        </p:txBody>
      </p:sp>
      <p:sp>
        <p:nvSpPr>
          <p:cNvPr id="20" name="TextBox 19">
            <a:extLst>
              <a:ext uri="{FF2B5EF4-FFF2-40B4-BE49-F238E27FC236}">
                <a16:creationId xmlns:a16="http://schemas.microsoft.com/office/drawing/2014/main" id="{A0EBE3FC-CF90-EF7B-953B-5BCE4E0AD0D3}"/>
              </a:ext>
            </a:extLst>
          </p:cNvPr>
          <p:cNvSpPr txBox="1"/>
          <p:nvPr/>
        </p:nvSpPr>
        <p:spPr>
          <a:xfrm>
            <a:off x="1141007" y="3249588"/>
            <a:ext cx="10752042" cy="2000548"/>
          </a:xfrm>
          <a:prstGeom prst="rect">
            <a:avLst/>
          </a:prstGeom>
          <a:noFill/>
        </p:spPr>
        <p:txBody>
          <a:bodyPr wrap="square" rtlCol="0">
            <a:spAutoFit/>
          </a:bodyPr>
          <a:lstStyle/>
          <a:p>
            <a:r>
              <a:rPr lang="it-IT" sz="2200" b="1" dirty="0" err="1">
                <a:solidFill>
                  <a:srgbClr val="FF0000"/>
                </a:solidFill>
                <a:latin typeface="Garamond" panose="02020404030301010803" pitchFamily="18" charset="0"/>
              </a:rPr>
              <a:t>Embedding</a:t>
            </a:r>
            <a:endParaRPr lang="en-IT" sz="2200" b="1" dirty="0">
              <a:solidFill>
                <a:srgbClr val="FF0000"/>
              </a:solidFill>
              <a:latin typeface="Garamond" panose="02020404030301010803" pitchFamily="18" charset="0"/>
            </a:endParaRPr>
          </a:p>
          <a:p>
            <a:r>
              <a:rPr lang="en-GB" sz="2000" dirty="0">
                <a:latin typeface="Garamond" panose="02020404030301010803" pitchFamily="18" charset="0"/>
              </a:rPr>
              <a:t>Image embeddings are compact, dense vector representations of images in a high-dimensional latent space. These embeddings capture the underlying patterns, features, and semantics of an image, making them ideal for downstream tasks. It enables similarity-based tasks like clustering, retrieval, and classification. A Siamese Neural Network is a class of neural network architectures containing two identical sub-networks with the same configuration parameters and weights.</a:t>
            </a:r>
            <a:endParaRPr lang="en-IT" sz="2000" b="1" i="1" dirty="0">
              <a:latin typeface="Garamond" panose="02020404030301010803" pitchFamily="18" charset="0"/>
            </a:endParaRPr>
          </a:p>
        </p:txBody>
      </p:sp>
      <p:sp>
        <p:nvSpPr>
          <p:cNvPr id="21" name="TextBox 20">
            <a:extLst>
              <a:ext uri="{FF2B5EF4-FFF2-40B4-BE49-F238E27FC236}">
                <a16:creationId xmlns:a16="http://schemas.microsoft.com/office/drawing/2014/main" id="{14D58867-B7AF-562F-C0A0-91EF1E913B4D}"/>
              </a:ext>
            </a:extLst>
          </p:cNvPr>
          <p:cNvSpPr txBox="1"/>
          <p:nvPr/>
        </p:nvSpPr>
        <p:spPr>
          <a:xfrm>
            <a:off x="1141007" y="5373678"/>
            <a:ext cx="10752042" cy="738664"/>
          </a:xfrm>
          <a:prstGeom prst="rect">
            <a:avLst/>
          </a:prstGeom>
          <a:noFill/>
        </p:spPr>
        <p:txBody>
          <a:bodyPr wrap="square" rtlCol="0">
            <a:spAutoFit/>
          </a:bodyPr>
          <a:lstStyle/>
          <a:p>
            <a:r>
              <a:rPr lang="it-IT" sz="2200" b="1" dirty="0">
                <a:solidFill>
                  <a:srgbClr val="FF0000"/>
                </a:solidFill>
                <a:latin typeface="Garamond" panose="02020404030301010803" pitchFamily="18" charset="0"/>
              </a:rPr>
              <a:t>Clustering</a:t>
            </a:r>
            <a:endParaRPr lang="en-IT" sz="2200" b="1" dirty="0">
              <a:solidFill>
                <a:srgbClr val="FF0000"/>
              </a:solidFill>
              <a:latin typeface="Garamond" panose="02020404030301010803" pitchFamily="18" charset="0"/>
            </a:endParaRPr>
          </a:p>
          <a:p>
            <a:r>
              <a:rPr lang="en-GB" sz="2000" dirty="0">
                <a:latin typeface="Garamond" panose="02020404030301010803" pitchFamily="18" charset="0"/>
              </a:rPr>
              <a:t>Different clustering techniques are therefore applied to the embedded images. </a:t>
            </a:r>
            <a:endParaRPr lang="en-IT" sz="2000" dirty="0">
              <a:latin typeface="Garamond" panose="02020404030301010803" pitchFamily="18" charset="0"/>
            </a:endParaRPr>
          </a:p>
        </p:txBody>
      </p:sp>
    </p:spTree>
    <p:extLst>
      <p:ext uri="{BB962C8B-B14F-4D97-AF65-F5344CB8AC3E}">
        <p14:creationId xmlns:p14="http://schemas.microsoft.com/office/powerpoint/2010/main" val="1798194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0D7DD9A5-D33D-10FA-5ECC-8A30EE31DF12}"/>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4FAE4CFC-33C1-5B73-AF0F-6DCCAB79713E}"/>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9B274A91-4C1E-67E0-7CB6-A4B9D4E83540}"/>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B9DCE38E-A521-F071-373E-B98D57F8C5AA}"/>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17616CA6-94F9-0B11-4352-E9DC679D69A3}"/>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85E2B00A-1EEE-FF04-E5AC-DAEABF377440}"/>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29BAB389-DBEE-6593-02DB-87BEED5E3DBA}"/>
              </a:ext>
            </a:extLst>
          </p:cNvPr>
          <p:cNvSpPr txBox="1"/>
          <p:nvPr/>
        </p:nvSpPr>
        <p:spPr>
          <a:xfrm>
            <a:off x="289492" y="968222"/>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Technical </a:t>
            </a:r>
            <a:r>
              <a:rPr lang="it-IT" sz="3000" b="1"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Methodologies</a:t>
            </a:r>
            <a:r>
              <a:rPr lang="it-IT" sz="3000" b="1" dirty="0">
                <a:solidFill>
                  <a:srgbClr val="1C7FFF"/>
                </a:solidFill>
                <a:latin typeface="Titillium Web"/>
                <a:ea typeface="Titillium Web"/>
                <a:cs typeface="Titillium Web"/>
                <a:sym typeface="Titillium Web"/>
              </a:rPr>
              <a:t> and  Solutions</a:t>
            </a:r>
            <a:endParaRPr sz="2000" b="0" i="0" u="none" strike="noStrike" cap="none" dirty="0">
              <a:solidFill>
                <a:srgbClr val="000000"/>
              </a:solidFill>
              <a:latin typeface="Titillium Web"/>
              <a:ea typeface="Titillium Web"/>
              <a:cs typeface="Titillium Web"/>
              <a:sym typeface="Titillium Web"/>
            </a:endParaRPr>
          </a:p>
        </p:txBody>
      </p:sp>
      <p:sp>
        <p:nvSpPr>
          <p:cNvPr id="45" name="TextBox 44">
            <a:extLst>
              <a:ext uri="{FF2B5EF4-FFF2-40B4-BE49-F238E27FC236}">
                <a16:creationId xmlns:a16="http://schemas.microsoft.com/office/drawing/2014/main" id="{597F5E98-D71C-15AD-BF87-5B5FBE02C8FE}"/>
              </a:ext>
            </a:extLst>
          </p:cNvPr>
          <p:cNvSpPr txBox="1"/>
          <p:nvPr/>
        </p:nvSpPr>
        <p:spPr>
          <a:xfrm>
            <a:off x="289492" y="1526780"/>
            <a:ext cx="851515" cy="461665"/>
          </a:xfrm>
          <a:prstGeom prst="rect">
            <a:avLst/>
          </a:prstGeom>
          <a:noFill/>
        </p:spPr>
        <p:txBody>
          <a:bodyPr wrap="none" rtlCol="0">
            <a:spAutoFit/>
          </a:bodyPr>
          <a:lstStyle/>
          <a:p>
            <a:r>
              <a:rPr lang="en-IT" sz="2400" b="1" dirty="0"/>
              <a:t>WP3</a:t>
            </a:r>
          </a:p>
        </p:txBody>
      </p:sp>
      <p:sp>
        <p:nvSpPr>
          <p:cNvPr id="3" name="TextBox 2">
            <a:extLst>
              <a:ext uri="{FF2B5EF4-FFF2-40B4-BE49-F238E27FC236}">
                <a16:creationId xmlns:a16="http://schemas.microsoft.com/office/drawing/2014/main" id="{60835AED-6A35-2069-8CB6-C663BC809188}"/>
              </a:ext>
            </a:extLst>
          </p:cNvPr>
          <p:cNvSpPr txBox="1"/>
          <p:nvPr/>
        </p:nvSpPr>
        <p:spPr>
          <a:xfrm>
            <a:off x="1894788" y="1913641"/>
            <a:ext cx="184731" cy="307777"/>
          </a:xfrm>
          <a:prstGeom prst="rect">
            <a:avLst/>
          </a:prstGeom>
          <a:noFill/>
        </p:spPr>
        <p:txBody>
          <a:bodyPr wrap="none" rtlCol="0">
            <a:spAutoFit/>
          </a:bodyPr>
          <a:lstStyle/>
          <a:p>
            <a:endParaRPr lang="en-IT" dirty="0"/>
          </a:p>
        </p:txBody>
      </p:sp>
      <p:sp>
        <p:nvSpPr>
          <p:cNvPr id="15" name="TextBox 14">
            <a:extLst>
              <a:ext uri="{FF2B5EF4-FFF2-40B4-BE49-F238E27FC236}">
                <a16:creationId xmlns:a16="http://schemas.microsoft.com/office/drawing/2014/main" id="{AA579F12-BBA9-AD36-0143-022A9E45FF34}"/>
              </a:ext>
            </a:extLst>
          </p:cNvPr>
          <p:cNvSpPr txBox="1"/>
          <p:nvPr/>
        </p:nvSpPr>
        <p:spPr>
          <a:xfrm>
            <a:off x="1141007" y="1526779"/>
            <a:ext cx="4519186" cy="461665"/>
          </a:xfrm>
          <a:prstGeom prst="rect">
            <a:avLst/>
          </a:prstGeom>
          <a:noFill/>
        </p:spPr>
        <p:txBody>
          <a:bodyPr wrap="none" rtlCol="0">
            <a:spAutoFit/>
          </a:bodyPr>
          <a:lstStyle/>
          <a:p>
            <a:r>
              <a:rPr lang="en-IT" sz="2400" b="1" dirty="0">
                <a:solidFill>
                  <a:srgbClr val="FF40FF"/>
                </a:solidFill>
                <a:latin typeface="Garamond" panose="02020404030301010803" pitchFamily="18" charset="0"/>
              </a:rPr>
              <a:t>2. </a:t>
            </a:r>
            <a:r>
              <a:rPr lang="en-GB" sz="2400" b="1" dirty="0">
                <a:solidFill>
                  <a:srgbClr val="FF40FF"/>
                </a:solidFill>
                <a:latin typeface="Garamond" panose="02020404030301010803" pitchFamily="18" charset="0"/>
              </a:rPr>
              <a:t>G</a:t>
            </a:r>
            <a:r>
              <a:rPr lang="en-IT" sz="2400" b="1" dirty="0">
                <a:solidFill>
                  <a:srgbClr val="FF40FF"/>
                </a:solidFill>
                <a:latin typeface="Garamond" panose="02020404030301010803" pitchFamily="18" charset="0"/>
              </a:rPr>
              <a:t>eneration of synthetic images</a:t>
            </a:r>
          </a:p>
        </p:txBody>
      </p:sp>
      <p:sp>
        <p:nvSpPr>
          <p:cNvPr id="21" name="TextBox 20">
            <a:extLst>
              <a:ext uri="{FF2B5EF4-FFF2-40B4-BE49-F238E27FC236}">
                <a16:creationId xmlns:a16="http://schemas.microsoft.com/office/drawing/2014/main" id="{04C57646-797A-7690-2C1B-91A0C11ABDDD}"/>
              </a:ext>
            </a:extLst>
          </p:cNvPr>
          <p:cNvSpPr txBox="1"/>
          <p:nvPr/>
        </p:nvSpPr>
        <p:spPr>
          <a:xfrm>
            <a:off x="1125189" y="1858994"/>
            <a:ext cx="10752042" cy="3354765"/>
          </a:xfrm>
          <a:prstGeom prst="rect">
            <a:avLst/>
          </a:prstGeom>
          <a:noFill/>
        </p:spPr>
        <p:txBody>
          <a:bodyPr wrap="square" rtlCol="0">
            <a:spAutoFit/>
          </a:bodyPr>
          <a:lstStyle/>
          <a:p>
            <a:r>
              <a:rPr lang="it-IT" sz="2200" b="1" dirty="0">
                <a:solidFill>
                  <a:srgbClr val="FF0000"/>
                </a:solidFill>
                <a:latin typeface="Garamond" panose="02020404030301010803" pitchFamily="18" charset="0"/>
              </a:rPr>
              <a:t>Encoder-decoder </a:t>
            </a:r>
            <a:r>
              <a:rPr lang="it-IT" sz="2200" b="1" dirty="0" err="1">
                <a:solidFill>
                  <a:srgbClr val="FF0000"/>
                </a:solidFill>
                <a:latin typeface="Garamond" panose="02020404030301010803" pitchFamily="18" charset="0"/>
              </a:rPr>
              <a:t>approach</a:t>
            </a:r>
            <a:endParaRPr lang="en-IT" sz="2200" b="1" dirty="0">
              <a:solidFill>
                <a:srgbClr val="FF0000"/>
              </a:solidFill>
              <a:latin typeface="Garamond" panose="02020404030301010803" pitchFamily="18" charset="0"/>
            </a:endParaRPr>
          </a:p>
          <a:p>
            <a:r>
              <a:rPr lang="en-GB" sz="1900" dirty="0">
                <a:latin typeface="Garamond" panose="02020404030301010803" pitchFamily="18" charset="0"/>
              </a:rPr>
              <a:t>Considering the limited quantity of available images, we generate synthetic ones using deep-learning models in this step. In particular, we use the so-called Variational Autoencoder (VAE), a generative model that learns a probabilistic latent space from input data to generate new synthetic samples.</a:t>
            </a:r>
          </a:p>
          <a:p>
            <a:pPr>
              <a:buNone/>
            </a:pPr>
            <a:r>
              <a:rPr lang="en-GB" sz="1900" dirty="0">
                <a:solidFill>
                  <a:srgbClr val="333333"/>
                </a:solidFill>
                <a:effectLst/>
                <a:latin typeface="Garamond" panose="02020404030301010803" pitchFamily="18" charset="0"/>
              </a:rPr>
              <a:t>The proposed VAE consists of an </a:t>
            </a:r>
            <a:r>
              <a:rPr lang="en-GB" sz="1900" b="1" dirty="0">
                <a:solidFill>
                  <a:srgbClr val="333333"/>
                </a:solidFill>
                <a:effectLst/>
                <a:latin typeface="Garamond" panose="02020404030301010803" pitchFamily="18" charset="0"/>
              </a:rPr>
              <a:t>encoder</a:t>
            </a:r>
            <a:r>
              <a:rPr lang="en-GB" sz="1900" dirty="0">
                <a:solidFill>
                  <a:srgbClr val="333333"/>
                </a:solidFill>
                <a:effectLst/>
                <a:latin typeface="Garamond" panose="02020404030301010803" pitchFamily="18" charset="0"/>
              </a:rPr>
              <a:t>, a </a:t>
            </a:r>
            <a:r>
              <a:rPr lang="en-GB" sz="1900" b="1" dirty="0">
                <a:solidFill>
                  <a:srgbClr val="333333"/>
                </a:solidFill>
                <a:effectLst/>
                <a:latin typeface="Garamond" panose="02020404030301010803" pitchFamily="18" charset="0"/>
              </a:rPr>
              <a:t>latent space</a:t>
            </a:r>
            <a:r>
              <a:rPr lang="en-GB" sz="1900" dirty="0">
                <a:solidFill>
                  <a:srgbClr val="333333"/>
                </a:solidFill>
                <a:effectLst/>
                <a:latin typeface="Garamond" panose="02020404030301010803" pitchFamily="18" charset="0"/>
              </a:rPr>
              <a:t>, and a </a:t>
            </a:r>
            <a:r>
              <a:rPr lang="en-GB" sz="1900" b="1" dirty="0">
                <a:solidFill>
                  <a:srgbClr val="333333"/>
                </a:solidFill>
                <a:effectLst/>
                <a:latin typeface="Garamond" panose="02020404030301010803" pitchFamily="18" charset="0"/>
              </a:rPr>
              <a:t>decoder</a:t>
            </a:r>
            <a:r>
              <a:rPr lang="en-GB" sz="1900" dirty="0">
                <a:solidFill>
                  <a:srgbClr val="333333"/>
                </a:solidFill>
                <a:effectLst/>
                <a:latin typeface="Garamond" panose="02020404030301010803" pitchFamily="18" charset="0"/>
              </a:rPr>
              <a:t>: </a:t>
            </a:r>
            <a:endParaRPr lang="en-GB" sz="1900" dirty="0">
              <a:effectLst/>
              <a:latin typeface="Garamond" panose="02020404030301010803" pitchFamily="18" charset="0"/>
            </a:endParaRPr>
          </a:p>
          <a:p>
            <a:pPr>
              <a:buNone/>
            </a:pPr>
            <a:r>
              <a:rPr lang="en-GB" sz="1900" dirty="0">
                <a:solidFill>
                  <a:srgbClr val="333333"/>
                </a:solidFill>
                <a:effectLst/>
                <a:latin typeface="Garamond" panose="02020404030301010803" pitchFamily="18" charset="0"/>
              </a:rPr>
              <a:t>1. </a:t>
            </a:r>
            <a:r>
              <a:rPr lang="en-GB" sz="1900" b="1" dirty="0">
                <a:solidFill>
                  <a:srgbClr val="333333"/>
                </a:solidFill>
                <a:effectLst/>
                <a:latin typeface="Garamond" panose="02020404030301010803" pitchFamily="18" charset="0"/>
              </a:rPr>
              <a:t>Encoder</a:t>
            </a:r>
            <a:r>
              <a:rPr lang="en-GB" sz="1900" dirty="0">
                <a:solidFill>
                  <a:srgbClr val="333333"/>
                </a:solidFill>
                <a:effectLst/>
                <a:latin typeface="Garamond" panose="02020404030301010803" pitchFamily="18" charset="0"/>
              </a:rPr>
              <a:t>: A series of four convolutional layers progressively </a:t>
            </a:r>
            <a:r>
              <a:rPr lang="en-GB" sz="1900" dirty="0" err="1">
                <a:solidFill>
                  <a:srgbClr val="333333"/>
                </a:solidFill>
                <a:effectLst/>
                <a:latin typeface="Garamond" panose="02020404030301010803" pitchFamily="18" charset="0"/>
              </a:rPr>
              <a:t>downsamples</a:t>
            </a:r>
            <a:r>
              <a:rPr lang="en-GB" sz="1900" dirty="0">
                <a:solidFill>
                  <a:srgbClr val="333333"/>
                </a:solidFill>
                <a:effectLst/>
                <a:latin typeface="Garamond" panose="02020404030301010803" pitchFamily="18" charset="0"/>
              </a:rPr>
              <a:t> a grayscale image to a feature map with 256 channels. This is then flattened and passed through fully connected layers to produce the mean and log-variance of the latent distribution. </a:t>
            </a:r>
            <a:endParaRPr lang="en-GB" sz="1900" dirty="0">
              <a:effectLst/>
              <a:latin typeface="Garamond" panose="02020404030301010803" pitchFamily="18" charset="0"/>
            </a:endParaRPr>
          </a:p>
          <a:p>
            <a:pPr>
              <a:buNone/>
            </a:pPr>
            <a:r>
              <a:rPr lang="en-GB" sz="1900" dirty="0">
                <a:solidFill>
                  <a:srgbClr val="333333"/>
                </a:solidFill>
                <a:effectLst/>
                <a:latin typeface="Garamond" panose="02020404030301010803" pitchFamily="18" charset="0"/>
              </a:rPr>
              <a:t>2. </a:t>
            </a:r>
            <a:r>
              <a:rPr lang="en-GB" sz="1900" b="1" dirty="0">
                <a:solidFill>
                  <a:srgbClr val="333333"/>
                </a:solidFill>
                <a:effectLst/>
                <a:latin typeface="Garamond" panose="02020404030301010803" pitchFamily="18" charset="0"/>
              </a:rPr>
              <a:t>Latent Space</a:t>
            </a:r>
            <a:r>
              <a:rPr lang="en-GB" sz="1900" dirty="0">
                <a:solidFill>
                  <a:srgbClr val="333333"/>
                </a:solidFill>
                <a:effectLst/>
                <a:latin typeface="Garamond" panose="02020404030301010803" pitchFamily="18" charset="0"/>
              </a:rPr>
              <a:t>: A </a:t>
            </a:r>
            <a:r>
              <a:rPr lang="en-GB" sz="1900" b="1" dirty="0">
                <a:solidFill>
                  <a:srgbClr val="333333"/>
                </a:solidFill>
                <a:effectLst/>
                <a:latin typeface="Garamond" panose="02020404030301010803" pitchFamily="18" charset="0"/>
              </a:rPr>
              <a:t>reparameterization trick </a:t>
            </a:r>
            <a:r>
              <a:rPr lang="en-GB" sz="1900" dirty="0">
                <a:solidFill>
                  <a:srgbClr val="333333"/>
                </a:solidFill>
                <a:effectLst/>
                <a:latin typeface="Garamond" panose="02020404030301010803" pitchFamily="18" charset="0"/>
              </a:rPr>
              <a:t>samples a latent vector from the learned Gaussian distribution. </a:t>
            </a:r>
            <a:endParaRPr lang="en-GB" sz="1900" dirty="0">
              <a:effectLst/>
              <a:latin typeface="Garamond" panose="02020404030301010803" pitchFamily="18" charset="0"/>
            </a:endParaRPr>
          </a:p>
          <a:p>
            <a:r>
              <a:rPr lang="en-GB" sz="1900" dirty="0">
                <a:solidFill>
                  <a:srgbClr val="333333"/>
                </a:solidFill>
                <a:effectLst/>
                <a:latin typeface="Garamond" panose="02020404030301010803" pitchFamily="18" charset="0"/>
              </a:rPr>
              <a:t>3. </a:t>
            </a:r>
            <a:r>
              <a:rPr lang="en-GB" sz="1900" b="1" dirty="0">
                <a:solidFill>
                  <a:srgbClr val="333333"/>
                </a:solidFill>
                <a:effectLst/>
                <a:latin typeface="Garamond" panose="02020404030301010803" pitchFamily="18" charset="0"/>
              </a:rPr>
              <a:t>Decoder</a:t>
            </a:r>
            <a:r>
              <a:rPr lang="en-GB" sz="1900" dirty="0">
                <a:solidFill>
                  <a:srgbClr val="333333"/>
                </a:solidFill>
                <a:effectLst/>
                <a:latin typeface="Garamond" panose="02020404030301010803" pitchFamily="18" charset="0"/>
              </a:rPr>
              <a:t>: Fully connected layers transform the latent vector back into a feature map, followed by four transposed convolutional layers, progressively up-sampling the representation to reconstruct the original image. </a:t>
            </a:r>
            <a:endParaRPr lang="en-GB" sz="1900" dirty="0">
              <a:effectLst/>
              <a:latin typeface="Garamond" panose="02020404030301010803" pitchFamily="18" charset="0"/>
            </a:endParaRPr>
          </a:p>
        </p:txBody>
      </p:sp>
      <p:sp>
        <p:nvSpPr>
          <p:cNvPr id="25" name="TextBox 24">
            <a:extLst>
              <a:ext uri="{FF2B5EF4-FFF2-40B4-BE49-F238E27FC236}">
                <a16:creationId xmlns:a16="http://schemas.microsoft.com/office/drawing/2014/main" id="{6F2E4AE6-93D6-6B16-24F9-3CFDD473EC6F}"/>
              </a:ext>
            </a:extLst>
          </p:cNvPr>
          <p:cNvSpPr txBox="1"/>
          <p:nvPr/>
        </p:nvSpPr>
        <p:spPr>
          <a:xfrm>
            <a:off x="1125189" y="5160762"/>
            <a:ext cx="2041858" cy="430887"/>
          </a:xfrm>
          <a:prstGeom prst="rect">
            <a:avLst/>
          </a:prstGeom>
          <a:noFill/>
        </p:spPr>
        <p:txBody>
          <a:bodyPr wrap="square">
            <a:spAutoFit/>
          </a:bodyPr>
          <a:lstStyle/>
          <a:p>
            <a:r>
              <a:rPr lang="it-IT" sz="2200" b="1" dirty="0" err="1">
                <a:solidFill>
                  <a:srgbClr val="FF0000"/>
                </a:solidFill>
                <a:latin typeface="Garamond" panose="02020404030301010803" pitchFamily="18" charset="0"/>
              </a:rPr>
              <a:t>Embedding</a:t>
            </a:r>
            <a:endParaRPr lang="en-IT" sz="2200" b="1" dirty="0">
              <a:solidFill>
                <a:srgbClr val="FF0000"/>
              </a:solidFill>
              <a:latin typeface="Garamond" panose="02020404030301010803" pitchFamily="18" charset="0"/>
            </a:endParaRPr>
          </a:p>
        </p:txBody>
      </p:sp>
      <p:sp>
        <p:nvSpPr>
          <p:cNvPr id="26" name="TextBox 25">
            <a:extLst>
              <a:ext uri="{FF2B5EF4-FFF2-40B4-BE49-F238E27FC236}">
                <a16:creationId xmlns:a16="http://schemas.microsoft.com/office/drawing/2014/main" id="{638FD73D-63A1-FDC7-0324-97CEE712C248}"/>
              </a:ext>
            </a:extLst>
          </p:cNvPr>
          <p:cNvSpPr txBox="1"/>
          <p:nvPr/>
        </p:nvSpPr>
        <p:spPr>
          <a:xfrm>
            <a:off x="1125189" y="5637231"/>
            <a:ext cx="2041858" cy="430887"/>
          </a:xfrm>
          <a:prstGeom prst="rect">
            <a:avLst/>
          </a:prstGeom>
          <a:noFill/>
        </p:spPr>
        <p:txBody>
          <a:bodyPr wrap="square">
            <a:spAutoFit/>
          </a:bodyPr>
          <a:lstStyle/>
          <a:p>
            <a:r>
              <a:rPr lang="it-IT" sz="2200" b="1" dirty="0">
                <a:solidFill>
                  <a:srgbClr val="FF0000"/>
                </a:solidFill>
                <a:latin typeface="Garamond" panose="02020404030301010803" pitchFamily="18" charset="0"/>
              </a:rPr>
              <a:t>Clustering</a:t>
            </a:r>
            <a:endParaRPr lang="en-IT" sz="2200" b="1" dirty="0">
              <a:solidFill>
                <a:srgbClr val="FF0000"/>
              </a:solidFill>
              <a:latin typeface="Garamond" panose="02020404030301010803" pitchFamily="18" charset="0"/>
            </a:endParaRPr>
          </a:p>
        </p:txBody>
      </p:sp>
      <p:sp>
        <p:nvSpPr>
          <p:cNvPr id="2" name="TextBox 1">
            <a:extLst>
              <a:ext uri="{FF2B5EF4-FFF2-40B4-BE49-F238E27FC236}">
                <a16:creationId xmlns:a16="http://schemas.microsoft.com/office/drawing/2014/main" id="{7FFD586A-2647-E084-DF2A-85E8A614BAE5}"/>
              </a:ext>
            </a:extLst>
          </p:cNvPr>
          <p:cNvSpPr txBox="1"/>
          <p:nvPr/>
        </p:nvSpPr>
        <p:spPr>
          <a:xfrm>
            <a:off x="1058590" y="6015121"/>
            <a:ext cx="3640740" cy="461665"/>
          </a:xfrm>
          <a:prstGeom prst="rect">
            <a:avLst/>
          </a:prstGeom>
          <a:noFill/>
        </p:spPr>
        <p:txBody>
          <a:bodyPr wrap="none" rtlCol="0">
            <a:spAutoFit/>
          </a:bodyPr>
          <a:lstStyle/>
          <a:p>
            <a:r>
              <a:rPr lang="en-IT" sz="2400" b="1" dirty="0">
                <a:solidFill>
                  <a:schemeClr val="bg1">
                    <a:lumMod val="50000"/>
                  </a:schemeClr>
                </a:solidFill>
                <a:latin typeface="Garamond" panose="02020404030301010803" pitchFamily="18" charset="0"/>
              </a:rPr>
              <a:t>3. </a:t>
            </a:r>
            <a:r>
              <a:rPr lang="it-IT" sz="2400" b="1" dirty="0" err="1">
                <a:solidFill>
                  <a:schemeClr val="bg1">
                    <a:lumMod val="50000"/>
                  </a:schemeClr>
                </a:solidFill>
                <a:latin typeface="Garamond" panose="02020404030301010803" pitchFamily="18" charset="0"/>
              </a:rPr>
              <a:t>Attention</a:t>
            </a:r>
            <a:r>
              <a:rPr lang="it-IT" sz="2400" b="1" dirty="0">
                <a:solidFill>
                  <a:schemeClr val="bg1">
                    <a:lumMod val="50000"/>
                  </a:schemeClr>
                </a:solidFill>
                <a:latin typeface="Garamond" panose="02020404030301010803" pitchFamily="18" charset="0"/>
              </a:rPr>
              <a:t> </a:t>
            </a:r>
            <a:r>
              <a:rPr lang="it-IT" sz="2400" b="1" dirty="0" err="1">
                <a:solidFill>
                  <a:schemeClr val="bg1">
                    <a:lumMod val="50000"/>
                  </a:schemeClr>
                </a:solidFill>
                <a:latin typeface="Garamond" panose="02020404030301010803" pitchFamily="18" charset="0"/>
              </a:rPr>
              <a:t>is</a:t>
            </a:r>
            <a:r>
              <a:rPr lang="it-IT" sz="2400" b="1" dirty="0">
                <a:solidFill>
                  <a:schemeClr val="bg1">
                    <a:lumMod val="50000"/>
                  </a:schemeClr>
                </a:solidFill>
                <a:latin typeface="Garamond" panose="02020404030301010803" pitchFamily="18" charset="0"/>
              </a:rPr>
              <a:t> </a:t>
            </a:r>
            <a:r>
              <a:rPr lang="it-IT" sz="2400" b="1" dirty="0" err="1">
                <a:solidFill>
                  <a:schemeClr val="bg1">
                    <a:lumMod val="50000"/>
                  </a:schemeClr>
                </a:solidFill>
                <a:latin typeface="Garamond" panose="02020404030301010803" pitchFamily="18" charset="0"/>
              </a:rPr>
              <a:t>all</a:t>
            </a:r>
            <a:r>
              <a:rPr lang="it-IT" sz="2400" b="1" dirty="0">
                <a:solidFill>
                  <a:schemeClr val="bg1">
                    <a:lumMod val="50000"/>
                  </a:schemeClr>
                </a:solidFill>
                <a:latin typeface="Garamond" panose="02020404030301010803" pitchFamily="18" charset="0"/>
              </a:rPr>
              <a:t> </a:t>
            </a:r>
            <a:r>
              <a:rPr lang="it-IT" sz="2400" b="1" dirty="0" err="1">
                <a:solidFill>
                  <a:schemeClr val="bg1">
                    <a:lumMod val="50000"/>
                  </a:schemeClr>
                </a:solidFill>
                <a:latin typeface="Garamond" panose="02020404030301010803" pitchFamily="18" charset="0"/>
              </a:rPr>
              <a:t>you</a:t>
            </a:r>
            <a:r>
              <a:rPr lang="it-IT" sz="2400" b="1" dirty="0">
                <a:solidFill>
                  <a:schemeClr val="bg1">
                    <a:lumMod val="50000"/>
                  </a:schemeClr>
                </a:solidFill>
                <a:latin typeface="Garamond" panose="02020404030301010803" pitchFamily="18" charset="0"/>
              </a:rPr>
              <a:t> </a:t>
            </a:r>
            <a:r>
              <a:rPr lang="it-IT" sz="2400" b="1" dirty="0" err="1">
                <a:solidFill>
                  <a:schemeClr val="bg1">
                    <a:lumMod val="50000"/>
                  </a:schemeClr>
                </a:solidFill>
                <a:latin typeface="Garamond" panose="02020404030301010803" pitchFamily="18" charset="0"/>
              </a:rPr>
              <a:t>need</a:t>
            </a:r>
            <a:endParaRPr lang="en-IT" sz="2400" b="1" dirty="0">
              <a:solidFill>
                <a:schemeClr val="bg1">
                  <a:lumMod val="50000"/>
                </a:schemeClr>
              </a:solidFill>
              <a:latin typeface="Garamond" panose="02020404030301010803" pitchFamily="18" charset="0"/>
            </a:endParaRPr>
          </a:p>
        </p:txBody>
      </p:sp>
    </p:spTree>
    <p:extLst>
      <p:ext uri="{BB962C8B-B14F-4D97-AF65-F5344CB8AC3E}">
        <p14:creationId xmlns:p14="http://schemas.microsoft.com/office/powerpoint/2010/main" val="279674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6C799C26-93FC-EDEA-EF3E-ECFD322B18F1}"/>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E6624B28-E9FF-5CE9-5686-51055488E113}"/>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A2FCE931-277D-2168-E01D-87CCE2382ADD}"/>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EA34C892-CA92-EA71-1292-D1D91F6E3F93}"/>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0FA39712-E657-1601-5C53-8D9AC7AED0C6}"/>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EF7F555D-D0D8-837F-C507-489B929A0936}"/>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F3935EEF-1068-9DBB-F561-515C1195B2BF}"/>
              </a:ext>
            </a:extLst>
          </p:cNvPr>
          <p:cNvSpPr txBox="1"/>
          <p:nvPr/>
        </p:nvSpPr>
        <p:spPr>
          <a:xfrm>
            <a:off x="155681" y="1029724"/>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sp>
        <p:nvSpPr>
          <p:cNvPr id="45" name="TextBox 44">
            <a:extLst>
              <a:ext uri="{FF2B5EF4-FFF2-40B4-BE49-F238E27FC236}">
                <a16:creationId xmlns:a16="http://schemas.microsoft.com/office/drawing/2014/main" id="{70010746-BF84-EB3D-B637-9C7B16540969}"/>
              </a:ext>
            </a:extLst>
          </p:cNvPr>
          <p:cNvSpPr txBox="1"/>
          <p:nvPr/>
        </p:nvSpPr>
        <p:spPr>
          <a:xfrm>
            <a:off x="367089" y="4668957"/>
            <a:ext cx="1160895" cy="461665"/>
          </a:xfrm>
          <a:prstGeom prst="rect">
            <a:avLst/>
          </a:prstGeom>
          <a:noFill/>
        </p:spPr>
        <p:txBody>
          <a:bodyPr wrap="none" rtlCol="0">
            <a:spAutoFit/>
          </a:bodyPr>
          <a:lstStyle/>
          <a:p>
            <a:r>
              <a:rPr lang="en-IT" sz="2400" b="1" dirty="0">
                <a:solidFill>
                  <a:srgbClr val="2425F4"/>
                </a:solidFill>
              </a:rPr>
              <a:t>CAS-A</a:t>
            </a:r>
          </a:p>
        </p:txBody>
      </p:sp>
      <p:sp>
        <p:nvSpPr>
          <p:cNvPr id="2" name="TextBox 1">
            <a:extLst>
              <a:ext uri="{FF2B5EF4-FFF2-40B4-BE49-F238E27FC236}">
                <a16:creationId xmlns:a16="http://schemas.microsoft.com/office/drawing/2014/main" id="{1EFC064C-8D20-A284-1F91-1B19715A304C}"/>
              </a:ext>
            </a:extLst>
          </p:cNvPr>
          <p:cNvSpPr txBox="1"/>
          <p:nvPr/>
        </p:nvSpPr>
        <p:spPr>
          <a:xfrm>
            <a:off x="2144485" y="4732801"/>
            <a:ext cx="1261884" cy="461665"/>
          </a:xfrm>
          <a:prstGeom prst="rect">
            <a:avLst/>
          </a:prstGeom>
          <a:noFill/>
        </p:spPr>
        <p:txBody>
          <a:bodyPr wrap="none" rtlCol="0">
            <a:spAutoFit/>
          </a:bodyPr>
          <a:lstStyle/>
          <a:p>
            <a:r>
              <a:rPr lang="en-IT" sz="2400" b="1" dirty="0">
                <a:solidFill>
                  <a:srgbClr val="FF0000"/>
                </a:solidFill>
              </a:rPr>
              <a:t>TYCHO</a:t>
            </a:r>
          </a:p>
        </p:txBody>
      </p:sp>
      <p:sp>
        <p:nvSpPr>
          <p:cNvPr id="3" name="TextBox 2">
            <a:extLst>
              <a:ext uri="{FF2B5EF4-FFF2-40B4-BE49-F238E27FC236}">
                <a16:creationId xmlns:a16="http://schemas.microsoft.com/office/drawing/2014/main" id="{30FD8209-0A01-5FC1-02DA-9262C9C9E6E3}"/>
              </a:ext>
            </a:extLst>
          </p:cNvPr>
          <p:cNvSpPr txBox="1"/>
          <p:nvPr/>
        </p:nvSpPr>
        <p:spPr>
          <a:xfrm>
            <a:off x="2144485" y="5130445"/>
            <a:ext cx="1433406" cy="461665"/>
          </a:xfrm>
          <a:prstGeom prst="rect">
            <a:avLst/>
          </a:prstGeom>
          <a:noFill/>
        </p:spPr>
        <p:txBody>
          <a:bodyPr wrap="none" rtlCol="0">
            <a:spAutoFit/>
          </a:bodyPr>
          <a:lstStyle/>
          <a:p>
            <a:r>
              <a:rPr lang="en-IT" sz="2400" b="1" dirty="0">
                <a:solidFill>
                  <a:srgbClr val="FF0000"/>
                </a:solidFill>
              </a:rPr>
              <a:t>KEPLER</a:t>
            </a:r>
          </a:p>
        </p:txBody>
      </p:sp>
      <p:sp>
        <p:nvSpPr>
          <p:cNvPr id="5" name="TextBox 4">
            <a:extLst>
              <a:ext uri="{FF2B5EF4-FFF2-40B4-BE49-F238E27FC236}">
                <a16:creationId xmlns:a16="http://schemas.microsoft.com/office/drawing/2014/main" id="{8B701957-3FD6-B5DC-E9D9-CCD482CB5269}"/>
              </a:ext>
            </a:extLst>
          </p:cNvPr>
          <p:cNvSpPr txBox="1"/>
          <p:nvPr/>
        </p:nvSpPr>
        <p:spPr>
          <a:xfrm>
            <a:off x="342243" y="5130445"/>
            <a:ext cx="938077" cy="461665"/>
          </a:xfrm>
          <a:prstGeom prst="rect">
            <a:avLst/>
          </a:prstGeom>
          <a:noFill/>
        </p:spPr>
        <p:txBody>
          <a:bodyPr wrap="none" rtlCol="0">
            <a:spAutoFit/>
          </a:bodyPr>
          <a:lstStyle/>
          <a:p>
            <a:r>
              <a:rPr lang="en-IT" sz="2400" b="1" dirty="0">
                <a:solidFill>
                  <a:srgbClr val="2425F4"/>
                </a:solidFill>
              </a:rPr>
              <a:t>G292</a:t>
            </a:r>
          </a:p>
        </p:txBody>
      </p:sp>
      <p:sp>
        <p:nvSpPr>
          <p:cNvPr id="8" name="TextBox 7">
            <a:extLst>
              <a:ext uri="{FF2B5EF4-FFF2-40B4-BE49-F238E27FC236}">
                <a16:creationId xmlns:a16="http://schemas.microsoft.com/office/drawing/2014/main" id="{4B890F05-EBE2-1367-C305-05607338B1F5}"/>
              </a:ext>
            </a:extLst>
          </p:cNvPr>
          <p:cNvSpPr txBox="1"/>
          <p:nvPr/>
        </p:nvSpPr>
        <p:spPr>
          <a:xfrm>
            <a:off x="1281175" y="5878825"/>
            <a:ext cx="1040670" cy="461665"/>
          </a:xfrm>
          <a:prstGeom prst="rect">
            <a:avLst/>
          </a:prstGeom>
          <a:noFill/>
        </p:spPr>
        <p:txBody>
          <a:bodyPr wrap="none" rtlCol="0">
            <a:spAutoFit/>
          </a:bodyPr>
          <a:lstStyle/>
          <a:p>
            <a:r>
              <a:rPr lang="en-IT" sz="2400" b="1" dirty="0">
                <a:solidFill>
                  <a:schemeClr val="bg1">
                    <a:lumMod val="50000"/>
                  </a:schemeClr>
                </a:solidFill>
              </a:rPr>
              <a:t>W49B</a:t>
            </a:r>
          </a:p>
        </p:txBody>
      </p:sp>
      <p:pic>
        <p:nvPicPr>
          <p:cNvPr id="11" name="Picture 10" descr="A graph of a graph showing the energy&#10;&#10;AI-generated content may be incorrect.">
            <a:extLst>
              <a:ext uri="{FF2B5EF4-FFF2-40B4-BE49-F238E27FC236}">
                <a16:creationId xmlns:a16="http://schemas.microsoft.com/office/drawing/2014/main" id="{F6FD186D-1D77-A768-409C-55A2AAB9539B}"/>
              </a:ext>
            </a:extLst>
          </p:cNvPr>
          <p:cNvPicPr>
            <a:picLocks noChangeAspect="1"/>
          </p:cNvPicPr>
          <p:nvPr/>
        </p:nvPicPr>
        <p:blipFill>
          <a:blip r:embed="rId5"/>
          <a:stretch>
            <a:fillRect/>
          </a:stretch>
        </p:blipFill>
        <p:spPr>
          <a:xfrm>
            <a:off x="467555" y="1650062"/>
            <a:ext cx="4310377" cy="2720227"/>
          </a:xfrm>
          <a:prstGeom prst="rect">
            <a:avLst/>
          </a:prstGeom>
        </p:spPr>
      </p:pic>
      <p:pic>
        <p:nvPicPr>
          <p:cNvPr id="13" name="Picture 12" descr="A collage of images of different colors&#10;&#10;AI-generated content may be incorrect.">
            <a:extLst>
              <a:ext uri="{FF2B5EF4-FFF2-40B4-BE49-F238E27FC236}">
                <a16:creationId xmlns:a16="http://schemas.microsoft.com/office/drawing/2014/main" id="{A6F8F88F-8005-1D33-8874-FE15BA0188E6}"/>
              </a:ext>
            </a:extLst>
          </p:cNvPr>
          <p:cNvPicPr>
            <a:picLocks noChangeAspect="1"/>
          </p:cNvPicPr>
          <p:nvPr/>
        </p:nvPicPr>
        <p:blipFill>
          <a:blip r:embed="rId6"/>
          <a:stretch>
            <a:fillRect/>
          </a:stretch>
        </p:blipFill>
        <p:spPr>
          <a:xfrm>
            <a:off x="4194392" y="4370289"/>
            <a:ext cx="7794796" cy="2028446"/>
          </a:xfrm>
          <a:prstGeom prst="rect">
            <a:avLst/>
          </a:prstGeom>
        </p:spPr>
      </p:pic>
      <p:pic>
        <p:nvPicPr>
          <p:cNvPr id="15" name="Picture 14" descr="A close-up of a letter&#10;&#10;AI-generated content may be incorrect.">
            <a:extLst>
              <a:ext uri="{FF2B5EF4-FFF2-40B4-BE49-F238E27FC236}">
                <a16:creationId xmlns:a16="http://schemas.microsoft.com/office/drawing/2014/main" id="{B77D1BCC-9854-30FB-F994-8315586026B5}"/>
              </a:ext>
            </a:extLst>
          </p:cNvPr>
          <p:cNvPicPr>
            <a:picLocks noChangeAspect="1"/>
          </p:cNvPicPr>
          <p:nvPr/>
        </p:nvPicPr>
        <p:blipFill>
          <a:blip r:embed="rId7"/>
          <a:stretch>
            <a:fillRect/>
          </a:stretch>
        </p:blipFill>
        <p:spPr>
          <a:xfrm>
            <a:off x="5160579" y="1942230"/>
            <a:ext cx="6586836" cy="1736278"/>
          </a:xfrm>
          <a:prstGeom prst="rect">
            <a:avLst/>
          </a:prstGeom>
        </p:spPr>
      </p:pic>
    </p:spTree>
    <p:extLst>
      <p:ext uri="{BB962C8B-B14F-4D97-AF65-F5344CB8AC3E}">
        <p14:creationId xmlns:p14="http://schemas.microsoft.com/office/powerpoint/2010/main" val="291605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17F423C3-1E93-33E8-DA17-C1A0955A9E59}"/>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60C5DEF5-94B7-5226-88D3-1ACAE482C5F9}"/>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19219A07-47E3-0327-2020-D9B295007CD3}"/>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203BE16F-ADD6-DD12-F461-4C86F3A27B31}"/>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F6D6B387-574A-7466-8D03-2FE3718D9B0B}"/>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AB53CEE4-B559-CEB3-515C-85A670AD2DF8}"/>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AD4E96E3-1DAA-5CE5-5AD3-18DC2E27D51C}"/>
              </a:ext>
            </a:extLst>
          </p:cNvPr>
          <p:cNvSpPr txBox="1"/>
          <p:nvPr/>
        </p:nvSpPr>
        <p:spPr>
          <a:xfrm>
            <a:off x="16087" y="973232"/>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sp>
        <p:nvSpPr>
          <p:cNvPr id="4" name="TextBox 3">
            <a:extLst>
              <a:ext uri="{FF2B5EF4-FFF2-40B4-BE49-F238E27FC236}">
                <a16:creationId xmlns:a16="http://schemas.microsoft.com/office/drawing/2014/main" id="{AFD30131-85B5-0589-9CA8-93D9071E115C}"/>
              </a:ext>
            </a:extLst>
          </p:cNvPr>
          <p:cNvSpPr txBox="1"/>
          <p:nvPr/>
        </p:nvSpPr>
        <p:spPr>
          <a:xfrm>
            <a:off x="1526130" y="5892011"/>
            <a:ext cx="3368515" cy="584775"/>
          </a:xfrm>
          <a:prstGeom prst="rect">
            <a:avLst/>
          </a:prstGeom>
          <a:noFill/>
        </p:spPr>
        <p:txBody>
          <a:bodyPr wrap="square" rtlCol="0">
            <a:spAutoFit/>
          </a:bodyPr>
          <a:lstStyle/>
          <a:p>
            <a:pPr algn="just"/>
            <a:r>
              <a:rPr lang="en-GB" sz="1600" dirty="0">
                <a:solidFill>
                  <a:srgbClr val="333333"/>
                </a:solidFill>
                <a:latin typeface="Garamond" panose="02020404030301010803" pitchFamily="18" charset="0"/>
              </a:rPr>
              <a:t>o</a:t>
            </a:r>
            <a:r>
              <a:rPr lang="en-GB" sz="1600" b="0" i="0" u="none" strike="noStrike" dirty="0">
                <a:solidFill>
                  <a:srgbClr val="333333"/>
                </a:solidFill>
                <a:effectLst/>
                <a:latin typeface="Garamond" panose="02020404030301010803" pitchFamily="18" charset="0"/>
              </a:rPr>
              <a:t>bservations of the supernova remnant (SNR) Cassiopeia A (Cas A)</a:t>
            </a:r>
            <a:endParaRPr lang="en-IT" sz="1600" dirty="0">
              <a:latin typeface="Garamond" panose="02020404030301010803" pitchFamily="18" charset="0"/>
            </a:endParaRPr>
          </a:p>
        </p:txBody>
      </p:sp>
      <p:pic>
        <p:nvPicPr>
          <p:cNvPr id="6" name="Picture 5">
            <a:extLst>
              <a:ext uri="{FF2B5EF4-FFF2-40B4-BE49-F238E27FC236}">
                <a16:creationId xmlns:a16="http://schemas.microsoft.com/office/drawing/2014/main" id="{2D6CFE66-9A03-36CE-733A-327EC9224CEB}"/>
              </a:ext>
            </a:extLst>
          </p:cNvPr>
          <p:cNvPicPr>
            <a:picLocks noChangeAspect="1"/>
          </p:cNvPicPr>
          <p:nvPr/>
        </p:nvPicPr>
        <p:blipFill>
          <a:blip r:embed="rId5"/>
          <a:stretch>
            <a:fillRect/>
          </a:stretch>
        </p:blipFill>
        <p:spPr>
          <a:xfrm>
            <a:off x="385542" y="1502751"/>
            <a:ext cx="4308922" cy="4354764"/>
          </a:xfrm>
          <a:prstGeom prst="rect">
            <a:avLst/>
          </a:prstGeom>
        </p:spPr>
      </p:pic>
      <p:sp>
        <p:nvSpPr>
          <p:cNvPr id="7" name="TextBox 6">
            <a:extLst>
              <a:ext uri="{FF2B5EF4-FFF2-40B4-BE49-F238E27FC236}">
                <a16:creationId xmlns:a16="http://schemas.microsoft.com/office/drawing/2014/main" id="{8B774BE8-FD4F-2D31-70DF-96E9132CF41B}"/>
              </a:ext>
            </a:extLst>
          </p:cNvPr>
          <p:cNvSpPr txBox="1"/>
          <p:nvPr/>
        </p:nvSpPr>
        <p:spPr>
          <a:xfrm>
            <a:off x="368623" y="5976799"/>
            <a:ext cx="1894510" cy="307777"/>
          </a:xfrm>
          <a:prstGeom prst="rect">
            <a:avLst/>
          </a:prstGeom>
          <a:noFill/>
        </p:spPr>
        <p:txBody>
          <a:bodyPr wrap="square" rtlCol="0">
            <a:spAutoFit/>
          </a:bodyPr>
          <a:lstStyle/>
          <a:p>
            <a:r>
              <a:rPr lang="en-GB" b="1" dirty="0">
                <a:latin typeface="Garamond" panose="02020404030301010803" pitchFamily="18" charset="0"/>
              </a:rPr>
              <a:t>I</a:t>
            </a:r>
            <a:r>
              <a:rPr lang="en-IT" b="1" dirty="0">
                <a:latin typeface="Garamond" panose="02020404030301010803" pitchFamily="18" charset="0"/>
              </a:rPr>
              <a:t>nput data</a:t>
            </a:r>
          </a:p>
        </p:txBody>
      </p:sp>
      <p:pic>
        <p:nvPicPr>
          <p:cNvPr id="8" name="Picture 7" descr="A group of numbers and symbols&#10;&#10;AI-generated content may be incorrect.">
            <a:extLst>
              <a:ext uri="{FF2B5EF4-FFF2-40B4-BE49-F238E27FC236}">
                <a16:creationId xmlns:a16="http://schemas.microsoft.com/office/drawing/2014/main" id="{51FE3376-3033-B70C-CAD7-24E13EEDAE8F}"/>
              </a:ext>
            </a:extLst>
          </p:cNvPr>
          <p:cNvPicPr>
            <a:picLocks noChangeAspect="1"/>
          </p:cNvPicPr>
          <p:nvPr/>
        </p:nvPicPr>
        <p:blipFill>
          <a:blip r:embed="rId6"/>
          <a:stretch>
            <a:fillRect/>
          </a:stretch>
        </p:blipFill>
        <p:spPr>
          <a:xfrm>
            <a:off x="5087007" y="860940"/>
            <a:ext cx="6926474" cy="5541179"/>
          </a:xfrm>
          <a:prstGeom prst="rect">
            <a:avLst/>
          </a:prstGeom>
        </p:spPr>
      </p:pic>
    </p:spTree>
    <p:extLst>
      <p:ext uri="{BB962C8B-B14F-4D97-AF65-F5344CB8AC3E}">
        <p14:creationId xmlns:p14="http://schemas.microsoft.com/office/powerpoint/2010/main" val="3832972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84F04484-D654-1BEA-E0B2-EB4BA27ED412}"/>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644A955B-BAFA-85FE-4497-00CB53908D83}"/>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F0460136-A722-507A-5CA1-00E2F4EC17BE}"/>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313717BB-DBDF-A34F-77E4-B1E989F12547}"/>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CCE06E36-A11B-7EA9-34E2-1459EC1CEC60}"/>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3132094A-9D09-0D66-E4BC-EF80792AEFF6}"/>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81A97D62-B25C-86C6-4B5B-7531A3D2908A}"/>
              </a:ext>
            </a:extLst>
          </p:cNvPr>
          <p:cNvSpPr txBox="1"/>
          <p:nvPr/>
        </p:nvSpPr>
        <p:spPr>
          <a:xfrm>
            <a:off x="16087" y="973232"/>
            <a:ext cx="11874266" cy="507791"/>
          </a:xfrm>
          <a:prstGeom prst="rect">
            <a:avLst/>
          </a:prstGeom>
          <a:noFill/>
          <a:ln>
            <a:noFill/>
          </a:ln>
        </p:spPr>
        <p:txBody>
          <a:bodyPr spcFirstLastPara="1" wrap="square" lIns="91425" tIns="45700" rIns="91425" bIns="45700" anchor="t" anchorCtr="0">
            <a:spAutoFit/>
          </a:bodyPr>
          <a:lstStyle/>
          <a:p>
            <a:pPr>
              <a:lnSpc>
                <a:spcPct val="90000"/>
              </a:lnSpc>
              <a:buSzPts val="2400"/>
            </a:pPr>
            <a:r>
              <a:rPr lang="it-IT" sz="3000" b="1" dirty="0">
                <a:solidFill>
                  <a:srgbClr val="1C7FFF"/>
                </a:solidFill>
                <a:latin typeface="Titillium Web"/>
                <a:ea typeface="Titillium Web"/>
                <a:cs typeface="Titillium Web"/>
                <a:sym typeface="Titillium Web"/>
              </a:rPr>
              <a:t>RESULTS: </a:t>
            </a:r>
            <a:r>
              <a:rPr lang="it-IT" sz="3000" b="1" dirty="0" err="1">
                <a:solidFill>
                  <a:srgbClr val="1C7FFF"/>
                </a:solidFill>
                <a:highlight>
                  <a:srgbClr val="FFFF00"/>
                </a:highlight>
                <a:latin typeface="Titillium Web"/>
                <a:ea typeface="Titillium Web"/>
                <a:cs typeface="Titillium Web"/>
                <a:sym typeface="Titillium Web"/>
              </a:rPr>
              <a:t>Narrow</a:t>
            </a:r>
            <a:r>
              <a:rPr lang="it-IT" sz="3000" b="1" dirty="0">
                <a:solidFill>
                  <a:srgbClr val="1C7FFF"/>
                </a:solidFill>
                <a:highlight>
                  <a:srgbClr val="FFFF00"/>
                </a:highlight>
                <a:latin typeface="Titillium Web"/>
                <a:ea typeface="Titillium Web"/>
                <a:cs typeface="Titillium Web"/>
                <a:sym typeface="Titillium Web"/>
              </a:rPr>
              <a:t> Band</a:t>
            </a:r>
            <a:endParaRPr sz="2000" b="0" i="0" u="none" strike="noStrike" cap="none" dirty="0">
              <a:solidFill>
                <a:srgbClr val="000000"/>
              </a:solidFill>
              <a:highlight>
                <a:srgbClr val="FFFF00"/>
              </a:highlight>
              <a:latin typeface="Titillium Web"/>
              <a:ea typeface="Titillium Web"/>
              <a:cs typeface="Titillium Web"/>
              <a:sym typeface="Titillium Web"/>
            </a:endParaRPr>
          </a:p>
        </p:txBody>
      </p:sp>
      <p:sp>
        <p:nvSpPr>
          <p:cNvPr id="7" name="TextBox 6">
            <a:extLst>
              <a:ext uri="{FF2B5EF4-FFF2-40B4-BE49-F238E27FC236}">
                <a16:creationId xmlns:a16="http://schemas.microsoft.com/office/drawing/2014/main" id="{1D2C72D2-0C49-44B9-0F17-C8EC256CA698}"/>
              </a:ext>
            </a:extLst>
          </p:cNvPr>
          <p:cNvSpPr txBox="1"/>
          <p:nvPr/>
        </p:nvSpPr>
        <p:spPr>
          <a:xfrm>
            <a:off x="7360116" y="4071805"/>
            <a:ext cx="1364493" cy="307777"/>
          </a:xfrm>
          <a:prstGeom prst="rect">
            <a:avLst/>
          </a:prstGeom>
          <a:noFill/>
        </p:spPr>
        <p:txBody>
          <a:bodyPr wrap="square" rtlCol="0">
            <a:spAutoFit/>
          </a:bodyPr>
          <a:lstStyle/>
          <a:p>
            <a:r>
              <a:rPr lang="it-IT" b="1" dirty="0">
                <a:latin typeface="Garamond" panose="02020404030301010803" pitchFamily="18" charset="0"/>
              </a:rPr>
              <a:t>More or </a:t>
            </a:r>
            <a:r>
              <a:rPr lang="it-IT" b="1" dirty="0" err="1">
                <a:latin typeface="Garamond" panose="02020404030301010803" pitchFamily="18" charset="0"/>
              </a:rPr>
              <a:t>less</a:t>
            </a:r>
            <a:endParaRPr lang="en-IT" b="1" dirty="0">
              <a:latin typeface="Garamond" panose="02020404030301010803" pitchFamily="18" charset="0"/>
            </a:endParaRPr>
          </a:p>
        </p:txBody>
      </p:sp>
      <p:pic>
        <p:nvPicPr>
          <p:cNvPr id="3" name="Picture 2" descr="A red and white cloud&#10;&#10;AI-generated content may be incorrect.">
            <a:extLst>
              <a:ext uri="{FF2B5EF4-FFF2-40B4-BE49-F238E27FC236}">
                <a16:creationId xmlns:a16="http://schemas.microsoft.com/office/drawing/2014/main" id="{FB1DF8E1-1CC6-E1C8-5F47-C4BFDBD041B6}"/>
              </a:ext>
            </a:extLst>
          </p:cNvPr>
          <p:cNvPicPr>
            <a:picLocks noChangeAspect="1"/>
          </p:cNvPicPr>
          <p:nvPr/>
        </p:nvPicPr>
        <p:blipFill>
          <a:blip r:embed="rId5"/>
          <a:stretch>
            <a:fillRect/>
          </a:stretch>
        </p:blipFill>
        <p:spPr>
          <a:xfrm>
            <a:off x="1101521" y="2538367"/>
            <a:ext cx="1587500" cy="1663700"/>
          </a:xfrm>
          <a:prstGeom prst="rect">
            <a:avLst/>
          </a:prstGeom>
        </p:spPr>
      </p:pic>
      <p:pic>
        <p:nvPicPr>
          <p:cNvPr id="9" name="Picture 8" descr="A red blob of smoke&#10;&#10;AI-generated content may be incorrect.">
            <a:extLst>
              <a:ext uri="{FF2B5EF4-FFF2-40B4-BE49-F238E27FC236}">
                <a16:creationId xmlns:a16="http://schemas.microsoft.com/office/drawing/2014/main" id="{1FFAAF2F-9756-C2CA-50D1-A77E3F1B09DA}"/>
              </a:ext>
            </a:extLst>
          </p:cNvPr>
          <p:cNvPicPr>
            <a:picLocks noChangeAspect="1"/>
          </p:cNvPicPr>
          <p:nvPr/>
        </p:nvPicPr>
        <p:blipFill>
          <a:blip r:embed="rId6"/>
          <a:stretch>
            <a:fillRect/>
          </a:stretch>
        </p:blipFill>
        <p:spPr>
          <a:xfrm>
            <a:off x="1145971" y="1319579"/>
            <a:ext cx="1498600" cy="1562100"/>
          </a:xfrm>
          <a:prstGeom prst="rect">
            <a:avLst/>
          </a:prstGeom>
        </p:spPr>
      </p:pic>
      <p:sp>
        <p:nvSpPr>
          <p:cNvPr id="10" name="TextBox 9">
            <a:extLst>
              <a:ext uri="{FF2B5EF4-FFF2-40B4-BE49-F238E27FC236}">
                <a16:creationId xmlns:a16="http://schemas.microsoft.com/office/drawing/2014/main" id="{E94A70BF-5A5E-AA5D-6580-98688727BC4E}"/>
              </a:ext>
            </a:extLst>
          </p:cNvPr>
          <p:cNvSpPr txBox="1"/>
          <p:nvPr/>
        </p:nvSpPr>
        <p:spPr>
          <a:xfrm>
            <a:off x="2816772" y="1566044"/>
            <a:ext cx="9220794" cy="707886"/>
          </a:xfrm>
          <a:prstGeom prst="rect">
            <a:avLst/>
          </a:prstGeom>
          <a:noFill/>
        </p:spPr>
        <p:txBody>
          <a:bodyPr wrap="none" rtlCol="0">
            <a:spAutoFit/>
          </a:bodyPr>
          <a:lstStyle/>
          <a:p>
            <a:r>
              <a:rPr lang="en-IT" sz="4000" dirty="0"/>
              <a:t>A</a:t>
            </a:r>
            <a:r>
              <a:rPr lang="en-IT" sz="4000" baseline="-25000" dirty="0"/>
              <a:t>i</a:t>
            </a:r>
            <a:r>
              <a:rPr lang="en-IT" sz="4000" dirty="0"/>
              <a:t>={{a</a:t>
            </a:r>
            <a:r>
              <a:rPr lang="en-IT" sz="4000" baseline="-25000" dirty="0"/>
              <a:t>11</a:t>
            </a:r>
            <a:r>
              <a:rPr lang="en-IT" sz="4000" dirty="0"/>
              <a:t>,a</a:t>
            </a:r>
            <a:r>
              <a:rPr lang="en-IT" sz="4000" baseline="-25000" dirty="0"/>
              <a:t>12</a:t>
            </a:r>
            <a:r>
              <a:rPr lang="en-IT" sz="4000" dirty="0"/>
              <a:t>,a</a:t>
            </a:r>
            <a:r>
              <a:rPr lang="en-IT" sz="4000" baseline="-25000" dirty="0"/>
              <a:t>13</a:t>
            </a:r>
            <a:r>
              <a:rPr lang="en-IT" sz="4000" dirty="0"/>
              <a:t>, ….},{a</a:t>
            </a:r>
            <a:r>
              <a:rPr lang="en-IT" sz="4000" baseline="-25000" dirty="0"/>
              <a:t>21</a:t>
            </a:r>
            <a:r>
              <a:rPr lang="en-IT" sz="4000" dirty="0"/>
              <a:t>,a</a:t>
            </a:r>
            <a:r>
              <a:rPr lang="en-IT" sz="4000" baseline="-25000" dirty="0"/>
              <a:t>22</a:t>
            </a:r>
            <a:r>
              <a:rPr lang="en-IT" sz="4000" dirty="0"/>
              <a:t>,a</a:t>
            </a:r>
            <a:r>
              <a:rPr lang="en-IT" sz="4000" baseline="-25000" dirty="0"/>
              <a:t>23</a:t>
            </a:r>
            <a:r>
              <a:rPr lang="en-IT" sz="4000" dirty="0"/>
              <a:t>,…}, … }</a:t>
            </a:r>
          </a:p>
        </p:txBody>
      </p:sp>
      <p:sp>
        <p:nvSpPr>
          <p:cNvPr id="11" name="TextBox 10">
            <a:extLst>
              <a:ext uri="{FF2B5EF4-FFF2-40B4-BE49-F238E27FC236}">
                <a16:creationId xmlns:a16="http://schemas.microsoft.com/office/drawing/2014/main" id="{CF224E69-D84B-92F3-E895-D9307E9E8959}"/>
              </a:ext>
            </a:extLst>
          </p:cNvPr>
          <p:cNvSpPr txBox="1"/>
          <p:nvPr/>
        </p:nvSpPr>
        <p:spPr>
          <a:xfrm>
            <a:off x="2809153" y="2972813"/>
            <a:ext cx="9220794" cy="707886"/>
          </a:xfrm>
          <a:prstGeom prst="rect">
            <a:avLst/>
          </a:prstGeom>
          <a:noFill/>
        </p:spPr>
        <p:txBody>
          <a:bodyPr wrap="none" rtlCol="0">
            <a:spAutoFit/>
          </a:bodyPr>
          <a:lstStyle/>
          <a:p>
            <a:r>
              <a:rPr lang="en-IT" sz="4000" dirty="0"/>
              <a:t>A</a:t>
            </a:r>
            <a:r>
              <a:rPr lang="en-IT" sz="4000" baseline="-25000" dirty="0"/>
              <a:t>j</a:t>
            </a:r>
            <a:r>
              <a:rPr lang="en-IT" sz="4000" dirty="0"/>
              <a:t>={{b</a:t>
            </a:r>
            <a:r>
              <a:rPr lang="en-IT" sz="4000" baseline="-25000" dirty="0"/>
              <a:t>11</a:t>
            </a:r>
            <a:r>
              <a:rPr lang="en-IT" sz="4000" dirty="0"/>
              <a:t>,b</a:t>
            </a:r>
            <a:r>
              <a:rPr lang="en-IT" sz="4000" baseline="-25000" dirty="0"/>
              <a:t>12</a:t>
            </a:r>
            <a:r>
              <a:rPr lang="en-IT" sz="4000" dirty="0"/>
              <a:t>,b</a:t>
            </a:r>
            <a:r>
              <a:rPr lang="en-IT" sz="4000" baseline="-25000" dirty="0"/>
              <a:t>13</a:t>
            </a:r>
            <a:r>
              <a:rPr lang="en-IT" sz="4000" dirty="0"/>
              <a:t>, ….},{b</a:t>
            </a:r>
            <a:r>
              <a:rPr lang="en-IT" sz="4000" baseline="-25000" dirty="0"/>
              <a:t>21</a:t>
            </a:r>
            <a:r>
              <a:rPr lang="en-IT" sz="4000" dirty="0"/>
              <a:t>,b</a:t>
            </a:r>
            <a:r>
              <a:rPr lang="en-IT" sz="4000" baseline="-25000" dirty="0"/>
              <a:t>22</a:t>
            </a:r>
            <a:r>
              <a:rPr lang="en-IT" sz="4000" dirty="0"/>
              <a:t>,b</a:t>
            </a:r>
            <a:r>
              <a:rPr lang="en-IT" sz="4000" baseline="-25000" dirty="0"/>
              <a:t>23</a:t>
            </a:r>
            <a:r>
              <a:rPr lang="en-IT" sz="4000" dirty="0"/>
              <a:t>,…}, … }</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CBCE8CEB-5C71-F9BD-9115-D16EABD8CBEA}"/>
                  </a:ext>
                </a:extLst>
              </p:cNvPr>
              <p:cNvSpPr txBox="1"/>
              <p:nvPr/>
            </p:nvSpPr>
            <p:spPr>
              <a:xfrm>
                <a:off x="159671" y="3985761"/>
                <a:ext cx="6553076" cy="798617"/>
              </a:xfrm>
              <a:prstGeom prst="rect">
                <a:avLst/>
              </a:prstGeom>
              <a:noFill/>
            </p:spPr>
            <p:txBody>
              <a:bodyPr wrap="none" rtlCol="0">
                <a:spAutoFit/>
              </a:bodyPr>
              <a:lstStyle/>
              <a:p>
                <a14:m>
                  <m:oMath xmlns:m="http://schemas.openxmlformats.org/officeDocument/2006/math">
                    <m:d>
                      <m:dPr>
                        <m:begChr m:val="⟨"/>
                        <m:endChr m:val="⟩"/>
                        <m:ctrlPr>
                          <a:rPr lang="en-IT" sz="4000" i="1" smtClean="0">
                            <a:latin typeface="Cambria Math" panose="02040503050406030204" pitchFamily="18" charset="0"/>
                          </a:rPr>
                        </m:ctrlPr>
                      </m:dPr>
                      <m:e>
                        <m:sSub>
                          <m:sSubPr>
                            <m:ctrlPr>
                              <a:rPr lang="en-IT" sz="4000" i="1" smtClean="0">
                                <a:latin typeface="Cambria Math" panose="02040503050406030204" pitchFamily="18" charset="0"/>
                              </a:rPr>
                            </m:ctrlPr>
                          </m:sSubPr>
                          <m:e>
                            <m:r>
                              <a:rPr lang="it-IT" sz="4000" b="0" i="1" smtClean="0">
                                <a:latin typeface="Cambria Math" panose="02040503050406030204" pitchFamily="18" charset="0"/>
                              </a:rPr>
                              <m:t>𝐴</m:t>
                            </m:r>
                          </m:e>
                          <m:sub>
                            <m:r>
                              <a:rPr lang="it-IT" sz="4000" b="0" i="1" smtClean="0">
                                <a:latin typeface="Cambria Math" panose="02040503050406030204" pitchFamily="18" charset="0"/>
                              </a:rPr>
                              <m:t>𝑖</m:t>
                            </m:r>
                          </m:sub>
                        </m:sSub>
                        <m:sSub>
                          <m:sSubPr>
                            <m:ctrlPr>
                              <a:rPr lang="en-IT" sz="4000" i="1">
                                <a:latin typeface="Cambria Math" panose="02040503050406030204" pitchFamily="18" charset="0"/>
                              </a:rPr>
                            </m:ctrlPr>
                          </m:sSubPr>
                          <m:e>
                            <m:r>
                              <a:rPr lang="it-IT" sz="4000" i="1">
                                <a:latin typeface="Cambria Math" panose="02040503050406030204" pitchFamily="18" charset="0"/>
                              </a:rPr>
                              <m:t>𝐴</m:t>
                            </m:r>
                          </m:e>
                          <m:sub>
                            <m:r>
                              <a:rPr lang="it-IT" sz="4000" b="0" i="1" smtClean="0">
                                <a:latin typeface="Cambria Math" panose="02040503050406030204" pitchFamily="18" charset="0"/>
                              </a:rPr>
                              <m:t>𝑗</m:t>
                            </m:r>
                          </m:sub>
                        </m:sSub>
                      </m:e>
                    </m:d>
                    <m:r>
                      <a:rPr lang="it-IT" sz="4000" b="0" i="1" smtClean="0">
                        <a:latin typeface="Cambria Math" panose="02040503050406030204" pitchFamily="18" charset="0"/>
                      </a:rPr>
                      <m:t>=</m:t>
                    </m:r>
                    <m:r>
                      <m:rPr>
                        <m:nor/>
                      </m:rPr>
                      <a:rPr lang="en-IT" sz="4000" dirty="0"/>
                      <m:t>a</m:t>
                    </m:r>
                    <m:r>
                      <m:rPr>
                        <m:nor/>
                      </m:rPr>
                      <a:rPr lang="en-IT" sz="4000" baseline="-25000" dirty="0"/>
                      <m:t>11</m:t>
                    </m:r>
                  </m:oMath>
                </a14:m>
                <a:r>
                  <a:rPr lang="en-IT" sz="4000" dirty="0"/>
                  <a:t> b</a:t>
                </a:r>
                <a:r>
                  <a:rPr lang="en-IT" sz="4000" baseline="-25000" dirty="0"/>
                  <a:t>11</a:t>
                </a:r>
                <a:r>
                  <a:rPr lang="en-IT" sz="4000" dirty="0"/>
                  <a:t>+</a:t>
                </a:r>
                <a:r>
                  <a:rPr lang="en-IT" sz="4000" baseline="-25000" dirty="0"/>
                  <a:t> </a:t>
                </a:r>
                <a:r>
                  <a:rPr lang="en-IT" sz="4000" dirty="0"/>
                  <a:t>a</a:t>
                </a:r>
                <a:r>
                  <a:rPr lang="en-IT" sz="4000" baseline="-25000" dirty="0"/>
                  <a:t>121</a:t>
                </a:r>
                <a:r>
                  <a:rPr lang="en-IT" sz="4000" dirty="0"/>
                  <a:t> b</a:t>
                </a:r>
                <a:r>
                  <a:rPr lang="en-IT" sz="4000" baseline="-25000" dirty="0"/>
                  <a:t>12</a:t>
                </a:r>
                <a:r>
                  <a:rPr lang="en-IT" sz="4000" dirty="0"/>
                  <a:t>+…</a:t>
                </a:r>
              </a:p>
            </p:txBody>
          </p:sp>
        </mc:Choice>
        <mc:Fallback>
          <p:sp>
            <p:nvSpPr>
              <p:cNvPr id="12" name="TextBox 11">
                <a:extLst>
                  <a:ext uri="{FF2B5EF4-FFF2-40B4-BE49-F238E27FC236}">
                    <a16:creationId xmlns:a16="http://schemas.microsoft.com/office/drawing/2014/main" id="{CBCE8CEB-5C71-F9BD-9115-D16EABD8CBEA}"/>
                  </a:ext>
                </a:extLst>
              </p:cNvPr>
              <p:cNvSpPr txBox="1">
                <a:spLocks noRot="1" noChangeAspect="1" noMove="1" noResize="1" noEditPoints="1" noAdjustHandles="1" noChangeArrowheads="1" noChangeShapeType="1" noTextEdit="1"/>
              </p:cNvSpPr>
              <p:nvPr/>
            </p:nvSpPr>
            <p:spPr>
              <a:xfrm>
                <a:off x="159671" y="3985761"/>
                <a:ext cx="6553076" cy="798617"/>
              </a:xfrm>
              <a:prstGeom prst="rect">
                <a:avLst/>
              </a:prstGeom>
              <a:blipFill>
                <a:blip r:embed="rId7"/>
                <a:stretch>
                  <a:fillRect t="-9375" r="-2321" b="-23438"/>
                </a:stretch>
              </a:blipFill>
            </p:spPr>
            <p:txBody>
              <a:bodyPr/>
              <a:lstStyle/>
              <a:p>
                <a:r>
                  <a:rPr lang="en-IT">
                    <a:noFill/>
                  </a:rPr>
                  <a:t> </a:t>
                </a:r>
              </a:p>
            </p:txBody>
          </p:sp>
        </mc:Fallback>
      </mc:AlternateContent>
      <p:pic>
        <p:nvPicPr>
          <p:cNvPr id="14" name="Picture 13">
            <a:extLst>
              <a:ext uri="{FF2B5EF4-FFF2-40B4-BE49-F238E27FC236}">
                <a16:creationId xmlns:a16="http://schemas.microsoft.com/office/drawing/2014/main" id="{79A77AFC-ECDF-EF87-0A75-A6974BFC1298}"/>
              </a:ext>
            </a:extLst>
          </p:cNvPr>
          <p:cNvPicPr>
            <a:picLocks noChangeAspect="1"/>
          </p:cNvPicPr>
          <p:nvPr/>
        </p:nvPicPr>
        <p:blipFill>
          <a:blip r:embed="rId8"/>
          <a:stretch>
            <a:fillRect/>
          </a:stretch>
        </p:blipFill>
        <p:spPr>
          <a:xfrm>
            <a:off x="3712780" y="4936517"/>
            <a:ext cx="7772400" cy="1422626"/>
          </a:xfrm>
          <a:prstGeom prst="rect">
            <a:avLst/>
          </a:prstGeom>
        </p:spPr>
      </p:pic>
    </p:spTree>
    <p:extLst>
      <p:ext uri="{BB962C8B-B14F-4D97-AF65-F5344CB8AC3E}">
        <p14:creationId xmlns:p14="http://schemas.microsoft.com/office/powerpoint/2010/main" val="3507121085"/>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2308</TotalTime>
  <Words>2341</Words>
  <Application>Microsoft Macintosh PowerPoint</Application>
  <PresentationFormat>Widescreen</PresentationFormat>
  <Paragraphs>391</Paragraphs>
  <Slides>25</Slides>
  <Notes>25</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Garamond</vt:lpstr>
      <vt:lpstr>Cambria Math</vt:lpstr>
      <vt:lpstr>Comic Sans MS</vt:lpstr>
      <vt:lpstr>Calibri</vt:lpstr>
      <vt:lpstr>Titillium Web</vt:lpstr>
      <vt:lpstr>Inter Light</vt:lpstr>
      <vt:lpstr>Andale Mono</vt:lpstr>
      <vt:lpstr>Titillium Web SemiBold</vt:lpstr>
      <vt:lpstr>Arial</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SALVATORE MICCICHE'</cp:lastModifiedBy>
  <cp:revision>105</cp:revision>
  <cp:lastPrinted>2025-05-25T16:23:15Z</cp:lastPrinted>
  <dcterms:created xsi:type="dcterms:W3CDTF">2022-07-26T13:28:46Z</dcterms:created>
  <dcterms:modified xsi:type="dcterms:W3CDTF">2025-05-29T09:34:06Z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ies>
</file>