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nter Light" panose="02000503000000020004" pitchFamily="2" charset="0"/>
      <p:regular r:id="rId31"/>
      <p:bold r:id="rId32"/>
      <p:italic r:id="rId33"/>
      <p:boldItalic r:id="rId34"/>
    </p:embeddedFont>
    <p:embeddedFont>
      <p:font typeface="Titillium Web" pitchFamily="2" charset="77"/>
      <p:regular r:id="rId35"/>
      <p:bold r:id="rId36"/>
      <p:italic r:id="rId37"/>
      <p:boldItalic r:id="rId38"/>
    </p:embeddedFont>
    <p:embeddedFont>
      <p:font typeface="Titillium Web SemiBold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MMiZ0RbZP68rtpfdlBBxNW6ew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99FB70-2ADE-4159-9D43-E82BF0B9E01D}">
  <a:tblStyle styleId="{7399FB70-2ADE-4159-9D43-E82BF0B9E0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711"/>
  </p:normalViewPr>
  <p:slideViewPr>
    <p:cSldViewPr snapToGrid="0">
      <p:cViewPr varScale="1">
        <p:scale>
          <a:sx n="78" d="100"/>
          <a:sy n="78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180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_DYpiuJ9yX7kMaxVHYK_sSS4lwL06eHd/edit?usp=sharing&amp;ouid=110271993913310655163&amp;rtpof=true&amp;sd=tru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dec7b83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5dec7b83d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https://docs.google.com/presentation/d/1_DYpiuJ9yX7kMaxVHYK_sSS4lwL06eHd/edit</a:t>
            </a:r>
            <a:endParaRPr/>
          </a:p>
        </p:txBody>
      </p:sp>
      <p:sp>
        <p:nvSpPr>
          <p:cNvPr id="119" name="Google Shape;119;g35dec7b83d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cf5e94d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35cf5e94d9b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35cf5e94d9b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d9626b42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5d9626b42a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9" name="Google Shape;269;g35d9626b42a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da59b790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35da59b7907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g35da59b7907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da59b790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35da59b7907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7" name="Google Shape;307;g35da59b7907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dcf7692f1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35dcf7692f1_3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3" name="Google Shape;323;g35dcf7692f1_3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77e47ecf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3577e47ecff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8" name="Google Shape;338;g3577e47ecff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dec7b83d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35dec7b83da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4" name="Google Shape;354;g35dec7b83da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dcf7692f1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35dcf7692f1_4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35dcf7692f1_4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77e47ecf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3577e47ecff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9" name="Google Shape;389;g3577e47ecff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7df92e4ca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7df92e4ca9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5" name="Google Shape;405;g27df92e4ca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dec7b83da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35dec7b83da_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8" name="Google Shape;418;g35dec7b83da_8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e9855f2d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5e9855f2de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5e9855f2d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dec7b83d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35dec7b83da_0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37" name="Google Shape;437;g35dec7b83da_0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5dec7b83d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35dec7b83d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52" name="Google Shape;452;g35dec7b83da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dec7b83d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35dec7b83da_0_177:notes"/>
          <p:cNvSpPr txBox="1">
            <a:spLocks noGrp="1"/>
          </p:cNvSpPr>
          <p:nvPr>
            <p:ph type="body" idx="1"/>
          </p:nvPr>
        </p:nvSpPr>
        <p:spPr>
          <a:xfrm>
            <a:off x="699655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6" name="Google Shape;466;g35dec7b83da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ddab8ab7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5ddab8ab78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48" name="Google Shape;148;g35ddab8ab78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ddab8ab78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35ddab8ab78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63" name="Google Shape;163;g35ddab8ab78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dec7b83d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35dec7b83da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7" name="Google Shape;177;g35dec7b83da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d9626b42a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35d9626b42a_2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1" name="Google Shape;191;g35d9626b42a_2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dc14bc0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35dc14bc09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5" name="Google Shape;205;g35dc14bc09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dc14bc09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5dc14bc09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9" name="Google Shape;219;g35dc14bc09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dcf7692f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35dcf7692f1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3" name="Google Shape;233;g35dcf7692f1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.jp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5dec7b83da_0_0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5dec7b83da_0_0"/>
          <p:cNvSpPr txBox="1"/>
          <p:nvPr/>
        </p:nvSpPr>
        <p:spPr>
          <a:xfrm>
            <a:off x="1103250" y="1380462"/>
            <a:ext cx="9985500" cy="425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8181"/>
              <a:buFont typeface="Titillium Web"/>
              <a:buNone/>
            </a:pP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CUDA-powered Large Scale Investigation of </a:t>
            </a:r>
            <a:b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Cosmic Rays Spatial Propagation </a:t>
            </a:r>
            <a:b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Monte Carlo SDEs</a:t>
            </a:r>
            <a:endParaRPr sz="4400" b="0" i="1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Titillium Web"/>
              <a:buNone/>
            </a:pP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 (SDE on GPU for Optimization) </a:t>
            </a: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Optimization and performances testing of CUDA-(multi)GPU-accelerated codes </a:t>
            </a: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the automatic parameterization of physical models based on SDE Monte Carlo algorithms</a:t>
            </a:r>
            <a:endParaRPr sz="1800" i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Titillium Web"/>
              <a:buNone/>
            </a:pPr>
            <a:endParaRPr sz="1800" i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6363"/>
              <a:buFont typeface="Titillium Web"/>
              <a:buNone/>
            </a:pPr>
            <a:r>
              <a:rPr lang="it-IT" sz="2200" b="1" i="1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Leone Bacciu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¹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, </a:t>
            </a:r>
            <a:r>
              <a:rPr lang="it-IT" sz="2200" b="1" i="1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Matteo Grazioso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¹ ²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, Sabina Rossi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¹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, 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Marco S. Nobile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¹</a:t>
            </a:r>
            <a:b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</a:br>
            <a:endParaRPr sz="56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</a:ext>
              </a:extLs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6363"/>
              <a:buFont typeface="Titillium Web"/>
              <a:buNone/>
            </a:pP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Spoke 3 Advisors: 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Giovanni Cavallotto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², 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Stefano Della Torre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²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r>
              <a:rPr lang="it-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1: Ca’ Foscari University of Venice</a:t>
            </a: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r>
              <a:rPr lang="it-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2: National Institute of Nuclear Physics (INFN) Milano Bicocca Division</a:t>
            </a: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" name="Google Shape;123;g35dec7b83da_0_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g35dec7b83da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g35dec7b83da_0_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35dec7b83da_0_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g35dec7b83da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5dec7b83da_0_0"/>
          <p:cNvSpPr txBox="1"/>
          <p:nvPr/>
        </p:nvSpPr>
        <p:spPr>
          <a:xfrm>
            <a:off x="0" y="5853663"/>
            <a:ext cx="6525900" cy="515400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III Technical </a:t>
            </a:r>
            <a:r>
              <a:rPr lang="it-IT" sz="1800" b="1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Meeting</a:t>
            </a: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, Perugia 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26-29 Maggio, 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35cf5e94d9b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g35cf5e94d9b_0_10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54" name="Google Shape;254;g35cf5e94d9b_0_10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g35cf5e94d9b_0_10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35cf5e94d9b_0_10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g35cf5e94d9b_0_103"/>
          <p:cNvSpPr txBox="1"/>
          <p:nvPr/>
        </p:nvSpPr>
        <p:spPr>
          <a:xfrm>
            <a:off x="265038" y="1566675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🛠️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Language &amp; Library Migration</a:t>
            </a:r>
            <a:endParaRPr sz="2500" b="1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8" name="Google Shape;258;g35cf5e94d9b_0_103"/>
          <p:cNvSpPr txBox="1"/>
          <p:nvPr/>
        </p:nvSpPr>
        <p:spPr>
          <a:xfrm>
            <a:off x="5657238" y="1566675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🧠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Memory Management &amp; Layout</a:t>
            </a:r>
            <a:endParaRPr sz="25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9" name="Google Shape;259;g35cf5e94d9b_0_103"/>
          <p:cNvSpPr txBox="1"/>
          <p:nvPr/>
        </p:nvSpPr>
        <p:spPr>
          <a:xfrm>
            <a:off x="265038" y="3690088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🚀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Compilation &amp; GPU Tuning</a:t>
            </a:r>
            <a:endParaRPr sz="25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0" name="Google Shape;260;g35cf5e94d9b_0_103"/>
          <p:cNvSpPr txBox="1"/>
          <p:nvPr/>
        </p:nvSpPr>
        <p:spPr>
          <a:xfrm>
            <a:off x="265038" y="2336175"/>
            <a:ext cx="53922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Upgrade to </a:t>
            </a:r>
            <a:r>
              <a:rPr lang="it-IT" sz="2525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C++20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 and CUDA 12.4</a:t>
            </a:r>
            <a:r>
              <a:rPr lang="it-IT" sz="25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switch to smart pointers; introduce well-documented structs for clarity.</a:t>
            </a:r>
            <a:endParaRPr sz="25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35cf5e94d9b_0_103"/>
          <p:cNvSpPr txBox="1"/>
          <p:nvPr/>
        </p:nvSpPr>
        <p:spPr>
          <a:xfrm>
            <a:off x="5657251" y="2350450"/>
            <a:ext cx="3571200" cy="25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Grouped constants </a:t>
            </a:r>
            <a:br>
              <a:rPr lang="it-IT" sz="25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it-IT" sz="25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read-only </a:t>
            </a:r>
            <a:br>
              <a:rPr lang="it-IT" sz="25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 cache</a:t>
            </a:r>
            <a:r>
              <a:rPr lang="it-IT" sz="25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it-IT" sz="25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unified memory, </a:t>
            </a:r>
            <a:br>
              <a:rPr lang="it-IT" sz="2525"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local random </a:t>
            </a:r>
            <a:br>
              <a:rPr lang="it-IT" sz="2525"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states, </a:t>
            </a:r>
            <a:br>
              <a:rPr lang="it-IT" sz="2525"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reference-based </a:t>
            </a:r>
            <a:br>
              <a:rPr lang="it-IT" sz="2525">
                <a:latin typeface="Calibri"/>
                <a:ea typeface="Calibri"/>
                <a:cs typeface="Calibri"/>
                <a:sym typeface="Calibri"/>
              </a:rPr>
            </a:b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APIs.</a:t>
            </a:r>
            <a:endParaRPr sz="25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35cf5e94d9b_0_103"/>
          <p:cNvSpPr txBox="1"/>
          <p:nvPr/>
        </p:nvSpPr>
        <p:spPr>
          <a:xfrm>
            <a:off x="265038" y="4459600"/>
            <a:ext cx="53922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 b="1">
                <a:latin typeface="Calibri"/>
                <a:ea typeface="Calibri"/>
                <a:cs typeface="Calibri"/>
                <a:sym typeface="Calibri"/>
              </a:rPr>
              <a:t>CMake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 + scripts, zero-warning builds, profile-based thread/block configurations, </a:t>
            </a:r>
            <a:r>
              <a:rPr lang="it-IT" sz="2525" b="1">
                <a:latin typeface="Calibri"/>
                <a:ea typeface="Calibri"/>
                <a:cs typeface="Calibri"/>
                <a:sym typeface="Calibri"/>
              </a:rPr>
              <a:t>multithreaded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 job queue.</a:t>
            </a:r>
            <a:endParaRPr sz="252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35cf5e94d9b_0_103"/>
          <p:cNvPicPr preferRelativeResize="0"/>
          <p:nvPr/>
        </p:nvPicPr>
        <p:blipFill rotWithShape="1">
          <a:blip r:embed="rId5">
            <a:alphaModFix/>
          </a:blip>
          <a:srcRect l="47536" b="5838"/>
          <a:stretch/>
        </p:blipFill>
        <p:spPr>
          <a:xfrm>
            <a:off x="9000425" y="2540000"/>
            <a:ext cx="2943674" cy="38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5cf5e94d9b_0_103"/>
          <p:cNvSpPr txBox="1"/>
          <p:nvPr/>
        </p:nvSpPr>
        <p:spPr>
          <a:xfrm>
            <a:off x="265050" y="1030225"/>
            <a:ext cx="1122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 </a:t>
            </a: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improvements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65" name="Google Shape;265;g35cf5e94d9b_0_103"/>
          <p:cNvCxnSpPr/>
          <p:nvPr/>
        </p:nvCxnSpPr>
        <p:spPr>
          <a:xfrm rot="-5400000" flipH="1">
            <a:off x="7578625" y="2981675"/>
            <a:ext cx="1849800" cy="1573800"/>
          </a:xfrm>
          <a:prstGeom prst="curvedConnector3">
            <a:avLst>
              <a:gd name="adj1" fmla="val 12687"/>
            </a:avLst>
          </a:prstGeom>
          <a:noFill/>
          <a:ln w="38100" cap="flat" cmpd="sng">
            <a:solidFill>
              <a:srgbClr val="1C7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5d9626b42a_1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g35d9626b42a_1_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73" name="Google Shape;273;g35d9626b42a_1_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g35d9626b42a_1_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35d9626b42a_1_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" name="Google Shape;276;g35d9626b42a_1_2" title="WhatsApp Image 2025-05-29 at 10.57.39.jpeg"/>
          <p:cNvPicPr preferRelativeResize="0"/>
          <p:nvPr/>
        </p:nvPicPr>
        <p:blipFill rotWithShape="1">
          <a:blip r:embed="rId5">
            <a:alphaModFix/>
          </a:blip>
          <a:srcRect t="11753" b="-1198"/>
          <a:stretch/>
        </p:blipFill>
        <p:spPr>
          <a:xfrm>
            <a:off x="630875" y="1717459"/>
            <a:ext cx="4628550" cy="436950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5d9626b42a_1_2"/>
          <p:cNvSpPr txBox="1"/>
          <p:nvPr/>
        </p:nvSpPr>
        <p:spPr>
          <a:xfrm>
            <a:off x="137075" y="6033463"/>
            <a:ext cx="583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Execution time of COSMICA versions on a single N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vidia A40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g35d9626b42a_1_2"/>
          <p:cNvCxnSpPr>
            <a:stCxn id="279" idx="3"/>
            <a:endCxn id="280" idx="0"/>
          </p:cNvCxnSpPr>
          <p:nvPr/>
        </p:nvCxnSpPr>
        <p:spPr>
          <a:xfrm flipH="1">
            <a:off x="4845021" y="3900597"/>
            <a:ext cx="832500" cy="1608300"/>
          </a:xfrm>
          <a:prstGeom prst="straightConnector1">
            <a:avLst/>
          </a:prstGeom>
          <a:noFill/>
          <a:ln w="38100" cap="flat" cmpd="sng">
            <a:solidFill>
              <a:srgbClr val="1C7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g35d9626b42a_1_2"/>
          <p:cNvSpPr/>
          <p:nvPr/>
        </p:nvSpPr>
        <p:spPr>
          <a:xfrm>
            <a:off x="4521744" y="5508774"/>
            <a:ext cx="646800" cy="560400"/>
          </a:xfrm>
          <a:prstGeom prst="rect">
            <a:avLst/>
          </a:prstGeom>
          <a:noFill/>
          <a:ln w="28575" cap="flat" cmpd="sng">
            <a:solidFill>
              <a:srgbClr val="1C7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5d9626b42a_1_2"/>
          <p:cNvSpPr txBox="1"/>
          <p:nvPr/>
        </p:nvSpPr>
        <p:spPr>
          <a:xfrm>
            <a:off x="1483920" y="1717438"/>
            <a:ext cx="313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COSMICA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5d9626b42a_1_2"/>
          <p:cNvSpPr txBox="1"/>
          <p:nvPr/>
        </p:nvSpPr>
        <p:spPr>
          <a:xfrm>
            <a:off x="3820188" y="4505663"/>
            <a:ext cx="6468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at M9</a:t>
            </a:r>
            <a:endParaRPr b="1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5d9626b42a_1_2"/>
          <p:cNvSpPr/>
          <p:nvPr/>
        </p:nvSpPr>
        <p:spPr>
          <a:xfrm>
            <a:off x="3820188" y="4841963"/>
            <a:ext cx="646800" cy="12270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g35d9626b42a_1_2" title="ezgif.com-animated-gif-maker.gif"/>
          <p:cNvPicPr preferRelativeResize="0"/>
          <p:nvPr/>
        </p:nvPicPr>
        <p:blipFill rotWithShape="1">
          <a:blip r:embed="rId6">
            <a:alphaModFix/>
          </a:blip>
          <a:srcRect t="8107" b="2607"/>
          <a:stretch/>
        </p:blipFill>
        <p:spPr>
          <a:xfrm>
            <a:off x="7279250" y="1359013"/>
            <a:ext cx="4813049" cy="49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5d9626b42a_1_2"/>
          <p:cNvSpPr/>
          <p:nvPr/>
        </p:nvSpPr>
        <p:spPr>
          <a:xfrm>
            <a:off x="5366600" y="2696063"/>
            <a:ext cx="2123100" cy="1411200"/>
          </a:xfrm>
          <a:prstGeom prst="ellipse">
            <a:avLst/>
          </a:prstGeom>
          <a:noFill/>
          <a:ln w="38100" cap="flat" cmpd="sng">
            <a:solidFill>
              <a:srgbClr val="1C7FFF"/>
            </a:solidFill>
            <a:prstDash val="solid"/>
            <a:round/>
            <a:headEnd type="none" w="sm" len="sm"/>
            <a:tailEnd type="none" w="sm" len="sm"/>
          </a:ln>
          <a:effectLst>
            <a:outerShdw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900" b="1">
                <a:solidFill>
                  <a:srgbClr val="2A65AF"/>
                </a:solidFill>
                <a:latin typeface="Calibri"/>
                <a:ea typeface="Calibri"/>
                <a:cs typeface="Calibri"/>
                <a:sym typeface="Calibri"/>
              </a:rPr>
              <a:t>COSMICA + SDEGnO updates</a:t>
            </a:r>
            <a:endParaRPr sz="1900" b="1">
              <a:solidFill>
                <a:srgbClr val="2A65A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900" b="1">
                <a:solidFill>
                  <a:srgbClr val="2A65AF"/>
                </a:solidFill>
                <a:latin typeface="Calibri"/>
                <a:ea typeface="Calibri"/>
                <a:cs typeface="Calibri"/>
                <a:sym typeface="Calibri"/>
              </a:rPr>
              <a:t>(M10)</a:t>
            </a:r>
            <a:endParaRPr sz="1900" b="1">
              <a:solidFill>
                <a:srgbClr val="2A6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5d9626b42a_1_2"/>
          <p:cNvSpPr txBox="1"/>
          <p:nvPr/>
        </p:nvSpPr>
        <p:spPr>
          <a:xfrm>
            <a:off x="265050" y="1030225"/>
            <a:ext cx="8117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Results: Execution Time and Stability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5da59b7907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g35da59b7907_0_8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93" name="Google Shape;293;g35da59b7907_0_8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g35da59b7907_0_8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35da59b7907_0_8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g35da59b7907_0_81"/>
          <p:cNvSpPr txBox="1"/>
          <p:nvPr/>
        </p:nvSpPr>
        <p:spPr>
          <a:xfrm>
            <a:off x="265038" y="1717450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latin typeface="Titillium Web"/>
                <a:ea typeface="Titillium Web"/>
                <a:cs typeface="Titillium Web"/>
                <a:sym typeface="Titillium Web"/>
              </a:rPr>
              <a:t>💻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Command-Line Interface</a:t>
            </a:r>
            <a:endParaRPr sz="2500" b="1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7" name="Google Shape;297;g35da59b7907_0_81"/>
          <p:cNvSpPr txBox="1"/>
          <p:nvPr/>
        </p:nvSpPr>
        <p:spPr>
          <a:xfrm>
            <a:off x="6237513" y="1717450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📝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Logging &amp; Monitoring</a:t>
            </a:r>
            <a:endParaRPr sz="25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8" name="Google Shape;298;g35da59b7907_0_81"/>
          <p:cNvSpPr txBox="1"/>
          <p:nvPr/>
        </p:nvSpPr>
        <p:spPr>
          <a:xfrm>
            <a:off x="265038" y="4114363"/>
            <a:ext cx="539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🎲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Reproducibility &amp; Flexibility</a:t>
            </a:r>
            <a:endParaRPr sz="25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9" name="Google Shape;299;g35da59b7907_0_81"/>
          <p:cNvSpPr txBox="1"/>
          <p:nvPr/>
        </p:nvSpPr>
        <p:spPr>
          <a:xfrm>
            <a:off x="265038" y="2486950"/>
            <a:ext cx="53922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Robust CLI parser, </a:t>
            </a:r>
            <a:r>
              <a:rPr lang="it-IT" sz="2525" b="1">
                <a:latin typeface="Calibri"/>
                <a:ea typeface="Calibri"/>
                <a:cs typeface="Calibri"/>
                <a:sym typeface="Calibri"/>
              </a:rPr>
              <a:t>YAML I/O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 via stdin/stdout, batch testing without temp files.</a:t>
            </a:r>
            <a:endParaRPr sz="25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5da59b7907_0_81"/>
          <p:cNvSpPr txBox="1"/>
          <p:nvPr/>
        </p:nvSpPr>
        <p:spPr>
          <a:xfrm>
            <a:off x="6237513" y="2486938"/>
            <a:ext cx="53922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Categorized, timestamped logging framework with </a:t>
            </a:r>
            <a:r>
              <a:rPr lang="it-IT" sz="2525" b="1">
                <a:latin typeface="Calibri"/>
                <a:ea typeface="Calibri"/>
                <a:cs typeface="Calibri"/>
                <a:sym typeface="Calibri"/>
              </a:rPr>
              <a:t>high-precision timers for in-depth profiling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.</a:t>
            </a:r>
            <a:endParaRPr sz="25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35da59b7907_0_81"/>
          <p:cNvSpPr txBox="1"/>
          <p:nvPr/>
        </p:nvSpPr>
        <p:spPr>
          <a:xfrm>
            <a:off x="265038" y="4883875"/>
            <a:ext cx="53922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000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•"/>
            </a:pP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User-provided random seed, deterministic pseudo-random sequences for </a:t>
            </a:r>
            <a:r>
              <a:rPr lang="it-IT" sz="2525" b="1">
                <a:latin typeface="Calibri"/>
                <a:ea typeface="Calibri"/>
                <a:cs typeface="Calibri"/>
                <a:sym typeface="Calibri"/>
              </a:rPr>
              <a:t>consistent debugging</a:t>
            </a:r>
            <a:r>
              <a:rPr lang="it-IT" sz="2525">
                <a:latin typeface="Calibri"/>
                <a:ea typeface="Calibri"/>
                <a:cs typeface="Calibri"/>
                <a:sym typeface="Calibri"/>
              </a:rPr>
              <a:t>.</a:t>
            </a:r>
            <a:endParaRPr sz="252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35da59b7907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0613" y="3664438"/>
            <a:ext cx="4086020" cy="269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5da59b7907_0_81"/>
          <p:cNvSpPr txBox="1"/>
          <p:nvPr/>
        </p:nvSpPr>
        <p:spPr>
          <a:xfrm>
            <a:off x="265050" y="1030225"/>
            <a:ext cx="1156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Architecture improvements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35da59b7907_0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g35da59b7907_0_67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11" name="Google Shape;311;g35da59b7907_0_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g35da59b7907_0_67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35da59b7907_0_67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g35da59b7907_0_67"/>
          <p:cNvSpPr txBox="1"/>
          <p:nvPr/>
        </p:nvSpPr>
        <p:spPr>
          <a:xfrm>
            <a:off x="265253" y="3634150"/>
            <a:ext cx="601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📥</a:t>
            </a: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Input/Output Handling</a:t>
            </a:r>
            <a:endParaRPr sz="2500" b="1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5" name="Google Shape;315;g35da59b7907_0_67"/>
          <p:cNvSpPr txBox="1"/>
          <p:nvPr/>
        </p:nvSpPr>
        <p:spPr>
          <a:xfrm>
            <a:off x="265175" y="4403650"/>
            <a:ext cx="6747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C++ library parser, </a:t>
            </a:r>
            <a:r>
              <a:rPr lang="it-IT" sz="2500" b="1">
                <a:latin typeface="Calibri"/>
                <a:ea typeface="Calibri"/>
                <a:cs typeface="Calibri"/>
                <a:sym typeface="Calibri"/>
              </a:rPr>
              <a:t>YAML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 for human-readable configs, standardized I/O for seamless visualization, pipeline tools compatibility.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35da59b7907_0_67"/>
          <p:cNvSpPr txBox="1"/>
          <p:nvPr/>
        </p:nvSpPr>
        <p:spPr>
          <a:xfrm>
            <a:off x="265187" y="2773325"/>
            <a:ext cx="6747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Batch parametrization, </a:t>
            </a:r>
            <a:r>
              <a:rPr lang="it-IT" sz="2500" b="1">
                <a:latin typeface="Calibri"/>
                <a:ea typeface="Calibri"/>
                <a:cs typeface="Calibri"/>
                <a:sym typeface="Calibri"/>
              </a:rPr>
              <a:t>multi-isotope simulation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, index vectors for scheduling.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5da59b7907_0_67"/>
          <p:cNvSpPr txBox="1"/>
          <p:nvPr/>
        </p:nvSpPr>
        <p:spPr>
          <a:xfrm>
            <a:off x="265050" y="1030225"/>
            <a:ext cx="1156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Architecture improvements: SDEGnO Interface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" name="Google Shape;318;g35da59b7907_0_67"/>
          <p:cNvSpPr txBox="1"/>
          <p:nvPr/>
        </p:nvSpPr>
        <p:spPr>
          <a:xfrm>
            <a:off x="265113" y="2003825"/>
            <a:ext cx="601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📊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Parametrizations &amp; Isotope Support</a:t>
            </a:r>
            <a:endParaRPr sz="2500"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9" name="Google Shape;319;g35da59b7907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0175" y="1538125"/>
            <a:ext cx="3518675" cy="472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5dcf7692f1_3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g35dcf7692f1_3_2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27" name="Google Shape;327;g35dcf7692f1_3_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g35dcf7692f1_3_2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35dcf7692f1_3_2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0" name="Google Shape;330;g35dcf7692f1_3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675" y="1717450"/>
            <a:ext cx="7695324" cy="45101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5dcf7692f1_3_21"/>
          <p:cNvSpPr/>
          <p:nvPr/>
        </p:nvSpPr>
        <p:spPr>
          <a:xfrm>
            <a:off x="5503711" y="1938940"/>
            <a:ext cx="1554300" cy="662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35dcf7692f1_3_21"/>
          <p:cNvSpPr txBox="1"/>
          <p:nvPr/>
        </p:nvSpPr>
        <p:spPr>
          <a:xfrm>
            <a:off x="265050" y="2340950"/>
            <a:ext cx="3639300" cy="3263100"/>
          </a:xfrm>
          <a:prstGeom prst="rect">
            <a:avLst/>
          </a:prstGeom>
          <a:noFill/>
          <a:ln w="19050" cap="flat" cmpd="sng">
            <a:solidFill>
              <a:srgbClr val="2A65A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Simulations for multiple parametrizations, isotopes and periods can be </a:t>
            </a:r>
            <a:r>
              <a:rPr lang="it-IT" sz="2500" b="1">
                <a:latin typeface="Calibri"/>
                <a:ea typeface="Calibri"/>
                <a:cs typeface="Calibri"/>
                <a:sym typeface="Calibri"/>
              </a:rPr>
              <a:t>dispatched in parallel on the same run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2500">
                <a:latin typeface="Calibri"/>
                <a:ea typeface="Calibri"/>
                <a:cs typeface="Calibri"/>
                <a:sym typeface="Calibri"/>
              </a:rPr>
            </a:b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This ensures </a:t>
            </a:r>
            <a:br>
              <a:rPr lang="it-IT" sz="25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2500" b="1" u="sng">
                <a:latin typeface="Calibri"/>
                <a:ea typeface="Calibri"/>
                <a:cs typeface="Calibri"/>
                <a:sym typeface="Calibri"/>
              </a:rPr>
              <a:t>maximal GPU utilization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g35dcf7692f1_3_21"/>
          <p:cNvCxnSpPr>
            <a:stCxn id="331" idx="1"/>
            <a:endCxn id="332" idx="3"/>
          </p:cNvCxnSpPr>
          <p:nvPr/>
        </p:nvCxnSpPr>
        <p:spPr>
          <a:xfrm flipH="1">
            <a:off x="3904411" y="2269990"/>
            <a:ext cx="1599300" cy="1702500"/>
          </a:xfrm>
          <a:prstGeom prst="curvedConnector3">
            <a:avLst>
              <a:gd name="adj1" fmla="val 59294"/>
            </a:avLst>
          </a:prstGeom>
          <a:noFill/>
          <a:ln w="38100" cap="flat" cmpd="sng">
            <a:solidFill>
              <a:srgbClr val="2A65A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4" name="Google Shape;334;g35dcf7692f1_3_21"/>
          <p:cNvSpPr txBox="1"/>
          <p:nvPr/>
        </p:nvSpPr>
        <p:spPr>
          <a:xfrm>
            <a:off x="265050" y="1030225"/>
            <a:ext cx="1156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Architecture improvements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3577e47ecff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g3577e47ecff_0_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42" name="Google Shape;342;g3577e47ecff_0_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g3577e47ecff_0_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3577e47ecff_0_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5" name="Google Shape;345;g3577e47ecff_0_4" title="nk0_runtime_speedup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988" y="1576225"/>
            <a:ext cx="10392013" cy="484586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577e47ecff_0_4"/>
          <p:cNvSpPr txBox="1"/>
          <p:nvPr/>
        </p:nvSpPr>
        <p:spPr>
          <a:xfrm>
            <a:off x="265050" y="1030225"/>
            <a:ext cx="1134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Results: &gt;115 times speedup ([M9]/[</a:t>
            </a: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M10</a:t>
            </a: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]) 🤩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7" name="Google Shape;347;g3577e47ecff_0_4"/>
          <p:cNvCxnSpPr/>
          <p:nvPr/>
        </p:nvCxnSpPr>
        <p:spPr>
          <a:xfrm>
            <a:off x="6679250" y="2103250"/>
            <a:ext cx="4533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g3577e47ecff_0_4"/>
          <p:cNvCxnSpPr/>
          <p:nvPr/>
        </p:nvCxnSpPr>
        <p:spPr>
          <a:xfrm rot="10800000">
            <a:off x="3283150" y="1470625"/>
            <a:ext cx="3399600" cy="630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9" name="Google Shape;349;g3577e47ecff_0_4"/>
          <p:cNvSpPr txBox="1"/>
          <p:nvPr/>
        </p:nvSpPr>
        <p:spPr>
          <a:xfrm rot="-1928851">
            <a:off x="1921570" y="2943332"/>
            <a:ext cx="3307267" cy="49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COSMICA at M9 (V6)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577e47ecff_0_4"/>
          <p:cNvSpPr txBox="1"/>
          <p:nvPr/>
        </p:nvSpPr>
        <p:spPr>
          <a:xfrm rot="-1273914">
            <a:off x="1276544" y="4638635"/>
            <a:ext cx="5167562" cy="4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COSMICA + SDEGnO interface (V8)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35dec7b83da_0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g35dec7b83da_0_14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58" name="Google Shape;358;g35dec7b83da_0_1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g35dec7b83da_0_14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35dec7b83da_0_14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g35dec7b83da_0_141"/>
          <p:cNvSpPr txBox="1"/>
          <p:nvPr/>
        </p:nvSpPr>
        <p:spPr>
          <a:xfrm>
            <a:off x="265050" y="1030225"/>
            <a:ext cx="1156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 Backbone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" name="Google Shape;362;g35dec7b83da_0_141"/>
          <p:cNvSpPr txBox="1"/>
          <p:nvPr/>
        </p:nvSpPr>
        <p:spPr>
          <a:xfrm>
            <a:off x="265050" y="1538125"/>
            <a:ext cx="69351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built a streamlined framework to: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Dynamically generated inputs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integrating multiple hyperparameter sources and parameter grid.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parallel simulations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across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multi-GPU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Parse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aggregate simulation outputs.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modulated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spectra for each isotope.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 results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single or multiple simulations for comparison.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 simulation fitness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comparison with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data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35dec7b83da_0_141"/>
          <p:cNvSpPr txBox="1"/>
          <p:nvPr/>
        </p:nvSpPr>
        <p:spPr>
          <a:xfrm>
            <a:off x="7480600" y="4615363"/>
            <a:ext cx="4348200" cy="1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currently in the process of evaluating and testing various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black-box optimization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meta-heuristic methods, such as…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g35dec7b83da_0_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0600" y="1538137"/>
            <a:ext cx="4348199" cy="27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35dcf7692f1_4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g35dcf7692f1_4_2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72" name="Google Shape;372;g35dcf7692f1_4_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g35dcf7692f1_4_28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35dcf7692f1_4_28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g35dcf7692f1_4_28"/>
          <p:cNvSpPr txBox="1"/>
          <p:nvPr/>
        </p:nvSpPr>
        <p:spPr>
          <a:xfrm>
            <a:off x="265050" y="1030225"/>
            <a:ext cx="1156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 Methods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76" name="Google Shape;376;g35dcf7692f1_4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90525"/>
            <a:ext cx="2900869" cy="17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5dcf7692f1_4_28"/>
          <p:cNvSpPr txBox="1"/>
          <p:nvPr/>
        </p:nvSpPr>
        <p:spPr>
          <a:xfrm>
            <a:off x="265050" y="3486999"/>
            <a:ext cx="26781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Covariance Matrix Adaptation Evolution Strategy (CMA-ES)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g35dcf7692f1_4_28" title="ParticleSwarmArrowsAnimation.gif"/>
          <p:cNvPicPr preferRelativeResize="0"/>
          <p:nvPr/>
        </p:nvPicPr>
        <p:blipFill rotWithShape="1">
          <a:blip r:embed="rId6">
            <a:alphaModFix/>
          </a:blip>
          <a:srcRect l="5869" t="2625" r="7938" b="2254"/>
          <a:stretch/>
        </p:blipFill>
        <p:spPr>
          <a:xfrm>
            <a:off x="8026825" y="1193797"/>
            <a:ext cx="2678101" cy="221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5dcf7692f1_4_28"/>
          <p:cNvSpPr txBox="1"/>
          <p:nvPr/>
        </p:nvSpPr>
        <p:spPr>
          <a:xfrm>
            <a:off x="7622275" y="3329800"/>
            <a:ext cx="348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Swarm Optimization (PSO)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g35dcf7692f1_4_28" title="diffev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9925" y="1030225"/>
            <a:ext cx="2115670" cy="23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5dcf7692f1_4_28"/>
          <p:cNvSpPr txBox="1"/>
          <p:nvPr/>
        </p:nvSpPr>
        <p:spPr>
          <a:xfrm>
            <a:off x="3623263" y="3045700"/>
            <a:ext cx="34290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 Evolution (DE)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g35dcf7692f1_4_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9723" y="3826887"/>
            <a:ext cx="2736102" cy="1862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35dcf7692f1_4_28"/>
          <p:cNvSpPr txBox="1"/>
          <p:nvPr/>
        </p:nvSpPr>
        <p:spPr>
          <a:xfrm>
            <a:off x="3969725" y="5484025"/>
            <a:ext cx="290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 surrogate model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g35dcf7692f1_4_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26825" y="4253212"/>
            <a:ext cx="2678098" cy="122263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5dcf7692f1_4_28"/>
          <p:cNvSpPr txBox="1"/>
          <p:nvPr/>
        </p:nvSpPr>
        <p:spPr>
          <a:xfrm>
            <a:off x="8026825" y="5641225"/>
            <a:ext cx="29010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Bee Colony (ABC)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3577e47ecff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g3577e47ecff_0_26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393" name="Google Shape;393;g3577e47ecff_0_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g3577e47ecff_0_26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3577e47ecff_0_26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6" name="Google Shape;396;g3577e47ecff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950" y="1538125"/>
            <a:ext cx="7314553" cy="372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577e47ecff_0_26" title="image-removebg-previ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4600" y="1089746"/>
            <a:ext cx="2597125" cy="2181175"/>
          </a:xfrm>
          <a:prstGeom prst="rect">
            <a:avLst/>
          </a:prstGeom>
          <a:noFill/>
          <a:ln>
            <a:noFill/>
          </a:ln>
          <a:effectLst>
            <a:outerShdw blurRad="214313" dist="104775" dir="21540001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398" name="Google Shape;398;g3577e47ecff_0_26"/>
          <p:cNvGraphicFramePr/>
          <p:nvPr/>
        </p:nvGraphicFramePr>
        <p:xfrm>
          <a:off x="3905250" y="3509738"/>
          <a:ext cx="7650550" cy="2541415"/>
        </p:xfrm>
        <a:graphic>
          <a:graphicData uri="http://schemas.openxmlformats.org/drawingml/2006/table">
            <a:tbl>
              <a:tblPr>
                <a:noFill/>
                <a:tableStyleId>{7399FB70-2ADE-4159-9D43-E82BF0B9E01D}</a:tableStyleId>
              </a:tblPr>
              <a:tblGrid>
                <a:gridCol w="90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b="1"/>
                        <a:t>Milestone​</a:t>
                      </a:r>
                      <a:endParaRPr sz="1300" b="1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b="1"/>
                        <a:t>Target​</a:t>
                      </a:r>
                      <a:endParaRPr sz="1300" b="1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b="1"/>
                        <a:t>KPI​</a:t>
                      </a:r>
                      <a:endParaRPr sz="1300" b="1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b="1"/>
                        <a:t>Completion</a:t>
                      </a:r>
                      <a:endParaRPr sz="1300" b="1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1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In-depth analysis of the problem 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Prototype SDEGNO code for parameter search​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100%​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2​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Adapting COSMICA code for running parameter search on GPU and interfacing SDEGNO code​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Release patch to COSMICA​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100%​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3​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Expanding SDEGNO code with parameters search algorithm​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Release SDEGNO code​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50%​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4​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Benchmark SDEGNO performances with actual grid based method​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Benchmark analysis​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/>
                        <a:t>0%​</a:t>
                      </a:r>
                      <a:endParaRPr sz="1300"/>
                    </a:p>
                  </a:txBody>
                  <a:tcPr marL="9525" marR="9525" marT="9525" marB="95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" name="Google Shape;399;g3577e47ecff_0_26"/>
          <p:cNvSpPr txBox="1"/>
          <p:nvPr/>
        </p:nvSpPr>
        <p:spPr>
          <a:xfrm>
            <a:off x="265050" y="5559975"/>
            <a:ext cx="349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criticalities!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g3577e47ecff_0_26"/>
          <p:cNvCxnSpPr/>
          <p:nvPr/>
        </p:nvCxnSpPr>
        <p:spPr>
          <a:xfrm rot="10800000">
            <a:off x="4413325" y="1929925"/>
            <a:ext cx="0" cy="1428300"/>
          </a:xfrm>
          <a:prstGeom prst="straightConnector1">
            <a:avLst/>
          </a:prstGeom>
          <a:noFill/>
          <a:ln w="76200" cap="flat" cmpd="sng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g3577e47ecff_0_26"/>
          <p:cNvSpPr txBox="1"/>
          <p:nvPr/>
        </p:nvSpPr>
        <p:spPr>
          <a:xfrm>
            <a:off x="265050" y="1030225"/>
            <a:ext cx="8117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Status and Perspectives: KPIs</a:t>
            </a:r>
            <a:endParaRPr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7df92e4ca9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g27df92e4ca9_0_3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09" name="Google Shape;409;g27df92e4ca9_0_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g27df92e4ca9_0_3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27df92e4ca9_0_3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g27df92e4ca9_0_34"/>
          <p:cNvSpPr txBox="1"/>
          <p:nvPr/>
        </p:nvSpPr>
        <p:spPr>
          <a:xfrm>
            <a:off x="288375" y="1634300"/>
            <a:ext cx="11419800" cy="2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1C7FFF"/>
                </a:solidFill>
              </a:rPr>
              <a:t>🔍 Apply the parameter search to a real case study</a:t>
            </a:r>
            <a:endParaRPr sz="2000" b="1">
              <a:solidFill>
                <a:srgbClr val="1C7FFF"/>
              </a:solidFill>
            </a:endParaRPr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</a:rPr>
              <a:t>automated parameter optimization to model solar events events with high precision.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1C7FFF"/>
                </a:solidFill>
              </a:rPr>
              <a:t>💻 Open Source release</a:t>
            </a:r>
            <a:endParaRPr sz="2000" b="1">
              <a:solidFill>
                <a:srgbClr val="1C7FFF"/>
              </a:solidFill>
            </a:endParaRPr>
          </a:p>
          <a:p>
            <a:pPr marL="45720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</a:rPr>
              <a:t>of tools and frameworks developed, promoting transparency, collaboration, and reproducibility.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1C7FFF"/>
                </a:solidFill>
              </a:rPr>
              <a:t>🧩 Development of a modular and scalable framework</a:t>
            </a:r>
            <a:endParaRPr sz="16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</a:rPr>
              <a:t>adaptable to a wide spectrum of physical modeling scenarios and reusable across HPC research.</a:t>
            </a:r>
            <a:endParaRPr sz="1800" b="1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3" name="Google Shape;413;g27df92e4ca9_0_34"/>
          <p:cNvSpPr txBox="1"/>
          <p:nvPr/>
        </p:nvSpPr>
        <p:spPr>
          <a:xfrm>
            <a:off x="265050" y="1030225"/>
            <a:ext cx="8117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Goals we expect to achieve in next months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14" name="Google Shape;414;g27df92e4ca9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3747" y="4184400"/>
            <a:ext cx="2984507" cy="2082325"/>
          </a:xfrm>
          <a:prstGeom prst="rect">
            <a:avLst/>
          </a:prstGeom>
          <a:noFill/>
          <a:ln>
            <a:noFill/>
          </a:ln>
          <a:effectLst>
            <a:outerShdw blurRad="1428750" dist="666750" dir="21540000" algn="bl" rotWithShape="0">
              <a:srgbClr val="2B65AF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265050" y="1030225"/>
            <a:ext cx="11611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Rationale: </a:t>
            </a:r>
            <a:r>
              <a:rPr lang="it-IT" sz="3000" b="1">
                <a:solidFill>
                  <a:srgbClr val="1C7FFF"/>
                </a:solidFill>
              </a:rPr>
              <a:t>Background &amp; Motivation</a:t>
            </a: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265050" y="1717450"/>
            <a:ext cx="79977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Cosmic Rays</a:t>
            </a:r>
            <a:r>
              <a:rPr lang="it-IT" sz="2000">
                <a:solidFill>
                  <a:schemeClr val="dk1"/>
                </a:solidFill>
              </a:rPr>
              <a:t> (CRs) are charged particles originating from Sun, G</a:t>
            </a:r>
            <a:r>
              <a:rPr lang="it-IT" sz="2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alactic</a:t>
            </a:r>
            <a:r>
              <a:rPr lang="it-IT" sz="2000">
                <a:solidFill>
                  <a:schemeClr val="dk1"/>
                </a:solidFill>
              </a:rPr>
              <a:t> and Extragalactic sources – maybe even dark matter –.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When travelling through the heliosphere, </a:t>
            </a:r>
            <a:r>
              <a:rPr lang="it-IT" sz="2000" i="1">
                <a:solidFill>
                  <a:schemeClr val="dk1"/>
                </a:solidFill>
              </a:rPr>
              <a:t>i.e.</a:t>
            </a:r>
            <a:r>
              <a:rPr lang="it-IT" sz="2000">
                <a:solidFill>
                  <a:schemeClr val="dk1"/>
                </a:solidFill>
              </a:rPr>
              <a:t> “nearby” the Sun, they are affected by </a:t>
            </a:r>
            <a:r>
              <a:rPr lang="it-IT" sz="2000" b="1">
                <a:solidFill>
                  <a:schemeClr val="dk1"/>
                </a:solidFill>
              </a:rPr>
              <a:t>solar Modulation</a:t>
            </a:r>
            <a:r>
              <a:rPr lang="it-IT" sz="2000">
                <a:solidFill>
                  <a:schemeClr val="dk1"/>
                </a:solidFill>
              </a:rPr>
              <a:t>: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suppression of low-energy CR that is time dependent and correlated to Sun activity.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This phenomena can be described by the </a:t>
            </a:r>
            <a:r>
              <a:rPr lang="it-IT" sz="2000" b="1">
                <a:solidFill>
                  <a:schemeClr val="dk1"/>
                </a:solidFill>
              </a:rPr>
              <a:t>Parker Transport Equation</a:t>
            </a:r>
            <a:r>
              <a:rPr lang="it-IT" sz="2000">
                <a:solidFill>
                  <a:schemeClr val="dk1"/>
                </a:solidFill>
              </a:rPr>
              <a:t> (a Fokker-Planck like equation).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41" name="Google Shape;141;p2" title="66890863801.png"/>
          <p:cNvPicPr preferRelativeResize="0"/>
          <p:nvPr/>
        </p:nvPicPr>
        <p:blipFill rotWithShape="1">
          <a:blip r:embed="rId5">
            <a:alphaModFix/>
          </a:blip>
          <a:srcRect l="813"/>
          <a:stretch/>
        </p:blipFill>
        <p:spPr>
          <a:xfrm>
            <a:off x="8324700" y="1717438"/>
            <a:ext cx="3867300" cy="37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321925" y="5860372"/>
            <a:ext cx="775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COSMICA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(WP1) implements the PTE on GPU architecture.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853" y="4749025"/>
            <a:ext cx="6707094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8769425" y="5365675"/>
            <a:ext cx="3303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222222"/>
                </a:solidFill>
                <a:highlight>
                  <a:srgbClr val="FFFFFF"/>
                </a:highlight>
              </a:rPr>
              <a:t>Boschini, M. J., </a:t>
            </a:r>
            <a:r>
              <a:rPr lang="it-IT" sz="1200" i="1">
                <a:solidFill>
                  <a:srgbClr val="222222"/>
                </a:solidFill>
                <a:highlight>
                  <a:srgbClr val="FFFFFF"/>
                </a:highlight>
              </a:rPr>
              <a:t>et al.</a:t>
            </a:r>
            <a:r>
              <a:rPr lang="it-IT" sz="1200">
                <a:solidFill>
                  <a:srgbClr val="222222"/>
                </a:solidFill>
                <a:highlight>
                  <a:srgbClr val="FFFFFF"/>
                </a:highlight>
              </a:rPr>
              <a:t> "Fast and accurate evaluation of deep-space galactic cosmic ray fluxes with HelMod-4/CUDA." </a:t>
            </a:r>
            <a:r>
              <a:rPr lang="it-IT" sz="1200" i="1">
                <a:solidFill>
                  <a:srgbClr val="222222"/>
                </a:solidFill>
                <a:highlight>
                  <a:srgbClr val="FFFFFF"/>
                </a:highlight>
              </a:rPr>
              <a:t>Advances in Space Research</a:t>
            </a:r>
            <a:r>
              <a:rPr lang="it-IT" sz="1200">
                <a:solidFill>
                  <a:srgbClr val="222222"/>
                </a:solidFill>
                <a:highlight>
                  <a:srgbClr val="FFFFFF"/>
                </a:highlight>
              </a:rPr>
              <a:t> 74.9 (2024): 4302-4320.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35dec7b83da_8_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5dec7b83da_8_1"/>
          <p:cNvSpPr txBox="1"/>
          <p:nvPr/>
        </p:nvSpPr>
        <p:spPr>
          <a:xfrm>
            <a:off x="1103250" y="1380462"/>
            <a:ext cx="9985500" cy="425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8181"/>
              <a:buFont typeface="Titillium Web"/>
              <a:buNone/>
            </a:pP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CUDA-powered Large Scale Investigation of </a:t>
            </a:r>
            <a:b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Cosmic Rays Spatial Propagation </a:t>
            </a:r>
            <a:b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44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Monte Carlo SDEs</a:t>
            </a:r>
            <a:endParaRPr sz="4400" b="0" i="1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Titillium Web"/>
              <a:buNone/>
            </a:pP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 (SDE on GPU for Optimization) </a:t>
            </a: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Optimization and performances testing of CUDA-(multi)GPU-accelerated codes </a:t>
            </a:r>
            <a:b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the automatic parameterization of physical models based on SDE Monte Carlo algorithms</a:t>
            </a:r>
            <a:endParaRPr sz="1800" i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Titillium Web"/>
              <a:buNone/>
            </a:pPr>
            <a:endParaRPr sz="1800" i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6363"/>
              <a:buFont typeface="Titillium Web"/>
              <a:buNone/>
            </a:pPr>
            <a:r>
              <a:rPr lang="it-IT" sz="2200" b="1" i="1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Leone Bacciu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¹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, </a:t>
            </a:r>
            <a:r>
              <a:rPr lang="it-IT" sz="2200" b="1" i="1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Matteo Grazioso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¹ ²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  </a:ext>
                </a:extLst>
              </a:rPr>
              <a:t>, Sabina Rossi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  </a:ext>
                </a:extLst>
              </a:rPr>
              <a:t>¹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, Marco S. Nobile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  <a:t>¹</a:t>
            </a:r>
            <a:b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</a:br>
            <a:endParaRPr sz="56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</a:ext>
              </a:extLs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6363"/>
              <a:buFont typeface="Titillium Web"/>
              <a:buNone/>
            </a:pP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6"/>
                  </a:ext>
                </a:extLst>
              </a:rPr>
              <a:t>Spoke 3 Advisors: 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7"/>
                  </a:ext>
                </a:extLst>
              </a:rPr>
              <a:t>Giovanni Cavallotto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8"/>
                  </a:ext>
                </a:extLst>
              </a:rPr>
              <a:t> ², </a:t>
            </a:r>
            <a:r>
              <a:rPr lang="it-IT" sz="2200" i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9"/>
                  </a:ext>
                </a:extLst>
              </a:rPr>
              <a:t>Stefano Della Torre </a:t>
            </a:r>
            <a:r>
              <a:rPr lang="it-IT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0"/>
                  </a:ext>
                </a:extLst>
              </a:rPr>
              <a:t>²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r>
              <a:rPr lang="it-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1: Ca’ Foscari University of Venice</a:t>
            </a: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0000"/>
              <a:buFont typeface="Titillium Web"/>
              <a:buNone/>
            </a:pPr>
            <a:r>
              <a:rPr lang="it-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2: National Institute of Nuclear Physics (INFN) Milano Bicocca Division</a:t>
            </a:r>
            <a:endParaRPr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22" name="Google Shape;422;g35dec7b83da_8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23" name="Google Shape;423;g35dec7b83da_8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g35dec7b83da_8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35dec7b83da_8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6" name="Google Shape;426;g35dec7b83da_8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5dec7b83da_8_1"/>
          <p:cNvSpPr txBox="1"/>
          <p:nvPr/>
        </p:nvSpPr>
        <p:spPr>
          <a:xfrm>
            <a:off x="0" y="5853663"/>
            <a:ext cx="6525900" cy="515400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III Technical </a:t>
            </a:r>
            <a:r>
              <a:rPr lang="it-IT" sz="1800" b="1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Meeting</a:t>
            </a: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, Perugia 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26-29 Maggio, 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9855f2de_0_7"/>
          <p:cNvSpPr txBox="1"/>
          <p:nvPr/>
        </p:nvSpPr>
        <p:spPr>
          <a:xfrm>
            <a:off x="4724375" y="2280600"/>
            <a:ext cx="5497500" cy="2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Additional Notes</a:t>
            </a:r>
            <a:endParaRPr sz="4800">
              <a:solidFill>
                <a:schemeClr val="lt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35dec7b83da_0_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g35dec7b83da_0_16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41" name="Google Shape;441;g35dec7b83da_0_1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g35dec7b83da_0_16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35dec7b83da_0_16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g35dec7b83da_0_161"/>
          <p:cNvSpPr txBox="1"/>
          <p:nvPr/>
        </p:nvSpPr>
        <p:spPr>
          <a:xfrm>
            <a:off x="265050" y="1588200"/>
            <a:ext cx="60351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It’s a </a:t>
            </a:r>
            <a:r>
              <a:rPr lang="it-IT" sz="2000" b="1">
                <a:solidFill>
                  <a:schemeClr val="dk1"/>
                </a:solidFill>
              </a:rPr>
              <a:t>rapid, short-term reduction in galactic cosmic ray intensity</a:t>
            </a:r>
            <a:r>
              <a:rPr lang="it-IT" sz="2000">
                <a:solidFill>
                  <a:schemeClr val="dk1"/>
                </a:solidFill>
              </a:rPr>
              <a:t> observed at Earth.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Caused by interplanetary disturbances – mainly CMEs and their magnetic fields – which block or deflect cosmic rays.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Useful for studying solar activity, space weather effects, and assessing radiation exposure risks for satellites and astronauts.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Some heliospheric parameters change during these events, and are not modelled traditionally.</a:t>
            </a:r>
            <a:endParaRPr sz="2000" b="1">
              <a:solidFill>
                <a:schemeClr val="dk1"/>
              </a:solidFill>
            </a:endParaRPr>
          </a:p>
          <a:p>
            <a:pPr marL="457200" marR="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We intend to find them by simulating and optimizing.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445" name="Google Shape;445;g35dec7b83da_0_161"/>
          <p:cNvSpPr txBox="1"/>
          <p:nvPr/>
        </p:nvSpPr>
        <p:spPr>
          <a:xfrm>
            <a:off x="7466450" y="3100101"/>
            <a:ext cx="44172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Coronal Mass Ejection (CME)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g35dec7b83da_0_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6475" y="1048250"/>
            <a:ext cx="4417217" cy="209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35dec7b83da_0_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5896" y="3766962"/>
            <a:ext cx="4497802" cy="252122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35dec7b83da_0_161"/>
          <p:cNvSpPr txBox="1"/>
          <p:nvPr/>
        </p:nvSpPr>
        <p:spPr>
          <a:xfrm>
            <a:off x="265050" y="1030225"/>
            <a:ext cx="760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 Case Study: Forbush Decrease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35dec7b83da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g35dec7b83da_0_49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56" name="Google Shape;456;g35dec7b83da_0_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g35dec7b83da_0_49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35dec7b83da_0_49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g35dec7b83da_0_49"/>
          <p:cNvSpPr txBox="1"/>
          <p:nvPr/>
        </p:nvSpPr>
        <p:spPr>
          <a:xfrm>
            <a:off x="265050" y="1030225"/>
            <a:ext cx="770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0" name="Google Shape;460;g35dec7b83da_0_49"/>
          <p:cNvSpPr txBox="1"/>
          <p:nvPr/>
        </p:nvSpPr>
        <p:spPr>
          <a:xfrm>
            <a:off x="265050" y="1538125"/>
            <a:ext cx="11756400" cy="12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 b="1">
                <a:solidFill>
                  <a:srgbClr val="1C7FFF"/>
                </a:solidFill>
              </a:rPr>
              <a:t>Transport Equation and SDE Formalism</a:t>
            </a:r>
            <a:endParaRPr sz="2400" b="1">
              <a:solidFill>
                <a:srgbClr val="1C7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 i="1">
                <a:solidFill>
                  <a:schemeClr val="dk1"/>
                </a:solidFill>
              </a:rPr>
              <a:t>Fokker–Planck equation</a:t>
            </a:r>
            <a:r>
              <a:rPr lang="it-IT" sz="2000">
                <a:solidFill>
                  <a:schemeClr val="dk1"/>
                </a:solidFill>
              </a:rPr>
              <a:t> describes the CR distribution function.</a:t>
            </a:r>
            <a:br>
              <a:rPr lang="it-IT" sz="2000">
                <a:solidFill>
                  <a:schemeClr val="dk1"/>
                </a:solidFill>
              </a:rPr>
            </a:br>
            <a:r>
              <a:rPr lang="it-IT" sz="2000">
                <a:solidFill>
                  <a:schemeClr val="dk1"/>
                </a:solidFill>
              </a:rPr>
              <a:t>Includes diffusion, convection, adiabatic energy changes, and drift.</a:t>
            </a:r>
            <a:endParaRPr sz="2000" b="1">
              <a:solidFill>
                <a:srgbClr val="1C7FFF"/>
              </a:solidFill>
            </a:endParaRPr>
          </a:p>
        </p:txBody>
      </p:sp>
      <p:pic>
        <p:nvPicPr>
          <p:cNvPr id="461" name="Google Shape;461;g35dec7b83da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052" y="2809527"/>
            <a:ext cx="7317649" cy="31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35dec7b83da_0_49"/>
          <p:cNvSpPr txBox="1"/>
          <p:nvPr/>
        </p:nvSpPr>
        <p:spPr>
          <a:xfrm>
            <a:off x="7971750" y="3225400"/>
            <a:ext cx="3965700" cy="23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1C7FFF"/>
                </a:solidFill>
              </a:rPr>
              <a:t>Advantages of SDEs:</a:t>
            </a:r>
            <a:endParaRPr sz="2400" b="1">
              <a:solidFill>
                <a:srgbClr val="1C7FFF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Efficient for multidimensional, time-dependent systems;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Naturally suited for Monte Carlo simulations;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Flexible boundary conditions.</a:t>
            </a:r>
            <a:endParaRPr sz="2000" b="1">
              <a:solidFill>
                <a:srgbClr val="1C7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g35dec7b83da_0_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g35dec7b83da_0_177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70" name="Google Shape;470;g35dec7b83da_0_1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g35dec7b83da_0_177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35dec7b83da_0_177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g35dec7b83da_0_177"/>
          <p:cNvSpPr txBox="1"/>
          <p:nvPr/>
        </p:nvSpPr>
        <p:spPr>
          <a:xfrm>
            <a:off x="3277050" y="6031475"/>
            <a:ext cx="52035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Nsight Compute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35dec7b83da_0_177" title="Screenshot 2025-05-27 at 15.04.46.png"/>
          <p:cNvPicPr preferRelativeResize="0"/>
          <p:nvPr/>
        </p:nvPicPr>
        <p:blipFill rotWithShape="1">
          <a:blip r:embed="rId5">
            <a:alphaModFix/>
          </a:blip>
          <a:srcRect t="298" b="298"/>
          <a:stretch/>
        </p:blipFill>
        <p:spPr>
          <a:xfrm>
            <a:off x="1639157" y="1654175"/>
            <a:ext cx="8479288" cy="43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35dec7b83da_0_177"/>
          <p:cNvSpPr/>
          <p:nvPr/>
        </p:nvSpPr>
        <p:spPr>
          <a:xfrm>
            <a:off x="6481815" y="3146654"/>
            <a:ext cx="1446900" cy="335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35dec7b83da_0_177"/>
          <p:cNvSpPr/>
          <p:nvPr/>
        </p:nvSpPr>
        <p:spPr>
          <a:xfrm>
            <a:off x="2046831" y="3482047"/>
            <a:ext cx="3098400" cy="398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35dec7b83da_0_177"/>
          <p:cNvSpPr/>
          <p:nvPr/>
        </p:nvSpPr>
        <p:spPr>
          <a:xfrm>
            <a:off x="5497299" y="3578526"/>
            <a:ext cx="432900" cy="1832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35dec7b83da_0_177"/>
          <p:cNvSpPr txBox="1"/>
          <p:nvPr/>
        </p:nvSpPr>
        <p:spPr>
          <a:xfrm>
            <a:off x="265050" y="1030225"/>
            <a:ext cx="1122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 </a:t>
            </a: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1"/>
                  </a:ext>
                </a:extLst>
              </a:rPr>
              <a:t>improvements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5ddab8ab78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g35ddab8ab78_1_1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52" name="Google Shape;152;g35ddab8ab78_1_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g35ddab8ab78_1_1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35ddab8ab78_1_1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g35ddab8ab78_1_10"/>
          <p:cNvSpPr txBox="1"/>
          <p:nvPr/>
        </p:nvSpPr>
        <p:spPr>
          <a:xfrm>
            <a:off x="265050" y="1030225"/>
            <a:ext cx="11641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Rationale: </a:t>
            </a:r>
            <a:r>
              <a:rPr lang="it-IT" sz="3000" b="1">
                <a:solidFill>
                  <a:srgbClr val="1C7FFF"/>
                </a:solidFill>
              </a:rPr>
              <a:t>Background &amp; Motivation – Scalability</a:t>
            </a:r>
            <a:endParaRPr sz="3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6" name="Google Shape;156;g35ddab8ab78_1_10"/>
          <p:cNvSpPr txBox="1"/>
          <p:nvPr/>
        </p:nvSpPr>
        <p:spPr>
          <a:xfrm>
            <a:off x="265050" y="1538125"/>
            <a:ext cx="799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57" name="Google Shape;157;g35ddab8ab78_1_10"/>
          <p:cNvSpPr txBox="1"/>
          <p:nvPr/>
        </p:nvSpPr>
        <p:spPr>
          <a:xfrm>
            <a:off x="265050" y="1659875"/>
            <a:ext cx="7550400" cy="4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COSMICA</a:t>
            </a:r>
            <a:r>
              <a:rPr lang="it-IT" sz="2000">
                <a:solidFill>
                  <a:schemeClr val="dk1"/>
                </a:solidFill>
              </a:rPr>
              <a:t> was originally developed only to speedup the simulations, but it was missing of integration with algorithm for </a:t>
            </a:r>
            <a:r>
              <a:rPr lang="it-IT" sz="2000" b="1">
                <a:solidFill>
                  <a:schemeClr val="dk1"/>
                </a:solidFill>
              </a:rPr>
              <a:t>search the optimal parameters</a:t>
            </a:r>
            <a:r>
              <a:rPr lang="it-IT" sz="2000">
                <a:solidFill>
                  <a:schemeClr val="dk1"/>
                </a:solidFill>
              </a:rPr>
              <a:t> on such large set of data.</a:t>
            </a:r>
            <a:br>
              <a:rPr lang="it-IT" sz="2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AMS-02 is measuring CR spectra </a:t>
            </a:r>
            <a:r>
              <a:rPr lang="it-IT" sz="2000">
                <a:solidFill>
                  <a:schemeClr val="dk1"/>
                </a:solidFill>
              </a:rPr>
              <a:t>with an unprecedented </a:t>
            </a:r>
            <a:r>
              <a:rPr lang="it-IT" sz="2000" b="1">
                <a:solidFill>
                  <a:schemeClr val="dk1"/>
                </a:solidFill>
              </a:rPr>
              <a:t>precision (~1%) since 2011</a:t>
            </a:r>
            <a:r>
              <a:rPr lang="it-IT" sz="2000">
                <a:solidFill>
                  <a:schemeClr val="dk1"/>
                </a:solidFill>
              </a:rPr>
              <a:t>.</a:t>
            </a:r>
            <a:endParaRPr sz="2000" b="1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Monthly and daily spectra </a:t>
            </a:r>
            <a:r>
              <a:rPr lang="it-IT" sz="2000">
                <a:solidFill>
                  <a:schemeClr val="dk1"/>
                </a:solidFill>
              </a:rPr>
              <a:t>for H, He, e-, e+, Ions,... are available for the analysis.</a:t>
            </a:r>
            <a:endParaRPr sz="2000">
              <a:solidFill>
                <a:schemeClr val="dk1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In particular: </a:t>
            </a:r>
            <a:r>
              <a:rPr lang="it-IT" sz="2000" b="1">
                <a:solidFill>
                  <a:schemeClr val="dk1"/>
                </a:solidFill>
              </a:rPr>
              <a:t>140 solar events</a:t>
            </a:r>
            <a:r>
              <a:rPr lang="it-IT" sz="2000">
                <a:solidFill>
                  <a:schemeClr val="dk1"/>
                </a:solidFill>
              </a:rPr>
              <a:t> from 2011 to 2019 were identified using daily cosmic ray data.</a:t>
            </a:r>
            <a:endParaRPr sz="1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These phenomena demand </a:t>
            </a:r>
            <a:r>
              <a:rPr lang="it-IT" sz="2000" b="1">
                <a:solidFill>
                  <a:schemeClr val="dk1"/>
                </a:solidFill>
              </a:rPr>
              <a:t>large-scale modeling </a:t>
            </a:r>
            <a:r>
              <a:rPr lang="it-IT" sz="2000">
                <a:solidFill>
                  <a:schemeClr val="dk1"/>
                </a:solidFill>
              </a:rPr>
              <a:t>efforts to understand their evolution and impact.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58" name="Google Shape;158;g35ddab8ab78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4862" y="1538125"/>
            <a:ext cx="3721475" cy="3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5ddab8ab78_1_10"/>
          <p:cNvSpPr txBox="1"/>
          <p:nvPr/>
        </p:nvSpPr>
        <p:spPr>
          <a:xfrm>
            <a:off x="8184850" y="5381150"/>
            <a:ext cx="372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222222"/>
                </a:solidFill>
                <a:highlight>
                  <a:srgbClr val="FFFFFF"/>
                </a:highlight>
              </a:rPr>
              <a:t>Aguilar, M., </a:t>
            </a:r>
            <a:r>
              <a:rPr lang="it-IT" sz="1200" i="1">
                <a:solidFill>
                  <a:srgbClr val="222222"/>
                </a:solidFill>
                <a:highlight>
                  <a:srgbClr val="FFFFFF"/>
                </a:highlight>
              </a:rPr>
              <a:t>et al.</a:t>
            </a:r>
            <a:r>
              <a:rPr lang="it-IT" sz="1200">
                <a:solidFill>
                  <a:srgbClr val="222222"/>
                </a:solidFill>
                <a:highlight>
                  <a:srgbClr val="FFFFFF"/>
                </a:highlight>
              </a:rPr>
              <a:t> "Periodicities in the daily proton fluxes from 2011 to 2019 measured by the Alpha Magnetic Spectrometer on the International Space Station from 1 to 100 GV." Physical review letters 127.27 (2021): 271102.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5ddab8ab78_1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g35ddab8ab78_1_3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7" name="Google Shape;167;g35ddab8ab78_1_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g35ddab8ab78_1_3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35ddab8ab78_1_3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g35ddab8ab78_1_32"/>
          <p:cNvSpPr txBox="1"/>
          <p:nvPr/>
        </p:nvSpPr>
        <p:spPr>
          <a:xfrm>
            <a:off x="265050" y="1030225"/>
            <a:ext cx="770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SDEGnO</a:t>
            </a:r>
            <a:endParaRPr sz="2000" b="0" i="0" u="none" strike="noStrike" cap="non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1" name="Google Shape;171;g35ddab8ab78_1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3900" y="1538125"/>
            <a:ext cx="3392801" cy="21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5ddab8ab78_1_32"/>
          <p:cNvSpPr txBox="1"/>
          <p:nvPr/>
        </p:nvSpPr>
        <p:spPr>
          <a:xfrm>
            <a:off x="265050" y="1538125"/>
            <a:ext cx="84072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</a:rPr>
              <a:t>SDEGnO</a:t>
            </a:r>
            <a:r>
              <a:rPr lang="it-IT" sz="2000">
                <a:solidFill>
                  <a:schemeClr val="dk1"/>
                </a:solidFill>
              </a:rPr>
              <a:t> (SDE on GPU for Optimization) is a project developed by </a:t>
            </a:r>
            <a:br>
              <a:rPr lang="it-IT" sz="2000">
                <a:solidFill>
                  <a:schemeClr val="dk1"/>
                </a:solidFill>
              </a:rPr>
            </a:br>
            <a:r>
              <a:rPr lang="it-IT" sz="2000">
                <a:solidFill>
                  <a:schemeClr val="dk1"/>
                </a:solidFill>
              </a:rPr>
              <a:t>Ca’ Foscari University of Venice, aiming to integrate SDE solvers – like </a:t>
            </a:r>
            <a:r>
              <a:rPr lang="it-IT" sz="2000" b="1">
                <a:solidFill>
                  <a:schemeClr val="dk1"/>
                </a:solidFill>
              </a:rPr>
              <a:t>COSMICA</a:t>
            </a:r>
            <a:r>
              <a:rPr lang="it-IT" sz="2000">
                <a:solidFill>
                  <a:schemeClr val="dk1"/>
                </a:solidFill>
              </a:rPr>
              <a:t> (WP1) – with parameter search algorithms.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</a:rPr>
              <a:t>The project has two main components: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1C7FFF"/>
                </a:solidFill>
              </a:rPr>
              <a:t>Development of parameter search algorithms</a:t>
            </a:r>
            <a:endParaRPr sz="2000" b="1">
              <a:solidFill>
                <a:srgbClr val="1C7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Implement and evaluate various optimization strategies for multiple parameters search.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Explore techniques such as evolutionary algorithms, swarm optimization, and meta-heuristics.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1C7FFF"/>
                </a:solidFill>
              </a:rPr>
              <a:t>Adapting COSMICA</a:t>
            </a:r>
            <a:endParaRPr sz="2000">
              <a:solidFill>
                <a:srgbClr val="1C7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Adapt the framework for seamless integration with external tools, and compatibility with different physical models.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Improve efficiency and scalability.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it-IT" sz="2000">
                <a:solidFill>
                  <a:schemeClr val="dk1"/>
                </a:solidFill>
              </a:rPr>
              <a:t>Enable execution of multiple parallel parametrizations.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73" name="Google Shape;173;g35ddab8ab78_1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3075" y="4493976"/>
            <a:ext cx="3354452" cy="119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5dec7b83da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g35dec7b83da_0_19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81" name="Google Shape;181;g35dec7b83da_0_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g35dec7b83da_0_19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35dec7b83da_0_19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g35dec7b83da_0_19"/>
          <p:cNvSpPr txBox="1"/>
          <p:nvPr/>
        </p:nvSpPr>
        <p:spPr>
          <a:xfrm>
            <a:off x="265050" y="1030225"/>
            <a:ext cx="770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Objectives: Planning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85" name="Google Shape;185;g35dec7b83da_0_19"/>
          <p:cNvPicPr preferRelativeResize="0"/>
          <p:nvPr/>
        </p:nvPicPr>
        <p:blipFill rotWithShape="1">
          <a:blip r:embed="rId5">
            <a:alphaModFix/>
          </a:blip>
          <a:srcRect b="44137"/>
          <a:stretch/>
        </p:blipFill>
        <p:spPr>
          <a:xfrm>
            <a:off x="1207450" y="1717450"/>
            <a:ext cx="9777099" cy="27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5dec7b83da_0_19"/>
          <p:cNvSpPr txBox="1"/>
          <p:nvPr/>
        </p:nvSpPr>
        <p:spPr>
          <a:xfrm>
            <a:off x="585300" y="4499650"/>
            <a:ext cx="11021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project is divided into two main activities: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A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focused on updating and optimizing the COSMICA codebase – together with the COSMICA team – and easing the integration with external tools. This coincided with Spoke3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M10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</a:ext>
              </a:extLs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B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dedicated to designing and implementing advanced parameter search methods for model optimization.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g35dec7b83da_0_19"/>
          <p:cNvCxnSpPr/>
          <p:nvPr/>
        </p:nvCxnSpPr>
        <p:spPr>
          <a:xfrm rot="10800000">
            <a:off x="6571125" y="2199550"/>
            <a:ext cx="0" cy="1818000"/>
          </a:xfrm>
          <a:prstGeom prst="straightConnector1">
            <a:avLst/>
          </a:prstGeom>
          <a:noFill/>
          <a:ln w="76200" cap="flat" cmpd="sng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35d9626b42a_2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g35d9626b42a_2_3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95" name="Google Shape;195;g35d9626b42a_2_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g35d9626b42a_2_3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35d9626b42a_2_3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g35d9626b42a_2_30" title="particle_track_evolution.jpg"/>
          <p:cNvPicPr preferRelativeResize="0"/>
          <p:nvPr/>
        </p:nvPicPr>
        <p:blipFill rotWithShape="1">
          <a:blip r:embed="rId5">
            <a:alphaModFix/>
          </a:blip>
          <a:srcRect l="12504" t="11432" r="10017" b="13152"/>
          <a:stretch/>
        </p:blipFill>
        <p:spPr>
          <a:xfrm>
            <a:off x="6079865" y="1551563"/>
            <a:ext cx="3717821" cy="361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5d9626b42a_2_30" title="output.gif"/>
          <p:cNvPicPr preferRelativeResize="0"/>
          <p:nvPr/>
        </p:nvPicPr>
        <p:blipFill/>
        <p:spPr>
          <a:xfrm>
            <a:off x="1627552" y="7198508"/>
            <a:ext cx="4001550" cy="37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5d9626b42a_2_30"/>
          <p:cNvSpPr txBox="1"/>
          <p:nvPr/>
        </p:nvSpPr>
        <p:spPr>
          <a:xfrm>
            <a:off x="120550" y="5156775"/>
            <a:ext cx="11808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simulates quasi-particle propagation backward in time by solving the PTE using a </a:t>
            </a:r>
            <a:r>
              <a:rPr lang="it-IT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 Carlo method</a:t>
            </a: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SDE</a:t>
            </a: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task is </a:t>
            </a:r>
            <a:r>
              <a:rPr lang="it-IT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embarrassingly parallel</a:t>
            </a: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each GPU thread simulating one quasi-particle in a loop until it reaches the boundary.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peculiarity is the strictly </a:t>
            </a:r>
            <a:r>
              <a:rPr lang="it-IT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compute-intensive</a:t>
            </a:r>
            <a:r>
              <a:rPr lang="it-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rather than memory-intensive, nature of the problem.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5d9626b42a_2_30"/>
          <p:cNvSpPr txBox="1"/>
          <p:nvPr/>
        </p:nvSpPr>
        <p:spPr>
          <a:xfrm>
            <a:off x="265050" y="1030225"/>
            <a:ext cx="770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Description: COSMICA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B23A1-49B9-73C1-D9A3-86D897D05A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64" t="14827" r="9673" b="13529"/>
          <a:stretch/>
        </p:blipFill>
        <p:spPr>
          <a:xfrm>
            <a:off x="1707777" y="1725154"/>
            <a:ext cx="3708644" cy="34568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5dc14bc09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g35dc14bc09b_0_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09" name="Google Shape;209;g35dc14bc09b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g35dc14bc09b_0_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35dc14bc09b_0_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g35dc14bc09b_0_0"/>
          <p:cNvSpPr txBox="1"/>
          <p:nvPr/>
        </p:nvSpPr>
        <p:spPr>
          <a:xfrm>
            <a:off x="346168" y="2227593"/>
            <a:ext cx="5768400" cy="3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700" b="1" dirty="0" err="1">
                <a:solidFill>
                  <a:srgbClr val="1C7FFF"/>
                </a:solidFill>
              </a:rPr>
              <a:t>Implementation</a:t>
            </a:r>
            <a:r>
              <a:rPr lang="it-IT" sz="2700" b="1" dirty="0">
                <a:solidFill>
                  <a:srgbClr val="1C7FFF"/>
                </a:solidFill>
              </a:rPr>
              <a:t> </a:t>
            </a:r>
            <a:r>
              <a:rPr lang="it-IT" sz="2700" b="1" dirty="0" err="1">
                <a:solidFill>
                  <a:srgbClr val="1C7FFF"/>
                </a:solidFill>
              </a:rPr>
              <a:t>improvements</a:t>
            </a:r>
            <a:endParaRPr sz="2700" b="1" dirty="0">
              <a:solidFill>
                <a:srgbClr val="1C7F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 dirty="0">
                <a:solidFill>
                  <a:schemeClr val="dk1"/>
                </a:solidFill>
              </a:rPr>
              <a:t>🛠️ Language Standard &amp; Library Migration</a:t>
            </a:r>
            <a:endParaRPr sz="23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 dirty="0">
                <a:solidFill>
                  <a:schemeClr val="dk1"/>
                </a:solidFill>
              </a:rPr>
              <a:t>🔢 Data </a:t>
            </a:r>
            <a:r>
              <a:rPr lang="it-IT" sz="2300" b="1" dirty="0" err="1">
                <a:solidFill>
                  <a:schemeClr val="dk1"/>
                </a:solidFill>
              </a:rPr>
              <a:t>Type</a:t>
            </a:r>
            <a:r>
              <a:rPr lang="it-IT" sz="2300" b="1" dirty="0">
                <a:solidFill>
                  <a:schemeClr val="dk1"/>
                </a:solidFill>
              </a:rPr>
              <a:t> </a:t>
            </a:r>
            <a:r>
              <a:rPr lang="it-IT" sz="2300" b="1" dirty="0" err="1">
                <a:solidFill>
                  <a:schemeClr val="dk1"/>
                </a:solidFill>
              </a:rPr>
              <a:t>Consistency</a:t>
            </a:r>
            <a:endParaRPr sz="2300" b="1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 dirty="0">
                <a:solidFill>
                  <a:schemeClr val="dk1"/>
                </a:solidFill>
              </a:rPr>
              <a:t>🔀 Branching </a:t>
            </a:r>
            <a:r>
              <a:rPr lang="it-IT" sz="2300" b="1" dirty="0" err="1">
                <a:solidFill>
                  <a:schemeClr val="dk1"/>
                </a:solidFill>
              </a:rPr>
              <a:t>Optimization</a:t>
            </a:r>
            <a:endParaRPr sz="2300" b="1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 b="1" dirty="0">
                <a:solidFill>
                  <a:schemeClr val="dk1"/>
                </a:solidFill>
              </a:rPr>
              <a:t>🧠 Memory Management &amp; Layout</a:t>
            </a:r>
            <a:endParaRPr sz="2300" b="1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 b="1" dirty="0">
                <a:solidFill>
                  <a:schemeClr val="dk1"/>
                </a:solidFill>
              </a:rPr>
              <a:t>🚀 Compilation &amp; GPU Tuning</a:t>
            </a:r>
            <a:endParaRPr sz="2300" b="1" dirty="0">
              <a:solidFill>
                <a:schemeClr val="dk1"/>
              </a:solidFill>
            </a:endParaRPr>
          </a:p>
        </p:txBody>
      </p:sp>
      <p:sp>
        <p:nvSpPr>
          <p:cNvPr id="213" name="Google Shape;213;g35dc14bc09b_0_0"/>
          <p:cNvSpPr txBox="1"/>
          <p:nvPr/>
        </p:nvSpPr>
        <p:spPr>
          <a:xfrm>
            <a:off x="6114568" y="2227605"/>
            <a:ext cx="5768400" cy="41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700" b="1">
                <a:solidFill>
                  <a:srgbClr val="1C7FFF"/>
                </a:solidFill>
              </a:rPr>
              <a:t>Architecture improvements</a:t>
            </a:r>
            <a:endParaRPr sz="2300" b="1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</a:rPr>
              <a:t>💻 Command-Line Interface (CLI)</a:t>
            </a:r>
            <a:endParaRPr sz="2300" b="1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</a:rPr>
              <a:t>🎲 Simulation Reproducibility &amp; Flexibility</a:t>
            </a:r>
            <a:endParaRPr sz="2300" b="1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</a:rPr>
              <a:t>📝 Logging &amp; Monitoring</a:t>
            </a:r>
            <a:endParaRPr sz="2300" b="1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</a:rPr>
              <a:t>📊 Multiple Parametrizations &amp; Isotopes</a:t>
            </a:r>
            <a:endParaRPr sz="23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</a:rPr>
              <a:t>📥 Input/Output Handling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214" name="Google Shape;214;g35dc14bc09b_0_0"/>
          <p:cNvSpPr txBox="1"/>
          <p:nvPr/>
        </p:nvSpPr>
        <p:spPr>
          <a:xfrm>
            <a:off x="265050" y="1538125"/>
            <a:ext cx="115995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ensure higher performance and proper integration with the SDEGnO framework, during the prototyping phase the following key area of improvement were identified.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5dc14bc09b_0_0"/>
          <p:cNvSpPr txBox="1"/>
          <p:nvPr/>
        </p:nvSpPr>
        <p:spPr>
          <a:xfrm>
            <a:off x="265050" y="1030225"/>
            <a:ext cx="1155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 and Solutions</a:t>
            </a:r>
            <a:endParaRPr sz="27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35dc14bc09b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g35dc14bc09b_0_1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23" name="Google Shape;223;g35dc14bc09b_0_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g35dc14bc09b_0_1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35dc14bc09b_0_1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g35dc14bc09b_0_13"/>
          <p:cNvSpPr txBox="1"/>
          <p:nvPr/>
        </p:nvSpPr>
        <p:spPr>
          <a:xfrm>
            <a:off x="265050" y="1030225"/>
            <a:ext cx="1155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 and Solutions – </a:t>
            </a:r>
            <a:r>
              <a:rPr lang="it-IT" sz="2700" b="1">
                <a:solidFill>
                  <a:srgbClr val="1C7FFF"/>
                </a:solidFill>
              </a:rPr>
              <a:t>Implementation improvements</a:t>
            </a:r>
            <a:endParaRPr sz="2700" b="1">
              <a:solidFill>
                <a:srgbClr val="1C7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</a:rPr>
              <a:t>First attempt: </a:t>
            </a:r>
            <a:r>
              <a:rPr lang="it-IT" sz="2700" b="1">
                <a:solidFill>
                  <a:srgbClr val="1C7FFF"/>
                </a:solidFill>
              </a:rPr>
              <a:t>JAX migration</a:t>
            </a:r>
            <a:endParaRPr sz="27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27" name="Google Shape;227;g35dc14bc09b_0_13"/>
          <p:cNvSpPr txBox="1"/>
          <p:nvPr/>
        </p:nvSpPr>
        <p:spPr>
          <a:xfrm>
            <a:off x="265050" y="4602675"/>
            <a:ext cx="6402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SDEGnO</a:t>
            </a:r>
            <a:r>
              <a:rPr lang="it-IT" sz="2000">
                <a:solidFill>
                  <a:schemeClr val="dk1"/>
                </a:solidFill>
              </a:rPr>
              <a:t> is also being developed in </a:t>
            </a:r>
            <a:r>
              <a:rPr lang="it-IT" sz="2000" b="1">
                <a:solidFill>
                  <a:schemeClr val="dk1"/>
                </a:solidFill>
              </a:rPr>
              <a:t>Python</a:t>
            </a:r>
            <a:r>
              <a:rPr lang="it-IT" sz="2000">
                <a:solidFill>
                  <a:schemeClr val="dk1"/>
                </a:solidFill>
              </a:rPr>
              <a:t>.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JAX</a:t>
            </a:r>
            <a:r>
              <a:rPr lang="it-IT" sz="2000">
                <a:solidFill>
                  <a:schemeClr val="dk1"/>
                </a:solidFill>
              </a:rPr>
              <a:t> is a </a:t>
            </a:r>
            <a:r>
              <a:rPr lang="it-IT" sz="2000" b="1">
                <a:solidFill>
                  <a:schemeClr val="dk1"/>
                </a:solidFill>
              </a:rPr>
              <a:t>Python</a:t>
            </a:r>
            <a:r>
              <a:rPr lang="it-IT" sz="2000">
                <a:solidFill>
                  <a:schemeClr val="dk1"/>
                </a:solidFill>
              </a:rPr>
              <a:t> library for accelerator-oriented array computation, which supports </a:t>
            </a:r>
            <a:r>
              <a:rPr lang="it-IT" sz="2000" i="1">
                <a:solidFill>
                  <a:schemeClr val="dk1"/>
                </a:solidFill>
              </a:rPr>
              <a:t>Just-In-Time</a:t>
            </a:r>
            <a:r>
              <a:rPr lang="it-IT" sz="2000">
                <a:solidFill>
                  <a:schemeClr val="dk1"/>
                </a:solidFill>
              </a:rPr>
              <a:t> compilation for GPUs.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It </a:t>
            </a:r>
            <a:r>
              <a:rPr lang="it-IT" sz="2000" b="1">
                <a:solidFill>
                  <a:schemeClr val="dk1"/>
                </a:solidFill>
              </a:rPr>
              <a:t>automatically optimizes</a:t>
            </a:r>
            <a:r>
              <a:rPr lang="it-IT" sz="2000">
                <a:solidFill>
                  <a:schemeClr val="dk1"/>
                </a:solidFill>
              </a:rPr>
              <a:t> vector operations.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28" name="Google Shape;228;g35dc14bc09b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825" y="2269125"/>
            <a:ext cx="3487052" cy="20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5dc14bc09b_0_13"/>
          <p:cNvSpPr txBox="1"/>
          <p:nvPr/>
        </p:nvSpPr>
        <p:spPr>
          <a:xfrm>
            <a:off x="6667650" y="1604775"/>
            <a:ext cx="5321400" cy="49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COSMICA</a:t>
            </a:r>
            <a:r>
              <a:rPr lang="it-IT" sz="2000">
                <a:solidFill>
                  <a:schemeClr val="dk1"/>
                </a:solidFill>
              </a:rPr>
              <a:t> was entirely ported to JAX.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The performance was about </a:t>
            </a:r>
            <a:r>
              <a:rPr lang="it-IT" sz="2000" b="1">
                <a:solidFill>
                  <a:schemeClr val="dk1"/>
                </a:solidFill>
              </a:rPr>
              <a:t>2x slower</a:t>
            </a:r>
            <a:r>
              <a:rPr lang="it-IT" sz="2000">
                <a:solidFill>
                  <a:schemeClr val="dk1"/>
                </a:solidFill>
              </a:rPr>
              <a:t> than the CUDA version.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 b="1">
                <a:solidFill>
                  <a:schemeClr val="dk1"/>
                </a:solidFill>
              </a:rPr>
              <a:t>Different branches</a:t>
            </a:r>
            <a:r>
              <a:rPr lang="it-IT" sz="2000">
                <a:solidFill>
                  <a:schemeClr val="dk1"/>
                </a:solidFill>
              </a:rPr>
              <a:t> need to be executed for different particles in the same time step, causing </a:t>
            </a:r>
            <a:r>
              <a:rPr lang="it-IT" sz="2000" b="1">
                <a:solidFill>
                  <a:schemeClr val="dk1"/>
                </a:solidFill>
              </a:rPr>
              <a:t>divergence</a:t>
            </a:r>
            <a:r>
              <a:rPr lang="it-IT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JAX does not appropriately optimize diverging branches in vectors conditionals, thus </a:t>
            </a:r>
            <a:r>
              <a:rPr lang="it-IT" sz="2000" b="1">
                <a:solidFill>
                  <a:schemeClr val="dk1"/>
                </a:solidFill>
              </a:rPr>
              <a:t>all branches</a:t>
            </a:r>
            <a:r>
              <a:rPr lang="it-IT" sz="2000">
                <a:solidFill>
                  <a:schemeClr val="dk1"/>
                </a:solidFill>
              </a:rPr>
              <a:t> are </a:t>
            </a:r>
            <a:r>
              <a:rPr lang="it-IT" sz="2000" b="1">
                <a:solidFill>
                  <a:schemeClr val="dk1"/>
                </a:solidFill>
              </a:rPr>
              <a:t>executed</a:t>
            </a:r>
            <a:r>
              <a:rPr lang="it-IT" sz="2000">
                <a:solidFill>
                  <a:schemeClr val="dk1"/>
                </a:solidFill>
              </a:rPr>
              <a:t> all the time.</a:t>
            </a:r>
            <a:br>
              <a:rPr lang="it-IT" sz="2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it-IT" sz="2000">
                <a:solidFill>
                  <a:schemeClr val="dk1"/>
                </a:solidFill>
              </a:rPr>
              <a:t>Thus we decided to optimize the </a:t>
            </a:r>
            <a:r>
              <a:rPr lang="it-IT" sz="2000" b="1">
                <a:solidFill>
                  <a:schemeClr val="dk1"/>
                </a:solidFill>
              </a:rPr>
              <a:t>pure CUDA</a:t>
            </a:r>
            <a:r>
              <a:rPr lang="it-IT" sz="2000">
                <a:solidFill>
                  <a:schemeClr val="dk1"/>
                </a:solidFill>
              </a:rPr>
              <a:t> approach, and implementing an </a:t>
            </a:r>
            <a:r>
              <a:rPr lang="it-IT" sz="2000" i="1">
                <a:solidFill>
                  <a:schemeClr val="dk1"/>
                </a:solidFill>
              </a:rPr>
              <a:t>ad-hoc</a:t>
            </a:r>
            <a:r>
              <a:rPr lang="it-IT" sz="2000">
                <a:solidFill>
                  <a:schemeClr val="dk1"/>
                </a:solidFill>
              </a:rPr>
              <a:t> interface with SDEGnO.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35dcf7692f1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g35dcf7692f1_3_0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37" name="Google Shape;237;g35dcf7692f1_3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g35dcf7692f1_3_0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35dcf7692f1_3_0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g35dcf7692f1_3_0"/>
          <p:cNvSpPr txBox="1"/>
          <p:nvPr/>
        </p:nvSpPr>
        <p:spPr>
          <a:xfrm>
            <a:off x="265163" y="1717450"/>
            <a:ext cx="5905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🔢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 Type Consistency</a:t>
            </a:r>
            <a:endParaRPr sz="2500" b="1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1" name="Google Shape;241;g35dcf7692f1_3_0"/>
          <p:cNvSpPr txBox="1"/>
          <p:nvPr/>
        </p:nvSpPr>
        <p:spPr>
          <a:xfrm>
            <a:off x="265095" y="2386147"/>
            <a:ext cx="5905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it-IT" sz="2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Single-precision</a:t>
            </a:r>
            <a:r>
              <a:rPr lang="it-IT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floats, 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PTX and SASS optimization, </a:t>
            </a:r>
            <a:r>
              <a:rPr lang="it-IT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 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casting</a:t>
            </a:r>
            <a:r>
              <a:rPr lang="it-IT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reduced math library dependency.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5dcf7692f1_3_0"/>
          <p:cNvSpPr txBox="1"/>
          <p:nvPr/>
        </p:nvSpPr>
        <p:spPr>
          <a:xfrm>
            <a:off x="265126" y="4488178"/>
            <a:ext cx="5905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it-IT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Restructure if-statements to reduce GPU divergenc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e in </a:t>
            </a:r>
            <a:r>
              <a:rPr lang="it-IT" sz="2500" b="1">
                <a:latin typeface="Calibri"/>
                <a:ea typeface="Calibri"/>
                <a:cs typeface="Calibri"/>
                <a:sym typeface="Calibri"/>
              </a:rPr>
              <a:t>branching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, reduce conditional variable scope to </a:t>
            </a:r>
            <a:r>
              <a:rPr lang="it-IT" sz="2500" b="1">
                <a:latin typeface="Calibri"/>
                <a:ea typeface="Calibri"/>
                <a:cs typeface="Calibri"/>
                <a:sym typeface="Calibri"/>
              </a:rPr>
              <a:t>reduce register usage</a:t>
            </a:r>
            <a:r>
              <a:rPr lang="it-IT" sz="25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35dcf7692f1_3_0"/>
          <p:cNvSpPr txBox="1"/>
          <p:nvPr/>
        </p:nvSpPr>
        <p:spPr>
          <a:xfrm>
            <a:off x="265050" y="1030225"/>
            <a:ext cx="1122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 </a:t>
            </a:r>
            <a:r>
              <a:rPr lang="it-IT" sz="30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improvements</a:t>
            </a:r>
            <a:endParaRPr sz="3000" b="1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4" name="Google Shape;244;g35dcf7692f1_3_0"/>
          <p:cNvSpPr txBox="1"/>
          <p:nvPr/>
        </p:nvSpPr>
        <p:spPr>
          <a:xfrm>
            <a:off x="265049" y="3718694"/>
            <a:ext cx="5905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🔀  </a:t>
            </a:r>
            <a:r>
              <a:rPr lang="it-IT" sz="2500" b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Branching Optimization</a:t>
            </a:r>
            <a:endParaRPr sz="2500"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45" name="Google Shape;245;g35dcf7692f1_3_0"/>
          <p:cNvPicPr preferRelativeResize="0"/>
          <p:nvPr/>
        </p:nvPicPr>
        <p:blipFill rotWithShape="1">
          <a:blip r:embed="rId5">
            <a:alphaModFix/>
          </a:blip>
          <a:srcRect l="39202"/>
          <a:stretch/>
        </p:blipFill>
        <p:spPr>
          <a:xfrm>
            <a:off x="6964000" y="3718693"/>
            <a:ext cx="4144200" cy="220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5dcf7692f1_3_0"/>
          <p:cNvPicPr preferRelativeResize="0"/>
          <p:nvPr/>
        </p:nvPicPr>
        <p:blipFill rotWithShape="1">
          <a:blip r:embed="rId5">
            <a:alphaModFix/>
          </a:blip>
          <a:srcRect t="4559" r="61782" b="16823"/>
          <a:stretch/>
        </p:blipFill>
        <p:spPr>
          <a:xfrm>
            <a:off x="7733621" y="1903063"/>
            <a:ext cx="2604956" cy="17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2116</Words>
  <Application>Microsoft Macintosh PowerPoint</Application>
  <PresentationFormat>Widescreen</PresentationFormat>
  <Paragraphs>251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Titillium Web</vt:lpstr>
      <vt:lpstr>Inter Light</vt:lpstr>
      <vt:lpstr>Calibri</vt:lpstr>
      <vt:lpstr>Titillium Web SemiBold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GRAZIOSO MATTEO</cp:lastModifiedBy>
  <cp:revision>1</cp:revision>
  <dcterms:created xsi:type="dcterms:W3CDTF">2022-07-26T13:28:46Z</dcterms:created>
  <dcterms:modified xsi:type="dcterms:W3CDTF">2025-05-29T10:59:43Z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