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Cover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naima.readthedocs.io/en/lat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121;p1" descr="Google Shape;121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" name="Google Shape;122;p1"/>
          <p:cNvGrpSpPr/>
          <p:nvPr/>
        </p:nvGrpSpPr>
        <p:grpSpPr>
          <a:xfrm>
            <a:off x="1103248" y="2548500"/>
            <a:ext cx="9985500" cy="1761001"/>
            <a:chOff x="0" y="0"/>
            <a:chExt cx="9985499" cy="1760999"/>
          </a:xfrm>
        </p:grpSpPr>
        <p:sp>
          <p:nvSpPr>
            <p:cNvPr id="95" name="Rettangolo"/>
            <p:cNvSpPr/>
            <p:nvPr/>
          </p:nvSpPr>
          <p:spPr>
            <a:xfrm>
              <a:off x="0" y="0"/>
              <a:ext cx="9985500" cy="1761000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2700" i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endParaRPr/>
            </a:p>
          </p:txBody>
        </p:sp>
        <p:sp>
          <p:nvSpPr>
            <p:cNvPr id="96" name="CATMAD…"/>
            <p:cNvSpPr txBox="1"/>
            <p:nvPr/>
          </p:nvSpPr>
          <p:spPr>
            <a:xfrm>
              <a:off x="45725" y="0"/>
              <a:ext cx="9894050" cy="176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normAutofit/>
            </a:bodyPr>
            <a:lstStyle/>
            <a:p>
              <a:pPr algn="ctr">
                <a:lnSpc>
                  <a:spcPct val="90000"/>
                </a:lnSpc>
                <a:defRPr sz="4400" i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r>
                <a:t>CATMAD</a:t>
              </a:r>
            </a:p>
            <a:p>
              <a:pPr algn="ctr">
                <a:lnSpc>
                  <a:spcPct val="90000"/>
                </a:lnSpc>
                <a:defRPr sz="2700" i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r>
                <a:t>Anna Marretta, Università degli Studi di Palermo</a:t>
              </a:r>
            </a:p>
          </p:txBody>
        </p:sp>
      </p:grpSp>
      <p:grpSp>
        <p:nvGrpSpPr>
          <p:cNvPr id="101" name="Google Shape;123;p1"/>
          <p:cNvGrpSpPr/>
          <p:nvPr/>
        </p:nvGrpSpPr>
        <p:grpSpPr>
          <a:xfrm>
            <a:off x="-1" y="6524156"/>
            <a:ext cx="12192001" cy="361768"/>
            <a:chOff x="0" y="0"/>
            <a:chExt cx="12192000" cy="361767"/>
          </a:xfrm>
        </p:grpSpPr>
        <p:pic>
          <p:nvPicPr>
            <p:cNvPr id="98" name="Google Shape;124;p1" descr="Google Shape;124;p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361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" name="Google Shape;125;p1"/>
            <p:cNvSpPr/>
            <p:nvPr/>
          </p:nvSpPr>
          <p:spPr>
            <a:xfrm>
              <a:off x="6758471" y="25299"/>
              <a:ext cx="52257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100" name="Google Shape;126;p1"/>
            <p:cNvSpPr/>
            <p:nvPr/>
          </p:nvSpPr>
          <p:spPr>
            <a:xfrm>
              <a:off x="75401" y="19471"/>
              <a:ext cx="82656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r>
                <a:t>ICSC Italian Research Center on High-Performance Computing, Big Data and Quantum Computing</a:t>
              </a:r>
            </a:p>
          </p:txBody>
        </p:sp>
      </p:grpSp>
      <p:pic>
        <p:nvPicPr>
          <p:cNvPr id="102" name="Google Shape;127;p1" descr="Google Shape;127;p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-15051"/>
            <a:ext cx="12192001" cy="1181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Google Shape;122;p1"/>
          <p:cNvGrpSpPr/>
          <p:nvPr/>
        </p:nvGrpSpPr>
        <p:grpSpPr>
          <a:xfrm>
            <a:off x="5562518" y="5977215"/>
            <a:ext cx="7482978" cy="544929"/>
            <a:chOff x="0" y="0"/>
            <a:chExt cx="7482977" cy="544927"/>
          </a:xfrm>
        </p:grpSpPr>
        <p:sp>
          <p:nvSpPr>
            <p:cNvPr id="103" name="Rettangolo"/>
            <p:cNvSpPr/>
            <p:nvPr/>
          </p:nvSpPr>
          <p:spPr>
            <a:xfrm>
              <a:off x="923370" y="0"/>
              <a:ext cx="5835136" cy="544928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2700" i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endParaRPr/>
            </a:p>
          </p:txBody>
        </p:sp>
        <p:sp>
          <p:nvSpPr>
            <p:cNvPr id="104" name="SPEAKER…"/>
            <p:cNvSpPr txBox="1"/>
            <p:nvPr/>
          </p:nvSpPr>
          <p:spPr>
            <a:xfrm>
              <a:off x="0" y="11893"/>
              <a:ext cx="7482978" cy="521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normAutofit/>
            </a:bodyPr>
            <a:lstStyle/>
            <a:p>
              <a:pPr algn="ctr" defTabSz="768095">
                <a:lnSpc>
                  <a:spcPct val="90000"/>
                </a:lnSpc>
                <a:defRPr sz="1512" b="1" i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r>
                <a:t>SPEAKER</a:t>
              </a:r>
            </a:p>
            <a:p>
              <a:pPr algn="ctr" defTabSz="768095">
                <a:lnSpc>
                  <a:spcPct val="90000"/>
                </a:lnSpc>
                <a:defRPr sz="1512" i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pPr>
              <a:r>
                <a:t> </a:t>
              </a:r>
              <a:r>
                <a:rPr b="1"/>
                <a:t>Fabrizio Bocchino,</a:t>
              </a:r>
              <a:r>
                <a:t> INAF-Osservatorio Astronomico di Palermo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In inelastic collisions, accelerated protons interact with ambient protons, producing neutral pions (π⁰), which decay into gamma-ray photons."/>
          <p:cNvSpPr txBox="1">
            <a:spLocks noGrp="1"/>
          </p:cNvSpPr>
          <p:nvPr>
            <p:ph type="body" sz="quarter" idx="1"/>
          </p:nvPr>
        </p:nvSpPr>
        <p:spPr>
          <a:xfrm>
            <a:off x="65739" y="795677"/>
            <a:ext cx="11962636" cy="76395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100"/>
            </a:pPr>
            <a:r>
              <a:t>In</a:t>
            </a:r>
            <a:r>
              <a:rPr b="1"/>
              <a:t> inelastic collisions, accelerated protons</a:t>
            </a:r>
            <a:r>
              <a:t> interact with </a:t>
            </a:r>
            <a:r>
              <a:rPr b="1"/>
              <a:t>ambient protons</a:t>
            </a:r>
            <a:r>
              <a:t>, producing </a:t>
            </a:r>
            <a:r>
              <a:rPr b="1"/>
              <a:t>neutral pions</a:t>
            </a:r>
            <a:r>
              <a:t> (π⁰), which decay into </a:t>
            </a:r>
            <a:r>
              <a:rPr b="1"/>
              <a:t>gamma-ray photons</a:t>
            </a:r>
            <a:r>
              <a:t>.</a:t>
            </a:r>
          </a:p>
        </p:txBody>
      </p:sp>
      <p:sp>
        <p:nvSpPr>
          <p:cNvPr id="240" name="CasellaDiTesto 3"/>
          <p:cNvSpPr txBox="1"/>
          <p:nvPr/>
        </p:nvSpPr>
        <p:spPr>
          <a:xfrm>
            <a:off x="0" y="-1"/>
            <a:ext cx="6514342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Synthesis of IC443’s hadronic emission: </a:t>
            </a:r>
          </a:p>
        </p:txBody>
      </p:sp>
      <p:sp>
        <p:nvSpPr>
          <p:cNvPr id="241" name="Linea"/>
          <p:cNvSpPr/>
          <p:nvPr/>
        </p:nvSpPr>
        <p:spPr>
          <a:xfrm>
            <a:off x="-409700" y="404487"/>
            <a:ext cx="572044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Equazione"/>
              <p:cNvSpPr txBox="1"/>
              <p:nvPr/>
            </p:nvSpPr>
            <p:spPr>
              <a:xfrm>
                <a:off x="5294763" y="1371325"/>
                <a:ext cx="1602474" cy="388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sz="2900"/>
              </a:p>
            </p:txBody>
          </p:sp>
        </mc:Choice>
        <mc:Fallback xmlns="">
          <p:sp>
            <p:nvSpPr>
              <p:cNvPr id="242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763" y="1371325"/>
                <a:ext cx="1602474" cy="388911"/>
              </a:xfrm>
              <a:prstGeom prst="rect">
                <a:avLst/>
              </a:prstGeom>
              <a:blipFill>
                <a:blip r:embed="rId2"/>
                <a:stretch>
                  <a:fillRect r="-9924" b="-78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3" name="We know that gamma flux is given by:"/>
          <p:cNvSpPr txBox="1"/>
          <p:nvPr/>
        </p:nvSpPr>
        <p:spPr>
          <a:xfrm>
            <a:off x="121324" y="1944475"/>
            <a:ext cx="4194887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spcBef>
                <a:spcPts val="1200"/>
              </a:spcBef>
              <a:defRPr sz="2100"/>
            </a:lvl1pPr>
          </a:lstStyle>
          <a:p>
            <a:r>
              <a:t>We know that gamma flux is given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Equazione"/>
              <p:cNvSpPr txBox="1"/>
              <p:nvPr/>
            </p:nvSpPr>
            <p:spPr>
              <a:xfrm>
                <a:off x="4940116" y="2142930"/>
                <a:ext cx="2311768" cy="6137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𝐶𝑅</m:t>
                              </m:r>
                            </m:sub>
                          </m:sSub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num>
                        <m:den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2100"/>
              </a:p>
            </p:txBody>
          </p:sp>
        </mc:Choice>
        <mc:Fallback xmlns="">
          <p:sp>
            <p:nvSpPr>
              <p:cNvPr id="244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116" y="2142930"/>
                <a:ext cx="2311768" cy="613747"/>
              </a:xfrm>
              <a:prstGeom prst="rect">
                <a:avLst/>
              </a:prstGeom>
              <a:blipFill>
                <a:blip r:embed="rId3"/>
                <a:stretch>
                  <a:fillRect r="-210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Where   is the proton cooling time."/>
              <p:cNvSpPr txBox="1"/>
              <p:nvPr/>
            </p:nvSpPr>
            <p:spPr>
              <a:xfrm>
                <a:off x="151136" y="2720723"/>
                <a:ext cx="5498988" cy="8776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2100"/>
                </a:pPr>
                <a: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𝑝𝑝</m:t>
                        </m:r>
                      </m:sub>
                    </m:sSub>
                    <m:r>
                      <a:rPr sz="2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sSub>
                          <m:sSubPr>
                            <m:ctrlP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𝑝𝑝</m:t>
                            </m:r>
                          </m:sub>
                        </m:s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𝑐𝑘</m:t>
                        </m:r>
                      </m:den>
                    </m:f>
                  </m:oMath>
                </a14:m>
                <a:r>
                  <a:t> is the </a:t>
                </a:r>
                <a:r>
                  <a:rPr b="1"/>
                  <a:t>proton cooling time</a:t>
                </a:r>
                <a:r>
                  <a:t>.</a:t>
                </a:r>
              </a:p>
            </p:txBody>
          </p:sp>
        </mc:Choice>
        <mc:Fallback xmlns="">
          <p:sp>
            <p:nvSpPr>
              <p:cNvPr id="245" name="Where   is the proton cooling time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36" y="2720723"/>
                <a:ext cx="5498988" cy="877690"/>
              </a:xfrm>
              <a:prstGeom prst="rect">
                <a:avLst/>
              </a:prstGeom>
              <a:blipFill>
                <a:blip r:embed="rId4"/>
                <a:stretch>
                  <a:fillRect l="-2217" r="-25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Cosmic ray energy ( ) and gas density ( ) vary spatially within the remanent.…"/>
              <p:cNvSpPr txBox="1"/>
              <p:nvPr/>
            </p:nvSpPr>
            <p:spPr>
              <a:xfrm>
                <a:off x="114682" y="4011881"/>
                <a:ext cx="11962636" cy="22208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100"/>
                </a:pPr>
                <a:r>
                  <a:t>Cosmic ray energy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𝐶𝑅</m:t>
                        </m:r>
                      </m:sub>
                    </m:sSub>
                  </m:oMath>
                </a14:m>
                <a:r>
                  <a:t>) and gas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t>) vary spatially within the remanent.</a:t>
                </a:r>
              </a:p>
              <a:p>
                <a:pPr>
                  <a:defRPr sz="2100"/>
                </a:pPr>
                <a:r>
                  <a:t>These point-to-point variations directly influence the cooling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𝑝𝑝</m:t>
                        </m:r>
                      </m:sub>
                    </m:sSub>
                  </m:oMath>
                </a14:m>
                <a:r>
                  <a:t> and thus the local gamma-ray luminosity (and consequently the flux).</a:t>
                </a:r>
              </a:p>
              <a:p>
                <a:pPr>
                  <a:defRPr sz="2100"/>
                </a:pPr>
                <a:endParaRPr/>
              </a:p>
              <a:p>
                <a:pPr marL="210552" indent="-210552">
                  <a:spcBef>
                    <a:spcPts val="1000"/>
                  </a:spcBef>
                  <a:buSzPct val="100000"/>
                  <a:buChar char="•"/>
                  <a:defRPr sz="2100"/>
                </a:pPr>
                <a:r>
                  <a:t>For a realistic and self-consistent model, it is essential to consider the spatial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𝐶𝑅</m:t>
                        </m:r>
                      </m:sub>
                    </m:sSub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t>, avoiding global approximations or uniform averages.</a:t>
                </a:r>
              </a:p>
            </p:txBody>
          </p:sp>
        </mc:Choice>
        <mc:Fallback xmlns="">
          <p:sp>
            <p:nvSpPr>
              <p:cNvPr id="246" name="Cosmic ray energy ( ) and gas density ( ) vary spatially within the remanent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2" y="4011881"/>
                <a:ext cx="11962636" cy="2220857"/>
              </a:xfrm>
              <a:prstGeom prst="rect">
                <a:avLst/>
              </a:prstGeom>
              <a:blipFill>
                <a:blip r:embed="rId5"/>
                <a:stretch>
                  <a:fillRect l="-1019" t="-824" b="-54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asellaDiTesto 3"/>
          <p:cNvSpPr txBox="1"/>
          <p:nvPr/>
        </p:nvSpPr>
        <p:spPr>
          <a:xfrm>
            <a:off x="0" y="-1"/>
            <a:ext cx="2690922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Followed steps: </a:t>
            </a:r>
          </a:p>
        </p:txBody>
      </p:sp>
      <p:sp>
        <p:nvSpPr>
          <p:cNvPr id="249" name="From an initial frame, we reconstruct the history of acceleration."/>
          <p:cNvSpPr txBox="1"/>
          <p:nvPr/>
        </p:nvSpPr>
        <p:spPr>
          <a:xfrm>
            <a:off x="262942" y="1376794"/>
            <a:ext cx="1055128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180473" indent="-180473">
              <a:buSzPct val="100000"/>
              <a:buChar char="•"/>
              <a:defRPr sz="2200"/>
            </a:lvl1pPr>
          </a:lstStyle>
          <a:p>
            <a:r>
              <a:rPr dirty="0"/>
              <a:t> From </a:t>
            </a:r>
            <a:r>
              <a:rPr lang="it-IT" dirty="0"/>
              <a:t>the </a:t>
            </a:r>
            <a:r>
              <a:rPr lang="it-IT" dirty="0" err="1"/>
              <a:t>final</a:t>
            </a:r>
            <a:r>
              <a:rPr dirty="0"/>
              <a:t> frame</a:t>
            </a:r>
            <a:r>
              <a:rPr lang="it-IT" dirty="0"/>
              <a:t> of the PLUTO </a:t>
            </a:r>
            <a:r>
              <a:rPr lang="it-IT" dirty="0" err="1"/>
              <a:t>simulation</a:t>
            </a:r>
            <a:r>
              <a:rPr dirty="0"/>
              <a:t>, we reconstruct the history of acceleration.</a:t>
            </a:r>
          </a:p>
        </p:txBody>
      </p:sp>
      <p:sp>
        <p:nvSpPr>
          <p:cNvPr id="250" name="What is the maximum proton energy since the explosion?"/>
          <p:cNvSpPr txBox="1"/>
          <p:nvPr/>
        </p:nvSpPr>
        <p:spPr>
          <a:xfrm>
            <a:off x="2478602" y="2177626"/>
            <a:ext cx="6994164" cy="382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/>
            </a:lvl1pPr>
          </a:lstStyle>
          <a:p>
            <a:r>
              <a:t>What is the maximum proton energy since the explosion? </a:t>
            </a:r>
          </a:p>
        </p:txBody>
      </p:sp>
      <p:sp>
        <p:nvSpPr>
          <p:cNvPr id="251" name="Shock Evolution and Proton Acceleration in SNRs"/>
          <p:cNvSpPr txBox="1"/>
          <p:nvPr/>
        </p:nvSpPr>
        <p:spPr>
          <a:xfrm>
            <a:off x="7291" y="427427"/>
            <a:ext cx="6602535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Shock Evolution and Proton Acceleration in SNRs</a:t>
            </a:r>
          </a:p>
        </p:txBody>
      </p:sp>
      <p:sp>
        <p:nvSpPr>
          <p:cNvPr id="252" name="Linea"/>
          <p:cNvSpPr/>
          <p:nvPr/>
        </p:nvSpPr>
        <p:spPr>
          <a:xfrm>
            <a:off x="-409700" y="404487"/>
            <a:ext cx="3996426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3" name="Rettangolo"/>
          <p:cNvSpPr/>
          <p:nvPr/>
        </p:nvSpPr>
        <p:spPr>
          <a:xfrm>
            <a:off x="2326706" y="2145876"/>
            <a:ext cx="7297957" cy="46163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56" name="Raggruppa"/>
          <p:cNvGrpSpPr/>
          <p:nvPr/>
        </p:nvGrpSpPr>
        <p:grpSpPr>
          <a:xfrm>
            <a:off x="3196882" y="3184336"/>
            <a:ext cx="6884572" cy="1105172"/>
            <a:chOff x="0" y="0"/>
            <a:chExt cx="6884570" cy="1105171"/>
          </a:xfrm>
        </p:grpSpPr>
        <p:sp>
          <p:nvSpPr>
            <p:cNvPr id="254" name="Drury et Al. 1983"/>
            <p:cNvSpPr txBox="1"/>
            <p:nvPr/>
          </p:nvSpPr>
          <p:spPr>
            <a:xfrm>
              <a:off x="4879857" y="549381"/>
              <a:ext cx="2004713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200"/>
              </a:lvl1pPr>
            </a:lstStyle>
            <a:p>
              <a:r>
                <a:rPr dirty="0"/>
                <a:t>Drury et </a:t>
              </a:r>
              <a:r>
                <a:rPr lang="it-IT" dirty="0"/>
                <a:t>al</a:t>
              </a:r>
              <a:r>
                <a:rPr dirty="0"/>
                <a:t>. 1983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Equazione"/>
                <p:cNvSpPr txBox="1"/>
                <p:nvPr/>
              </p:nvSpPr>
              <p:spPr>
                <a:xfrm>
                  <a:off x="0" y="0"/>
                  <a:ext cx="4090319" cy="1105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Sup>
                          <m:sSubSupPr>
                            <m:ctrlP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sub>
                            <m:sSub>
                              <m:sSubPr>
                                <m:ctrlPr>
                                  <a:rPr sz="3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sz="3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Sup>
                          <m:sSubSupPr>
                            <m:ctrlP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𝑠h</m:t>
                            </m:r>
                          </m:sub>
                          <m:sup>
                            <m:r>
                              <a:rPr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oMath>
                    </m:oMathPara>
                  </a14:m>
                  <a:endParaRPr sz="3100"/>
                </a:p>
              </p:txBody>
            </p:sp>
          </mc:Choice>
          <mc:Fallback xmlns="">
            <p:sp>
              <p:nvSpPr>
                <p:cNvPr id="255" name="Equazion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4090319" cy="1105171"/>
                </a:xfrm>
                <a:prstGeom prst="rect">
                  <a:avLst/>
                </a:prstGeom>
                <a:blipFill>
                  <a:blip r:embed="rId2"/>
                  <a:stretch>
                    <a:fillRect r="-1788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Raggruppa"/>
          <p:cNvGrpSpPr/>
          <p:nvPr/>
        </p:nvGrpSpPr>
        <p:grpSpPr>
          <a:xfrm>
            <a:off x="3579620" y="4119849"/>
            <a:ext cx="5384471" cy="2482367"/>
            <a:chOff x="4433" y="755"/>
            <a:chExt cx="5384470" cy="2482365"/>
          </a:xfrm>
        </p:grpSpPr>
        <p:grpSp>
          <p:nvGrpSpPr>
            <p:cNvPr id="261" name="Raggruppa"/>
            <p:cNvGrpSpPr/>
            <p:nvPr/>
          </p:nvGrpSpPr>
          <p:grpSpPr>
            <a:xfrm>
              <a:off x="123893" y="755"/>
              <a:ext cx="5265010" cy="2302597"/>
              <a:chOff x="-739019" y="755"/>
              <a:chExt cx="5265009" cy="2302596"/>
            </a:xfrm>
          </p:grpSpPr>
          <p:sp>
            <p:nvSpPr>
              <p:cNvPr id="257" name="Linea"/>
              <p:cNvSpPr/>
              <p:nvPr/>
            </p:nvSpPr>
            <p:spPr>
              <a:xfrm flipH="1">
                <a:off x="1107638" y="755"/>
                <a:ext cx="342361" cy="924761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58" name="Linea"/>
              <p:cNvSpPr/>
              <p:nvPr/>
            </p:nvSpPr>
            <p:spPr>
              <a:xfrm>
                <a:off x="3042947" y="755"/>
                <a:ext cx="497540" cy="84888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Shock velocity:…"/>
                  <p:cNvSpPr txBox="1"/>
                  <p:nvPr/>
                </p:nvSpPr>
                <p:spPr>
                  <a:xfrm>
                    <a:off x="-739019" y="849641"/>
                    <a:ext cx="4032355" cy="145371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/>
                  <a:p>
                    <a:pPr>
                      <a:defRPr sz="2500"/>
                    </a:pPr>
                    <a:r>
                      <a:t>Shock velocity:</a:t>
                    </a:r>
                  </a:p>
                  <a:p>
                    <a:pPr>
                      <a:defRPr sz="2500"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𝑠h</m:t>
                            </m:r>
                          </m:sub>
                        </m:sSub>
                        <m:r>
                          <a:rPr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sup>
                        </m:sSup>
                      </m:oMath>
                    </a14:m>
                    <a:r>
                      <a:t> Sedov-Taylor phase</a:t>
                    </a:r>
                  </a:p>
                  <a:p>
                    <a:pPr>
                      <a:defRPr sz="2500"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𝑠h</m:t>
                            </m:r>
                          </m:sub>
                        </m:sSub>
                        <m:r>
                          <a:rPr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r>
                      <a:t> Free expansion</a:t>
                    </a:r>
                  </a:p>
                </p:txBody>
              </p:sp>
            </mc:Choice>
            <mc:Fallback xmlns="">
              <p:sp>
                <p:nvSpPr>
                  <p:cNvPr id="259" name="Shock velocity:…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739019" y="849641"/>
                    <a:ext cx="4032355" cy="14537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631" t="-2929" b="-35146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0" name="Magnetic field"/>
              <p:cNvSpPr txBox="1"/>
              <p:nvPr/>
            </p:nvSpPr>
            <p:spPr>
              <a:xfrm>
                <a:off x="2573124" y="849641"/>
                <a:ext cx="1952866" cy="415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500"/>
                </a:lvl1pPr>
              </a:lstStyle>
              <a:p>
                <a:r>
                  <a:t>Magnetic field</a:t>
                </a:r>
              </a:p>
            </p:txBody>
          </p:sp>
        </p:grpSp>
        <p:sp>
          <p:nvSpPr>
            <p:cNvPr id="262" name="Ornamento 13"/>
            <p:cNvSpPr/>
            <p:nvPr/>
          </p:nvSpPr>
          <p:spPr>
            <a:xfrm rot="5424609">
              <a:off x="-578513" y="1827121"/>
              <a:ext cx="1238945" cy="73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5596" extrusionOk="0">
                  <a:moveTo>
                    <a:pt x="8186" y="7"/>
                  </a:moveTo>
                  <a:cubicBezTo>
                    <a:pt x="5538" y="-278"/>
                    <a:pt x="2797" y="8362"/>
                    <a:pt x="49" y="663"/>
                  </a:cubicBezTo>
                  <a:lnTo>
                    <a:pt x="0" y="1181"/>
                  </a:lnTo>
                  <a:cubicBezTo>
                    <a:pt x="3497" y="13745"/>
                    <a:pt x="7050" y="-5602"/>
                    <a:pt x="10800" y="4870"/>
                  </a:cubicBezTo>
                  <a:cubicBezTo>
                    <a:pt x="14550" y="-5599"/>
                    <a:pt x="18103" y="13745"/>
                    <a:pt x="21600" y="1181"/>
                  </a:cubicBezTo>
                  <a:lnTo>
                    <a:pt x="21551" y="663"/>
                  </a:lnTo>
                  <a:cubicBezTo>
                    <a:pt x="17887" y="10929"/>
                    <a:pt x="14235" y="-7855"/>
                    <a:pt x="10800" y="4205"/>
                  </a:cubicBezTo>
                  <a:cubicBezTo>
                    <a:pt x="9941" y="1190"/>
                    <a:pt x="9069" y="103"/>
                    <a:pt x="8186" y="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1" animBg="1" advAuto="0"/>
      <p:bldP spid="263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asellaDiTesto 3"/>
          <p:cNvSpPr txBox="1"/>
          <p:nvPr/>
        </p:nvSpPr>
        <p:spPr>
          <a:xfrm>
            <a:off x="0" y="-1"/>
            <a:ext cx="7944456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 Evolution and Proton Acceleration in SNRs</a:t>
            </a:r>
          </a:p>
        </p:txBody>
      </p:sp>
      <p:sp>
        <p:nvSpPr>
          <p:cNvPr id="266" name="How to compute the shock velocity"/>
          <p:cNvSpPr txBox="1"/>
          <p:nvPr/>
        </p:nvSpPr>
        <p:spPr>
          <a:xfrm>
            <a:off x="7291" y="427427"/>
            <a:ext cx="4817069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How to compute the shock velocity</a:t>
            </a:r>
          </a:p>
        </p:txBody>
      </p:sp>
      <p:sp>
        <p:nvSpPr>
          <p:cNvPr id="267" name="Linea"/>
          <p:cNvSpPr/>
          <p:nvPr/>
        </p:nvSpPr>
        <p:spPr>
          <a:xfrm>
            <a:off x="-409700" y="404487"/>
            <a:ext cx="828288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8" name="t_acc.png" descr="t_ac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783" y="1323464"/>
            <a:ext cx="5732511" cy="450929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🔹 Case 1 – No Cloud Interaction…"/>
          <p:cNvSpPr txBox="1"/>
          <p:nvPr/>
        </p:nvSpPr>
        <p:spPr>
          <a:xfrm>
            <a:off x="82701" y="2526667"/>
            <a:ext cx="6959932" cy="175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70000"/>
              </a:lnSpc>
              <a:spcBef>
                <a:spcPts val="1200"/>
              </a:spcBef>
              <a:defRPr sz="1900" b="1"/>
            </a:pPr>
            <a:r>
              <a:rPr b="0" dirty="0"/>
              <a:t>🔹 </a:t>
            </a:r>
            <a:r>
              <a:rPr dirty="0"/>
              <a:t>Case 1 – No Cloud Interaction</a:t>
            </a:r>
            <a:endParaRPr b="0" dirty="0"/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rPr dirty="0"/>
              <a:t>The shock propagates freely in the ambient medium</a:t>
            </a:r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rPr dirty="0"/>
              <a:t>As long as the shock is fast, proton acceleration continues</a:t>
            </a:r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rPr dirty="0"/>
              <a:t>Acceleration, and thus velocity,  is computed from the explosion up to the current time</a:t>
            </a:r>
          </a:p>
        </p:txBody>
      </p:sp>
      <p:sp>
        <p:nvSpPr>
          <p:cNvPr id="270" name="🔹 Case 2 – With Cloud Interaction…"/>
          <p:cNvSpPr txBox="1"/>
          <p:nvPr/>
        </p:nvSpPr>
        <p:spPr>
          <a:xfrm>
            <a:off x="94181" y="4615086"/>
            <a:ext cx="9728148" cy="1912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70000"/>
              </a:lnSpc>
              <a:spcBef>
                <a:spcPts val="1200"/>
              </a:spcBef>
              <a:defRPr sz="1900" b="1"/>
            </a:pPr>
            <a:r>
              <a:rPr b="0"/>
              <a:t>🔹 </a:t>
            </a:r>
            <a:r>
              <a:t>Case 2 – With Cloud Interaction</a:t>
            </a:r>
            <a:endParaRPr b="0"/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t>The shock encounters a dense, neutral cloud</a:t>
            </a:r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t>Upstream diffusion halts → cosmic rays escape → acceleration stops</a:t>
            </a:r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t>Acceleration, and thus velocity, is computed </a:t>
            </a:r>
            <a:r>
              <a:rPr b="1"/>
              <a:t>only until</a:t>
            </a:r>
            <a:r>
              <a:t> the time when the shock hits the cloud</a:t>
            </a:r>
          </a:p>
          <a:p>
            <a:pPr marL="457200" indent="-317500" defTabSz="457200">
              <a:lnSpc>
                <a:spcPct val="70000"/>
              </a:lnSpc>
              <a:spcBef>
                <a:spcPts val="1200"/>
              </a:spcBef>
              <a:buSzPct val="100000"/>
              <a:buFont typeface="Times Roman"/>
              <a:buChar char="•"/>
              <a:defRPr sz="1900"/>
            </a:pPr>
            <a:r>
              <a:t>After this point, particles no longer gain energy, but may still propagate</a:t>
            </a:r>
          </a:p>
        </p:txBody>
      </p:sp>
      <p:sp>
        <p:nvSpPr>
          <p:cNvPr id="271" name="🧭 Basic assumption…"/>
          <p:cNvSpPr txBox="1"/>
          <p:nvPr/>
        </p:nvSpPr>
        <p:spPr>
          <a:xfrm>
            <a:off x="82701" y="805481"/>
            <a:ext cx="6959932" cy="151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90000"/>
              </a:lnSpc>
              <a:defRPr sz="1900" b="1"/>
            </a:pPr>
            <a:r>
              <a:rPr b="0"/>
              <a:t>🧭 </a:t>
            </a:r>
            <a:r>
              <a:t>Basic assumption</a:t>
            </a:r>
            <a:endParaRPr b="0"/>
          </a:p>
          <a:p>
            <a:pPr defTabSz="457200">
              <a:lnSpc>
                <a:spcPct val="90000"/>
              </a:lnSpc>
              <a:defRPr sz="1900"/>
            </a:pPr>
            <a:r>
              <a:t>The shock evolves according to the classical evolution of a supernova remnant (SNR):</a:t>
            </a:r>
          </a:p>
          <a:p>
            <a:pPr defTabSz="457200">
              <a:lnSpc>
                <a:spcPct val="90000"/>
              </a:lnSpc>
              <a:defRPr sz="1900" b="1"/>
            </a:pPr>
            <a:r>
              <a:rPr b="0"/>
              <a:t>• </a:t>
            </a:r>
            <a:r>
              <a:t>Free expansion phase</a:t>
            </a:r>
            <a:r>
              <a:rPr b="0"/>
              <a:t> for the first </a:t>
            </a:r>
            <a:r>
              <a:t>120 years</a:t>
            </a:r>
            <a:endParaRPr b="0"/>
          </a:p>
          <a:p>
            <a:pPr marL="120315" indent="-120315" defTabSz="457200">
              <a:lnSpc>
                <a:spcPct val="90000"/>
              </a:lnSpc>
              <a:buSzPct val="100000"/>
              <a:buChar char="•"/>
              <a:defRPr sz="1900"/>
            </a:pPr>
            <a:r>
              <a:t> Followed by the </a:t>
            </a:r>
            <a:r>
              <a:rPr b="1"/>
              <a:t>Sedov–Taylor phase</a:t>
            </a:r>
          </a:p>
        </p:txBody>
      </p:sp>
      <p:sp>
        <p:nvSpPr>
          <p:cNvPr id="272" name="Molecolar cloud"/>
          <p:cNvSpPr txBox="1"/>
          <p:nvPr/>
        </p:nvSpPr>
        <p:spPr>
          <a:xfrm>
            <a:off x="9051405" y="1715617"/>
            <a:ext cx="986807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Atomic</a:t>
            </a:r>
            <a:r>
              <a:rPr dirty="0"/>
              <a:t> cloud</a:t>
            </a:r>
          </a:p>
        </p:txBody>
      </p:sp>
      <p:sp>
        <p:nvSpPr>
          <p:cNvPr id="273" name="Linea"/>
          <p:cNvSpPr/>
          <p:nvPr/>
        </p:nvSpPr>
        <p:spPr>
          <a:xfrm>
            <a:off x="7664640" y="2467675"/>
            <a:ext cx="636125" cy="432330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4" name="Linea"/>
          <p:cNvSpPr/>
          <p:nvPr/>
        </p:nvSpPr>
        <p:spPr>
          <a:xfrm>
            <a:off x="7664640" y="2468510"/>
            <a:ext cx="2586458" cy="739393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5" name="Atomic cloud"/>
          <p:cNvSpPr txBox="1"/>
          <p:nvPr/>
        </p:nvSpPr>
        <p:spPr>
          <a:xfrm>
            <a:off x="7421809" y="2253654"/>
            <a:ext cx="1191991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Molecular</a:t>
            </a:r>
            <a:r>
              <a:rPr dirty="0"/>
              <a:t> cloud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3" animBg="1" advAuto="0"/>
      <p:bldP spid="269" grpId="1" animBg="1" advAuto="0"/>
      <p:bldP spid="270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asellaDiTesto 3"/>
          <p:cNvSpPr txBox="1"/>
          <p:nvPr/>
        </p:nvSpPr>
        <p:spPr>
          <a:xfrm>
            <a:off x="0" y="-1"/>
            <a:ext cx="7944456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 Evolution and Proton Acceleration in SNRs</a:t>
            </a:r>
          </a:p>
        </p:txBody>
      </p:sp>
      <p:sp>
        <p:nvSpPr>
          <p:cNvPr id="278" name="How to compute the magnetic field"/>
          <p:cNvSpPr txBox="1"/>
          <p:nvPr/>
        </p:nvSpPr>
        <p:spPr>
          <a:xfrm>
            <a:off x="7291" y="427427"/>
            <a:ext cx="4840286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How to compute the magnetic field</a:t>
            </a:r>
          </a:p>
        </p:txBody>
      </p:sp>
      <p:sp>
        <p:nvSpPr>
          <p:cNvPr id="279" name="Linea"/>
          <p:cNvSpPr/>
          <p:nvPr/>
        </p:nvSpPr>
        <p:spPr>
          <a:xfrm>
            <a:off x="-409700" y="404487"/>
            <a:ext cx="828288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In modeling the magnetic field within the SNR, we consider two possible approaches:…"/>
          <p:cNvSpPr txBox="1"/>
          <p:nvPr/>
        </p:nvSpPr>
        <p:spPr>
          <a:xfrm>
            <a:off x="184687" y="1151304"/>
            <a:ext cx="11051185" cy="3554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2000"/>
            </a:pPr>
            <a:r>
              <a:rPr dirty="0"/>
              <a:t>In modeling the magnetic field within the SNR, we </a:t>
            </a:r>
            <a:r>
              <a:rPr lang="it-IT" dirty="0"/>
              <a:t>follow in an </a:t>
            </a:r>
            <a:r>
              <a:rPr lang="it-IT" dirty="0" err="1"/>
              <a:t>autoconsistent</a:t>
            </a:r>
            <a:r>
              <a:rPr lang="it-IT" dirty="0"/>
              <a:t> way the </a:t>
            </a:r>
            <a:r>
              <a:rPr lang="it-IT" dirty="0" err="1"/>
              <a:t>magnetic</a:t>
            </a:r>
            <a:r>
              <a:rPr lang="it-IT" dirty="0"/>
              <a:t> field in </a:t>
            </a:r>
            <a:r>
              <a:rPr lang="it-IT" dirty="0" err="1"/>
              <a:t>evolution</a:t>
            </a:r>
            <a:r>
              <a:rPr lang="it-IT" dirty="0"/>
              <a:t> in the history of the SNR</a:t>
            </a:r>
            <a:r>
              <a:rPr dirty="0"/>
              <a:t>:</a:t>
            </a:r>
          </a:p>
          <a:p>
            <a:pPr defTabSz="457200">
              <a:spcBef>
                <a:spcPts val="1500"/>
              </a:spcBef>
              <a:defRPr sz="2000" b="1"/>
            </a:pPr>
            <a:r>
              <a:rPr dirty="0"/>
              <a:t>1. Constant Magnetic Field</a:t>
            </a:r>
          </a:p>
          <a:p>
            <a:pPr marL="457200" indent="-317500" defTabSz="457200">
              <a:spcBef>
                <a:spcPts val="1200"/>
              </a:spcBef>
              <a:buSzPct val="100000"/>
              <a:buFont typeface="Times Roman"/>
              <a:buChar char="•"/>
              <a:defRPr sz="2000"/>
            </a:pPr>
            <a:r>
              <a:rPr dirty="0"/>
              <a:t>Simplified assumption.</a:t>
            </a:r>
          </a:p>
          <a:p>
            <a:pPr marL="457200" indent="-317500" defTabSz="457200">
              <a:spcBef>
                <a:spcPts val="1200"/>
              </a:spcBef>
              <a:buSzPct val="100000"/>
              <a:buFont typeface="Times Roman"/>
              <a:buChar char="•"/>
              <a:defRPr sz="2000"/>
            </a:pPr>
            <a:r>
              <a:rPr dirty="0"/>
              <a:t>Suitable for late-stage remnants or when amplification is negligible.</a:t>
            </a:r>
          </a:p>
          <a:p>
            <a:pPr defTabSz="457200">
              <a:spcBef>
                <a:spcPts val="1500"/>
              </a:spcBef>
              <a:defRPr sz="2000" b="1"/>
            </a:pPr>
            <a:r>
              <a:rPr dirty="0"/>
              <a:t>2. Amplified Magnetic Field</a:t>
            </a:r>
          </a:p>
          <a:p>
            <a:pPr marL="457200" indent="-317500" defTabSz="457200">
              <a:spcBef>
                <a:spcPts val="1200"/>
              </a:spcBef>
              <a:buSzPct val="100000"/>
              <a:buFont typeface="Times Roman"/>
              <a:buChar char="•"/>
              <a:defRPr sz="2000"/>
            </a:pPr>
            <a:r>
              <a:rPr dirty="0"/>
              <a:t>More realistic for </a:t>
            </a:r>
            <a:r>
              <a:rPr b="1" dirty="0"/>
              <a:t>young SNRs</a:t>
            </a:r>
            <a:r>
              <a:rPr dirty="0"/>
              <a:t>.</a:t>
            </a:r>
          </a:p>
          <a:p>
            <a:pPr marL="457200" indent="-317500" defTabSz="457200">
              <a:spcBef>
                <a:spcPts val="1200"/>
              </a:spcBef>
              <a:buSzPct val="100000"/>
              <a:buFont typeface="Times Roman"/>
              <a:buChar char="•"/>
              <a:defRPr sz="2000"/>
            </a:pPr>
            <a:r>
              <a:rPr dirty="0"/>
              <a:t>Accounts for </a:t>
            </a:r>
            <a:r>
              <a:rPr b="1" dirty="0"/>
              <a:t>magnetic field amplification</a:t>
            </a:r>
            <a:r>
              <a:rPr dirty="0"/>
              <a:t> due to </a:t>
            </a:r>
            <a:r>
              <a:rPr b="1" dirty="0"/>
              <a:t>Bell instabilities.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Equazione"/>
              <p:cNvSpPr txBox="1"/>
              <p:nvPr/>
            </p:nvSpPr>
            <p:spPr>
              <a:xfrm>
                <a:off x="4665544" y="4762591"/>
                <a:ext cx="1168595" cy="4916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  <m:sup>
                          <m:f>
                            <m:fPr>
                              <m:ctrlPr>
                                <a:rPr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281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544" y="4762591"/>
                <a:ext cx="1168595" cy="491607"/>
              </a:xfrm>
              <a:prstGeom prst="rect">
                <a:avLst/>
              </a:prstGeom>
              <a:blipFill>
                <a:blip r:embed="rId2"/>
                <a:stretch>
                  <a:fillRect r="-18229" b="-3950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Bell et Al. 2013"/>
          <p:cNvSpPr txBox="1"/>
          <p:nvPr/>
        </p:nvSpPr>
        <p:spPr>
          <a:xfrm>
            <a:off x="6146985" y="4897426"/>
            <a:ext cx="154885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Bell et Al. 2013 </a:t>
            </a:r>
          </a:p>
        </p:txBody>
      </p:sp>
      <p:sp>
        <p:nvSpPr>
          <p:cNvPr id="283" name="Rettangolo"/>
          <p:cNvSpPr/>
          <p:nvPr/>
        </p:nvSpPr>
        <p:spPr>
          <a:xfrm>
            <a:off x="4402739" y="4681632"/>
            <a:ext cx="3386522" cy="732182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4" name="⚠️ The choice of model significantly affects particle acceleration and emission estimates."/>
          <p:cNvSpPr txBox="1"/>
          <p:nvPr/>
        </p:nvSpPr>
        <p:spPr>
          <a:xfrm>
            <a:off x="1475762" y="5848970"/>
            <a:ext cx="924047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spcBef>
                <a:spcPts val="1200"/>
              </a:spcBef>
              <a:defRPr sz="2000"/>
            </a:lvl1pPr>
          </a:lstStyle>
          <a:p>
            <a:r>
              <a:t>⚠️ The choice of model significantly affects particle acceleration and emission estimates.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asellaDiTesto 3"/>
          <p:cNvSpPr txBox="1"/>
          <p:nvPr/>
        </p:nvSpPr>
        <p:spPr>
          <a:xfrm>
            <a:off x="0" y="-1"/>
            <a:ext cx="7944456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 Evolution and Proton Acceleration in SNRs</a:t>
            </a:r>
          </a:p>
        </p:txBody>
      </p:sp>
      <p:sp>
        <p:nvSpPr>
          <p:cNvPr id="287" name="How to compute the maximum proton energy:"/>
          <p:cNvSpPr txBox="1"/>
          <p:nvPr/>
        </p:nvSpPr>
        <p:spPr>
          <a:xfrm>
            <a:off x="7291" y="427427"/>
            <a:ext cx="6346662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How to compute the maximum proton energy:</a:t>
            </a:r>
          </a:p>
        </p:txBody>
      </p:sp>
      <p:sp>
        <p:nvSpPr>
          <p:cNvPr id="288" name="Linea"/>
          <p:cNvSpPr/>
          <p:nvPr/>
        </p:nvSpPr>
        <p:spPr>
          <a:xfrm>
            <a:off x="-409700" y="404487"/>
            <a:ext cx="828288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(Drury et Al. 1983)"/>
          <p:cNvSpPr txBox="1"/>
          <p:nvPr/>
        </p:nvSpPr>
        <p:spPr>
          <a:xfrm>
            <a:off x="4462202" y="1043189"/>
            <a:ext cx="1842452" cy="336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/>
              <a:t>(Drury et Al. 1983)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Equazione"/>
              <p:cNvSpPr txBox="1"/>
              <p:nvPr/>
            </p:nvSpPr>
            <p:spPr>
              <a:xfrm>
                <a:off x="1130924" y="987148"/>
                <a:ext cx="2799528" cy="7486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  <m:sup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sz="2100" dirty="0"/>
              </a:p>
            </p:txBody>
          </p:sp>
        </mc:Choice>
        <mc:Fallback xmlns="">
          <p:sp>
            <p:nvSpPr>
              <p:cNvPr id="290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924" y="987148"/>
                <a:ext cx="2799528" cy="748664"/>
              </a:xfrm>
              <a:prstGeom prst="rect">
                <a:avLst/>
              </a:prstGeom>
              <a:blipFill>
                <a:blip r:embed="rId2"/>
                <a:stretch>
                  <a:fillRect r="-1655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1" name="By solving"/>
          <p:cNvSpPr txBox="1"/>
          <p:nvPr/>
        </p:nvSpPr>
        <p:spPr>
          <a:xfrm>
            <a:off x="4893" y="1050141"/>
            <a:ext cx="102724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By solving</a:t>
            </a:r>
          </a:p>
        </p:txBody>
      </p:sp>
      <p:pic>
        <p:nvPicPr>
          <p:cNvPr id="292" name="E_max_final.png" descr="E_max_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654" y="1529795"/>
            <a:ext cx="7091901" cy="5423218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for each point of the cell and using the amplified B"/>
          <p:cNvSpPr txBox="1"/>
          <p:nvPr/>
        </p:nvSpPr>
        <p:spPr>
          <a:xfrm>
            <a:off x="6290548" y="1045059"/>
            <a:ext cx="484440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for each point of the cell and using the amplified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Equazione"/>
              <p:cNvSpPr txBox="1"/>
              <p:nvPr/>
            </p:nvSpPr>
            <p:spPr>
              <a:xfrm>
                <a:off x="306005" y="1984220"/>
                <a:ext cx="1649838" cy="39328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  <m:sup>
                          <m:f>
                            <m:f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294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5" y="1984220"/>
                <a:ext cx="1649838" cy="393285"/>
              </a:xfrm>
              <a:prstGeom prst="rect">
                <a:avLst/>
              </a:prstGeom>
              <a:blipFill>
                <a:blip r:embed="rId4"/>
                <a:stretch>
                  <a:fillRect r="-16974" b="-384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5" name="(Bell et Al. 2013) :"/>
          <p:cNvSpPr txBox="1"/>
          <p:nvPr/>
        </p:nvSpPr>
        <p:spPr>
          <a:xfrm>
            <a:off x="12477" y="1505285"/>
            <a:ext cx="1706102" cy="31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700"/>
            </a:lvl1pPr>
          </a:lstStyle>
          <a:p>
            <a:r>
              <a:t>(Bell et Al. 2013) : </a:t>
            </a:r>
          </a:p>
        </p:txBody>
      </p:sp>
      <p:sp>
        <p:nvSpPr>
          <p:cNvPr id="296" name="Molecolar cloud"/>
          <p:cNvSpPr txBox="1"/>
          <p:nvPr/>
        </p:nvSpPr>
        <p:spPr>
          <a:xfrm>
            <a:off x="5696114" y="2022531"/>
            <a:ext cx="986807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Atomic</a:t>
            </a:r>
            <a:r>
              <a:rPr dirty="0"/>
              <a:t> cloud</a:t>
            </a:r>
          </a:p>
        </p:txBody>
      </p:sp>
      <p:sp>
        <p:nvSpPr>
          <p:cNvPr id="297" name="Linea"/>
          <p:cNvSpPr/>
          <p:nvPr/>
        </p:nvSpPr>
        <p:spPr>
          <a:xfrm>
            <a:off x="4309348" y="2775425"/>
            <a:ext cx="2797324" cy="1026181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8" name="Atomic cloud"/>
          <p:cNvSpPr txBox="1"/>
          <p:nvPr/>
        </p:nvSpPr>
        <p:spPr>
          <a:xfrm>
            <a:off x="4066517" y="2560568"/>
            <a:ext cx="1190388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Moleculat</a:t>
            </a:r>
            <a:r>
              <a:rPr dirty="0"/>
              <a:t> cloud</a:t>
            </a:r>
          </a:p>
        </p:txBody>
      </p:sp>
      <p:sp>
        <p:nvSpPr>
          <p:cNvPr id="299" name="Linea"/>
          <p:cNvSpPr/>
          <p:nvPr/>
        </p:nvSpPr>
        <p:spPr>
          <a:xfrm>
            <a:off x="4333682" y="2777175"/>
            <a:ext cx="749965" cy="749965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asellaDiTesto 3"/>
          <p:cNvSpPr txBox="1"/>
          <p:nvPr/>
        </p:nvSpPr>
        <p:spPr>
          <a:xfrm>
            <a:off x="0" y="-1"/>
            <a:ext cx="7944456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 Evolution and Proton Acceleration in SNRs</a:t>
            </a:r>
          </a:p>
        </p:txBody>
      </p:sp>
      <p:sp>
        <p:nvSpPr>
          <p:cNvPr id="302" name="Escape energy of cosmic ray:"/>
          <p:cNvSpPr txBox="1"/>
          <p:nvPr/>
        </p:nvSpPr>
        <p:spPr>
          <a:xfrm>
            <a:off x="7291" y="427427"/>
            <a:ext cx="3935944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Escape energy of cosmic ray:</a:t>
            </a:r>
          </a:p>
        </p:txBody>
      </p:sp>
      <p:sp>
        <p:nvSpPr>
          <p:cNvPr id="303" name="Linea"/>
          <p:cNvSpPr/>
          <p:nvPr/>
        </p:nvSpPr>
        <p:spPr>
          <a:xfrm>
            <a:off x="-409700" y="404487"/>
            <a:ext cx="828288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4" name="In old remnants like IC 443, the maximum proton energy is limited by escape.…"/>
          <p:cNvSpPr txBox="1"/>
          <p:nvPr/>
        </p:nvSpPr>
        <p:spPr>
          <a:xfrm>
            <a:off x="37012" y="1218339"/>
            <a:ext cx="5594118" cy="264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2100"/>
            </a:pPr>
            <a:r>
              <a:t>In </a:t>
            </a:r>
            <a:r>
              <a:rPr b="1"/>
              <a:t>old remnants</a:t>
            </a:r>
            <a:r>
              <a:t> like IC 443, the maximum </a:t>
            </a:r>
            <a:r>
              <a:rPr b="1"/>
              <a:t>proton energy is limited by escape</a:t>
            </a:r>
            <a:r>
              <a:t>.</a:t>
            </a:r>
          </a:p>
          <a:p>
            <a:pPr defTabSz="457200">
              <a:spcBef>
                <a:spcPts val="1200"/>
              </a:spcBef>
              <a:defRPr sz="2100"/>
            </a:pPr>
            <a:r>
              <a:t>As the remnant ages, the shock velocity and magnetic field strength decrease, leading to a progressive release of cosmic rays into the surrounding environment. </a:t>
            </a:r>
          </a:p>
          <a:p>
            <a:pPr defTabSz="457200">
              <a:spcBef>
                <a:spcPts val="1200"/>
              </a:spcBef>
              <a:defRPr sz="2100"/>
            </a:pPr>
            <a:r>
              <a:t>We have: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Equazione"/>
              <p:cNvSpPr txBox="1"/>
              <p:nvPr/>
            </p:nvSpPr>
            <p:spPr>
              <a:xfrm>
                <a:off x="624959" y="4220366"/>
                <a:ext cx="2787984" cy="3321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𝑒𝑠𝑐𝑎𝑝𝑒</m:t>
                          </m:r>
                        </m:sub>
                      </m:sSub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  <m:sup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𝑟𝑒𝑚𝑛𝑎𝑛𝑡</m:t>
                          </m:r>
                        </m:sub>
                        <m:sup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sz="2100"/>
              </a:p>
            </p:txBody>
          </p:sp>
        </mc:Choice>
        <mc:Fallback xmlns="">
          <p:sp>
            <p:nvSpPr>
              <p:cNvPr id="305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59" y="4220366"/>
                <a:ext cx="2787984" cy="332178"/>
              </a:xfrm>
              <a:prstGeom prst="rect">
                <a:avLst/>
              </a:prstGeom>
              <a:blipFill>
                <a:blip r:embed="rId2"/>
                <a:stretch>
                  <a:fillRect l="-3501" r="-20569" b="-290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6" name="And thus:"/>
          <p:cNvSpPr txBox="1"/>
          <p:nvPr/>
        </p:nvSpPr>
        <p:spPr>
          <a:xfrm>
            <a:off x="108450" y="5115959"/>
            <a:ext cx="1204539" cy="36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r>
              <a:t>And thus: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Equazione"/>
              <p:cNvSpPr txBox="1"/>
              <p:nvPr/>
            </p:nvSpPr>
            <p:spPr>
              <a:xfrm>
                <a:off x="1331636" y="5201665"/>
                <a:ext cx="1567431" cy="2929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𝑒𝑠𝑐𝑎𝑝𝑒</m:t>
                          </m:r>
                        </m:sub>
                      </m:sSub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307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36" y="5201665"/>
                <a:ext cx="1567431" cy="292966"/>
              </a:xfrm>
              <a:prstGeom prst="rect">
                <a:avLst/>
              </a:prstGeom>
              <a:blipFill>
                <a:blip r:embed="rId3"/>
                <a:stretch>
                  <a:fillRect l="-6202" r="-19767" b="-4791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" name="when"/>
          <p:cNvSpPr txBox="1"/>
          <p:nvPr/>
        </p:nvSpPr>
        <p:spPr>
          <a:xfrm>
            <a:off x="3069548" y="5166759"/>
            <a:ext cx="707732" cy="36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r>
              <a:t>when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Equazione"/>
              <p:cNvSpPr txBox="1"/>
              <p:nvPr/>
            </p:nvSpPr>
            <p:spPr>
              <a:xfrm>
                <a:off x="3947761" y="5214982"/>
                <a:ext cx="1426988" cy="2663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𝑒𝑠𝑐𝑎𝑝𝑒</m:t>
                          </m:r>
                        </m:sub>
                      </m:sSub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309" name="Equazion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761" y="5214982"/>
                <a:ext cx="1426988" cy="266333"/>
              </a:xfrm>
              <a:prstGeom prst="rect">
                <a:avLst/>
              </a:prstGeom>
              <a:blipFill>
                <a:blip r:embed="rId4"/>
                <a:stretch>
                  <a:fillRect l="-6410" r="-2051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0" name="Rettangolo"/>
          <p:cNvSpPr/>
          <p:nvPr/>
        </p:nvSpPr>
        <p:spPr>
          <a:xfrm>
            <a:off x="275014" y="4095243"/>
            <a:ext cx="3794962" cy="582423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11" name="e_max_capped_1.png" descr="e_max_capped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29" y="952500"/>
            <a:ext cx="6527801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Cell by cell, we limit the maximum energy of protons"/>
          <p:cNvSpPr txBox="1"/>
          <p:nvPr/>
        </p:nvSpPr>
        <p:spPr>
          <a:xfrm>
            <a:off x="3199564" y="6143753"/>
            <a:ext cx="5792872" cy="36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u="sng"/>
            </a:lvl1pPr>
          </a:lstStyle>
          <a:p>
            <a:r>
              <a:t>Cell by cell, we limit the maximum energy of protons</a:t>
            </a:r>
          </a:p>
        </p:txBody>
      </p:sp>
      <p:sp>
        <p:nvSpPr>
          <p:cNvPr id="313" name="Vink, 2012"/>
          <p:cNvSpPr txBox="1"/>
          <p:nvPr/>
        </p:nvSpPr>
        <p:spPr>
          <a:xfrm>
            <a:off x="4266352" y="4237891"/>
            <a:ext cx="108250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Vink, 2012</a:t>
            </a:r>
          </a:p>
        </p:txBody>
      </p:sp>
      <p:sp>
        <p:nvSpPr>
          <p:cNvPr id="314" name="Molecolar cloud"/>
          <p:cNvSpPr txBox="1"/>
          <p:nvPr/>
        </p:nvSpPr>
        <p:spPr>
          <a:xfrm>
            <a:off x="8420212" y="1413485"/>
            <a:ext cx="986807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Atomic</a:t>
            </a:r>
            <a:r>
              <a:rPr dirty="0"/>
              <a:t> cloud</a:t>
            </a:r>
          </a:p>
        </p:txBody>
      </p:sp>
      <p:sp>
        <p:nvSpPr>
          <p:cNvPr id="315" name="Linea"/>
          <p:cNvSpPr/>
          <p:nvPr/>
        </p:nvSpPr>
        <p:spPr>
          <a:xfrm>
            <a:off x="7033446" y="2166379"/>
            <a:ext cx="2797324" cy="1026180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6" name="Atomic cloud"/>
          <p:cNvSpPr txBox="1"/>
          <p:nvPr/>
        </p:nvSpPr>
        <p:spPr>
          <a:xfrm>
            <a:off x="6790615" y="1951522"/>
            <a:ext cx="1191991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Molecular</a:t>
            </a:r>
            <a:r>
              <a:rPr dirty="0"/>
              <a:t> cloud</a:t>
            </a:r>
          </a:p>
        </p:txBody>
      </p:sp>
      <p:sp>
        <p:nvSpPr>
          <p:cNvPr id="317" name="Linea"/>
          <p:cNvSpPr/>
          <p:nvPr/>
        </p:nvSpPr>
        <p:spPr>
          <a:xfrm>
            <a:off x="7061506" y="2171854"/>
            <a:ext cx="746239" cy="746240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8" name="Vink, J. (2012). Physics and Evolution of Supernova Remnants. Cambridge University Press."/>
          <p:cNvSpPr txBox="1"/>
          <p:nvPr/>
        </p:nvSpPr>
        <p:spPr>
          <a:xfrm>
            <a:off x="22541" y="6600362"/>
            <a:ext cx="57754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0"/>
              <a:t>Vink, J. (2012). </a:t>
            </a:r>
            <a:r>
              <a:t>Physics and Evolution of Supernova Remnants</a:t>
            </a:r>
            <a:r>
              <a:rPr i="0"/>
              <a:t>. Cambridge University Press.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  <p:bldP spid="312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asellaDiTesto 3"/>
          <p:cNvSpPr txBox="1"/>
          <p:nvPr/>
        </p:nvSpPr>
        <p:spPr>
          <a:xfrm>
            <a:off x="0" y="-1"/>
            <a:ext cx="7944456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 Evolution and Proton Acceleration in SNRs</a:t>
            </a:r>
          </a:p>
        </p:txBody>
      </p:sp>
      <p:sp>
        <p:nvSpPr>
          <p:cNvPr id="321" name="Modeling the proton spectrum cell by cell:"/>
          <p:cNvSpPr txBox="1"/>
          <p:nvPr/>
        </p:nvSpPr>
        <p:spPr>
          <a:xfrm>
            <a:off x="7291" y="427427"/>
            <a:ext cx="5777680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Modeling the proton spectrum cell by cell:</a:t>
            </a:r>
          </a:p>
        </p:txBody>
      </p:sp>
      <p:sp>
        <p:nvSpPr>
          <p:cNvPr id="322" name="Linea"/>
          <p:cNvSpPr/>
          <p:nvPr/>
        </p:nvSpPr>
        <p:spPr>
          <a:xfrm>
            <a:off x="-409700" y="404487"/>
            <a:ext cx="828288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The energy computed in each cell is used as the cut-off energy of the proton spectrum.…"/>
              <p:cNvSpPr txBox="1"/>
              <p:nvPr/>
            </p:nvSpPr>
            <p:spPr>
              <a:xfrm>
                <a:off x="44968" y="1449190"/>
                <a:ext cx="4761425" cy="28689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180473" indent="-180473" defTabSz="457200">
                  <a:buSzPct val="100000"/>
                  <a:buChar char="•"/>
                  <a:defRPr sz="2000"/>
                </a:pPr>
                <a:r>
                  <a:t>The </a:t>
                </a:r>
                <a:r>
                  <a:rPr b="1"/>
                  <a:t>energy</a:t>
                </a:r>
                <a:r>
                  <a:t> computed in each cell is used as the </a:t>
                </a:r>
                <a:r>
                  <a:rPr b="1"/>
                  <a:t>cut-off energy</a:t>
                </a:r>
                <a:r>
                  <a:t> of the proton spectrum.</a:t>
                </a:r>
              </a:p>
              <a:p>
                <a:pPr marL="180473" indent="-180473" defTabSz="457200">
                  <a:spcBef>
                    <a:spcPts val="700"/>
                  </a:spcBef>
                  <a:buSzPct val="100000"/>
                  <a:buChar char="•"/>
                  <a:defRPr sz="2000"/>
                </a:pPr>
                <a:r>
                  <a:t>The </a:t>
                </a:r>
                <a:r>
                  <a:rPr b="1"/>
                  <a:t>proton spectrum</a:t>
                </a:r>
                <a:r>
                  <a:t> is derived using </a:t>
                </a:r>
                <a:r>
                  <a:rPr b="1" u="sng">
                    <a:solidFill>
                      <a:srgbClr val="0000EE"/>
                    </a:solidFill>
                    <a:hlinkClick r:id="rId2"/>
                  </a:rPr>
                  <a:t>Naima</a:t>
                </a:r>
                <a:r>
                  <a:t>, specifically:</a:t>
                </a:r>
              </a:p>
              <a:p>
                <a:pPr marL="310815" indent="-120315" defTabSz="457200">
                  <a:spcBef>
                    <a:spcPts val="1100"/>
                  </a:spcBef>
                  <a:buSzPct val="100000"/>
                  <a:buChar char="•"/>
                  <a:defRPr sz="2000" b="1"/>
                </a:pPr>
                <a:r>
                  <a:t> Exponential Cutoff Power-Law</a:t>
                </a:r>
                <a:r>
                  <a:rPr b="0"/>
                  <a:t> model:</a:t>
                </a:r>
                <a14:m>
                  <m:oMath xmlns:m="http://schemas.openxmlformats.org/officeDocument/2006/math">
                    <m:f>
                      <m:fPr>
                        <m:ctrlP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sz="2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2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𝑒𝑥𝑝</m:t>
                    </m:r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(−(</m:t>
                    </m:r>
                    <m:f>
                      <m:fPr>
                        <m:ctrlP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sz="2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2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𝑐𝑢𝑡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b="0"/>
              </a:p>
            </p:txBody>
          </p:sp>
        </mc:Choice>
        <mc:Fallback xmlns="">
          <p:sp>
            <p:nvSpPr>
              <p:cNvPr id="323" name="The energy computed in each cell is used as the cut-off energy of the proton spectrum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8" y="1449190"/>
                <a:ext cx="4761425" cy="2868959"/>
              </a:xfrm>
              <a:prstGeom prst="rect">
                <a:avLst/>
              </a:prstGeom>
              <a:blipFill>
                <a:blip r:embed="rId3"/>
                <a:stretch>
                  <a:fillRect l="-2305" t="-14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is the spectral index (free parameter)."/>
              <p:cNvSpPr txBox="1"/>
              <p:nvPr/>
            </p:nvSpPr>
            <p:spPr>
              <a:xfrm>
                <a:off x="327313" y="4432356"/>
                <a:ext cx="4410747" cy="3696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120315" indent="-120315" defTabSz="457200">
                  <a:buSzPct val="100000"/>
                  <a:buChar char="•"/>
                  <a:defRPr sz="2000"/>
                </a:pPr>
                <a:r>
                  <a:t> </a:t>
                </a:r>
                <a14:m>
                  <m:oMath xmlns:m="http://schemas.openxmlformats.org/officeDocument/2006/math"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is the spectral index (</a:t>
                </a:r>
                <a:r>
                  <a:rPr b="1"/>
                  <a:t>free parameter</a:t>
                </a:r>
                <a:r>
                  <a:t>).</a:t>
                </a:r>
              </a:p>
            </p:txBody>
          </p:sp>
        </mc:Choice>
        <mc:Fallback xmlns="">
          <p:sp>
            <p:nvSpPr>
              <p:cNvPr id="324" name="is the spectral index (free parameter)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13" y="4432356"/>
                <a:ext cx="4410747" cy="369625"/>
              </a:xfrm>
              <a:prstGeom prst="rect">
                <a:avLst/>
              </a:prstGeom>
              <a:blipFill>
                <a:blip r:embed="rId4"/>
                <a:stretch>
                  <a:fillRect l="-2628" t="-6557" r="-3873" b="-4262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For supernova remnants (SNRs), typical values of   lie between 2.0 and 2.3"/>
              <p:cNvSpPr txBox="1"/>
              <p:nvPr/>
            </p:nvSpPr>
            <p:spPr>
              <a:xfrm>
                <a:off x="56604" y="4916189"/>
                <a:ext cx="4553717" cy="6718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defTabSz="457200">
                  <a:spcBef>
                    <a:spcPts val="1200"/>
                  </a:spcBef>
                  <a:defRPr sz="2000"/>
                </a:pPr>
                <a:r>
                  <a:t>For supernova remnants (SNRs), typical values of </a:t>
                </a:r>
                <a14:m>
                  <m:oMath xmlns:m="http://schemas.openxmlformats.org/officeDocument/2006/math"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lie between 2.0 and 2.3</a:t>
                </a:r>
              </a:p>
            </p:txBody>
          </p:sp>
        </mc:Choice>
        <mc:Fallback xmlns="">
          <p:sp>
            <p:nvSpPr>
              <p:cNvPr id="325" name="For supernova remnants (SNRs), typical values of   lie between 2.0 and 2.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4" y="4916189"/>
                <a:ext cx="4553717" cy="671816"/>
              </a:xfrm>
              <a:prstGeom prst="rect">
                <a:avLst/>
              </a:prstGeom>
              <a:blipFill>
                <a:blip r:embed="rId5"/>
                <a:stretch>
                  <a:fillRect l="-2410" t="-4505" b="-2252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6" name="protonproton.png" descr="protonprot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271" y="881681"/>
            <a:ext cx="7340643" cy="5482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asellaDiTesto 3"/>
          <p:cNvSpPr txBox="1"/>
          <p:nvPr/>
        </p:nvSpPr>
        <p:spPr>
          <a:xfrm>
            <a:off x="0" y="-1"/>
            <a:ext cx="6514342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Synthesis of IC443’s hadronic emission: </a:t>
            </a:r>
          </a:p>
        </p:txBody>
      </p:sp>
      <p:sp>
        <p:nvSpPr>
          <p:cNvPr id="337" name="Linea"/>
          <p:cNvSpPr/>
          <p:nvPr/>
        </p:nvSpPr>
        <p:spPr>
          <a:xfrm>
            <a:off x="-409700" y="404487"/>
            <a:ext cx="572044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8" name="Preliminary results:"/>
          <p:cNvSpPr txBox="1"/>
          <p:nvPr/>
        </p:nvSpPr>
        <p:spPr>
          <a:xfrm>
            <a:off x="7291" y="427427"/>
            <a:ext cx="2694953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Preliminary results:</a:t>
            </a:r>
          </a:p>
        </p:txBody>
      </p:sp>
      <p:sp>
        <p:nvSpPr>
          <p:cNvPr id="339" name="Starting from the proton spectrum and density in each cell, we use the NAIMA tool to compute the corresponding photon spectrum and gamma-ray map, ultimately obtaining both the local contribution and the integrated emission and map for the entire simulati"/>
          <p:cNvSpPr txBox="1"/>
          <p:nvPr/>
        </p:nvSpPr>
        <p:spPr>
          <a:xfrm>
            <a:off x="134198" y="838920"/>
            <a:ext cx="11923604" cy="94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00526" indent="-200526" defTabSz="457200">
              <a:buSzPct val="100000"/>
              <a:buChar char="•"/>
              <a:defRPr sz="2000"/>
            </a:pPr>
            <a:r>
              <a:t>Starting from the </a:t>
            </a:r>
            <a:r>
              <a:rPr b="1"/>
              <a:t>proton spectrum</a:t>
            </a:r>
            <a:r>
              <a:t> and </a:t>
            </a:r>
            <a:r>
              <a:rPr b="1"/>
              <a:t>density</a:t>
            </a:r>
            <a:r>
              <a:t> in each cell, we use the </a:t>
            </a:r>
            <a:r>
              <a:rPr i="1"/>
              <a:t>NAIMA</a:t>
            </a:r>
            <a:r>
              <a:t> tool to compute the corresponding </a:t>
            </a:r>
            <a:r>
              <a:rPr b="1"/>
              <a:t>photon spectrum</a:t>
            </a:r>
            <a:r>
              <a:t> and </a:t>
            </a:r>
            <a:r>
              <a:rPr b="1"/>
              <a:t>gamma-ray map</a:t>
            </a:r>
            <a:r>
              <a:t>, ultimately obtaining both the l</a:t>
            </a:r>
            <a:r>
              <a:rPr b="1"/>
              <a:t>ocal contribution</a:t>
            </a:r>
            <a:r>
              <a:t> and the </a:t>
            </a:r>
            <a:r>
              <a:rPr b="1"/>
              <a:t>integrated emission</a:t>
            </a:r>
            <a:r>
              <a:t> and map for the </a:t>
            </a:r>
            <a:r>
              <a:rPr b="1"/>
              <a:t>entire simulation domain</a:t>
            </a:r>
            <a:r>
              <a:t>.</a:t>
            </a:r>
          </a:p>
        </p:txBody>
      </p:sp>
      <p:pic>
        <p:nvPicPr>
          <p:cNvPr id="340" name="WhatsApp Image 2025-04-10 at 19.07.42.jpeg" descr="WhatsApp Image 2025-04-10 at 19.07.42.jpeg"/>
          <p:cNvPicPr>
            <a:picLocks/>
          </p:cNvPicPr>
          <p:nvPr/>
        </p:nvPicPr>
        <p:blipFill>
          <a:blip r:embed="rId2"/>
          <a:srcRect l="6233" t="8595" b="8595"/>
          <a:stretch>
            <a:fillRect/>
          </a:stretch>
        </p:blipFill>
        <p:spPr>
          <a:xfrm>
            <a:off x="6207147" y="2255203"/>
            <a:ext cx="5890014" cy="4643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edpower2.png" descr="sedpower2.png"/>
          <p:cNvPicPr>
            <a:picLocks/>
          </p:cNvPicPr>
          <p:nvPr/>
        </p:nvPicPr>
        <p:blipFill>
          <a:blip r:embed="rId3"/>
          <a:srcRect l="691" t="1284" r="691" b="1284"/>
          <a:stretch>
            <a:fillRect/>
          </a:stretch>
        </p:blipFill>
        <p:spPr>
          <a:xfrm>
            <a:off x="71316" y="2102485"/>
            <a:ext cx="6066242" cy="463060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Observed:"/>
          <p:cNvSpPr txBox="1"/>
          <p:nvPr/>
        </p:nvSpPr>
        <p:spPr>
          <a:xfrm>
            <a:off x="8856809" y="1779209"/>
            <a:ext cx="107669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B3306D"/>
                </a:solidFill>
              </a:defRPr>
            </a:lvl1pPr>
          </a:lstStyle>
          <a:p>
            <a:r>
              <a:t>Observed:</a:t>
            </a:r>
          </a:p>
        </p:txBody>
      </p:sp>
      <p:sp>
        <p:nvSpPr>
          <p:cNvPr id="343" name="Simulated:"/>
          <p:cNvSpPr txBox="1"/>
          <p:nvPr/>
        </p:nvSpPr>
        <p:spPr>
          <a:xfrm>
            <a:off x="2718823" y="1779209"/>
            <a:ext cx="112112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B3306D"/>
                </a:solidFill>
              </a:defRPr>
            </a:lvl1pPr>
          </a:lstStyle>
          <a:p>
            <a:r>
              <a:t>Simulated:</a:t>
            </a:r>
          </a:p>
        </p:txBody>
      </p:sp>
      <p:sp>
        <p:nvSpPr>
          <p:cNvPr id="344" name="Energy (eV)"/>
          <p:cNvSpPr txBox="1"/>
          <p:nvPr/>
        </p:nvSpPr>
        <p:spPr>
          <a:xfrm>
            <a:off x="2871676" y="6527105"/>
            <a:ext cx="933932" cy="280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Energy (eV)</a:t>
            </a:r>
          </a:p>
        </p:txBody>
      </p:sp>
      <p:sp>
        <p:nvSpPr>
          <p:cNvPr id="345" name="Energy (eV)"/>
          <p:cNvSpPr txBox="1"/>
          <p:nvPr/>
        </p:nvSpPr>
        <p:spPr>
          <a:xfrm>
            <a:off x="8696193" y="6577905"/>
            <a:ext cx="1419930" cy="280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/>
            </a:lvl1pPr>
          </a:lstStyle>
          <a:p>
            <a:r>
              <a:t>Energy (eV)</a:t>
            </a:r>
          </a:p>
        </p:txBody>
      </p:sp>
      <p:sp>
        <p:nvSpPr>
          <p:cNvPr id="346" name="Morselli et Al. (2014)"/>
          <p:cNvSpPr txBox="1"/>
          <p:nvPr/>
        </p:nvSpPr>
        <p:spPr>
          <a:xfrm>
            <a:off x="6686554" y="2339051"/>
            <a:ext cx="2841648" cy="225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/>
            </a:lvl1pPr>
          </a:lstStyle>
          <a:p>
            <a:r>
              <a:t>Morselli et Al. (2014)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WhatsApp Image 2025-04-10 at 19.07.42.jpeg" descr="WhatsApp Image 2025-04-10 at 19.07.42.jpeg"/>
          <p:cNvPicPr>
            <a:picLocks/>
          </p:cNvPicPr>
          <p:nvPr/>
        </p:nvPicPr>
        <p:blipFill>
          <a:blip r:embed="rId2"/>
          <a:srcRect l="6233" t="8595" b="8595"/>
          <a:stretch>
            <a:fillRect/>
          </a:stretch>
        </p:blipFill>
        <p:spPr>
          <a:xfrm>
            <a:off x="1600993" y="1086231"/>
            <a:ext cx="8989876" cy="5534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sedpower2.png" descr="sedpower2.png"/>
          <p:cNvPicPr>
            <a:picLocks/>
          </p:cNvPicPr>
          <p:nvPr/>
        </p:nvPicPr>
        <p:blipFill>
          <a:blip r:embed="rId3">
            <a:alphaModFix amt="56189"/>
          </a:blip>
          <a:srcRect l="691" t="1284" r="691" b="1284"/>
          <a:stretch>
            <a:fillRect/>
          </a:stretch>
        </p:blipFill>
        <p:spPr>
          <a:xfrm>
            <a:off x="1173325" y="884296"/>
            <a:ext cx="8990019" cy="5862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asellaDiTesto 3"/>
          <p:cNvSpPr txBox="1"/>
          <p:nvPr/>
        </p:nvSpPr>
        <p:spPr>
          <a:xfrm>
            <a:off x="0" y="-1"/>
            <a:ext cx="6514342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Synthesis of IC443’s hadronic emission: </a:t>
            </a:r>
          </a:p>
        </p:txBody>
      </p:sp>
      <p:sp>
        <p:nvSpPr>
          <p:cNvPr id="352" name="Linea"/>
          <p:cNvSpPr/>
          <p:nvPr/>
        </p:nvSpPr>
        <p:spPr>
          <a:xfrm>
            <a:off x="-409700" y="404487"/>
            <a:ext cx="5720442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3" name="Preliminary results:"/>
          <p:cNvSpPr txBox="1"/>
          <p:nvPr/>
        </p:nvSpPr>
        <p:spPr>
          <a:xfrm>
            <a:off x="7291" y="427427"/>
            <a:ext cx="2694953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chemeClr val="accent1"/>
                </a:solidFill>
              </a:defRPr>
            </a:lvl1pPr>
          </a:lstStyle>
          <a:p>
            <a:r>
              <a:t>Preliminary results:</a:t>
            </a:r>
          </a:p>
        </p:txBody>
      </p:sp>
      <p:sp>
        <p:nvSpPr>
          <p:cNvPr id="354" name="Gamma ray map:"/>
          <p:cNvSpPr txBox="1"/>
          <p:nvPr/>
        </p:nvSpPr>
        <p:spPr>
          <a:xfrm>
            <a:off x="319697" y="881681"/>
            <a:ext cx="2070141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00526" indent="-200526">
              <a:buSzPct val="100000"/>
              <a:buChar char="•"/>
              <a:defRPr sz="2000"/>
            </a:lvl1pPr>
          </a:lstStyle>
          <a:p>
            <a:r>
              <a:t>Gamma ray map:</a:t>
            </a:r>
          </a:p>
        </p:txBody>
      </p:sp>
      <p:pic>
        <p:nvPicPr>
          <p:cNvPr id="355" name="Screenshot 2025-05-23 alle 15.13.42.png" descr="Screenshot 2025-05-23 alle 15.13.42.png"/>
          <p:cNvPicPr>
            <a:picLocks noChangeAspect="1"/>
          </p:cNvPicPr>
          <p:nvPr/>
        </p:nvPicPr>
        <p:blipFill>
          <a:blip r:embed="rId2"/>
          <a:srcRect l="16492" t="232" r="1194" b="7920"/>
          <a:stretch>
            <a:fillRect/>
          </a:stretch>
        </p:blipFill>
        <p:spPr>
          <a:xfrm>
            <a:off x="3037284" y="1430731"/>
            <a:ext cx="6117568" cy="5107414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ettangolo"/>
          <p:cNvSpPr/>
          <p:nvPr/>
        </p:nvSpPr>
        <p:spPr>
          <a:xfrm>
            <a:off x="3214793" y="1648703"/>
            <a:ext cx="2417713" cy="474338"/>
          </a:xfrm>
          <a:prstGeom prst="rect">
            <a:avLst/>
          </a:prstGeom>
          <a:solidFill>
            <a:srgbClr val="132BE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7" name="Observed:"/>
          <p:cNvSpPr txBox="1"/>
          <p:nvPr/>
        </p:nvSpPr>
        <p:spPr>
          <a:xfrm>
            <a:off x="5587035" y="1126689"/>
            <a:ext cx="107669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B3306D"/>
                </a:solidFill>
              </a:defRPr>
            </a:lvl1pPr>
          </a:lstStyle>
          <a:p>
            <a:r>
              <a:t>Observed:</a:t>
            </a:r>
          </a:p>
        </p:txBody>
      </p:sp>
      <p:grpSp>
        <p:nvGrpSpPr>
          <p:cNvPr id="360" name="Raggruppa"/>
          <p:cNvGrpSpPr/>
          <p:nvPr/>
        </p:nvGrpSpPr>
        <p:grpSpPr>
          <a:xfrm>
            <a:off x="4386829" y="2612213"/>
            <a:ext cx="3418342" cy="3209587"/>
            <a:chOff x="0" y="0"/>
            <a:chExt cx="3418340" cy="3209586"/>
          </a:xfrm>
        </p:grpSpPr>
        <p:pic>
          <p:nvPicPr>
            <p:cNvPr id="358" name="PHOTO-2025-05-19-13-00-13.jpg" descr="PHOTO-2025-05-19-13-00-13.jpg"/>
            <p:cNvPicPr>
              <a:picLocks noChangeAspect="1"/>
            </p:cNvPicPr>
            <p:nvPr/>
          </p:nvPicPr>
          <p:blipFill>
            <a:blip r:embed="rId3">
              <a:alphaModFix amt="50341"/>
            </a:blip>
            <a:stretch>
              <a:fillRect/>
            </a:stretch>
          </p:blipFill>
          <p:spPr>
            <a:xfrm>
              <a:off x="0" y="192056"/>
              <a:ext cx="3418341" cy="3017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" name="Simulated:"/>
            <p:cNvSpPr txBox="1"/>
            <p:nvPr/>
          </p:nvSpPr>
          <p:spPr>
            <a:xfrm>
              <a:off x="1177993" y="0"/>
              <a:ext cx="1121120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B3306D"/>
                  </a:solidFill>
                </a:defRPr>
              </a:lvl1pPr>
            </a:lstStyle>
            <a:p>
              <a:r>
                <a:t>Simulated: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30" descr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759" y="4713763"/>
            <a:ext cx="2293836" cy="1275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" name="Group 11"/>
          <p:cNvGrpSpPr/>
          <p:nvPr/>
        </p:nvGrpSpPr>
        <p:grpSpPr>
          <a:xfrm>
            <a:off x="2184930" y="1377836"/>
            <a:ext cx="8080232" cy="2787067"/>
            <a:chOff x="0" y="0"/>
            <a:chExt cx="8080230" cy="2787065"/>
          </a:xfrm>
        </p:grpSpPr>
        <p:sp>
          <p:nvSpPr>
            <p:cNvPr id="110" name="TextBox 4"/>
            <p:cNvSpPr txBox="1"/>
            <p:nvPr/>
          </p:nvSpPr>
          <p:spPr>
            <a:xfrm>
              <a:off x="0" y="1814513"/>
              <a:ext cx="8080231" cy="972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sz="3000" b="1"/>
              </a:pPr>
              <a:r>
                <a:t>C</a:t>
              </a:r>
              <a:r>
                <a:rPr b="0"/>
                <a:t>omparing </a:t>
              </a:r>
              <a:r>
                <a:t>A</a:t>
              </a:r>
              <a:r>
                <a:rPr b="0"/>
                <a:t>strophysical observations with </a:t>
              </a:r>
              <a:r>
                <a:t>T</a:t>
              </a:r>
              <a:r>
                <a:rPr b="0"/>
                <a:t>heoretical </a:t>
              </a:r>
              <a:r>
                <a:t>M</a:t>
              </a:r>
              <a:r>
                <a:rPr b="0"/>
                <a:t>odels: </a:t>
              </a:r>
              <a:r>
                <a:t>A</a:t>
              </a:r>
              <a:r>
                <a:rPr b="0"/>
                <a:t>dvanced tools for </a:t>
              </a:r>
              <a:r>
                <a:t>D</a:t>
              </a:r>
              <a:r>
                <a:rPr b="0"/>
                <a:t>iagnostics </a:t>
              </a:r>
            </a:p>
          </p:txBody>
        </p:sp>
        <p:sp>
          <p:nvSpPr>
            <p:cNvPr id="111" name="TextBox 10"/>
            <p:cNvSpPr txBox="1"/>
            <p:nvPr/>
          </p:nvSpPr>
          <p:spPr>
            <a:xfrm>
              <a:off x="367782" y="0"/>
              <a:ext cx="7374693" cy="2199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3800">
                  <a:blipFill rotWithShape="1">
                    <a:blip r:embed="rId3"/>
                    <a:srcRect/>
                    <a:stretch>
                      <a:fillRect/>
                    </a:stretch>
                  </a:blipFill>
                  <a:latin typeface="Bauhaus 93"/>
                  <a:ea typeface="Bauhaus 93"/>
                  <a:cs typeface="Bauhaus 93"/>
                  <a:sym typeface="Bauhaus 93"/>
                </a:defRPr>
              </a:lvl1pPr>
            </a:lstStyle>
            <a:p>
              <a:r>
                <a:t>CATMAD</a:t>
              </a:r>
            </a:p>
          </p:txBody>
        </p:sp>
      </p:grpSp>
      <p:pic>
        <p:nvPicPr>
          <p:cNvPr id="113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255" y="0"/>
            <a:ext cx="3308164" cy="1015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7750" y="82381"/>
            <a:ext cx="1464250" cy="850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" name="Rectangle 28"/>
          <p:cNvGrpSpPr/>
          <p:nvPr/>
        </p:nvGrpSpPr>
        <p:grpSpPr>
          <a:xfrm>
            <a:off x="2166459" y="4982066"/>
            <a:ext cx="3071814" cy="867898"/>
            <a:chOff x="0" y="0"/>
            <a:chExt cx="3071812" cy="867897"/>
          </a:xfrm>
        </p:grpSpPr>
        <p:sp>
          <p:nvSpPr>
            <p:cNvPr id="115" name="Rettangolo"/>
            <p:cNvSpPr/>
            <p:nvPr/>
          </p:nvSpPr>
          <p:spPr>
            <a:xfrm>
              <a:off x="-1" y="-1"/>
              <a:ext cx="3071814" cy="867899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" name="Theoretical model"/>
            <p:cNvSpPr txBox="1"/>
            <p:nvPr/>
          </p:nvSpPr>
          <p:spPr>
            <a:xfrm>
              <a:off x="52069" y="211569"/>
              <a:ext cx="2967674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Theoretical model</a:t>
              </a:r>
            </a:p>
          </p:txBody>
        </p:sp>
      </p:grpSp>
      <p:grpSp>
        <p:nvGrpSpPr>
          <p:cNvPr id="120" name="Rectangle 29"/>
          <p:cNvGrpSpPr/>
          <p:nvPr/>
        </p:nvGrpSpPr>
        <p:grpSpPr>
          <a:xfrm>
            <a:off x="7367657" y="4974390"/>
            <a:ext cx="3071813" cy="867898"/>
            <a:chOff x="0" y="0"/>
            <a:chExt cx="3071812" cy="867897"/>
          </a:xfrm>
        </p:grpSpPr>
        <p:sp>
          <p:nvSpPr>
            <p:cNvPr id="118" name="Rettangolo"/>
            <p:cNvSpPr/>
            <p:nvPr/>
          </p:nvSpPr>
          <p:spPr>
            <a:xfrm>
              <a:off x="-1" y="-1"/>
              <a:ext cx="3071814" cy="867899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" name="Observations"/>
            <p:cNvSpPr txBox="1"/>
            <p:nvPr/>
          </p:nvSpPr>
          <p:spPr>
            <a:xfrm>
              <a:off x="52069" y="211569"/>
              <a:ext cx="2967674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Observations</a:t>
              </a:r>
            </a:p>
          </p:txBody>
        </p:sp>
      </p:grpSp>
      <p:pic>
        <p:nvPicPr>
          <p:cNvPr id="121" name="PHOTO-2025-05-21-13-01-50.jpg" descr="PHOTO-2025-05-21-13-01-50.jpg"/>
          <p:cNvPicPr>
            <a:picLocks noChangeAspect="1"/>
          </p:cNvPicPr>
          <p:nvPr/>
        </p:nvPicPr>
        <p:blipFill>
          <a:blip r:embed="rId6"/>
          <a:srcRect l="3380" t="2061" r="11" b="3947"/>
          <a:stretch>
            <a:fillRect/>
          </a:stretch>
        </p:blipFill>
        <p:spPr>
          <a:xfrm>
            <a:off x="-93044" y="4958446"/>
            <a:ext cx="1875444" cy="1932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8" extrusionOk="0">
                <a:moveTo>
                  <a:pt x="21129" y="2"/>
                </a:moveTo>
                <a:cubicBezTo>
                  <a:pt x="21065" y="-2"/>
                  <a:pt x="20996" y="0"/>
                  <a:pt x="20919" y="11"/>
                </a:cubicBezTo>
                <a:cubicBezTo>
                  <a:pt x="20907" y="13"/>
                  <a:pt x="20890" y="17"/>
                  <a:pt x="20878" y="19"/>
                </a:cubicBezTo>
                <a:cubicBezTo>
                  <a:pt x="20810" y="33"/>
                  <a:pt x="20745" y="47"/>
                  <a:pt x="20654" y="68"/>
                </a:cubicBezTo>
                <a:cubicBezTo>
                  <a:pt x="20651" y="69"/>
                  <a:pt x="20647" y="68"/>
                  <a:pt x="20644" y="68"/>
                </a:cubicBezTo>
                <a:cubicBezTo>
                  <a:pt x="20514" y="103"/>
                  <a:pt x="20349" y="142"/>
                  <a:pt x="20270" y="157"/>
                </a:cubicBezTo>
                <a:cubicBezTo>
                  <a:pt x="20204" y="169"/>
                  <a:pt x="20049" y="230"/>
                  <a:pt x="19886" y="299"/>
                </a:cubicBezTo>
                <a:cubicBezTo>
                  <a:pt x="19788" y="343"/>
                  <a:pt x="19684" y="388"/>
                  <a:pt x="19543" y="454"/>
                </a:cubicBezTo>
                <a:cubicBezTo>
                  <a:pt x="19498" y="477"/>
                  <a:pt x="19450" y="504"/>
                  <a:pt x="19424" y="521"/>
                </a:cubicBezTo>
                <a:cubicBezTo>
                  <a:pt x="19337" y="576"/>
                  <a:pt x="19237" y="618"/>
                  <a:pt x="18912" y="734"/>
                </a:cubicBezTo>
                <a:cubicBezTo>
                  <a:pt x="18614" y="840"/>
                  <a:pt x="18498" y="886"/>
                  <a:pt x="18400" y="946"/>
                </a:cubicBezTo>
                <a:cubicBezTo>
                  <a:pt x="18276" y="1023"/>
                  <a:pt x="17815" y="1220"/>
                  <a:pt x="17582" y="1301"/>
                </a:cubicBezTo>
                <a:cubicBezTo>
                  <a:pt x="17559" y="1310"/>
                  <a:pt x="17544" y="1316"/>
                  <a:pt x="17523" y="1323"/>
                </a:cubicBezTo>
                <a:cubicBezTo>
                  <a:pt x="17507" y="1328"/>
                  <a:pt x="17479" y="1339"/>
                  <a:pt x="17468" y="1341"/>
                </a:cubicBezTo>
                <a:cubicBezTo>
                  <a:pt x="17274" y="1384"/>
                  <a:pt x="16890" y="1520"/>
                  <a:pt x="16801" y="1576"/>
                </a:cubicBezTo>
                <a:cubicBezTo>
                  <a:pt x="16796" y="1579"/>
                  <a:pt x="16780" y="1582"/>
                  <a:pt x="16773" y="1585"/>
                </a:cubicBezTo>
                <a:cubicBezTo>
                  <a:pt x="16747" y="1600"/>
                  <a:pt x="16711" y="1616"/>
                  <a:pt x="16664" y="1629"/>
                </a:cubicBezTo>
                <a:cubicBezTo>
                  <a:pt x="16622" y="1643"/>
                  <a:pt x="16581" y="1654"/>
                  <a:pt x="16536" y="1665"/>
                </a:cubicBezTo>
                <a:cubicBezTo>
                  <a:pt x="16426" y="1692"/>
                  <a:pt x="16195" y="1767"/>
                  <a:pt x="16024" y="1829"/>
                </a:cubicBezTo>
                <a:cubicBezTo>
                  <a:pt x="16006" y="1835"/>
                  <a:pt x="15987" y="1841"/>
                  <a:pt x="15969" y="1847"/>
                </a:cubicBezTo>
                <a:cubicBezTo>
                  <a:pt x="15906" y="1869"/>
                  <a:pt x="15842" y="1888"/>
                  <a:pt x="15772" y="1909"/>
                </a:cubicBezTo>
                <a:cubicBezTo>
                  <a:pt x="15675" y="1939"/>
                  <a:pt x="15577" y="1968"/>
                  <a:pt x="15480" y="1993"/>
                </a:cubicBezTo>
                <a:cubicBezTo>
                  <a:pt x="15478" y="1994"/>
                  <a:pt x="15478" y="1997"/>
                  <a:pt x="15475" y="1998"/>
                </a:cubicBezTo>
                <a:cubicBezTo>
                  <a:pt x="15474" y="1998"/>
                  <a:pt x="15472" y="1997"/>
                  <a:pt x="15471" y="1998"/>
                </a:cubicBezTo>
                <a:cubicBezTo>
                  <a:pt x="15179" y="2074"/>
                  <a:pt x="14894" y="2128"/>
                  <a:pt x="14648" y="2148"/>
                </a:cubicBezTo>
                <a:cubicBezTo>
                  <a:pt x="14137" y="2191"/>
                  <a:pt x="13035" y="2172"/>
                  <a:pt x="12751" y="2117"/>
                </a:cubicBezTo>
                <a:cubicBezTo>
                  <a:pt x="12414" y="2053"/>
                  <a:pt x="10272" y="2043"/>
                  <a:pt x="9904" y="2104"/>
                </a:cubicBezTo>
                <a:cubicBezTo>
                  <a:pt x="9741" y="2131"/>
                  <a:pt x="9263" y="2160"/>
                  <a:pt x="8839" y="2166"/>
                </a:cubicBezTo>
                <a:cubicBezTo>
                  <a:pt x="8109" y="2177"/>
                  <a:pt x="8053" y="2174"/>
                  <a:pt x="7843" y="2077"/>
                </a:cubicBezTo>
                <a:cubicBezTo>
                  <a:pt x="7838" y="2075"/>
                  <a:pt x="7834" y="2071"/>
                  <a:pt x="7829" y="2069"/>
                </a:cubicBezTo>
                <a:cubicBezTo>
                  <a:pt x="7763" y="2043"/>
                  <a:pt x="7701" y="2002"/>
                  <a:pt x="7637" y="1962"/>
                </a:cubicBezTo>
                <a:cubicBezTo>
                  <a:pt x="7633" y="1959"/>
                  <a:pt x="7628" y="1960"/>
                  <a:pt x="7623" y="1958"/>
                </a:cubicBezTo>
                <a:cubicBezTo>
                  <a:pt x="7556" y="1917"/>
                  <a:pt x="7491" y="1873"/>
                  <a:pt x="7445" y="1838"/>
                </a:cubicBezTo>
                <a:cubicBezTo>
                  <a:pt x="7347" y="1763"/>
                  <a:pt x="7176" y="1646"/>
                  <a:pt x="7066" y="1576"/>
                </a:cubicBezTo>
                <a:cubicBezTo>
                  <a:pt x="6956" y="1507"/>
                  <a:pt x="6848" y="1429"/>
                  <a:pt x="6824" y="1403"/>
                </a:cubicBezTo>
                <a:cubicBezTo>
                  <a:pt x="6799" y="1377"/>
                  <a:pt x="6697" y="1309"/>
                  <a:pt x="6600" y="1252"/>
                </a:cubicBezTo>
                <a:cubicBezTo>
                  <a:pt x="6534" y="1214"/>
                  <a:pt x="6469" y="1165"/>
                  <a:pt x="6403" y="1119"/>
                </a:cubicBezTo>
                <a:cubicBezTo>
                  <a:pt x="6298" y="1050"/>
                  <a:pt x="6209" y="993"/>
                  <a:pt x="6133" y="946"/>
                </a:cubicBezTo>
                <a:cubicBezTo>
                  <a:pt x="6063" y="907"/>
                  <a:pt x="5980" y="867"/>
                  <a:pt x="5905" y="831"/>
                </a:cubicBezTo>
                <a:cubicBezTo>
                  <a:pt x="5250" y="520"/>
                  <a:pt x="4584" y="449"/>
                  <a:pt x="4077" y="605"/>
                </a:cubicBezTo>
                <a:cubicBezTo>
                  <a:pt x="4043" y="615"/>
                  <a:pt x="4008" y="625"/>
                  <a:pt x="3976" y="636"/>
                </a:cubicBezTo>
                <a:cubicBezTo>
                  <a:pt x="3814" y="698"/>
                  <a:pt x="3672" y="784"/>
                  <a:pt x="3556" y="898"/>
                </a:cubicBezTo>
                <a:cubicBezTo>
                  <a:pt x="3414" y="1036"/>
                  <a:pt x="3235" y="1284"/>
                  <a:pt x="3085" y="1532"/>
                </a:cubicBezTo>
                <a:cubicBezTo>
                  <a:pt x="3031" y="1623"/>
                  <a:pt x="2987" y="1711"/>
                  <a:pt x="2943" y="1798"/>
                </a:cubicBezTo>
                <a:cubicBezTo>
                  <a:pt x="2928" y="1829"/>
                  <a:pt x="2902" y="1862"/>
                  <a:pt x="2888" y="1891"/>
                </a:cubicBezTo>
                <a:cubicBezTo>
                  <a:pt x="2832" y="2011"/>
                  <a:pt x="2795" y="2117"/>
                  <a:pt x="2779" y="2197"/>
                </a:cubicBezTo>
                <a:cubicBezTo>
                  <a:pt x="2775" y="2218"/>
                  <a:pt x="2763" y="2254"/>
                  <a:pt x="2756" y="2281"/>
                </a:cubicBezTo>
                <a:cubicBezTo>
                  <a:pt x="2736" y="2368"/>
                  <a:pt x="2711" y="2464"/>
                  <a:pt x="2687" y="2543"/>
                </a:cubicBezTo>
                <a:cubicBezTo>
                  <a:pt x="2655" y="2650"/>
                  <a:pt x="2599" y="3041"/>
                  <a:pt x="2559" y="3408"/>
                </a:cubicBezTo>
                <a:cubicBezTo>
                  <a:pt x="2537" y="3611"/>
                  <a:pt x="2519" y="3702"/>
                  <a:pt x="2500" y="3852"/>
                </a:cubicBezTo>
                <a:cubicBezTo>
                  <a:pt x="2496" y="3892"/>
                  <a:pt x="2495" y="3909"/>
                  <a:pt x="2491" y="3949"/>
                </a:cubicBezTo>
                <a:cubicBezTo>
                  <a:pt x="2487" y="3984"/>
                  <a:pt x="2482" y="4020"/>
                  <a:pt x="2477" y="4056"/>
                </a:cubicBezTo>
                <a:cubicBezTo>
                  <a:pt x="2430" y="4403"/>
                  <a:pt x="2386" y="4642"/>
                  <a:pt x="2349" y="4686"/>
                </a:cubicBezTo>
                <a:cubicBezTo>
                  <a:pt x="2339" y="4697"/>
                  <a:pt x="2325" y="4747"/>
                  <a:pt x="2313" y="4801"/>
                </a:cubicBezTo>
                <a:cubicBezTo>
                  <a:pt x="2312" y="4802"/>
                  <a:pt x="2313" y="4805"/>
                  <a:pt x="2313" y="4805"/>
                </a:cubicBezTo>
                <a:cubicBezTo>
                  <a:pt x="2295" y="4888"/>
                  <a:pt x="2282" y="4976"/>
                  <a:pt x="2271" y="5058"/>
                </a:cubicBezTo>
                <a:cubicBezTo>
                  <a:pt x="2270" y="5068"/>
                  <a:pt x="2268" y="5080"/>
                  <a:pt x="2267" y="5089"/>
                </a:cubicBezTo>
                <a:cubicBezTo>
                  <a:pt x="2267" y="5092"/>
                  <a:pt x="2267" y="5095"/>
                  <a:pt x="2267" y="5098"/>
                </a:cubicBezTo>
                <a:cubicBezTo>
                  <a:pt x="2236" y="5387"/>
                  <a:pt x="2129" y="5821"/>
                  <a:pt x="2043" y="6052"/>
                </a:cubicBezTo>
                <a:cubicBezTo>
                  <a:pt x="2000" y="6205"/>
                  <a:pt x="1951" y="6373"/>
                  <a:pt x="1929" y="6469"/>
                </a:cubicBezTo>
                <a:cubicBezTo>
                  <a:pt x="1913" y="6534"/>
                  <a:pt x="1894" y="6600"/>
                  <a:pt x="1874" y="6677"/>
                </a:cubicBezTo>
                <a:cubicBezTo>
                  <a:pt x="1862" y="6726"/>
                  <a:pt x="1865" y="6741"/>
                  <a:pt x="1851" y="6792"/>
                </a:cubicBezTo>
                <a:cubicBezTo>
                  <a:pt x="1713" y="7293"/>
                  <a:pt x="1646" y="7602"/>
                  <a:pt x="1618" y="7870"/>
                </a:cubicBezTo>
                <a:cubicBezTo>
                  <a:pt x="1612" y="7929"/>
                  <a:pt x="1596" y="7999"/>
                  <a:pt x="1577" y="8065"/>
                </a:cubicBezTo>
                <a:cubicBezTo>
                  <a:pt x="1559" y="8132"/>
                  <a:pt x="1535" y="8196"/>
                  <a:pt x="1513" y="8238"/>
                </a:cubicBezTo>
                <a:cubicBezTo>
                  <a:pt x="1490" y="8280"/>
                  <a:pt x="1469" y="8333"/>
                  <a:pt x="1449" y="8385"/>
                </a:cubicBezTo>
                <a:cubicBezTo>
                  <a:pt x="1438" y="8413"/>
                  <a:pt x="1434" y="8434"/>
                  <a:pt x="1426" y="8460"/>
                </a:cubicBezTo>
                <a:cubicBezTo>
                  <a:pt x="1419" y="8481"/>
                  <a:pt x="1407" y="8506"/>
                  <a:pt x="1403" y="8522"/>
                </a:cubicBezTo>
                <a:cubicBezTo>
                  <a:pt x="1403" y="8523"/>
                  <a:pt x="1403" y="8525"/>
                  <a:pt x="1403" y="8527"/>
                </a:cubicBezTo>
                <a:cubicBezTo>
                  <a:pt x="1386" y="8602"/>
                  <a:pt x="1353" y="8677"/>
                  <a:pt x="1330" y="8691"/>
                </a:cubicBezTo>
                <a:cubicBezTo>
                  <a:pt x="1307" y="8704"/>
                  <a:pt x="1190" y="8914"/>
                  <a:pt x="1069" y="9156"/>
                </a:cubicBezTo>
                <a:cubicBezTo>
                  <a:pt x="1060" y="9176"/>
                  <a:pt x="1047" y="9191"/>
                  <a:pt x="1037" y="9210"/>
                </a:cubicBezTo>
                <a:cubicBezTo>
                  <a:pt x="1030" y="9225"/>
                  <a:pt x="1027" y="9234"/>
                  <a:pt x="1019" y="9250"/>
                </a:cubicBezTo>
                <a:cubicBezTo>
                  <a:pt x="985" y="9317"/>
                  <a:pt x="942" y="9375"/>
                  <a:pt x="905" y="9436"/>
                </a:cubicBezTo>
                <a:cubicBezTo>
                  <a:pt x="890" y="9460"/>
                  <a:pt x="880" y="9488"/>
                  <a:pt x="864" y="9511"/>
                </a:cubicBezTo>
                <a:cubicBezTo>
                  <a:pt x="794" y="9616"/>
                  <a:pt x="723" y="9710"/>
                  <a:pt x="649" y="9786"/>
                </a:cubicBezTo>
                <a:cubicBezTo>
                  <a:pt x="629" y="9807"/>
                  <a:pt x="606" y="9825"/>
                  <a:pt x="585" y="9844"/>
                </a:cubicBezTo>
                <a:cubicBezTo>
                  <a:pt x="459" y="9967"/>
                  <a:pt x="341" y="10044"/>
                  <a:pt x="251" y="10044"/>
                </a:cubicBezTo>
                <a:cubicBezTo>
                  <a:pt x="220" y="10044"/>
                  <a:pt x="189" y="10056"/>
                  <a:pt x="155" y="10061"/>
                </a:cubicBezTo>
                <a:cubicBezTo>
                  <a:pt x="153" y="10063"/>
                  <a:pt x="149" y="10064"/>
                  <a:pt x="146" y="10066"/>
                </a:cubicBezTo>
                <a:cubicBezTo>
                  <a:pt x="95" y="10099"/>
                  <a:pt x="74" y="10119"/>
                  <a:pt x="46" y="10141"/>
                </a:cubicBezTo>
                <a:cubicBezTo>
                  <a:pt x="5" y="10373"/>
                  <a:pt x="0" y="11433"/>
                  <a:pt x="0" y="15823"/>
                </a:cubicBezTo>
                <a:cubicBezTo>
                  <a:pt x="0" y="15837"/>
                  <a:pt x="0" y="15836"/>
                  <a:pt x="0" y="15850"/>
                </a:cubicBezTo>
                <a:lnTo>
                  <a:pt x="0" y="21598"/>
                </a:lnTo>
                <a:lnTo>
                  <a:pt x="8199" y="21598"/>
                </a:lnTo>
                <a:lnTo>
                  <a:pt x="16348" y="21598"/>
                </a:lnTo>
                <a:lnTo>
                  <a:pt x="16440" y="21487"/>
                </a:lnTo>
                <a:cubicBezTo>
                  <a:pt x="16503" y="21409"/>
                  <a:pt x="16536" y="21308"/>
                  <a:pt x="16536" y="21172"/>
                </a:cubicBezTo>
                <a:cubicBezTo>
                  <a:pt x="16536" y="21063"/>
                  <a:pt x="16552" y="20905"/>
                  <a:pt x="16577" y="20822"/>
                </a:cubicBezTo>
                <a:cubicBezTo>
                  <a:pt x="16602" y="20739"/>
                  <a:pt x="16644" y="20495"/>
                  <a:pt x="16668" y="20276"/>
                </a:cubicBezTo>
                <a:cubicBezTo>
                  <a:pt x="16674" y="20225"/>
                  <a:pt x="16682" y="20168"/>
                  <a:pt x="16691" y="20112"/>
                </a:cubicBezTo>
                <a:cubicBezTo>
                  <a:pt x="16718" y="19934"/>
                  <a:pt x="16757" y="19752"/>
                  <a:pt x="16792" y="19655"/>
                </a:cubicBezTo>
                <a:cubicBezTo>
                  <a:pt x="16813" y="19594"/>
                  <a:pt x="16847" y="19484"/>
                  <a:pt x="16878" y="19389"/>
                </a:cubicBezTo>
                <a:cubicBezTo>
                  <a:pt x="16881" y="19377"/>
                  <a:pt x="16888" y="19356"/>
                  <a:pt x="16888" y="19349"/>
                </a:cubicBezTo>
                <a:cubicBezTo>
                  <a:pt x="16888" y="19309"/>
                  <a:pt x="16916" y="19210"/>
                  <a:pt x="16952" y="19132"/>
                </a:cubicBezTo>
                <a:cubicBezTo>
                  <a:pt x="16987" y="19054"/>
                  <a:pt x="17052" y="18878"/>
                  <a:pt x="17093" y="18742"/>
                </a:cubicBezTo>
                <a:cubicBezTo>
                  <a:pt x="17120" y="18654"/>
                  <a:pt x="17158" y="18565"/>
                  <a:pt x="17203" y="18475"/>
                </a:cubicBezTo>
                <a:cubicBezTo>
                  <a:pt x="17207" y="18466"/>
                  <a:pt x="17213" y="18462"/>
                  <a:pt x="17217" y="18453"/>
                </a:cubicBezTo>
                <a:cubicBezTo>
                  <a:pt x="17217" y="18451"/>
                  <a:pt x="17225" y="18438"/>
                  <a:pt x="17226" y="18436"/>
                </a:cubicBezTo>
                <a:cubicBezTo>
                  <a:pt x="17324" y="18252"/>
                  <a:pt x="17453" y="18072"/>
                  <a:pt x="17610" y="17912"/>
                </a:cubicBezTo>
                <a:cubicBezTo>
                  <a:pt x="17701" y="17819"/>
                  <a:pt x="17779" y="17719"/>
                  <a:pt x="17779" y="17690"/>
                </a:cubicBezTo>
                <a:cubicBezTo>
                  <a:pt x="17779" y="17662"/>
                  <a:pt x="17808" y="17621"/>
                  <a:pt x="17843" y="17602"/>
                </a:cubicBezTo>
                <a:cubicBezTo>
                  <a:pt x="17877" y="17583"/>
                  <a:pt x="17966" y="17492"/>
                  <a:pt x="18044" y="17398"/>
                </a:cubicBezTo>
                <a:cubicBezTo>
                  <a:pt x="18080" y="17353"/>
                  <a:pt x="18153" y="17279"/>
                  <a:pt x="18213" y="17211"/>
                </a:cubicBezTo>
                <a:cubicBezTo>
                  <a:pt x="18292" y="17120"/>
                  <a:pt x="18338" y="17066"/>
                  <a:pt x="18396" y="17003"/>
                </a:cubicBezTo>
                <a:cubicBezTo>
                  <a:pt x="18398" y="17000"/>
                  <a:pt x="18403" y="17001"/>
                  <a:pt x="18405" y="16998"/>
                </a:cubicBezTo>
                <a:cubicBezTo>
                  <a:pt x="18525" y="16873"/>
                  <a:pt x="18624" y="16754"/>
                  <a:pt x="18624" y="16737"/>
                </a:cubicBezTo>
                <a:cubicBezTo>
                  <a:pt x="18624" y="16730"/>
                  <a:pt x="18692" y="16640"/>
                  <a:pt x="18729" y="16586"/>
                </a:cubicBezTo>
                <a:cubicBezTo>
                  <a:pt x="18737" y="16575"/>
                  <a:pt x="18739" y="16571"/>
                  <a:pt x="18748" y="16559"/>
                </a:cubicBezTo>
                <a:cubicBezTo>
                  <a:pt x="18867" y="16391"/>
                  <a:pt x="19052" y="16139"/>
                  <a:pt x="19237" y="15907"/>
                </a:cubicBezTo>
                <a:cubicBezTo>
                  <a:pt x="19278" y="15856"/>
                  <a:pt x="19315" y="15800"/>
                  <a:pt x="19356" y="15743"/>
                </a:cubicBezTo>
                <a:cubicBezTo>
                  <a:pt x="19382" y="15705"/>
                  <a:pt x="19412" y="15666"/>
                  <a:pt x="19438" y="15628"/>
                </a:cubicBezTo>
                <a:cubicBezTo>
                  <a:pt x="19459" y="15597"/>
                  <a:pt x="19477" y="15567"/>
                  <a:pt x="19497" y="15535"/>
                </a:cubicBezTo>
                <a:cubicBezTo>
                  <a:pt x="19524" y="15493"/>
                  <a:pt x="19554" y="15452"/>
                  <a:pt x="19580" y="15411"/>
                </a:cubicBezTo>
                <a:cubicBezTo>
                  <a:pt x="19875" y="14919"/>
                  <a:pt x="20120" y="14343"/>
                  <a:pt x="20197" y="13929"/>
                </a:cubicBezTo>
                <a:cubicBezTo>
                  <a:pt x="20212" y="13848"/>
                  <a:pt x="20250" y="13749"/>
                  <a:pt x="20283" y="13712"/>
                </a:cubicBezTo>
                <a:cubicBezTo>
                  <a:pt x="20345" y="13643"/>
                  <a:pt x="20466" y="13170"/>
                  <a:pt x="20539" y="12696"/>
                </a:cubicBezTo>
                <a:cubicBezTo>
                  <a:pt x="20561" y="12554"/>
                  <a:pt x="20610" y="12303"/>
                  <a:pt x="20649" y="12137"/>
                </a:cubicBezTo>
                <a:cubicBezTo>
                  <a:pt x="20732" y="11779"/>
                  <a:pt x="20745" y="9848"/>
                  <a:pt x="20667" y="9312"/>
                </a:cubicBezTo>
                <a:cubicBezTo>
                  <a:pt x="20642" y="9134"/>
                  <a:pt x="20599" y="8842"/>
                  <a:pt x="20576" y="8664"/>
                </a:cubicBezTo>
                <a:cubicBezTo>
                  <a:pt x="20536" y="8354"/>
                  <a:pt x="20491" y="8210"/>
                  <a:pt x="20306" y="7821"/>
                </a:cubicBezTo>
                <a:cubicBezTo>
                  <a:pt x="20260" y="7724"/>
                  <a:pt x="20224" y="7624"/>
                  <a:pt x="20224" y="7600"/>
                </a:cubicBezTo>
                <a:cubicBezTo>
                  <a:pt x="20224" y="7576"/>
                  <a:pt x="20178" y="7462"/>
                  <a:pt x="20123" y="7347"/>
                </a:cubicBezTo>
                <a:cubicBezTo>
                  <a:pt x="20073" y="7241"/>
                  <a:pt x="20049" y="7157"/>
                  <a:pt x="20037" y="7010"/>
                </a:cubicBezTo>
                <a:cubicBezTo>
                  <a:pt x="19998" y="6802"/>
                  <a:pt x="20000" y="6503"/>
                  <a:pt x="20027" y="6220"/>
                </a:cubicBezTo>
                <a:cubicBezTo>
                  <a:pt x="20033" y="5925"/>
                  <a:pt x="20050" y="5822"/>
                  <a:pt x="20114" y="5688"/>
                </a:cubicBezTo>
                <a:cubicBezTo>
                  <a:pt x="20166" y="5580"/>
                  <a:pt x="20224" y="5396"/>
                  <a:pt x="20242" y="5280"/>
                </a:cubicBezTo>
                <a:cubicBezTo>
                  <a:pt x="20249" y="5234"/>
                  <a:pt x="20262" y="5187"/>
                  <a:pt x="20274" y="5142"/>
                </a:cubicBezTo>
                <a:cubicBezTo>
                  <a:pt x="20276" y="5136"/>
                  <a:pt x="20277" y="5131"/>
                  <a:pt x="20279" y="5125"/>
                </a:cubicBezTo>
                <a:cubicBezTo>
                  <a:pt x="20283" y="5109"/>
                  <a:pt x="20288" y="5099"/>
                  <a:pt x="20293" y="5085"/>
                </a:cubicBezTo>
                <a:cubicBezTo>
                  <a:pt x="20305" y="5046"/>
                  <a:pt x="20317" y="5004"/>
                  <a:pt x="20329" y="4978"/>
                </a:cubicBezTo>
                <a:cubicBezTo>
                  <a:pt x="20350" y="4933"/>
                  <a:pt x="20373" y="4863"/>
                  <a:pt x="20398" y="4801"/>
                </a:cubicBezTo>
                <a:cubicBezTo>
                  <a:pt x="20398" y="4797"/>
                  <a:pt x="20402" y="4791"/>
                  <a:pt x="20402" y="4788"/>
                </a:cubicBezTo>
                <a:cubicBezTo>
                  <a:pt x="20403" y="4728"/>
                  <a:pt x="20441" y="4594"/>
                  <a:pt x="20489" y="4490"/>
                </a:cubicBezTo>
                <a:cubicBezTo>
                  <a:pt x="20537" y="4387"/>
                  <a:pt x="20576" y="4257"/>
                  <a:pt x="20576" y="4202"/>
                </a:cubicBezTo>
                <a:cubicBezTo>
                  <a:pt x="20576" y="4147"/>
                  <a:pt x="20594" y="4091"/>
                  <a:pt x="20617" y="4078"/>
                </a:cubicBezTo>
                <a:cubicBezTo>
                  <a:pt x="20628" y="4071"/>
                  <a:pt x="20646" y="4048"/>
                  <a:pt x="20663" y="4016"/>
                </a:cubicBezTo>
                <a:cubicBezTo>
                  <a:pt x="20663" y="4015"/>
                  <a:pt x="20662" y="4012"/>
                  <a:pt x="20663" y="4011"/>
                </a:cubicBezTo>
                <a:cubicBezTo>
                  <a:pt x="20744" y="3797"/>
                  <a:pt x="20854" y="3537"/>
                  <a:pt x="20932" y="3377"/>
                </a:cubicBezTo>
                <a:cubicBezTo>
                  <a:pt x="21011" y="3207"/>
                  <a:pt x="21118" y="2958"/>
                  <a:pt x="21179" y="2783"/>
                </a:cubicBezTo>
                <a:cubicBezTo>
                  <a:pt x="21246" y="2593"/>
                  <a:pt x="21339" y="2369"/>
                  <a:pt x="21385" y="2286"/>
                </a:cubicBezTo>
                <a:cubicBezTo>
                  <a:pt x="21430" y="2203"/>
                  <a:pt x="21467" y="2105"/>
                  <a:pt x="21467" y="2069"/>
                </a:cubicBezTo>
                <a:cubicBezTo>
                  <a:pt x="21467" y="2033"/>
                  <a:pt x="21499" y="1950"/>
                  <a:pt x="21536" y="1882"/>
                </a:cubicBezTo>
                <a:cubicBezTo>
                  <a:pt x="21570" y="1818"/>
                  <a:pt x="21582" y="1654"/>
                  <a:pt x="21590" y="1412"/>
                </a:cubicBezTo>
                <a:lnTo>
                  <a:pt x="21595" y="1102"/>
                </a:lnTo>
                <a:cubicBezTo>
                  <a:pt x="21600" y="625"/>
                  <a:pt x="21597" y="375"/>
                  <a:pt x="21586" y="210"/>
                </a:cubicBezTo>
                <a:lnTo>
                  <a:pt x="21563" y="192"/>
                </a:lnTo>
                <a:lnTo>
                  <a:pt x="21453" y="113"/>
                </a:lnTo>
                <a:cubicBezTo>
                  <a:pt x="21365" y="47"/>
                  <a:pt x="21257" y="9"/>
                  <a:pt x="21129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onclusion"/>
          <p:cNvSpPr txBox="1"/>
          <p:nvPr/>
        </p:nvSpPr>
        <p:spPr>
          <a:xfrm>
            <a:off x="4353428" y="219176"/>
            <a:ext cx="3550628" cy="85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363" name="CATMAD provides a framework for coupling MHD simulations with the NAIMA tool.…"/>
          <p:cNvSpPr txBox="1"/>
          <p:nvPr/>
        </p:nvSpPr>
        <p:spPr>
          <a:xfrm>
            <a:off x="7117" y="1223645"/>
            <a:ext cx="11003198" cy="252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180473" indent="-180473" defTabSz="457200">
              <a:spcBef>
                <a:spcPts val="1200"/>
              </a:spcBef>
              <a:buSzPct val="100000"/>
              <a:buChar char="•"/>
              <a:defRPr sz="2300"/>
            </a:pPr>
            <a:r>
              <a:rPr dirty="0"/>
              <a:t>CATMAD provides a framework for coupling MHD simulations with the NAIMA tool.</a:t>
            </a:r>
          </a:p>
          <a:p>
            <a:pPr marL="180473" indent="-180473" defTabSz="457200">
              <a:spcBef>
                <a:spcPts val="1200"/>
              </a:spcBef>
              <a:buSzPct val="100000"/>
              <a:buChar char="•"/>
              <a:defRPr sz="2300"/>
            </a:pPr>
            <a:r>
              <a:rPr dirty="0"/>
              <a:t>We developed a self-consistent hadronic emission model that reconstructs the entire acceleration and escape history from a single simulation snapshot, and synthesizes the hadronic gamma-ray emission.</a:t>
            </a:r>
          </a:p>
          <a:p>
            <a:pPr marL="180473" indent="-180473" defTabSz="457200">
              <a:spcBef>
                <a:spcPts val="1200"/>
              </a:spcBef>
              <a:buSzPct val="100000"/>
              <a:buChar char="•"/>
              <a:defRPr sz="2300"/>
            </a:pPr>
            <a:r>
              <a:rPr dirty="0"/>
              <a:t>The model has been applied to an evolved supernova remnant with known gamma-ray emission, and shows excellent agreement between simulated and observed data.</a:t>
            </a:r>
          </a:p>
        </p:txBody>
      </p:sp>
      <p:sp>
        <p:nvSpPr>
          <p:cNvPr id="364" name="Future Applications:"/>
          <p:cNvSpPr txBox="1"/>
          <p:nvPr/>
        </p:nvSpPr>
        <p:spPr>
          <a:xfrm>
            <a:off x="122339" y="4070172"/>
            <a:ext cx="2379996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200" u="sng">
                <a:solidFill>
                  <a:schemeClr val="accent6">
                    <a:lumOff val="-9568"/>
                  </a:schemeClr>
                </a:solidFill>
              </a:defRPr>
            </a:lvl1pPr>
          </a:lstStyle>
          <a:p>
            <a:r>
              <a:t>Future Applications:</a:t>
            </a:r>
          </a:p>
        </p:txBody>
      </p:sp>
      <p:sp>
        <p:nvSpPr>
          <p:cNvPr id="365" name="Extension to model leptonic emission…"/>
          <p:cNvSpPr txBox="1"/>
          <p:nvPr/>
        </p:nvSpPr>
        <p:spPr>
          <a:xfrm>
            <a:off x="94572" y="4836703"/>
            <a:ext cx="5370379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40631" indent="-240631">
              <a:buSzPct val="100000"/>
              <a:buAutoNum type="arabicPeriod"/>
              <a:defRPr sz="2300"/>
            </a:pP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morphological</a:t>
            </a:r>
            <a:r>
              <a:rPr lang="it-IT" dirty="0"/>
              <a:t> </a:t>
            </a:r>
            <a:r>
              <a:rPr lang="it-IT" dirty="0" err="1"/>
              <a:t>predictions</a:t>
            </a:r>
            <a:endParaRPr lang="it-IT"/>
          </a:p>
          <a:p>
            <a:pPr marL="240631" indent="-240631">
              <a:buSzPct val="100000"/>
              <a:buAutoNum type="arabicPeriod"/>
              <a:defRPr sz="2300"/>
            </a:pPr>
            <a:r>
              <a:t>Extension </a:t>
            </a:r>
            <a:r>
              <a:rPr dirty="0"/>
              <a:t>to model leptonic emission</a:t>
            </a:r>
          </a:p>
          <a:p>
            <a:pPr marL="240631" indent="-240631">
              <a:buSzPct val="100000"/>
              <a:buAutoNum type="arabicPeriod"/>
              <a:defRPr sz="2300"/>
            </a:pPr>
            <a:r>
              <a:rPr dirty="0"/>
              <a:t>Application to other astrophysical sources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asellaDiTesto 3"/>
          <p:cNvSpPr txBox="1"/>
          <p:nvPr/>
        </p:nvSpPr>
        <p:spPr>
          <a:xfrm>
            <a:off x="0" y="-1"/>
            <a:ext cx="5130178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Methodology: forward modeling</a:t>
            </a:r>
          </a:p>
        </p:txBody>
      </p:sp>
      <p:grpSp>
        <p:nvGrpSpPr>
          <p:cNvPr id="126" name="Right Arrow Callout 3"/>
          <p:cNvGrpSpPr/>
          <p:nvPr/>
        </p:nvGrpSpPr>
        <p:grpSpPr>
          <a:xfrm>
            <a:off x="1579082" y="3349675"/>
            <a:ext cx="2258460" cy="950205"/>
            <a:chOff x="0" y="0"/>
            <a:chExt cx="2258459" cy="950204"/>
          </a:xfrm>
        </p:grpSpPr>
        <p:sp>
          <p:nvSpPr>
            <p:cNvPr id="124" name="Forma"/>
            <p:cNvSpPr/>
            <p:nvPr/>
          </p:nvSpPr>
          <p:spPr>
            <a:xfrm>
              <a:off x="-1" y="0"/>
              <a:ext cx="2258461" cy="95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32" y="0"/>
                  </a:lnTo>
                  <a:lnTo>
                    <a:pt x="15932" y="8601"/>
                  </a:lnTo>
                  <a:lnTo>
                    <a:pt x="18801" y="8601"/>
                  </a:lnTo>
                  <a:lnTo>
                    <a:pt x="18801" y="5400"/>
                  </a:lnTo>
                  <a:lnTo>
                    <a:pt x="21600" y="10800"/>
                  </a:lnTo>
                  <a:lnTo>
                    <a:pt x="18801" y="16200"/>
                  </a:lnTo>
                  <a:lnTo>
                    <a:pt x="18801" y="12999"/>
                  </a:lnTo>
                  <a:lnTo>
                    <a:pt x="15932" y="12999"/>
                  </a:lnTo>
                  <a:lnTo>
                    <a:pt x="1593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Modello fisico"/>
            <p:cNvSpPr txBox="1"/>
            <p:nvPr/>
          </p:nvSpPr>
          <p:spPr>
            <a:xfrm>
              <a:off x="52069" y="94717"/>
              <a:ext cx="1561656" cy="760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Modello fisico</a:t>
              </a:r>
            </a:p>
          </p:txBody>
        </p:sp>
      </p:grpSp>
      <p:grpSp>
        <p:nvGrpSpPr>
          <p:cNvPr id="129" name="Right Arrow Callout 4"/>
          <p:cNvGrpSpPr/>
          <p:nvPr/>
        </p:nvGrpSpPr>
        <p:grpSpPr>
          <a:xfrm>
            <a:off x="3837542" y="3225732"/>
            <a:ext cx="2258460" cy="1198088"/>
            <a:chOff x="0" y="0"/>
            <a:chExt cx="2258459" cy="1198087"/>
          </a:xfrm>
        </p:grpSpPr>
        <p:sp>
          <p:nvSpPr>
            <p:cNvPr id="127" name="Forma"/>
            <p:cNvSpPr/>
            <p:nvPr/>
          </p:nvSpPr>
          <p:spPr>
            <a:xfrm>
              <a:off x="-1" y="-1"/>
              <a:ext cx="2258461" cy="119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32" y="0"/>
                  </a:lnTo>
                  <a:lnTo>
                    <a:pt x="15932" y="9197"/>
                  </a:lnTo>
                  <a:lnTo>
                    <a:pt x="18071" y="9197"/>
                  </a:lnTo>
                  <a:lnTo>
                    <a:pt x="18071" y="7188"/>
                  </a:lnTo>
                  <a:lnTo>
                    <a:pt x="21600" y="10800"/>
                  </a:lnTo>
                  <a:lnTo>
                    <a:pt x="18071" y="14412"/>
                  </a:lnTo>
                  <a:lnTo>
                    <a:pt x="18071" y="12403"/>
                  </a:lnTo>
                  <a:lnTo>
                    <a:pt x="15932" y="12403"/>
                  </a:lnTo>
                  <a:lnTo>
                    <a:pt x="1593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Sintesi dei dati dal modello"/>
            <p:cNvSpPr txBox="1"/>
            <p:nvPr/>
          </p:nvSpPr>
          <p:spPr>
            <a:xfrm>
              <a:off x="52069" y="34508"/>
              <a:ext cx="1561656" cy="112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Sintesi dei dati dal modello</a:t>
              </a:r>
            </a:p>
          </p:txBody>
        </p:sp>
      </p:grpSp>
      <p:grpSp>
        <p:nvGrpSpPr>
          <p:cNvPr id="132" name="Right Arrow Callout 5"/>
          <p:cNvGrpSpPr/>
          <p:nvPr/>
        </p:nvGrpSpPr>
        <p:grpSpPr>
          <a:xfrm>
            <a:off x="6096001" y="3076089"/>
            <a:ext cx="2258460" cy="1497371"/>
            <a:chOff x="0" y="0"/>
            <a:chExt cx="2258459" cy="1497369"/>
          </a:xfrm>
        </p:grpSpPr>
        <p:sp>
          <p:nvSpPr>
            <p:cNvPr id="130" name="Forma"/>
            <p:cNvSpPr/>
            <p:nvPr/>
          </p:nvSpPr>
          <p:spPr>
            <a:xfrm>
              <a:off x="0" y="21570"/>
              <a:ext cx="2258460" cy="1454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32" y="0"/>
                  </a:lnTo>
                  <a:lnTo>
                    <a:pt x="15932" y="9255"/>
                  </a:lnTo>
                  <a:lnTo>
                    <a:pt x="17949" y="9255"/>
                  </a:lnTo>
                  <a:lnTo>
                    <a:pt x="17949" y="7200"/>
                  </a:lnTo>
                  <a:lnTo>
                    <a:pt x="21600" y="10800"/>
                  </a:lnTo>
                  <a:lnTo>
                    <a:pt x="17949" y="14400"/>
                  </a:lnTo>
                  <a:lnTo>
                    <a:pt x="17949" y="12345"/>
                  </a:lnTo>
                  <a:lnTo>
                    <a:pt x="15932" y="12345"/>
                  </a:lnTo>
                  <a:lnTo>
                    <a:pt x="1593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Confronto dati sintetici e dati reali"/>
            <p:cNvSpPr txBox="1"/>
            <p:nvPr/>
          </p:nvSpPr>
          <p:spPr>
            <a:xfrm>
              <a:off x="52069" y="-1"/>
              <a:ext cx="1561656" cy="1497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Confronto dati sintetici e dati reali</a:t>
              </a:r>
            </a:p>
          </p:txBody>
        </p:sp>
      </p:grpSp>
      <p:grpSp>
        <p:nvGrpSpPr>
          <p:cNvPr id="135" name="Diamond 6"/>
          <p:cNvGrpSpPr/>
          <p:nvPr/>
        </p:nvGrpSpPr>
        <p:grpSpPr>
          <a:xfrm>
            <a:off x="8354459" y="3308360"/>
            <a:ext cx="1211855" cy="991519"/>
            <a:chOff x="0" y="0"/>
            <a:chExt cx="1211854" cy="991517"/>
          </a:xfrm>
        </p:grpSpPr>
        <p:sp>
          <p:nvSpPr>
            <p:cNvPr id="133" name="Poligono"/>
            <p:cNvSpPr/>
            <p:nvPr/>
          </p:nvSpPr>
          <p:spPr>
            <a:xfrm>
              <a:off x="0" y="0"/>
              <a:ext cx="1211855" cy="991518"/>
            </a:xfrm>
            <a:prstGeom prst="diamond">
              <a:avLst/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OK?"/>
            <p:cNvSpPr txBox="1"/>
            <p:nvPr/>
          </p:nvSpPr>
          <p:spPr>
            <a:xfrm>
              <a:off x="355033" y="329214"/>
              <a:ext cx="501789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OK?</a:t>
              </a:r>
            </a:p>
          </p:txBody>
        </p:sp>
      </p:grpSp>
      <p:grpSp>
        <p:nvGrpSpPr>
          <p:cNvPr id="138" name="Rectangle 7"/>
          <p:cNvGrpSpPr/>
          <p:nvPr/>
        </p:nvGrpSpPr>
        <p:grpSpPr>
          <a:xfrm>
            <a:off x="8121157" y="4940129"/>
            <a:ext cx="1793955" cy="1341305"/>
            <a:chOff x="0" y="0"/>
            <a:chExt cx="1793953" cy="1341303"/>
          </a:xfrm>
        </p:grpSpPr>
        <p:sp>
          <p:nvSpPr>
            <p:cNvPr id="136" name="Rettangolo"/>
            <p:cNvSpPr/>
            <p:nvPr/>
          </p:nvSpPr>
          <p:spPr>
            <a:xfrm>
              <a:off x="0" y="0"/>
              <a:ext cx="1793954" cy="134130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Modello valido (non unico)"/>
            <p:cNvSpPr txBox="1"/>
            <p:nvPr/>
          </p:nvSpPr>
          <p:spPr>
            <a:xfrm>
              <a:off x="45720" y="106117"/>
              <a:ext cx="1702514" cy="1129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Modello valido (non unico)</a:t>
              </a:r>
            </a:p>
          </p:txBody>
        </p:sp>
      </p:grpSp>
      <p:grpSp>
        <p:nvGrpSpPr>
          <p:cNvPr id="141" name="Rectangle 8"/>
          <p:cNvGrpSpPr/>
          <p:nvPr/>
        </p:nvGrpSpPr>
        <p:grpSpPr>
          <a:xfrm>
            <a:off x="7978088" y="1515470"/>
            <a:ext cx="1994055" cy="1341305"/>
            <a:chOff x="0" y="0"/>
            <a:chExt cx="1994053" cy="1341303"/>
          </a:xfrm>
        </p:grpSpPr>
        <p:sp>
          <p:nvSpPr>
            <p:cNvPr id="139" name="Rettangolo"/>
            <p:cNvSpPr/>
            <p:nvPr/>
          </p:nvSpPr>
          <p:spPr>
            <a:xfrm>
              <a:off x="-1" y="0"/>
              <a:ext cx="1994055" cy="134130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upgrade del modello"/>
            <p:cNvSpPr txBox="1"/>
            <p:nvPr/>
          </p:nvSpPr>
          <p:spPr>
            <a:xfrm>
              <a:off x="45719" y="290267"/>
              <a:ext cx="1902615" cy="760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upgrade del modello</a:t>
              </a:r>
            </a:p>
          </p:txBody>
        </p:sp>
      </p:grpSp>
      <p:sp>
        <p:nvSpPr>
          <p:cNvPr id="142" name="Bent Up Arrow 9"/>
          <p:cNvSpPr/>
          <p:nvPr/>
        </p:nvSpPr>
        <p:spPr>
          <a:xfrm rot="10800000">
            <a:off x="2107894" y="2106170"/>
            <a:ext cx="6070295" cy="1243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879"/>
                </a:moveTo>
                <a:lnTo>
                  <a:pt x="20411" y="18879"/>
                </a:lnTo>
                <a:lnTo>
                  <a:pt x="20411" y="5209"/>
                </a:lnTo>
                <a:lnTo>
                  <a:pt x="19780" y="5209"/>
                </a:lnTo>
                <a:lnTo>
                  <a:pt x="20690" y="0"/>
                </a:lnTo>
                <a:lnTo>
                  <a:pt x="21600" y="5209"/>
                </a:lnTo>
                <a:lnTo>
                  <a:pt x="20969" y="5209"/>
                </a:lnTo>
                <a:lnTo>
                  <a:pt x="2096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TextBox 10"/>
          <p:cNvSpPr txBox="1"/>
          <p:nvPr/>
        </p:nvSpPr>
        <p:spPr>
          <a:xfrm>
            <a:off x="9064904" y="4194395"/>
            <a:ext cx="323067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t>Sì</a:t>
            </a:r>
          </a:p>
        </p:txBody>
      </p:sp>
      <p:sp>
        <p:nvSpPr>
          <p:cNvPr id="144" name="TextBox 11"/>
          <p:cNvSpPr txBox="1"/>
          <p:nvPr/>
        </p:nvSpPr>
        <p:spPr>
          <a:xfrm>
            <a:off x="9064904" y="2987824"/>
            <a:ext cx="46877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145" name="Up Arrow 12"/>
          <p:cNvSpPr/>
          <p:nvPr/>
        </p:nvSpPr>
        <p:spPr>
          <a:xfrm>
            <a:off x="8842913" y="2864928"/>
            <a:ext cx="264406" cy="559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101"/>
                </a:moveTo>
                <a:lnTo>
                  <a:pt x="10800" y="0"/>
                </a:lnTo>
                <a:lnTo>
                  <a:pt x="21600" y="5101"/>
                </a:lnTo>
                <a:lnTo>
                  <a:pt x="16200" y="5101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101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Up Arrow 13"/>
          <p:cNvSpPr/>
          <p:nvPr/>
        </p:nvSpPr>
        <p:spPr>
          <a:xfrm rot="10800000">
            <a:off x="8828182" y="4187675"/>
            <a:ext cx="264406" cy="752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95"/>
                </a:moveTo>
                <a:lnTo>
                  <a:pt x="10800" y="0"/>
                </a:lnTo>
                <a:lnTo>
                  <a:pt x="21600" y="3795"/>
                </a:lnTo>
                <a:lnTo>
                  <a:pt x="16200" y="3795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3795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9" name="Up Arrow Callout 14"/>
          <p:cNvGrpSpPr/>
          <p:nvPr/>
        </p:nvGrpSpPr>
        <p:grpSpPr>
          <a:xfrm>
            <a:off x="6044838" y="4551888"/>
            <a:ext cx="1625676" cy="1552005"/>
            <a:chOff x="0" y="0"/>
            <a:chExt cx="1625675" cy="1552004"/>
          </a:xfrm>
        </p:grpSpPr>
        <p:sp>
          <p:nvSpPr>
            <p:cNvPr id="147" name="Forma"/>
            <p:cNvSpPr/>
            <p:nvPr/>
          </p:nvSpPr>
          <p:spPr>
            <a:xfrm>
              <a:off x="0" y="-1"/>
              <a:ext cx="1625676" cy="155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565"/>
                  </a:moveTo>
                  <a:lnTo>
                    <a:pt x="9101" y="7565"/>
                  </a:lnTo>
                  <a:lnTo>
                    <a:pt x="9101" y="4633"/>
                  </a:lnTo>
                  <a:lnTo>
                    <a:pt x="7109" y="4633"/>
                  </a:lnTo>
                  <a:lnTo>
                    <a:pt x="10800" y="0"/>
                  </a:lnTo>
                  <a:lnTo>
                    <a:pt x="14491" y="4633"/>
                  </a:lnTo>
                  <a:lnTo>
                    <a:pt x="12499" y="4633"/>
                  </a:lnTo>
                  <a:lnTo>
                    <a:pt x="12499" y="7565"/>
                  </a:lnTo>
                  <a:lnTo>
                    <a:pt x="21600" y="756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Predizione dati futuri"/>
            <p:cNvSpPr txBox="1"/>
            <p:nvPr/>
          </p:nvSpPr>
          <p:spPr>
            <a:xfrm>
              <a:off x="52070" y="667396"/>
              <a:ext cx="1521537" cy="760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Predizione dati futuri</a:t>
              </a:r>
            </a:p>
          </p:txBody>
        </p:sp>
      </p:grpSp>
      <p:sp>
        <p:nvSpPr>
          <p:cNvPr id="150" name="Up Arrow 15"/>
          <p:cNvSpPr/>
          <p:nvPr/>
        </p:nvSpPr>
        <p:spPr>
          <a:xfrm rot="16200000">
            <a:off x="7661026" y="5338756"/>
            <a:ext cx="535720" cy="516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6200" y="108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Rectangle 2"/>
          <p:cNvSpPr/>
          <p:nvPr/>
        </p:nvSpPr>
        <p:spPr>
          <a:xfrm>
            <a:off x="-1" y="450575"/>
            <a:ext cx="5075583" cy="927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2" animBg="1" advAuto="0"/>
      <p:bldP spid="15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" y="826363"/>
            <a:ext cx="5987012" cy="5987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1" y="6561873"/>
            <a:ext cx="864001" cy="2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11" descr="Picture 1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8891" y="1487422"/>
            <a:ext cx="5477954" cy="462705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xtBox 6"/>
          <p:cNvSpPr txBox="1"/>
          <p:nvPr/>
        </p:nvSpPr>
        <p:spPr>
          <a:xfrm>
            <a:off x="262185" y="5883647"/>
            <a:ext cx="853639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D966"/>
                </a:solidFill>
              </a:defRPr>
            </a:lvl1pPr>
          </a:lstStyle>
          <a:p>
            <a:r>
              <a:t>ejecta</a:t>
            </a:r>
          </a:p>
        </p:txBody>
      </p:sp>
      <p:sp>
        <p:nvSpPr>
          <p:cNvPr id="157" name="Straight Connector 7"/>
          <p:cNvSpPr/>
          <p:nvPr/>
        </p:nvSpPr>
        <p:spPr>
          <a:xfrm flipV="1">
            <a:off x="697488" y="4659086"/>
            <a:ext cx="1425227" cy="1248334"/>
          </a:xfrm>
          <a:prstGeom prst="line">
            <a:avLst/>
          </a:prstGeom>
          <a:ln w="25400">
            <a:solidFill>
              <a:srgbClr val="FFD96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Straight Connector 8"/>
          <p:cNvSpPr/>
          <p:nvPr/>
        </p:nvSpPr>
        <p:spPr>
          <a:xfrm flipV="1">
            <a:off x="4272986" y="1635647"/>
            <a:ext cx="953549" cy="410533"/>
          </a:xfrm>
          <a:prstGeom prst="line">
            <a:avLst/>
          </a:prstGeom>
          <a:ln w="25400">
            <a:solidFill>
              <a:srgbClr val="BDD7EE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" name="TextBox 5"/>
          <p:cNvSpPr txBox="1"/>
          <p:nvPr/>
        </p:nvSpPr>
        <p:spPr>
          <a:xfrm>
            <a:off x="4447413" y="1173980"/>
            <a:ext cx="155581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BDD7EE"/>
                </a:solidFill>
              </a:defRPr>
            </a:lvl1pPr>
          </a:lstStyle>
          <a:p>
            <a:r>
              <a:t>onda d’urto</a:t>
            </a:r>
          </a:p>
        </p:txBody>
      </p:sp>
      <p:sp>
        <p:nvSpPr>
          <p:cNvPr id="160" name="TextBox 12"/>
          <p:cNvSpPr txBox="1"/>
          <p:nvPr/>
        </p:nvSpPr>
        <p:spPr>
          <a:xfrm>
            <a:off x="6348373" y="826363"/>
            <a:ext cx="5447013" cy="333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r>
              <a:t>Complex physics </a:t>
            </a:r>
          </a:p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endParaRPr/>
          </a:p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r>
              <a:t>High-energy emission (X-ray and γ-rays)</a:t>
            </a:r>
          </a:p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endParaRPr/>
          </a:p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r>
              <a:t>Different emission mechanisms</a:t>
            </a:r>
          </a:p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endParaRPr/>
          </a:p>
          <a:p>
            <a:pPr marL="285750" indent="-285750">
              <a:buClr>
                <a:srgbClr val="0070C0"/>
              </a:buClr>
              <a:buSzPct val="100000"/>
              <a:buChar char="▪"/>
              <a:defRPr sz="2400"/>
            </a:pPr>
            <a:r>
              <a:t>Superposition of thermal emission from  shock-heated plasm and non-thermal emission</a:t>
            </a:r>
          </a:p>
        </p:txBody>
      </p:sp>
      <p:sp>
        <p:nvSpPr>
          <p:cNvPr id="161" name="TextBox 13"/>
          <p:cNvSpPr txBox="1"/>
          <p:nvPr/>
        </p:nvSpPr>
        <p:spPr>
          <a:xfrm>
            <a:off x="6429971" y="5157787"/>
            <a:ext cx="5148223" cy="49704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Need for advanced diagnostics</a:t>
            </a:r>
          </a:p>
        </p:txBody>
      </p:sp>
      <p:sp>
        <p:nvSpPr>
          <p:cNvPr id="162" name="CasellaDiTesto 3"/>
          <p:cNvSpPr txBox="1"/>
          <p:nvPr/>
        </p:nvSpPr>
        <p:spPr>
          <a:xfrm>
            <a:off x="0" y="-1"/>
            <a:ext cx="3112379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Introduction: SNRs</a:t>
            </a:r>
          </a:p>
        </p:txBody>
      </p:sp>
      <p:sp>
        <p:nvSpPr>
          <p:cNvPr id="163" name="Rectangle 3"/>
          <p:cNvSpPr/>
          <p:nvPr/>
        </p:nvSpPr>
        <p:spPr>
          <a:xfrm>
            <a:off x="-1" y="450575"/>
            <a:ext cx="5075583" cy="927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asellaDiTesto 3"/>
          <p:cNvSpPr txBox="1"/>
          <p:nvPr/>
        </p:nvSpPr>
        <p:spPr>
          <a:xfrm>
            <a:off x="0" y="-1"/>
            <a:ext cx="6196395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Case study: IC443, the jellyfish nebula </a:t>
            </a:r>
          </a:p>
        </p:txBody>
      </p:sp>
      <p:sp>
        <p:nvSpPr>
          <p:cNvPr id="166" name="Rectangle 8"/>
          <p:cNvSpPr/>
          <p:nvPr/>
        </p:nvSpPr>
        <p:spPr>
          <a:xfrm>
            <a:off x="-1" y="439108"/>
            <a:ext cx="4471143" cy="10261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9" name="Raggruppa"/>
          <p:cNvGrpSpPr/>
          <p:nvPr/>
        </p:nvGrpSpPr>
        <p:grpSpPr>
          <a:xfrm>
            <a:off x="5980607" y="621813"/>
            <a:ext cx="6188870" cy="6219131"/>
            <a:chOff x="0" y="0"/>
            <a:chExt cx="6188868" cy="6219130"/>
          </a:xfrm>
        </p:grpSpPr>
        <p:pic>
          <p:nvPicPr>
            <p:cNvPr id="167" name="Screenshot 2025-05-19 alle 15.13.10.png" descr="Screenshot 2025-05-19 alle 15.13.10.png"/>
            <p:cNvPicPr>
              <a:picLocks noChangeAspect="1"/>
            </p:cNvPicPr>
            <p:nvPr/>
          </p:nvPicPr>
          <p:blipFill>
            <a:blip r:embed="rId2"/>
            <a:srcRect l="16189"/>
            <a:stretch>
              <a:fillRect/>
            </a:stretch>
          </p:blipFill>
          <p:spPr>
            <a:xfrm>
              <a:off x="0" y="0"/>
              <a:ext cx="6188826" cy="5858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Caption"/>
            <p:cNvSpPr/>
            <p:nvPr/>
          </p:nvSpPr>
          <p:spPr>
            <a:xfrm>
              <a:off x="0" y="5960665"/>
              <a:ext cx="6188869" cy="258466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defRPr sz="1200">
                  <a:solidFill>
                    <a:srgbClr val="888888"/>
                  </a:solidFill>
                </a:defRPr>
              </a:lvl1pPr>
            </a:lstStyle>
            <a:p>
              <a:r>
                <a:t>Optical image of IC 443</a:t>
              </a:r>
            </a:p>
          </p:txBody>
        </p:sp>
      </p:grpSp>
      <p:sp>
        <p:nvSpPr>
          <p:cNvPr id="170" name="IC 443 is a member of the mixed morphology SNR (MMSNR) class, in which the ejecta from the explosion interacts with the circumstellar/interstellar medium (CSM/ISM), resulting in a rather complex morphology.…"/>
          <p:cNvSpPr txBox="1"/>
          <p:nvPr/>
        </p:nvSpPr>
        <p:spPr>
          <a:xfrm>
            <a:off x="181187" y="1171831"/>
            <a:ext cx="4859955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rPr b="1" dirty="0"/>
              <a:t>IC 443</a:t>
            </a:r>
            <a:r>
              <a:rPr dirty="0"/>
              <a:t> is a member of the mixed morphology SNR (</a:t>
            </a:r>
            <a:r>
              <a:rPr i="1" dirty="0"/>
              <a:t>MMSNR</a:t>
            </a:r>
            <a:r>
              <a:rPr dirty="0"/>
              <a:t>) class, in which the ejecta from the explosion interacts with the circumstellar/interstellar medium (CSM/ISM), resulting in a rather complex morphology.</a:t>
            </a:r>
          </a:p>
          <a:p>
            <a:pPr>
              <a:defRPr sz="2000"/>
            </a:pPr>
            <a:endParaRPr dirty="0"/>
          </a:p>
          <a:p>
            <a:pPr marL="210552" indent="-210552">
              <a:buSzPct val="60000"/>
              <a:buBlip>
                <a:blip r:embed="rId3"/>
              </a:buBlip>
              <a:defRPr sz="2000"/>
            </a:pPr>
            <a:r>
              <a:rPr dirty="0"/>
              <a:t>It interacts with a </a:t>
            </a:r>
            <a:r>
              <a:rPr lang="it-IT" dirty="0" err="1"/>
              <a:t>molecular</a:t>
            </a:r>
            <a:r>
              <a:rPr dirty="0"/>
              <a:t> cloud in the northwestern (NW) and southeastern (SE) regions, and with an atomic cloud in the northeastern (NE) region.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Known features:…"/>
              <p:cNvSpPr txBox="1"/>
              <p:nvPr/>
            </p:nvSpPr>
            <p:spPr>
              <a:xfrm>
                <a:off x="160574" y="4731304"/>
                <a:ext cx="6347222" cy="15667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1900" u="sng"/>
                </a:pPr>
                <a:r>
                  <a:t>Known features:</a:t>
                </a:r>
              </a:p>
              <a:p>
                <a:pPr marL="180473" indent="-180473">
                  <a:buSzPct val="100000"/>
                  <a:buChar char="•"/>
                  <a:defRPr sz="1900"/>
                </a:pPr>
                <a:r>
                  <a:t>Distance: 1.5 kp</a:t>
                </a:r>
              </a:p>
              <a:p>
                <a:pPr marL="180473" indent="-180473">
                  <a:buSzPct val="100000"/>
                  <a:buChar char="•"/>
                  <a:defRPr sz="1900"/>
                </a:pPr>
                <a:r>
                  <a:t>Diameter:</a:t>
                </a:r>
                <a14:m>
                  <m:oMath xmlns:m="http://schemas.openxmlformats.org/officeDocument/2006/math">
                    <m: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∼50</m:t>
                    </m:r>
                  </m:oMath>
                </a14:m>
                <a:r>
                  <a:t> arcmin</a:t>
                </a:r>
              </a:p>
              <a:p>
                <a:pPr marL="180473" indent="-180473">
                  <a:buSzPct val="100000"/>
                  <a:buChar char="•"/>
                  <a:defRPr sz="1900"/>
                </a:pPr>
                <a:r>
                  <a:t>Age:</a:t>
                </a:r>
                <a14:m>
                  <m:oMath xmlns:m="http://schemas.openxmlformats.org/officeDocument/2006/math">
                    <m: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∼8400</m:t>
                    </m:r>
                  </m:oMath>
                </a14:m>
                <a:r>
                  <a:t> yr</a:t>
                </a:r>
              </a:p>
              <a:p>
                <a:pPr marL="180473" indent="-180473">
                  <a:buSzPct val="100000"/>
                  <a:buChar char="•"/>
                  <a:defRPr sz="1900"/>
                </a:pPr>
                <a:r>
                  <a:t>Emission: wide frequency range (Radio, IR, X, Gamma)</a:t>
                </a:r>
              </a:p>
            </p:txBody>
          </p:sp>
        </mc:Choice>
        <mc:Fallback xmlns="">
          <p:sp>
            <p:nvSpPr>
              <p:cNvPr id="171" name="Known features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74" y="4731304"/>
                <a:ext cx="6347222" cy="1566765"/>
              </a:xfrm>
              <a:prstGeom prst="rect">
                <a:avLst/>
              </a:prstGeom>
              <a:blipFill>
                <a:blip r:embed="rId4"/>
                <a:stretch>
                  <a:fillRect l="-1631" t="-1946" b="-739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Linea"/>
          <p:cNvSpPr/>
          <p:nvPr/>
        </p:nvSpPr>
        <p:spPr>
          <a:xfrm>
            <a:off x="6632471" y="2513615"/>
            <a:ext cx="622898" cy="354534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3" name="Molecolar cloud"/>
          <p:cNvSpPr txBox="1"/>
          <p:nvPr/>
        </p:nvSpPr>
        <p:spPr>
          <a:xfrm>
            <a:off x="6016240" y="2213927"/>
            <a:ext cx="1052530" cy="307777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Atomic</a:t>
            </a:r>
            <a:r>
              <a:rPr dirty="0"/>
              <a:t> cloud</a:t>
            </a:r>
          </a:p>
        </p:txBody>
      </p:sp>
      <p:sp>
        <p:nvSpPr>
          <p:cNvPr id="174" name="Ovale"/>
          <p:cNvSpPr/>
          <p:nvPr/>
        </p:nvSpPr>
        <p:spPr>
          <a:xfrm rot="13431592">
            <a:off x="9036450" y="2153776"/>
            <a:ext cx="567399" cy="4477816"/>
          </a:xfrm>
          <a:prstGeom prst="ellipse">
            <a:avLst/>
          </a:prstGeom>
          <a:ln w="12700">
            <a:solidFill>
              <a:srgbClr val="FFFFFF">
                <a:alpha val="26848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5" name="Linea"/>
          <p:cNvSpPr/>
          <p:nvPr/>
        </p:nvSpPr>
        <p:spPr>
          <a:xfrm>
            <a:off x="10867766" y="1942980"/>
            <a:ext cx="1" cy="835039"/>
          </a:xfrm>
          <a:prstGeom prst="line">
            <a:avLst/>
          </a:prstGeom>
          <a:ln w="1270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6" name="Atomic cloud"/>
          <p:cNvSpPr txBox="1"/>
          <p:nvPr/>
        </p:nvSpPr>
        <p:spPr>
          <a:xfrm>
            <a:off x="10251534" y="1643292"/>
            <a:ext cx="1273745" cy="307777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 err="1"/>
              <a:t>Molecular</a:t>
            </a:r>
            <a:r>
              <a:rPr dirty="0"/>
              <a:t> cloud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065"/>
            <a:ext cx="6328972" cy="52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5"/>
          <p:cNvSpPr txBox="1"/>
          <p:nvPr/>
        </p:nvSpPr>
        <p:spPr>
          <a:xfrm>
            <a:off x="45718" y="684472"/>
            <a:ext cx="12422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rPr lang="it-IT" dirty="0"/>
              <a:t>PLUTO </a:t>
            </a:r>
            <a:r>
              <a:rPr dirty="0"/>
              <a:t>Simulation output: </a:t>
            </a:r>
            <a:r>
              <a:rPr dirty="0" err="1"/>
              <a:t>datacubes</a:t>
            </a:r>
            <a:r>
              <a:rPr dirty="0"/>
              <a:t> of </a:t>
            </a:r>
            <a:r>
              <a:rPr lang="it-IT" dirty="0"/>
              <a:t>622</a:t>
            </a:r>
            <a:r>
              <a:rPr lang="it-IT" baseline="30000" dirty="0"/>
              <a:t>3 </a:t>
            </a:r>
            <a:r>
              <a:rPr lang="it-IT" dirty="0" err="1"/>
              <a:t>cell</a:t>
            </a:r>
            <a:r>
              <a:rPr lang="it-IT" dirty="0"/>
              <a:t> d</a:t>
            </a:r>
            <a:r>
              <a:rPr dirty="0" err="1"/>
              <a:t>ensity</a:t>
            </a:r>
            <a:r>
              <a:rPr dirty="0"/>
              <a:t>, temperature, magnetic field, velocity, </a:t>
            </a:r>
            <a:r>
              <a:rPr dirty="0" err="1"/>
              <a:t>etc</a:t>
            </a:r>
            <a:endParaRPr dirty="0"/>
          </a:p>
        </p:txBody>
      </p:sp>
      <p:sp>
        <p:nvSpPr>
          <p:cNvPr id="180" name="TextBox 6"/>
          <p:cNvSpPr txBox="1"/>
          <p:nvPr/>
        </p:nvSpPr>
        <p:spPr>
          <a:xfrm>
            <a:off x="45719" y="6160646"/>
            <a:ext cx="205472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Ustamujic et al. 2021</a:t>
            </a:r>
          </a:p>
        </p:txBody>
      </p:sp>
      <p:sp>
        <p:nvSpPr>
          <p:cNvPr id="181" name="CasellaDiTesto 3"/>
          <p:cNvSpPr txBox="1"/>
          <p:nvPr/>
        </p:nvSpPr>
        <p:spPr>
          <a:xfrm>
            <a:off x="0" y="12699"/>
            <a:ext cx="6196395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Case study: IC443, the jellyfish nebula </a:t>
            </a:r>
          </a:p>
        </p:txBody>
      </p:sp>
      <p:sp>
        <p:nvSpPr>
          <p:cNvPr id="182" name="Rectangle 8"/>
          <p:cNvSpPr/>
          <p:nvPr/>
        </p:nvSpPr>
        <p:spPr>
          <a:xfrm>
            <a:off x="-1" y="444389"/>
            <a:ext cx="4470389" cy="9895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Rectangle 1"/>
          <p:cNvSpPr/>
          <p:nvPr/>
        </p:nvSpPr>
        <p:spPr>
          <a:xfrm>
            <a:off x="6983684" y="2691667"/>
            <a:ext cx="4454880" cy="38556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84" y="2018650"/>
            <a:ext cx="4947478" cy="324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650" y="5264080"/>
            <a:ext cx="4313914" cy="98114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MHD equations:"/>
          <p:cNvSpPr txBox="1"/>
          <p:nvPr/>
        </p:nvSpPr>
        <p:spPr>
          <a:xfrm>
            <a:off x="8235178" y="1486838"/>
            <a:ext cx="1951892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200"/>
            </a:lvl1pPr>
          </a:lstStyle>
          <a:p>
            <a:r>
              <a:t>MHD equations: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3"/>
          <p:cNvSpPr txBox="1"/>
          <p:nvPr/>
        </p:nvSpPr>
        <p:spPr>
          <a:xfrm>
            <a:off x="45720" y="626831"/>
            <a:ext cx="12100560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u="sng"/>
            </a:pPr>
            <a:r>
              <a:t>Synthesis of non-thermal emission </a:t>
            </a:r>
            <a:r>
              <a:rPr b="0" u="none"/>
              <a:t>in radio, X-ray and γ-rays: crucial to understand origin and diffusion of cosmic rays in the Milky Way</a:t>
            </a:r>
          </a:p>
        </p:txBody>
      </p:sp>
      <p:sp>
        <p:nvSpPr>
          <p:cNvPr id="206" name="TextBox 8"/>
          <p:cNvSpPr txBox="1"/>
          <p:nvPr/>
        </p:nvSpPr>
        <p:spPr>
          <a:xfrm>
            <a:off x="2747770" y="1192659"/>
            <a:ext cx="1509705" cy="312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9900">
                <a:solidFill>
                  <a:srgbClr val="0070C0"/>
                </a:solidFill>
                <a:latin typeface="Bauhaus 93"/>
                <a:ea typeface="Bauhaus 93"/>
                <a:cs typeface="Bauhaus 93"/>
                <a:sym typeface="Bauhaus 93"/>
              </a:defRPr>
            </a:lvl1pPr>
          </a:lstStyle>
          <a:p>
            <a:r>
              <a:t>?</a:t>
            </a:r>
          </a:p>
        </p:txBody>
      </p:sp>
      <p:sp>
        <p:nvSpPr>
          <p:cNvPr id="207" name="TextBox 9"/>
          <p:cNvSpPr txBox="1"/>
          <p:nvPr/>
        </p:nvSpPr>
        <p:spPr>
          <a:xfrm>
            <a:off x="975392" y="4124457"/>
            <a:ext cx="907218" cy="39247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Model</a:t>
            </a:r>
          </a:p>
        </p:txBody>
      </p:sp>
      <p:sp>
        <p:nvSpPr>
          <p:cNvPr id="208" name="CasellaDiTesto 3"/>
          <p:cNvSpPr txBox="1"/>
          <p:nvPr/>
        </p:nvSpPr>
        <p:spPr>
          <a:xfrm>
            <a:off x="0" y="-1"/>
            <a:ext cx="7161359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CATMAD: synthesis of non-thermal emission</a:t>
            </a:r>
          </a:p>
        </p:txBody>
      </p:sp>
      <p:sp>
        <p:nvSpPr>
          <p:cNvPr id="209" name="Rectangle 16"/>
          <p:cNvSpPr/>
          <p:nvPr/>
        </p:nvSpPr>
        <p:spPr>
          <a:xfrm>
            <a:off x="-1" y="450575"/>
            <a:ext cx="5075583" cy="927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TextBox 20"/>
          <p:cNvSpPr txBox="1"/>
          <p:nvPr/>
        </p:nvSpPr>
        <p:spPr>
          <a:xfrm>
            <a:off x="337930" y="5266890"/>
            <a:ext cx="11516139" cy="786170"/>
          </a:xfrm>
          <a:prstGeom prst="rect">
            <a:avLst/>
          </a:prstGeom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Currently, observations of the same objects in different bands are analyzed separately (with phenomenological model). Multi-wavelength models are limited (one-zone models)</a:t>
            </a:r>
          </a:p>
        </p:txBody>
      </p:sp>
      <p:grpSp>
        <p:nvGrpSpPr>
          <p:cNvPr id="217" name="Raggruppa"/>
          <p:cNvGrpSpPr/>
          <p:nvPr/>
        </p:nvGrpSpPr>
        <p:grpSpPr>
          <a:xfrm>
            <a:off x="4288789" y="1398443"/>
            <a:ext cx="8132883" cy="3118484"/>
            <a:chOff x="0" y="0"/>
            <a:chExt cx="8132882" cy="3118483"/>
          </a:xfrm>
        </p:grpSpPr>
        <p:sp>
          <p:nvSpPr>
            <p:cNvPr id="211" name="TextBox 10"/>
            <p:cNvSpPr txBox="1"/>
            <p:nvPr/>
          </p:nvSpPr>
          <p:spPr>
            <a:xfrm>
              <a:off x="994031" y="2726014"/>
              <a:ext cx="806461" cy="392470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Radio</a:t>
              </a:r>
            </a:p>
          </p:txBody>
        </p:sp>
        <p:sp>
          <p:nvSpPr>
            <p:cNvPr id="212" name="TextBox 18"/>
            <p:cNvSpPr txBox="1"/>
            <p:nvPr/>
          </p:nvSpPr>
          <p:spPr>
            <a:xfrm>
              <a:off x="3563465" y="2726012"/>
              <a:ext cx="838310" cy="39247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X-rays</a:t>
              </a:r>
            </a:p>
          </p:txBody>
        </p:sp>
        <p:sp>
          <p:nvSpPr>
            <p:cNvPr id="213" name="TextBox 19"/>
            <p:cNvSpPr txBox="1"/>
            <p:nvPr/>
          </p:nvSpPr>
          <p:spPr>
            <a:xfrm>
              <a:off x="6148969" y="2726011"/>
              <a:ext cx="828190" cy="392471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γ-rays</a:t>
              </a:r>
            </a:p>
          </p:txBody>
        </p:sp>
        <p:pic>
          <p:nvPicPr>
            <p:cNvPr id="214" name="Screenshot 2025-05-21 alle 12.23.34.png" descr="Screenshot 2025-05-21 alle 12.23.3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786"/>
              <a:ext cx="2583158" cy="261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Screenshot 2025-05-21 alle 12.23.14.png" descr="Screenshot 2025-05-21 alle 12.23.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473" y="0"/>
              <a:ext cx="2623762" cy="2700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Screenshot 2025-05-21 alle 12.25.08.png" descr="Screenshot 2025-05-21 alle 12.25.08.png"/>
            <p:cNvPicPr>
              <a:picLocks noChangeAspect="1"/>
            </p:cNvPicPr>
            <p:nvPr/>
          </p:nvPicPr>
          <p:blipFill>
            <a:blip r:embed="rId4"/>
            <a:srcRect b="485"/>
            <a:stretch>
              <a:fillRect/>
            </a:stretch>
          </p:blipFill>
          <p:spPr>
            <a:xfrm>
              <a:off x="5247310" y="43648"/>
              <a:ext cx="2885573" cy="260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" name="Screenshot 2025-05-21 alle 12.25.08.png" descr="Screenshot 2025-05-21 alle 12.25.08.png"/>
          <p:cNvPicPr>
            <a:picLocks noChangeAspect="1"/>
          </p:cNvPicPr>
          <p:nvPr/>
        </p:nvPicPr>
        <p:blipFill>
          <a:blip r:embed="rId4"/>
          <a:srcRect l="3088" t="12879" r="33268" b="78367"/>
          <a:stretch>
            <a:fillRect/>
          </a:stretch>
        </p:blipFill>
        <p:spPr>
          <a:xfrm>
            <a:off x="9653274" y="1536618"/>
            <a:ext cx="1836466" cy="228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2" y="1566100"/>
            <a:ext cx="2865687" cy="2379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Raggruppa"/>
          <p:cNvGrpSpPr/>
          <p:nvPr/>
        </p:nvGrpSpPr>
        <p:grpSpPr>
          <a:xfrm>
            <a:off x="5856650" y="1053971"/>
            <a:ext cx="6348603" cy="5058927"/>
            <a:chOff x="0" y="0"/>
            <a:chExt cx="6348601" cy="5058926"/>
          </a:xfrm>
        </p:grpSpPr>
        <p:pic>
          <p:nvPicPr>
            <p:cNvPr id="221" name="Picture 1" descr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48601" cy="466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Caption"/>
            <p:cNvSpPr/>
            <p:nvPr/>
          </p:nvSpPr>
          <p:spPr>
            <a:xfrm>
              <a:off x="0" y="4767967"/>
              <a:ext cx="6348602" cy="290960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lvl="1" algn="ctr">
                <a:defRPr sz="1400"/>
              </a:pPr>
              <a:r>
                <a:t>Application example of the NAIMA tool for Cassiopeia A</a:t>
              </a:r>
            </a:p>
          </p:txBody>
        </p:sp>
      </p:grpSp>
      <p:sp>
        <p:nvSpPr>
          <p:cNvPr id="224" name="CasellaDiTesto 3"/>
          <p:cNvSpPr txBox="1"/>
          <p:nvPr/>
        </p:nvSpPr>
        <p:spPr>
          <a:xfrm>
            <a:off x="0" y="-1"/>
            <a:ext cx="7619254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CATMAD: beyond the limits of one-zone models</a:t>
            </a:r>
          </a:p>
        </p:txBody>
      </p:sp>
      <p:sp>
        <p:nvSpPr>
          <p:cNvPr id="225" name="Rectangle 4"/>
          <p:cNvSpPr/>
          <p:nvPr/>
        </p:nvSpPr>
        <p:spPr>
          <a:xfrm>
            <a:off x="-1" y="450575"/>
            <a:ext cx="5075583" cy="927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TextBox 6"/>
          <p:cNvSpPr txBox="1"/>
          <p:nvPr/>
        </p:nvSpPr>
        <p:spPr>
          <a:xfrm>
            <a:off x="188659" y="4228462"/>
            <a:ext cx="5552663" cy="11385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t>One zone models cannot resolve the intrinsic inhomogeneities and anisotropies in the system</a:t>
            </a:r>
          </a:p>
        </p:txBody>
      </p:sp>
      <p:sp>
        <p:nvSpPr>
          <p:cNvPr id="227" name="TextBox 10"/>
          <p:cNvSpPr txBox="1"/>
          <p:nvPr/>
        </p:nvSpPr>
        <p:spPr>
          <a:xfrm>
            <a:off x="565570" y="3209757"/>
            <a:ext cx="906900" cy="35479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Radio</a:t>
            </a:r>
          </a:p>
        </p:txBody>
      </p:sp>
      <p:sp>
        <p:nvSpPr>
          <p:cNvPr id="228" name="TextBox 18"/>
          <p:cNvSpPr txBox="1"/>
          <p:nvPr/>
        </p:nvSpPr>
        <p:spPr>
          <a:xfrm>
            <a:off x="2391439" y="3202426"/>
            <a:ext cx="903413" cy="369458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X-rays</a:t>
            </a:r>
          </a:p>
        </p:txBody>
      </p:sp>
      <p:sp>
        <p:nvSpPr>
          <p:cNvPr id="229" name="TextBox 19"/>
          <p:cNvSpPr txBox="1"/>
          <p:nvPr/>
        </p:nvSpPr>
        <p:spPr>
          <a:xfrm>
            <a:off x="4213821" y="3209682"/>
            <a:ext cx="981225" cy="465847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 dirty="0"/>
              <a:t>γ-rays</a:t>
            </a:r>
          </a:p>
        </p:txBody>
      </p:sp>
      <p:pic>
        <p:nvPicPr>
          <p:cNvPr id="230" name="Screenshot 2025-05-21 alle 12.23.34.png" descr="Screenshot 2025-05-21 alle 12.23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3" y="1442876"/>
            <a:ext cx="1698995" cy="171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shot 2025-05-21 alle 12.23.14.png" descr="Screenshot 2025-05-21 alle 12.23.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113" y="1409473"/>
            <a:ext cx="1725701" cy="1776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shot 2025-05-21 alle 12.25.08.png" descr="Screenshot 2025-05-21 alle 12.25.08.png"/>
          <p:cNvPicPr>
            <a:picLocks noChangeAspect="1"/>
          </p:cNvPicPr>
          <p:nvPr/>
        </p:nvPicPr>
        <p:blipFill>
          <a:blip r:embed="rId5"/>
          <a:srcRect b="485"/>
          <a:stretch>
            <a:fillRect/>
          </a:stretch>
        </p:blipFill>
        <p:spPr>
          <a:xfrm>
            <a:off x="3620783" y="1438182"/>
            <a:ext cx="1897899" cy="171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shot 2025-05-21 alle 12.25.08.png" descr="Screenshot 2025-05-21 alle 12.25.08.png"/>
          <p:cNvPicPr>
            <a:picLocks noChangeAspect="1"/>
          </p:cNvPicPr>
          <p:nvPr/>
        </p:nvPicPr>
        <p:blipFill>
          <a:blip r:embed="rId5"/>
          <a:srcRect l="3088" t="12879" r="33268" b="78367"/>
          <a:stretch>
            <a:fillRect/>
          </a:stretch>
        </p:blipFill>
        <p:spPr>
          <a:xfrm>
            <a:off x="3635410" y="1530658"/>
            <a:ext cx="907088" cy="113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3"/>
          <p:cNvSpPr txBox="1"/>
          <p:nvPr/>
        </p:nvSpPr>
        <p:spPr>
          <a:xfrm>
            <a:off x="233352" y="1405155"/>
            <a:ext cx="11725296" cy="404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07473" indent="-307473" defTabSz="457200">
              <a:lnSpc>
                <a:spcPct val="180000"/>
              </a:lnSpc>
              <a:spcBef>
                <a:spcPts val="1200"/>
              </a:spcBef>
              <a:buClr>
                <a:schemeClr val="accent2"/>
              </a:buClr>
              <a:buSzPct val="100000"/>
              <a:buAutoNum type="arabicPeriod"/>
              <a:defRPr sz="2400"/>
            </a:pPr>
            <a:r>
              <a:rPr u="sng"/>
              <a:t>Cell-by-cell </a:t>
            </a:r>
            <a:r>
              <a:t>synthesis of non-thermal emission from high-resolution 3D MHD simulations</a:t>
            </a:r>
          </a:p>
          <a:p>
            <a:pPr marL="307473" indent="-307473" defTabSz="457200">
              <a:lnSpc>
                <a:spcPct val="180000"/>
              </a:lnSpc>
              <a:spcBef>
                <a:spcPts val="1200"/>
              </a:spcBef>
              <a:buClr>
                <a:schemeClr val="accent2"/>
              </a:buClr>
              <a:buSzPct val="100000"/>
              <a:buAutoNum type="arabicPeriod"/>
              <a:defRPr sz="2400"/>
            </a:pPr>
            <a:r>
              <a:t>Folding through the instrumental response of current (and future) telescopes</a:t>
            </a:r>
          </a:p>
          <a:p>
            <a:pPr marL="307473" indent="-307473" defTabSz="457200">
              <a:lnSpc>
                <a:spcPct val="180000"/>
              </a:lnSpc>
              <a:spcBef>
                <a:spcPts val="1200"/>
              </a:spcBef>
              <a:buClr>
                <a:schemeClr val="accent2"/>
              </a:buClr>
              <a:buSzPct val="100000"/>
              <a:buAutoNum type="arabicPeriod"/>
              <a:defRPr sz="2400"/>
            </a:pPr>
            <a:r>
              <a:t>Direct comparison with existing multi-wavelength observations</a:t>
            </a:r>
          </a:p>
          <a:p>
            <a:pPr marL="307473" indent="-307473" defTabSz="457200">
              <a:lnSpc>
                <a:spcPct val="180000"/>
              </a:lnSpc>
              <a:spcBef>
                <a:spcPts val="1200"/>
              </a:spcBef>
              <a:buClr>
                <a:schemeClr val="accent2"/>
              </a:buClr>
              <a:buSzPct val="100000"/>
              <a:buAutoNum type="arabicPeriod"/>
              <a:defRPr sz="2400"/>
            </a:pPr>
            <a:r>
              <a:rPr u="sng"/>
              <a:t>Predictive capability</a:t>
            </a:r>
            <a:r>
              <a:t> for upcoming missions in various bands</a:t>
            </a:r>
          </a:p>
          <a:p>
            <a:pPr marL="307473" indent="-307473" defTabSz="457200">
              <a:lnSpc>
                <a:spcPct val="180000"/>
              </a:lnSpc>
              <a:spcBef>
                <a:spcPts val="1200"/>
              </a:spcBef>
              <a:buClr>
                <a:schemeClr val="accent2"/>
              </a:buClr>
              <a:buSzPct val="100000"/>
              <a:buAutoNum type="arabicPeriod"/>
              <a:defRPr sz="2400"/>
            </a:pPr>
            <a:r>
              <a:rPr u="sng"/>
              <a:t>Open-source framework</a:t>
            </a:r>
            <a:r>
              <a:t> for self-consistent synthesis of X-ray and γ-ray emission from MHD data, tailored to different instruments</a:t>
            </a:r>
          </a:p>
        </p:txBody>
      </p:sp>
      <p:sp>
        <p:nvSpPr>
          <p:cNvPr id="236" name="CasellaDiTesto 3"/>
          <p:cNvSpPr txBox="1"/>
          <p:nvPr/>
        </p:nvSpPr>
        <p:spPr>
          <a:xfrm>
            <a:off x="-1" y="-1"/>
            <a:ext cx="3883706" cy="474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CATMAD – Project Aims</a:t>
            </a:r>
          </a:p>
        </p:txBody>
      </p:sp>
      <p:sp>
        <p:nvSpPr>
          <p:cNvPr id="237" name="Rectangle 10"/>
          <p:cNvSpPr/>
          <p:nvPr/>
        </p:nvSpPr>
        <p:spPr>
          <a:xfrm>
            <a:off x="-1" y="450575"/>
            <a:ext cx="5075583" cy="927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1309</Words>
  <Application>Microsoft Office PowerPoint</Application>
  <PresentationFormat>Widescreen</PresentationFormat>
  <Paragraphs>170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tma</dc:creator>
  <cp:lastModifiedBy>Fabrizio Admin</cp:lastModifiedBy>
  <cp:revision>6</cp:revision>
  <dcterms:modified xsi:type="dcterms:W3CDTF">2025-05-28T12:26:27Z</dcterms:modified>
</cp:coreProperties>
</file>