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Lst>
  <p:notesMasterIdLst>
    <p:notesMasterId r:id="rId49"/>
  </p:notesMasterIdLst>
  <p:sldIdLst>
    <p:sldId id="256" r:id="rId3"/>
    <p:sldId id="265" r:id="rId4"/>
    <p:sldId id="266"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17"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264" r:id="rId47"/>
    <p:sldId id="319" r:id="rId48"/>
  </p:sldIdLst>
  <p:sldSz cx="12192000" cy="6858000"/>
  <p:notesSz cx="6858000" cy="9144000"/>
  <p:embeddedFontLst>
    <p:embeddedFont>
      <p:font typeface="Inter Light" panose="02000503000000020004" pitchFamily="2" charset="0"/>
      <p:regular r:id="rId50"/>
      <p:bold r:id="rId51"/>
      <p:italic r:id="rId52"/>
      <p:boldItalic r:id="rId53"/>
    </p:embeddedFont>
    <p:embeddedFont>
      <p:font typeface="Titillium Web" pitchFamily="2" charset="77"/>
      <p:regular r:id="rId54"/>
      <p:bold r:id="rId55"/>
      <p:italic r:id="rId56"/>
      <p:boldItalic r:id="rId57"/>
    </p:embeddedFont>
    <p:embeddedFont>
      <p:font typeface="Titillium Web SemiBold" panose="020F050202020403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hEKzCQa/pRfMiEgiwV8Q33VX1zk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600A4B-D4A7-445F-A9AB-F4E84BB00E34}">
  <a:tblStyle styleId="{07600A4B-D4A7-445F-A9AB-F4E84BB00E34}"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3D1B7112-DEE7-415F-A3FE-E98A6E54CFA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00F2969-47FF-47BC-B6A5-73630CABE9CA}"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19"/>
    <p:restoredTop sz="94589"/>
  </p:normalViewPr>
  <p:slideViewPr>
    <p:cSldViewPr snapToGrid="0">
      <p:cViewPr varScale="1">
        <p:scale>
          <a:sx n="109" d="100"/>
          <a:sy n="109" d="100"/>
        </p:scale>
        <p:origin x="3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84"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font" Target="fonts/font2.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Cover</a:t>
            </a:r>
            <a:endParaRPr/>
          </a:p>
        </p:txBody>
      </p:sp>
      <p:sp>
        <p:nvSpPr>
          <p:cNvPr id="195" name="Google Shape;1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347031b06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3347031b06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599" name="Google Shape;599;g3347031b06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347031b06d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3347031b06d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621" name="Google Shape;621;g3347031b06d_0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347031b06d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3347031b06d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633" name="Google Shape;633;g3347031b06d_0_2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347031b06d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3347031b06d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657" name="Google Shape;657;g3347031b06d_0_2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347031b06d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3347031b06d_0_2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681" name="Google Shape;681;g3347031b06d_0_2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347031b06d_0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3347031b06d_0_3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705" name="Google Shape;705;g3347031b06d_0_3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3347031b06d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g3347031b06d_1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731" name="Google Shape;731;g3347031b06d_1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3347031b06d_0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g3347031b06d_0_3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746" name="Google Shape;746;g3347031b06d_0_3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347031b06d_0_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g3347031b06d_0_3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765" name="Google Shape;765;g3347031b06d_0_3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3347031b06d_0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g3347031b06d_0_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777" name="Google Shape;777;g3347031b06d_0_3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7c6acb18c3_2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27c6acb18c3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3347031b06d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g3347031b06d_0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801" name="Google Shape;801;g3347031b06d_0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d92b10a2c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g2d92b10a2c3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825" name="Google Shape;825;g2d92b10a2c3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3347031b06d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g3347031b06d_1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849" name="Google Shape;849;g3347031b06d_1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3347031b06d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3347031b06d_0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864" name="Google Shape;864;g3347031b06d_0_4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3347031b06d_0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g3347031b06d_0_5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886" name="Google Shape;886;g3347031b06d_0_5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3352f2ce93d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3352f2ce93d_0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907" name="Google Shape;907;g3352f2ce93d_0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3352f2ce93d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3352f2ce93d_0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928" name="Google Shape;928;g3352f2ce93d_0_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2d92b10a2c3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g2d92b10a2c3_1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946" name="Google Shape;946;g2d92b10a2c3_1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d92b10a2c3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2d92b10a2c3_1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966" name="Google Shape;966;g2d92b10a2c3_1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d92b10a2c3_1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g2d92b10a2c3_1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984" name="Google Shape;984;g2d92b10a2c3_1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352f2ce93d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3352f2ce93d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327" name="Google Shape;327;g3352f2ce93d_0_2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2d92b10a2c3_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g2d92b10a2c3_1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999" name="Google Shape;999;g2d92b10a2c3_1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a:extLst>
            <a:ext uri="{FF2B5EF4-FFF2-40B4-BE49-F238E27FC236}">
              <a16:creationId xmlns:a16="http://schemas.microsoft.com/office/drawing/2014/main" id="{89224AD7-358D-970A-C05D-CD2474F518DE}"/>
            </a:ext>
          </a:extLst>
        </p:cNvPr>
        <p:cNvGrpSpPr/>
        <p:nvPr/>
      </p:nvGrpSpPr>
      <p:grpSpPr>
        <a:xfrm>
          <a:off x="0" y="0"/>
          <a:ext cx="0" cy="0"/>
          <a:chOff x="0" y="0"/>
          <a:chExt cx="0" cy="0"/>
        </a:xfrm>
      </p:grpSpPr>
      <p:sp>
        <p:nvSpPr>
          <p:cNvPr id="1012" name="Google Shape;1012;g3347031b06d_1_56:notes">
            <a:extLst>
              <a:ext uri="{FF2B5EF4-FFF2-40B4-BE49-F238E27FC236}">
                <a16:creationId xmlns:a16="http://schemas.microsoft.com/office/drawing/2014/main" id="{C2690976-FB4F-7104-B0EF-F273057788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3347031b06d_1_56:notes">
            <a:extLst>
              <a:ext uri="{FF2B5EF4-FFF2-40B4-BE49-F238E27FC236}">
                <a16:creationId xmlns:a16="http://schemas.microsoft.com/office/drawing/2014/main" id="{F1E27C58-3BEE-0802-451D-D79D330CDBA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014" name="Google Shape;1014;g3347031b06d_1_56:notes">
            <a:extLst>
              <a:ext uri="{FF2B5EF4-FFF2-40B4-BE49-F238E27FC236}">
                <a16:creationId xmlns:a16="http://schemas.microsoft.com/office/drawing/2014/main" id="{8A2CF6A7-DEF1-6A38-2309-983E5BAED02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31</a:t>
            </a:fld>
            <a:endParaRPr/>
          </a:p>
        </p:txBody>
      </p:sp>
    </p:spTree>
    <p:extLst>
      <p:ext uri="{BB962C8B-B14F-4D97-AF65-F5344CB8AC3E}">
        <p14:creationId xmlns:p14="http://schemas.microsoft.com/office/powerpoint/2010/main" val="2262192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2d92b10a2c3_3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g2d92b10a2c3_3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033" name="Google Shape;1033;g2d92b10a2c3_3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2d92b10a2c3_3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g2d92b10a2c3_3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048" name="Google Shape;1048;g2d92b10a2c3_3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d92b10a2c3_3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2d92b10a2c3_3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063" name="Google Shape;1063;g2d92b10a2c3_3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2d92b10a2c3_3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g2d92b10a2c3_3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078" name="Google Shape;1078;g2d92b10a2c3_3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3352f2ce93d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g3352f2ce93d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092" name="Google Shape;1092;g3352f2ce93d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3352f2ce93d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g3352f2ce93d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107" name="Google Shape;1107;g3352f2ce93d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3352f2ce93d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Google Shape;1121;g3352f2ce93d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122" name="Google Shape;1122;g3352f2ce93d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352f2ce9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3352f2ce93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137" name="Google Shape;1137;g3352f2ce93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7c6acb18c3_13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7c6acb18c3_13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485" name="Google Shape;485;g27c6acb18c3_13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3352f2ce93d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3352f2ce93d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155" name="Google Shape;1155;g3352f2ce93d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3352f2ce93d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3352f2ce93d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167" name="Google Shape;1167;g3352f2ce93d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3352f2ce93d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g3352f2ce93d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175" name="Google Shape;1175;g3352f2ce93d_0_1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3352f2ce93d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g3352f2ce93d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187" name="Google Shape;1187;g3352f2ce93d_0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3352f2ce93d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g3352f2ce93d_0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203" name="Google Shape;1203;g3352f2ce93d_0_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3508ffcc2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33508ffcc2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303" name="Google Shape;303;g33508ffcc2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45</a:t>
            </a:fld>
            <a:endParaRPr/>
          </a:p>
        </p:txBody>
      </p:sp>
    </p:spTree>
    <p:extLst>
      <p:ext uri="{BB962C8B-B14F-4D97-AF65-F5344CB8AC3E}">
        <p14:creationId xmlns:p14="http://schemas.microsoft.com/office/powerpoint/2010/main" val="2383672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a:extLst>
            <a:ext uri="{FF2B5EF4-FFF2-40B4-BE49-F238E27FC236}">
              <a16:creationId xmlns:a16="http://schemas.microsoft.com/office/drawing/2014/main" id="{BB7056B5-4546-42F1-832C-670ACDECBFD0}"/>
            </a:ext>
          </a:extLst>
        </p:cNvPr>
        <p:cNvGrpSpPr/>
        <p:nvPr/>
      </p:nvGrpSpPr>
      <p:grpSpPr>
        <a:xfrm>
          <a:off x="0" y="0"/>
          <a:ext cx="0" cy="0"/>
          <a:chOff x="0" y="0"/>
          <a:chExt cx="0" cy="0"/>
        </a:xfrm>
      </p:grpSpPr>
      <p:sp>
        <p:nvSpPr>
          <p:cNvPr id="1153" name="Google Shape;1153;g3352f2ce93d_0_118:notes">
            <a:extLst>
              <a:ext uri="{FF2B5EF4-FFF2-40B4-BE49-F238E27FC236}">
                <a16:creationId xmlns:a16="http://schemas.microsoft.com/office/drawing/2014/main" id="{1A3435C7-9ACC-7C3B-EB8F-C809B7130D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3352f2ce93d_0_118:notes">
            <a:extLst>
              <a:ext uri="{FF2B5EF4-FFF2-40B4-BE49-F238E27FC236}">
                <a16:creationId xmlns:a16="http://schemas.microsoft.com/office/drawing/2014/main" id="{5B74698D-B443-6D84-6EAD-4B779CF5DF4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155" name="Google Shape;1155;g3352f2ce93d_0_118:notes">
            <a:extLst>
              <a:ext uri="{FF2B5EF4-FFF2-40B4-BE49-F238E27FC236}">
                <a16:creationId xmlns:a16="http://schemas.microsoft.com/office/drawing/2014/main" id="{38D60C40-B990-4D37-62B7-CE2C6BB5B9D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46</a:t>
            </a:fld>
            <a:endParaRPr/>
          </a:p>
        </p:txBody>
      </p:sp>
    </p:spTree>
    <p:extLst>
      <p:ext uri="{BB962C8B-B14F-4D97-AF65-F5344CB8AC3E}">
        <p14:creationId xmlns:p14="http://schemas.microsoft.com/office/powerpoint/2010/main" val="3284518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347031b06d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3347031b06d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504" name="Google Shape;504;g3347031b06d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347031b06d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3347031b06d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516" name="Google Shape;516;g3347031b06d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347031b06d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3347031b06d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537" name="Google Shape;537;g3347031b06d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347031b06d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3347031b06d_0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558" name="Google Shape;558;g3347031b06d_0_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347031b06d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3347031b06d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584" name="Google Shape;584;g3347031b06d_0_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a:spLocks noGrp="1"/>
          </p:cNvSpPr>
          <p:nvPr>
            <p:ph type="pic" idx="2"/>
          </p:nvPr>
        </p:nvSpPr>
        <p:spPr>
          <a:xfrm>
            <a:off x="5183188" y="987425"/>
            <a:ext cx="6172200" cy="4873625"/>
          </a:xfrm>
          <a:prstGeom prst="rect">
            <a:avLst/>
          </a:prstGeom>
          <a:noFill/>
          <a:ln>
            <a:noFill/>
          </a:ln>
        </p:spPr>
      </p:sp>
      <p:sp>
        <p:nvSpPr>
          <p:cNvPr id="95" name="Google Shape;95;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tandard slide">
  <p:cSld name="Standard slide">
    <p:bg>
      <p:bgPr>
        <a:blipFill>
          <a:blip r:embed="rId2">
            <a:alphaModFix amt="50000"/>
          </a:blip>
          <a:stretch>
            <a:fillRect/>
          </a:stretch>
        </a:blip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63149" y="1371599"/>
            <a:ext cx="10719251" cy="470058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marL="914400" lvl="1" indent="-3810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marL="1371600" lvl="2" indent="-355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marL="1828800" lvl="3"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marL="2286000" lvl="4"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p23"/>
          <p:cNvCxnSpPr/>
          <p:nvPr/>
        </p:nvCxnSpPr>
        <p:spPr>
          <a:xfrm>
            <a:off x="562924" y="5"/>
            <a:ext cx="0" cy="1078159"/>
          </a:xfrm>
          <a:prstGeom prst="straightConnector1">
            <a:avLst/>
          </a:prstGeom>
          <a:noFill/>
          <a:ln w="28575" cap="flat" cmpd="sng">
            <a:solidFill>
              <a:schemeClr val="accent2"/>
            </a:solidFill>
            <a:prstDash val="solid"/>
            <a:miter lim="800000"/>
            <a:headEnd type="none" w="sm" len="sm"/>
            <a:tailEnd type="none" w="sm" len="sm"/>
          </a:ln>
        </p:spPr>
      </p:cxnSp>
      <p:sp>
        <p:nvSpPr>
          <p:cNvPr id="114" name="Google Shape;114;p23"/>
          <p:cNvSpPr txBox="1">
            <a:spLocks noGrp="1"/>
          </p:cNvSpPr>
          <p:nvPr>
            <p:ph type="title"/>
          </p:nvPr>
        </p:nvSpPr>
        <p:spPr>
          <a:xfrm>
            <a:off x="863152" y="277800"/>
            <a:ext cx="10719250" cy="7704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p:nvPr/>
        </p:nvSpPr>
        <p:spPr>
          <a:xfrm>
            <a:off x="609287" y="6499456"/>
            <a:ext cx="885139"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it-IT" sz="900" b="0" i="0" u="none" strike="noStrike" cap="none">
                <a:solidFill>
                  <a:schemeClr val="lt1"/>
                </a:solidFill>
                <a:latin typeface="Inter Light"/>
                <a:ea typeface="Inter Light"/>
                <a:cs typeface="Inter Light"/>
                <a:sym typeface="Inter Light"/>
              </a:rPr>
              <a:t>Page </a:t>
            </a:r>
            <a:fld id="{00000000-1234-1234-1234-123412341234}" type="slidenum">
              <a:rPr lang="it-IT" sz="900" b="0" i="0" u="none" strike="noStrike" cap="none">
                <a:solidFill>
                  <a:schemeClr val="lt1"/>
                </a:solidFill>
                <a:latin typeface="Inter Light"/>
                <a:ea typeface="Inter Light"/>
                <a:cs typeface="Inter Light"/>
                <a:sym typeface="Inter Light"/>
              </a:rPr>
              <a:t>‹#›</a:t>
            </a:fld>
            <a:endParaRPr sz="900" b="0" i="0" u="none" strike="noStrike" cap="none">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Vuota">
  <p:cSld name="3_Vuota">
    <p:spTree>
      <p:nvGrpSpPr>
        <p:cNvPr id="1" name="Shape 2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g27b88cd066d_3_12"/>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24" name="Google Shape;124;g27b88cd066d_3_12"/>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25" name="Google Shape;125;g27b88cd066d_3_12"/>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
        <p:cNvGrpSpPr/>
        <p:nvPr/>
      </p:nvGrpSpPr>
      <p:grpSpPr>
        <a:xfrm>
          <a:off x="0" y="0"/>
          <a:ext cx="0" cy="0"/>
          <a:chOff x="0" y="0"/>
          <a:chExt cx="0" cy="0"/>
        </a:xfrm>
      </p:grpSpPr>
      <p:sp>
        <p:nvSpPr>
          <p:cNvPr id="127" name="Google Shape;127;g27b88cd066d_3_6"/>
          <p:cNvSpPr txBox="1">
            <a:spLocks noGrp="1"/>
          </p:cNvSpPr>
          <p:nvPr>
            <p:ph type="ctrTitle"/>
          </p:nvPr>
        </p:nvSpPr>
        <p:spPr>
          <a:xfrm>
            <a:off x="1524000" y="1122363"/>
            <a:ext cx="9144000" cy="2387600"/>
          </a:xfrm>
          <a:prstGeom prst="rect">
            <a:avLst/>
          </a:prstGeom>
          <a:noFill/>
          <a:ln>
            <a:noFill/>
          </a:ln>
        </p:spPr>
        <p:txBody>
          <a:bodyPr spcFirstLastPara="1" wrap="square" lIns="121900" tIns="60925" rIns="121900" bIns="60925"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28" name="Google Shape;128;g27b88cd066d_3_6"/>
          <p:cNvSpPr txBox="1">
            <a:spLocks noGrp="1"/>
          </p:cNvSpPr>
          <p:nvPr>
            <p:ph type="subTitle" idx="1"/>
          </p:nvPr>
        </p:nvSpPr>
        <p:spPr>
          <a:xfrm>
            <a:off x="1524000" y="3602037"/>
            <a:ext cx="9144000" cy="1655763"/>
          </a:xfrm>
          <a:prstGeom prst="rect">
            <a:avLst/>
          </a:prstGeom>
          <a:noFill/>
          <a:ln>
            <a:noFill/>
          </a:ln>
        </p:spPr>
        <p:txBody>
          <a:bodyPr spcFirstLastPara="1" wrap="square" lIns="121900" tIns="60925" rIns="121900" bIns="60925"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9" name="Google Shape;129;g27b88cd066d_3_6"/>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30" name="Google Shape;130;g27b88cd066d_3_6"/>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31" name="Google Shape;131;g27b88cd066d_3_6"/>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
        <p:cNvGrpSpPr/>
        <p:nvPr/>
      </p:nvGrpSpPr>
      <p:grpSpPr>
        <a:xfrm>
          <a:off x="0" y="0"/>
          <a:ext cx="0" cy="0"/>
          <a:chOff x="0" y="0"/>
          <a:chExt cx="0" cy="0"/>
        </a:xfrm>
      </p:grpSpPr>
      <p:sp>
        <p:nvSpPr>
          <p:cNvPr id="133" name="Google Shape;133;g27b88cd066d_3_16"/>
          <p:cNvSpPr txBox="1">
            <a:spLocks noGrp="1"/>
          </p:cNvSpPr>
          <p:nvPr>
            <p:ph type="title"/>
          </p:nvPr>
        </p:nvSpPr>
        <p:spPr>
          <a:xfrm>
            <a:off x="838200" y="365125"/>
            <a:ext cx="10515600" cy="1325563"/>
          </a:xfrm>
          <a:prstGeom prst="rect">
            <a:avLst/>
          </a:prstGeom>
          <a:noFill/>
          <a:ln>
            <a:noFill/>
          </a:ln>
        </p:spPr>
        <p:txBody>
          <a:bodyPr spcFirstLastPara="1" wrap="square" lIns="121900" tIns="60925" rIns="121900" bIns="60925" anchor="ctr" anchorCtr="0">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34" name="Google Shape;134;g27b88cd066d_3_16"/>
          <p:cNvSpPr txBox="1">
            <a:spLocks noGrp="1"/>
          </p:cNvSpPr>
          <p:nvPr>
            <p:ph type="body" idx="1"/>
          </p:nvPr>
        </p:nvSpPr>
        <p:spPr>
          <a:xfrm>
            <a:off x="838200" y="1825625"/>
            <a:ext cx="10515600" cy="4351339"/>
          </a:xfrm>
          <a:prstGeom prst="rect">
            <a:avLst/>
          </a:prstGeom>
          <a:noFill/>
          <a:ln>
            <a:noFill/>
          </a:ln>
        </p:spPr>
        <p:txBody>
          <a:bodyPr spcFirstLastPara="1" wrap="square" lIns="121900" tIns="60925" rIns="121900" bIns="60925" anchor="t" anchorCtr="0">
            <a:normAutofit/>
          </a:bodyPr>
          <a:lstStyle>
            <a:lvl1pPr marL="457200" lvl="0" indent="-381000" algn="l">
              <a:lnSpc>
                <a:spcPct val="90000"/>
              </a:lnSpc>
              <a:spcBef>
                <a:spcPts val="1000"/>
              </a:spcBef>
              <a:spcAft>
                <a:spcPts val="0"/>
              </a:spcAft>
              <a:buClr>
                <a:schemeClr val="dk1"/>
              </a:buClr>
              <a:buSzPts val="24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81000" algn="l">
              <a:lnSpc>
                <a:spcPct val="90000"/>
              </a:lnSpc>
              <a:spcBef>
                <a:spcPts val="500"/>
              </a:spcBef>
              <a:spcAft>
                <a:spcPts val="0"/>
              </a:spcAft>
              <a:buClr>
                <a:schemeClr val="dk1"/>
              </a:buClr>
              <a:buSzPts val="2400"/>
              <a:buChar char="•"/>
              <a:defRPr/>
            </a:lvl3pPr>
            <a:lvl4pPr marL="1828800" lvl="3" indent="-381000" algn="l">
              <a:lnSpc>
                <a:spcPct val="90000"/>
              </a:lnSpc>
              <a:spcBef>
                <a:spcPts val="500"/>
              </a:spcBef>
              <a:spcAft>
                <a:spcPts val="0"/>
              </a:spcAft>
              <a:buClr>
                <a:schemeClr val="dk1"/>
              </a:buClr>
              <a:buSzPts val="2400"/>
              <a:buChar char="•"/>
              <a:defRPr/>
            </a:lvl4pPr>
            <a:lvl5pPr marL="2286000" lvl="4" indent="-381000" algn="l">
              <a:lnSpc>
                <a:spcPct val="90000"/>
              </a:lnSpc>
              <a:spcBef>
                <a:spcPts val="500"/>
              </a:spcBef>
              <a:spcAft>
                <a:spcPts val="0"/>
              </a:spcAft>
              <a:buClr>
                <a:schemeClr val="dk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35" name="Google Shape;135;g27b88cd066d_3_16"/>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36" name="Google Shape;136;g27b88cd066d_3_16"/>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37" name="Google Shape;137;g27b88cd066d_3_16"/>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
        <p:cNvGrpSpPr/>
        <p:nvPr/>
      </p:nvGrpSpPr>
      <p:grpSpPr>
        <a:xfrm>
          <a:off x="0" y="0"/>
          <a:ext cx="0" cy="0"/>
          <a:chOff x="0" y="0"/>
          <a:chExt cx="0" cy="0"/>
        </a:xfrm>
      </p:grpSpPr>
      <p:sp>
        <p:nvSpPr>
          <p:cNvPr id="139" name="Google Shape;139;g27b88cd066d_3_22"/>
          <p:cNvSpPr txBox="1">
            <a:spLocks noGrp="1"/>
          </p:cNvSpPr>
          <p:nvPr>
            <p:ph type="title"/>
          </p:nvPr>
        </p:nvSpPr>
        <p:spPr>
          <a:xfrm>
            <a:off x="831851" y="1709739"/>
            <a:ext cx="10515600" cy="2852737"/>
          </a:xfrm>
          <a:prstGeom prst="rect">
            <a:avLst/>
          </a:prstGeom>
          <a:noFill/>
          <a:ln>
            <a:noFill/>
          </a:ln>
        </p:spPr>
        <p:txBody>
          <a:bodyPr spcFirstLastPara="1" wrap="square" lIns="121900" tIns="60925" rIns="121900" bIns="60925"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40" name="Google Shape;140;g27b88cd066d_3_22"/>
          <p:cNvSpPr txBox="1">
            <a:spLocks noGrp="1"/>
          </p:cNvSpPr>
          <p:nvPr>
            <p:ph type="body" idx="1"/>
          </p:nvPr>
        </p:nvSpPr>
        <p:spPr>
          <a:xfrm>
            <a:off x="831851" y="4589464"/>
            <a:ext cx="10515600" cy="1500187"/>
          </a:xfrm>
          <a:prstGeom prst="rect">
            <a:avLst/>
          </a:prstGeom>
          <a:noFill/>
          <a:ln>
            <a:noFill/>
          </a:ln>
        </p:spPr>
        <p:txBody>
          <a:bodyPr spcFirstLastPara="1" wrap="square" lIns="121900" tIns="60925" rIns="121900" bIns="60925"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1" name="Google Shape;141;g27b88cd066d_3_22"/>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42" name="Google Shape;142;g27b88cd066d_3_22"/>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43" name="Google Shape;143;g27b88cd066d_3_22"/>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4"/>
        <p:cNvGrpSpPr/>
        <p:nvPr/>
      </p:nvGrpSpPr>
      <p:grpSpPr>
        <a:xfrm>
          <a:off x="0" y="0"/>
          <a:ext cx="0" cy="0"/>
          <a:chOff x="0" y="0"/>
          <a:chExt cx="0" cy="0"/>
        </a:xfrm>
      </p:grpSpPr>
      <p:sp>
        <p:nvSpPr>
          <p:cNvPr id="145" name="Google Shape;145;g27b88cd066d_3_28"/>
          <p:cNvSpPr txBox="1">
            <a:spLocks noGrp="1"/>
          </p:cNvSpPr>
          <p:nvPr>
            <p:ph type="title"/>
          </p:nvPr>
        </p:nvSpPr>
        <p:spPr>
          <a:xfrm>
            <a:off x="838200" y="365125"/>
            <a:ext cx="10515600" cy="1325563"/>
          </a:xfrm>
          <a:prstGeom prst="rect">
            <a:avLst/>
          </a:prstGeom>
          <a:noFill/>
          <a:ln>
            <a:noFill/>
          </a:ln>
        </p:spPr>
        <p:txBody>
          <a:bodyPr spcFirstLastPara="1" wrap="square" lIns="121900" tIns="60925" rIns="121900" bIns="60925" anchor="ctr" anchorCtr="0">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46" name="Google Shape;146;g27b88cd066d_3_28"/>
          <p:cNvSpPr txBox="1">
            <a:spLocks noGrp="1"/>
          </p:cNvSpPr>
          <p:nvPr>
            <p:ph type="body" idx="1"/>
          </p:nvPr>
        </p:nvSpPr>
        <p:spPr>
          <a:xfrm>
            <a:off x="838200" y="1825625"/>
            <a:ext cx="5181600" cy="4351339"/>
          </a:xfrm>
          <a:prstGeom prst="rect">
            <a:avLst/>
          </a:prstGeom>
          <a:noFill/>
          <a:ln>
            <a:noFill/>
          </a:ln>
        </p:spPr>
        <p:txBody>
          <a:bodyPr spcFirstLastPara="1" wrap="square" lIns="121900" tIns="60925" rIns="121900" bIns="60925" anchor="t" anchorCtr="0">
            <a:normAutofit/>
          </a:bodyPr>
          <a:lstStyle>
            <a:lvl1pPr marL="457200" lvl="0" indent="-381000" algn="l">
              <a:lnSpc>
                <a:spcPct val="90000"/>
              </a:lnSpc>
              <a:spcBef>
                <a:spcPts val="1000"/>
              </a:spcBef>
              <a:spcAft>
                <a:spcPts val="0"/>
              </a:spcAft>
              <a:buClr>
                <a:schemeClr val="dk1"/>
              </a:buClr>
              <a:buSzPts val="24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81000" algn="l">
              <a:lnSpc>
                <a:spcPct val="90000"/>
              </a:lnSpc>
              <a:spcBef>
                <a:spcPts val="500"/>
              </a:spcBef>
              <a:spcAft>
                <a:spcPts val="0"/>
              </a:spcAft>
              <a:buClr>
                <a:schemeClr val="dk1"/>
              </a:buClr>
              <a:buSzPts val="2400"/>
              <a:buChar char="•"/>
              <a:defRPr/>
            </a:lvl3pPr>
            <a:lvl4pPr marL="1828800" lvl="3" indent="-381000" algn="l">
              <a:lnSpc>
                <a:spcPct val="90000"/>
              </a:lnSpc>
              <a:spcBef>
                <a:spcPts val="500"/>
              </a:spcBef>
              <a:spcAft>
                <a:spcPts val="0"/>
              </a:spcAft>
              <a:buClr>
                <a:schemeClr val="dk1"/>
              </a:buClr>
              <a:buSzPts val="2400"/>
              <a:buChar char="•"/>
              <a:defRPr/>
            </a:lvl4pPr>
            <a:lvl5pPr marL="2286000" lvl="4" indent="-381000" algn="l">
              <a:lnSpc>
                <a:spcPct val="90000"/>
              </a:lnSpc>
              <a:spcBef>
                <a:spcPts val="500"/>
              </a:spcBef>
              <a:spcAft>
                <a:spcPts val="0"/>
              </a:spcAft>
              <a:buClr>
                <a:schemeClr val="dk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47" name="Google Shape;147;g27b88cd066d_3_28"/>
          <p:cNvSpPr txBox="1">
            <a:spLocks noGrp="1"/>
          </p:cNvSpPr>
          <p:nvPr>
            <p:ph type="body" idx="2"/>
          </p:nvPr>
        </p:nvSpPr>
        <p:spPr>
          <a:xfrm>
            <a:off x="6172200" y="1825625"/>
            <a:ext cx="5181600" cy="4351339"/>
          </a:xfrm>
          <a:prstGeom prst="rect">
            <a:avLst/>
          </a:prstGeom>
          <a:noFill/>
          <a:ln>
            <a:noFill/>
          </a:ln>
        </p:spPr>
        <p:txBody>
          <a:bodyPr spcFirstLastPara="1" wrap="square" lIns="121900" tIns="60925" rIns="121900" bIns="60925" anchor="t" anchorCtr="0">
            <a:normAutofit/>
          </a:bodyPr>
          <a:lstStyle>
            <a:lvl1pPr marL="457200" lvl="0" indent="-381000" algn="l">
              <a:lnSpc>
                <a:spcPct val="90000"/>
              </a:lnSpc>
              <a:spcBef>
                <a:spcPts val="1000"/>
              </a:spcBef>
              <a:spcAft>
                <a:spcPts val="0"/>
              </a:spcAft>
              <a:buClr>
                <a:schemeClr val="dk1"/>
              </a:buClr>
              <a:buSzPts val="24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81000" algn="l">
              <a:lnSpc>
                <a:spcPct val="90000"/>
              </a:lnSpc>
              <a:spcBef>
                <a:spcPts val="500"/>
              </a:spcBef>
              <a:spcAft>
                <a:spcPts val="0"/>
              </a:spcAft>
              <a:buClr>
                <a:schemeClr val="dk1"/>
              </a:buClr>
              <a:buSzPts val="2400"/>
              <a:buChar char="•"/>
              <a:defRPr/>
            </a:lvl3pPr>
            <a:lvl4pPr marL="1828800" lvl="3" indent="-381000" algn="l">
              <a:lnSpc>
                <a:spcPct val="90000"/>
              </a:lnSpc>
              <a:spcBef>
                <a:spcPts val="500"/>
              </a:spcBef>
              <a:spcAft>
                <a:spcPts val="0"/>
              </a:spcAft>
              <a:buClr>
                <a:schemeClr val="dk1"/>
              </a:buClr>
              <a:buSzPts val="2400"/>
              <a:buChar char="•"/>
              <a:defRPr/>
            </a:lvl4pPr>
            <a:lvl5pPr marL="2286000" lvl="4" indent="-381000" algn="l">
              <a:lnSpc>
                <a:spcPct val="90000"/>
              </a:lnSpc>
              <a:spcBef>
                <a:spcPts val="500"/>
              </a:spcBef>
              <a:spcAft>
                <a:spcPts val="0"/>
              </a:spcAft>
              <a:buClr>
                <a:schemeClr val="dk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48" name="Google Shape;148;g27b88cd066d_3_28"/>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49" name="Google Shape;149;g27b88cd066d_3_28"/>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50" name="Google Shape;150;g27b88cd066d_3_28"/>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1"/>
        <p:cNvGrpSpPr/>
        <p:nvPr/>
      </p:nvGrpSpPr>
      <p:grpSpPr>
        <a:xfrm>
          <a:off x="0" y="0"/>
          <a:ext cx="0" cy="0"/>
          <a:chOff x="0" y="0"/>
          <a:chExt cx="0" cy="0"/>
        </a:xfrm>
      </p:grpSpPr>
      <p:sp>
        <p:nvSpPr>
          <p:cNvPr id="152" name="Google Shape;152;g27b88cd066d_3_35"/>
          <p:cNvSpPr txBox="1">
            <a:spLocks noGrp="1"/>
          </p:cNvSpPr>
          <p:nvPr>
            <p:ph type="title"/>
          </p:nvPr>
        </p:nvSpPr>
        <p:spPr>
          <a:xfrm>
            <a:off x="839788" y="365125"/>
            <a:ext cx="10515600" cy="1325563"/>
          </a:xfrm>
          <a:prstGeom prst="rect">
            <a:avLst/>
          </a:prstGeom>
          <a:noFill/>
          <a:ln>
            <a:noFill/>
          </a:ln>
        </p:spPr>
        <p:txBody>
          <a:bodyPr spcFirstLastPara="1" wrap="square" lIns="121900" tIns="60925" rIns="121900" bIns="60925" anchor="ctr" anchorCtr="0">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53" name="Google Shape;153;g27b88cd066d_3_35"/>
          <p:cNvSpPr txBox="1">
            <a:spLocks noGrp="1"/>
          </p:cNvSpPr>
          <p:nvPr>
            <p:ph type="body" idx="1"/>
          </p:nvPr>
        </p:nvSpPr>
        <p:spPr>
          <a:xfrm>
            <a:off x="839789" y="1681163"/>
            <a:ext cx="5157787" cy="823912"/>
          </a:xfrm>
          <a:prstGeom prst="rect">
            <a:avLst/>
          </a:prstGeom>
          <a:noFill/>
          <a:ln>
            <a:noFill/>
          </a:ln>
        </p:spPr>
        <p:txBody>
          <a:bodyPr spcFirstLastPara="1" wrap="square" lIns="121900" tIns="60925" rIns="121900" bIns="60925"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4" name="Google Shape;154;g27b88cd066d_3_35"/>
          <p:cNvSpPr txBox="1">
            <a:spLocks noGrp="1"/>
          </p:cNvSpPr>
          <p:nvPr>
            <p:ph type="body" idx="2"/>
          </p:nvPr>
        </p:nvSpPr>
        <p:spPr>
          <a:xfrm>
            <a:off x="839789" y="2505075"/>
            <a:ext cx="5157787" cy="3684588"/>
          </a:xfrm>
          <a:prstGeom prst="rect">
            <a:avLst/>
          </a:prstGeom>
          <a:noFill/>
          <a:ln>
            <a:noFill/>
          </a:ln>
        </p:spPr>
        <p:txBody>
          <a:bodyPr spcFirstLastPara="1" wrap="square" lIns="121900" tIns="60925" rIns="121900" bIns="60925" anchor="t" anchorCtr="0">
            <a:normAutofit/>
          </a:bodyPr>
          <a:lstStyle>
            <a:lvl1pPr marL="457200" lvl="0" indent="-381000" algn="l">
              <a:lnSpc>
                <a:spcPct val="90000"/>
              </a:lnSpc>
              <a:spcBef>
                <a:spcPts val="1000"/>
              </a:spcBef>
              <a:spcAft>
                <a:spcPts val="0"/>
              </a:spcAft>
              <a:buClr>
                <a:schemeClr val="dk1"/>
              </a:buClr>
              <a:buSzPts val="24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81000" algn="l">
              <a:lnSpc>
                <a:spcPct val="90000"/>
              </a:lnSpc>
              <a:spcBef>
                <a:spcPts val="500"/>
              </a:spcBef>
              <a:spcAft>
                <a:spcPts val="0"/>
              </a:spcAft>
              <a:buClr>
                <a:schemeClr val="dk1"/>
              </a:buClr>
              <a:buSzPts val="2400"/>
              <a:buChar char="•"/>
              <a:defRPr/>
            </a:lvl3pPr>
            <a:lvl4pPr marL="1828800" lvl="3" indent="-381000" algn="l">
              <a:lnSpc>
                <a:spcPct val="90000"/>
              </a:lnSpc>
              <a:spcBef>
                <a:spcPts val="500"/>
              </a:spcBef>
              <a:spcAft>
                <a:spcPts val="0"/>
              </a:spcAft>
              <a:buClr>
                <a:schemeClr val="dk1"/>
              </a:buClr>
              <a:buSzPts val="2400"/>
              <a:buChar char="•"/>
              <a:defRPr/>
            </a:lvl4pPr>
            <a:lvl5pPr marL="2286000" lvl="4" indent="-381000" algn="l">
              <a:lnSpc>
                <a:spcPct val="90000"/>
              </a:lnSpc>
              <a:spcBef>
                <a:spcPts val="500"/>
              </a:spcBef>
              <a:spcAft>
                <a:spcPts val="0"/>
              </a:spcAft>
              <a:buClr>
                <a:schemeClr val="dk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55" name="Google Shape;155;g27b88cd066d_3_35"/>
          <p:cNvSpPr txBox="1">
            <a:spLocks noGrp="1"/>
          </p:cNvSpPr>
          <p:nvPr>
            <p:ph type="body" idx="3"/>
          </p:nvPr>
        </p:nvSpPr>
        <p:spPr>
          <a:xfrm>
            <a:off x="6172200" y="1681163"/>
            <a:ext cx="5183188" cy="823912"/>
          </a:xfrm>
          <a:prstGeom prst="rect">
            <a:avLst/>
          </a:prstGeom>
          <a:noFill/>
          <a:ln>
            <a:noFill/>
          </a:ln>
        </p:spPr>
        <p:txBody>
          <a:bodyPr spcFirstLastPara="1" wrap="square" lIns="121900" tIns="60925" rIns="121900" bIns="60925"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6" name="Google Shape;156;g27b88cd066d_3_35"/>
          <p:cNvSpPr txBox="1">
            <a:spLocks noGrp="1"/>
          </p:cNvSpPr>
          <p:nvPr>
            <p:ph type="body" idx="4"/>
          </p:nvPr>
        </p:nvSpPr>
        <p:spPr>
          <a:xfrm>
            <a:off x="6172200" y="2505075"/>
            <a:ext cx="5183188" cy="3684588"/>
          </a:xfrm>
          <a:prstGeom prst="rect">
            <a:avLst/>
          </a:prstGeom>
          <a:noFill/>
          <a:ln>
            <a:noFill/>
          </a:ln>
        </p:spPr>
        <p:txBody>
          <a:bodyPr spcFirstLastPara="1" wrap="square" lIns="121900" tIns="60925" rIns="121900" bIns="60925" anchor="t" anchorCtr="0">
            <a:normAutofit/>
          </a:bodyPr>
          <a:lstStyle>
            <a:lvl1pPr marL="457200" lvl="0" indent="-381000" algn="l">
              <a:lnSpc>
                <a:spcPct val="90000"/>
              </a:lnSpc>
              <a:spcBef>
                <a:spcPts val="1000"/>
              </a:spcBef>
              <a:spcAft>
                <a:spcPts val="0"/>
              </a:spcAft>
              <a:buClr>
                <a:schemeClr val="dk1"/>
              </a:buClr>
              <a:buSzPts val="24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81000" algn="l">
              <a:lnSpc>
                <a:spcPct val="90000"/>
              </a:lnSpc>
              <a:spcBef>
                <a:spcPts val="500"/>
              </a:spcBef>
              <a:spcAft>
                <a:spcPts val="0"/>
              </a:spcAft>
              <a:buClr>
                <a:schemeClr val="dk1"/>
              </a:buClr>
              <a:buSzPts val="2400"/>
              <a:buChar char="•"/>
              <a:defRPr/>
            </a:lvl3pPr>
            <a:lvl4pPr marL="1828800" lvl="3" indent="-381000" algn="l">
              <a:lnSpc>
                <a:spcPct val="90000"/>
              </a:lnSpc>
              <a:spcBef>
                <a:spcPts val="500"/>
              </a:spcBef>
              <a:spcAft>
                <a:spcPts val="0"/>
              </a:spcAft>
              <a:buClr>
                <a:schemeClr val="dk1"/>
              </a:buClr>
              <a:buSzPts val="2400"/>
              <a:buChar char="•"/>
              <a:defRPr/>
            </a:lvl4pPr>
            <a:lvl5pPr marL="2286000" lvl="4" indent="-381000" algn="l">
              <a:lnSpc>
                <a:spcPct val="90000"/>
              </a:lnSpc>
              <a:spcBef>
                <a:spcPts val="500"/>
              </a:spcBef>
              <a:spcAft>
                <a:spcPts val="0"/>
              </a:spcAft>
              <a:buClr>
                <a:schemeClr val="dk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57" name="Google Shape;157;g27b88cd066d_3_35"/>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58" name="Google Shape;158;g27b88cd066d_3_35"/>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59" name="Google Shape;159;g27b88cd066d_3_35"/>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g27b88cd066d_3_44"/>
          <p:cNvSpPr txBox="1">
            <a:spLocks noGrp="1"/>
          </p:cNvSpPr>
          <p:nvPr>
            <p:ph type="title"/>
          </p:nvPr>
        </p:nvSpPr>
        <p:spPr>
          <a:xfrm>
            <a:off x="838200" y="365125"/>
            <a:ext cx="10515600" cy="1325563"/>
          </a:xfrm>
          <a:prstGeom prst="rect">
            <a:avLst/>
          </a:prstGeom>
          <a:noFill/>
          <a:ln>
            <a:noFill/>
          </a:ln>
        </p:spPr>
        <p:txBody>
          <a:bodyPr spcFirstLastPara="1" wrap="square" lIns="121900" tIns="60925" rIns="121900" bIns="60925" anchor="ctr" anchorCtr="0">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62" name="Google Shape;162;g27b88cd066d_3_44"/>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63" name="Google Shape;163;g27b88cd066d_3_44"/>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64" name="Google Shape;164;g27b88cd066d_3_44"/>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5"/>
        <p:cNvGrpSpPr/>
        <p:nvPr/>
      </p:nvGrpSpPr>
      <p:grpSpPr>
        <a:xfrm>
          <a:off x="0" y="0"/>
          <a:ext cx="0" cy="0"/>
          <a:chOff x="0" y="0"/>
          <a:chExt cx="0" cy="0"/>
        </a:xfrm>
      </p:grpSpPr>
      <p:sp>
        <p:nvSpPr>
          <p:cNvPr id="166" name="Google Shape;166;g27b88cd066d_3_49"/>
          <p:cNvSpPr txBox="1">
            <a:spLocks noGrp="1"/>
          </p:cNvSpPr>
          <p:nvPr>
            <p:ph type="title"/>
          </p:nvPr>
        </p:nvSpPr>
        <p:spPr>
          <a:xfrm>
            <a:off x="839788" y="457200"/>
            <a:ext cx="3932237" cy="1600200"/>
          </a:xfrm>
          <a:prstGeom prst="rect">
            <a:avLst/>
          </a:prstGeom>
          <a:noFill/>
          <a:ln>
            <a:noFill/>
          </a:ln>
        </p:spPr>
        <p:txBody>
          <a:bodyPr spcFirstLastPara="1" wrap="square" lIns="121900" tIns="60925" rIns="121900" bIns="60925"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67" name="Google Shape;167;g27b88cd066d_3_49"/>
          <p:cNvSpPr txBox="1">
            <a:spLocks noGrp="1"/>
          </p:cNvSpPr>
          <p:nvPr>
            <p:ph type="body" idx="1"/>
          </p:nvPr>
        </p:nvSpPr>
        <p:spPr>
          <a:xfrm>
            <a:off x="5183188" y="987425"/>
            <a:ext cx="6172200" cy="4873625"/>
          </a:xfrm>
          <a:prstGeom prst="rect">
            <a:avLst/>
          </a:prstGeom>
          <a:noFill/>
          <a:ln>
            <a:noFill/>
          </a:ln>
        </p:spPr>
        <p:txBody>
          <a:bodyPr spcFirstLastPara="1" wrap="square" lIns="121900" tIns="60925" rIns="121900" bIns="60925"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8" name="Google Shape;168;g27b88cd066d_3_49"/>
          <p:cNvSpPr txBox="1">
            <a:spLocks noGrp="1"/>
          </p:cNvSpPr>
          <p:nvPr>
            <p:ph type="body" idx="2"/>
          </p:nvPr>
        </p:nvSpPr>
        <p:spPr>
          <a:xfrm>
            <a:off x="839788" y="2057400"/>
            <a:ext cx="3932237" cy="3811588"/>
          </a:xfrm>
          <a:prstGeom prst="rect">
            <a:avLst/>
          </a:prstGeom>
          <a:noFill/>
          <a:ln>
            <a:noFill/>
          </a:ln>
        </p:spPr>
        <p:txBody>
          <a:bodyPr spcFirstLastPara="1" wrap="square" lIns="121900" tIns="60925" rIns="121900" bIns="60925"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9" name="Google Shape;169;g27b88cd066d_3_49"/>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70" name="Google Shape;170;g27b88cd066d_3_49"/>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71" name="Google Shape;171;g27b88cd066d_3_49"/>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2"/>
        <p:cNvGrpSpPr/>
        <p:nvPr/>
      </p:nvGrpSpPr>
      <p:grpSpPr>
        <a:xfrm>
          <a:off x="0" y="0"/>
          <a:ext cx="0" cy="0"/>
          <a:chOff x="0" y="0"/>
          <a:chExt cx="0" cy="0"/>
        </a:xfrm>
      </p:grpSpPr>
      <p:sp>
        <p:nvSpPr>
          <p:cNvPr id="173" name="Google Shape;173;g27b88cd066d_3_56"/>
          <p:cNvSpPr txBox="1">
            <a:spLocks noGrp="1"/>
          </p:cNvSpPr>
          <p:nvPr>
            <p:ph type="title"/>
          </p:nvPr>
        </p:nvSpPr>
        <p:spPr>
          <a:xfrm>
            <a:off x="839788" y="457200"/>
            <a:ext cx="3932237" cy="1600200"/>
          </a:xfrm>
          <a:prstGeom prst="rect">
            <a:avLst/>
          </a:prstGeom>
          <a:noFill/>
          <a:ln>
            <a:noFill/>
          </a:ln>
        </p:spPr>
        <p:txBody>
          <a:bodyPr spcFirstLastPara="1" wrap="square" lIns="121900" tIns="60925" rIns="121900" bIns="60925"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74" name="Google Shape;174;g27b88cd066d_3_56"/>
          <p:cNvSpPr>
            <a:spLocks noGrp="1"/>
          </p:cNvSpPr>
          <p:nvPr>
            <p:ph type="pic" idx="2"/>
          </p:nvPr>
        </p:nvSpPr>
        <p:spPr>
          <a:xfrm>
            <a:off x="5183188" y="987425"/>
            <a:ext cx="6172200" cy="4873625"/>
          </a:xfrm>
          <a:prstGeom prst="rect">
            <a:avLst/>
          </a:prstGeom>
          <a:noFill/>
          <a:ln>
            <a:noFill/>
          </a:ln>
        </p:spPr>
      </p:sp>
      <p:sp>
        <p:nvSpPr>
          <p:cNvPr id="175" name="Google Shape;175;g27b88cd066d_3_56"/>
          <p:cNvSpPr txBox="1">
            <a:spLocks noGrp="1"/>
          </p:cNvSpPr>
          <p:nvPr>
            <p:ph type="body" idx="1"/>
          </p:nvPr>
        </p:nvSpPr>
        <p:spPr>
          <a:xfrm>
            <a:off x="839788" y="2057400"/>
            <a:ext cx="3932237" cy="3811588"/>
          </a:xfrm>
          <a:prstGeom prst="rect">
            <a:avLst/>
          </a:prstGeom>
          <a:noFill/>
          <a:ln>
            <a:noFill/>
          </a:ln>
        </p:spPr>
        <p:txBody>
          <a:bodyPr spcFirstLastPara="1" wrap="square" lIns="121900" tIns="60925" rIns="121900" bIns="60925"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6" name="Google Shape;176;g27b88cd066d_3_56"/>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77" name="Google Shape;177;g27b88cd066d_3_56"/>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78" name="Google Shape;178;g27b88cd066d_3_56"/>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9"/>
        <p:cNvGrpSpPr/>
        <p:nvPr/>
      </p:nvGrpSpPr>
      <p:grpSpPr>
        <a:xfrm>
          <a:off x="0" y="0"/>
          <a:ext cx="0" cy="0"/>
          <a:chOff x="0" y="0"/>
          <a:chExt cx="0" cy="0"/>
        </a:xfrm>
      </p:grpSpPr>
      <p:sp>
        <p:nvSpPr>
          <p:cNvPr id="180" name="Google Shape;180;g27b88cd066d_3_63"/>
          <p:cNvSpPr txBox="1">
            <a:spLocks noGrp="1"/>
          </p:cNvSpPr>
          <p:nvPr>
            <p:ph type="title"/>
          </p:nvPr>
        </p:nvSpPr>
        <p:spPr>
          <a:xfrm>
            <a:off x="838200" y="365125"/>
            <a:ext cx="10515600" cy="1325563"/>
          </a:xfrm>
          <a:prstGeom prst="rect">
            <a:avLst/>
          </a:prstGeom>
          <a:noFill/>
          <a:ln>
            <a:noFill/>
          </a:ln>
        </p:spPr>
        <p:txBody>
          <a:bodyPr spcFirstLastPara="1" wrap="square" lIns="121900" tIns="60925" rIns="121900" bIns="60925" anchor="ctr" anchorCtr="0">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81" name="Google Shape;181;g27b88cd066d_3_63"/>
          <p:cNvSpPr txBox="1">
            <a:spLocks noGrp="1"/>
          </p:cNvSpPr>
          <p:nvPr>
            <p:ph type="body" idx="1"/>
          </p:nvPr>
        </p:nvSpPr>
        <p:spPr>
          <a:xfrm rot="5400000">
            <a:off x="3920331" y="-1256505"/>
            <a:ext cx="4351339" cy="10515600"/>
          </a:xfrm>
          <a:prstGeom prst="rect">
            <a:avLst/>
          </a:prstGeom>
          <a:noFill/>
          <a:ln>
            <a:noFill/>
          </a:ln>
        </p:spPr>
        <p:txBody>
          <a:bodyPr spcFirstLastPara="1" wrap="square" lIns="121900" tIns="60925" rIns="121900" bIns="60925" anchor="t" anchorCtr="0">
            <a:normAutofit/>
          </a:bodyPr>
          <a:lstStyle>
            <a:lvl1pPr marL="457200" lvl="0" indent="-381000" algn="l">
              <a:lnSpc>
                <a:spcPct val="90000"/>
              </a:lnSpc>
              <a:spcBef>
                <a:spcPts val="1000"/>
              </a:spcBef>
              <a:spcAft>
                <a:spcPts val="0"/>
              </a:spcAft>
              <a:buClr>
                <a:schemeClr val="dk1"/>
              </a:buClr>
              <a:buSzPts val="24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81000" algn="l">
              <a:lnSpc>
                <a:spcPct val="90000"/>
              </a:lnSpc>
              <a:spcBef>
                <a:spcPts val="500"/>
              </a:spcBef>
              <a:spcAft>
                <a:spcPts val="0"/>
              </a:spcAft>
              <a:buClr>
                <a:schemeClr val="dk1"/>
              </a:buClr>
              <a:buSzPts val="2400"/>
              <a:buChar char="•"/>
              <a:defRPr/>
            </a:lvl3pPr>
            <a:lvl4pPr marL="1828800" lvl="3" indent="-381000" algn="l">
              <a:lnSpc>
                <a:spcPct val="90000"/>
              </a:lnSpc>
              <a:spcBef>
                <a:spcPts val="500"/>
              </a:spcBef>
              <a:spcAft>
                <a:spcPts val="0"/>
              </a:spcAft>
              <a:buClr>
                <a:schemeClr val="dk1"/>
              </a:buClr>
              <a:buSzPts val="2400"/>
              <a:buChar char="•"/>
              <a:defRPr/>
            </a:lvl4pPr>
            <a:lvl5pPr marL="2286000" lvl="4" indent="-381000" algn="l">
              <a:lnSpc>
                <a:spcPct val="90000"/>
              </a:lnSpc>
              <a:spcBef>
                <a:spcPts val="500"/>
              </a:spcBef>
              <a:spcAft>
                <a:spcPts val="0"/>
              </a:spcAft>
              <a:buClr>
                <a:schemeClr val="dk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82" name="Google Shape;182;g27b88cd066d_3_63"/>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83" name="Google Shape;183;g27b88cd066d_3_63"/>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84" name="Google Shape;184;g27b88cd066d_3_63"/>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Vuota" type="blank">
  <p:cSld name="BLANK">
    <p:spTree>
      <p:nvGrpSpPr>
        <p:cNvPr id="1" name="Shape 22"/>
        <p:cNvGrpSpPr/>
        <p:nvPr/>
      </p:nvGrpSpPr>
      <p:grpSpPr>
        <a:xfrm>
          <a:off x="0" y="0"/>
          <a:ext cx="0" cy="0"/>
          <a:chOff x="0" y="0"/>
          <a:chExt cx="0" cy="0"/>
        </a:xfrm>
      </p:grpSpPr>
      <p:pic>
        <p:nvPicPr>
          <p:cNvPr id="23" name="Google Shape;23;p7"/>
          <p:cNvPicPr preferRelativeResize="0"/>
          <p:nvPr/>
        </p:nvPicPr>
        <p:blipFill rotWithShape="1">
          <a:blip r:embed="rId2">
            <a:alphaModFix/>
          </a:blip>
          <a:srcRect/>
          <a:stretch/>
        </p:blipFill>
        <p:spPr>
          <a:xfrm>
            <a:off x="0" y="3048"/>
            <a:ext cx="12197426" cy="685495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5"/>
        <p:cNvGrpSpPr/>
        <p:nvPr/>
      </p:nvGrpSpPr>
      <p:grpSpPr>
        <a:xfrm>
          <a:off x="0" y="0"/>
          <a:ext cx="0" cy="0"/>
          <a:chOff x="0" y="0"/>
          <a:chExt cx="0" cy="0"/>
        </a:xfrm>
      </p:grpSpPr>
      <p:sp>
        <p:nvSpPr>
          <p:cNvPr id="186" name="Google Shape;186;g27b88cd066d_3_69"/>
          <p:cNvSpPr txBox="1">
            <a:spLocks noGrp="1"/>
          </p:cNvSpPr>
          <p:nvPr>
            <p:ph type="title"/>
          </p:nvPr>
        </p:nvSpPr>
        <p:spPr>
          <a:xfrm rot="5400000">
            <a:off x="7133431" y="1956595"/>
            <a:ext cx="5811839" cy="2628900"/>
          </a:xfrm>
          <a:prstGeom prst="rect">
            <a:avLst/>
          </a:prstGeom>
          <a:noFill/>
          <a:ln>
            <a:noFill/>
          </a:ln>
        </p:spPr>
        <p:txBody>
          <a:bodyPr spcFirstLastPara="1" wrap="square" lIns="121900" tIns="60925" rIns="121900" bIns="60925" anchor="ctr" anchorCtr="0">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87" name="Google Shape;187;g27b88cd066d_3_69"/>
          <p:cNvSpPr txBox="1">
            <a:spLocks noGrp="1"/>
          </p:cNvSpPr>
          <p:nvPr>
            <p:ph type="body" idx="1"/>
          </p:nvPr>
        </p:nvSpPr>
        <p:spPr>
          <a:xfrm rot="5400000">
            <a:off x="1799431" y="-596105"/>
            <a:ext cx="5811839" cy="7734300"/>
          </a:xfrm>
          <a:prstGeom prst="rect">
            <a:avLst/>
          </a:prstGeom>
          <a:noFill/>
          <a:ln>
            <a:noFill/>
          </a:ln>
        </p:spPr>
        <p:txBody>
          <a:bodyPr spcFirstLastPara="1" wrap="square" lIns="121900" tIns="60925" rIns="121900" bIns="60925" anchor="t" anchorCtr="0">
            <a:normAutofit/>
          </a:bodyPr>
          <a:lstStyle>
            <a:lvl1pPr marL="457200" lvl="0" indent="-381000" algn="l">
              <a:lnSpc>
                <a:spcPct val="90000"/>
              </a:lnSpc>
              <a:spcBef>
                <a:spcPts val="1000"/>
              </a:spcBef>
              <a:spcAft>
                <a:spcPts val="0"/>
              </a:spcAft>
              <a:buClr>
                <a:schemeClr val="dk1"/>
              </a:buClr>
              <a:buSzPts val="24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81000" algn="l">
              <a:lnSpc>
                <a:spcPct val="90000"/>
              </a:lnSpc>
              <a:spcBef>
                <a:spcPts val="500"/>
              </a:spcBef>
              <a:spcAft>
                <a:spcPts val="0"/>
              </a:spcAft>
              <a:buClr>
                <a:schemeClr val="dk1"/>
              </a:buClr>
              <a:buSzPts val="2400"/>
              <a:buChar char="•"/>
              <a:defRPr/>
            </a:lvl3pPr>
            <a:lvl4pPr marL="1828800" lvl="3" indent="-381000" algn="l">
              <a:lnSpc>
                <a:spcPct val="90000"/>
              </a:lnSpc>
              <a:spcBef>
                <a:spcPts val="500"/>
              </a:spcBef>
              <a:spcAft>
                <a:spcPts val="0"/>
              </a:spcAft>
              <a:buClr>
                <a:schemeClr val="dk1"/>
              </a:buClr>
              <a:buSzPts val="2400"/>
              <a:buChar char="•"/>
              <a:defRPr/>
            </a:lvl4pPr>
            <a:lvl5pPr marL="2286000" lvl="4" indent="-381000" algn="l">
              <a:lnSpc>
                <a:spcPct val="90000"/>
              </a:lnSpc>
              <a:spcBef>
                <a:spcPts val="500"/>
              </a:spcBef>
              <a:spcAft>
                <a:spcPts val="0"/>
              </a:spcAft>
              <a:buClr>
                <a:schemeClr val="dk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88" name="Google Shape;188;g27b88cd066d_3_69"/>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89" name="Google Shape;189;g27b88cd066d_3_69"/>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90" name="Google Shape;190;g27b88cd066d_3_69"/>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Vuota">
  <p:cSld name="3_Vuota">
    <p:spTree>
      <p:nvGrpSpPr>
        <p:cNvPr id="1" name="Shape 19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p:cSld name="Vuota">
    <p:spTree>
      <p:nvGrpSpPr>
        <p:cNvPr id="1" name="Shape 24"/>
        <p:cNvGrpSpPr/>
        <p:nvPr/>
      </p:nvGrpSpPr>
      <p:grpSpPr>
        <a:xfrm>
          <a:off x="0" y="0"/>
          <a:ext cx="0" cy="0"/>
          <a:chOff x="0" y="0"/>
          <a:chExt cx="0" cy="0"/>
        </a:xfrm>
      </p:grpSpPr>
      <p:grpSp>
        <p:nvGrpSpPr>
          <p:cNvPr id="25" name="Google Shape;25;p8"/>
          <p:cNvGrpSpPr/>
          <p:nvPr/>
        </p:nvGrpSpPr>
        <p:grpSpPr>
          <a:xfrm>
            <a:off x="0" y="6511282"/>
            <a:ext cx="12192000" cy="361767"/>
            <a:chOff x="0" y="6511282"/>
            <a:chExt cx="12192000" cy="361767"/>
          </a:xfrm>
        </p:grpSpPr>
        <p:pic>
          <p:nvPicPr>
            <p:cNvPr id="26" name="Google Shape;26;p8"/>
            <p:cNvPicPr preferRelativeResize="0"/>
            <p:nvPr/>
          </p:nvPicPr>
          <p:blipFill rotWithShape="1">
            <a:blip r:embed="rId2">
              <a:alphaModFix/>
            </a:blip>
            <a:srcRect/>
            <a:stretch/>
          </p:blipFill>
          <p:spPr>
            <a:xfrm>
              <a:off x="0" y="6511282"/>
              <a:ext cx="12192000" cy="361767"/>
            </a:xfrm>
            <a:prstGeom prst="rect">
              <a:avLst/>
            </a:prstGeom>
            <a:noFill/>
            <a:ln>
              <a:noFill/>
            </a:ln>
          </p:spPr>
        </p:pic>
        <p:sp>
          <p:nvSpPr>
            <p:cNvPr id="27" name="Google Shape;27;p8"/>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28" name="Google Shape;28;p8"/>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29" name="Google Shape;29;p8"/>
          <p:cNvPicPr preferRelativeResize="0"/>
          <p:nvPr/>
        </p:nvPicPr>
        <p:blipFill rotWithShape="1">
          <a:blip r:embed="rId3">
            <a:alphaModFix/>
          </a:blip>
          <a:srcRect/>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uota">
  <p:cSld name="4_Vuota">
    <p:spTree>
      <p:nvGrpSpPr>
        <p:cNvPr id="1" name="Shape 30"/>
        <p:cNvGrpSpPr/>
        <p:nvPr/>
      </p:nvGrpSpPr>
      <p:grpSpPr>
        <a:xfrm>
          <a:off x="0" y="0"/>
          <a:ext cx="0" cy="0"/>
          <a:chOff x="0" y="0"/>
          <a:chExt cx="0" cy="0"/>
        </a:xfrm>
      </p:grpSpPr>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
        <p:nvSpPr>
          <p:cNvPr id="34" name="Google Shape;34;p9"/>
          <p:cNvSpPr/>
          <p:nvPr/>
        </p:nvSpPr>
        <p:spPr>
          <a:xfrm>
            <a:off x="1" y="0"/>
            <a:ext cx="12192000" cy="3336053"/>
          </a:xfrm>
          <a:prstGeom prst="rect">
            <a:avLst/>
          </a:prstGeom>
          <a:solidFill>
            <a:srgbClr val="0B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9" descr="Immagine che contiene sfocatura&#10;&#10;Descrizione generata automaticamente"/>
          <p:cNvPicPr preferRelativeResize="0"/>
          <p:nvPr/>
        </p:nvPicPr>
        <p:blipFill rotWithShape="1">
          <a:blip r:embed="rId2">
            <a:alphaModFix/>
          </a:blip>
          <a:srcRect/>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Vuota">
  <p:cSld name="13_Vuota">
    <p:spTree>
      <p:nvGrpSpPr>
        <p:cNvPr id="1" name="Shape 36"/>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0" name="Google Shape;40;p10" descr="Immagine che contiene vetro&#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Vuota">
  <p:cSld name="14_Vuota">
    <p:spTree>
      <p:nvGrpSpPr>
        <p:cNvPr id="1" name="Shape 41"/>
        <p:cNvGrpSpPr/>
        <p:nvPr/>
      </p:nvGrpSpPr>
      <p:grpSpPr>
        <a:xfrm>
          <a:off x="0" y="0"/>
          <a:ext cx="0" cy="0"/>
          <a:chOff x="0" y="0"/>
          <a:chExt cx="0" cy="0"/>
        </a:xfrm>
      </p:grpSpPr>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5" name="Google Shape;45;p1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Vuota">
  <p:cSld name="15_Vuota">
    <p:spTree>
      <p:nvGrpSpPr>
        <p:cNvPr id="1" name="Shape 46"/>
        <p:cNvGrpSpPr/>
        <p:nvPr/>
      </p:nvGrpSpPr>
      <p:grpSpPr>
        <a:xfrm>
          <a:off x="0" y="0"/>
          <a:ext cx="0" cy="0"/>
          <a:chOff x="0" y="0"/>
          <a:chExt cx="0" cy="0"/>
        </a:xfrm>
      </p:grpSpPr>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50" name="Google Shape;50;p1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Vuota">
  <p:cSld name="6_Vuota">
    <p:spTree>
      <p:nvGrpSpPr>
        <p:cNvPr id="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g27b88cd066d_3_0"/>
          <p:cNvSpPr txBox="1">
            <a:spLocks noGrp="1"/>
          </p:cNvSpPr>
          <p:nvPr>
            <p:ph type="title"/>
          </p:nvPr>
        </p:nvSpPr>
        <p:spPr>
          <a:xfrm>
            <a:off x="838200" y="365125"/>
            <a:ext cx="10515600" cy="1325563"/>
          </a:xfrm>
          <a:prstGeom prst="rect">
            <a:avLst/>
          </a:prstGeom>
          <a:noFill/>
          <a:ln>
            <a:noFill/>
          </a:ln>
        </p:spPr>
        <p:txBody>
          <a:bodyPr spcFirstLastPara="1" wrap="square" lIns="121900" tIns="60925" rIns="121900" bIns="60925"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118" name="Google Shape;118;g27b88cd066d_3_0"/>
          <p:cNvSpPr txBox="1">
            <a:spLocks noGrp="1"/>
          </p:cNvSpPr>
          <p:nvPr>
            <p:ph type="body" idx="1"/>
          </p:nvPr>
        </p:nvSpPr>
        <p:spPr>
          <a:xfrm>
            <a:off x="838200" y="1825625"/>
            <a:ext cx="10515600" cy="4351339"/>
          </a:xfrm>
          <a:prstGeom prst="rect">
            <a:avLst/>
          </a:prstGeom>
          <a:noFill/>
          <a:ln>
            <a:noFill/>
          </a:ln>
        </p:spPr>
        <p:txBody>
          <a:bodyPr spcFirstLastPara="1" wrap="square" lIns="121900" tIns="60925" rIns="121900" bIns="60925"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g27b88cd066d_3_0"/>
          <p:cNvSpPr txBox="1">
            <a:spLocks noGrp="1"/>
          </p:cNvSpPr>
          <p:nvPr>
            <p:ph type="dt" idx="10"/>
          </p:nvPr>
        </p:nvSpPr>
        <p:spPr>
          <a:xfrm>
            <a:off x="838200" y="6356351"/>
            <a:ext cx="2743200" cy="365125"/>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20" name="Google Shape;120;g27b88cd066d_3_0"/>
          <p:cNvSpPr txBox="1">
            <a:spLocks noGrp="1"/>
          </p:cNvSpPr>
          <p:nvPr>
            <p:ph type="ftr" idx="11"/>
          </p:nvPr>
        </p:nvSpPr>
        <p:spPr>
          <a:xfrm>
            <a:off x="4038600" y="6356351"/>
            <a:ext cx="4114800" cy="365125"/>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21" name="Google Shape;121;g27b88cd066d_3_0"/>
          <p:cNvSpPr txBox="1">
            <a:spLocks noGrp="1"/>
          </p:cNvSpPr>
          <p:nvPr>
            <p:ph type="sldNum" idx="12"/>
          </p:nvPr>
        </p:nvSpPr>
        <p:spPr>
          <a:xfrm>
            <a:off x="8610600" y="6356351"/>
            <a:ext cx="2743200" cy="365125"/>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p.id/" TargetMode="Externa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2.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p.id/" TargetMode="Externa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jpg"/><Relationship Id="rId10" Type="http://schemas.openxmlformats.org/officeDocument/2006/relationships/image" Target="../media/image29.png"/><Relationship Id="rId4" Type="http://schemas.openxmlformats.org/officeDocument/2006/relationships/image" Target="../media/image3.jp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31.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31.xml"/><Relationship Id="rId5" Type="http://schemas.openxmlformats.org/officeDocument/2006/relationships/image" Target="../media/image31.png"/><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31.xml"/><Relationship Id="rId5" Type="http://schemas.openxmlformats.org/officeDocument/2006/relationships/hyperlink" Target="https://www.sexten-cfa.eu/event/icsc-spoke3-fm" TargetMode="Externa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3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p.id/" TargetMode="Externa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 descr="Immagine che contiene spazio, luce, laser, notte&#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8" name="Google Shape;198;p1"/>
          <p:cNvSpPr txBox="1"/>
          <p:nvPr/>
        </p:nvSpPr>
        <p:spPr>
          <a:xfrm>
            <a:off x="1666754" y="1667999"/>
            <a:ext cx="9236598" cy="2441013"/>
          </a:xfrm>
          <a:prstGeom prst="rect">
            <a:avLst/>
          </a:prstGeom>
          <a:solidFill>
            <a:srgbClr val="002060"/>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000"/>
              <a:buFont typeface="Titillium Web"/>
              <a:buNone/>
            </a:pPr>
            <a:r>
              <a:rPr lang="it-IT" sz="3200" b="1" i="0" u="none" strike="noStrike" cap="none" dirty="0">
                <a:solidFill>
                  <a:schemeClr val="lt1"/>
                </a:solidFill>
                <a:latin typeface="Titillium Web"/>
                <a:ea typeface="Titillium Web"/>
                <a:cs typeface="Titillium Web"/>
                <a:sym typeface="Titillium Web"/>
              </a:rPr>
              <a:t>Spoke 3 - </a:t>
            </a:r>
            <a:r>
              <a:rPr lang="it-IT" sz="3200" b="1" i="0" u="none" strike="noStrike" cap="none" dirty="0" err="1">
                <a:solidFill>
                  <a:schemeClr val="lt1"/>
                </a:solidFill>
                <a:latin typeface="Titillium Web"/>
                <a:ea typeface="Titillium Web"/>
                <a:cs typeface="Titillium Web"/>
                <a:sym typeface="Titillium Web"/>
              </a:rPr>
              <a:t>Astrophysics</a:t>
            </a:r>
            <a:r>
              <a:rPr lang="it-IT" sz="3200" b="1" i="0" u="none" strike="noStrike" cap="none" dirty="0">
                <a:solidFill>
                  <a:schemeClr val="lt1"/>
                </a:solidFill>
                <a:latin typeface="Titillium Web"/>
                <a:ea typeface="Titillium Web"/>
                <a:cs typeface="Titillium Web"/>
                <a:sym typeface="Titillium Web"/>
              </a:rPr>
              <a:t> and Cosmos </a:t>
            </a:r>
            <a:r>
              <a:rPr lang="it-IT" sz="3200" b="1" i="0" u="none" strike="noStrike" cap="none" dirty="0" err="1">
                <a:solidFill>
                  <a:schemeClr val="lt1"/>
                </a:solidFill>
                <a:latin typeface="Titillium Web"/>
                <a:ea typeface="Titillium Web"/>
                <a:cs typeface="Titillium Web"/>
                <a:sym typeface="Titillium Web"/>
              </a:rPr>
              <a:t>Observations</a:t>
            </a:r>
            <a:endParaRPr sz="3200" b="1" i="0" u="none" strike="noStrike" cap="none" dirty="0">
              <a:solidFill>
                <a:schemeClr val="lt1"/>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lt1"/>
              </a:buClr>
              <a:buSzPts val="3000"/>
              <a:buFont typeface="Titillium Web"/>
              <a:buNone/>
            </a:pPr>
            <a:endParaRPr sz="3200" b="1" i="1" u="none" strike="noStrike" cap="none" dirty="0">
              <a:solidFill>
                <a:srgbClr val="FFFF00"/>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lt1"/>
              </a:buClr>
              <a:buSzPts val="3000"/>
              <a:buFont typeface="Titillium Web"/>
              <a:buNone/>
            </a:pPr>
            <a:r>
              <a:rPr lang="it-IT" sz="3200" b="1" i="1" dirty="0">
                <a:solidFill>
                  <a:srgbClr val="FFFF00"/>
                </a:solidFill>
                <a:latin typeface="Titillium Web"/>
                <a:ea typeface="Titillium Web"/>
                <a:cs typeface="Titillium Web"/>
                <a:sym typeface="Titillium Web"/>
              </a:rPr>
              <a:t>Technical Report </a:t>
            </a:r>
            <a:endParaRPr sz="3200" b="1" i="1" u="none" strike="noStrike" cap="none" dirty="0">
              <a:solidFill>
                <a:srgbClr val="FFFF00"/>
              </a:solidFill>
              <a:latin typeface="Titillium Web"/>
              <a:ea typeface="Titillium Web"/>
              <a:cs typeface="Titillium Web"/>
              <a:sym typeface="Titillium Web"/>
            </a:endParaRPr>
          </a:p>
          <a:p>
            <a:pPr marL="0" marR="0" lvl="0" indent="0" algn="ctr" rtl="0">
              <a:lnSpc>
                <a:spcPct val="90000"/>
              </a:lnSpc>
              <a:spcBef>
                <a:spcPts val="0"/>
              </a:spcBef>
              <a:spcAft>
                <a:spcPts val="0"/>
              </a:spcAft>
              <a:buClr>
                <a:srgbClr val="E6007E"/>
              </a:buClr>
              <a:buSzPts val="3000"/>
              <a:buFont typeface="Titillium Web"/>
              <a:buNone/>
            </a:pPr>
            <a:r>
              <a:rPr lang="it-IT" sz="3200" i="1" dirty="0">
                <a:solidFill>
                  <a:srgbClr val="E6007E"/>
                </a:solidFill>
                <a:latin typeface="Titillium Web"/>
                <a:ea typeface="Titillium Web"/>
                <a:cs typeface="Titillium Web"/>
                <a:sym typeface="Titillium Web"/>
              </a:rPr>
              <a:t>G. Taffoni - C. Gheller</a:t>
            </a:r>
            <a:endParaRPr sz="3200" i="1" dirty="0">
              <a:solidFill>
                <a:srgbClr val="E6007E"/>
              </a:solidFill>
              <a:latin typeface="Titillium Web"/>
              <a:ea typeface="Titillium Web"/>
              <a:cs typeface="Titillium Web"/>
              <a:sym typeface="Titillium Web"/>
            </a:endParaRPr>
          </a:p>
        </p:txBody>
      </p:sp>
      <p:grpSp>
        <p:nvGrpSpPr>
          <p:cNvPr id="199" name="Google Shape;199;p1"/>
          <p:cNvGrpSpPr/>
          <p:nvPr/>
        </p:nvGrpSpPr>
        <p:grpSpPr>
          <a:xfrm>
            <a:off x="0" y="6511282"/>
            <a:ext cx="12192000" cy="361767"/>
            <a:chOff x="0" y="6511282"/>
            <a:chExt cx="12192000" cy="361767"/>
          </a:xfrm>
        </p:grpSpPr>
        <p:pic>
          <p:nvPicPr>
            <p:cNvPr id="200" name="Google Shape;200;p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201" name="Google Shape;201;p1"/>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202" name="Google Shape;202;p1"/>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203" name="Google Shape;203;p1"/>
          <p:cNvPicPr preferRelativeResize="0"/>
          <p:nvPr/>
        </p:nvPicPr>
        <p:blipFill rotWithShape="1">
          <a:blip r:embed="rId5">
            <a:alphaModFix/>
          </a:blip>
          <a:srcRect/>
          <a:stretch/>
        </p:blipFill>
        <p:spPr>
          <a:xfrm>
            <a:off x="-1" y="-15050"/>
            <a:ext cx="12191999" cy="1181100"/>
          </a:xfrm>
          <a:prstGeom prst="rect">
            <a:avLst/>
          </a:prstGeom>
          <a:noFill/>
          <a:ln>
            <a:noFill/>
          </a:ln>
        </p:spPr>
      </p:pic>
      <p:sp>
        <p:nvSpPr>
          <p:cNvPr id="204" name="Google Shape;204;p1"/>
          <p:cNvSpPr txBox="1"/>
          <p:nvPr/>
        </p:nvSpPr>
        <p:spPr>
          <a:xfrm>
            <a:off x="0" y="5463251"/>
            <a:ext cx="4502551" cy="784166"/>
          </a:xfrm>
          <a:prstGeom prst="rect">
            <a:avLst/>
          </a:prstGeom>
          <a:solidFill>
            <a:srgbClr val="E6007E"/>
          </a:solid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lt1"/>
              </a:buClr>
              <a:buSzPts val="1800"/>
              <a:buFont typeface="Arial"/>
              <a:buNone/>
            </a:pPr>
            <a:r>
              <a:rPr lang="en-US" sz="1800" b="1" i="0" u="none" strike="noStrike" cap="none" dirty="0">
                <a:solidFill>
                  <a:schemeClr val="lt1"/>
                </a:solidFill>
                <a:latin typeface="Titillium Web SemiBold"/>
                <a:ea typeface="Titillium Web SemiBold"/>
                <a:cs typeface="Titillium Web SemiBold"/>
                <a:sym typeface="Titillium Web SemiBold"/>
              </a:rPr>
              <a:t>SPOKE 3 III Technical Meeting</a:t>
            </a:r>
            <a:endParaRPr sz="1800" b="0" i="0" u="none" strike="noStrike" cap="none" dirty="0">
              <a:solidFill>
                <a:schemeClr val="lt1"/>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lt1"/>
              </a:buClr>
              <a:buSzPts val="1800"/>
              <a:buFont typeface="Arial"/>
              <a:buNone/>
            </a:pPr>
            <a:r>
              <a:rPr lang="it-IT" sz="1800" b="0" i="0" u="none" strike="noStrike" cap="none" dirty="0">
                <a:solidFill>
                  <a:schemeClr val="lt1"/>
                </a:solidFill>
                <a:latin typeface="Titillium Web"/>
                <a:ea typeface="Titillium Web"/>
                <a:cs typeface="Titillium Web"/>
                <a:sym typeface="Titillium Web"/>
              </a:rPr>
              <a:t>Perugia </a:t>
            </a:r>
            <a:endParaRPr dirty="0"/>
          </a:p>
          <a:p>
            <a:pPr marL="0" marR="0" lvl="0" indent="0" algn="ctr" rtl="0">
              <a:lnSpc>
                <a:spcPct val="90000"/>
              </a:lnSpc>
              <a:spcBef>
                <a:spcPts val="0"/>
              </a:spcBef>
              <a:spcAft>
                <a:spcPts val="0"/>
              </a:spcAft>
              <a:buClr>
                <a:schemeClr val="lt1"/>
              </a:buClr>
              <a:buSzPts val="1800"/>
              <a:buFont typeface="Arial"/>
              <a:buNone/>
            </a:pPr>
            <a:r>
              <a:rPr lang="it-IT" sz="1800" dirty="0">
                <a:solidFill>
                  <a:schemeClr val="lt1"/>
                </a:solidFill>
                <a:latin typeface="Titillium Web"/>
                <a:ea typeface="Titillium Web"/>
                <a:cs typeface="Titillium Web"/>
                <a:sym typeface="Titillium Web"/>
              </a:rPr>
              <a:t>26-29</a:t>
            </a:r>
            <a:r>
              <a:rPr lang="it-IT" sz="1800" b="0" i="0" u="none" strike="noStrike" cap="none" dirty="0">
                <a:solidFill>
                  <a:schemeClr val="lt1"/>
                </a:solidFill>
                <a:latin typeface="Titillium Web"/>
                <a:ea typeface="Titillium Web"/>
                <a:cs typeface="Titillium Web"/>
                <a:sym typeface="Titillium Web"/>
              </a:rPr>
              <a:t> </a:t>
            </a:r>
            <a:r>
              <a:rPr lang="it-IT" sz="1800" b="0" i="0" u="none" strike="noStrike" cap="none" dirty="0" err="1">
                <a:solidFill>
                  <a:schemeClr val="lt1"/>
                </a:solidFill>
                <a:latin typeface="Titillium Web"/>
                <a:ea typeface="Titillium Web"/>
                <a:cs typeface="Titillium Web"/>
                <a:sym typeface="Titillium Web"/>
              </a:rPr>
              <a:t>May</a:t>
            </a:r>
            <a:r>
              <a:rPr lang="it-IT" sz="1800" b="0" i="0" u="none" strike="noStrike" cap="none" dirty="0">
                <a:solidFill>
                  <a:schemeClr val="lt1"/>
                </a:solidFill>
                <a:latin typeface="Titillium Web"/>
                <a:ea typeface="Titillium Web"/>
                <a:cs typeface="Titillium Web"/>
                <a:sym typeface="Titillium Web"/>
              </a:rPr>
              <a:t> 202</a:t>
            </a:r>
            <a:r>
              <a:rPr lang="it-IT" sz="1800" dirty="0">
                <a:solidFill>
                  <a:schemeClr val="lt1"/>
                </a:solidFill>
                <a:latin typeface="Titillium Web"/>
                <a:ea typeface="Titillium Web"/>
                <a:cs typeface="Titillium Web"/>
                <a:sym typeface="Titillium Web"/>
              </a:rPr>
              <a:t>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g3347031b06d_0_0"/>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602" name="Google Shape;602;g3347031b06d_0_0"/>
          <p:cNvGrpSpPr/>
          <p:nvPr/>
        </p:nvGrpSpPr>
        <p:grpSpPr>
          <a:xfrm>
            <a:off x="0" y="6511282"/>
            <a:ext cx="12192000" cy="361767"/>
            <a:chOff x="0" y="6511282"/>
            <a:chExt cx="12192000" cy="361767"/>
          </a:xfrm>
        </p:grpSpPr>
        <p:pic>
          <p:nvPicPr>
            <p:cNvPr id="603" name="Google Shape;603;g3347031b06d_0_0"/>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604" name="Google Shape;604;g3347031b06d_0_0"/>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605" name="Google Shape;605;g3347031b06d_0_0"/>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606" name="Google Shape;606;g3347031b06d_0_0"/>
          <p:cNvSpPr txBox="1"/>
          <p:nvPr/>
        </p:nvSpPr>
        <p:spPr>
          <a:xfrm>
            <a:off x="149100" y="969861"/>
            <a:ext cx="111828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i="0" u="none" strike="noStrike" cap="none">
                <a:solidFill>
                  <a:schemeClr val="dk1"/>
                </a:solidFill>
                <a:latin typeface="Titillium Web"/>
                <a:ea typeface="Titillium Web"/>
                <a:cs typeface="Titillium Web"/>
                <a:sym typeface="Titillium Web"/>
              </a:rPr>
              <a:t>WP2: Design of innovative algorithms, methodologies and codes towards exascale and beyond</a:t>
            </a:r>
            <a:endParaRPr sz="2100" b="1" i="0" u="none" strike="noStrike" cap="none">
              <a:solidFill>
                <a:schemeClr val="dk1"/>
              </a:solidFill>
              <a:latin typeface="Titillium Web"/>
              <a:ea typeface="Titillium Web"/>
              <a:cs typeface="Titillium Web"/>
              <a:sym typeface="Titillium Web"/>
            </a:endParaRPr>
          </a:p>
        </p:txBody>
      </p:sp>
      <p:sp>
        <p:nvSpPr>
          <p:cNvPr id="607" name="Google Shape;607;g3347031b06d_0_0"/>
          <p:cNvSpPr txBox="1"/>
          <p:nvPr/>
        </p:nvSpPr>
        <p:spPr>
          <a:xfrm>
            <a:off x="149100" y="1542950"/>
            <a:ext cx="11893800" cy="1588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Clr>
                <a:schemeClr val="dk1"/>
              </a:buClr>
              <a:buSzPts val="1100"/>
              <a:buFont typeface="Arial"/>
              <a:buNone/>
            </a:pPr>
            <a:r>
              <a:rPr lang="it-IT" sz="1600" b="0" i="0" strike="noStrike" cap="none">
                <a:solidFill>
                  <a:schemeClr val="dk1"/>
                </a:solidFill>
                <a:highlight>
                  <a:srgbClr val="FFFFFF"/>
                </a:highlight>
                <a:latin typeface="Titillium Web"/>
                <a:ea typeface="Titillium Web"/>
                <a:cs typeface="Titillium Web"/>
                <a:sym typeface="Titillium Web"/>
              </a:rPr>
              <a:t>This WP </a:t>
            </a:r>
            <a:r>
              <a:rPr lang="it-IT" sz="1600">
                <a:solidFill>
                  <a:schemeClr val="dk1"/>
                </a:solidFill>
                <a:highlight>
                  <a:schemeClr val="lt1"/>
                </a:highlight>
                <a:latin typeface="Titillium Web"/>
                <a:ea typeface="Titillium Web"/>
                <a:cs typeface="Titillium Web"/>
                <a:sym typeface="Titillium Web"/>
              </a:rPr>
              <a:t>aims at identifying</a:t>
            </a:r>
            <a:r>
              <a:rPr lang="it-IT" sz="1600" b="0" i="0" strike="noStrike" cap="none">
                <a:solidFill>
                  <a:schemeClr val="dk1"/>
                </a:solidFill>
                <a:highlight>
                  <a:srgbClr val="FFFFFF"/>
                </a:highlight>
                <a:latin typeface="Titillium Web"/>
                <a:ea typeface="Titillium Web"/>
                <a:cs typeface="Titillium Web"/>
                <a:sym typeface="Titillium Web"/>
              </a:rPr>
              <a:t> </a:t>
            </a:r>
            <a:r>
              <a:rPr lang="it-IT" sz="1600" b="1" i="0" strike="noStrike" cap="none">
                <a:solidFill>
                  <a:schemeClr val="dk1"/>
                </a:solidFill>
                <a:highlight>
                  <a:srgbClr val="FFFFFF"/>
                </a:highlight>
                <a:latin typeface="Titillium Web"/>
                <a:ea typeface="Titillium Web"/>
                <a:cs typeface="Titillium Web"/>
                <a:sym typeface="Titillium Web"/>
              </a:rPr>
              <a:t>innovative algorithms and methodologies upgrading their capability</a:t>
            </a:r>
            <a:r>
              <a:rPr lang="it-IT" sz="1600" b="0" i="0" strike="noStrike" cap="none">
                <a:solidFill>
                  <a:schemeClr val="dk1"/>
                </a:solidFill>
                <a:highlight>
                  <a:srgbClr val="FFFFFF"/>
                </a:highlight>
                <a:latin typeface="Titillium Web"/>
                <a:ea typeface="Titillium Web"/>
                <a:cs typeface="Titillium Web"/>
                <a:sym typeface="Titillium Web"/>
              </a:rPr>
              <a:t> to exploit, and scale on, the exascale and post exascale architectures, reintegrating the resulting improved features in codes, workflows and pipelines. </a:t>
            </a:r>
            <a:br>
              <a:rPr lang="it-IT" sz="1600" b="0" i="0" strike="noStrike" cap="none">
                <a:solidFill>
                  <a:schemeClr val="dk1"/>
                </a:solidFill>
                <a:highlight>
                  <a:srgbClr val="FFFFFF"/>
                </a:highlight>
                <a:latin typeface="Titillium Web"/>
                <a:ea typeface="Titillium Web"/>
                <a:cs typeface="Titillium Web"/>
                <a:sym typeface="Titillium Web"/>
              </a:rPr>
            </a:br>
            <a:r>
              <a:rPr lang="it-IT" sz="1600" b="0" i="0" strike="noStrike" cap="none">
                <a:solidFill>
                  <a:schemeClr val="dk1"/>
                </a:solidFill>
                <a:highlight>
                  <a:srgbClr val="FFFFFF"/>
                </a:highlight>
                <a:latin typeface="Titillium Web"/>
                <a:ea typeface="Titillium Web"/>
                <a:cs typeface="Titillium Web"/>
                <a:sym typeface="Titillium Web"/>
              </a:rPr>
              <a:t>The energy impact will also be specifically considered.</a:t>
            </a:r>
            <a:endParaRPr sz="1600" b="0" i="0" strike="noStrike" cap="none">
              <a:solidFill>
                <a:schemeClr val="dk1"/>
              </a:solidFill>
              <a:latin typeface="Titillium Web"/>
              <a:ea typeface="Titillium Web"/>
              <a:cs typeface="Titillium Web"/>
              <a:sym typeface="Titillium Web"/>
            </a:endParaRPr>
          </a:p>
          <a:p>
            <a:pPr marL="457200" marR="0" lvl="0" indent="0" algn="l" rtl="0">
              <a:lnSpc>
                <a:spcPct val="90000"/>
              </a:lnSpc>
              <a:spcBef>
                <a:spcPts val="0"/>
              </a:spcBef>
              <a:spcAft>
                <a:spcPts val="0"/>
              </a:spcAft>
              <a:buClr>
                <a:srgbClr val="000000"/>
              </a:buClr>
              <a:buSzPts val="1100"/>
              <a:buFont typeface="Arial"/>
              <a:buNone/>
            </a:pPr>
            <a:r>
              <a:rPr lang="it-IT" sz="1500" b="0" i="0" u="none" strike="noStrike" cap="none">
                <a:solidFill>
                  <a:schemeClr val="dk1"/>
                </a:solidFill>
                <a:latin typeface="Titillium Web"/>
                <a:ea typeface="Titillium Web"/>
                <a:cs typeface="Titillium Web"/>
                <a:sym typeface="Titillium Web"/>
              </a:rPr>
              <a:t>	 </a:t>
            </a:r>
            <a:endParaRPr sz="1500">
              <a:solidFill>
                <a:schemeClr val="dk1"/>
              </a:solidFill>
              <a:latin typeface="Titillium Web"/>
              <a:ea typeface="Titillium Web"/>
              <a:cs typeface="Titillium Web"/>
              <a:sym typeface="Titillium Web"/>
            </a:endParaRPr>
          </a:p>
          <a:p>
            <a:pPr marL="457200" marR="0" lvl="0" indent="0" algn="l" rtl="0">
              <a:lnSpc>
                <a:spcPct val="90000"/>
              </a:lnSpc>
              <a:spcBef>
                <a:spcPts val="0"/>
              </a:spcBef>
              <a:spcAft>
                <a:spcPts val="0"/>
              </a:spcAft>
              <a:buClr>
                <a:srgbClr val="000000"/>
              </a:buClr>
              <a:buSzPts val="1100"/>
              <a:buFont typeface="Arial"/>
              <a:buNone/>
            </a:pP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100"/>
              <a:buFont typeface="Arial"/>
              <a:buNone/>
            </a:pPr>
            <a:endParaRPr sz="1500">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None/>
            </a:pPr>
            <a:r>
              <a:rPr lang="it-IT" sz="1500" b="1">
                <a:solidFill>
                  <a:schemeClr val="dk1"/>
                </a:solidFill>
                <a:latin typeface="Titillium Web"/>
                <a:ea typeface="Titillium Web"/>
                <a:cs typeface="Titillium Web"/>
                <a:sym typeface="Titillium Web"/>
              </a:rPr>
              <a:t>Main Tasks overview:</a:t>
            </a:r>
            <a:endParaRPr sz="1600" b="0" i="0" u="none" strike="noStrike" cap="none">
              <a:solidFill>
                <a:schemeClr val="dk1"/>
              </a:solidFill>
              <a:latin typeface="Titillium Web"/>
              <a:ea typeface="Titillium Web"/>
              <a:cs typeface="Titillium Web"/>
              <a:sym typeface="Titillium Web"/>
            </a:endParaRPr>
          </a:p>
        </p:txBody>
      </p:sp>
      <p:graphicFrame>
        <p:nvGraphicFramePr>
          <p:cNvPr id="608" name="Google Shape;608;g3347031b06d_0_0"/>
          <p:cNvGraphicFramePr/>
          <p:nvPr/>
        </p:nvGraphicFramePr>
        <p:xfrm>
          <a:off x="716850" y="3394650"/>
          <a:ext cx="10287000" cy="3156846"/>
        </p:xfrm>
        <a:graphic>
          <a:graphicData uri="http://schemas.openxmlformats.org/drawingml/2006/table">
            <a:tbl>
              <a:tblPr>
                <a:noFill/>
                <a:tableStyleId>{F00F2969-47FF-47BC-B6A5-73630CABE9CA}</a:tableStyleId>
              </a:tblPr>
              <a:tblGrid>
                <a:gridCol w="798575">
                  <a:extLst>
                    <a:ext uri="{9D8B030D-6E8A-4147-A177-3AD203B41FA5}">
                      <a16:colId xmlns:a16="http://schemas.microsoft.com/office/drawing/2014/main" val="20000"/>
                    </a:ext>
                  </a:extLst>
                </a:gridCol>
                <a:gridCol w="94884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it-IT" sz="1600" b="1">
                          <a:solidFill>
                            <a:schemeClr val="dk1"/>
                          </a:solidFill>
                          <a:latin typeface="Titillium Web"/>
                          <a:ea typeface="Titillium Web"/>
                          <a:cs typeface="Titillium Web"/>
                          <a:sym typeface="Titillium Web"/>
                        </a:rPr>
                        <a:t>Science Cases Definition, Algorithms Identification, Parallelism Assessment, and Profiling</a:t>
                      </a:r>
                      <a:endParaRPr sz="1600" b="1">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None/>
                      </a:pPr>
                      <a:endParaRPr sz="1200" b="1">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None/>
                      </a:pPr>
                      <a:r>
                        <a:rPr lang="it-IT" sz="1200" b="1">
                          <a:solidFill>
                            <a:schemeClr val="dk1"/>
                          </a:solidFill>
                          <a:latin typeface="Titillium Web"/>
                          <a:ea typeface="Titillium Web"/>
                          <a:cs typeface="Titillium Web"/>
                          <a:sym typeface="Titillium Web"/>
                        </a:rPr>
                        <a:t>Status: </a:t>
                      </a:r>
                      <a:r>
                        <a:rPr lang="it-IT" sz="1200">
                          <a:solidFill>
                            <a:schemeClr val="dk1"/>
                          </a:solidFill>
                          <a:latin typeface="Titillium Web"/>
                          <a:ea typeface="Titillium Web"/>
                          <a:cs typeface="Titillium Web"/>
                          <a:sym typeface="Titillium Web"/>
                        </a:rPr>
                        <a:t>Completed</a:t>
                      </a:r>
                      <a:endParaRPr sz="1200">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it-IT" sz="1600" b="1">
                          <a:latin typeface="Titillium Web"/>
                          <a:ea typeface="Titillium Web"/>
                          <a:cs typeface="Titillium Web"/>
                          <a:sym typeface="Titillium Web"/>
                        </a:rPr>
                        <a:t>Algorithm Co-design, Scalability Enhancements, and Innovative Solutions</a:t>
                      </a:r>
                      <a:endParaRPr sz="1600">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600">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1400"/>
                        </a:spcBef>
                        <a:spcAft>
                          <a:spcPts val="0"/>
                        </a:spcAft>
                        <a:buNone/>
                      </a:pPr>
                      <a:r>
                        <a:rPr lang="it-IT" sz="1600" b="1">
                          <a:solidFill>
                            <a:schemeClr val="dk1"/>
                          </a:solidFill>
                          <a:latin typeface="Titillium Web"/>
                          <a:ea typeface="Titillium Web"/>
                          <a:cs typeface="Titillium Web"/>
                          <a:sym typeface="Titillium Web"/>
                        </a:rPr>
                        <a:t>Architectural Solutions for Post-Exascale Infrastructures</a:t>
                      </a:r>
                      <a:endParaRPr sz="1600" b="1">
                        <a:solidFill>
                          <a:schemeClr val="dk1"/>
                        </a:solidFill>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200" b="1">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1400"/>
                        </a:spcBef>
                        <a:spcAft>
                          <a:spcPts val="0"/>
                        </a:spcAft>
                        <a:buClr>
                          <a:schemeClr val="dk1"/>
                        </a:buClr>
                        <a:buSzPts val="1100"/>
                        <a:buFont typeface="Arial"/>
                        <a:buNone/>
                      </a:pPr>
                      <a:r>
                        <a:rPr lang="it-IT" sz="1600" b="1">
                          <a:solidFill>
                            <a:schemeClr val="dk1"/>
                          </a:solidFill>
                          <a:latin typeface="Titillium Web"/>
                          <a:ea typeface="Titillium Web"/>
                          <a:cs typeface="Titillium Web"/>
                          <a:sym typeface="Titillium Web"/>
                        </a:rPr>
                        <a:t>Integration of Algorithms into Big-Data Analysis Applications</a:t>
                      </a:r>
                      <a:endParaRPr sz="1600" b="1">
                        <a:solidFill>
                          <a:schemeClr val="dk1"/>
                        </a:solidFill>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600" b="1">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609" name="Google Shape;609;g3347031b06d_0_0"/>
          <p:cNvPicPr preferRelativeResize="0"/>
          <p:nvPr/>
        </p:nvPicPr>
        <p:blipFill>
          <a:blip r:embed="rId5">
            <a:alphaModFix/>
          </a:blip>
          <a:stretch>
            <a:fillRect/>
          </a:stretch>
        </p:blipFill>
        <p:spPr>
          <a:xfrm>
            <a:off x="823250" y="3477775"/>
            <a:ext cx="646975" cy="309600"/>
          </a:xfrm>
          <a:prstGeom prst="rect">
            <a:avLst/>
          </a:prstGeom>
          <a:noFill/>
          <a:ln>
            <a:noFill/>
          </a:ln>
        </p:spPr>
      </p:pic>
      <p:sp>
        <p:nvSpPr>
          <p:cNvPr id="610" name="Google Shape;610;g3347031b06d_0_0"/>
          <p:cNvSpPr/>
          <p:nvPr/>
        </p:nvSpPr>
        <p:spPr>
          <a:xfrm>
            <a:off x="822725" y="4979425"/>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611" name="Google Shape;611;g3347031b06d_0_0"/>
          <p:cNvGrpSpPr/>
          <p:nvPr/>
        </p:nvGrpSpPr>
        <p:grpSpPr>
          <a:xfrm>
            <a:off x="822725" y="4228600"/>
            <a:ext cx="648000" cy="309600"/>
            <a:chOff x="966475" y="4022000"/>
            <a:chExt cx="648000" cy="309600"/>
          </a:xfrm>
        </p:grpSpPr>
        <p:sp>
          <p:nvSpPr>
            <p:cNvPr id="612" name="Google Shape;612;g3347031b06d_0_0"/>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13" name="Google Shape;613;g3347031b06d_0_0"/>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614" name="Google Shape;614;g3347031b06d_0_0"/>
          <p:cNvSpPr/>
          <p:nvPr/>
        </p:nvSpPr>
        <p:spPr>
          <a:xfrm>
            <a:off x="1025363" y="5066875"/>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615" name="Google Shape;615;g3347031b06d_0_0"/>
          <p:cNvGrpSpPr/>
          <p:nvPr/>
        </p:nvGrpSpPr>
        <p:grpSpPr>
          <a:xfrm>
            <a:off x="822738" y="5739725"/>
            <a:ext cx="648000" cy="309600"/>
            <a:chOff x="966475" y="4022000"/>
            <a:chExt cx="648000" cy="309600"/>
          </a:xfrm>
        </p:grpSpPr>
        <p:sp>
          <p:nvSpPr>
            <p:cNvPr id="616" name="Google Shape;616;g3347031b06d_0_0"/>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17" name="Google Shape;617;g3347031b06d_0_0"/>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g3347031b06d_0_217"/>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624" name="Google Shape;624;g3347031b06d_0_217"/>
          <p:cNvGrpSpPr/>
          <p:nvPr/>
        </p:nvGrpSpPr>
        <p:grpSpPr>
          <a:xfrm>
            <a:off x="0" y="6511282"/>
            <a:ext cx="12192000" cy="361767"/>
            <a:chOff x="0" y="6511282"/>
            <a:chExt cx="12192000" cy="361767"/>
          </a:xfrm>
        </p:grpSpPr>
        <p:pic>
          <p:nvPicPr>
            <p:cNvPr id="625" name="Google Shape;625;g3347031b06d_0_217"/>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626" name="Google Shape;626;g3347031b06d_0_217"/>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627" name="Google Shape;627;g3347031b06d_0_217"/>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628" name="Google Shape;628;g3347031b06d_0_217"/>
          <p:cNvSpPr txBox="1"/>
          <p:nvPr/>
        </p:nvSpPr>
        <p:spPr>
          <a:xfrm>
            <a:off x="77174" y="957900"/>
            <a:ext cx="112449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WP2: Design of innovative algorithms, methodologies and codes towards exascale and beyond. </a:t>
            </a:r>
            <a:endParaRPr sz="2100" b="1" i="0" u="none" strike="noStrike" cap="none">
              <a:solidFill>
                <a:schemeClr val="dk1"/>
              </a:solidFill>
              <a:latin typeface="Titillium Web"/>
              <a:ea typeface="Titillium Web"/>
              <a:cs typeface="Titillium Web"/>
              <a:sym typeface="Titillium Web"/>
            </a:endParaRPr>
          </a:p>
        </p:txBody>
      </p:sp>
      <p:sp>
        <p:nvSpPr>
          <p:cNvPr id="629" name="Google Shape;629;g3347031b06d_0_217"/>
          <p:cNvSpPr txBox="1"/>
          <p:nvPr/>
        </p:nvSpPr>
        <p:spPr>
          <a:xfrm>
            <a:off x="149100" y="1552875"/>
            <a:ext cx="11893800" cy="49584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a:solidFill>
                  <a:schemeClr val="dk1"/>
                </a:solidFill>
                <a:latin typeface="Titillium Web"/>
                <a:ea typeface="Titillium Web"/>
                <a:cs typeface="Titillium Web"/>
                <a:sym typeface="Titillium Web"/>
              </a:rPr>
              <a:t>Task 2.1: Science Cases Definition, Algorithms Identification, Parallelism Assessment, and Profiling (Completed)</a:t>
            </a:r>
            <a:endParaRPr sz="1600" b="1">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a:solidFill>
                  <a:schemeClr val="dk1"/>
                </a:solidFill>
                <a:latin typeface="Titillium Web"/>
                <a:ea typeface="Titillium Web"/>
                <a:cs typeface="Titillium Web"/>
                <a:sym typeface="Titillium Web"/>
              </a:rPr>
              <a:t>Objective:</a:t>
            </a:r>
            <a:r>
              <a:rPr lang="it-IT" sz="1600">
                <a:solidFill>
                  <a:schemeClr val="dk1"/>
                </a:solidFill>
                <a:latin typeface="Titillium Web"/>
                <a:ea typeface="Titillium Web"/>
                <a:cs typeface="Titillium Web"/>
                <a:sym typeface="Titillium Web"/>
              </a:rPr>
              <a:t> Define scientific cases, identify key algorithms, and assess their scalability and efficiency for Exascale computing.</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endParaRPr sz="160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a:solidFill>
                  <a:schemeClr val="dk1"/>
                </a:solidFill>
                <a:latin typeface="Titillium Web"/>
                <a:ea typeface="Titillium Web"/>
                <a:cs typeface="Titillium Web"/>
                <a:sym typeface="Titillium Web"/>
              </a:rPr>
              <a:t>Activities:</a:t>
            </a:r>
            <a:endParaRPr sz="1600" b="1">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Defined a comprehensive set of Scientific Cases.</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Engaged with the scientific community to select algorithms for innovation.</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Assessed parallelism levels (multi-threading and multi-node communication).</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a:t>
            </a:r>
            <a:r>
              <a:rPr lang="it-IT" sz="1600" b="1">
                <a:solidFill>
                  <a:schemeClr val="dk1"/>
                </a:solidFill>
                <a:latin typeface="Titillium Web"/>
                <a:ea typeface="Titillium Web"/>
                <a:cs typeface="Titillium Web"/>
                <a:sym typeface="Titillium Web"/>
              </a:rPr>
              <a:t>Selected candidate codes: 7 algorithms/codes + 7 Science Cases</a:t>
            </a:r>
            <a:r>
              <a:rPr lang="it-IT" sz="1600">
                <a:solidFill>
                  <a:schemeClr val="dk1"/>
                </a:solidFill>
                <a:latin typeface="Titillium Web"/>
                <a:ea typeface="Titillium Web"/>
                <a:cs typeface="Titillium Web"/>
                <a:sym typeface="Titillium Web"/>
              </a:rPr>
              <a:t>.</a:t>
            </a:r>
            <a:endParaRPr sz="160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a:solidFill>
                  <a:schemeClr val="dk1"/>
                </a:solidFill>
                <a:latin typeface="Titillium Web"/>
                <a:ea typeface="Titillium Web"/>
                <a:cs typeface="Titillium Web"/>
                <a:sym typeface="Titillium Web"/>
              </a:rPr>
              <a:t>Status: </a:t>
            </a:r>
            <a:endParaRPr sz="1600" b="1">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a:t>
            </a:r>
            <a:r>
              <a:rPr lang="it-IT" sz="1600" b="1">
                <a:solidFill>
                  <a:schemeClr val="dk1"/>
                </a:solidFill>
                <a:latin typeface="Titillium Web"/>
                <a:ea typeface="Titillium Web"/>
                <a:cs typeface="Titillium Web"/>
                <a:sym typeface="Titillium Web"/>
              </a:rPr>
              <a:t>Completed on time</a:t>
            </a:r>
            <a:endParaRPr sz="1600">
              <a:solidFill>
                <a:schemeClr val="dk1"/>
              </a:solidFill>
              <a:latin typeface="Titillium Web"/>
              <a:ea typeface="Titillium Web"/>
              <a:cs typeface="Titillium Web"/>
              <a:sym typeface="Titillium Web"/>
            </a:endParaRPr>
          </a:p>
          <a:p>
            <a:pPr marL="0" marR="0" lvl="0" indent="0" algn="l" rtl="0">
              <a:lnSpc>
                <a:spcPct val="90000"/>
              </a:lnSpc>
              <a:spcBef>
                <a:spcPts val="1200"/>
              </a:spcBef>
              <a:spcAft>
                <a:spcPts val="0"/>
              </a:spcAft>
              <a:buClr>
                <a:srgbClr val="000000"/>
              </a:buClr>
              <a:buSzPts val="1500"/>
              <a:buFont typeface="Arial"/>
              <a:buNone/>
            </a:pPr>
            <a:endParaRPr sz="1600">
              <a:solidFill>
                <a:schemeClr val="dk1"/>
              </a:solidFill>
              <a:latin typeface="Titillium Web"/>
              <a:ea typeface="Titillium Web"/>
              <a:cs typeface="Titillium Web"/>
              <a:sym typeface="Titillium Web"/>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g3347031b06d_0_233"/>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636" name="Google Shape;636;g3347031b06d_0_233"/>
          <p:cNvGrpSpPr/>
          <p:nvPr/>
        </p:nvGrpSpPr>
        <p:grpSpPr>
          <a:xfrm>
            <a:off x="0" y="6511282"/>
            <a:ext cx="12192000" cy="361767"/>
            <a:chOff x="0" y="6511282"/>
            <a:chExt cx="12192000" cy="361767"/>
          </a:xfrm>
        </p:grpSpPr>
        <p:pic>
          <p:nvPicPr>
            <p:cNvPr id="637" name="Google Shape;637;g3347031b06d_0_233"/>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638" name="Google Shape;638;g3347031b06d_0_233"/>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639" name="Google Shape;639;g3347031b06d_0_233"/>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640" name="Google Shape;640;g3347031b06d_0_233"/>
          <p:cNvSpPr txBox="1"/>
          <p:nvPr/>
        </p:nvSpPr>
        <p:spPr>
          <a:xfrm>
            <a:off x="77174" y="957900"/>
            <a:ext cx="11298900" cy="674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WP2: Design of innovative algorithms, methodologies and codes towards exascale and beyond. </a:t>
            </a:r>
            <a:endParaRPr sz="2100" b="1">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2400"/>
              <a:buFont typeface="Arial"/>
              <a:buNone/>
            </a:pPr>
            <a:endParaRPr sz="2100" b="1">
              <a:solidFill>
                <a:schemeClr val="dk1"/>
              </a:solidFill>
              <a:latin typeface="Titillium Web"/>
              <a:ea typeface="Titillium Web"/>
              <a:cs typeface="Titillium Web"/>
              <a:sym typeface="Titillium Web"/>
            </a:endParaRPr>
          </a:p>
        </p:txBody>
      </p:sp>
      <p:sp>
        <p:nvSpPr>
          <p:cNvPr id="641" name="Google Shape;641;g3347031b06d_0_233"/>
          <p:cNvSpPr txBox="1"/>
          <p:nvPr/>
        </p:nvSpPr>
        <p:spPr>
          <a:xfrm>
            <a:off x="149100" y="1690650"/>
            <a:ext cx="11893800" cy="4465798"/>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2.2: </a:t>
            </a:r>
            <a:r>
              <a:rPr lang="it-IT" sz="1600" b="1" dirty="0" err="1">
                <a:solidFill>
                  <a:schemeClr val="dk1"/>
                </a:solidFill>
                <a:latin typeface="Titillium Web"/>
                <a:ea typeface="Titillium Web"/>
                <a:cs typeface="Titillium Web"/>
                <a:sym typeface="Titillium Web"/>
              </a:rPr>
              <a:t>Algorithm</a:t>
            </a:r>
            <a:r>
              <a:rPr lang="it-IT" sz="1600" b="1" dirty="0">
                <a:solidFill>
                  <a:schemeClr val="dk1"/>
                </a:solidFill>
                <a:latin typeface="Titillium Web"/>
                <a:ea typeface="Titillium Web"/>
                <a:cs typeface="Titillium Web"/>
                <a:sym typeface="Titillium Web"/>
              </a:rPr>
              <a:t> Co-design, </a:t>
            </a:r>
            <a:r>
              <a:rPr lang="it-IT" sz="1600" b="1" dirty="0" err="1">
                <a:solidFill>
                  <a:schemeClr val="dk1"/>
                </a:solidFill>
                <a:latin typeface="Titillium Web"/>
                <a:ea typeface="Titillium Web"/>
                <a:cs typeface="Titillium Web"/>
                <a:sym typeface="Titillium Web"/>
              </a:rPr>
              <a:t>Scalability</a:t>
            </a:r>
            <a:r>
              <a:rPr lang="it-IT" sz="1600" b="1" dirty="0">
                <a:solidFill>
                  <a:schemeClr val="dk1"/>
                </a:solidFill>
                <a:latin typeface="Titillium Web"/>
                <a:ea typeface="Titillium Web"/>
                <a:cs typeface="Titillium Web"/>
                <a:sym typeface="Titillium Web"/>
              </a:rPr>
              <a:t> </a:t>
            </a:r>
            <a:r>
              <a:rPr lang="it-IT" sz="1600" b="1" dirty="0" err="1">
                <a:solidFill>
                  <a:schemeClr val="dk1"/>
                </a:solidFill>
                <a:latin typeface="Titillium Web"/>
                <a:ea typeface="Titillium Web"/>
                <a:cs typeface="Titillium Web"/>
                <a:sym typeface="Titillium Web"/>
              </a:rPr>
              <a:t>Enhancements</a:t>
            </a:r>
            <a:r>
              <a:rPr lang="it-IT" sz="1600" b="1" dirty="0">
                <a:solidFill>
                  <a:schemeClr val="dk1"/>
                </a:solidFill>
                <a:latin typeface="Titillium Web"/>
                <a:ea typeface="Titillium Web"/>
                <a:cs typeface="Titillium Web"/>
                <a:sym typeface="Titillium Web"/>
              </a:rPr>
              <a:t>, and Innovative Solutions (In Progress)</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dirty="0" err="1">
                <a:solidFill>
                  <a:schemeClr val="dk1"/>
                </a:solidFill>
                <a:latin typeface="Titillium Web"/>
                <a:ea typeface="Titillium Web"/>
                <a:cs typeface="Titillium Web"/>
                <a:sym typeface="Titillium Web"/>
              </a:rPr>
              <a:t>Objective</a:t>
            </a:r>
            <a:r>
              <a:rPr lang="it-IT" sz="1600" b="1" dirty="0">
                <a:solidFill>
                  <a:schemeClr val="dk1"/>
                </a:solidFill>
                <a:latin typeface="Titillium Web"/>
                <a:ea typeface="Titillium Web"/>
                <a:cs typeface="Titillium Web"/>
                <a:sym typeface="Titillium Web"/>
              </a:rPr>
              <a:t>:</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Improve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algorithm</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scalability</a:t>
            </a:r>
            <a:r>
              <a:rPr lang="it-IT" sz="1600" dirty="0">
                <a:solidFill>
                  <a:schemeClr val="dk1"/>
                </a:solidFill>
                <a:latin typeface="Titillium Web"/>
                <a:ea typeface="Titillium Web"/>
                <a:cs typeface="Titillium Web"/>
                <a:sym typeface="Titillium Web"/>
              </a:rPr>
              <a:t>, eliminate </a:t>
            </a:r>
            <a:r>
              <a:rPr lang="it-IT" sz="1600" dirty="0" err="1">
                <a:solidFill>
                  <a:schemeClr val="dk1"/>
                </a:solidFill>
                <a:latin typeface="Titillium Web"/>
                <a:ea typeface="Titillium Web"/>
                <a:cs typeface="Titillium Web"/>
                <a:sym typeface="Titillium Web"/>
              </a:rPr>
              <a:t>inefficiencies</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explore</a:t>
            </a:r>
            <a:r>
              <a:rPr lang="it-IT" sz="1600" dirty="0">
                <a:solidFill>
                  <a:schemeClr val="dk1"/>
                </a:solidFill>
                <a:latin typeface="Titillium Web"/>
                <a:ea typeface="Titillium Web"/>
                <a:cs typeface="Titillium Web"/>
                <a:sym typeface="Titillium Web"/>
              </a:rPr>
              <a:t> new </a:t>
            </a:r>
            <a:r>
              <a:rPr lang="it-IT" sz="1600" dirty="0" err="1">
                <a:solidFill>
                  <a:schemeClr val="dk1"/>
                </a:solidFill>
                <a:latin typeface="Titillium Web"/>
                <a:ea typeface="Titillium Web"/>
                <a:cs typeface="Titillium Web"/>
                <a:sym typeface="Titillium Web"/>
              </a:rPr>
              <a:t>methodologies</a:t>
            </a:r>
            <a:r>
              <a:rPr lang="it-IT" sz="1600" dirty="0">
                <a:solidFill>
                  <a:schemeClr val="dk1"/>
                </a:solidFill>
                <a:latin typeface="Titillium Web"/>
                <a:ea typeface="Titillium Web"/>
                <a:cs typeface="Titillium Web"/>
                <a:sym typeface="Titillium Web"/>
              </a:rPr>
              <a:t>.</a:t>
            </a:r>
            <a:br>
              <a:rPr lang="it-IT" sz="1600" dirty="0">
                <a:solidFill>
                  <a:schemeClr val="dk1"/>
                </a:solidFill>
                <a:latin typeface="Titillium Web"/>
                <a:ea typeface="Titillium Web"/>
                <a:cs typeface="Titillium Web"/>
                <a:sym typeface="Titillium Web"/>
              </a:rPr>
            </a:b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Activities:</a:t>
            </a:r>
            <a:endParaRPr sz="1600" b="1"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Redesigning</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critical</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algorithms</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based</a:t>
            </a:r>
            <a:r>
              <a:rPr lang="it-IT" sz="1600" dirty="0">
                <a:solidFill>
                  <a:schemeClr val="dk1"/>
                </a:solidFill>
                <a:latin typeface="Titillium Web"/>
                <a:ea typeface="Titillium Web"/>
                <a:cs typeface="Titillium Web"/>
                <a:sym typeface="Titillium Web"/>
              </a:rPr>
              <a:t> on T2.1 </a:t>
            </a:r>
            <a:r>
              <a:rPr lang="it-IT" sz="1600" dirty="0" err="1">
                <a:solidFill>
                  <a:schemeClr val="dk1"/>
                </a:solidFill>
                <a:latin typeface="Titillium Web"/>
                <a:ea typeface="Titillium Web"/>
                <a:cs typeface="Titillium Web"/>
                <a:sym typeface="Titillium Web"/>
              </a:rPr>
              <a:t>findings</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Investigating</a:t>
            </a:r>
            <a:r>
              <a:rPr lang="it-IT" sz="1600" dirty="0">
                <a:solidFill>
                  <a:schemeClr val="dk1"/>
                </a:solidFill>
                <a:latin typeface="Titillium Web"/>
                <a:ea typeface="Titillium Web"/>
                <a:cs typeface="Titillium Web"/>
                <a:sym typeface="Titillium Web"/>
              </a:rPr>
              <a:t> innovative </a:t>
            </a:r>
            <a:r>
              <a:rPr lang="it-IT" sz="1600" dirty="0" err="1">
                <a:solidFill>
                  <a:schemeClr val="dk1"/>
                </a:solidFill>
                <a:latin typeface="Titillium Web"/>
                <a:ea typeface="Titillium Web"/>
                <a:cs typeface="Titillium Web"/>
                <a:sym typeface="Titillium Web"/>
              </a:rPr>
              <a:t>approaches</a:t>
            </a:r>
            <a:r>
              <a:rPr lang="it-IT" sz="1600" dirty="0">
                <a:solidFill>
                  <a:schemeClr val="dk1"/>
                </a:solidFill>
                <a:latin typeface="Titillium Web"/>
                <a:ea typeface="Titillium Web"/>
                <a:cs typeface="Titillium Web"/>
                <a:sym typeface="Titillium Web"/>
              </a:rPr>
              <a:t> for Science Cases </a:t>
            </a:r>
            <a:r>
              <a:rPr lang="it-IT" sz="1600" dirty="0" err="1">
                <a:solidFill>
                  <a:schemeClr val="dk1"/>
                </a:solidFill>
                <a:latin typeface="Titillium Web"/>
                <a:ea typeface="Titillium Web"/>
                <a:cs typeface="Titillium Web"/>
                <a:sym typeface="Titillium Web"/>
              </a:rPr>
              <a:t>optimization</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Enhancing</a:t>
            </a:r>
            <a:r>
              <a:rPr lang="it-IT" sz="1600" dirty="0">
                <a:solidFill>
                  <a:schemeClr val="dk1"/>
                </a:solidFill>
                <a:latin typeface="Titillium Web"/>
                <a:ea typeface="Titillium Web"/>
                <a:cs typeface="Titillium Web"/>
                <a:sym typeface="Titillium Web"/>
              </a:rPr>
              <a:t> fine-</a:t>
            </a:r>
            <a:r>
              <a:rPr lang="it-IT" sz="1600" dirty="0" err="1">
                <a:solidFill>
                  <a:schemeClr val="dk1"/>
                </a:solidFill>
                <a:latin typeface="Titillium Web"/>
                <a:ea typeface="Titillium Web"/>
                <a:cs typeface="Titillium Web"/>
                <a:sym typeface="Titillium Web"/>
              </a:rPr>
              <a:t>grained</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node-level</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coarse-grained</a:t>
            </a:r>
            <a:r>
              <a:rPr lang="it-IT" sz="1600" dirty="0">
                <a:solidFill>
                  <a:schemeClr val="dk1"/>
                </a:solidFill>
                <a:latin typeface="Titillium Web"/>
                <a:ea typeface="Titillium Web"/>
                <a:cs typeface="Titillium Web"/>
                <a:sym typeface="Titillium Web"/>
              </a:rPr>
              <a:t> (multi-</a:t>
            </a:r>
            <a:r>
              <a:rPr lang="it-IT" sz="1600" dirty="0" err="1">
                <a:solidFill>
                  <a:schemeClr val="dk1"/>
                </a:solidFill>
                <a:latin typeface="Titillium Web"/>
                <a:ea typeface="Titillium Web"/>
                <a:cs typeface="Titillium Web"/>
                <a:sym typeface="Titillium Web"/>
              </a:rPr>
              <a:t>node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parallelism</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11150" algn="l" rtl="0">
              <a:lnSpc>
                <a:spcPct val="150000"/>
              </a:lnSpc>
              <a:spcBef>
                <a:spcPts val="0"/>
              </a:spcBef>
              <a:spcAft>
                <a:spcPts val="0"/>
              </a:spcAft>
              <a:buClr>
                <a:schemeClr val="dk1"/>
              </a:buClr>
              <a:buSzPts val="1300"/>
              <a:buFont typeface="Titillium Web"/>
              <a:buChar char="◆"/>
            </a:pPr>
            <a:r>
              <a:rPr lang="it-IT" sz="1600" dirty="0" err="1">
                <a:solidFill>
                  <a:schemeClr val="dk1"/>
                </a:solidFill>
                <a:latin typeface="Titillium Web"/>
                <a:ea typeface="Titillium Web"/>
                <a:cs typeface="Titillium Web"/>
                <a:sym typeface="Titillium Web"/>
              </a:rPr>
              <a:t>Exploring</a:t>
            </a:r>
            <a:r>
              <a:rPr lang="it-IT" sz="1600" dirty="0">
                <a:solidFill>
                  <a:schemeClr val="dk1"/>
                </a:solidFill>
                <a:latin typeface="Titillium Web"/>
                <a:ea typeface="Titillium Web"/>
                <a:cs typeface="Titillium Web"/>
                <a:sym typeface="Titillium Web"/>
              </a:rPr>
              <a:t> alternative </a:t>
            </a:r>
            <a:r>
              <a:rPr lang="it-IT" sz="1600" dirty="0" err="1">
                <a:solidFill>
                  <a:schemeClr val="dk1"/>
                </a:solidFill>
                <a:latin typeface="Titillium Web"/>
                <a:ea typeface="Titillium Web"/>
                <a:cs typeface="Titillium Web"/>
                <a:sym typeface="Titillium Web"/>
              </a:rPr>
              <a:t>algorithms</a:t>
            </a:r>
            <a:r>
              <a:rPr lang="it-IT" sz="1600" dirty="0">
                <a:solidFill>
                  <a:schemeClr val="dk1"/>
                </a:solidFill>
                <a:latin typeface="Titillium Web"/>
                <a:ea typeface="Titillium Web"/>
                <a:cs typeface="Titillium Web"/>
                <a:sym typeface="Titillium Web"/>
              </a:rPr>
              <a:t> or data layouts </a:t>
            </a:r>
            <a:r>
              <a:rPr lang="it-IT" sz="1600" dirty="0" err="1">
                <a:solidFill>
                  <a:schemeClr val="dk1"/>
                </a:solidFill>
                <a:latin typeface="Titillium Web"/>
                <a:ea typeface="Titillium Web"/>
                <a:cs typeface="Titillium Web"/>
                <a:sym typeface="Titillium Web"/>
              </a:rPr>
              <a:t>beyond</a:t>
            </a:r>
            <a:r>
              <a:rPr lang="it-IT" sz="1600" dirty="0">
                <a:solidFill>
                  <a:schemeClr val="dk1"/>
                </a:solidFill>
                <a:latin typeface="Titillium Web"/>
                <a:ea typeface="Titillium Web"/>
                <a:cs typeface="Titillium Web"/>
                <a:sym typeface="Titillium Web"/>
              </a:rPr>
              <a:t> legacy </a:t>
            </a:r>
            <a:r>
              <a:rPr lang="it-IT" sz="1600" dirty="0" err="1">
                <a:solidFill>
                  <a:schemeClr val="dk1"/>
                </a:solidFill>
                <a:latin typeface="Titillium Web"/>
                <a:ea typeface="Titillium Web"/>
                <a:cs typeface="Titillium Web"/>
                <a:sym typeface="Titillium Web"/>
              </a:rPr>
              <a:t>implementations</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Status: </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dirty="0">
                <a:solidFill>
                  <a:schemeClr val="dk1"/>
                </a:solidFill>
                <a:latin typeface="Titillium Web"/>
                <a:ea typeface="Titillium Web"/>
                <a:cs typeface="Titillium Web"/>
                <a:sym typeface="Titillium Web"/>
              </a:rPr>
              <a:t>  ✅ </a:t>
            </a:r>
            <a:r>
              <a:rPr lang="it-IT" sz="1600" b="1" dirty="0">
                <a:solidFill>
                  <a:schemeClr val="dk1"/>
                </a:solidFill>
                <a:latin typeface="Titillium Web"/>
                <a:ea typeface="Titillium Web"/>
                <a:cs typeface="Titillium Web"/>
                <a:sym typeface="Titillium Web"/>
              </a:rPr>
              <a:t>On track and </a:t>
            </a:r>
            <a:r>
              <a:rPr lang="it-IT" sz="1600" b="1" dirty="0" err="1">
                <a:solidFill>
                  <a:schemeClr val="dk1"/>
                </a:solidFill>
                <a:latin typeface="Titillium Web"/>
                <a:ea typeface="Titillium Web"/>
                <a:cs typeface="Titillium Web"/>
                <a:sym typeface="Titillium Web"/>
              </a:rPr>
              <a:t>progressing</a:t>
            </a:r>
            <a:r>
              <a:rPr lang="it-IT" sz="1600" b="1" dirty="0">
                <a:solidFill>
                  <a:schemeClr val="dk1"/>
                </a:solidFill>
                <a:latin typeface="Titillium Web"/>
                <a:ea typeface="Titillium Web"/>
                <a:cs typeface="Titillium Web"/>
                <a:sym typeface="Titillium Web"/>
              </a:rPr>
              <a:t>.</a:t>
            </a:r>
          </a:p>
          <a:p>
            <a:pPr marL="457200">
              <a:lnSpc>
                <a:spcPct val="115000"/>
              </a:lnSpc>
              <a:spcBef>
                <a:spcPts val="1200"/>
              </a:spcBef>
            </a:pPr>
            <a:r>
              <a:rPr lang="it-IT" sz="1600" b="1" dirty="0">
                <a:solidFill>
                  <a:schemeClr val="dk1"/>
                </a:solidFill>
                <a:latin typeface="Titillium Web"/>
                <a:ea typeface="Titillium Web"/>
                <a:cs typeface="Titillium Web"/>
                <a:sym typeface="Titillium Web"/>
              </a:rPr>
              <a:t>        </a:t>
            </a:r>
            <a:r>
              <a:rPr lang="it-IT" sz="1600" b="1" dirty="0" err="1">
                <a:solidFill>
                  <a:schemeClr val="dk1"/>
                </a:solidFill>
                <a:latin typeface="Titillium Web"/>
                <a:ea typeface="Titillium Web"/>
                <a:cs typeface="Titillium Web"/>
                <a:sym typeface="Titillium Web"/>
              </a:rPr>
              <a:t>Percentage</a:t>
            </a:r>
            <a:r>
              <a:rPr lang="it-IT" sz="1600" b="1" dirty="0">
                <a:solidFill>
                  <a:schemeClr val="dk1"/>
                </a:solidFill>
                <a:latin typeface="Titillium Web"/>
                <a:ea typeface="Titillium Web"/>
                <a:cs typeface="Titillium Web"/>
                <a:sym typeface="Titillium Web"/>
              </a:rPr>
              <a:t> of achievement 70%</a:t>
            </a:r>
          </a:p>
        </p:txBody>
      </p:sp>
      <p:grpSp>
        <p:nvGrpSpPr>
          <p:cNvPr id="642" name="Google Shape;642;g3347031b06d_0_233"/>
          <p:cNvGrpSpPr/>
          <p:nvPr/>
        </p:nvGrpSpPr>
        <p:grpSpPr>
          <a:xfrm>
            <a:off x="939571" y="3540470"/>
            <a:ext cx="381348" cy="202695"/>
            <a:chOff x="966475" y="4022000"/>
            <a:chExt cx="648000" cy="309600"/>
          </a:xfrm>
        </p:grpSpPr>
        <p:sp>
          <p:nvSpPr>
            <p:cNvPr id="643" name="Google Shape;643;g3347031b06d_0_23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44" name="Google Shape;644;g3347031b06d_0_23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645" name="Google Shape;645;g3347031b06d_0_233"/>
          <p:cNvGrpSpPr/>
          <p:nvPr/>
        </p:nvGrpSpPr>
        <p:grpSpPr>
          <a:xfrm>
            <a:off x="939571" y="3909868"/>
            <a:ext cx="381348" cy="202695"/>
            <a:chOff x="966475" y="4022000"/>
            <a:chExt cx="648000" cy="309600"/>
          </a:xfrm>
        </p:grpSpPr>
        <p:sp>
          <p:nvSpPr>
            <p:cNvPr id="646" name="Google Shape;646;g3347031b06d_0_23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47" name="Google Shape;647;g3347031b06d_0_23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648" name="Google Shape;648;g3347031b06d_0_233"/>
          <p:cNvGrpSpPr/>
          <p:nvPr/>
        </p:nvGrpSpPr>
        <p:grpSpPr>
          <a:xfrm>
            <a:off x="939571" y="4256144"/>
            <a:ext cx="381348" cy="202695"/>
            <a:chOff x="966475" y="4022000"/>
            <a:chExt cx="648000" cy="309600"/>
          </a:xfrm>
        </p:grpSpPr>
        <p:sp>
          <p:nvSpPr>
            <p:cNvPr id="649" name="Google Shape;649;g3347031b06d_0_23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50" name="Google Shape;650;g3347031b06d_0_23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651" name="Google Shape;651;g3347031b06d_0_233"/>
          <p:cNvGrpSpPr/>
          <p:nvPr/>
        </p:nvGrpSpPr>
        <p:grpSpPr>
          <a:xfrm>
            <a:off x="939571" y="4665874"/>
            <a:ext cx="381348" cy="202695"/>
            <a:chOff x="966475" y="4022000"/>
            <a:chExt cx="648000" cy="309600"/>
          </a:xfrm>
        </p:grpSpPr>
        <p:sp>
          <p:nvSpPr>
            <p:cNvPr id="652" name="Google Shape;652;g3347031b06d_0_23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53" name="Google Shape;653;g3347031b06d_0_23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g3347031b06d_0_263"/>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660" name="Google Shape;660;g3347031b06d_0_263"/>
          <p:cNvGrpSpPr/>
          <p:nvPr/>
        </p:nvGrpSpPr>
        <p:grpSpPr>
          <a:xfrm>
            <a:off x="0" y="6511282"/>
            <a:ext cx="12192000" cy="361767"/>
            <a:chOff x="0" y="6511282"/>
            <a:chExt cx="12192000" cy="361767"/>
          </a:xfrm>
        </p:grpSpPr>
        <p:pic>
          <p:nvPicPr>
            <p:cNvPr id="661" name="Google Shape;661;g3347031b06d_0_263"/>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662" name="Google Shape;662;g3347031b06d_0_263"/>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663" name="Google Shape;663;g3347031b06d_0_263"/>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664" name="Google Shape;664;g3347031b06d_0_263"/>
          <p:cNvSpPr txBox="1"/>
          <p:nvPr/>
        </p:nvSpPr>
        <p:spPr>
          <a:xfrm>
            <a:off x="77174" y="957900"/>
            <a:ext cx="11298900" cy="674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WP2: Design of innovative algorithms, methodologies and codes towards exascale and beyond. </a:t>
            </a:r>
            <a:endParaRPr sz="2100" b="1">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2400"/>
              <a:buFont typeface="Arial"/>
              <a:buNone/>
            </a:pPr>
            <a:endParaRPr sz="2100" b="1">
              <a:solidFill>
                <a:schemeClr val="dk1"/>
              </a:solidFill>
              <a:latin typeface="Titillium Web"/>
              <a:ea typeface="Titillium Web"/>
              <a:cs typeface="Titillium Web"/>
              <a:sym typeface="Titillium Web"/>
            </a:endParaRPr>
          </a:p>
        </p:txBody>
      </p:sp>
      <p:sp>
        <p:nvSpPr>
          <p:cNvPr id="665" name="Google Shape;665;g3347031b06d_0_263"/>
          <p:cNvSpPr txBox="1"/>
          <p:nvPr/>
        </p:nvSpPr>
        <p:spPr>
          <a:xfrm>
            <a:off x="149100" y="1690650"/>
            <a:ext cx="11893800" cy="4748952"/>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2.3: </a:t>
            </a:r>
            <a:r>
              <a:rPr lang="it-IT" sz="1600" b="1" dirty="0" err="1">
                <a:solidFill>
                  <a:schemeClr val="dk1"/>
                </a:solidFill>
                <a:latin typeface="Titillium Web"/>
                <a:ea typeface="Titillium Web"/>
                <a:cs typeface="Titillium Web"/>
                <a:sym typeface="Titillium Web"/>
              </a:rPr>
              <a:t>Architectural</a:t>
            </a:r>
            <a:r>
              <a:rPr lang="it-IT" sz="1600" b="1" dirty="0">
                <a:solidFill>
                  <a:schemeClr val="dk1"/>
                </a:solidFill>
                <a:latin typeface="Titillium Web"/>
                <a:ea typeface="Titillium Web"/>
                <a:cs typeface="Titillium Web"/>
                <a:sym typeface="Titillium Web"/>
              </a:rPr>
              <a:t> Solutions for Post-</a:t>
            </a:r>
            <a:r>
              <a:rPr lang="it-IT" sz="1600" b="1" dirty="0" err="1">
                <a:solidFill>
                  <a:schemeClr val="dk1"/>
                </a:solidFill>
                <a:latin typeface="Titillium Web"/>
                <a:ea typeface="Titillium Web"/>
                <a:cs typeface="Titillium Web"/>
                <a:sym typeface="Titillium Web"/>
              </a:rPr>
              <a:t>Exascale</a:t>
            </a:r>
            <a:r>
              <a:rPr lang="it-IT" sz="1600" b="1" dirty="0">
                <a:solidFill>
                  <a:schemeClr val="dk1"/>
                </a:solidFill>
                <a:latin typeface="Titillium Web"/>
                <a:ea typeface="Titillium Web"/>
                <a:cs typeface="Titillium Web"/>
                <a:sym typeface="Titillium Web"/>
              </a:rPr>
              <a:t> </a:t>
            </a:r>
            <a:r>
              <a:rPr lang="it-IT" sz="1600" b="1" dirty="0" err="1">
                <a:solidFill>
                  <a:schemeClr val="dk1"/>
                </a:solidFill>
                <a:latin typeface="Titillium Web"/>
                <a:ea typeface="Titillium Web"/>
                <a:cs typeface="Titillium Web"/>
                <a:sym typeface="Titillium Web"/>
              </a:rPr>
              <a:t>Infrastructures</a:t>
            </a:r>
            <a:r>
              <a:rPr lang="it-IT" sz="1600" b="1" dirty="0">
                <a:solidFill>
                  <a:schemeClr val="dk1"/>
                </a:solidFill>
                <a:latin typeface="Titillium Web"/>
                <a:ea typeface="Titillium Web"/>
                <a:cs typeface="Titillium Web"/>
                <a:sym typeface="Titillium Web"/>
              </a:rPr>
              <a:t> (In Progress)</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dirty="0" err="1">
                <a:solidFill>
                  <a:schemeClr val="dk1"/>
                </a:solidFill>
                <a:latin typeface="Titillium Web"/>
                <a:ea typeface="Titillium Web"/>
                <a:cs typeface="Titillium Web"/>
                <a:sym typeface="Titillium Web"/>
              </a:rPr>
              <a:t>Objective</a:t>
            </a:r>
            <a:r>
              <a:rPr lang="it-IT" sz="1600" b="1" dirty="0">
                <a:solidFill>
                  <a:schemeClr val="dk1"/>
                </a:solidFill>
                <a:latin typeface="Titillium Web"/>
                <a:ea typeface="Titillium Web"/>
                <a:cs typeface="Titillium Web"/>
                <a:sym typeface="Titillium Web"/>
              </a:rPr>
              <a:t>:</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Develop</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solutions</a:t>
            </a:r>
            <a:r>
              <a:rPr lang="it-IT" sz="1600" dirty="0">
                <a:solidFill>
                  <a:schemeClr val="dk1"/>
                </a:solidFill>
                <a:latin typeface="Titillium Web"/>
                <a:ea typeface="Titillium Web"/>
                <a:cs typeface="Titillium Web"/>
                <a:sym typeface="Titillium Web"/>
              </a:rPr>
              <a:t> to leverage </a:t>
            </a:r>
            <a:r>
              <a:rPr lang="it-IT" sz="1600" dirty="0" err="1">
                <a:solidFill>
                  <a:schemeClr val="dk1"/>
                </a:solidFill>
                <a:latin typeface="Titillium Web"/>
                <a:ea typeface="Titillium Web"/>
                <a:cs typeface="Titillium Web"/>
                <a:sym typeface="Titillium Web"/>
              </a:rPr>
              <a:t>emerging</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architectures</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GPUs</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FPGAs</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vector</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accelerators</a:t>
            </a:r>
            <a:r>
              <a:rPr lang="it-IT" sz="1600" dirty="0">
                <a:solidFill>
                  <a:schemeClr val="dk1"/>
                </a:solidFill>
                <a:latin typeface="Titillium Web"/>
                <a:ea typeface="Titillium Web"/>
                <a:cs typeface="Titillium Web"/>
                <a:sym typeface="Titillium Web"/>
              </a:rPr>
              <a:t>, ARM, HBM, NVM). </a:t>
            </a:r>
            <a:br>
              <a:rPr lang="it-IT" sz="1600" dirty="0">
                <a:solidFill>
                  <a:schemeClr val="dk1"/>
                </a:solidFill>
                <a:latin typeface="Titillium Web"/>
                <a:ea typeface="Titillium Web"/>
                <a:cs typeface="Titillium Web"/>
                <a:sym typeface="Titillium Web"/>
              </a:rPr>
            </a:br>
            <a:r>
              <a:rPr lang="it-IT" sz="1600" dirty="0">
                <a:solidFill>
                  <a:schemeClr val="dk1"/>
                </a:solidFill>
                <a:latin typeface="Titillium Web"/>
                <a:ea typeface="Titillium Web"/>
                <a:cs typeface="Titillium Web"/>
                <a:sym typeface="Titillium Web"/>
              </a:rPr>
              <a:t>Activities are </a:t>
            </a:r>
            <a:r>
              <a:rPr lang="it-IT" sz="1600" dirty="0" err="1">
                <a:solidFill>
                  <a:schemeClr val="dk1"/>
                </a:solidFill>
                <a:latin typeface="Titillium Web"/>
                <a:ea typeface="Titillium Web"/>
                <a:cs typeface="Titillium Web"/>
                <a:sym typeface="Titillium Web"/>
              </a:rPr>
              <a:t>focused</a:t>
            </a:r>
            <a:r>
              <a:rPr lang="it-IT" sz="1600" dirty="0">
                <a:solidFill>
                  <a:schemeClr val="dk1"/>
                </a:solidFill>
                <a:latin typeface="Titillium Web"/>
                <a:ea typeface="Titillium Web"/>
                <a:cs typeface="Titillium Web"/>
                <a:sym typeface="Titillium Web"/>
              </a:rPr>
              <a:t> on WP1/WP2  </a:t>
            </a:r>
            <a:r>
              <a:rPr lang="it-IT" sz="1600" dirty="0" err="1">
                <a:solidFill>
                  <a:schemeClr val="dk1"/>
                </a:solidFill>
                <a:latin typeface="Titillium Web"/>
                <a:ea typeface="Titillium Web"/>
                <a:cs typeface="Titillium Web"/>
                <a:sym typeface="Titillium Web"/>
              </a:rPr>
              <a:t>codes</a:t>
            </a:r>
            <a:r>
              <a:rPr lang="it-IT" sz="1600" dirty="0">
                <a:solidFill>
                  <a:schemeClr val="dk1"/>
                </a:solidFill>
                <a:latin typeface="Titillium Web"/>
                <a:ea typeface="Titillium Web"/>
                <a:cs typeface="Titillium Web"/>
                <a:sym typeface="Titillium Web"/>
              </a:rPr>
              <a:t>/kernels and Scientific Cases.</a:t>
            </a:r>
            <a:br>
              <a:rPr lang="it-IT" sz="1600" dirty="0">
                <a:solidFill>
                  <a:schemeClr val="dk1"/>
                </a:solidFill>
                <a:latin typeface="Titillium Web"/>
                <a:ea typeface="Titillium Web"/>
                <a:cs typeface="Titillium Web"/>
                <a:sym typeface="Titillium Web"/>
              </a:rPr>
            </a:b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Activities:</a:t>
            </a:r>
            <a:endParaRPr sz="1600" b="1"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Enhancing</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offloading</a:t>
            </a:r>
            <a:r>
              <a:rPr lang="it-IT" sz="1600" dirty="0">
                <a:solidFill>
                  <a:schemeClr val="dk1"/>
                </a:solidFill>
                <a:latin typeface="Titillium Web"/>
                <a:ea typeface="Titillium Web"/>
                <a:cs typeface="Titillium Web"/>
                <a:sym typeface="Titillium Web"/>
              </a:rPr>
              <a:t> of </a:t>
            </a:r>
            <a:r>
              <a:rPr lang="it-IT" sz="1600" dirty="0" err="1">
                <a:solidFill>
                  <a:schemeClr val="dk1"/>
                </a:solidFill>
                <a:latin typeface="Titillium Web"/>
                <a:ea typeface="Titillium Web"/>
                <a:cs typeface="Titillium Web"/>
                <a:sym typeface="Titillium Web"/>
              </a:rPr>
              <a:t>computation</a:t>
            </a:r>
            <a:r>
              <a:rPr lang="it-IT" sz="1600" dirty="0">
                <a:solidFill>
                  <a:schemeClr val="dk1"/>
                </a:solidFill>
                <a:latin typeface="Titillium Web"/>
                <a:ea typeface="Titillium Web"/>
                <a:cs typeface="Titillium Web"/>
                <a:sym typeface="Titillium Web"/>
              </a:rPr>
              <a:t>-intensive kernels to </a:t>
            </a:r>
            <a:r>
              <a:rPr lang="it-IT" sz="1600" dirty="0" err="1">
                <a:solidFill>
                  <a:schemeClr val="dk1"/>
                </a:solidFill>
                <a:latin typeface="Titillium Web"/>
                <a:ea typeface="Titillium Web"/>
                <a:cs typeface="Titillium Web"/>
                <a:sym typeface="Titillium Web"/>
              </a:rPr>
              <a:t>accelerators</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a:solidFill>
                  <a:schemeClr val="dk1"/>
                </a:solidFill>
                <a:latin typeface="Titillium Web"/>
                <a:ea typeface="Titillium Web"/>
                <a:cs typeface="Titillium Web"/>
                <a:sym typeface="Titillium Web"/>
              </a:rPr>
              <a:t>Optimizing code </a:t>
            </a:r>
            <a:r>
              <a:rPr lang="it-IT" sz="1600" dirty="0" err="1">
                <a:solidFill>
                  <a:schemeClr val="dk1"/>
                </a:solidFill>
                <a:latin typeface="Titillium Web"/>
                <a:ea typeface="Titillium Web"/>
                <a:cs typeface="Titillium Web"/>
                <a:sym typeface="Titillium Web"/>
              </a:rPr>
              <a:t>quality</a:t>
            </a:r>
            <a:r>
              <a:rPr lang="it-IT" sz="1600" dirty="0">
                <a:solidFill>
                  <a:schemeClr val="dk1"/>
                </a:solidFill>
                <a:latin typeface="Titillium Web"/>
                <a:ea typeface="Titillium Web"/>
                <a:cs typeface="Titillium Web"/>
                <a:sym typeface="Titillium Web"/>
              </a:rPr>
              <a:t> and data </a:t>
            </a:r>
            <a:r>
              <a:rPr lang="it-IT" sz="1600" dirty="0" err="1">
                <a:solidFill>
                  <a:schemeClr val="dk1"/>
                </a:solidFill>
                <a:latin typeface="Titillium Web"/>
                <a:ea typeface="Titillium Web"/>
                <a:cs typeface="Titillium Web"/>
                <a:sym typeface="Titillium Web"/>
              </a:rPr>
              <a:t>structures</a:t>
            </a:r>
            <a:r>
              <a:rPr lang="it-IT" sz="1600" dirty="0">
                <a:solidFill>
                  <a:schemeClr val="dk1"/>
                </a:solidFill>
                <a:latin typeface="Titillium Web"/>
                <a:ea typeface="Titillium Web"/>
                <a:cs typeface="Titillium Web"/>
                <a:sym typeface="Titillium Web"/>
              </a:rPr>
              <a:t> to </a:t>
            </a:r>
            <a:r>
              <a:rPr lang="it-IT" sz="1600" dirty="0" err="1">
                <a:solidFill>
                  <a:schemeClr val="dk1"/>
                </a:solidFill>
                <a:latin typeface="Titillium Web"/>
                <a:ea typeface="Titillium Web"/>
                <a:cs typeface="Titillium Web"/>
                <a:sym typeface="Titillium Web"/>
              </a:rPr>
              <a:t>improve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vectorization</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Establishing</a:t>
            </a:r>
            <a:r>
              <a:rPr lang="it-IT" sz="1600" dirty="0">
                <a:solidFill>
                  <a:schemeClr val="dk1"/>
                </a:solidFill>
                <a:latin typeface="Titillium Web"/>
                <a:ea typeface="Titillium Web"/>
                <a:cs typeface="Titillium Web"/>
                <a:sym typeface="Titillium Web"/>
              </a:rPr>
              <a:t> a </a:t>
            </a:r>
            <a:r>
              <a:rPr lang="it-IT" sz="1600" dirty="0" err="1">
                <a:solidFill>
                  <a:schemeClr val="dk1"/>
                </a:solidFill>
                <a:latin typeface="Titillium Web"/>
                <a:ea typeface="Titillium Web"/>
                <a:cs typeface="Titillium Web"/>
                <a:sym typeface="Titillium Web"/>
              </a:rPr>
              <a:t>shared</a:t>
            </a:r>
            <a:r>
              <a:rPr lang="it-IT" sz="1600" dirty="0">
                <a:solidFill>
                  <a:schemeClr val="dk1"/>
                </a:solidFill>
                <a:latin typeface="Titillium Web"/>
                <a:ea typeface="Titillium Web"/>
                <a:cs typeface="Titillium Web"/>
                <a:sym typeface="Titillium Web"/>
              </a:rPr>
              <a:t> library of </a:t>
            </a:r>
            <a:r>
              <a:rPr lang="it-IT" sz="1600" dirty="0" err="1">
                <a:solidFill>
                  <a:schemeClr val="dk1"/>
                </a:solidFill>
                <a:latin typeface="Titillium Web"/>
                <a:ea typeface="Titillium Web"/>
                <a:cs typeface="Titillium Web"/>
                <a:sym typeface="Titillium Web"/>
              </a:rPr>
              <a:t>optimized</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algorithms</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Developing</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experimental</a:t>
            </a:r>
            <a:r>
              <a:rPr lang="it-IT" sz="1600" dirty="0">
                <a:solidFill>
                  <a:schemeClr val="dk1"/>
                </a:solidFill>
                <a:latin typeface="Titillium Web"/>
                <a:ea typeface="Titillium Web"/>
                <a:cs typeface="Titillium Web"/>
                <a:sym typeface="Titillium Web"/>
              </a:rPr>
              <a:t> kernels.</a:t>
            </a: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Status: </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dirty="0">
                <a:solidFill>
                  <a:schemeClr val="dk1"/>
                </a:solidFill>
                <a:latin typeface="Titillium Web"/>
                <a:ea typeface="Titillium Web"/>
                <a:cs typeface="Titillium Web"/>
                <a:sym typeface="Titillium Web"/>
              </a:rPr>
              <a:t>  ✅ </a:t>
            </a:r>
            <a:r>
              <a:rPr lang="it-IT" sz="1600" b="1" dirty="0">
                <a:solidFill>
                  <a:schemeClr val="dk1"/>
                </a:solidFill>
                <a:latin typeface="Titillium Web"/>
                <a:ea typeface="Titillium Web"/>
                <a:cs typeface="Titillium Web"/>
                <a:sym typeface="Titillium Web"/>
              </a:rPr>
              <a:t>On track and </a:t>
            </a:r>
            <a:r>
              <a:rPr lang="it-IT" sz="1600" b="1" dirty="0" err="1">
                <a:solidFill>
                  <a:schemeClr val="dk1"/>
                </a:solidFill>
                <a:latin typeface="Titillium Web"/>
                <a:ea typeface="Titillium Web"/>
                <a:cs typeface="Titillium Web"/>
                <a:sym typeface="Titillium Web"/>
              </a:rPr>
              <a:t>progressing</a:t>
            </a:r>
            <a:r>
              <a:rPr lang="it-IT" sz="1600" b="1" dirty="0">
                <a:solidFill>
                  <a:schemeClr val="dk1"/>
                </a:solidFill>
                <a:latin typeface="Titillium Web"/>
                <a:ea typeface="Titillium Web"/>
                <a:cs typeface="Titillium Web"/>
                <a:sym typeface="Titillium Web"/>
              </a:rPr>
              <a:t>. </a:t>
            </a:r>
          </a:p>
          <a:p>
            <a:pPr marL="457200" lvl="0">
              <a:lnSpc>
                <a:spcPct val="115000"/>
              </a:lnSpc>
              <a:spcBef>
                <a:spcPts val="1200"/>
              </a:spcBef>
            </a:pPr>
            <a:r>
              <a:rPr lang="it-IT" sz="1600" b="1" dirty="0" err="1">
                <a:solidFill>
                  <a:schemeClr val="dk1"/>
                </a:solidFill>
                <a:latin typeface="Titillium Web"/>
                <a:ea typeface="Titillium Web"/>
                <a:cs typeface="Titillium Web"/>
                <a:sym typeface="Titillium Web"/>
              </a:rPr>
              <a:t>Percentage</a:t>
            </a:r>
            <a:r>
              <a:rPr lang="it-IT" sz="1600" b="1" dirty="0">
                <a:solidFill>
                  <a:schemeClr val="dk1"/>
                </a:solidFill>
                <a:latin typeface="Titillium Web"/>
                <a:ea typeface="Titillium Web"/>
                <a:cs typeface="Titillium Web"/>
                <a:sym typeface="Titillium Web"/>
              </a:rPr>
              <a:t> of achievement 70%  </a:t>
            </a:r>
            <a:endParaRPr sz="1600" dirty="0">
              <a:solidFill>
                <a:schemeClr val="dk1"/>
              </a:solidFill>
              <a:latin typeface="Titillium Web"/>
              <a:ea typeface="Titillium Web"/>
              <a:cs typeface="Titillium Web"/>
              <a:sym typeface="Titillium Web"/>
            </a:endParaRPr>
          </a:p>
        </p:txBody>
      </p:sp>
      <p:grpSp>
        <p:nvGrpSpPr>
          <p:cNvPr id="666" name="Google Shape;666;g3347031b06d_0_263"/>
          <p:cNvGrpSpPr/>
          <p:nvPr/>
        </p:nvGrpSpPr>
        <p:grpSpPr>
          <a:xfrm>
            <a:off x="944401" y="3832532"/>
            <a:ext cx="381348" cy="202695"/>
            <a:chOff x="966475" y="4022000"/>
            <a:chExt cx="648000" cy="309600"/>
          </a:xfrm>
        </p:grpSpPr>
        <p:sp>
          <p:nvSpPr>
            <p:cNvPr id="667" name="Google Shape;667;g3347031b06d_0_26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68" name="Google Shape;668;g3347031b06d_0_26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669" name="Google Shape;669;g3347031b06d_0_263"/>
          <p:cNvGrpSpPr/>
          <p:nvPr/>
        </p:nvGrpSpPr>
        <p:grpSpPr>
          <a:xfrm>
            <a:off x="939571" y="4222336"/>
            <a:ext cx="381348" cy="202695"/>
            <a:chOff x="966475" y="4022000"/>
            <a:chExt cx="648000" cy="309600"/>
          </a:xfrm>
        </p:grpSpPr>
        <p:sp>
          <p:nvSpPr>
            <p:cNvPr id="670" name="Google Shape;670;g3347031b06d_0_26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71" name="Google Shape;671;g3347031b06d_0_26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672" name="Google Shape;672;g3347031b06d_0_263"/>
          <p:cNvGrpSpPr/>
          <p:nvPr/>
        </p:nvGrpSpPr>
        <p:grpSpPr>
          <a:xfrm>
            <a:off x="939571" y="4590599"/>
            <a:ext cx="381348" cy="202695"/>
            <a:chOff x="966475" y="4022000"/>
            <a:chExt cx="648000" cy="309600"/>
          </a:xfrm>
        </p:grpSpPr>
        <p:sp>
          <p:nvSpPr>
            <p:cNvPr id="673" name="Google Shape;673;g3347031b06d_0_26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74" name="Google Shape;674;g3347031b06d_0_26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675" name="Google Shape;675;g3347031b06d_0_263"/>
          <p:cNvGrpSpPr/>
          <p:nvPr/>
        </p:nvGrpSpPr>
        <p:grpSpPr>
          <a:xfrm>
            <a:off x="939571" y="4983649"/>
            <a:ext cx="381348" cy="202695"/>
            <a:chOff x="966475" y="4022000"/>
            <a:chExt cx="648000" cy="309600"/>
          </a:xfrm>
        </p:grpSpPr>
        <p:sp>
          <p:nvSpPr>
            <p:cNvPr id="676" name="Google Shape;676;g3347031b06d_0_26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77" name="Google Shape;677;g3347031b06d_0_26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g3347031b06d_0_293"/>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684" name="Google Shape;684;g3347031b06d_0_293"/>
          <p:cNvGrpSpPr/>
          <p:nvPr/>
        </p:nvGrpSpPr>
        <p:grpSpPr>
          <a:xfrm>
            <a:off x="0" y="6511282"/>
            <a:ext cx="12192000" cy="361767"/>
            <a:chOff x="0" y="6511282"/>
            <a:chExt cx="12192000" cy="361767"/>
          </a:xfrm>
        </p:grpSpPr>
        <p:pic>
          <p:nvPicPr>
            <p:cNvPr id="685" name="Google Shape;685;g3347031b06d_0_293"/>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686" name="Google Shape;686;g3347031b06d_0_293"/>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687" name="Google Shape;687;g3347031b06d_0_293"/>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688" name="Google Shape;688;g3347031b06d_0_293"/>
          <p:cNvSpPr txBox="1"/>
          <p:nvPr/>
        </p:nvSpPr>
        <p:spPr>
          <a:xfrm>
            <a:off x="77174" y="957900"/>
            <a:ext cx="11298900" cy="674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WP2: Design of innovative algorithms, methodologies and codes towards exascale and beyond. </a:t>
            </a:r>
            <a:endParaRPr sz="2100" b="1">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2400"/>
              <a:buFont typeface="Arial"/>
              <a:buNone/>
            </a:pPr>
            <a:endParaRPr sz="2100" b="1">
              <a:solidFill>
                <a:schemeClr val="dk1"/>
              </a:solidFill>
              <a:latin typeface="Titillium Web"/>
              <a:ea typeface="Titillium Web"/>
              <a:cs typeface="Titillium Web"/>
              <a:sym typeface="Titillium Web"/>
            </a:endParaRPr>
          </a:p>
        </p:txBody>
      </p:sp>
      <p:sp>
        <p:nvSpPr>
          <p:cNvPr id="689" name="Google Shape;689;g3347031b06d_0_293"/>
          <p:cNvSpPr txBox="1"/>
          <p:nvPr/>
        </p:nvSpPr>
        <p:spPr>
          <a:xfrm>
            <a:off x="149100" y="1690650"/>
            <a:ext cx="11893800" cy="5339883"/>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2.4: Integration of </a:t>
            </a:r>
            <a:r>
              <a:rPr lang="it-IT" sz="1600" b="1" dirty="0" err="1">
                <a:solidFill>
                  <a:schemeClr val="dk1"/>
                </a:solidFill>
                <a:latin typeface="Titillium Web"/>
                <a:ea typeface="Titillium Web"/>
                <a:cs typeface="Titillium Web"/>
                <a:sym typeface="Titillium Web"/>
              </a:rPr>
              <a:t>Algorithms</a:t>
            </a:r>
            <a:r>
              <a:rPr lang="it-IT" sz="1600" b="1" dirty="0">
                <a:solidFill>
                  <a:schemeClr val="dk1"/>
                </a:solidFill>
                <a:latin typeface="Titillium Web"/>
                <a:ea typeface="Titillium Web"/>
                <a:cs typeface="Titillium Web"/>
                <a:sym typeface="Titillium Web"/>
              </a:rPr>
              <a:t> </a:t>
            </a:r>
            <a:r>
              <a:rPr lang="it-IT" sz="1600" b="1" dirty="0" err="1">
                <a:solidFill>
                  <a:schemeClr val="dk1"/>
                </a:solidFill>
                <a:latin typeface="Titillium Web"/>
                <a:ea typeface="Titillium Web"/>
                <a:cs typeface="Titillium Web"/>
                <a:sym typeface="Titillium Web"/>
              </a:rPr>
              <a:t>into</a:t>
            </a:r>
            <a:r>
              <a:rPr lang="it-IT" sz="1600" b="1" dirty="0">
                <a:solidFill>
                  <a:schemeClr val="dk1"/>
                </a:solidFill>
                <a:latin typeface="Titillium Web"/>
                <a:ea typeface="Titillium Web"/>
                <a:cs typeface="Titillium Web"/>
                <a:sym typeface="Titillium Web"/>
              </a:rPr>
              <a:t> Big-Data Analysis Applications (In Progress)</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dirty="0" err="1">
                <a:solidFill>
                  <a:schemeClr val="dk1"/>
                </a:solidFill>
                <a:latin typeface="Titillium Web"/>
                <a:ea typeface="Titillium Web"/>
                <a:cs typeface="Titillium Web"/>
                <a:sym typeface="Titillium Web"/>
              </a:rPr>
              <a:t>Objective</a:t>
            </a:r>
            <a:r>
              <a:rPr lang="it-IT" sz="1600" b="1" dirty="0">
                <a:solidFill>
                  <a:schemeClr val="dk1"/>
                </a:solidFill>
                <a:latin typeface="Titillium Web"/>
                <a:ea typeface="Titillium Web"/>
                <a:cs typeface="Titillium Web"/>
                <a:sym typeface="Titillium Web"/>
              </a:rPr>
              <a:t>:</a:t>
            </a:r>
            <a:r>
              <a:rPr lang="it-IT" sz="1600" dirty="0">
                <a:solidFill>
                  <a:schemeClr val="dk1"/>
                </a:solidFill>
                <a:latin typeface="Titillium Web"/>
                <a:ea typeface="Titillium Web"/>
                <a:cs typeface="Titillium Web"/>
                <a:sym typeface="Titillium Web"/>
              </a:rPr>
              <a:t> Integrate </a:t>
            </a:r>
            <a:r>
              <a:rPr lang="it-IT" sz="1600" dirty="0" err="1">
                <a:solidFill>
                  <a:schemeClr val="dk1"/>
                </a:solidFill>
                <a:latin typeface="Titillium Web"/>
                <a:ea typeface="Titillium Web"/>
                <a:cs typeface="Titillium Web"/>
                <a:sym typeface="Titillium Web"/>
              </a:rPr>
              <a:t>optimized</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algorithms</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into</a:t>
            </a:r>
            <a:r>
              <a:rPr lang="it-IT" sz="1600" dirty="0">
                <a:solidFill>
                  <a:schemeClr val="dk1"/>
                </a:solidFill>
                <a:latin typeface="Titillium Web"/>
                <a:ea typeface="Titillium Web"/>
                <a:cs typeface="Titillium Web"/>
                <a:sym typeface="Titillium Web"/>
              </a:rPr>
              <a:t> big-data </a:t>
            </a:r>
            <a:r>
              <a:rPr lang="it-IT" sz="1600" dirty="0" err="1">
                <a:solidFill>
                  <a:schemeClr val="dk1"/>
                </a:solidFill>
                <a:latin typeface="Titillium Web"/>
                <a:ea typeface="Titillium Web"/>
                <a:cs typeface="Titillium Web"/>
                <a:sym typeface="Titillium Web"/>
              </a:rPr>
              <a:t>applications</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verify</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their</a:t>
            </a:r>
            <a:r>
              <a:rPr lang="it-IT" sz="1600" dirty="0">
                <a:solidFill>
                  <a:schemeClr val="dk1"/>
                </a:solidFill>
                <a:latin typeface="Titillium Web"/>
                <a:ea typeface="Titillium Web"/>
                <a:cs typeface="Titillium Web"/>
                <a:sym typeface="Titillium Web"/>
              </a:rPr>
              <a:t> performance on </a:t>
            </a:r>
            <a:r>
              <a:rPr lang="it-IT" sz="1600" dirty="0" err="1">
                <a:solidFill>
                  <a:schemeClr val="dk1"/>
                </a:solidFill>
                <a:latin typeface="Titillium Web"/>
                <a:ea typeface="Titillium Web"/>
                <a:cs typeface="Titillium Web"/>
                <a:sym typeface="Titillium Web"/>
              </a:rPr>
              <a:t>Exascale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platforms</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when</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if</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available</a:t>
            </a:r>
            <a:r>
              <a:rPr lang="it-IT" sz="1600" dirty="0">
                <a:solidFill>
                  <a:schemeClr val="dk1"/>
                </a:solidFill>
                <a:latin typeface="Titillium Web"/>
                <a:ea typeface="Titillium Web"/>
                <a:cs typeface="Titillium Web"/>
                <a:sym typeface="Titillium Web"/>
              </a:rPr>
              <a:t> in the project.</a:t>
            </a:r>
            <a:br>
              <a:rPr lang="it-IT" sz="1600" dirty="0">
                <a:solidFill>
                  <a:schemeClr val="dk1"/>
                </a:solidFill>
                <a:latin typeface="Titillium Web"/>
                <a:ea typeface="Titillium Web"/>
                <a:cs typeface="Titillium Web"/>
                <a:sym typeface="Titillium Web"/>
              </a:rPr>
            </a:b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Activities:</a:t>
            </a:r>
            <a:endParaRPr sz="1600" b="1"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Embedding</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optimized</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methodologies</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into</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numerical</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simulations</a:t>
            </a:r>
            <a:r>
              <a:rPr lang="it-IT" sz="1600" dirty="0">
                <a:solidFill>
                  <a:schemeClr val="dk1"/>
                </a:solidFill>
                <a:latin typeface="Titillium Web"/>
                <a:ea typeface="Titillium Web"/>
                <a:cs typeface="Titillium Web"/>
                <a:sym typeface="Titillium Web"/>
              </a:rPr>
              <a:t> and data </a:t>
            </a:r>
            <a:r>
              <a:rPr lang="it-IT" sz="1600" dirty="0" err="1">
                <a:solidFill>
                  <a:schemeClr val="dk1"/>
                </a:solidFill>
                <a:latin typeface="Titillium Web"/>
                <a:ea typeface="Titillium Web"/>
                <a:cs typeface="Titillium Web"/>
                <a:sym typeface="Titillium Web"/>
              </a:rPr>
              <a:t>analysis</a:t>
            </a:r>
            <a:r>
              <a:rPr lang="it-IT" sz="1600" dirty="0">
                <a:solidFill>
                  <a:schemeClr val="dk1"/>
                </a:solidFill>
                <a:latin typeface="Titillium Web"/>
                <a:ea typeface="Titillium Web"/>
                <a:cs typeface="Titillium Web"/>
                <a:sym typeface="Titillium Web"/>
              </a:rPr>
              <a:t> workflows</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Validating</a:t>
            </a:r>
            <a:r>
              <a:rPr lang="it-IT" sz="1600" dirty="0">
                <a:solidFill>
                  <a:schemeClr val="dk1"/>
                </a:solidFill>
                <a:latin typeface="Titillium Web"/>
                <a:ea typeface="Titillium Web"/>
                <a:cs typeface="Titillium Web"/>
                <a:sym typeface="Titillium Web"/>
              </a:rPr>
              <a:t> community </a:t>
            </a:r>
            <a:r>
              <a:rPr lang="it-IT" sz="1600" dirty="0" err="1">
                <a:solidFill>
                  <a:schemeClr val="dk1"/>
                </a:solidFill>
                <a:latin typeface="Titillium Web"/>
                <a:ea typeface="Titillium Web"/>
                <a:cs typeface="Titillium Web"/>
                <a:sym typeface="Titillium Web"/>
              </a:rPr>
              <a:t>codes</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against</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reference</a:t>
            </a:r>
            <a:r>
              <a:rPr lang="it-IT" sz="1600" dirty="0">
                <a:solidFill>
                  <a:schemeClr val="dk1"/>
                </a:solidFill>
                <a:latin typeface="Titillium Web"/>
                <a:ea typeface="Titillium Web"/>
                <a:cs typeface="Titillium Web"/>
                <a:sym typeface="Titillium Web"/>
              </a:rPr>
              <a:t> use </a:t>
            </a:r>
            <a:r>
              <a:rPr lang="it-IT" sz="1600" dirty="0" err="1">
                <a:solidFill>
                  <a:schemeClr val="dk1"/>
                </a:solidFill>
                <a:latin typeface="Titillium Web"/>
                <a:ea typeface="Titillium Web"/>
                <a:cs typeface="Titillium Web"/>
                <a:sym typeface="Titillium Web"/>
              </a:rPr>
              <a:t>cases</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Establishing</a:t>
            </a:r>
            <a:r>
              <a:rPr lang="it-IT" sz="1600" dirty="0">
                <a:solidFill>
                  <a:schemeClr val="dk1"/>
                </a:solidFill>
                <a:latin typeface="Titillium Web"/>
                <a:ea typeface="Titillium Web"/>
                <a:cs typeface="Titillium Web"/>
                <a:sym typeface="Titillium Web"/>
              </a:rPr>
              <a:t> a </a:t>
            </a:r>
            <a:r>
              <a:rPr lang="it-IT" sz="1600" dirty="0" err="1">
                <a:solidFill>
                  <a:schemeClr val="dk1"/>
                </a:solidFill>
                <a:latin typeface="Titillium Web"/>
                <a:ea typeface="Titillium Web"/>
                <a:cs typeface="Titillium Web"/>
                <a:sym typeface="Titillium Web"/>
              </a:rPr>
              <a:t>shared</a:t>
            </a:r>
            <a:r>
              <a:rPr lang="it-IT" sz="1600" dirty="0">
                <a:solidFill>
                  <a:schemeClr val="dk1"/>
                </a:solidFill>
                <a:latin typeface="Titillium Web"/>
                <a:ea typeface="Titillium Web"/>
                <a:cs typeface="Titillium Web"/>
                <a:sym typeface="Titillium Web"/>
              </a:rPr>
              <a:t> library of </a:t>
            </a:r>
            <a:r>
              <a:rPr lang="it-IT" sz="1600" dirty="0" err="1">
                <a:solidFill>
                  <a:schemeClr val="dk1"/>
                </a:solidFill>
                <a:latin typeface="Titillium Web"/>
                <a:ea typeface="Titillium Web"/>
                <a:cs typeface="Titillium Web"/>
                <a:sym typeface="Titillium Web"/>
              </a:rPr>
              <a:t>optimized</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algorithms</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a:solidFill>
                  <a:schemeClr val="dk1"/>
                </a:solidFill>
                <a:latin typeface="Titillium Web"/>
                <a:ea typeface="Titillium Web"/>
                <a:cs typeface="Titillium Web"/>
                <a:sym typeface="Titillium Web"/>
              </a:rPr>
              <a:t>Testing </a:t>
            </a:r>
            <a:r>
              <a:rPr lang="it-IT" sz="1600" dirty="0" err="1">
                <a:solidFill>
                  <a:schemeClr val="dk1"/>
                </a:solidFill>
                <a:latin typeface="Titillium Web"/>
                <a:ea typeface="Titillium Web"/>
                <a:cs typeface="Titillium Web"/>
                <a:sym typeface="Titillium Web"/>
              </a:rPr>
              <a:t>applications</a:t>
            </a:r>
            <a:r>
              <a:rPr lang="it-IT" sz="1600" dirty="0">
                <a:solidFill>
                  <a:schemeClr val="dk1"/>
                </a:solidFill>
                <a:latin typeface="Titillium Web"/>
                <a:ea typeface="Titillium Web"/>
                <a:cs typeface="Titillium Web"/>
                <a:sym typeface="Titillium Web"/>
              </a:rPr>
              <a:t> on HPC </a:t>
            </a:r>
            <a:r>
              <a:rPr lang="it-IT" sz="1600" dirty="0" err="1">
                <a:solidFill>
                  <a:schemeClr val="dk1"/>
                </a:solidFill>
                <a:latin typeface="Titillium Web"/>
                <a:ea typeface="Titillium Web"/>
                <a:cs typeface="Titillium Web"/>
                <a:sym typeface="Titillium Web"/>
              </a:rPr>
              <a:t>platforms</a:t>
            </a:r>
            <a:r>
              <a:rPr lang="it-IT" sz="1600" dirty="0">
                <a:solidFill>
                  <a:schemeClr val="dk1"/>
                </a:solidFill>
                <a:latin typeface="Titillium Web"/>
                <a:ea typeface="Titillium Web"/>
                <a:cs typeface="Titillium Web"/>
                <a:sym typeface="Titillium Web"/>
              </a:rPr>
              <a:t> for  </a:t>
            </a:r>
            <a:r>
              <a:rPr lang="it-IT" sz="1600" dirty="0" err="1">
                <a:solidFill>
                  <a:schemeClr val="dk1"/>
                </a:solidFill>
                <a:latin typeface="Titillium Web"/>
                <a:ea typeface="Titillium Web"/>
                <a:cs typeface="Titillium Web"/>
                <a:sym typeface="Titillium Web"/>
              </a:rPr>
              <a:t>extrapolating</a:t>
            </a:r>
            <a:r>
              <a:rPr lang="it-IT" sz="1600" dirty="0">
                <a:solidFill>
                  <a:schemeClr val="dk1"/>
                </a:solidFill>
                <a:latin typeface="Titillium Web"/>
                <a:ea typeface="Titillium Web"/>
                <a:cs typeface="Titillium Web"/>
                <a:sym typeface="Titillium Web"/>
              </a:rPr>
              <a:t> for post-</a:t>
            </a:r>
            <a:r>
              <a:rPr lang="it-IT" sz="1600" dirty="0" err="1">
                <a:solidFill>
                  <a:schemeClr val="dk1"/>
                </a:solidFill>
                <a:latin typeface="Titillium Web"/>
                <a:ea typeface="Titillium Web"/>
                <a:cs typeface="Titillium Web"/>
                <a:sym typeface="Titillium Web"/>
              </a:rPr>
              <a:t>Exascale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readiness</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Status: </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dirty="0">
                <a:solidFill>
                  <a:schemeClr val="dk1"/>
                </a:solidFill>
                <a:latin typeface="Titillium Web"/>
                <a:ea typeface="Titillium Web"/>
                <a:cs typeface="Titillium Web"/>
                <a:sym typeface="Titillium Web"/>
              </a:rPr>
              <a:t>  ✅ </a:t>
            </a:r>
            <a:r>
              <a:rPr lang="it-IT" sz="1600" b="1" dirty="0">
                <a:solidFill>
                  <a:schemeClr val="dk1"/>
                </a:solidFill>
                <a:latin typeface="Titillium Web"/>
                <a:ea typeface="Titillium Web"/>
                <a:cs typeface="Titillium Web"/>
                <a:sym typeface="Titillium Web"/>
              </a:rPr>
              <a:t>On track and </a:t>
            </a:r>
            <a:r>
              <a:rPr lang="it-IT" sz="1600" b="1" dirty="0" err="1">
                <a:solidFill>
                  <a:schemeClr val="dk1"/>
                </a:solidFill>
                <a:latin typeface="Titillium Web"/>
                <a:ea typeface="Titillium Web"/>
                <a:cs typeface="Titillium Web"/>
                <a:sym typeface="Titillium Web"/>
              </a:rPr>
              <a:t>progressing</a:t>
            </a:r>
            <a:r>
              <a:rPr lang="it-IT" sz="1600" b="1" dirty="0">
                <a:solidFill>
                  <a:schemeClr val="dk1"/>
                </a:solidFill>
                <a:latin typeface="Titillium Web"/>
                <a:ea typeface="Titillium Web"/>
                <a:cs typeface="Titillium Web"/>
                <a:sym typeface="Titillium Web"/>
              </a:rPr>
              <a:t>.</a:t>
            </a:r>
          </a:p>
          <a:p>
            <a:pPr marL="457200" lvl="0">
              <a:lnSpc>
                <a:spcPct val="115000"/>
              </a:lnSpc>
              <a:spcBef>
                <a:spcPts val="1200"/>
              </a:spcBef>
            </a:pPr>
            <a:r>
              <a:rPr lang="it-IT" sz="1600" b="1" dirty="0" err="1">
                <a:solidFill>
                  <a:schemeClr val="dk1"/>
                </a:solidFill>
                <a:latin typeface="Titillium Web"/>
                <a:ea typeface="Titillium Web"/>
                <a:cs typeface="Titillium Web"/>
                <a:sym typeface="Titillium Web"/>
              </a:rPr>
              <a:t>Percentage</a:t>
            </a:r>
            <a:r>
              <a:rPr lang="it-IT" sz="1600" b="1" dirty="0">
                <a:solidFill>
                  <a:schemeClr val="dk1"/>
                </a:solidFill>
                <a:latin typeface="Titillium Web"/>
                <a:ea typeface="Titillium Web"/>
                <a:cs typeface="Titillium Web"/>
                <a:sym typeface="Titillium Web"/>
              </a:rPr>
              <a:t> of achievement 65%</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1200"/>
              </a:spcAft>
              <a:buNone/>
            </a:pPr>
            <a:r>
              <a:rPr lang="it-IT" sz="1600" b="1" dirty="0">
                <a:solidFill>
                  <a:schemeClr val="dk1"/>
                </a:solidFill>
                <a:latin typeface="Titillium Web"/>
                <a:ea typeface="Titillium Web"/>
                <a:cs typeface="Titillium Web"/>
                <a:sym typeface="Titillium Web"/>
              </a:rPr>
              <a:t>         </a:t>
            </a:r>
            <a:endParaRPr sz="1600" dirty="0">
              <a:solidFill>
                <a:schemeClr val="dk1"/>
              </a:solidFill>
              <a:latin typeface="Titillium Web"/>
              <a:ea typeface="Titillium Web"/>
              <a:cs typeface="Titillium Web"/>
              <a:sym typeface="Titillium Web"/>
            </a:endParaRPr>
          </a:p>
        </p:txBody>
      </p:sp>
      <p:grpSp>
        <p:nvGrpSpPr>
          <p:cNvPr id="690" name="Google Shape;690;g3347031b06d_0_293"/>
          <p:cNvGrpSpPr/>
          <p:nvPr/>
        </p:nvGrpSpPr>
        <p:grpSpPr>
          <a:xfrm>
            <a:off x="939571" y="3843871"/>
            <a:ext cx="381348" cy="202695"/>
            <a:chOff x="966475" y="4022000"/>
            <a:chExt cx="648000" cy="309600"/>
          </a:xfrm>
        </p:grpSpPr>
        <p:sp>
          <p:nvSpPr>
            <p:cNvPr id="691" name="Google Shape;691;g3347031b06d_0_29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2" name="Google Shape;692;g3347031b06d_0_29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693" name="Google Shape;693;g3347031b06d_0_293"/>
          <p:cNvGrpSpPr/>
          <p:nvPr/>
        </p:nvGrpSpPr>
        <p:grpSpPr>
          <a:xfrm>
            <a:off x="939571" y="4208795"/>
            <a:ext cx="381348" cy="202695"/>
            <a:chOff x="966475" y="4022000"/>
            <a:chExt cx="648000" cy="309600"/>
          </a:xfrm>
        </p:grpSpPr>
        <p:sp>
          <p:nvSpPr>
            <p:cNvPr id="694" name="Google Shape;694;g3347031b06d_0_29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5" name="Google Shape;695;g3347031b06d_0_29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696" name="Google Shape;696;g3347031b06d_0_293"/>
          <p:cNvGrpSpPr/>
          <p:nvPr/>
        </p:nvGrpSpPr>
        <p:grpSpPr>
          <a:xfrm>
            <a:off x="939571" y="4559134"/>
            <a:ext cx="381348" cy="202695"/>
            <a:chOff x="966475" y="4022000"/>
            <a:chExt cx="648000" cy="309600"/>
          </a:xfrm>
        </p:grpSpPr>
        <p:sp>
          <p:nvSpPr>
            <p:cNvPr id="697" name="Google Shape;697;g3347031b06d_0_29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8" name="Google Shape;698;g3347031b06d_0_29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699" name="Google Shape;699;g3347031b06d_0_293"/>
          <p:cNvGrpSpPr/>
          <p:nvPr/>
        </p:nvGrpSpPr>
        <p:grpSpPr>
          <a:xfrm>
            <a:off x="939571" y="4932713"/>
            <a:ext cx="381348" cy="202695"/>
            <a:chOff x="966475" y="4022000"/>
            <a:chExt cx="648000" cy="309600"/>
          </a:xfrm>
        </p:grpSpPr>
        <p:sp>
          <p:nvSpPr>
            <p:cNvPr id="700" name="Google Shape;700;g3347031b06d_0_293"/>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1" name="Google Shape;701;g3347031b06d_0_293"/>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g3347031b06d_0_32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708" name="Google Shape;708;g3347031b06d_0_321"/>
          <p:cNvGrpSpPr/>
          <p:nvPr/>
        </p:nvGrpSpPr>
        <p:grpSpPr>
          <a:xfrm>
            <a:off x="0" y="6511282"/>
            <a:ext cx="12192000" cy="361767"/>
            <a:chOff x="0" y="6511282"/>
            <a:chExt cx="12192000" cy="361767"/>
          </a:xfrm>
        </p:grpSpPr>
        <p:pic>
          <p:nvPicPr>
            <p:cNvPr id="709" name="Google Shape;709;g3347031b06d_0_32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710" name="Google Shape;710;g3347031b06d_0_32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711" name="Google Shape;711;g3347031b06d_0_32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712" name="Google Shape;712;g3347031b06d_0_321"/>
          <p:cNvSpPr txBox="1"/>
          <p:nvPr/>
        </p:nvSpPr>
        <p:spPr>
          <a:xfrm>
            <a:off x="77174" y="957900"/>
            <a:ext cx="112092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WP2: Design of innovative algorithms, methodologies and codes towards exascale and beyond. </a:t>
            </a:r>
            <a:endParaRPr sz="2100" b="1" i="0" u="none" strike="noStrike" cap="none">
              <a:solidFill>
                <a:schemeClr val="dk1"/>
              </a:solidFill>
              <a:latin typeface="Titillium Web"/>
              <a:ea typeface="Titillium Web"/>
              <a:cs typeface="Titillium Web"/>
              <a:sym typeface="Titillium Web"/>
            </a:endParaRPr>
          </a:p>
        </p:txBody>
      </p:sp>
      <p:sp>
        <p:nvSpPr>
          <p:cNvPr id="713" name="Google Shape;713;g3347031b06d_0_321"/>
          <p:cNvSpPr txBox="1"/>
          <p:nvPr/>
        </p:nvSpPr>
        <p:spPr>
          <a:xfrm>
            <a:off x="149100" y="1690650"/>
            <a:ext cx="11893800" cy="1768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90000"/>
              </a:lnSpc>
              <a:spcBef>
                <a:spcPts val="0"/>
              </a:spcBef>
              <a:spcAft>
                <a:spcPts val="0"/>
              </a:spcAft>
              <a:buClr>
                <a:schemeClr val="dk1"/>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Development Activities: </a:t>
            </a:r>
            <a:endParaRPr sz="1600" b="1">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a:solidFill>
                  <a:schemeClr val="dk1"/>
                </a:solidFill>
                <a:latin typeface="Titillium Web"/>
                <a:ea typeface="Titillium Web"/>
                <a:cs typeface="Titillium Web"/>
                <a:sym typeface="Titillium Web"/>
              </a:rPr>
              <a:t>The active</a:t>
            </a:r>
            <a:r>
              <a:rPr lang="it-IT" sz="1500" i="0" u="none" strike="noStrike" cap="none">
                <a:solidFill>
                  <a:schemeClr val="dk1"/>
                </a:solidFill>
                <a:latin typeface="Titillium Web"/>
                <a:ea typeface="Titillium Web"/>
                <a:cs typeface="Titillium Web"/>
                <a:sym typeface="Titillium Web"/>
              </a:rPr>
              <a:t> </a:t>
            </a:r>
            <a:r>
              <a:rPr lang="it-IT" sz="1500">
                <a:solidFill>
                  <a:schemeClr val="dk1"/>
                </a:solidFill>
                <a:latin typeface="Titillium Web"/>
                <a:ea typeface="Titillium Web"/>
                <a:cs typeface="Titillium Web"/>
                <a:sym typeface="Titillium Web"/>
              </a:rPr>
              <a:t>tasks are working in parallel and they interact with each other continuously.</a:t>
            </a: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a:solidFill>
                  <a:schemeClr val="dk1"/>
                </a:solidFill>
                <a:latin typeface="Titillium Web"/>
                <a:ea typeface="Titillium Web"/>
                <a:cs typeface="Titillium Web"/>
                <a:sym typeface="Titillium Web"/>
              </a:rPr>
              <a:t>Tasks are working on the codes identified in Task 1.1 and Task 2.1</a:t>
            </a: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a:solidFill>
                  <a:schemeClr val="dk1"/>
                </a:solidFill>
                <a:latin typeface="Titillium Web"/>
                <a:ea typeface="Titillium Web"/>
                <a:cs typeface="Titillium Web"/>
                <a:sym typeface="Titillium Web"/>
              </a:rPr>
              <a:t>Codes and Algorithms has been organized into 3 development activities </a:t>
            </a:r>
            <a:br>
              <a:rPr lang="it-IT" sz="1500">
                <a:solidFill>
                  <a:schemeClr val="dk1"/>
                </a:solidFill>
                <a:latin typeface="Titillium Web"/>
                <a:ea typeface="Titillium Web"/>
                <a:cs typeface="Titillium Web"/>
                <a:sym typeface="Titillium Web"/>
              </a:rPr>
            </a:br>
            <a:r>
              <a:rPr lang="it-IT" sz="1500">
                <a:solidFill>
                  <a:schemeClr val="dk1"/>
                </a:solidFill>
                <a:latin typeface="Titillium Web"/>
                <a:ea typeface="Titillium Web"/>
                <a:cs typeface="Titillium Web"/>
                <a:sym typeface="Titillium Web"/>
              </a:rPr>
              <a:t>that are proceeding in parallel</a:t>
            </a:r>
            <a:endParaRPr sz="1500">
              <a:solidFill>
                <a:schemeClr val="dk1"/>
              </a:solidFill>
              <a:latin typeface="Titillium Web"/>
              <a:ea typeface="Titillium Web"/>
              <a:cs typeface="Titillium Web"/>
              <a:sym typeface="Titillium Web"/>
            </a:endParaRPr>
          </a:p>
        </p:txBody>
      </p:sp>
      <p:sp>
        <p:nvSpPr>
          <p:cNvPr id="714" name="Google Shape;714;g3347031b06d_0_321"/>
          <p:cNvSpPr/>
          <p:nvPr/>
        </p:nvSpPr>
        <p:spPr>
          <a:xfrm>
            <a:off x="746788" y="2822363"/>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15" name="Google Shape;715;g3347031b06d_0_321"/>
          <p:cNvSpPr/>
          <p:nvPr/>
        </p:nvSpPr>
        <p:spPr>
          <a:xfrm>
            <a:off x="8437700" y="1734275"/>
            <a:ext cx="2534100" cy="735300"/>
          </a:xfrm>
          <a:prstGeom prst="roundRect">
            <a:avLst>
              <a:gd name="adj" fmla="val 16667"/>
            </a:avLst>
          </a:prstGeom>
          <a:solidFill>
            <a:srgbClr val="B3C6E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IT">
                <a:latin typeface="Calibri"/>
                <a:ea typeface="Calibri"/>
                <a:cs typeface="Calibri"/>
                <a:sym typeface="Calibri"/>
              </a:rPr>
              <a:t>WP1 </a:t>
            </a:r>
            <a:endParaRPr>
              <a:latin typeface="Calibri"/>
              <a:ea typeface="Calibri"/>
              <a:cs typeface="Calibri"/>
              <a:sym typeface="Calibri"/>
            </a:endParaRPr>
          </a:p>
        </p:txBody>
      </p:sp>
      <p:sp>
        <p:nvSpPr>
          <p:cNvPr id="716" name="Google Shape;716;g3347031b06d_0_321"/>
          <p:cNvSpPr/>
          <p:nvPr/>
        </p:nvSpPr>
        <p:spPr>
          <a:xfrm>
            <a:off x="8437700" y="3061350"/>
            <a:ext cx="2534100" cy="7353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IT">
                <a:latin typeface="Calibri"/>
                <a:ea typeface="Calibri"/>
                <a:cs typeface="Calibri"/>
                <a:sym typeface="Calibri"/>
              </a:rPr>
              <a:t>WP2 </a:t>
            </a:r>
            <a:endParaRPr>
              <a:latin typeface="Calibri"/>
              <a:ea typeface="Calibri"/>
              <a:cs typeface="Calibri"/>
              <a:sym typeface="Calibri"/>
            </a:endParaRPr>
          </a:p>
        </p:txBody>
      </p:sp>
      <p:sp>
        <p:nvSpPr>
          <p:cNvPr id="717" name="Google Shape;717;g3347031b06d_0_321"/>
          <p:cNvSpPr/>
          <p:nvPr/>
        </p:nvSpPr>
        <p:spPr>
          <a:xfrm>
            <a:off x="7602025" y="2023200"/>
            <a:ext cx="783000" cy="1560600"/>
          </a:xfrm>
          <a:prstGeom prst="curvedRightArrow">
            <a:avLst>
              <a:gd name="adj1" fmla="val 25000"/>
              <a:gd name="adj2" fmla="val 50000"/>
              <a:gd name="adj3" fmla="val 25000"/>
            </a:avLst>
          </a:prstGeom>
          <a:solidFill>
            <a:srgbClr val="1C7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18" name="Google Shape;718;g3347031b06d_0_321"/>
          <p:cNvSpPr/>
          <p:nvPr/>
        </p:nvSpPr>
        <p:spPr>
          <a:xfrm rot="10800000">
            <a:off x="11024475" y="2023200"/>
            <a:ext cx="783000" cy="1560600"/>
          </a:xfrm>
          <a:prstGeom prst="curvedRightArrow">
            <a:avLst>
              <a:gd name="adj1" fmla="val 25000"/>
              <a:gd name="adj2" fmla="val 50000"/>
              <a:gd name="adj3" fmla="val 25000"/>
            </a:avLst>
          </a:prstGeom>
          <a:solidFill>
            <a:srgbClr val="1C7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19" name="Google Shape;719;g3347031b06d_0_321"/>
          <p:cNvSpPr txBox="1"/>
          <p:nvPr/>
        </p:nvSpPr>
        <p:spPr>
          <a:xfrm>
            <a:off x="7602025" y="2549900"/>
            <a:ext cx="12225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400"/>
              </a:spcAft>
              <a:buNone/>
            </a:pPr>
            <a:r>
              <a:rPr lang="it-IT" sz="1600" b="1">
                <a:solidFill>
                  <a:schemeClr val="dk1"/>
                </a:solidFill>
                <a:latin typeface="Titillium Web"/>
                <a:ea typeface="Titillium Web"/>
                <a:cs typeface="Titillium Web"/>
                <a:sym typeface="Titillium Web"/>
              </a:rPr>
              <a:t>CODES</a:t>
            </a:r>
            <a:endParaRPr/>
          </a:p>
        </p:txBody>
      </p:sp>
      <p:sp>
        <p:nvSpPr>
          <p:cNvPr id="720" name="Google Shape;720;g3347031b06d_0_321"/>
          <p:cNvSpPr txBox="1"/>
          <p:nvPr/>
        </p:nvSpPr>
        <p:spPr>
          <a:xfrm>
            <a:off x="10482075" y="2613263"/>
            <a:ext cx="1325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600" b="1">
                <a:solidFill>
                  <a:schemeClr val="dk1"/>
                </a:solidFill>
                <a:latin typeface="Titillium Web"/>
                <a:ea typeface="Titillium Web"/>
                <a:cs typeface="Titillium Web"/>
                <a:sym typeface="Titillium Web"/>
              </a:rPr>
              <a:t>Algorithms</a:t>
            </a:r>
            <a:endParaRPr/>
          </a:p>
        </p:txBody>
      </p:sp>
      <p:sp>
        <p:nvSpPr>
          <p:cNvPr id="721" name="Google Shape;721;g3347031b06d_0_321"/>
          <p:cNvSpPr txBox="1"/>
          <p:nvPr/>
        </p:nvSpPr>
        <p:spPr>
          <a:xfrm>
            <a:off x="3100225" y="4219050"/>
            <a:ext cx="3226500" cy="3849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IT" sz="1300" b="1">
                <a:solidFill>
                  <a:schemeClr val="dk1"/>
                </a:solidFill>
              </a:rPr>
              <a:t>Dynamic Simulations</a:t>
            </a:r>
            <a:endParaRPr/>
          </a:p>
        </p:txBody>
      </p:sp>
      <p:sp>
        <p:nvSpPr>
          <p:cNvPr id="722" name="Google Shape;722;g3347031b06d_0_321"/>
          <p:cNvSpPr txBox="1"/>
          <p:nvPr/>
        </p:nvSpPr>
        <p:spPr>
          <a:xfrm>
            <a:off x="3100225" y="4812750"/>
            <a:ext cx="3226500" cy="384900"/>
          </a:xfrm>
          <a:prstGeom prst="rect">
            <a:avLst/>
          </a:prstGeom>
          <a:solidFill>
            <a:srgbClr val="3D85C6"/>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IT" sz="1300" b="1">
                <a:solidFill>
                  <a:schemeClr val="lt1"/>
                </a:solidFill>
              </a:rPr>
              <a:t>Data Processing</a:t>
            </a:r>
            <a:endParaRPr/>
          </a:p>
        </p:txBody>
      </p:sp>
      <p:sp>
        <p:nvSpPr>
          <p:cNvPr id="723" name="Google Shape;723;g3347031b06d_0_321"/>
          <p:cNvSpPr txBox="1"/>
          <p:nvPr/>
        </p:nvSpPr>
        <p:spPr>
          <a:xfrm>
            <a:off x="3100225" y="5406450"/>
            <a:ext cx="3226500" cy="384900"/>
          </a:xfrm>
          <a:prstGeom prst="rect">
            <a:avLst/>
          </a:prstGeom>
          <a:solidFill>
            <a:schemeClr val="accent6"/>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IT" sz="1300" b="1">
                <a:solidFill>
                  <a:schemeClr val="lt1"/>
                </a:solidFill>
              </a:rPr>
              <a:t>Numerical Modeling</a:t>
            </a:r>
            <a:endParaRPr/>
          </a:p>
        </p:txBody>
      </p:sp>
      <p:sp>
        <p:nvSpPr>
          <p:cNvPr id="724" name="Google Shape;724;g3347031b06d_0_321"/>
          <p:cNvSpPr/>
          <p:nvPr/>
        </p:nvSpPr>
        <p:spPr>
          <a:xfrm>
            <a:off x="2345300" y="4290150"/>
            <a:ext cx="620100" cy="24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25" name="Google Shape;725;g3347031b06d_0_321"/>
          <p:cNvSpPr/>
          <p:nvPr/>
        </p:nvSpPr>
        <p:spPr>
          <a:xfrm>
            <a:off x="2345300" y="4883850"/>
            <a:ext cx="620100" cy="24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26" name="Google Shape;726;g3347031b06d_0_321"/>
          <p:cNvSpPr/>
          <p:nvPr/>
        </p:nvSpPr>
        <p:spPr>
          <a:xfrm>
            <a:off x="2345300" y="5477550"/>
            <a:ext cx="620100" cy="24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27" name="Google Shape;727;g3347031b06d_0_321"/>
          <p:cNvSpPr/>
          <p:nvPr/>
        </p:nvSpPr>
        <p:spPr>
          <a:xfrm rot="-5400000">
            <a:off x="740625" y="4743900"/>
            <a:ext cx="2417100" cy="52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IT" b="1">
                <a:latin typeface="Titillium Web"/>
                <a:ea typeface="Titillium Web"/>
                <a:cs typeface="Titillium Web"/>
                <a:sym typeface="Titillium Web"/>
              </a:rPr>
              <a:t>7 A&amp;C CODES</a:t>
            </a:r>
            <a:endParaRPr b="1">
              <a:latin typeface="Titillium Web"/>
              <a:ea typeface="Titillium Web"/>
              <a:cs typeface="Titillium Web"/>
              <a:sym typeface="Titillium Web"/>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g3347031b06d_1_16"/>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734" name="Google Shape;734;g3347031b06d_1_16"/>
          <p:cNvGrpSpPr/>
          <p:nvPr/>
        </p:nvGrpSpPr>
        <p:grpSpPr>
          <a:xfrm>
            <a:off x="0" y="6511282"/>
            <a:ext cx="12192000" cy="361767"/>
            <a:chOff x="0" y="6511282"/>
            <a:chExt cx="12192000" cy="361767"/>
          </a:xfrm>
        </p:grpSpPr>
        <p:pic>
          <p:nvPicPr>
            <p:cNvPr id="735" name="Google Shape;735;g3347031b06d_1_16"/>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736" name="Google Shape;736;g3347031b06d_1_16"/>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737" name="Google Shape;737;g3347031b06d_1_16"/>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738" name="Google Shape;738;g3347031b06d_1_16"/>
          <p:cNvSpPr txBox="1"/>
          <p:nvPr/>
        </p:nvSpPr>
        <p:spPr>
          <a:xfrm>
            <a:off x="77174" y="1034100"/>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i="0" u="none" strike="noStrike" cap="none">
                <a:solidFill>
                  <a:schemeClr val="dk1"/>
                </a:solidFill>
                <a:latin typeface="Titillium Web"/>
                <a:ea typeface="Titillium Web"/>
                <a:cs typeface="Titillium Web"/>
                <a:sym typeface="Titillium Web"/>
              </a:rPr>
              <a:t>WP</a:t>
            </a:r>
            <a:r>
              <a:rPr lang="it-IT" sz="2100" b="1">
                <a:solidFill>
                  <a:schemeClr val="dk1"/>
                </a:solidFill>
                <a:latin typeface="Titillium Web"/>
                <a:ea typeface="Titillium Web"/>
                <a:cs typeface="Titillium Web"/>
                <a:sym typeface="Titillium Web"/>
              </a:rPr>
              <a:t>2</a:t>
            </a:r>
            <a:r>
              <a:rPr lang="it-IT" sz="2100" b="1" i="0" u="none" strike="noStrike" cap="none">
                <a:solidFill>
                  <a:schemeClr val="dk1"/>
                </a:solidFill>
                <a:latin typeface="Titillium Web"/>
                <a:ea typeface="Titillium Web"/>
                <a:cs typeface="Titillium Web"/>
                <a:sym typeface="Titillium Web"/>
              </a:rPr>
              <a:t>: </a:t>
            </a:r>
            <a:r>
              <a:rPr lang="it-IT" sz="2100" b="1">
                <a:solidFill>
                  <a:schemeClr val="dk1"/>
                </a:solidFill>
                <a:latin typeface="Titillium Web"/>
                <a:ea typeface="Titillium Web"/>
                <a:cs typeface="Titillium Web"/>
                <a:sym typeface="Titillium Web"/>
              </a:rPr>
              <a:t>Design of innovative algorithms, methodologies and codes towards exascale and beyond</a:t>
            </a:r>
            <a:endParaRPr sz="2100" b="1" i="0" u="none" strike="noStrike" cap="none">
              <a:solidFill>
                <a:schemeClr val="dk1"/>
              </a:solidFill>
              <a:latin typeface="Titillium Web"/>
              <a:ea typeface="Titillium Web"/>
              <a:cs typeface="Titillium Web"/>
              <a:sym typeface="Titillium Web"/>
            </a:endParaRPr>
          </a:p>
        </p:txBody>
      </p:sp>
      <p:graphicFrame>
        <p:nvGraphicFramePr>
          <p:cNvPr id="739" name="Google Shape;739;g3347031b06d_1_16"/>
          <p:cNvGraphicFramePr/>
          <p:nvPr/>
        </p:nvGraphicFramePr>
        <p:xfrm>
          <a:off x="77163" y="2638295"/>
          <a:ext cx="5867225" cy="1989693"/>
        </p:xfrm>
        <a:graphic>
          <a:graphicData uri="http://schemas.openxmlformats.org/drawingml/2006/table">
            <a:tbl>
              <a:tblPr>
                <a:noFill/>
                <a:tableStyleId>{3D1B7112-DEE7-415F-A3FE-E98A6E54CFAF}</a:tableStyleId>
              </a:tblPr>
              <a:tblGrid>
                <a:gridCol w="481450">
                  <a:extLst>
                    <a:ext uri="{9D8B030D-6E8A-4147-A177-3AD203B41FA5}">
                      <a16:colId xmlns:a16="http://schemas.microsoft.com/office/drawing/2014/main" val="20000"/>
                    </a:ext>
                  </a:extLst>
                </a:gridCol>
                <a:gridCol w="2296350">
                  <a:extLst>
                    <a:ext uri="{9D8B030D-6E8A-4147-A177-3AD203B41FA5}">
                      <a16:colId xmlns:a16="http://schemas.microsoft.com/office/drawing/2014/main" val="20001"/>
                    </a:ext>
                  </a:extLst>
                </a:gridCol>
                <a:gridCol w="1009125">
                  <a:extLst>
                    <a:ext uri="{9D8B030D-6E8A-4147-A177-3AD203B41FA5}">
                      <a16:colId xmlns:a16="http://schemas.microsoft.com/office/drawing/2014/main" val="20002"/>
                    </a:ext>
                  </a:extLst>
                </a:gridCol>
                <a:gridCol w="1132550">
                  <a:extLst>
                    <a:ext uri="{9D8B030D-6E8A-4147-A177-3AD203B41FA5}">
                      <a16:colId xmlns:a16="http://schemas.microsoft.com/office/drawing/2014/main" val="20003"/>
                    </a:ext>
                  </a:extLst>
                </a:gridCol>
                <a:gridCol w="947750">
                  <a:extLst>
                    <a:ext uri="{9D8B030D-6E8A-4147-A177-3AD203B41FA5}">
                      <a16:colId xmlns:a16="http://schemas.microsoft.com/office/drawing/2014/main" val="20004"/>
                    </a:ext>
                  </a:extLst>
                </a:gridCol>
              </a:tblGrid>
              <a:tr h="366875">
                <a:tc gridSpan="5">
                  <a:txBody>
                    <a:bodyPr/>
                    <a:lstStyle/>
                    <a:p>
                      <a:pPr marL="0" lvl="0" indent="0" algn="l" rtl="0">
                        <a:lnSpc>
                          <a:spcPct val="115000"/>
                        </a:lnSpc>
                        <a:spcBef>
                          <a:spcPts val="0"/>
                        </a:spcBef>
                        <a:spcAft>
                          <a:spcPts val="0"/>
                        </a:spcAft>
                        <a:buNone/>
                      </a:pPr>
                      <a:r>
                        <a:rPr lang="it-IT" sz="1300" b="1"/>
                        <a:t>Dynamic Simulations</a:t>
                      </a:r>
                      <a:endParaRPr sz="13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4"/>
                    </a:solidFill>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0000"/>
                  </a:ext>
                </a:extLst>
              </a:tr>
              <a:tr h="346150">
                <a:tc>
                  <a:txBody>
                    <a:bodyPr/>
                    <a:lstStyle/>
                    <a:p>
                      <a:pPr marL="0" lvl="0" indent="0" algn="l" rtl="0">
                        <a:lnSpc>
                          <a:spcPct val="115000"/>
                        </a:lnSpc>
                        <a:spcBef>
                          <a:spcPts val="0"/>
                        </a:spcBef>
                        <a:spcAft>
                          <a:spcPts val="0"/>
                        </a:spcAft>
                        <a:buNone/>
                      </a:pPr>
                      <a:r>
                        <a:rPr lang="it-IT" sz="1000" b="1" u="sng">
                          <a:solidFill>
                            <a:schemeClr val="hlink"/>
                          </a:solidFill>
                          <a:hlinkClick r:id="rId5"/>
                        </a:rPr>
                        <a:t>WP.id</a:t>
                      </a:r>
                      <a:endParaRPr sz="1000" b="1" u="sng">
                        <a:solidFill>
                          <a:schemeClr val="hlink"/>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Topic</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App. Name</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Ref. Person/Inst.</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000" b="1"/>
                        <a:t>% Achiev.</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52450">
                <a:tc>
                  <a:txBody>
                    <a:bodyPr/>
                    <a:lstStyle/>
                    <a:p>
                      <a:pPr marL="0" lvl="0" indent="0" algn="l" rtl="0">
                        <a:lnSpc>
                          <a:spcPct val="115000"/>
                        </a:lnSpc>
                        <a:spcBef>
                          <a:spcPts val="0"/>
                        </a:spcBef>
                        <a:spcAft>
                          <a:spcPts val="0"/>
                        </a:spcAft>
                        <a:buNone/>
                      </a:pPr>
                      <a:r>
                        <a:rPr lang="it-IT" sz="1000" b="1">
                          <a:solidFill>
                            <a:srgbClr val="3C78D8"/>
                          </a:solidFill>
                        </a:rPr>
                        <a:t>2.1</a:t>
                      </a:r>
                      <a:endParaRPr sz="1000" b="1">
                        <a:solidFill>
                          <a:srgbClr val="3C78D8"/>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it-IT" sz="1000"/>
                        <a:t>The Lagrangian OpenGadget3 code</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it-IT" sz="1000"/>
                        <a:t>OpenGadget</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it-IT" sz="1000"/>
                        <a:t>Stefano Borgani - UniTs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75.0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52450">
                <a:tc>
                  <a:txBody>
                    <a:bodyPr/>
                    <a:lstStyle/>
                    <a:p>
                      <a:pPr marL="0" lvl="0" indent="0" algn="l" rtl="0">
                        <a:lnSpc>
                          <a:spcPct val="115000"/>
                        </a:lnSpc>
                        <a:spcBef>
                          <a:spcPts val="0"/>
                        </a:spcBef>
                        <a:spcAft>
                          <a:spcPts val="0"/>
                        </a:spcAft>
                        <a:buNone/>
                      </a:pPr>
                      <a:r>
                        <a:rPr lang="it-IT" sz="1000" b="1">
                          <a:solidFill>
                            <a:srgbClr val="3C78D8"/>
                          </a:solidFill>
                        </a:rPr>
                        <a:t>2.4</a:t>
                      </a:r>
                      <a:endParaRPr sz="1000" b="1">
                        <a:solidFill>
                          <a:srgbClr val="3C78D8"/>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it-IT" sz="1000"/>
                        <a:t>PINOCCHIO - Cosmological simulations to produce large sets of realizations of a galaxy survey like Euclid</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it-IT" sz="1000"/>
                        <a:t>PINOCCHIO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it-IT" sz="1000"/>
                        <a:t>Pierluigi Monaco - UniTS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70.2</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740" name="Google Shape;740;g3347031b06d_1_16"/>
          <p:cNvGraphicFramePr/>
          <p:nvPr/>
        </p:nvGraphicFramePr>
        <p:xfrm>
          <a:off x="6063200" y="1886255"/>
          <a:ext cx="6061450" cy="1130898"/>
        </p:xfrm>
        <a:graphic>
          <a:graphicData uri="http://schemas.openxmlformats.org/drawingml/2006/table">
            <a:tbl>
              <a:tblPr>
                <a:noFill/>
                <a:tableStyleId>{3D1B7112-DEE7-415F-A3FE-E98A6E54CFAF}</a:tableStyleId>
              </a:tblPr>
              <a:tblGrid>
                <a:gridCol w="847975">
                  <a:extLst>
                    <a:ext uri="{9D8B030D-6E8A-4147-A177-3AD203B41FA5}">
                      <a16:colId xmlns:a16="http://schemas.microsoft.com/office/drawing/2014/main" val="20000"/>
                    </a:ext>
                  </a:extLst>
                </a:gridCol>
                <a:gridCol w="2020500">
                  <a:extLst>
                    <a:ext uri="{9D8B030D-6E8A-4147-A177-3AD203B41FA5}">
                      <a16:colId xmlns:a16="http://schemas.microsoft.com/office/drawing/2014/main" val="20001"/>
                    </a:ext>
                  </a:extLst>
                </a:gridCol>
                <a:gridCol w="1120150">
                  <a:extLst>
                    <a:ext uri="{9D8B030D-6E8A-4147-A177-3AD203B41FA5}">
                      <a16:colId xmlns:a16="http://schemas.microsoft.com/office/drawing/2014/main" val="20002"/>
                    </a:ext>
                  </a:extLst>
                </a:gridCol>
                <a:gridCol w="1151575">
                  <a:extLst>
                    <a:ext uri="{9D8B030D-6E8A-4147-A177-3AD203B41FA5}">
                      <a16:colId xmlns:a16="http://schemas.microsoft.com/office/drawing/2014/main" val="20003"/>
                    </a:ext>
                  </a:extLst>
                </a:gridCol>
                <a:gridCol w="921250">
                  <a:extLst>
                    <a:ext uri="{9D8B030D-6E8A-4147-A177-3AD203B41FA5}">
                      <a16:colId xmlns:a16="http://schemas.microsoft.com/office/drawing/2014/main" val="20004"/>
                    </a:ext>
                  </a:extLst>
                </a:gridCol>
              </a:tblGrid>
              <a:tr h="404775">
                <a:tc gridSpan="5">
                  <a:txBody>
                    <a:bodyPr/>
                    <a:lstStyle/>
                    <a:p>
                      <a:pPr marL="0" lvl="0" indent="0" algn="l" rtl="0">
                        <a:lnSpc>
                          <a:spcPct val="115000"/>
                        </a:lnSpc>
                        <a:spcBef>
                          <a:spcPts val="0"/>
                        </a:spcBef>
                        <a:spcAft>
                          <a:spcPts val="0"/>
                        </a:spcAft>
                        <a:buNone/>
                      </a:pPr>
                      <a:r>
                        <a:rPr lang="it-IT" sz="1300" b="1">
                          <a:solidFill>
                            <a:schemeClr val="lt1"/>
                          </a:solidFill>
                        </a:rPr>
                        <a:t>Data Processing</a:t>
                      </a:r>
                      <a:endParaRPr sz="1300" b="1">
                        <a:solidFill>
                          <a:schemeClr val="l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5"/>
                    </a:solidFill>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0000"/>
                  </a:ext>
                </a:extLst>
              </a:tr>
              <a:tr h="352425">
                <a:tc>
                  <a:txBody>
                    <a:bodyPr/>
                    <a:lstStyle/>
                    <a:p>
                      <a:pPr marL="0" lvl="0" indent="0" algn="l" rtl="0">
                        <a:lnSpc>
                          <a:spcPct val="115000"/>
                        </a:lnSpc>
                        <a:spcBef>
                          <a:spcPts val="0"/>
                        </a:spcBef>
                        <a:spcAft>
                          <a:spcPts val="0"/>
                        </a:spcAft>
                        <a:buNone/>
                      </a:pPr>
                      <a:r>
                        <a:rPr lang="it-IT" sz="1000" b="1" u="sng">
                          <a:solidFill>
                            <a:schemeClr val="hlink"/>
                          </a:solidFill>
                          <a:hlinkClick r:id="rId5"/>
                        </a:rPr>
                        <a:t>WP.id</a:t>
                      </a:r>
                      <a:endParaRPr sz="1000" b="1" u="sng">
                        <a:solidFill>
                          <a:schemeClr val="hlink"/>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Topic</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App Name</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Ref. Person/Inst.</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000" b="1"/>
                        <a:t>% Achiev.</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2425">
                <a:tc>
                  <a:txBody>
                    <a:bodyPr/>
                    <a:lstStyle/>
                    <a:p>
                      <a:pPr marL="0" lvl="0" indent="0" algn="l" rtl="0">
                        <a:lnSpc>
                          <a:spcPct val="115000"/>
                        </a:lnSpc>
                        <a:spcBef>
                          <a:spcPts val="0"/>
                        </a:spcBef>
                        <a:spcAft>
                          <a:spcPts val="0"/>
                        </a:spcAft>
                        <a:buNone/>
                      </a:pPr>
                      <a:r>
                        <a:rPr lang="it-IT" sz="1000" b="1">
                          <a:solidFill>
                            <a:srgbClr val="4285F4"/>
                          </a:solidFill>
                        </a:rPr>
                        <a:t>2.3</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High performance Stingray</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Stingray</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Matteo Bachetti - INAF-OAC</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70.0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741" name="Google Shape;741;g3347031b06d_1_16"/>
          <p:cNvGraphicFramePr/>
          <p:nvPr>
            <p:extLst>
              <p:ext uri="{D42A27DB-BD31-4B8C-83A1-F6EECF244321}">
                <p14:modId xmlns:p14="http://schemas.microsoft.com/office/powerpoint/2010/main" val="3648948266"/>
              </p:ext>
            </p:extLst>
          </p:nvPr>
        </p:nvGraphicFramePr>
        <p:xfrm>
          <a:off x="6063200" y="3324100"/>
          <a:ext cx="6061425" cy="2521379"/>
        </p:xfrm>
        <a:graphic>
          <a:graphicData uri="http://schemas.openxmlformats.org/drawingml/2006/table">
            <a:tbl>
              <a:tblPr>
                <a:noFill/>
                <a:tableStyleId>{3D1B7112-DEE7-415F-A3FE-E98A6E54CFAF}</a:tableStyleId>
              </a:tblPr>
              <a:tblGrid>
                <a:gridCol w="847975">
                  <a:extLst>
                    <a:ext uri="{9D8B030D-6E8A-4147-A177-3AD203B41FA5}">
                      <a16:colId xmlns:a16="http://schemas.microsoft.com/office/drawing/2014/main" val="20000"/>
                    </a:ext>
                  </a:extLst>
                </a:gridCol>
                <a:gridCol w="2020475">
                  <a:extLst>
                    <a:ext uri="{9D8B030D-6E8A-4147-A177-3AD203B41FA5}">
                      <a16:colId xmlns:a16="http://schemas.microsoft.com/office/drawing/2014/main" val="20001"/>
                    </a:ext>
                  </a:extLst>
                </a:gridCol>
                <a:gridCol w="1120150">
                  <a:extLst>
                    <a:ext uri="{9D8B030D-6E8A-4147-A177-3AD203B41FA5}">
                      <a16:colId xmlns:a16="http://schemas.microsoft.com/office/drawing/2014/main" val="20002"/>
                    </a:ext>
                  </a:extLst>
                </a:gridCol>
                <a:gridCol w="1151575">
                  <a:extLst>
                    <a:ext uri="{9D8B030D-6E8A-4147-A177-3AD203B41FA5}">
                      <a16:colId xmlns:a16="http://schemas.microsoft.com/office/drawing/2014/main" val="20003"/>
                    </a:ext>
                  </a:extLst>
                </a:gridCol>
                <a:gridCol w="921250">
                  <a:extLst>
                    <a:ext uri="{9D8B030D-6E8A-4147-A177-3AD203B41FA5}">
                      <a16:colId xmlns:a16="http://schemas.microsoft.com/office/drawing/2014/main" val="20004"/>
                    </a:ext>
                  </a:extLst>
                </a:gridCol>
              </a:tblGrid>
              <a:tr h="397950">
                <a:tc gridSpan="5">
                  <a:txBody>
                    <a:bodyPr/>
                    <a:lstStyle/>
                    <a:p>
                      <a:pPr marL="0" lvl="0" indent="0" algn="l" rtl="0">
                        <a:lnSpc>
                          <a:spcPct val="115000"/>
                        </a:lnSpc>
                        <a:spcBef>
                          <a:spcPts val="0"/>
                        </a:spcBef>
                        <a:spcAft>
                          <a:spcPts val="0"/>
                        </a:spcAft>
                        <a:buNone/>
                      </a:pPr>
                      <a:r>
                        <a:rPr lang="it-IT" sz="1300" b="1">
                          <a:solidFill>
                            <a:schemeClr val="lt1"/>
                          </a:solidFill>
                        </a:rPr>
                        <a:t>Numerical Modeling</a:t>
                      </a:r>
                      <a:endParaRPr sz="1300" b="1">
                        <a:solidFill>
                          <a:schemeClr val="l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0000"/>
                  </a:ext>
                </a:extLst>
              </a:tr>
              <a:tr h="352425">
                <a:tc>
                  <a:txBody>
                    <a:bodyPr/>
                    <a:lstStyle/>
                    <a:p>
                      <a:pPr marL="0" lvl="0" indent="0" algn="l" rtl="0">
                        <a:lnSpc>
                          <a:spcPct val="115000"/>
                        </a:lnSpc>
                        <a:spcBef>
                          <a:spcPts val="0"/>
                        </a:spcBef>
                        <a:spcAft>
                          <a:spcPts val="0"/>
                        </a:spcAft>
                        <a:buNone/>
                      </a:pPr>
                      <a:r>
                        <a:rPr lang="it-IT" sz="1000" b="1" u="sng">
                          <a:solidFill>
                            <a:schemeClr val="hlink"/>
                          </a:solidFill>
                          <a:hlinkClick r:id="rId5"/>
                        </a:rPr>
                        <a:t>WP.id</a:t>
                      </a:r>
                      <a:endParaRPr sz="1000" b="1" u="sng">
                        <a:solidFill>
                          <a:schemeClr val="hlink"/>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Topic</a:t>
                      </a:r>
                      <a:endParaRPr sz="1000" b="1">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App Name</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Ref. Person/Inst.</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000" b="1"/>
                        <a:t>% Achiev.</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2425">
                <a:tc>
                  <a:txBody>
                    <a:bodyPr/>
                    <a:lstStyle/>
                    <a:p>
                      <a:pPr marL="0" lvl="0" indent="0" algn="l" rtl="0">
                        <a:lnSpc>
                          <a:spcPct val="115000"/>
                        </a:lnSpc>
                        <a:spcBef>
                          <a:spcPts val="0"/>
                        </a:spcBef>
                        <a:spcAft>
                          <a:spcPts val="0"/>
                        </a:spcAft>
                        <a:buNone/>
                      </a:pPr>
                      <a:r>
                        <a:rPr lang="it-IT" sz="1000" b="1">
                          <a:solidFill>
                            <a:srgbClr val="4285F4"/>
                          </a:solidFill>
                        </a:rPr>
                        <a:t>2.2</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Coupling neural network driven chemical emulation with RAMSES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RAMSES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Andrea Pallottini - SNS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dirty="0">
                          <a:solidFill>
                            <a:schemeClr val="accent1"/>
                          </a:solidFill>
                        </a:rPr>
                        <a:t>60.0</a:t>
                      </a:r>
                      <a:endParaRPr sz="1200" b="1" dirty="0">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2425">
                <a:tc>
                  <a:txBody>
                    <a:bodyPr/>
                    <a:lstStyle/>
                    <a:p>
                      <a:pPr marL="0" lvl="0" indent="0" algn="l" rtl="0">
                        <a:lnSpc>
                          <a:spcPct val="115000"/>
                        </a:lnSpc>
                        <a:spcBef>
                          <a:spcPts val="0"/>
                        </a:spcBef>
                        <a:spcAft>
                          <a:spcPts val="0"/>
                        </a:spcAft>
                        <a:buNone/>
                      </a:pPr>
                      <a:r>
                        <a:rPr lang="it-IT" sz="1000" b="1">
                          <a:solidFill>
                            <a:srgbClr val="4285F4"/>
                          </a:solidFill>
                        </a:rPr>
                        <a:t>2.5</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GalaPy - the Spectral modelling tool for galaxies on the GPU</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GalaPy</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Andrea Lapi </a:t>
                      </a:r>
                      <a:endParaRPr sz="1000"/>
                    </a:p>
                    <a:p>
                      <a:pPr marL="0" lvl="0" indent="0" algn="l" rtl="0">
                        <a:lnSpc>
                          <a:spcPct val="115000"/>
                        </a:lnSpc>
                        <a:spcBef>
                          <a:spcPts val="0"/>
                        </a:spcBef>
                        <a:spcAft>
                          <a:spcPts val="0"/>
                        </a:spcAft>
                        <a:buNone/>
                      </a:pPr>
                      <a:r>
                        <a:rPr lang="it-IT" sz="1000"/>
                        <a:t>SISSA</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75.0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2425">
                <a:tc>
                  <a:txBody>
                    <a:bodyPr/>
                    <a:lstStyle/>
                    <a:p>
                      <a:pPr marL="0" lvl="0" indent="0" algn="l" rtl="0">
                        <a:lnSpc>
                          <a:spcPct val="115000"/>
                        </a:lnSpc>
                        <a:spcBef>
                          <a:spcPts val="0"/>
                        </a:spcBef>
                        <a:spcAft>
                          <a:spcPts val="0"/>
                        </a:spcAft>
                        <a:buNone/>
                      </a:pPr>
                      <a:r>
                        <a:rPr lang="it-IT" sz="1000" b="1">
                          <a:solidFill>
                            <a:srgbClr val="4285F4"/>
                          </a:solidFill>
                        </a:rPr>
                        <a:t>2.6</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LiteBIRD simulation framework. Simulate crosstalk effects between detectors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LiteBIRD</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Giovanni Signorelli, Andrea Sabatucci  INFN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65.0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74650">
                <a:tc>
                  <a:txBody>
                    <a:bodyPr/>
                    <a:lstStyle/>
                    <a:p>
                      <a:pPr marL="0" lvl="0" indent="0" algn="l" rtl="0">
                        <a:lnSpc>
                          <a:spcPct val="115000"/>
                        </a:lnSpc>
                        <a:spcBef>
                          <a:spcPts val="0"/>
                        </a:spcBef>
                        <a:spcAft>
                          <a:spcPts val="0"/>
                        </a:spcAft>
                        <a:buNone/>
                      </a:pPr>
                      <a:r>
                        <a:rPr lang="it-IT" sz="1000" b="1">
                          <a:solidFill>
                            <a:srgbClr val="4285F4"/>
                          </a:solidFill>
                        </a:rPr>
                        <a:t>2.7</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TEPID-WINE for generating spectroscopic models for AGN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TEPID-WINE</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Alfredo Luminari - UniTOV</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dirty="0">
                          <a:solidFill>
                            <a:schemeClr val="accent1"/>
                          </a:solidFill>
                        </a:rPr>
                        <a:t>65.0</a:t>
                      </a:r>
                      <a:endParaRPr sz="1200" b="1" dirty="0">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742" name="Google Shape;742;g3347031b06d_1_16"/>
          <p:cNvSpPr txBox="1"/>
          <p:nvPr/>
        </p:nvSpPr>
        <p:spPr>
          <a:xfrm>
            <a:off x="1039300" y="5127075"/>
            <a:ext cx="4084200" cy="3555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it-IT" sz="1900" b="1" dirty="0" err="1">
                <a:solidFill>
                  <a:schemeClr val="lt1"/>
                </a:solidFill>
                <a:latin typeface="Titillium Web"/>
                <a:ea typeface="Titillium Web"/>
                <a:cs typeface="Titillium Web"/>
                <a:sym typeface="Titillium Web"/>
              </a:rPr>
              <a:t>Average</a:t>
            </a:r>
            <a:r>
              <a:rPr lang="it-IT" sz="1900" b="1" dirty="0">
                <a:solidFill>
                  <a:schemeClr val="lt1"/>
                </a:solidFill>
                <a:latin typeface="Titillium Web"/>
                <a:ea typeface="Titillium Web"/>
                <a:cs typeface="Titillium Web"/>
                <a:sym typeface="Titillium Web"/>
              </a:rPr>
              <a:t> % of achievement:     70.0 % </a:t>
            </a:r>
            <a:endParaRPr sz="1900" b="1" i="0" u="none" strike="noStrike" cap="none" dirty="0">
              <a:solidFill>
                <a:schemeClr val="lt1"/>
              </a:solidFill>
              <a:latin typeface="Titillium Web"/>
              <a:ea typeface="Titillium Web"/>
              <a:cs typeface="Titillium Web"/>
              <a:sym typeface="Titillium Web"/>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g3347031b06d_0_346"/>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749" name="Google Shape;749;g3347031b06d_0_346"/>
          <p:cNvGrpSpPr/>
          <p:nvPr/>
        </p:nvGrpSpPr>
        <p:grpSpPr>
          <a:xfrm>
            <a:off x="0" y="6511282"/>
            <a:ext cx="12192000" cy="361767"/>
            <a:chOff x="0" y="6511282"/>
            <a:chExt cx="12192000" cy="361767"/>
          </a:xfrm>
        </p:grpSpPr>
        <p:pic>
          <p:nvPicPr>
            <p:cNvPr id="750" name="Google Shape;750;g3347031b06d_0_346"/>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751" name="Google Shape;751;g3347031b06d_0_346"/>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752" name="Google Shape;752;g3347031b06d_0_346"/>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753" name="Google Shape;753;g3347031b06d_0_346"/>
          <p:cNvSpPr txBox="1"/>
          <p:nvPr/>
        </p:nvSpPr>
        <p:spPr>
          <a:xfrm>
            <a:off x="77176" y="957900"/>
            <a:ext cx="7256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a:solidFill>
                  <a:schemeClr val="dk1"/>
                </a:solidFill>
                <a:latin typeface="Titillium Web"/>
                <a:ea typeface="Titillium Web"/>
                <a:cs typeface="Titillium Web"/>
                <a:sym typeface="Titillium Web"/>
              </a:rPr>
              <a:t>WP3: Big Data Analysis, Machine Learning and Visualization.</a:t>
            </a:r>
            <a:endParaRPr sz="2100" b="1" i="0" u="none" strike="noStrike" cap="none">
              <a:solidFill>
                <a:schemeClr val="dk1"/>
              </a:solidFill>
              <a:latin typeface="Titillium Web"/>
              <a:ea typeface="Titillium Web"/>
              <a:cs typeface="Titillium Web"/>
              <a:sym typeface="Titillium Web"/>
            </a:endParaRPr>
          </a:p>
        </p:txBody>
      </p:sp>
      <p:sp>
        <p:nvSpPr>
          <p:cNvPr id="754" name="Google Shape;754;g3347031b06d_0_346"/>
          <p:cNvSpPr txBox="1"/>
          <p:nvPr/>
        </p:nvSpPr>
        <p:spPr>
          <a:xfrm>
            <a:off x="149100" y="1625988"/>
            <a:ext cx="11893800" cy="21150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Clr>
                <a:schemeClr val="dk1"/>
              </a:buClr>
              <a:buSzPts val="1100"/>
              <a:buFont typeface="Arial"/>
              <a:buNone/>
            </a:pPr>
            <a:r>
              <a:rPr lang="it-IT" sz="1500">
                <a:solidFill>
                  <a:schemeClr val="dk1"/>
                </a:solidFill>
                <a:highlight>
                  <a:srgbClr val="FFFFFF"/>
                </a:highlight>
                <a:latin typeface="Titillium Web"/>
                <a:ea typeface="Titillium Web"/>
                <a:cs typeface="Titillium Web"/>
                <a:sym typeface="Titillium Web"/>
              </a:rPr>
              <a:t>This WP develops a prototype</a:t>
            </a:r>
            <a:r>
              <a:rPr lang="it-IT" sz="1500" b="1">
                <a:solidFill>
                  <a:schemeClr val="dk1"/>
                </a:solidFill>
                <a:highlight>
                  <a:srgbClr val="FFFFFF"/>
                </a:highlight>
                <a:latin typeface="Titillium Web"/>
                <a:ea typeface="Titillium Web"/>
                <a:cs typeface="Titillium Web"/>
                <a:sym typeface="Titillium Web"/>
              </a:rPr>
              <a:t> framework of data analysis, based on Machine Learning (ML) and Visualization tools </a:t>
            </a:r>
            <a:r>
              <a:rPr lang="it-IT" sz="1500">
                <a:solidFill>
                  <a:schemeClr val="dk1"/>
                </a:solidFill>
                <a:highlight>
                  <a:srgbClr val="FFFFFF"/>
                </a:highlight>
                <a:latin typeface="Titillium Web"/>
                <a:ea typeface="Titillium Web"/>
                <a:cs typeface="Titillium Web"/>
                <a:sym typeface="Titillium Web"/>
              </a:rPr>
              <a:t>exploiting diverse computing platforms and combining them with exascale applications. The framework will be tailored to the community, identifying the use case best suited to tackle high-performance visualization tools and ML techniques. </a:t>
            </a:r>
            <a:br>
              <a:rPr lang="it-IT" sz="1500">
                <a:solidFill>
                  <a:schemeClr val="dk1"/>
                </a:solidFill>
                <a:highlight>
                  <a:srgbClr val="FFFFFF"/>
                </a:highlight>
                <a:latin typeface="Titillium Web"/>
                <a:ea typeface="Titillium Web"/>
                <a:cs typeface="Titillium Web"/>
                <a:sym typeface="Titillium Web"/>
              </a:rPr>
            </a:br>
            <a:r>
              <a:rPr lang="it-IT" sz="1500">
                <a:solidFill>
                  <a:schemeClr val="dk1"/>
                </a:solidFill>
                <a:highlight>
                  <a:srgbClr val="FFFFFF"/>
                </a:highlight>
                <a:latin typeface="Titillium Web"/>
                <a:ea typeface="Titillium Web"/>
                <a:cs typeface="Titillium Web"/>
                <a:sym typeface="Titillium Web"/>
              </a:rPr>
              <a:t>Furthermore, it copes with observational data coming from challenging large experiments (e.g. LOFAR, MeerKAT, SKAO data challenges, Large Simulations Datasets, CTA etc). </a:t>
            </a:r>
            <a:endParaRPr sz="1500">
              <a:solidFill>
                <a:schemeClr val="dk1"/>
              </a:solidFill>
              <a:highlight>
                <a:srgbClr val="FFFFFF"/>
              </a:highlight>
              <a:latin typeface="Titillium Web"/>
              <a:ea typeface="Titillium Web"/>
              <a:cs typeface="Titillium Web"/>
              <a:sym typeface="Titillium Web"/>
            </a:endParaRPr>
          </a:p>
          <a:p>
            <a:pPr marL="0" marR="0" lvl="0" indent="0" algn="l" rtl="0">
              <a:lnSpc>
                <a:spcPct val="90000"/>
              </a:lnSpc>
              <a:spcBef>
                <a:spcPts val="0"/>
              </a:spcBef>
              <a:spcAft>
                <a:spcPts val="0"/>
              </a:spcAft>
              <a:buClr>
                <a:schemeClr val="dk1"/>
              </a:buClr>
              <a:buSzPts val="1100"/>
              <a:buFont typeface="Arial"/>
              <a:buNone/>
            </a:pPr>
            <a:r>
              <a:rPr lang="it-IT" sz="1100" b="0" i="0" u="none" strike="noStrike" cap="none">
                <a:solidFill>
                  <a:schemeClr val="dk1"/>
                </a:solidFill>
                <a:latin typeface="Titillium Web"/>
                <a:ea typeface="Titillium Web"/>
                <a:cs typeface="Titillium Web"/>
                <a:sym typeface="Titillium Web"/>
              </a:rPr>
              <a:t>	 </a:t>
            </a:r>
            <a:endParaRPr sz="1100" b="0" i="0" u="none" strike="noStrike" cap="none">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b="1" i="0" u="none" strike="noStrike" cap="none">
                <a:solidFill>
                  <a:schemeClr val="dk1"/>
                </a:solidFill>
                <a:latin typeface="Titillium Web"/>
                <a:ea typeface="Titillium Web"/>
                <a:cs typeface="Titillium Web"/>
                <a:sym typeface="Titillium Web"/>
              </a:rPr>
              <a:t>Affiliate Institutions</a:t>
            </a:r>
            <a:r>
              <a:rPr lang="it-IT" sz="1500" b="1">
                <a:solidFill>
                  <a:schemeClr val="dk1"/>
                </a:solidFill>
                <a:latin typeface="Titillium Web"/>
                <a:ea typeface="Titillium Web"/>
                <a:cs typeface="Titillium Web"/>
                <a:sym typeface="Titillium Web"/>
              </a:rPr>
              <a:t>: I</a:t>
            </a:r>
            <a:r>
              <a:rPr lang="it-IT" sz="1500">
                <a:solidFill>
                  <a:schemeClr val="dk1"/>
                </a:solidFill>
                <a:latin typeface="Titillium Web"/>
                <a:ea typeface="Titillium Web"/>
                <a:cs typeface="Titillium Web"/>
                <a:sym typeface="Titillium Web"/>
              </a:rPr>
              <a:t>NAF 225 PM, UniTS 25 PM, SISSA 47 PM, Unito 34 PM, UniCT 62 PM, INFN 118 PM, SNS 49 PM, ROMTOV 30 PM</a:t>
            </a: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b="1">
                <a:solidFill>
                  <a:schemeClr val="dk1"/>
                </a:solidFill>
                <a:latin typeface="Titillium Web"/>
                <a:ea typeface="Titillium Web"/>
                <a:cs typeface="Titillium Web"/>
                <a:sym typeface="Titillium Web"/>
              </a:rPr>
              <a:t>Total effort: </a:t>
            </a:r>
            <a:r>
              <a:rPr lang="it-IT" sz="1500">
                <a:solidFill>
                  <a:schemeClr val="dk1"/>
                </a:solidFill>
                <a:latin typeface="Titillium Web"/>
                <a:ea typeface="Titillium Web"/>
                <a:cs typeface="Titillium Web"/>
                <a:sym typeface="Titillium Web"/>
              </a:rPr>
              <a:t>590 PM </a:t>
            </a: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b="1" i="0" u="none" strike="noStrike" cap="none">
                <a:solidFill>
                  <a:schemeClr val="dk1"/>
                </a:solidFill>
                <a:latin typeface="Titillium Web"/>
                <a:ea typeface="Titillium Web"/>
                <a:cs typeface="Titillium Web"/>
                <a:sym typeface="Titillium Web"/>
              </a:rPr>
              <a:t>Main </a:t>
            </a:r>
            <a:r>
              <a:rPr lang="it-IT" sz="1500" b="1">
                <a:solidFill>
                  <a:schemeClr val="dk1"/>
                </a:solidFill>
                <a:latin typeface="Titillium Web"/>
                <a:ea typeface="Titillium Web"/>
                <a:cs typeface="Titillium Web"/>
                <a:sym typeface="Titillium Web"/>
              </a:rPr>
              <a:t>Tasks overview:</a:t>
            </a:r>
            <a:endParaRPr sz="1600" b="1" u="sng">
              <a:solidFill>
                <a:srgbClr val="2F5496"/>
              </a:solidFill>
              <a:latin typeface="Titillium Web"/>
              <a:ea typeface="Titillium Web"/>
              <a:cs typeface="Titillium Web"/>
              <a:sym typeface="Titillium Web"/>
            </a:endParaRPr>
          </a:p>
        </p:txBody>
      </p:sp>
      <p:graphicFrame>
        <p:nvGraphicFramePr>
          <p:cNvPr id="755" name="Google Shape;755;g3347031b06d_0_346"/>
          <p:cNvGraphicFramePr/>
          <p:nvPr/>
        </p:nvGraphicFramePr>
        <p:xfrm>
          <a:off x="797700" y="3942850"/>
          <a:ext cx="10287000" cy="2337726"/>
        </p:xfrm>
        <a:graphic>
          <a:graphicData uri="http://schemas.openxmlformats.org/drawingml/2006/table">
            <a:tbl>
              <a:tblPr>
                <a:noFill/>
                <a:tableStyleId>{F00F2969-47FF-47BC-B6A5-73630CABE9CA}</a:tableStyleId>
              </a:tblPr>
              <a:tblGrid>
                <a:gridCol w="798575">
                  <a:extLst>
                    <a:ext uri="{9D8B030D-6E8A-4147-A177-3AD203B41FA5}">
                      <a16:colId xmlns:a16="http://schemas.microsoft.com/office/drawing/2014/main" val="20000"/>
                    </a:ext>
                  </a:extLst>
                </a:gridCol>
                <a:gridCol w="94884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it-IT" sz="1600" b="1">
                          <a:solidFill>
                            <a:schemeClr val="dk1"/>
                          </a:solidFill>
                          <a:latin typeface="Titillium Web"/>
                          <a:ea typeface="Titillium Web"/>
                          <a:cs typeface="Titillium Web"/>
                          <a:sym typeface="Titillium Web"/>
                        </a:rPr>
                        <a:t>Requirements from SPOKE 3 Community </a:t>
                      </a:r>
                      <a:endParaRPr sz="1600" b="1">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None/>
                      </a:pPr>
                      <a:endParaRPr sz="1200" b="1">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None/>
                      </a:pPr>
                      <a:r>
                        <a:rPr lang="it-IT" sz="1200" b="1">
                          <a:solidFill>
                            <a:schemeClr val="dk1"/>
                          </a:solidFill>
                          <a:latin typeface="Titillium Web"/>
                          <a:ea typeface="Titillium Web"/>
                          <a:cs typeface="Titillium Web"/>
                          <a:sym typeface="Titillium Web"/>
                        </a:rPr>
                        <a:t>Status: </a:t>
                      </a:r>
                      <a:r>
                        <a:rPr lang="it-IT" sz="1200">
                          <a:solidFill>
                            <a:schemeClr val="dk1"/>
                          </a:solidFill>
                          <a:latin typeface="Titillium Web"/>
                          <a:ea typeface="Titillium Web"/>
                          <a:cs typeface="Titillium Web"/>
                          <a:sym typeface="Titillium Web"/>
                        </a:rPr>
                        <a:t>Completed</a:t>
                      </a:r>
                      <a:endParaRPr sz="1200">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it-IT" sz="1600" b="1">
                          <a:latin typeface="Titillium Web"/>
                          <a:ea typeface="Titillium Web"/>
                          <a:cs typeface="Titillium Web"/>
                          <a:sym typeface="Titillium Web"/>
                        </a:rPr>
                        <a:t>Innovative Machine Learning </a:t>
                      </a:r>
                      <a:r>
                        <a:rPr lang="it-IT" sz="1600">
                          <a:latin typeface="Titillium Web"/>
                          <a:ea typeface="Titillium Web"/>
                          <a:cs typeface="Titillium Web"/>
                          <a:sym typeface="Titillium Web"/>
                        </a:rPr>
                        <a:t>.</a:t>
                      </a:r>
                      <a:endParaRPr sz="1600">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600">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1400"/>
                        </a:spcBef>
                        <a:spcAft>
                          <a:spcPts val="0"/>
                        </a:spcAft>
                        <a:buNone/>
                      </a:pPr>
                      <a:r>
                        <a:rPr lang="it-IT" sz="1600" b="1">
                          <a:solidFill>
                            <a:schemeClr val="dk1"/>
                          </a:solidFill>
                          <a:latin typeface="Titillium Web"/>
                          <a:ea typeface="Titillium Web"/>
                          <a:cs typeface="Titillium Web"/>
                          <a:sym typeface="Titillium Web"/>
                        </a:rPr>
                        <a:t>HPC/Cloud Visualization Services </a:t>
                      </a:r>
                      <a:endParaRPr sz="1600" b="1">
                        <a:solidFill>
                          <a:schemeClr val="dk1"/>
                        </a:solidFill>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200" b="1">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756" name="Google Shape;756;g3347031b06d_0_346"/>
          <p:cNvPicPr preferRelativeResize="0"/>
          <p:nvPr/>
        </p:nvPicPr>
        <p:blipFill>
          <a:blip r:embed="rId5">
            <a:alphaModFix/>
          </a:blip>
          <a:stretch>
            <a:fillRect/>
          </a:stretch>
        </p:blipFill>
        <p:spPr>
          <a:xfrm>
            <a:off x="904100" y="4025975"/>
            <a:ext cx="646975" cy="309600"/>
          </a:xfrm>
          <a:prstGeom prst="rect">
            <a:avLst/>
          </a:prstGeom>
          <a:noFill/>
          <a:ln>
            <a:noFill/>
          </a:ln>
        </p:spPr>
      </p:pic>
      <p:sp>
        <p:nvSpPr>
          <p:cNvPr id="757" name="Google Shape;757;g3347031b06d_0_346"/>
          <p:cNvSpPr/>
          <p:nvPr/>
        </p:nvSpPr>
        <p:spPr>
          <a:xfrm>
            <a:off x="903575" y="5527625"/>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758" name="Google Shape;758;g3347031b06d_0_346"/>
          <p:cNvGrpSpPr/>
          <p:nvPr/>
        </p:nvGrpSpPr>
        <p:grpSpPr>
          <a:xfrm>
            <a:off x="903575" y="4776800"/>
            <a:ext cx="648000" cy="309600"/>
            <a:chOff x="966475" y="4022000"/>
            <a:chExt cx="648000" cy="309600"/>
          </a:xfrm>
        </p:grpSpPr>
        <p:sp>
          <p:nvSpPr>
            <p:cNvPr id="759" name="Google Shape;759;g3347031b06d_0_346"/>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60" name="Google Shape;760;g3347031b06d_0_346"/>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761" name="Google Shape;761;g3347031b06d_0_346"/>
          <p:cNvSpPr/>
          <p:nvPr/>
        </p:nvSpPr>
        <p:spPr>
          <a:xfrm>
            <a:off x="1106213" y="5615075"/>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g3347031b06d_0_370"/>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768" name="Google Shape;768;g3347031b06d_0_370"/>
          <p:cNvGrpSpPr/>
          <p:nvPr/>
        </p:nvGrpSpPr>
        <p:grpSpPr>
          <a:xfrm>
            <a:off x="0" y="6511282"/>
            <a:ext cx="12192000" cy="361767"/>
            <a:chOff x="0" y="6511282"/>
            <a:chExt cx="12192000" cy="361767"/>
          </a:xfrm>
        </p:grpSpPr>
        <p:pic>
          <p:nvPicPr>
            <p:cNvPr id="769" name="Google Shape;769;g3347031b06d_0_370"/>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770" name="Google Shape;770;g3347031b06d_0_370"/>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771" name="Google Shape;771;g3347031b06d_0_370"/>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772" name="Google Shape;772;g3347031b06d_0_370"/>
          <p:cNvSpPr txBox="1"/>
          <p:nvPr/>
        </p:nvSpPr>
        <p:spPr>
          <a:xfrm>
            <a:off x="77174" y="957900"/>
            <a:ext cx="112449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WP3: Big Data Analysis, Machine Learning and Visualization.</a:t>
            </a:r>
            <a:endParaRPr sz="2100" b="1">
              <a:solidFill>
                <a:schemeClr val="dk1"/>
              </a:solidFill>
              <a:latin typeface="Titillium Web"/>
              <a:ea typeface="Titillium Web"/>
              <a:cs typeface="Titillium Web"/>
              <a:sym typeface="Titillium Web"/>
            </a:endParaRPr>
          </a:p>
        </p:txBody>
      </p:sp>
      <p:sp>
        <p:nvSpPr>
          <p:cNvPr id="773" name="Google Shape;773;g3347031b06d_0_370"/>
          <p:cNvSpPr txBox="1"/>
          <p:nvPr/>
        </p:nvSpPr>
        <p:spPr>
          <a:xfrm>
            <a:off x="149100" y="1544200"/>
            <a:ext cx="11893800" cy="46752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a:solidFill>
                  <a:schemeClr val="dk1"/>
                </a:solidFill>
                <a:latin typeface="Titillium Web"/>
                <a:ea typeface="Titillium Web"/>
                <a:cs typeface="Titillium Web"/>
                <a:sym typeface="Titillium Web"/>
              </a:rPr>
              <a:t>Task 3.1: Requirements from SPOKE 3 Community (Completed)</a:t>
            </a:r>
            <a:endParaRPr sz="1600" b="1">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a:solidFill>
                  <a:schemeClr val="dk1"/>
                </a:solidFill>
                <a:latin typeface="Titillium Web"/>
                <a:ea typeface="Titillium Web"/>
                <a:cs typeface="Titillium Web"/>
                <a:sym typeface="Titillium Web"/>
              </a:rPr>
              <a:t>Objective:</a:t>
            </a:r>
            <a:r>
              <a:rPr lang="it-IT" sz="1600">
                <a:solidFill>
                  <a:schemeClr val="dk1"/>
                </a:solidFill>
                <a:latin typeface="Titillium Web"/>
                <a:ea typeface="Titillium Web"/>
                <a:cs typeface="Titillium Web"/>
                <a:sym typeface="Titillium Web"/>
              </a:rPr>
              <a:t> Assess the requirements of the community for ML and Visualization tools, focusing on large simulations and observational data.</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endParaRPr sz="160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a:solidFill>
                  <a:schemeClr val="dk1"/>
                </a:solidFill>
                <a:latin typeface="Titillium Web"/>
                <a:ea typeface="Titillium Web"/>
                <a:cs typeface="Titillium Web"/>
                <a:sym typeface="Titillium Web"/>
              </a:rPr>
              <a:t>Activities:</a:t>
            </a:r>
            <a:endParaRPr sz="1600" b="1">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Collected requirements from the SPOKE 3 community and major experiments (e.g., SKAO, LOFAR, MeerKAT, ASKAP)..</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Evaluated solutions for processing large-scale simulations and observational datasets.</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Identified SKAO use cases as a primary challenge for processing complex, large-scale data.</a:t>
            </a:r>
            <a:endParaRPr sz="160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a:solidFill>
                  <a:schemeClr val="dk1"/>
                </a:solidFill>
                <a:latin typeface="Titillium Web"/>
                <a:ea typeface="Titillium Web"/>
                <a:cs typeface="Titillium Web"/>
                <a:sym typeface="Titillium Web"/>
              </a:rPr>
              <a:t>Status: </a:t>
            </a:r>
            <a:endParaRPr sz="1600" b="1">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1200"/>
              </a:spcAft>
              <a:buNone/>
            </a:pPr>
            <a:r>
              <a:rPr lang="it-IT" sz="1600">
                <a:solidFill>
                  <a:schemeClr val="dk1"/>
                </a:solidFill>
                <a:latin typeface="Titillium Web"/>
                <a:ea typeface="Titillium Web"/>
                <a:cs typeface="Titillium Web"/>
                <a:sym typeface="Titillium Web"/>
              </a:rPr>
              <a:t>✅  </a:t>
            </a:r>
            <a:r>
              <a:rPr lang="it-IT" sz="1600" b="1">
                <a:solidFill>
                  <a:schemeClr val="dk1"/>
                </a:solidFill>
                <a:latin typeface="Titillium Web"/>
                <a:ea typeface="Titillium Web"/>
                <a:cs typeface="Titillium Web"/>
                <a:sym typeface="Titillium Web"/>
              </a:rPr>
              <a:t>Completed on time </a:t>
            </a:r>
            <a:br>
              <a:rPr lang="it-IT" sz="1600" b="1">
                <a:solidFill>
                  <a:schemeClr val="dk1"/>
                </a:solidFill>
                <a:latin typeface="Titillium Web"/>
                <a:ea typeface="Titillium Web"/>
                <a:cs typeface="Titillium Web"/>
                <a:sym typeface="Titillium Web"/>
              </a:rPr>
            </a:br>
            <a:r>
              <a:rPr lang="it-IT" sz="1600" b="1">
                <a:solidFill>
                  <a:schemeClr val="dk1"/>
                </a:solidFill>
                <a:latin typeface="Titillium Web"/>
                <a:ea typeface="Titillium Web"/>
                <a:cs typeface="Titillium Web"/>
                <a:sym typeface="Titillium Web"/>
              </a:rPr>
              <a:t>       Selected 18 Applications</a:t>
            </a:r>
            <a:endParaRPr sz="1600">
              <a:solidFill>
                <a:schemeClr val="dk1"/>
              </a:solidFill>
              <a:latin typeface="Titillium Web"/>
              <a:ea typeface="Titillium Web"/>
              <a:cs typeface="Titillium Web"/>
              <a:sym typeface="Titillium Web"/>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g3347031b06d_0_386"/>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780" name="Google Shape;780;g3347031b06d_0_386"/>
          <p:cNvGrpSpPr/>
          <p:nvPr/>
        </p:nvGrpSpPr>
        <p:grpSpPr>
          <a:xfrm>
            <a:off x="0" y="6511282"/>
            <a:ext cx="12192000" cy="361767"/>
            <a:chOff x="0" y="6511282"/>
            <a:chExt cx="12192000" cy="361767"/>
          </a:xfrm>
        </p:grpSpPr>
        <p:pic>
          <p:nvPicPr>
            <p:cNvPr id="781" name="Google Shape;781;g3347031b06d_0_386"/>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782" name="Google Shape;782;g3347031b06d_0_386"/>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783" name="Google Shape;783;g3347031b06d_0_386"/>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a:t>
              </a:r>
              <a:r>
                <a:rPr lang="it-IT" sz="1400" b="0" i="0" u="none" strike="noStrike" cap="none" dirty="0" err="1">
                  <a:solidFill>
                    <a:schemeClr val="lt1"/>
                  </a:solidFill>
                  <a:latin typeface="Titillium Web"/>
                  <a:ea typeface="Titillium Web"/>
                  <a:cs typeface="Titillium Web"/>
                  <a:sym typeface="Titillium Web"/>
                </a:rPr>
                <a:t>Italian</a:t>
              </a:r>
              <a:r>
                <a:rPr lang="it-IT" sz="1400" b="0" i="0" u="none" strike="noStrike" cap="none" dirty="0">
                  <a:solidFill>
                    <a:schemeClr val="lt1"/>
                  </a:solidFill>
                  <a:latin typeface="Titillium Web"/>
                  <a:ea typeface="Titillium Web"/>
                  <a:cs typeface="Titillium Web"/>
                  <a:sym typeface="Titillium Web"/>
                </a:rPr>
                <a:t> </a:t>
              </a:r>
              <a:r>
                <a:rPr lang="it-IT" sz="1400" b="0" i="0" u="none" strike="noStrike" cap="none" dirty="0" err="1">
                  <a:solidFill>
                    <a:schemeClr val="lt1"/>
                  </a:solidFill>
                  <a:latin typeface="Titillium Web"/>
                  <a:ea typeface="Titillium Web"/>
                  <a:cs typeface="Titillium Web"/>
                  <a:sym typeface="Titillium Web"/>
                </a:rPr>
                <a:t>Research</a:t>
              </a:r>
              <a:r>
                <a:rPr lang="it-IT" sz="1400" b="0" i="0" u="none" strike="noStrike" cap="none" dirty="0">
                  <a:solidFill>
                    <a:schemeClr val="lt1"/>
                  </a:solidFill>
                  <a:latin typeface="Titillium Web"/>
                  <a:ea typeface="Titillium Web"/>
                  <a:cs typeface="Titillium Web"/>
                  <a:sym typeface="Titillium Web"/>
                </a:rPr>
                <a:t>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sp>
        <p:nvSpPr>
          <p:cNvPr id="784" name="Google Shape;784;g3347031b06d_0_386"/>
          <p:cNvSpPr txBox="1"/>
          <p:nvPr/>
        </p:nvSpPr>
        <p:spPr>
          <a:xfrm>
            <a:off x="77174" y="957900"/>
            <a:ext cx="112449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WP3: Big Data Analysis, Machine Learning and Visualization.</a:t>
            </a:r>
            <a:endParaRPr sz="2100" b="1">
              <a:solidFill>
                <a:schemeClr val="dk1"/>
              </a:solidFill>
              <a:latin typeface="Titillium Web"/>
              <a:ea typeface="Titillium Web"/>
              <a:cs typeface="Titillium Web"/>
              <a:sym typeface="Titillium Web"/>
            </a:endParaRPr>
          </a:p>
        </p:txBody>
      </p:sp>
      <p:sp>
        <p:nvSpPr>
          <p:cNvPr id="785" name="Google Shape;785;g3347031b06d_0_386"/>
          <p:cNvSpPr txBox="1"/>
          <p:nvPr/>
        </p:nvSpPr>
        <p:spPr>
          <a:xfrm>
            <a:off x="149097" y="1458491"/>
            <a:ext cx="11893800" cy="5149062"/>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3.2: Innovative Machine Learning (In Progress)</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dirty="0" err="1">
                <a:solidFill>
                  <a:schemeClr val="dk1"/>
                </a:solidFill>
                <a:latin typeface="Titillium Web"/>
                <a:ea typeface="Titillium Web"/>
                <a:cs typeface="Titillium Web"/>
                <a:sym typeface="Titillium Web"/>
              </a:rPr>
              <a:t>Objective</a:t>
            </a:r>
            <a:r>
              <a:rPr lang="it-IT" sz="1600" b="1" dirty="0">
                <a:solidFill>
                  <a:schemeClr val="dk1"/>
                </a:solidFill>
                <a:latin typeface="Titillium Web"/>
                <a:ea typeface="Titillium Web"/>
                <a:cs typeface="Titillium Web"/>
                <a:sym typeface="Titillium Web"/>
              </a:rPr>
              <a:t>:</a:t>
            </a:r>
            <a:r>
              <a:rPr lang="it-IT" sz="1600" dirty="0">
                <a:solidFill>
                  <a:schemeClr val="dk1"/>
                </a:solidFill>
                <a:latin typeface="Titillium Web"/>
                <a:ea typeface="Titillium Web"/>
                <a:cs typeface="Titillium Web"/>
                <a:sym typeface="Titillium Web"/>
              </a:rPr>
              <a:t> Design, </a:t>
            </a:r>
            <a:r>
              <a:rPr lang="it-IT" sz="1600" dirty="0" err="1">
                <a:solidFill>
                  <a:schemeClr val="dk1"/>
                </a:solidFill>
                <a:latin typeface="Titillium Web"/>
                <a:ea typeface="Titillium Web"/>
                <a:cs typeface="Titillium Web"/>
                <a:sym typeface="Titillium Web"/>
              </a:rPr>
              <a:t>implement</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evaluate</a:t>
            </a:r>
            <a:r>
              <a:rPr lang="it-IT" sz="1600" dirty="0">
                <a:solidFill>
                  <a:schemeClr val="dk1"/>
                </a:solidFill>
                <a:latin typeface="Titillium Web"/>
                <a:ea typeface="Titillium Web"/>
                <a:cs typeface="Titillium Web"/>
                <a:sym typeface="Titillium Web"/>
              </a:rPr>
              <a:t> ML </a:t>
            </a:r>
            <a:r>
              <a:rPr lang="it-IT" sz="1600" dirty="0" err="1">
                <a:solidFill>
                  <a:schemeClr val="dk1"/>
                </a:solidFill>
                <a:latin typeface="Titillium Web"/>
                <a:ea typeface="Titillium Web"/>
                <a:cs typeface="Titillium Web"/>
                <a:sym typeface="Titillium Web"/>
              </a:rPr>
              <a:t>components</a:t>
            </a:r>
            <a:r>
              <a:rPr lang="it-IT" sz="1600" dirty="0">
                <a:solidFill>
                  <a:schemeClr val="dk1"/>
                </a:solidFill>
                <a:latin typeface="Titillium Web"/>
                <a:ea typeface="Titillium Web"/>
                <a:cs typeface="Titillium Web"/>
                <a:sym typeface="Titillium Web"/>
              </a:rPr>
              <a:t> for pipelines to handle data </a:t>
            </a:r>
            <a:r>
              <a:rPr lang="it-IT" sz="1600" dirty="0" err="1">
                <a:solidFill>
                  <a:schemeClr val="dk1"/>
                </a:solidFill>
                <a:latin typeface="Titillium Web"/>
                <a:ea typeface="Titillium Web"/>
                <a:cs typeface="Titillium Web"/>
                <a:sym typeface="Titillium Web"/>
              </a:rPr>
              <a:t>transformations</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enrichment</a:t>
            </a:r>
            <a:r>
              <a:rPr lang="it-IT" sz="1600" dirty="0">
                <a:solidFill>
                  <a:schemeClr val="dk1"/>
                </a:solidFill>
                <a:latin typeface="Titillium Web"/>
                <a:ea typeface="Titillium Web"/>
                <a:cs typeface="Titillium Web"/>
                <a:sym typeface="Titillium Web"/>
              </a:rPr>
              <a:t> tasks.</a:t>
            </a:r>
            <a:endParaRPr sz="1600"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Activities:</a:t>
            </a:r>
            <a:endParaRPr sz="1600" b="1"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Designing</a:t>
            </a:r>
            <a:r>
              <a:rPr lang="it-IT" sz="1600" dirty="0">
                <a:solidFill>
                  <a:schemeClr val="dk1"/>
                </a:solidFill>
                <a:latin typeface="Titillium Web"/>
                <a:ea typeface="Titillium Web"/>
                <a:cs typeface="Titillium Web"/>
                <a:sym typeface="Titillium Web"/>
              </a:rPr>
              <a:t> ML models for </a:t>
            </a:r>
            <a:r>
              <a:rPr lang="it-IT" sz="1600" dirty="0" err="1">
                <a:solidFill>
                  <a:schemeClr val="dk1"/>
                </a:solidFill>
                <a:latin typeface="Titillium Web"/>
                <a:ea typeface="Titillium Web"/>
                <a:cs typeface="Titillium Web"/>
                <a:sym typeface="Titillium Web"/>
              </a:rPr>
              <a:t>classification</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segmentation</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reduction</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emulation</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Implementing</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efficient</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scalable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versions</a:t>
            </a:r>
            <a:r>
              <a:rPr lang="it-IT" sz="1600" dirty="0">
                <a:solidFill>
                  <a:schemeClr val="dk1"/>
                </a:solidFill>
                <a:latin typeface="Titillium Web"/>
                <a:ea typeface="Titillium Web"/>
                <a:cs typeface="Titillium Web"/>
                <a:sym typeface="Titillium Web"/>
              </a:rPr>
              <a:t> of the ML </a:t>
            </a:r>
            <a:r>
              <a:rPr lang="it-IT" sz="1600" dirty="0" err="1">
                <a:solidFill>
                  <a:schemeClr val="dk1"/>
                </a:solidFill>
                <a:latin typeface="Titillium Web"/>
                <a:ea typeface="Titillium Web"/>
                <a:cs typeface="Titillium Web"/>
                <a:sym typeface="Titillium Web"/>
              </a:rPr>
              <a:t>components</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Assessing</a:t>
            </a:r>
            <a:r>
              <a:rPr lang="it-IT" sz="1600" dirty="0">
                <a:solidFill>
                  <a:schemeClr val="dk1"/>
                </a:solidFill>
                <a:latin typeface="Titillium Web"/>
                <a:ea typeface="Titillium Web"/>
                <a:cs typeface="Titillium Web"/>
                <a:sym typeface="Titillium Web"/>
              </a:rPr>
              <a:t> performance, </a:t>
            </a:r>
            <a:r>
              <a:rPr lang="it-IT" sz="1600" dirty="0" err="1">
                <a:solidFill>
                  <a:schemeClr val="dk1"/>
                </a:solidFill>
                <a:latin typeface="Titillium Web"/>
                <a:ea typeface="Titillium Web"/>
                <a:cs typeface="Titillium Web"/>
                <a:sym typeface="Titillium Web"/>
              </a:rPr>
              <a:t>both</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computationally</a:t>
            </a:r>
            <a:r>
              <a:rPr lang="it-IT" sz="1600" dirty="0">
                <a:solidFill>
                  <a:schemeClr val="dk1"/>
                </a:solidFill>
                <a:latin typeface="Titillium Web"/>
                <a:ea typeface="Titillium Web"/>
                <a:cs typeface="Titillium Web"/>
                <a:sym typeface="Titillium Web"/>
              </a:rPr>
              <a:t> and in </a:t>
            </a:r>
            <a:r>
              <a:rPr lang="it-IT" sz="1600" dirty="0" err="1">
                <a:solidFill>
                  <a:schemeClr val="dk1"/>
                </a:solidFill>
                <a:latin typeface="Titillium Web"/>
                <a:ea typeface="Titillium Web"/>
                <a:cs typeface="Titillium Web"/>
                <a:sym typeface="Titillium Web"/>
              </a:rPr>
              <a:t>terms</a:t>
            </a:r>
            <a:r>
              <a:rPr lang="it-IT" sz="1600" dirty="0">
                <a:solidFill>
                  <a:schemeClr val="dk1"/>
                </a:solidFill>
                <a:latin typeface="Titillium Web"/>
                <a:ea typeface="Titillium Web"/>
                <a:cs typeface="Titillium Web"/>
                <a:sym typeface="Titillium Web"/>
              </a:rPr>
              <a:t> of </a:t>
            </a:r>
            <a:r>
              <a:rPr lang="it-IT" sz="1600" dirty="0" err="1">
                <a:solidFill>
                  <a:schemeClr val="dk1"/>
                </a:solidFill>
                <a:latin typeface="Titillium Web"/>
                <a:ea typeface="Titillium Web"/>
                <a:cs typeface="Titillium Web"/>
                <a:sym typeface="Titillium Web"/>
              </a:rPr>
              <a:t>outcomes</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Collaborating</a:t>
            </a:r>
            <a:r>
              <a:rPr lang="it-IT" sz="1600" dirty="0">
                <a:solidFill>
                  <a:schemeClr val="dk1"/>
                </a:solidFill>
                <a:latin typeface="Titillium Web"/>
                <a:ea typeface="Titillium Web"/>
                <a:cs typeface="Titillium Web"/>
                <a:sym typeface="Titillium Web"/>
              </a:rPr>
              <a:t> with industrial partners (</a:t>
            </a:r>
            <a:r>
              <a:rPr lang="it-IT" sz="1600" dirty="0" err="1">
                <a:solidFill>
                  <a:schemeClr val="dk1"/>
                </a:solidFill>
                <a:latin typeface="Titillium Web"/>
                <a:ea typeface="Titillium Web"/>
                <a:cs typeface="Titillium Web"/>
                <a:sym typeface="Titillium Web"/>
              </a:rPr>
              <a:t>innovation</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grants</a:t>
            </a:r>
            <a:r>
              <a:rPr lang="it-IT" sz="1600" dirty="0">
                <a:solidFill>
                  <a:schemeClr val="dk1"/>
                </a:solidFill>
                <a:latin typeface="Titillium Web"/>
                <a:ea typeface="Titillium Web"/>
                <a:cs typeface="Titillium Web"/>
                <a:sym typeface="Titillium Web"/>
              </a:rPr>
              <a:t>): </a:t>
            </a:r>
            <a:r>
              <a:rPr lang="it-IT" sz="1600" i="1" dirty="0">
                <a:solidFill>
                  <a:schemeClr val="dk1"/>
                </a:solidFill>
                <a:latin typeface="Titillium Web"/>
                <a:ea typeface="Titillium Web"/>
                <a:cs typeface="Titillium Web"/>
                <a:sym typeface="Titillium Web"/>
              </a:rPr>
              <a:t>Pattern </a:t>
            </a:r>
            <a:r>
              <a:rPr lang="it-IT" sz="1600" i="1" dirty="0" err="1">
                <a:solidFill>
                  <a:schemeClr val="dk1"/>
                </a:solidFill>
                <a:latin typeface="Titillium Web"/>
                <a:ea typeface="Titillium Web"/>
                <a:cs typeface="Titillium Web"/>
                <a:sym typeface="Titillium Web"/>
              </a:rPr>
              <a:t>search</a:t>
            </a:r>
            <a:r>
              <a:rPr lang="it-IT" sz="1600" i="1" dirty="0">
                <a:solidFill>
                  <a:schemeClr val="dk1"/>
                </a:solidFill>
                <a:latin typeface="Titillium Web"/>
                <a:ea typeface="Titillium Web"/>
                <a:cs typeface="Titillium Web"/>
                <a:sym typeface="Titillium Web"/>
              </a:rPr>
              <a:t>, </a:t>
            </a:r>
            <a:r>
              <a:rPr lang="it-IT" sz="1600" i="1" dirty="0" err="1">
                <a:solidFill>
                  <a:schemeClr val="dk1"/>
                </a:solidFill>
                <a:latin typeface="Titillium Web"/>
                <a:ea typeface="Titillium Web"/>
                <a:cs typeface="Titillium Web"/>
                <a:sym typeface="Titillium Web"/>
              </a:rPr>
              <a:t>Anomaly</a:t>
            </a:r>
            <a:r>
              <a:rPr lang="it-IT" sz="1600" i="1" dirty="0">
                <a:solidFill>
                  <a:schemeClr val="dk1"/>
                </a:solidFill>
                <a:latin typeface="Titillium Web"/>
                <a:ea typeface="Titillium Web"/>
                <a:cs typeface="Titillium Web"/>
                <a:sym typeface="Titillium Web"/>
              </a:rPr>
              <a:t> </a:t>
            </a:r>
            <a:r>
              <a:rPr lang="it-IT" sz="1600" i="1" dirty="0" err="1">
                <a:solidFill>
                  <a:schemeClr val="dk1"/>
                </a:solidFill>
                <a:latin typeface="Titillium Web"/>
                <a:ea typeface="Titillium Web"/>
                <a:cs typeface="Titillium Web"/>
                <a:sym typeface="Titillium Web"/>
              </a:rPr>
              <a:t>detection</a:t>
            </a:r>
            <a:r>
              <a:rPr lang="it-IT" sz="1600" i="1" dirty="0">
                <a:solidFill>
                  <a:schemeClr val="dk1"/>
                </a:solidFill>
                <a:latin typeface="Titillium Web"/>
                <a:ea typeface="Titillium Web"/>
                <a:cs typeface="Titillium Web"/>
                <a:sym typeface="Titillium Web"/>
              </a:rPr>
              <a:t>, Privacy-</a:t>
            </a:r>
            <a:r>
              <a:rPr lang="it-IT" sz="1600" i="1" dirty="0" err="1">
                <a:solidFill>
                  <a:schemeClr val="dk1"/>
                </a:solidFill>
                <a:latin typeface="Titillium Web"/>
                <a:ea typeface="Titillium Web"/>
                <a:cs typeface="Titillium Web"/>
                <a:sym typeface="Titillium Web"/>
              </a:rPr>
              <a:t>preserving</a:t>
            </a:r>
            <a:r>
              <a:rPr lang="it-IT" sz="1600" i="1" dirty="0">
                <a:solidFill>
                  <a:schemeClr val="dk1"/>
                </a:solidFill>
                <a:latin typeface="Titillium Web"/>
                <a:ea typeface="Titillium Web"/>
                <a:cs typeface="Titillium Web"/>
                <a:sym typeface="Titillium Web"/>
              </a:rPr>
              <a:t> ML</a:t>
            </a:r>
            <a:endParaRPr sz="1600" i="1"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Status: </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dirty="0">
                <a:solidFill>
                  <a:schemeClr val="dk1"/>
                </a:solidFill>
                <a:latin typeface="Titillium Web"/>
                <a:ea typeface="Titillium Web"/>
                <a:cs typeface="Titillium Web"/>
                <a:sym typeface="Titillium Web"/>
              </a:rPr>
              <a:t>✅  </a:t>
            </a:r>
            <a:r>
              <a:rPr lang="it-IT" sz="1600" b="1" dirty="0">
                <a:solidFill>
                  <a:schemeClr val="dk1"/>
                </a:solidFill>
                <a:latin typeface="Titillium Web"/>
                <a:ea typeface="Titillium Web"/>
                <a:cs typeface="Titillium Web"/>
                <a:sym typeface="Titillium Web"/>
              </a:rPr>
              <a:t>On track and </a:t>
            </a:r>
            <a:r>
              <a:rPr lang="it-IT" sz="1600" b="1" dirty="0" err="1">
                <a:solidFill>
                  <a:schemeClr val="dk1"/>
                </a:solidFill>
                <a:latin typeface="Titillium Web"/>
                <a:ea typeface="Titillium Web"/>
                <a:cs typeface="Titillium Web"/>
                <a:sym typeface="Titillium Web"/>
              </a:rPr>
              <a:t>progressing</a:t>
            </a:r>
            <a:r>
              <a:rPr lang="it-IT" sz="1600" b="1" dirty="0">
                <a:solidFill>
                  <a:schemeClr val="dk1"/>
                </a:solidFill>
                <a:latin typeface="Titillium Web"/>
                <a:ea typeface="Titillium Web"/>
                <a:cs typeface="Titillium Web"/>
                <a:sym typeface="Titillium Web"/>
              </a:rPr>
              <a:t>.</a:t>
            </a:r>
          </a:p>
          <a:p>
            <a:pPr marL="457200" lvl="0">
              <a:lnSpc>
                <a:spcPct val="115000"/>
              </a:lnSpc>
              <a:spcBef>
                <a:spcPts val="1200"/>
              </a:spcBef>
            </a:pPr>
            <a:r>
              <a:rPr lang="it-IT" sz="1600" b="1" dirty="0" err="1">
                <a:solidFill>
                  <a:schemeClr val="dk1"/>
                </a:solidFill>
                <a:latin typeface="Titillium Web"/>
                <a:ea typeface="Titillium Web"/>
                <a:cs typeface="Titillium Web"/>
                <a:sym typeface="Titillium Web"/>
              </a:rPr>
              <a:t>Percentage</a:t>
            </a:r>
            <a:r>
              <a:rPr lang="it-IT" sz="1600" b="1" dirty="0">
                <a:solidFill>
                  <a:schemeClr val="dk1"/>
                </a:solidFill>
                <a:latin typeface="Titillium Web"/>
                <a:ea typeface="Titillium Web"/>
                <a:cs typeface="Titillium Web"/>
                <a:sym typeface="Titillium Web"/>
              </a:rPr>
              <a:t> of </a:t>
            </a:r>
            <a:r>
              <a:rPr lang="it-IT" sz="1600" b="1" dirty="0" err="1">
                <a:solidFill>
                  <a:schemeClr val="dk1"/>
                </a:solidFill>
                <a:latin typeface="Titillium Web"/>
                <a:ea typeface="Titillium Web"/>
                <a:cs typeface="Titillium Web"/>
                <a:sym typeface="Titillium Web"/>
              </a:rPr>
              <a:t>achievemet</a:t>
            </a:r>
            <a:r>
              <a:rPr lang="it-IT" sz="1600" b="1" dirty="0">
                <a:solidFill>
                  <a:schemeClr val="dk1"/>
                </a:solidFill>
                <a:latin typeface="Titillium Web"/>
                <a:ea typeface="Titillium Web"/>
                <a:cs typeface="Titillium Web"/>
                <a:sym typeface="Titillium Web"/>
              </a:rPr>
              <a:t> 70%</a:t>
            </a:r>
            <a:endParaRPr b="1" dirty="0">
              <a:solidFill>
                <a:schemeClr val="dk1"/>
              </a:solidFill>
              <a:latin typeface="Titillium Web"/>
              <a:ea typeface="Titillium Web"/>
              <a:cs typeface="Titillium Web"/>
              <a:sym typeface="Titillium Web"/>
            </a:endParaRPr>
          </a:p>
          <a:p>
            <a:pPr marL="0" marR="0" lvl="0" indent="0" algn="l" rtl="0">
              <a:lnSpc>
                <a:spcPct val="90000"/>
              </a:lnSpc>
              <a:spcBef>
                <a:spcPts val="1200"/>
              </a:spcBef>
              <a:spcAft>
                <a:spcPts val="0"/>
              </a:spcAft>
              <a:buClr>
                <a:srgbClr val="000000"/>
              </a:buClr>
              <a:buSzPts val="1500"/>
              <a:buFont typeface="Arial"/>
              <a:buNone/>
            </a:pPr>
            <a:endParaRPr sz="1600" dirty="0">
              <a:solidFill>
                <a:schemeClr val="dk1"/>
              </a:solidFill>
              <a:latin typeface="Titillium Web"/>
              <a:ea typeface="Titillium Web"/>
              <a:cs typeface="Titillium Web"/>
              <a:sym typeface="Titillium Web"/>
            </a:endParaRPr>
          </a:p>
        </p:txBody>
      </p:sp>
      <p:grpSp>
        <p:nvGrpSpPr>
          <p:cNvPr id="786" name="Google Shape;786;g3347031b06d_0_386"/>
          <p:cNvGrpSpPr/>
          <p:nvPr/>
        </p:nvGrpSpPr>
        <p:grpSpPr>
          <a:xfrm>
            <a:off x="912596" y="3641299"/>
            <a:ext cx="381348" cy="202695"/>
            <a:chOff x="966475" y="4022000"/>
            <a:chExt cx="648000" cy="309600"/>
          </a:xfrm>
        </p:grpSpPr>
        <p:sp>
          <p:nvSpPr>
            <p:cNvPr id="787" name="Google Shape;787;g3347031b06d_0_386"/>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88" name="Google Shape;788;g3347031b06d_0_386"/>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789" name="Google Shape;789;g3347031b06d_0_386"/>
          <p:cNvGrpSpPr/>
          <p:nvPr/>
        </p:nvGrpSpPr>
        <p:grpSpPr>
          <a:xfrm>
            <a:off x="912596" y="3978537"/>
            <a:ext cx="381348" cy="202695"/>
            <a:chOff x="966475" y="4022000"/>
            <a:chExt cx="648000" cy="309600"/>
          </a:xfrm>
        </p:grpSpPr>
        <p:sp>
          <p:nvSpPr>
            <p:cNvPr id="790" name="Google Shape;790;g3347031b06d_0_386"/>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91" name="Google Shape;791;g3347031b06d_0_386"/>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792" name="Google Shape;792;g3347031b06d_0_386"/>
          <p:cNvGrpSpPr/>
          <p:nvPr/>
        </p:nvGrpSpPr>
        <p:grpSpPr>
          <a:xfrm>
            <a:off x="912596" y="4345087"/>
            <a:ext cx="381348" cy="202695"/>
            <a:chOff x="966475" y="4022000"/>
            <a:chExt cx="648000" cy="309600"/>
          </a:xfrm>
        </p:grpSpPr>
        <p:sp>
          <p:nvSpPr>
            <p:cNvPr id="793" name="Google Shape;793;g3347031b06d_0_386"/>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94" name="Google Shape;794;g3347031b06d_0_386"/>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795" name="Google Shape;795;g3347031b06d_0_386"/>
          <p:cNvGrpSpPr/>
          <p:nvPr/>
        </p:nvGrpSpPr>
        <p:grpSpPr>
          <a:xfrm>
            <a:off x="912596" y="4711624"/>
            <a:ext cx="381348" cy="202695"/>
            <a:chOff x="966475" y="4022000"/>
            <a:chExt cx="648000" cy="309600"/>
          </a:xfrm>
        </p:grpSpPr>
        <p:sp>
          <p:nvSpPr>
            <p:cNvPr id="796" name="Google Shape;796;g3347031b06d_0_386"/>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97" name="Google Shape;797;g3347031b06d_0_386"/>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27c6acb18c3_2_0" descr="A picture containing diagram&#10;&#10;Description automatically generated"/>
          <p:cNvPicPr preferRelativeResize="0"/>
          <p:nvPr/>
        </p:nvPicPr>
        <p:blipFill rotWithShape="1">
          <a:blip r:embed="rId3">
            <a:alphaModFix/>
          </a:blip>
          <a:srcRect/>
          <a:stretch/>
        </p:blipFill>
        <p:spPr>
          <a:xfrm>
            <a:off x="162028" y="1565556"/>
            <a:ext cx="9983492" cy="5183440"/>
          </a:xfrm>
          <a:prstGeom prst="rect">
            <a:avLst/>
          </a:prstGeom>
          <a:noFill/>
          <a:ln>
            <a:noFill/>
          </a:ln>
        </p:spPr>
      </p:pic>
      <p:sp>
        <p:nvSpPr>
          <p:cNvPr id="317" name="Google Shape;317;g27c6acb18c3_2_0"/>
          <p:cNvSpPr txBox="1"/>
          <p:nvPr/>
        </p:nvSpPr>
        <p:spPr>
          <a:xfrm>
            <a:off x="162028" y="1051583"/>
            <a:ext cx="9983491" cy="553968"/>
          </a:xfrm>
          <a:prstGeom prst="rect">
            <a:avLst/>
          </a:prstGeom>
          <a:solidFill>
            <a:srgbClr val="FFFF00"/>
          </a:solid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chemeClr val="dk1"/>
                </a:solidFill>
                <a:latin typeface="Calibri"/>
                <a:ea typeface="Calibri"/>
                <a:cs typeface="Calibri"/>
                <a:sym typeface="Calibri"/>
              </a:rPr>
              <a:t>Spoke 3 – Struttura dei WP</a:t>
            </a:r>
            <a:endParaRPr sz="2400" b="1" i="0" u="none" strike="noStrike" cap="none">
              <a:solidFill>
                <a:schemeClr val="dk1"/>
              </a:solidFill>
              <a:latin typeface="Calibri"/>
              <a:ea typeface="Calibri"/>
              <a:cs typeface="Calibri"/>
              <a:sym typeface="Calibri"/>
            </a:endParaRPr>
          </a:p>
        </p:txBody>
      </p:sp>
      <p:sp>
        <p:nvSpPr>
          <p:cNvPr id="318" name="Google Shape;318;g27c6acb18c3_2_0"/>
          <p:cNvSpPr txBox="1"/>
          <p:nvPr/>
        </p:nvSpPr>
        <p:spPr>
          <a:xfrm>
            <a:off x="7898873" y="1616835"/>
            <a:ext cx="3951900" cy="1354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it-IT" sz="1600" b="1" i="0" u="none" strike="noStrike" cap="none">
                <a:solidFill>
                  <a:srgbClr val="0070C0"/>
                </a:solidFill>
                <a:latin typeface="Arial"/>
                <a:ea typeface="Arial"/>
                <a:cs typeface="Arial"/>
                <a:sym typeface="Arial"/>
              </a:rPr>
              <a:t>Project Coordination Board</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it-IT" sz="1600" b="0" i="0" u="none" strike="noStrike" cap="none">
                <a:solidFill>
                  <a:srgbClr val="000000"/>
                </a:solidFill>
                <a:latin typeface="Arial"/>
                <a:ea typeface="Arial"/>
                <a:cs typeface="Arial"/>
                <a:sym typeface="Arial"/>
              </a:rPr>
              <a:t>Spoke Leader: </a:t>
            </a:r>
            <a:r>
              <a:rPr lang="it-IT" sz="1600" b="1" i="0" u="none" strike="noStrike" cap="none">
                <a:solidFill>
                  <a:srgbClr val="000000"/>
                </a:solidFill>
                <a:latin typeface="Arial"/>
                <a:ea typeface="Arial"/>
                <a:cs typeface="Arial"/>
                <a:sym typeface="Arial"/>
              </a:rPr>
              <a:t>U. Becciani</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it-IT" sz="1600" b="0" i="0" u="none" strike="noStrike" cap="none">
                <a:solidFill>
                  <a:srgbClr val="000000"/>
                </a:solidFill>
                <a:latin typeface="Arial"/>
                <a:ea typeface="Arial"/>
                <a:cs typeface="Arial"/>
                <a:sym typeface="Arial"/>
              </a:rPr>
              <a:t>co-Leader: </a:t>
            </a:r>
            <a:r>
              <a:rPr lang="it-IT" sz="1600" b="1" i="0" u="none" strike="noStrike" cap="none">
                <a:solidFill>
                  <a:srgbClr val="000000"/>
                </a:solidFill>
                <a:latin typeface="Arial"/>
                <a:ea typeface="Arial"/>
                <a:cs typeface="Arial"/>
                <a:sym typeface="Arial"/>
              </a:rPr>
              <a:t>P. Lubrano</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it-IT" sz="1600" b="0" i="0" u="none" strike="noStrike" cap="none">
                <a:solidFill>
                  <a:srgbClr val="000000"/>
                </a:solidFill>
                <a:latin typeface="Arial"/>
                <a:ea typeface="Arial"/>
                <a:cs typeface="Arial"/>
                <a:sym typeface="Arial"/>
              </a:rPr>
              <a:t>System Engineer: </a:t>
            </a:r>
            <a:r>
              <a:rPr lang="it-IT" sz="1600" b="1" i="0" u="none" strike="noStrike" cap="none">
                <a:solidFill>
                  <a:srgbClr val="000000"/>
                </a:solidFill>
                <a:latin typeface="Arial"/>
                <a:ea typeface="Arial"/>
                <a:cs typeface="Arial"/>
                <a:sym typeface="Arial"/>
              </a:rPr>
              <a:t>G. Taffoni</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it-IT" sz="1600" b="0" i="0" u="none" strike="noStrike" cap="none">
                <a:solidFill>
                  <a:srgbClr val="000000"/>
                </a:solidFill>
                <a:latin typeface="Arial"/>
                <a:ea typeface="Arial"/>
                <a:cs typeface="Arial"/>
                <a:sym typeface="Arial"/>
              </a:rPr>
              <a:t>Supervisor: </a:t>
            </a:r>
            <a:r>
              <a:rPr lang="it-IT" sz="1600" b="1" i="0" u="none" strike="noStrike" cap="none">
                <a:solidFill>
                  <a:srgbClr val="000000"/>
                </a:solidFill>
                <a:latin typeface="Arial"/>
                <a:ea typeface="Arial"/>
                <a:cs typeface="Arial"/>
                <a:sym typeface="Arial"/>
              </a:rPr>
              <a:t>C. Gheller</a:t>
            </a:r>
            <a:endParaRPr sz="1600" b="0" i="0" u="none" strike="noStrike" cap="none">
              <a:solidFill>
                <a:schemeClr val="dk1"/>
              </a:solidFill>
              <a:latin typeface="Calibri"/>
              <a:ea typeface="Calibri"/>
              <a:cs typeface="Calibri"/>
              <a:sym typeface="Calibri"/>
            </a:endParaRPr>
          </a:p>
        </p:txBody>
      </p:sp>
      <p:pic>
        <p:nvPicPr>
          <p:cNvPr id="319" name="Google Shape;319;g27c6acb18c3_2_0"/>
          <p:cNvPicPr preferRelativeResize="0"/>
          <p:nvPr/>
        </p:nvPicPr>
        <p:blipFill rotWithShape="1">
          <a:blip r:embed="rId4">
            <a:alphaModFix/>
          </a:blip>
          <a:srcRect/>
          <a:stretch/>
        </p:blipFill>
        <p:spPr>
          <a:xfrm>
            <a:off x="-3" y="0"/>
            <a:ext cx="12192000" cy="850899"/>
          </a:xfrm>
          <a:prstGeom prst="rect">
            <a:avLst/>
          </a:prstGeom>
          <a:noFill/>
          <a:ln>
            <a:noFill/>
          </a:ln>
        </p:spPr>
      </p:pic>
      <p:grpSp>
        <p:nvGrpSpPr>
          <p:cNvPr id="320" name="Google Shape;320;g27c6acb18c3_2_0"/>
          <p:cNvGrpSpPr/>
          <p:nvPr/>
        </p:nvGrpSpPr>
        <p:grpSpPr>
          <a:xfrm>
            <a:off x="0" y="6511282"/>
            <a:ext cx="12191997" cy="361767"/>
            <a:chOff x="0" y="6511282"/>
            <a:chExt cx="12191997" cy="361767"/>
          </a:xfrm>
        </p:grpSpPr>
        <p:pic>
          <p:nvPicPr>
            <p:cNvPr id="321" name="Google Shape;321;g27c6acb18c3_2_0"/>
            <p:cNvPicPr preferRelativeResize="0"/>
            <p:nvPr/>
          </p:nvPicPr>
          <p:blipFill rotWithShape="1">
            <a:blip r:embed="rId5">
              <a:alphaModFix/>
            </a:blip>
            <a:srcRect/>
            <a:stretch/>
          </p:blipFill>
          <p:spPr>
            <a:xfrm>
              <a:off x="0" y="6511282"/>
              <a:ext cx="12191997" cy="361767"/>
            </a:xfrm>
            <a:prstGeom prst="rect">
              <a:avLst/>
            </a:prstGeom>
            <a:noFill/>
            <a:ln>
              <a:noFill/>
            </a:ln>
          </p:spPr>
        </p:pic>
        <p:sp>
          <p:nvSpPr>
            <p:cNvPr id="322" name="Google Shape;322;g27c6acb18c3_2_0"/>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323" name="Google Shape;323;g27c6acb18c3_2_0"/>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g3347031b06d_0_42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804" name="Google Shape;804;g3347031b06d_0_421"/>
          <p:cNvGrpSpPr/>
          <p:nvPr/>
        </p:nvGrpSpPr>
        <p:grpSpPr>
          <a:xfrm>
            <a:off x="0" y="6511282"/>
            <a:ext cx="12192000" cy="361767"/>
            <a:chOff x="0" y="6511282"/>
            <a:chExt cx="12192000" cy="361767"/>
          </a:xfrm>
        </p:grpSpPr>
        <p:pic>
          <p:nvPicPr>
            <p:cNvPr id="805" name="Google Shape;805;g3347031b06d_0_42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806" name="Google Shape;806;g3347031b06d_0_42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807" name="Google Shape;807;g3347031b06d_0_42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808" name="Google Shape;808;g3347031b06d_0_421"/>
          <p:cNvSpPr txBox="1"/>
          <p:nvPr/>
        </p:nvSpPr>
        <p:spPr>
          <a:xfrm>
            <a:off x="77174" y="957900"/>
            <a:ext cx="112449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WP3: Big Data Analysis, Machine Learning and Visualization.</a:t>
            </a:r>
            <a:endParaRPr sz="2100" b="1">
              <a:solidFill>
                <a:schemeClr val="dk1"/>
              </a:solidFill>
              <a:latin typeface="Titillium Web"/>
              <a:ea typeface="Titillium Web"/>
              <a:cs typeface="Titillium Web"/>
              <a:sym typeface="Titillium Web"/>
            </a:endParaRPr>
          </a:p>
        </p:txBody>
      </p:sp>
      <p:sp>
        <p:nvSpPr>
          <p:cNvPr id="809" name="Google Shape;809;g3347031b06d_0_421"/>
          <p:cNvSpPr txBox="1"/>
          <p:nvPr/>
        </p:nvSpPr>
        <p:spPr>
          <a:xfrm>
            <a:off x="149100" y="1437430"/>
            <a:ext cx="11893800" cy="5149062"/>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3.3: HPC/Cloud </a:t>
            </a:r>
            <a:r>
              <a:rPr lang="it-IT" sz="1600" b="1" dirty="0" err="1">
                <a:solidFill>
                  <a:schemeClr val="dk1"/>
                </a:solidFill>
                <a:latin typeface="Titillium Web"/>
                <a:ea typeface="Titillium Web"/>
                <a:cs typeface="Titillium Web"/>
                <a:sym typeface="Titillium Web"/>
              </a:rPr>
              <a:t>Visualization</a:t>
            </a:r>
            <a:r>
              <a:rPr lang="it-IT" sz="1600" b="1" dirty="0">
                <a:solidFill>
                  <a:schemeClr val="dk1"/>
                </a:solidFill>
                <a:latin typeface="Titillium Web"/>
                <a:ea typeface="Titillium Web"/>
                <a:cs typeface="Titillium Web"/>
                <a:sym typeface="Titillium Web"/>
              </a:rPr>
              <a:t> Services (In Progress)</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dirty="0" err="1">
                <a:solidFill>
                  <a:schemeClr val="dk1"/>
                </a:solidFill>
                <a:latin typeface="Titillium Web"/>
                <a:ea typeface="Titillium Web"/>
                <a:cs typeface="Titillium Web"/>
                <a:sym typeface="Titillium Web"/>
              </a:rPr>
              <a:t>Objective</a:t>
            </a:r>
            <a:r>
              <a:rPr lang="it-IT" sz="1600" b="1" dirty="0">
                <a:solidFill>
                  <a:schemeClr val="dk1"/>
                </a:solidFill>
                <a:latin typeface="Titillium Web"/>
                <a:ea typeface="Titillium Web"/>
                <a:cs typeface="Titillium Web"/>
                <a:sym typeface="Titillium Web"/>
              </a:rPr>
              <a:t>:</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Develop</a:t>
            </a:r>
            <a:r>
              <a:rPr lang="it-IT" sz="1600" dirty="0">
                <a:solidFill>
                  <a:schemeClr val="dk1"/>
                </a:solidFill>
                <a:latin typeface="Titillium Web"/>
                <a:ea typeface="Titillium Web"/>
                <a:cs typeface="Titillium Web"/>
                <a:sym typeface="Titillium Web"/>
              </a:rPr>
              <a:t> interactive </a:t>
            </a:r>
            <a:r>
              <a:rPr lang="it-IT" sz="1600" dirty="0" err="1">
                <a:solidFill>
                  <a:schemeClr val="dk1"/>
                </a:solidFill>
                <a:latin typeface="Titillium Web"/>
                <a:ea typeface="Titillium Web"/>
                <a:cs typeface="Titillium Web"/>
                <a:sym typeface="Titillium Web"/>
              </a:rPr>
              <a:t>visualization</a:t>
            </a:r>
            <a:r>
              <a:rPr lang="it-IT" sz="1600" dirty="0">
                <a:solidFill>
                  <a:schemeClr val="dk1"/>
                </a:solidFill>
                <a:latin typeface="Titillium Web"/>
                <a:ea typeface="Titillium Web"/>
                <a:cs typeface="Titillium Web"/>
                <a:sym typeface="Titillium Web"/>
              </a:rPr>
              <a:t> services </a:t>
            </a:r>
            <a:r>
              <a:rPr lang="it-IT" sz="1600" dirty="0" err="1">
                <a:solidFill>
                  <a:schemeClr val="dk1"/>
                </a:solidFill>
                <a:latin typeface="Titillium Web"/>
                <a:ea typeface="Titillium Web"/>
                <a:cs typeface="Titillium Web"/>
                <a:sym typeface="Titillium Web"/>
              </a:rPr>
              <a:t>using</a:t>
            </a:r>
            <a:r>
              <a:rPr lang="it-IT" sz="1600" dirty="0">
                <a:solidFill>
                  <a:schemeClr val="dk1"/>
                </a:solidFill>
                <a:latin typeface="Titillium Web"/>
                <a:ea typeface="Titillium Web"/>
                <a:cs typeface="Titillium Web"/>
                <a:sym typeface="Titillium Web"/>
              </a:rPr>
              <a:t> HPC and cloud </a:t>
            </a:r>
            <a:r>
              <a:rPr lang="it-IT" sz="1600" dirty="0" err="1">
                <a:solidFill>
                  <a:schemeClr val="dk1"/>
                </a:solidFill>
                <a:latin typeface="Titillium Web"/>
                <a:ea typeface="Titillium Web"/>
                <a:cs typeface="Titillium Web"/>
                <a:sym typeface="Titillium Web"/>
              </a:rPr>
              <a:t>platforms</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providing</a:t>
            </a:r>
            <a:r>
              <a:rPr lang="it-IT" sz="1600" dirty="0">
                <a:solidFill>
                  <a:schemeClr val="dk1"/>
                </a:solidFill>
                <a:latin typeface="Titillium Web"/>
                <a:ea typeface="Titillium Web"/>
                <a:cs typeface="Titillium Web"/>
                <a:sym typeface="Titillium Web"/>
              </a:rPr>
              <a:t> fast access to large datasets.</a:t>
            </a:r>
            <a:endParaRPr sz="1600"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Activities:</a:t>
            </a:r>
            <a:endParaRPr sz="1600" b="1"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Developing</a:t>
            </a:r>
            <a:r>
              <a:rPr lang="it-IT" sz="1600" dirty="0">
                <a:solidFill>
                  <a:schemeClr val="dk1"/>
                </a:solidFill>
                <a:latin typeface="Titillium Web"/>
                <a:ea typeface="Titillium Web"/>
                <a:cs typeface="Titillium Web"/>
                <a:sym typeface="Titillium Web"/>
              </a:rPr>
              <a:t> fast, interactive </a:t>
            </a:r>
            <a:r>
              <a:rPr lang="it-IT" sz="1600" dirty="0" err="1">
                <a:solidFill>
                  <a:schemeClr val="dk1"/>
                </a:solidFill>
                <a:latin typeface="Titillium Web"/>
                <a:ea typeface="Titillium Web"/>
                <a:cs typeface="Titillium Web"/>
                <a:sym typeface="Titillium Web"/>
              </a:rPr>
              <a:t>visualization</a:t>
            </a:r>
            <a:r>
              <a:rPr lang="it-IT" sz="1600" dirty="0">
                <a:solidFill>
                  <a:schemeClr val="dk1"/>
                </a:solidFill>
                <a:latin typeface="Titillium Web"/>
                <a:ea typeface="Titillium Web"/>
                <a:cs typeface="Titillium Web"/>
                <a:sym typeface="Titillium Web"/>
              </a:rPr>
              <a:t> tools </a:t>
            </a:r>
            <a:r>
              <a:rPr lang="it-IT" sz="1600" dirty="0" err="1">
                <a:solidFill>
                  <a:schemeClr val="dk1"/>
                </a:solidFill>
                <a:latin typeface="Titillium Web"/>
                <a:ea typeface="Titillium Web"/>
                <a:cs typeface="Titillium Web"/>
                <a:sym typeface="Titillium Web"/>
              </a:rPr>
              <a:t>accessible</a:t>
            </a:r>
            <a:r>
              <a:rPr lang="it-IT" sz="1600" dirty="0">
                <a:solidFill>
                  <a:schemeClr val="dk1"/>
                </a:solidFill>
                <a:latin typeface="Titillium Web"/>
                <a:ea typeface="Titillium Web"/>
                <a:cs typeface="Titillium Web"/>
                <a:sym typeface="Titillium Web"/>
              </a:rPr>
              <a:t> from user desktops.</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a:solidFill>
                  <a:schemeClr val="dk1"/>
                </a:solidFill>
                <a:latin typeface="Titillium Web"/>
                <a:ea typeface="Titillium Web"/>
                <a:cs typeface="Titillium Web"/>
                <a:sym typeface="Titillium Web"/>
              </a:rPr>
              <a:t>Remote, large-scale interactive </a:t>
            </a:r>
            <a:r>
              <a:rPr lang="it-IT" sz="1600" dirty="0" err="1">
                <a:solidFill>
                  <a:schemeClr val="dk1"/>
                </a:solidFill>
                <a:latin typeface="Titillium Web"/>
                <a:ea typeface="Titillium Web"/>
                <a:cs typeface="Titillium Web"/>
                <a:sym typeface="Titillium Web"/>
              </a:rPr>
              <a:t>visualization</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a:solidFill>
                  <a:schemeClr val="dk1"/>
                </a:solidFill>
                <a:latin typeface="Titillium Web"/>
                <a:ea typeface="Titillium Web"/>
                <a:cs typeface="Titillium Web"/>
                <a:sym typeface="Titillium Web"/>
              </a:rPr>
              <a:t>Testing and </a:t>
            </a:r>
            <a:r>
              <a:rPr lang="it-IT" sz="1600" dirty="0" err="1">
                <a:solidFill>
                  <a:schemeClr val="dk1"/>
                </a:solidFill>
                <a:latin typeface="Titillium Web"/>
                <a:ea typeface="Titillium Web"/>
                <a:cs typeface="Titillium Web"/>
                <a:sym typeface="Titillium Web"/>
              </a:rPr>
              <a:t>validating</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visualization</a:t>
            </a:r>
            <a:r>
              <a:rPr lang="it-IT" sz="1600" dirty="0">
                <a:solidFill>
                  <a:schemeClr val="dk1"/>
                </a:solidFill>
                <a:latin typeface="Titillium Web"/>
                <a:ea typeface="Titillium Web"/>
                <a:cs typeface="Titillium Web"/>
                <a:sym typeface="Titillium Web"/>
              </a:rPr>
              <a:t> tools on HPC facilities for large data repositories..</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Collaborating</a:t>
            </a:r>
            <a:r>
              <a:rPr lang="it-IT" sz="1600" dirty="0">
                <a:solidFill>
                  <a:schemeClr val="dk1"/>
                </a:solidFill>
                <a:latin typeface="Titillium Web"/>
                <a:ea typeface="Titillium Web"/>
                <a:cs typeface="Titillium Web"/>
                <a:sym typeface="Titillium Web"/>
              </a:rPr>
              <a:t> with industrial partners (</a:t>
            </a:r>
            <a:r>
              <a:rPr lang="it-IT" sz="1600" dirty="0" err="1">
                <a:solidFill>
                  <a:schemeClr val="dk1"/>
                </a:solidFill>
                <a:latin typeface="Titillium Web"/>
                <a:ea typeface="Titillium Web"/>
                <a:cs typeface="Titillium Web"/>
                <a:sym typeface="Titillium Web"/>
              </a:rPr>
              <a:t>innovation</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grants</a:t>
            </a:r>
            <a:r>
              <a:rPr lang="it-IT" sz="1600" dirty="0">
                <a:solidFill>
                  <a:schemeClr val="dk1"/>
                </a:solidFill>
                <a:latin typeface="Titillium Web"/>
                <a:ea typeface="Titillium Web"/>
                <a:cs typeface="Titillium Web"/>
                <a:sym typeface="Titillium Web"/>
              </a:rPr>
              <a:t>): </a:t>
            </a:r>
            <a:r>
              <a:rPr lang="it-IT" sz="1600" i="1" dirty="0">
                <a:solidFill>
                  <a:schemeClr val="dk1"/>
                </a:solidFill>
                <a:latin typeface="Titillium Web"/>
                <a:ea typeface="Titillium Web"/>
                <a:cs typeface="Titillium Web"/>
                <a:sym typeface="Titillium Web"/>
              </a:rPr>
              <a:t>Data set </a:t>
            </a:r>
            <a:r>
              <a:rPr lang="it-IT" sz="1600" i="1" dirty="0" err="1">
                <a:solidFill>
                  <a:schemeClr val="dk1"/>
                </a:solidFill>
                <a:latin typeface="Titillium Web"/>
                <a:ea typeface="Titillium Web"/>
                <a:cs typeface="Titillium Web"/>
                <a:sym typeface="Titillium Web"/>
              </a:rPr>
              <a:t>visualization</a:t>
            </a:r>
            <a:r>
              <a:rPr lang="it-IT" sz="1600" i="1" dirty="0">
                <a:solidFill>
                  <a:schemeClr val="dk1"/>
                </a:solidFill>
                <a:latin typeface="Titillium Web"/>
                <a:ea typeface="Titillium Web"/>
                <a:cs typeface="Titillium Web"/>
                <a:sym typeface="Titillium Web"/>
              </a:rPr>
              <a:t> for ….(Hammon)</a:t>
            </a:r>
            <a:endParaRPr sz="1600" i="1"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Status: </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dirty="0">
                <a:solidFill>
                  <a:schemeClr val="dk1"/>
                </a:solidFill>
                <a:latin typeface="Titillium Web"/>
                <a:ea typeface="Titillium Web"/>
                <a:cs typeface="Titillium Web"/>
                <a:sym typeface="Titillium Web"/>
              </a:rPr>
              <a:t>✅  </a:t>
            </a:r>
            <a:r>
              <a:rPr lang="it-IT" sz="1600" b="1" dirty="0">
                <a:solidFill>
                  <a:schemeClr val="dk1"/>
                </a:solidFill>
                <a:latin typeface="Titillium Web"/>
                <a:ea typeface="Titillium Web"/>
                <a:cs typeface="Titillium Web"/>
                <a:sym typeface="Titillium Web"/>
              </a:rPr>
              <a:t>On track and </a:t>
            </a:r>
            <a:r>
              <a:rPr lang="it-IT" sz="1600" b="1" dirty="0" err="1">
                <a:solidFill>
                  <a:schemeClr val="dk1"/>
                </a:solidFill>
                <a:latin typeface="Titillium Web"/>
                <a:ea typeface="Titillium Web"/>
                <a:cs typeface="Titillium Web"/>
                <a:sym typeface="Titillium Web"/>
              </a:rPr>
              <a:t>progressing</a:t>
            </a:r>
            <a:r>
              <a:rPr lang="it-IT" sz="1600" b="1" dirty="0">
                <a:solidFill>
                  <a:schemeClr val="dk1"/>
                </a:solidFill>
                <a:latin typeface="Titillium Web"/>
                <a:ea typeface="Titillium Web"/>
                <a:cs typeface="Titillium Web"/>
                <a:sym typeface="Titillium Web"/>
              </a:rPr>
              <a:t>.</a:t>
            </a:r>
          </a:p>
          <a:p>
            <a:pPr marL="457200" lvl="0">
              <a:lnSpc>
                <a:spcPct val="115000"/>
              </a:lnSpc>
              <a:spcBef>
                <a:spcPts val="1200"/>
              </a:spcBef>
            </a:pPr>
            <a:r>
              <a:rPr lang="it-IT" sz="1600" b="1" dirty="0" err="1">
                <a:solidFill>
                  <a:schemeClr val="dk1"/>
                </a:solidFill>
                <a:latin typeface="Titillium Web"/>
                <a:ea typeface="Titillium Web"/>
                <a:cs typeface="Titillium Web"/>
                <a:sym typeface="Titillium Web"/>
              </a:rPr>
              <a:t>Percentage</a:t>
            </a:r>
            <a:r>
              <a:rPr lang="it-IT" sz="1600" b="1" dirty="0">
                <a:solidFill>
                  <a:schemeClr val="dk1"/>
                </a:solidFill>
                <a:latin typeface="Titillium Web"/>
                <a:ea typeface="Titillium Web"/>
                <a:cs typeface="Titillium Web"/>
                <a:sym typeface="Titillium Web"/>
              </a:rPr>
              <a:t> of </a:t>
            </a:r>
            <a:r>
              <a:rPr lang="it-IT" sz="1600" b="1" dirty="0" err="1">
                <a:solidFill>
                  <a:schemeClr val="dk1"/>
                </a:solidFill>
                <a:latin typeface="Titillium Web"/>
                <a:ea typeface="Titillium Web"/>
                <a:cs typeface="Titillium Web"/>
                <a:sym typeface="Titillium Web"/>
              </a:rPr>
              <a:t>achievemet</a:t>
            </a:r>
            <a:r>
              <a:rPr lang="it-IT" sz="1600" b="1" dirty="0">
                <a:solidFill>
                  <a:schemeClr val="dk1"/>
                </a:solidFill>
                <a:latin typeface="Titillium Web"/>
                <a:ea typeface="Titillium Web"/>
                <a:cs typeface="Titillium Web"/>
                <a:sym typeface="Titillium Web"/>
              </a:rPr>
              <a:t> 75%</a:t>
            </a:r>
            <a:endParaRPr b="1" dirty="0">
              <a:solidFill>
                <a:schemeClr val="dk1"/>
              </a:solidFill>
              <a:latin typeface="Titillium Web"/>
              <a:ea typeface="Titillium Web"/>
              <a:cs typeface="Titillium Web"/>
              <a:sym typeface="Titillium Web"/>
            </a:endParaRPr>
          </a:p>
          <a:p>
            <a:pPr marL="0" marR="0" lvl="0" indent="0" algn="l" rtl="0">
              <a:lnSpc>
                <a:spcPct val="90000"/>
              </a:lnSpc>
              <a:spcBef>
                <a:spcPts val="1200"/>
              </a:spcBef>
              <a:spcAft>
                <a:spcPts val="0"/>
              </a:spcAft>
              <a:buClr>
                <a:srgbClr val="000000"/>
              </a:buClr>
              <a:buSzPts val="1500"/>
              <a:buFont typeface="Arial"/>
              <a:buNone/>
            </a:pPr>
            <a:endParaRPr sz="1600" dirty="0">
              <a:solidFill>
                <a:schemeClr val="dk1"/>
              </a:solidFill>
              <a:latin typeface="Titillium Web"/>
              <a:ea typeface="Titillium Web"/>
              <a:cs typeface="Titillium Web"/>
              <a:sym typeface="Titillium Web"/>
            </a:endParaRPr>
          </a:p>
        </p:txBody>
      </p:sp>
      <p:grpSp>
        <p:nvGrpSpPr>
          <p:cNvPr id="810" name="Google Shape;810;g3347031b06d_0_421"/>
          <p:cNvGrpSpPr/>
          <p:nvPr/>
        </p:nvGrpSpPr>
        <p:grpSpPr>
          <a:xfrm>
            <a:off x="912596" y="3619299"/>
            <a:ext cx="381348" cy="202695"/>
            <a:chOff x="966475" y="4022000"/>
            <a:chExt cx="648000" cy="309600"/>
          </a:xfrm>
        </p:grpSpPr>
        <p:sp>
          <p:nvSpPr>
            <p:cNvPr id="811" name="Google Shape;811;g3347031b06d_0_421"/>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12" name="Google Shape;812;g3347031b06d_0_421"/>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813" name="Google Shape;813;g3347031b06d_0_421"/>
          <p:cNvGrpSpPr/>
          <p:nvPr/>
        </p:nvGrpSpPr>
        <p:grpSpPr>
          <a:xfrm>
            <a:off x="912596" y="3985862"/>
            <a:ext cx="381348" cy="202695"/>
            <a:chOff x="966475" y="4022000"/>
            <a:chExt cx="648000" cy="309600"/>
          </a:xfrm>
        </p:grpSpPr>
        <p:sp>
          <p:nvSpPr>
            <p:cNvPr id="814" name="Google Shape;814;g3347031b06d_0_421"/>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15" name="Google Shape;815;g3347031b06d_0_421"/>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816" name="Google Shape;816;g3347031b06d_0_421"/>
          <p:cNvGrpSpPr/>
          <p:nvPr/>
        </p:nvGrpSpPr>
        <p:grpSpPr>
          <a:xfrm>
            <a:off x="912596" y="4352412"/>
            <a:ext cx="381348" cy="202695"/>
            <a:chOff x="966475" y="4022000"/>
            <a:chExt cx="648000" cy="309600"/>
          </a:xfrm>
        </p:grpSpPr>
        <p:sp>
          <p:nvSpPr>
            <p:cNvPr id="817" name="Google Shape;817;g3347031b06d_0_421"/>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18" name="Google Shape;818;g3347031b06d_0_421"/>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819" name="Google Shape;819;g3347031b06d_0_421"/>
          <p:cNvGrpSpPr/>
          <p:nvPr/>
        </p:nvGrpSpPr>
        <p:grpSpPr>
          <a:xfrm>
            <a:off x="912596" y="4718949"/>
            <a:ext cx="381348" cy="202695"/>
            <a:chOff x="966475" y="4022000"/>
            <a:chExt cx="648000" cy="309600"/>
          </a:xfrm>
        </p:grpSpPr>
        <p:sp>
          <p:nvSpPr>
            <p:cNvPr id="820" name="Google Shape;820;g3347031b06d_0_421"/>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21" name="Google Shape;821;g3347031b06d_0_421"/>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g2d92b10a2c3_1_0"/>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828" name="Google Shape;828;g2d92b10a2c3_1_0"/>
          <p:cNvGrpSpPr/>
          <p:nvPr/>
        </p:nvGrpSpPr>
        <p:grpSpPr>
          <a:xfrm>
            <a:off x="0" y="6511282"/>
            <a:ext cx="12192000" cy="361767"/>
            <a:chOff x="0" y="6511282"/>
            <a:chExt cx="12192000" cy="361767"/>
          </a:xfrm>
        </p:grpSpPr>
        <p:pic>
          <p:nvPicPr>
            <p:cNvPr id="829" name="Google Shape;829;g2d92b10a2c3_1_0"/>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830" name="Google Shape;830;g2d92b10a2c3_1_0"/>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831" name="Google Shape;831;g2d92b10a2c3_1_0"/>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832" name="Google Shape;832;g2d92b10a2c3_1_0"/>
          <p:cNvSpPr txBox="1"/>
          <p:nvPr/>
        </p:nvSpPr>
        <p:spPr>
          <a:xfrm>
            <a:off x="77174" y="957900"/>
            <a:ext cx="112092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WP3: Big Data Analysis, Machine Learning and Visualization.</a:t>
            </a:r>
            <a:endParaRPr sz="2100" b="1">
              <a:solidFill>
                <a:schemeClr val="dk1"/>
              </a:solidFill>
              <a:latin typeface="Titillium Web"/>
              <a:ea typeface="Titillium Web"/>
              <a:cs typeface="Titillium Web"/>
              <a:sym typeface="Titillium Web"/>
            </a:endParaRPr>
          </a:p>
        </p:txBody>
      </p:sp>
      <p:sp>
        <p:nvSpPr>
          <p:cNvPr id="833" name="Google Shape;833;g2d92b10a2c3_1_0"/>
          <p:cNvSpPr txBox="1"/>
          <p:nvPr/>
        </p:nvSpPr>
        <p:spPr>
          <a:xfrm>
            <a:off x="149100" y="1690650"/>
            <a:ext cx="11893800" cy="1768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90000"/>
              </a:lnSpc>
              <a:spcBef>
                <a:spcPts val="0"/>
              </a:spcBef>
              <a:spcAft>
                <a:spcPts val="0"/>
              </a:spcAft>
              <a:buClr>
                <a:schemeClr val="dk1"/>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Development Activities: </a:t>
            </a:r>
            <a:endParaRPr sz="1600" b="1">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a:solidFill>
                  <a:schemeClr val="dk1"/>
                </a:solidFill>
                <a:latin typeface="Titillium Web"/>
                <a:ea typeface="Titillium Web"/>
                <a:cs typeface="Titillium Web"/>
                <a:sym typeface="Titillium Web"/>
              </a:rPr>
              <a:t>The active</a:t>
            </a:r>
            <a:r>
              <a:rPr lang="it-IT" sz="1500" i="0" u="none" strike="noStrike" cap="none">
                <a:solidFill>
                  <a:schemeClr val="dk1"/>
                </a:solidFill>
                <a:latin typeface="Titillium Web"/>
                <a:ea typeface="Titillium Web"/>
                <a:cs typeface="Titillium Web"/>
                <a:sym typeface="Titillium Web"/>
              </a:rPr>
              <a:t> </a:t>
            </a:r>
            <a:r>
              <a:rPr lang="it-IT" sz="1500">
                <a:solidFill>
                  <a:schemeClr val="dk1"/>
                </a:solidFill>
                <a:latin typeface="Titillium Web"/>
                <a:ea typeface="Titillium Web"/>
                <a:cs typeface="Titillium Web"/>
                <a:sym typeface="Titillium Web"/>
              </a:rPr>
              <a:t>tasks are working in parallel and independently on the different topics.</a:t>
            </a: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a:solidFill>
                  <a:schemeClr val="dk1"/>
                </a:solidFill>
                <a:latin typeface="Titillium Web"/>
                <a:ea typeface="Titillium Web"/>
                <a:cs typeface="Titillium Web"/>
                <a:sym typeface="Titillium Web"/>
              </a:rPr>
              <a:t>Tasks are working on the codes identified in Task 3.1 </a:t>
            </a: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a:solidFill>
                  <a:schemeClr val="dk1"/>
                </a:solidFill>
                <a:latin typeface="Titillium Web"/>
                <a:ea typeface="Titillium Web"/>
                <a:cs typeface="Titillium Web"/>
                <a:sym typeface="Titillium Web"/>
              </a:rPr>
              <a:t>Codes and Algorithms has been organized into 3 thematic areas </a:t>
            </a:r>
            <a:br>
              <a:rPr lang="it-IT" sz="1500">
                <a:solidFill>
                  <a:schemeClr val="dk1"/>
                </a:solidFill>
                <a:latin typeface="Titillium Web"/>
                <a:ea typeface="Titillium Web"/>
                <a:cs typeface="Titillium Web"/>
                <a:sym typeface="Titillium Web"/>
              </a:rPr>
            </a:br>
            <a:endParaRPr sz="1500">
              <a:solidFill>
                <a:schemeClr val="dk1"/>
              </a:solidFill>
              <a:latin typeface="Titillium Web"/>
              <a:ea typeface="Titillium Web"/>
              <a:cs typeface="Titillium Web"/>
              <a:sym typeface="Titillium Web"/>
            </a:endParaRPr>
          </a:p>
        </p:txBody>
      </p:sp>
      <p:sp>
        <p:nvSpPr>
          <p:cNvPr id="834" name="Google Shape;834;g2d92b10a2c3_1_0"/>
          <p:cNvSpPr/>
          <p:nvPr/>
        </p:nvSpPr>
        <p:spPr>
          <a:xfrm>
            <a:off x="746788" y="2822363"/>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35" name="Google Shape;835;g2d92b10a2c3_1_0"/>
          <p:cNvSpPr txBox="1"/>
          <p:nvPr/>
        </p:nvSpPr>
        <p:spPr>
          <a:xfrm>
            <a:off x="3100225" y="4219050"/>
            <a:ext cx="4591500" cy="3849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IT" sz="1300" b="1">
                <a:solidFill>
                  <a:schemeClr val="dk1"/>
                </a:solidFill>
              </a:rPr>
              <a:t>Advanced Data Analysis Methods/Time Series</a:t>
            </a:r>
            <a:endParaRPr sz="1300" b="1">
              <a:solidFill>
                <a:schemeClr val="dk1"/>
              </a:solidFill>
            </a:endParaRPr>
          </a:p>
        </p:txBody>
      </p:sp>
      <p:sp>
        <p:nvSpPr>
          <p:cNvPr id="836" name="Google Shape;836;g2d92b10a2c3_1_0"/>
          <p:cNvSpPr txBox="1"/>
          <p:nvPr/>
        </p:nvSpPr>
        <p:spPr>
          <a:xfrm>
            <a:off x="3100225" y="5406450"/>
            <a:ext cx="4591500" cy="384900"/>
          </a:xfrm>
          <a:prstGeom prst="rect">
            <a:avLst/>
          </a:prstGeom>
          <a:solidFill>
            <a:srgbClr val="3D85C6"/>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IT" sz="1300" b="1">
                <a:solidFill>
                  <a:schemeClr val="lt1"/>
                </a:solidFill>
              </a:rPr>
              <a:t>Image processing/Visualization</a:t>
            </a:r>
            <a:endParaRPr sz="1300" b="1">
              <a:solidFill>
                <a:schemeClr val="lt1"/>
              </a:solidFill>
            </a:endParaRPr>
          </a:p>
        </p:txBody>
      </p:sp>
      <p:sp>
        <p:nvSpPr>
          <p:cNvPr id="837" name="Google Shape;837;g2d92b10a2c3_1_0"/>
          <p:cNvSpPr txBox="1"/>
          <p:nvPr/>
        </p:nvSpPr>
        <p:spPr>
          <a:xfrm>
            <a:off x="3100225" y="4812738"/>
            <a:ext cx="4591500" cy="384900"/>
          </a:xfrm>
          <a:prstGeom prst="rect">
            <a:avLst/>
          </a:prstGeom>
          <a:solidFill>
            <a:schemeClr val="accent6"/>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IT" sz="1300" b="1">
                <a:solidFill>
                  <a:schemeClr val="lt1"/>
                </a:solidFill>
              </a:rPr>
              <a:t>Numerical Modeling</a:t>
            </a:r>
            <a:endParaRPr/>
          </a:p>
        </p:txBody>
      </p:sp>
      <p:sp>
        <p:nvSpPr>
          <p:cNvPr id="838" name="Google Shape;838;g2d92b10a2c3_1_0"/>
          <p:cNvSpPr/>
          <p:nvPr/>
        </p:nvSpPr>
        <p:spPr>
          <a:xfrm>
            <a:off x="2345300" y="4290150"/>
            <a:ext cx="620100" cy="24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39" name="Google Shape;839;g2d92b10a2c3_1_0"/>
          <p:cNvSpPr/>
          <p:nvPr/>
        </p:nvSpPr>
        <p:spPr>
          <a:xfrm>
            <a:off x="2345300" y="4883850"/>
            <a:ext cx="620100" cy="24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40" name="Google Shape;840;g2d92b10a2c3_1_0"/>
          <p:cNvSpPr/>
          <p:nvPr/>
        </p:nvSpPr>
        <p:spPr>
          <a:xfrm>
            <a:off x="2345300" y="5477550"/>
            <a:ext cx="620100" cy="24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41" name="Google Shape;841;g2d92b10a2c3_1_0"/>
          <p:cNvSpPr/>
          <p:nvPr/>
        </p:nvSpPr>
        <p:spPr>
          <a:xfrm rot="-5400000">
            <a:off x="740625" y="4743900"/>
            <a:ext cx="2417100" cy="52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IT" b="1">
                <a:latin typeface="Titillium Web"/>
                <a:ea typeface="Titillium Web"/>
                <a:cs typeface="Titillium Web"/>
                <a:sym typeface="Titillium Web"/>
              </a:rPr>
              <a:t>18 Applications</a:t>
            </a:r>
            <a:endParaRPr b="1">
              <a:latin typeface="Titillium Web"/>
              <a:ea typeface="Titillium Web"/>
              <a:cs typeface="Titillium Web"/>
              <a:sym typeface="Titillium Web"/>
            </a:endParaRPr>
          </a:p>
        </p:txBody>
      </p:sp>
      <p:sp>
        <p:nvSpPr>
          <p:cNvPr id="842" name="Google Shape;842;g2d92b10a2c3_1_0"/>
          <p:cNvSpPr/>
          <p:nvPr/>
        </p:nvSpPr>
        <p:spPr>
          <a:xfrm>
            <a:off x="7962900" y="4219050"/>
            <a:ext cx="522600" cy="978600"/>
          </a:xfrm>
          <a:prstGeom prst="rightArrow">
            <a:avLst>
              <a:gd name="adj1" fmla="val 50000"/>
              <a:gd name="adj2" fmla="val 4694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43" name="Google Shape;843;g2d92b10a2c3_1_0"/>
          <p:cNvSpPr txBox="1"/>
          <p:nvPr/>
        </p:nvSpPr>
        <p:spPr>
          <a:xfrm>
            <a:off x="8581475" y="4298900"/>
            <a:ext cx="30000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400"/>
              </a:spcAft>
              <a:buNone/>
            </a:pPr>
            <a:r>
              <a:rPr lang="it-IT" sz="1600" b="1">
                <a:solidFill>
                  <a:schemeClr val="dk1"/>
                </a:solidFill>
                <a:latin typeface="Titillium Web"/>
                <a:ea typeface="Titillium Web"/>
                <a:cs typeface="Titillium Web"/>
                <a:sym typeface="Titillium Web"/>
              </a:rPr>
              <a:t>Task 3.2: Innovative Machine Learning </a:t>
            </a:r>
            <a:endParaRPr/>
          </a:p>
        </p:txBody>
      </p:sp>
      <p:sp>
        <p:nvSpPr>
          <p:cNvPr id="844" name="Google Shape;844;g2d92b10a2c3_1_0"/>
          <p:cNvSpPr/>
          <p:nvPr/>
        </p:nvSpPr>
        <p:spPr>
          <a:xfrm>
            <a:off x="7962900" y="5406450"/>
            <a:ext cx="466800" cy="460200"/>
          </a:xfrm>
          <a:prstGeom prst="rightArrow">
            <a:avLst>
              <a:gd name="adj1" fmla="val 50000"/>
              <a:gd name="adj2" fmla="val 4898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45" name="Google Shape;845;g2d92b10a2c3_1_0"/>
          <p:cNvSpPr txBox="1"/>
          <p:nvPr/>
        </p:nvSpPr>
        <p:spPr>
          <a:xfrm>
            <a:off x="8581475" y="5279400"/>
            <a:ext cx="30000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400"/>
              </a:spcAft>
              <a:buNone/>
            </a:pPr>
            <a:r>
              <a:rPr lang="it-IT" sz="1600" b="1">
                <a:solidFill>
                  <a:schemeClr val="dk1"/>
                </a:solidFill>
                <a:latin typeface="Titillium Web"/>
                <a:ea typeface="Titillium Web"/>
                <a:cs typeface="Titillium Web"/>
                <a:sym typeface="Titillium Web"/>
              </a:rPr>
              <a:t>Task 3.3: HPC/Cloud Visualization Services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g3347031b06d_1_34"/>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852" name="Google Shape;852;g3347031b06d_1_34"/>
          <p:cNvGrpSpPr/>
          <p:nvPr/>
        </p:nvGrpSpPr>
        <p:grpSpPr>
          <a:xfrm>
            <a:off x="0" y="6511282"/>
            <a:ext cx="12192000" cy="361767"/>
            <a:chOff x="0" y="6511282"/>
            <a:chExt cx="12192000" cy="361767"/>
          </a:xfrm>
        </p:grpSpPr>
        <p:pic>
          <p:nvPicPr>
            <p:cNvPr id="853" name="Google Shape;853;g3347031b06d_1_34"/>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854" name="Google Shape;854;g3347031b06d_1_34"/>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855" name="Google Shape;855;g3347031b06d_1_34"/>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856" name="Google Shape;856;g3347031b06d_1_34"/>
          <p:cNvSpPr txBox="1"/>
          <p:nvPr/>
        </p:nvSpPr>
        <p:spPr>
          <a:xfrm>
            <a:off x="77175" y="881700"/>
            <a:ext cx="59586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i="0" u="none" strike="noStrike" cap="none">
                <a:solidFill>
                  <a:schemeClr val="dk1"/>
                </a:solidFill>
                <a:latin typeface="Titillium Web"/>
                <a:ea typeface="Titillium Web"/>
                <a:cs typeface="Titillium Web"/>
                <a:sym typeface="Titillium Web"/>
              </a:rPr>
              <a:t>WP</a:t>
            </a:r>
            <a:r>
              <a:rPr lang="it-IT" sz="2100" b="1">
                <a:solidFill>
                  <a:schemeClr val="dk1"/>
                </a:solidFill>
                <a:latin typeface="Titillium Web"/>
                <a:ea typeface="Titillium Web"/>
                <a:cs typeface="Titillium Web"/>
                <a:sym typeface="Titillium Web"/>
              </a:rPr>
              <a:t>3</a:t>
            </a:r>
            <a:r>
              <a:rPr lang="it-IT" sz="2100" b="1" i="0" u="none" strike="noStrike" cap="none">
                <a:solidFill>
                  <a:schemeClr val="dk1"/>
                </a:solidFill>
                <a:latin typeface="Titillium Web"/>
                <a:ea typeface="Titillium Web"/>
                <a:cs typeface="Titillium Web"/>
                <a:sym typeface="Titillium Web"/>
              </a:rPr>
              <a:t>: </a:t>
            </a:r>
            <a:r>
              <a:rPr lang="it-IT" sz="2100" b="1">
                <a:solidFill>
                  <a:schemeClr val="dk1"/>
                </a:solidFill>
                <a:latin typeface="Titillium Web"/>
                <a:ea typeface="Titillium Web"/>
                <a:cs typeface="Titillium Web"/>
                <a:sym typeface="Titillium Web"/>
              </a:rPr>
              <a:t>Big Data Analysis, Machine Learning and Viz</a:t>
            </a:r>
            <a:endParaRPr sz="2100" b="1" i="0" u="none" strike="noStrike" cap="none">
              <a:solidFill>
                <a:schemeClr val="dk1"/>
              </a:solidFill>
              <a:latin typeface="Titillium Web"/>
              <a:ea typeface="Titillium Web"/>
              <a:cs typeface="Titillium Web"/>
              <a:sym typeface="Titillium Web"/>
            </a:endParaRPr>
          </a:p>
        </p:txBody>
      </p:sp>
      <p:graphicFrame>
        <p:nvGraphicFramePr>
          <p:cNvPr id="857" name="Google Shape;857;g3347031b06d_1_34"/>
          <p:cNvGraphicFramePr/>
          <p:nvPr/>
        </p:nvGraphicFramePr>
        <p:xfrm>
          <a:off x="77163" y="1356920"/>
          <a:ext cx="5867225" cy="4326825"/>
        </p:xfrm>
        <a:graphic>
          <a:graphicData uri="http://schemas.openxmlformats.org/drawingml/2006/table">
            <a:tbl>
              <a:tblPr>
                <a:noFill/>
                <a:tableStyleId>{3D1B7112-DEE7-415F-A3FE-E98A6E54CFAF}</a:tableStyleId>
              </a:tblPr>
              <a:tblGrid>
                <a:gridCol w="481450">
                  <a:extLst>
                    <a:ext uri="{9D8B030D-6E8A-4147-A177-3AD203B41FA5}">
                      <a16:colId xmlns:a16="http://schemas.microsoft.com/office/drawing/2014/main" val="20000"/>
                    </a:ext>
                  </a:extLst>
                </a:gridCol>
                <a:gridCol w="2296350">
                  <a:extLst>
                    <a:ext uri="{9D8B030D-6E8A-4147-A177-3AD203B41FA5}">
                      <a16:colId xmlns:a16="http://schemas.microsoft.com/office/drawing/2014/main" val="20001"/>
                    </a:ext>
                  </a:extLst>
                </a:gridCol>
                <a:gridCol w="1009125">
                  <a:extLst>
                    <a:ext uri="{9D8B030D-6E8A-4147-A177-3AD203B41FA5}">
                      <a16:colId xmlns:a16="http://schemas.microsoft.com/office/drawing/2014/main" val="20002"/>
                    </a:ext>
                  </a:extLst>
                </a:gridCol>
                <a:gridCol w="1132550">
                  <a:extLst>
                    <a:ext uri="{9D8B030D-6E8A-4147-A177-3AD203B41FA5}">
                      <a16:colId xmlns:a16="http://schemas.microsoft.com/office/drawing/2014/main" val="20003"/>
                    </a:ext>
                  </a:extLst>
                </a:gridCol>
                <a:gridCol w="947750">
                  <a:extLst>
                    <a:ext uri="{9D8B030D-6E8A-4147-A177-3AD203B41FA5}">
                      <a16:colId xmlns:a16="http://schemas.microsoft.com/office/drawing/2014/main" val="20004"/>
                    </a:ext>
                  </a:extLst>
                </a:gridCol>
              </a:tblGrid>
              <a:tr h="366875">
                <a:tc gridSpan="5">
                  <a:txBody>
                    <a:bodyPr/>
                    <a:lstStyle/>
                    <a:p>
                      <a:pPr marL="0" lvl="0" indent="0" algn="l" rtl="0">
                        <a:lnSpc>
                          <a:spcPct val="115000"/>
                        </a:lnSpc>
                        <a:spcBef>
                          <a:spcPts val="0"/>
                        </a:spcBef>
                        <a:spcAft>
                          <a:spcPts val="0"/>
                        </a:spcAft>
                        <a:buNone/>
                      </a:pPr>
                      <a:r>
                        <a:rPr lang="it-IT" sz="1300" b="1"/>
                        <a:t>Advanced Data Analysis Methods/Time Series</a:t>
                      </a:r>
                      <a:endParaRPr sz="13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4"/>
                    </a:solidFill>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0000"/>
                  </a:ext>
                </a:extLst>
              </a:tr>
              <a:tr h="236850">
                <a:tc>
                  <a:txBody>
                    <a:bodyPr/>
                    <a:lstStyle/>
                    <a:p>
                      <a:pPr marL="0" lvl="0" indent="0" algn="l" rtl="0">
                        <a:lnSpc>
                          <a:spcPct val="115000"/>
                        </a:lnSpc>
                        <a:spcBef>
                          <a:spcPts val="0"/>
                        </a:spcBef>
                        <a:spcAft>
                          <a:spcPts val="0"/>
                        </a:spcAft>
                        <a:buNone/>
                      </a:pPr>
                      <a:r>
                        <a:rPr lang="it-IT" sz="1000" b="1" u="sng">
                          <a:solidFill>
                            <a:schemeClr val="hlink"/>
                          </a:solidFill>
                          <a:hlinkClick r:id="rId5"/>
                        </a:rPr>
                        <a:t>WP.id</a:t>
                      </a:r>
                      <a:endParaRPr sz="1000" b="1" u="sng">
                        <a:solidFill>
                          <a:schemeClr val="hlink"/>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Topic</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App. Name</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Ref. Person/Inst.</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000" b="1"/>
                        <a:t>% Achiev.</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52450">
                <a:tc>
                  <a:txBody>
                    <a:bodyPr/>
                    <a:lstStyle/>
                    <a:p>
                      <a:pPr marL="0" lvl="0" indent="0" algn="l" rtl="0">
                        <a:lnSpc>
                          <a:spcPct val="115000"/>
                        </a:lnSpc>
                        <a:spcBef>
                          <a:spcPts val="0"/>
                        </a:spcBef>
                        <a:spcAft>
                          <a:spcPts val="0"/>
                        </a:spcAft>
                        <a:buNone/>
                      </a:pPr>
                      <a:r>
                        <a:rPr lang="it-IT" sz="1000" b="1">
                          <a:solidFill>
                            <a:srgbClr val="4285F4"/>
                          </a:solidFill>
                        </a:rPr>
                        <a:t>3.2</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100">
                          <a:latin typeface="Calibri"/>
                          <a:ea typeface="Calibri"/>
                          <a:cs typeface="Calibri"/>
                          <a:sym typeface="Calibri"/>
                        </a:rPr>
                        <a:t>PULSAR Timing Array, customize the Normalizing Flows in Ness AI for the PTA likelihood for the CURN mode</a:t>
                      </a:r>
                      <a:endParaRPr sz="1100">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NessAI</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Eleonora Villa (INAF-IASF-Mi)</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76.7</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8525">
                <a:tc>
                  <a:txBody>
                    <a:bodyPr/>
                    <a:lstStyle/>
                    <a:p>
                      <a:pPr marL="0" lvl="0" indent="0" algn="l" rtl="0">
                        <a:lnSpc>
                          <a:spcPct val="115000"/>
                        </a:lnSpc>
                        <a:spcBef>
                          <a:spcPts val="0"/>
                        </a:spcBef>
                        <a:spcAft>
                          <a:spcPts val="0"/>
                        </a:spcAft>
                        <a:buNone/>
                      </a:pPr>
                      <a:r>
                        <a:rPr lang="it-IT" sz="1000" b="1">
                          <a:solidFill>
                            <a:srgbClr val="4285F4"/>
                          </a:solidFill>
                        </a:rPr>
                        <a:t>3.4</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Machine Learning for complex N-body problems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SymOrb</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Terracini, De Blasi - UNITO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59.2</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35200">
                <a:tc>
                  <a:txBody>
                    <a:bodyPr/>
                    <a:lstStyle/>
                    <a:p>
                      <a:pPr marL="0" lvl="0" indent="0" algn="l" rtl="0">
                        <a:lnSpc>
                          <a:spcPct val="115000"/>
                        </a:lnSpc>
                        <a:spcBef>
                          <a:spcPts val="0"/>
                        </a:spcBef>
                        <a:spcAft>
                          <a:spcPts val="0"/>
                        </a:spcAft>
                        <a:buNone/>
                      </a:pPr>
                      <a:r>
                        <a:rPr lang="it-IT" sz="1000" b="1">
                          <a:solidFill>
                            <a:srgbClr val="4285F4"/>
                          </a:solidFill>
                        </a:rPr>
                        <a:t>3.6</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Radial Velocities and metallicities from RR Lyrae spectra</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VelCode</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Karina Baeza (ROMTOV)</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88.0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52450">
                <a:tc>
                  <a:txBody>
                    <a:bodyPr/>
                    <a:lstStyle/>
                    <a:p>
                      <a:pPr marL="0" lvl="0" indent="0" algn="l" rtl="0">
                        <a:lnSpc>
                          <a:spcPct val="115000"/>
                        </a:lnSpc>
                        <a:spcBef>
                          <a:spcPts val="0"/>
                        </a:spcBef>
                        <a:spcAft>
                          <a:spcPts val="0"/>
                        </a:spcAft>
                        <a:buNone/>
                      </a:pPr>
                      <a:r>
                        <a:rPr lang="it-IT" sz="1000" b="1">
                          <a:solidFill>
                            <a:srgbClr val="4285F4"/>
                          </a:solidFill>
                        </a:rPr>
                        <a:t>3.8</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Deep Learning for tracking reconstruction: DL approach with GNN for tracking reconstruction.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Tracker</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Federica Cuna, Roma TOV</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80.0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97625">
                <a:tc>
                  <a:txBody>
                    <a:bodyPr/>
                    <a:lstStyle/>
                    <a:p>
                      <a:pPr marL="0" lvl="0" indent="0" algn="l" rtl="0">
                        <a:lnSpc>
                          <a:spcPct val="115000"/>
                        </a:lnSpc>
                        <a:spcBef>
                          <a:spcPts val="0"/>
                        </a:spcBef>
                        <a:spcAft>
                          <a:spcPts val="0"/>
                        </a:spcAft>
                        <a:buNone/>
                      </a:pPr>
                      <a:r>
                        <a:rPr lang="it-IT" sz="1000" b="1">
                          <a:solidFill>
                            <a:srgbClr val="4285F4"/>
                          </a:solidFill>
                        </a:rPr>
                        <a:t>3.11</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HERD detector simulator: DL with Transformer for classification task</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HERD tools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Maria Bossa (INFN Napoli)</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73.8</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97625">
                <a:tc>
                  <a:txBody>
                    <a:bodyPr/>
                    <a:lstStyle/>
                    <a:p>
                      <a:pPr marL="0" lvl="0" indent="0" algn="l" rtl="0">
                        <a:lnSpc>
                          <a:spcPct val="115000"/>
                        </a:lnSpc>
                        <a:spcBef>
                          <a:spcPts val="0"/>
                        </a:spcBef>
                        <a:spcAft>
                          <a:spcPts val="0"/>
                        </a:spcAft>
                        <a:buNone/>
                      </a:pPr>
                      <a:r>
                        <a:rPr lang="it-IT" sz="1000" b="1">
                          <a:solidFill>
                            <a:srgbClr val="4285F4"/>
                          </a:solidFill>
                        </a:rPr>
                        <a:t>3.15</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STRATLEARN: ML for photometry</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STRATLEARN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Trotta - Moretti (SISSA)</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78.3</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97625">
                <a:tc>
                  <a:txBody>
                    <a:bodyPr/>
                    <a:lstStyle/>
                    <a:p>
                      <a:pPr marL="0" lvl="0" indent="0" algn="l" rtl="0">
                        <a:lnSpc>
                          <a:spcPct val="115000"/>
                        </a:lnSpc>
                        <a:spcBef>
                          <a:spcPts val="0"/>
                        </a:spcBef>
                        <a:spcAft>
                          <a:spcPts val="0"/>
                        </a:spcAft>
                        <a:buNone/>
                      </a:pPr>
                      <a:r>
                        <a:rPr lang="it-IT" sz="1000" b="1">
                          <a:solidFill>
                            <a:srgbClr val="4285F4"/>
                          </a:solidFill>
                        </a:rPr>
                        <a:t>3.16</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Poisson-FOCuS: anomaly detection pipeline able to analyse multi variate time series to find anomalies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Poisson-FOCuS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Andrea Adelfio (INFN - PG)</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72.0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97625">
                <a:tc>
                  <a:txBody>
                    <a:bodyPr/>
                    <a:lstStyle/>
                    <a:p>
                      <a:pPr marL="0" lvl="0" indent="0" algn="l" rtl="0">
                        <a:lnSpc>
                          <a:spcPct val="115000"/>
                        </a:lnSpc>
                        <a:spcBef>
                          <a:spcPts val="0"/>
                        </a:spcBef>
                        <a:spcAft>
                          <a:spcPts val="0"/>
                        </a:spcAft>
                        <a:buNone/>
                      </a:pPr>
                      <a:r>
                        <a:rPr lang="it-IT" sz="1000" b="1">
                          <a:solidFill>
                            <a:srgbClr val="4285F4"/>
                          </a:solidFill>
                        </a:rPr>
                        <a:t>3.17</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it-IT" sz="1000"/>
                        <a:t>Multi-tracer simulation based inference of the first billion years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Multitracer</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SNS - Andrei Albert Mesinger</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56.7</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858" name="Google Shape;858;g3347031b06d_1_34"/>
          <p:cNvGraphicFramePr/>
          <p:nvPr/>
        </p:nvGraphicFramePr>
        <p:xfrm>
          <a:off x="6035875" y="892317"/>
          <a:ext cx="6061425" cy="2290600"/>
        </p:xfrm>
        <a:graphic>
          <a:graphicData uri="http://schemas.openxmlformats.org/drawingml/2006/table">
            <a:tbl>
              <a:tblPr>
                <a:noFill/>
                <a:tableStyleId>{3D1B7112-DEE7-415F-A3FE-E98A6E54CFAF}</a:tableStyleId>
              </a:tblPr>
              <a:tblGrid>
                <a:gridCol w="847975">
                  <a:extLst>
                    <a:ext uri="{9D8B030D-6E8A-4147-A177-3AD203B41FA5}">
                      <a16:colId xmlns:a16="http://schemas.microsoft.com/office/drawing/2014/main" val="20000"/>
                    </a:ext>
                  </a:extLst>
                </a:gridCol>
                <a:gridCol w="2020475">
                  <a:extLst>
                    <a:ext uri="{9D8B030D-6E8A-4147-A177-3AD203B41FA5}">
                      <a16:colId xmlns:a16="http://schemas.microsoft.com/office/drawing/2014/main" val="20001"/>
                    </a:ext>
                  </a:extLst>
                </a:gridCol>
                <a:gridCol w="1120150">
                  <a:extLst>
                    <a:ext uri="{9D8B030D-6E8A-4147-A177-3AD203B41FA5}">
                      <a16:colId xmlns:a16="http://schemas.microsoft.com/office/drawing/2014/main" val="20002"/>
                    </a:ext>
                  </a:extLst>
                </a:gridCol>
                <a:gridCol w="1151575">
                  <a:extLst>
                    <a:ext uri="{9D8B030D-6E8A-4147-A177-3AD203B41FA5}">
                      <a16:colId xmlns:a16="http://schemas.microsoft.com/office/drawing/2014/main" val="20003"/>
                    </a:ext>
                  </a:extLst>
                </a:gridCol>
                <a:gridCol w="921250">
                  <a:extLst>
                    <a:ext uri="{9D8B030D-6E8A-4147-A177-3AD203B41FA5}">
                      <a16:colId xmlns:a16="http://schemas.microsoft.com/office/drawing/2014/main" val="20004"/>
                    </a:ext>
                  </a:extLst>
                </a:gridCol>
              </a:tblGrid>
              <a:tr h="404775">
                <a:tc gridSpan="5">
                  <a:txBody>
                    <a:bodyPr/>
                    <a:lstStyle/>
                    <a:p>
                      <a:pPr marL="0" lvl="0" indent="0" algn="l" rtl="0">
                        <a:lnSpc>
                          <a:spcPct val="115000"/>
                        </a:lnSpc>
                        <a:spcBef>
                          <a:spcPts val="0"/>
                        </a:spcBef>
                        <a:spcAft>
                          <a:spcPts val="0"/>
                        </a:spcAft>
                        <a:buNone/>
                      </a:pPr>
                      <a:r>
                        <a:rPr lang="it-IT" sz="1300" b="1">
                          <a:solidFill>
                            <a:schemeClr val="lt1"/>
                          </a:solidFill>
                        </a:rPr>
                        <a:t>Image processing/Visualization</a:t>
                      </a:r>
                      <a:endParaRPr sz="1300" b="1">
                        <a:solidFill>
                          <a:schemeClr val="l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5"/>
                    </a:solidFill>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0000"/>
                  </a:ext>
                </a:extLst>
              </a:tr>
              <a:tr h="352425">
                <a:tc>
                  <a:txBody>
                    <a:bodyPr/>
                    <a:lstStyle/>
                    <a:p>
                      <a:pPr marL="0" lvl="0" indent="0" algn="l" rtl="0">
                        <a:lnSpc>
                          <a:spcPct val="115000"/>
                        </a:lnSpc>
                        <a:spcBef>
                          <a:spcPts val="0"/>
                        </a:spcBef>
                        <a:spcAft>
                          <a:spcPts val="0"/>
                        </a:spcAft>
                        <a:buNone/>
                      </a:pPr>
                      <a:r>
                        <a:rPr lang="it-IT" sz="1000" b="1" u="sng">
                          <a:solidFill>
                            <a:schemeClr val="hlink"/>
                          </a:solidFill>
                          <a:hlinkClick r:id="rId5"/>
                        </a:rPr>
                        <a:t>WP.id</a:t>
                      </a:r>
                      <a:endParaRPr sz="1000" b="1" u="sng">
                        <a:solidFill>
                          <a:schemeClr val="hlink"/>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Topic</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App Name</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Ref. Person/Inst.</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000" b="1"/>
                        <a:t>% Achiev.</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2425">
                <a:tc>
                  <a:txBody>
                    <a:bodyPr/>
                    <a:lstStyle/>
                    <a:p>
                      <a:pPr marL="0" lvl="0" indent="0" algn="l" rtl="0">
                        <a:lnSpc>
                          <a:spcPct val="115000"/>
                        </a:lnSpc>
                        <a:spcBef>
                          <a:spcPts val="0"/>
                        </a:spcBef>
                        <a:spcAft>
                          <a:spcPts val="0"/>
                        </a:spcAft>
                        <a:buNone/>
                      </a:pPr>
                      <a:r>
                        <a:rPr lang="it-IT" sz="1000" b="1">
                          <a:solidFill>
                            <a:srgbClr val="4285F4"/>
                          </a:solidFill>
                        </a:rPr>
                        <a:t>3.1</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it-IT" sz="1000"/>
                        <a:t>VisIVO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it-IT" sz="1000"/>
                        <a:t>VisIVO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it-IT" sz="1000"/>
                        <a:t>Giuseppe Tudisco (INAF OACt)</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it-IT" sz="1200" b="1">
                          <a:solidFill>
                            <a:schemeClr val="accent1"/>
                          </a:solidFill>
                        </a:rPr>
                        <a:t>75.7</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2425">
                <a:tc>
                  <a:txBody>
                    <a:bodyPr/>
                    <a:lstStyle/>
                    <a:p>
                      <a:pPr marL="0" lvl="0" indent="0" algn="l" rtl="0">
                        <a:lnSpc>
                          <a:spcPct val="115000"/>
                        </a:lnSpc>
                        <a:spcBef>
                          <a:spcPts val="0"/>
                        </a:spcBef>
                        <a:spcAft>
                          <a:spcPts val="0"/>
                        </a:spcAft>
                        <a:buNone/>
                      </a:pPr>
                      <a:r>
                        <a:rPr lang="it-IT" sz="1000" b="1">
                          <a:solidFill>
                            <a:srgbClr val="4285F4"/>
                          </a:solidFill>
                        </a:rPr>
                        <a:t>3.3</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100">
                          <a:latin typeface="Calibri"/>
                          <a:ea typeface="Calibri"/>
                          <a:cs typeface="Calibri"/>
                          <a:sym typeface="Calibri"/>
                        </a:rPr>
                        <a:t>Radio U-NET for source detection in LOFAR data</a:t>
                      </a:r>
                      <a:endParaRPr sz="1100">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radioUNET</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Chiara Stuardi IRA-INAF</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65.0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2425">
                <a:tc>
                  <a:txBody>
                    <a:bodyPr/>
                    <a:lstStyle/>
                    <a:p>
                      <a:pPr marL="0" lvl="0" indent="0" algn="l" rtl="0">
                        <a:lnSpc>
                          <a:spcPct val="115000"/>
                        </a:lnSpc>
                        <a:spcBef>
                          <a:spcPts val="0"/>
                        </a:spcBef>
                        <a:spcAft>
                          <a:spcPts val="0"/>
                        </a:spcAft>
                        <a:buNone/>
                      </a:pPr>
                      <a:r>
                        <a:rPr lang="it-IT" sz="1000" b="1">
                          <a:solidFill>
                            <a:srgbClr val="4285F4"/>
                          </a:solidFill>
                        </a:rPr>
                        <a:t>3.9</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Data curation for self supervised learning tasks improvement.</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VLASS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Thomas Cecconello - INAF</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84.2</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52425">
                <a:tc>
                  <a:txBody>
                    <a:bodyPr/>
                    <a:lstStyle/>
                    <a:p>
                      <a:pPr marL="0" lvl="0" indent="0" algn="l" rtl="0">
                        <a:lnSpc>
                          <a:spcPct val="115000"/>
                        </a:lnSpc>
                        <a:spcBef>
                          <a:spcPts val="0"/>
                        </a:spcBef>
                        <a:spcAft>
                          <a:spcPts val="0"/>
                        </a:spcAft>
                        <a:buNone/>
                      </a:pPr>
                      <a:r>
                        <a:rPr lang="it-IT" sz="1000" b="1">
                          <a:solidFill>
                            <a:srgbClr val="4285F4"/>
                          </a:solidFill>
                        </a:rPr>
                        <a:t>3.13</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AI for source detection and classification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TIRAMISU</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Simone Riggi (INAF-OACT)</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70.0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859" name="Google Shape;859;g3347031b06d_1_34"/>
          <p:cNvGraphicFramePr/>
          <p:nvPr/>
        </p:nvGraphicFramePr>
        <p:xfrm>
          <a:off x="6035875" y="3362400"/>
          <a:ext cx="6061425" cy="2955239"/>
        </p:xfrm>
        <a:graphic>
          <a:graphicData uri="http://schemas.openxmlformats.org/drawingml/2006/table">
            <a:tbl>
              <a:tblPr>
                <a:noFill/>
                <a:tableStyleId>{3D1B7112-DEE7-415F-A3FE-E98A6E54CFAF}</a:tableStyleId>
              </a:tblPr>
              <a:tblGrid>
                <a:gridCol w="847975">
                  <a:extLst>
                    <a:ext uri="{9D8B030D-6E8A-4147-A177-3AD203B41FA5}">
                      <a16:colId xmlns:a16="http://schemas.microsoft.com/office/drawing/2014/main" val="20000"/>
                    </a:ext>
                  </a:extLst>
                </a:gridCol>
                <a:gridCol w="2020475">
                  <a:extLst>
                    <a:ext uri="{9D8B030D-6E8A-4147-A177-3AD203B41FA5}">
                      <a16:colId xmlns:a16="http://schemas.microsoft.com/office/drawing/2014/main" val="20001"/>
                    </a:ext>
                  </a:extLst>
                </a:gridCol>
                <a:gridCol w="1120150">
                  <a:extLst>
                    <a:ext uri="{9D8B030D-6E8A-4147-A177-3AD203B41FA5}">
                      <a16:colId xmlns:a16="http://schemas.microsoft.com/office/drawing/2014/main" val="20002"/>
                    </a:ext>
                  </a:extLst>
                </a:gridCol>
                <a:gridCol w="1151575">
                  <a:extLst>
                    <a:ext uri="{9D8B030D-6E8A-4147-A177-3AD203B41FA5}">
                      <a16:colId xmlns:a16="http://schemas.microsoft.com/office/drawing/2014/main" val="20003"/>
                    </a:ext>
                  </a:extLst>
                </a:gridCol>
                <a:gridCol w="921250">
                  <a:extLst>
                    <a:ext uri="{9D8B030D-6E8A-4147-A177-3AD203B41FA5}">
                      <a16:colId xmlns:a16="http://schemas.microsoft.com/office/drawing/2014/main" val="20004"/>
                    </a:ext>
                  </a:extLst>
                </a:gridCol>
              </a:tblGrid>
              <a:tr h="312100">
                <a:tc gridSpan="5">
                  <a:txBody>
                    <a:bodyPr/>
                    <a:lstStyle/>
                    <a:p>
                      <a:pPr marL="0" lvl="0" indent="0" algn="l" rtl="0">
                        <a:lnSpc>
                          <a:spcPct val="115000"/>
                        </a:lnSpc>
                        <a:spcBef>
                          <a:spcPts val="0"/>
                        </a:spcBef>
                        <a:spcAft>
                          <a:spcPts val="0"/>
                        </a:spcAft>
                        <a:buNone/>
                      </a:pPr>
                      <a:r>
                        <a:rPr lang="it-IT" sz="1300" b="1">
                          <a:solidFill>
                            <a:schemeClr val="lt1"/>
                          </a:solidFill>
                        </a:rPr>
                        <a:t>Numerical Modeling</a:t>
                      </a:r>
                      <a:endParaRPr sz="1300" b="1">
                        <a:solidFill>
                          <a:schemeClr val="l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0000"/>
                  </a:ext>
                </a:extLst>
              </a:tr>
              <a:tr h="312100">
                <a:tc>
                  <a:txBody>
                    <a:bodyPr/>
                    <a:lstStyle/>
                    <a:p>
                      <a:pPr marL="0" lvl="0" indent="0" algn="l" rtl="0">
                        <a:lnSpc>
                          <a:spcPct val="115000"/>
                        </a:lnSpc>
                        <a:spcBef>
                          <a:spcPts val="0"/>
                        </a:spcBef>
                        <a:spcAft>
                          <a:spcPts val="0"/>
                        </a:spcAft>
                        <a:buNone/>
                      </a:pPr>
                      <a:r>
                        <a:rPr lang="it-IT" sz="1000" b="1" u="sng">
                          <a:solidFill>
                            <a:schemeClr val="hlink"/>
                          </a:solidFill>
                          <a:hlinkClick r:id="rId5"/>
                        </a:rPr>
                        <a:t>WP.id</a:t>
                      </a:r>
                      <a:endParaRPr sz="1000" b="1" u="sng">
                        <a:solidFill>
                          <a:schemeClr val="hlink"/>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Topic</a:t>
                      </a:r>
                      <a:endParaRPr sz="1000" b="1">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App Name</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Ref. Person/Inst.</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000" b="1"/>
                        <a:t>% Achiev.</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05200">
                <a:tc>
                  <a:txBody>
                    <a:bodyPr/>
                    <a:lstStyle/>
                    <a:p>
                      <a:pPr marL="0" lvl="0" indent="0" algn="l" rtl="0">
                        <a:lnSpc>
                          <a:spcPct val="115000"/>
                        </a:lnSpc>
                        <a:spcBef>
                          <a:spcPts val="0"/>
                        </a:spcBef>
                        <a:spcAft>
                          <a:spcPts val="0"/>
                        </a:spcAft>
                        <a:buNone/>
                      </a:pPr>
                      <a:r>
                        <a:rPr lang="it-IT" sz="1000" b="1">
                          <a:solidFill>
                            <a:srgbClr val="4285F4"/>
                          </a:solidFill>
                        </a:rPr>
                        <a:t>3.5</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100">
                          <a:latin typeface="Calibri"/>
                          <a:ea typeface="Calibri"/>
                          <a:cs typeface="Calibri"/>
                          <a:sym typeface="Calibri"/>
                        </a:rPr>
                        <a:t>Map-level emulator of CMB systematics</a:t>
                      </a:r>
                      <a:endParaRPr sz="1100">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MapEmulator</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Paolo Campeti (INFN)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70.0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4125">
                <a:tc>
                  <a:txBody>
                    <a:bodyPr/>
                    <a:lstStyle/>
                    <a:p>
                      <a:pPr marL="0" lvl="0" indent="0" algn="l" rtl="0">
                        <a:lnSpc>
                          <a:spcPct val="115000"/>
                        </a:lnSpc>
                        <a:spcBef>
                          <a:spcPts val="0"/>
                        </a:spcBef>
                        <a:spcAft>
                          <a:spcPts val="0"/>
                        </a:spcAft>
                        <a:buNone/>
                      </a:pPr>
                      <a:r>
                        <a:rPr lang="it-IT" sz="1000" b="1">
                          <a:solidFill>
                            <a:srgbClr val="4285F4"/>
                          </a:solidFill>
                        </a:rPr>
                        <a:t>3.7</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GAN for TODs generation: synthetic scientific data augmentation for LiteBIRD mission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CRAB</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Stefano Della Torre (INFN)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52.5</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0000">
                <a:tc>
                  <a:txBody>
                    <a:bodyPr/>
                    <a:lstStyle/>
                    <a:p>
                      <a:pPr marL="0" lvl="0" indent="0" algn="l" rtl="0">
                        <a:lnSpc>
                          <a:spcPct val="115000"/>
                        </a:lnSpc>
                        <a:spcBef>
                          <a:spcPts val="0"/>
                        </a:spcBef>
                        <a:spcAft>
                          <a:spcPts val="0"/>
                        </a:spcAft>
                        <a:buNone/>
                      </a:pPr>
                      <a:r>
                        <a:rPr lang="it-IT" sz="1000" b="1">
                          <a:solidFill>
                            <a:srgbClr val="4285F4"/>
                          </a:solidFill>
                        </a:rPr>
                        <a:t>3.10</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Super-resolution cosmological simulations for Euclid</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SRS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Melita Carbone (IASF Milano)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71.4</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34125">
                <a:tc>
                  <a:txBody>
                    <a:bodyPr/>
                    <a:lstStyle/>
                    <a:p>
                      <a:pPr marL="0" lvl="0" indent="0" algn="l" rtl="0">
                        <a:lnSpc>
                          <a:spcPct val="115000"/>
                        </a:lnSpc>
                        <a:spcBef>
                          <a:spcPts val="0"/>
                        </a:spcBef>
                        <a:spcAft>
                          <a:spcPts val="0"/>
                        </a:spcAft>
                        <a:buNone/>
                      </a:pPr>
                      <a:r>
                        <a:rPr lang="it-IT" sz="1000" b="1">
                          <a:solidFill>
                            <a:srgbClr val="4285F4"/>
                          </a:solidFill>
                        </a:rPr>
                        <a:t>3.12</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Deep Learning for SN: ML methods to infer explosion parameters from light curves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SN Tools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Marco Grassia - UniCT</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81.3</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7675">
                <a:tc>
                  <a:txBody>
                    <a:bodyPr/>
                    <a:lstStyle/>
                    <a:p>
                      <a:pPr marL="0" lvl="0" indent="0" algn="l" rtl="0">
                        <a:lnSpc>
                          <a:spcPct val="115000"/>
                        </a:lnSpc>
                        <a:spcBef>
                          <a:spcPts val="0"/>
                        </a:spcBef>
                        <a:spcAft>
                          <a:spcPts val="0"/>
                        </a:spcAft>
                        <a:buNone/>
                      </a:pPr>
                      <a:r>
                        <a:rPr lang="it-IT" sz="1000" b="1">
                          <a:solidFill>
                            <a:srgbClr val="4285F4"/>
                          </a:solidFill>
                        </a:rPr>
                        <a:t>3.14</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Generative ML for galaxy emission: training and tuning</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galaML</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Giuseppe Puglisi- UNICT</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87.5</a:t>
                      </a:r>
                      <a:endParaRPr sz="1200" b="1">
                        <a:solidFill>
                          <a:schemeClr val="accent1"/>
                        </a:solidFill>
                      </a:endParaRPr>
                    </a:p>
                    <a:p>
                      <a:pPr marL="0" lvl="0" indent="0" algn="ctr" rtl="0">
                        <a:lnSpc>
                          <a:spcPct val="115000"/>
                        </a:lnSpc>
                        <a:spcBef>
                          <a:spcPts val="0"/>
                        </a:spcBef>
                        <a:spcAft>
                          <a:spcPts val="0"/>
                        </a:spcAft>
                        <a:buNone/>
                      </a:pP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860" name="Google Shape;860;g3347031b06d_1_34"/>
          <p:cNvSpPr txBox="1"/>
          <p:nvPr/>
        </p:nvSpPr>
        <p:spPr>
          <a:xfrm>
            <a:off x="804775" y="5923763"/>
            <a:ext cx="4084200" cy="3555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it-IT" sz="1900" b="1">
                <a:solidFill>
                  <a:schemeClr val="lt1"/>
                </a:solidFill>
                <a:latin typeface="Titillium Web"/>
                <a:ea typeface="Titillium Web"/>
                <a:cs typeface="Titillium Web"/>
                <a:sym typeface="Titillium Web"/>
              </a:rPr>
              <a:t>Average % of achievement:     73.1 %  </a:t>
            </a:r>
            <a:endParaRPr sz="1900" b="1" i="0" u="none" strike="noStrike" cap="none">
              <a:solidFill>
                <a:schemeClr val="lt1"/>
              </a:solidFill>
              <a:latin typeface="Titillium Web"/>
              <a:ea typeface="Titillium Web"/>
              <a:cs typeface="Titillium Web"/>
              <a:sym typeface="Titillium Web"/>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g3347031b06d_0_472"/>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867" name="Google Shape;867;g3347031b06d_0_472"/>
          <p:cNvGrpSpPr/>
          <p:nvPr/>
        </p:nvGrpSpPr>
        <p:grpSpPr>
          <a:xfrm>
            <a:off x="0" y="6511282"/>
            <a:ext cx="12192000" cy="361767"/>
            <a:chOff x="0" y="6511282"/>
            <a:chExt cx="12192000" cy="361767"/>
          </a:xfrm>
        </p:grpSpPr>
        <p:pic>
          <p:nvPicPr>
            <p:cNvPr id="868" name="Google Shape;868;g3347031b06d_0_47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869" name="Google Shape;869;g3347031b06d_0_472"/>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870" name="Google Shape;870;g3347031b06d_0_472"/>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871" name="Google Shape;871;g3347031b06d_0_472"/>
          <p:cNvSpPr txBox="1"/>
          <p:nvPr/>
        </p:nvSpPr>
        <p:spPr>
          <a:xfrm>
            <a:off x="77176" y="957900"/>
            <a:ext cx="7256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a:solidFill>
                  <a:schemeClr val="dk1"/>
                </a:solidFill>
                <a:latin typeface="Titillium Web"/>
                <a:ea typeface="Titillium Web"/>
                <a:cs typeface="Titillium Web"/>
                <a:sym typeface="Titillium Web"/>
              </a:rPr>
              <a:t>WP4: Big Data Management, Storage and Archiving. </a:t>
            </a:r>
            <a:endParaRPr sz="2100" b="1" i="0" u="none" strike="noStrike" cap="none">
              <a:solidFill>
                <a:schemeClr val="dk1"/>
              </a:solidFill>
              <a:latin typeface="Titillium Web"/>
              <a:ea typeface="Titillium Web"/>
              <a:cs typeface="Titillium Web"/>
              <a:sym typeface="Titillium Web"/>
            </a:endParaRPr>
          </a:p>
        </p:txBody>
      </p:sp>
      <p:sp>
        <p:nvSpPr>
          <p:cNvPr id="872" name="Google Shape;872;g3347031b06d_0_472"/>
          <p:cNvSpPr txBox="1"/>
          <p:nvPr/>
        </p:nvSpPr>
        <p:spPr>
          <a:xfrm>
            <a:off x="149100" y="1625988"/>
            <a:ext cx="11893800" cy="23226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90000"/>
              </a:lnSpc>
              <a:spcBef>
                <a:spcPts val="0"/>
              </a:spcBef>
              <a:spcAft>
                <a:spcPts val="0"/>
              </a:spcAft>
              <a:buClr>
                <a:schemeClr val="dk1"/>
              </a:buClr>
              <a:buSzPts val="1100"/>
              <a:buFont typeface="Arial"/>
              <a:buNone/>
            </a:pPr>
            <a:r>
              <a:rPr lang="it-IT" sz="1500">
                <a:solidFill>
                  <a:schemeClr val="dk1"/>
                </a:solidFill>
                <a:highlight>
                  <a:srgbClr val="FFFFFF"/>
                </a:highlight>
                <a:latin typeface="Titillium Web"/>
                <a:ea typeface="Titillium Web"/>
                <a:cs typeface="Titillium Web"/>
                <a:sym typeface="Titillium Web"/>
              </a:rPr>
              <a:t>WP4 will analyze, explore, standardize and store data of different collections, characterizing them in the appropriate way in order to facilitate the respect of the </a:t>
            </a:r>
            <a:r>
              <a:rPr lang="it-IT" sz="1500" b="1">
                <a:solidFill>
                  <a:schemeClr val="dk1"/>
                </a:solidFill>
                <a:highlight>
                  <a:srgbClr val="FFFFFF"/>
                </a:highlight>
                <a:latin typeface="Titillium Web"/>
                <a:ea typeface="Titillium Web"/>
                <a:cs typeface="Titillium Web"/>
                <a:sym typeface="Titillium Web"/>
              </a:rPr>
              <a:t>FAIR principles</a:t>
            </a:r>
            <a:r>
              <a:rPr lang="it-IT" sz="1500">
                <a:solidFill>
                  <a:schemeClr val="dk1"/>
                </a:solidFill>
                <a:highlight>
                  <a:srgbClr val="FFFFFF"/>
                </a:highlight>
                <a:latin typeface="Titillium Web"/>
                <a:ea typeface="Titillium Web"/>
                <a:cs typeface="Titillium Web"/>
                <a:sym typeface="Titillium Web"/>
              </a:rPr>
              <a:t> and enable users to benefit from an innovative storage and archiving platform. A distributed </a:t>
            </a:r>
            <a:r>
              <a:rPr lang="it-IT" sz="1500" b="1">
                <a:solidFill>
                  <a:schemeClr val="dk1"/>
                </a:solidFill>
                <a:highlight>
                  <a:srgbClr val="FFFFFF"/>
                </a:highlight>
                <a:latin typeface="Titillium Web"/>
                <a:ea typeface="Titillium Web"/>
                <a:cs typeface="Titillium Web"/>
                <a:sym typeface="Titillium Web"/>
              </a:rPr>
              <a:t>archive infrastructure</a:t>
            </a:r>
            <a:r>
              <a:rPr lang="it-IT" sz="1500">
                <a:solidFill>
                  <a:schemeClr val="dk1"/>
                </a:solidFill>
                <a:highlight>
                  <a:srgbClr val="FFFFFF"/>
                </a:highlight>
                <a:latin typeface="Titillium Web"/>
                <a:ea typeface="Titillium Web"/>
                <a:cs typeface="Titillium Web"/>
                <a:sym typeface="Titillium Web"/>
              </a:rPr>
              <a:t> with hot and cold storages and proper access tools will be implemented or customized by existing ones, respecting the interoperability directives (RDA, IVOA, ...). The requirements of the storage in terms of identification of data collection characteristics (</a:t>
            </a:r>
            <a:r>
              <a:rPr lang="it-IT" sz="1500" b="1">
                <a:solidFill>
                  <a:schemeClr val="dk1"/>
                </a:solidFill>
                <a:highlight>
                  <a:srgbClr val="FFFFFF"/>
                </a:highlight>
                <a:latin typeface="Titillium Web"/>
                <a:ea typeface="Titillium Web"/>
                <a:cs typeface="Titillium Web"/>
                <a:sym typeface="Titillium Web"/>
              </a:rPr>
              <a:t>data models, data dimension, accessibility methods, </a:t>
            </a:r>
            <a:r>
              <a:rPr lang="it-IT" sz="1500">
                <a:solidFill>
                  <a:schemeClr val="dk1"/>
                </a:solidFill>
                <a:highlight>
                  <a:srgbClr val="FFFFFF"/>
                </a:highlight>
                <a:latin typeface="Titillium Web"/>
                <a:ea typeface="Titillium Web"/>
                <a:cs typeface="Titillium Web"/>
                <a:sym typeface="Titillium Web"/>
              </a:rPr>
              <a:t>cold or hot storage etc...) will be analyzed, defining and implementing suitable technical solutions.</a:t>
            </a:r>
            <a:endParaRPr sz="1500">
              <a:solidFill>
                <a:schemeClr val="dk1"/>
              </a:solidFill>
              <a:highlight>
                <a:srgbClr val="FFFFFF"/>
              </a:highlight>
              <a:latin typeface="Titillium Web"/>
              <a:ea typeface="Titillium Web"/>
              <a:cs typeface="Titillium Web"/>
              <a:sym typeface="Titillium Web"/>
            </a:endParaRPr>
          </a:p>
          <a:p>
            <a:pPr marL="0" marR="0" lvl="0" indent="0" algn="l" rtl="0">
              <a:lnSpc>
                <a:spcPct val="90000"/>
              </a:lnSpc>
              <a:spcBef>
                <a:spcPts val="0"/>
              </a:spcBef>
              <a:spcAft>
                <a:spcPts val="0"/>
              </a:spcAft>
              <a:buClr>
                <a:schemeClr val="dk1"/>
              </a:buClr>
              <a:buSzPts val="1100"/>
              <a:buFont typeface="Arial"/>
              <a:buNone/>
            </a:pPr>
            <a:r>
              <a:rPr lang="it-IT" sz="1100" b="0" i="0" u="none" strike="noStrike" cap="none">
                <a:solidFill>
                  <a:schemeClr val="dk1"/>
                </a:solidFill>
                <a:latin typeface="Titillium Web"/>
                <a:ea typeface="Titillium Web"/>
                <a:cs typeface="Titillium Web"/>
                <a:sym typeface="Titillium Web"/>
              </a:rPr>
              <a:t>	 </a:t>
            </a:r>
            <a:endParaRPr sz="1100" b="0" i="0" u="none" strike="noStrike" cap="none">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b="1">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b="1">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b="1">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b="1" i="0" u="none" strike="noStrike" cap="none">
                <a:solidFill>
                  <a:schemeClr val="dk1"/>
                </a:solidFill>
                <a:latin typeface="Titillium Web"/>
                <a:ea typeface="Titillium Web"/>
                <a:cs typeface="Titillium Web"/>
                <a:sym typeface="Titillium Web"/>
              </a:rPr>
              <a:t>Main </a:t>
            </a:r>
            <a:r>
              <a:rPr lang="it-IT" sz="1500" b="1">
                <a:solidFill>
                  <a:schemeClr val="dk1"/>
                </a:solidFill>
                <a:latin typeface="Titillium Web"/>
                <a:ea typeface="Titillium Web"/>
                <a:cs typeface="Titillium Web"/>
                <a:sym typeface="Titillium Web"/>
              </a:rPr>
              <a:t>Tasks overview:</a:t>
            </a:r>
            <a:endParaRPr sz="1600" b="1" u="sng">
              <a:solidFill>
                <a:srgbClr val="2F5496"/>
              </a:solidFill>
              <a:latin typeface="Titillium Web"/>
              <a:ea typeface="Titillium Web"/>
              <a:cs typeface="Titillium Web"/>
              <a:sym typeface="Titillium Web"/>
            </a:endParaRPr>
          </a:p>
        </p:txBody>
      </p:sp>
      <p:graphicFrame>
        <p:nvGraphicFramePr>
          <p:cNvPr id="873" name="Google Shape;873;g3347031b06d_0_472"/>
          <p:cNvGraphicFramePr/>
          <p:nvPr/>
        </p:nvGraphicFramePr>
        <p:xfrm>
          <a:off x="797700" y="3942850"/>
          <a:ext cx="10287000" cy="2337726"/>
        </p:xfrm>
        <a:graphic>
          <a:graphicData uri="http://schemas.openxmlformats.org/drawingml/2006/table">
            <a:tbl>
              <a:tblPr>
                <a:noFill/>
                <a:tableStyleId>{F00F2969-47FF-47BC-B6A5-73630CABE9CA}</a:tableStyleId>
              </a:tblPr>
              <a:tblGrid>
                <a:gridCol w="798575">
                  <a:extLst>
                    <a:ext uri="{9D8B030D-6E8A-4147-A177-3AD203B41FA5}">
                      <a16:colId xmlns:a16="http://schemas.microsoft.com/office/drawing/2014/main" val="20000"/>
                    </a:ext>
                  </a:extLst>
                </a:gridCol>
                <a:gridCol w="94884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it-IT" sz="1600" b="1">
                          <a:solidFill>
                            <a:schemeClr val="dk1"/>
                          </a:solidFill>
                          <a:latin typeface="Titillium Web"/>
                          <a:ea typeface="Titillium Web"/>
                          <a:cs typeface="Titillium Web"/>
                          <a:sym typeface="Titillium Web"/>
                        </a:rPr>
                        <a:t>Data Management, standardization and interoperability </a:t>
                      </a:r>
                      <a:endParaRPr sz="1600" b="1">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None/>
                      </a:pPr>
                      <a:endParaRPr sz="1200" b="1">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None/>
                      </a:pPr>
                      <a:r>
                        <a:rPr lang="it-IT" sz="1200" b="1">
                          <a:solidFill>
                            <a:schemeClr val="dk1"/>
                          </a:solidFill>
                          <a:latin typeface="Titillium Web"/>
                          <a:ea typeface="Titillium Web"/>
                          <a:cs typeface="Titillium Web"/>
                          <a:sym typeface="Titillium Web"/>
                        </a:rPr>
                        <a:t>Status: </a:t>
                      </a:r>
                      <a:r>
                        <a:rPr lang="it-IT" sz="1200">
                          <a:solidFill>
                            <a:schemeClr val="dk1"/>
                          </a:solidFill>
                          <a:latin typeface="Titillium Web"/>
                          <a:ea typeface="Titillium Web"/>
                          <a:cs typeface="Titillium Web"/>
                          <a:sym typeface="Titillium Web"/>
                        </a:rPr>
                        <a:t>On time, progressing according to plan</a:t>
                      </a:r>
                      <a:endParaRPr sz="1200">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it-IT" sz="1600" b="1">
                          <a:latin typeface="Titillium Web"/>
                          <a:ea typeface="Titillium Web"/>
                          <a:cs typeface="Titillium Web"/>
                          <a:sym typeface="Titillium Web"/>
                        </a:rPr>
                        <a:t>Local and Distributed Long and Short term Storage Optimization</a:t>
                      </a:r>
                      <a:endParaRPr sz="1600">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600">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1400"/>
                        </a:spcBef>
                        <a:spcAft>
                          <a:spcPts val="0"/>
                        </a:spcAft>
                        <a:buNone/>
                      </a:pPr>
                      <a:r>
                        <a:rPr lang="it-IT" sz="1600" b="1">
                          <a:solidFill>
                            <a:schemeClr val="dk1"/>
                          </a:solidFill>
                          <a:latin typeface="Titillium Web"/>
                          <a:ea typeface="Titillium Web"/>
                          <a:cs typeface="Titillium Web"/>
                          <a:sym typeface="Titillium Web"/>
                        </a:rPr>
                        <a:t>Archive and Repository Definition and Implementation </a:t>
                      </a:r>
                      <a:endParaRPr sz="1600" b="1">
                        <a:solidFill>
                          <a:schemeClr val="dk1"/>
                        </a:solidFill>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200" b="1">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74" name="Google Shape;874;g3347031b06d_0_472"/>
          <p:cNvSpPr/>
          <p:nvPr/>
        </p:nvSpPr>
        <p:spPr>
          <a:xfrm>
            <a:off x="903575" y="5527625"/>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875" name="Google Shape;875;g3347031b06d_0_472"/>
          <p:cNvGrpSpPr/>
          <p:nvPr/>
        </p:nvGrpSpPr>
        <p:grpSpPr>
          <a:xfrm>
            <a:off x="903575" y="4776800"/>
            <a:ext cx="648000" cy="309600"/>
            <a:chOff x="966475" y="4022000"/>
            <a:chExt cx="648000" cy="309600"/>
          </a:xfrm>
        </p:grpSpPr>
        <p:sp>
          <p:nvSpPr>
            <p:cNvPr id="876" name="Google Shape;876;g3347031b06d_0_472"/>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77" name="Google Shape;877;g3347031b06d_0_472"/>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878" name="Google Shape;878;g3347031b06d_0_472"/>
          <p:cNvSpPr/>
          <p:nvPr/>
        </p:nvSpPr>
        <p:spPr>
          <a:xfrm>
            <a:off x="1106213" y="5615075"/>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879" name="Google Shape;879;g3347031b06d_0_472"/>
          <p:cNvGrpSpPr/>
          <p:nvPr/>
        </p:nvGrpSpPr>
        <p:grpSpPr>
          <a:xfrm>
            <a:off x="903575" y="4025975"/>
            <a:ext cx="648000" cy="309600"/>
            <a:chOff x="966475" y="4022000"/>
            <a:chExt cx="648000" cy="309600"/>
          </a:xfrm>
        </p:grpSpPr>
        <p:sp>
          <p:nvSpPr>
            <p:cNvPr id="880" name="Google Shape;880;g3347031b06d_0_472"/>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1" name="Google Shape;881;g3347031b06d_0_472"/>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882" name="Google Shape;882;g3347031b06d_0_472"/>
          <p:cNvSpPr txBox="1"/>
          <p:nvPr/>
        </p:nvSpPr>
        <p:spPr>
          <a:xfrm>
            <a:off x="521000" y="3106988"/>
            <a:ext cx="4084200" cy="3555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it-IT" sz="1900" b="1">
                <a:solidFill>
                  <a:schemeClr val="lt1"/>
                </a:solidFill>
                <a:latin typeface="Titillium Web"/>
                <a:ea typeface="Titillium Web"/>
                <a:cs typeface="Titillium Web"/>
                <a:sym typeface="Titillium Web"/>
              </a:rPr>
              <a:t>Average % of achievement:     56.2 %  </a:t>
            </a:r>
            <a:endParaRPr sz="1900" b="1" i="0" u="none" strike="noStrike" cap="none">
              <a:solidFill>
                <a:schemeClr val="lt1"/>
              </a:solidFill>
              <a:latin typeface="Titillium Web"/>
              <a:ea typeface="Titillium Web"/>
              <a:cs typeface="Titillium Web"/>
              <a:sym typeface="Titillium Web"/>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g3347031b06d_0_500"/>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889" name="Google Shape;889;g3347031b06d_0_500"/>
          <p:cNvGrpSpPr/>
          <p:nvPr/>
        </p:nvGrpSpPr>
        <p:grpSpPr>
          <a:xfrm>
            <a:off x="0" y="6511282"/>
            <a:ext cx="12192000" cy="361767"/>
            <a:chOff x="0" y="6511282"/>
            <a:chExt cx="12192000" cy="361767"/>
          </a:xfrm>
        </p:grpSpPr>
        <p:pic>
          <p:nvPicPr>
            <p:cNvPr id="890" name="Google Shape;890;g3347031b06d_0_500"/>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891" name="Google Shape;891;g3347031b06d_0_500"/>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892" name="Google Shape;892;g3347031b06d_0_500"/>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893" name="Google Shape;893;g3347031b06d_0_500"/>
          <p:cNvSpPr txBox="1"/>
          <p:nvPr/>
        </p:nvSpPr>
        <p:spPr>
          <a:xfrm>
            <a:off x="77174" y="957900"/>
            <a:ext cx="112449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WP4: Big Data Management, Storage and Archiving. </a:t>
            </a:r>
            <a:endParaRPr sz="2100" b="1">
              <a:solidFill>
                <a:schemeClr val="dk1"/>
              </a:solidFill>
              <a:latin typeface="Titillium Web"/>
              <a:ea typeface="Titillium Web"/>
              <a:cs typeface="Titillium Web"/>
              <a:sym typeface="Titillium Web"/>
            </a:endParaRPr>
          </a:p>
        </p:txBody>
      </p:sp>
      <p:sp>
        <p:nvSpPr>
          <p:cNvPr id="894" name="Google Shape;894;g3347031b06d_0_500"/>
          <p:cNvSpPr txBox="1"/>
          <p:nvPr/>
        </p:nvSpPr>
        <p:spPr>
          <a:xfrm>
            <a:off x="149097" y="1448001"/>
            <a:ext cx="11893800" cy="5256783"/>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4.1: Data Management, </a:t>
            </a:r>
            <a:r>
              <a:rPr lang="it-IT" sz="1600" b="1" dirty="0" err="1">
                <a:solidFill>
                  <a:schemeClr val="dk1"/>
                </a:solidFill>
                <a:latin typeface="Titillium Web"/>
                <a:ea typeface="Titillium Web"/>
                <a:cs typeface="Titillium Web"/>
                <a:sym typeface="Titillium Web"/>
              </a:rPr>
              <a:t>Standardization</a:t>
            </a:r>
            <a:r>
              <a:rPr lang="it-IT" sz="1600" b="1" dirty="0">
                <a:solidFill>
                  <a:schemeClr val="dk1"/>
                </a:solidFill>
                <a:latin typeface="Titillium Web"/>
                <a:ea typeface="Titillium Web"/>
                <a:cs typeface="Titillium Web"/>
                <a:sym typeface="Titillium Web"/>
              </a:rPr>
              <a:t>, and </a:t>
            </a:r>
            <a:r>
              <a:rPr lang="it-IT" sz="1600" b="1" dirty="0" err="1">
                <a:solidFill>
                  <a:schemeClr val="dk1"/>
                </a:solidFill>
                <a:latin typeface="Titillium Web"/>
                <a:ea typeface="Titillium Web"/>
                <a:cs typeface="Titillium Web"/>
                <a:sym typeface="Titillium Web"/>
              </a:rPr>
              <a:t>Interoperability</a:t>
            </a:r>
            <a:r>
              <a:rPr lang="it-IT" sz="1600" b="1" dirty="0">
                <a:solidFill>
                  <a:schemeClr val="dk1"/>
                </a:solidFill>
                <a:latin typeface="Titillium Web"/>
                <a:ea typeface="Titillium Web"/>
                <a:cs typeface="Titillium Web"/>
                <a:sym typeface="Titillium Web"/>
              </a:rPr>
              <a:t> (In Progress)</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17500" algn="l" rtl="0">
              <a:lnSpc>
                <a:spcPct val="115000"/>
              </a:lnSpc>
              <a:spcBef>
                <a:spcPts val="1200"/>
              </a:spcBef>
              <a:spcAft>
                <a:spcPts val="0"/>
              </a:spcAft>
              <a:buClr>
                <a:schemeClr val="dk1"/>
              </a:buClr>
              <a:buSzPts val="1400"/>
              <a:buChar char="➔"/>
            </a:pPr>
            <a:r>
              <a:rPr lang="it-IT" b="1" dirty="0" err="1">
                <a:solidFill>
                  <a:schemeClr val="dk1"/>
                </a:solidFill>
                <a:latin typeface="Titillium Web"/>
                <a:ea typeface="Titillium Web"/>
                <a:cs typeface="Titillium Web"/>
                <a:sym typeface="Titillium Web"/>
              </a:rPr>
              <a:t>Objective</a:t>
            </a:r>
            <a:r>
              <a:rPr lang="it-IT" b="1" dirty="0">
                <a:solidFill>
                  <a:schemeClr val="dk1"/>
                </a:solidFill>
                <a:latin typeface="Titillium Web"/>
                <a:ea typeface="Titillium Web"/>
                <a:cs typeface="Titillium Web"/>
                <a:sym typeface="Titillium Web"/>
              </a:rPr>
              <a:t>:</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This</a:t>
            </a:r>
            <a:r>
              <a:rPr lang="it-IT" dirty="0">
                <a:solidFill>
                  <a:schemeClr val="dk1"/>
                </a:solidFill>
                <a:latin typeface="Titillium Web"/>
                <a:ea typeface="Titillium Web"/>
                <a:cs typeface="Titillium Web"/>
                <a:sym typeface="Titillium Web"/>
              </a:rPr>
              <a:t> task </a:t>
            </a:r>
            <a:r>
              <a:rPr lang="it-IT" dirty="0" err="1">
                <a:solidFill>
                  <a:schemeClr val="dk1"/>
                </a:solidFill>
                <a:latin typeface="Titillium Web"/>
                <a:ea typeface="Titillium Web"/>
                <a:cs typeface="Titillium Web"/>
                <a:sym typeface="Titillium Web"/>
              </a:rPr>
              <a:t>involves</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collecting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organizing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analyzing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preserving</a:t>
            </a:r>
            <a:r>
              <a:rPr lang="it-IT" dirty="0">
                <a:solidFill>
                  <a:schemeClr val="dk1"/>
                </a:solidFill>
                <a:latin typeface="Titillium Web"/>
                <a:ea typeface="Titillium Web"/>
                <a:cs typeface="Titillium Web"/>
                <a:sym typeface="Titillium Web"/>
              </a:rPr>
              <a:t>, and sharing data </a:t>
            </a:r>
            <a:r>
              <a:rPr lang="it-IT" dirty="0" err="1">
                <a:solidFill>
                  <a:schemeClr val="dk1"/>
                </a:solidFill>
                <a:latin typeface="Titillium Web"/>
                <a:ea typeface="Titillium Web"/>
                <a:cs typeface="Titillium Web"/>
                <a:sym typeface="Titillium Web"/>
              </a:rPr>
              <a:t>while</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ensuring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interoperability</a:t>
            </a:r>
            <a:r>
              <a:rPr lang="it-IT" dirty="0">
                <a:solidFill>
                  <a:schemeClr val="dk1"/>
                </a:solidFill>
                <a:latin typeface="Titillium Web"/>
                <a:ea typeface="Titillium Web"/>
                <a:cs typeface="Titillium Web"/>
                <a:sym typeface="Titillium Web"/>
              </a:rPr>
              <a:t>. </a:t>
            </a:r>
            <a:br>
              <a:rPr lang="it-IT" dirty="0">
                <a:solidFill>
                  <a:schemeClr val="dk1"/>
                </a:solidFill>
                <a:latin typeface="Titillium Web"/>
                <a:ea typeface="Titillium Web"/>
                <a:cs typeface="Titillium Web"/>
                <a:sym typeface="Titillium Web"/>
              </a:rPr>
            </a:br>
            <a:endParaRPr dirty="0">
              <a:solidFill>
                <a:schemeClr val="dk1"/>
              </a:solidFill>
              <a:latin typeface="Titillium Web"/>
              <a:ea typeface="Titillium Web"/>
              <a:cs typeface="Titillium Web"/>
              <a:sym typeface="Titillium Web"/>
            </a:endParaRPr>
          </a:p>
          <a:p>
            <a:pPr marL="457200" lvl="0" indent="-317500" algn="l" rtl="0">
              <a:lnSpc>
                <a:spcPct val="115000"/>
              </a:lnSpc>
              <a:spcBef>
                <a:spcPts val="0"/>
              </a:spcBef>
              <a:spcAft>
                <a:spcPts val="0"/>
              </a:spcAft>
              <a:buClr>
                <a:schemeClr val="dk1"/>
              </a:buClr>
              <a:buSzPts val="1400"/>
              <a:buFont typeface="Titillium Web"/>
              <a:buChar char="➔"/>
            </a:pPr>
            <a:r>
              <a:rPr lang="it-IT" b="1" dirty="0">
                <a:solidFill>
                  <a:schemeClr val="dk1"/>
                </a:solidFill>
                <a:latin typeface="Titillium Web"/>
                <a:ea typeface="Titillium Web"/>
                <a:cs typeface="Titillium Web"/>
                <a:sym typeface="Titillium Web"/>
              </a:rPr>
              <a:t>Activities:</a:t>
            </a:r>
            <a:endParaRPr b="1" dirty="0">
              <a:solidFill>
                <a:schemeClr val="dk1"/>
              </a:solidFill>
              <a:latin typeface="Titillium Web"/>
              <a:ea typeface="Titillium Web"/>
              <a:cs typeface="Titillium Web"/>
              <a:sym typeface="Titillium Web"/>
            </a:endParaRPr>
          </a:p>
          <a:p>
            <a:pPr marL="457200" marR="0" lvl="0" indent="0" algn="l" rtl="0">
              <a:lnSpc>
                <a:spcPct val="115000"/>
              </a:lnSpc>
              <a:spcBef>
                <a:spcPts val="1200"/>
              </a:spcBef>
              <a:spcAft>
                <a:spcPts val="0"/>
              </a:spcAft>
              <a:buNone/>
            </a:pPr>
            <a:r>
              <a:rPr lang="it-IT" dirty="0">
                <a:solidFill>
                  <a:schemeClr val="dk1"/>
                </a:solidFill>
                <a:latin typeface="Titillium Web"/>
                <a:ea typeface="Titillium Web"/>
                <a:cs typeface="Titillium Web"/>
                <a:sym typeface="Titillium Web"/>
              </a:rPr>
              <a:t>GAIA Data Model (100%): </a:t>
            </a:r>
            <a:r>
              <a:rPr lang="it-IT" dirty="0" err="1">
                <a:solidFill>
                  <a:schemeClr val="dk1"/>
                </a:solidFill>
                <a:latin typeface="Titillium Web"/>
                <a:ea typeface="Titillium Web"/>
                <a:cs typeface="Titillium Web"/>
                <a:sym typeface="Titillium Web"/>
              </a:rPr>
              <a:t>Defined</a:t>
            </a:r>
            <a:r>
              <a:rPr lang="it-IT" dirty="0">
                <a:solidFill>
                  <a:schemeClr val="dk1"/>
                </a:solidFill>
                <a:latin typeface="Titillium Web"/>
                <a:ea typeface="Titillium Web"/>
                <a:cs typeface="Titillium Web"/>
                <a:sym typeface="Titillium Web"/>
              </a:rPr>
              <a:t> a definitive model, format, and queries </a:t>
            </a:r>
            <a:r>
              <a:rPr lang="it-IT" dirty="0" err="1">
                <a:solidFill>
                  <a:schemeClr val="dk1"/>
                </a:solidFill>
                <a:latin typeface="Titillium Web"/>
                <a:ea typeface="Titillium Web"/>
                <a:cs typeface="Titillium Web"/>
                <a:sym typeface="Titillium Web"/>
              </a:rPr>
              <a:t>using</a:t>
            </a:r>
            <a:r>
              <a:rPr lang="it-IT" dirty="0">
                <a:solidFill>
                  <a:schemeClr val="dk1"/>
                </a:solidFill>
                <a:latin typeface="Titillium Web"/>
                <a:ea typeface="Titillium Web"/>
                <a:cs typeface="Titillium Web"/>
                <a:sym typeface="Titillium Web"/>
              </a:rPr>
              <a:t> HDF5 and FITS/HDF5, </a:t>
            </a:r>
            <a:r>
              <a:rPr lang="it-IT" dirty="0" err="1">
                <a:solidFill>
                  <a:schemeClr val="dk1"/>
                </a:solidFill>
                <a:latin typeface="Titillium Web"/>
                <a:ea typeface="Titillium Web"/>
                <a:cs typeface="Titillium Web"/>
                <a:sym typeface="Titillium Web"/>
              </a:rPr>
              <a:t>ensuring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optimal</a:t>
            </a:r>
            <a:r>
              <a:rPr lang="it-IT" dirty="0">
                <a:solidFill>
                  <a:schemeClr val="dk1"/>
                </a:solidFill>
                <a:latin typeface="Titillium Web"/>
                <a:ea typeface="Titillium Web"/>
                <a:cs typeface="Titillium Web"/>
                <a:sym typeface="Titillium Web"/>
              </a:rPr>
              <a:t> performance and compliance with IVOA standards.</a:t>
            </a:r>
            <a:endParaRPr dirty="0">
              <a:solidFill>
                <a:schemeClr val="dk1"/>
              </a:solidFill>
              <a:latin typeface="Titillium Web"/>
              <a:ea typeface="Titillium Web"/>
              <a:cs typeface="Titillium Web"/>
              <a:sym typeface="Titillium Web"/>
            </a:endParaRPr>
          </a:p>
          <a:p>
            <a:pPr marL="457200" marR="0" lvl="0" indent="0" algn="l" rtl="0">
              <a:lnSpc>
                <a:spcPct val="115000"/>
              </a:lnSpc>
              <a:spcBef>
                <a:spcPts val="1200"/>
              </a:spcBef>
              <a:spcAft>
                <a:spcPts val="0"/>
              </a:spcAft>
              <a:buNone/>
            </a:pPr>
            <a:r>
              <a:rPr lang="it-IT" dirty="0">
                <a:solidFill>
                  <a:schemeClr val="dk1"/>
                </a:solidFill>
                <a:latin typeface="Titillium Web"/>
                <a:ea typeface="Titillium Web"/>
                <a:cs typeface="Titillium Web"/>
                <a:sym typeface="Titillium Web"/>
              </a:rPr>
              <a:t>Support for </a:t>
            </a:r>
            <a:r>
              <a:rPr lang="it-IT" dirty="0" err="1">
                <a:solidFill>
                  <a:schemeClr val="dk1"/>
                </a:solidFill>
                <a:latin typeface="Titillium Web"/>
                <a:ea typeface="Titillium Web"/>
                <a:cs typeface="Titillium Web"/>
                <a:sym typeface="Titillium Web"/>
              </a:rPr>
              <a:t>Simulated</a:t>
            </a:r>
            <a:r>
              <a:rPr lang="it-IT" dirty="0">
                <a:solidFill>
                  <a:schemeClr val="dk1"/>
                </a:solidFill>
                <a:latin typeface="Titillium Web"/>
                <a:ea typeface="Titillium Web"/>
                <a:cs typeface="Titillium Web"/>
                <a:sym typeface="Titillium Web"/>
              </a:rPr>
              <a:t> Data Models (50%): Preliminary models for RAMSES, Pluto, and </a:t>
            </a:r>
            <a:r>
              <a:rPr lang="it-IT" dirty="0" err="1">
                <a:solidFill>
                  <a:schemeClr val="dk1"/>
                </a:solidFill>
                <a:latin typeface="Titillium Web"/>
                <a:ea typeface="Titillium Web"/>
                <a:cs typeface="Titillium Web"/>
                <a:sym typeface="Titillium Web"/>
              </a:rPr>
              <a:t>OpenGadget</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were</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designed</a:t>
            </a:r>
            <a:r>
              <a:rPr lang="it-IT" dirty="0">
                <a:solidFill>
                  <a:schemeClr val="dk1"/>
                </a:solidFill>
                <a:latin typeface="Titillium Web"/>
                <a:ea typeface="Titillium Web"/>
                <a:cs typeface="Titillium Web"/>
                <a:sym typeface="Titillium Web"/>
              </a:rPr>
              <a:t>, with </a:t>
            </a:r>
            <a:r>
              <a:rPr lang="it-IT" dirty="0" err="1">
                <a:solidFill>
                  <a:schemeClr val="dk1"/>
                </a:solidFill>
                <a:latin typeface="Titillium Web"/>
                <a:ea typeface="Titillium Web"/>
                <a:cs typeface="Titillium Web"/>
                <a:sym typeface="Titillium Web"/>
              </a:rPr>
              <a:t>ongoing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efforts</a:t>
            </a:r>
            <a:r>
              <a:rPr lang="it-IT" dirty="0">
                <a:solidFill>
                  <a:schemeClr val="dk1"/>
                </a:solidFill>
                <a:latin typeface="Titillium Web"/>
                <a:ea typeface="Titillium Web"/>
                <a:cs typeface="Titillium Web"/>
                <a:sym typeface="Titillium Web"/>
              </a:rPr>
              <a:t> to </a:t>
            </a:r>
            <a:r>
              <a:rPr lang="it-IT" dirty="0" err="1">
                <a:solidFill>
                  <a:schemeClr val="dk1"/>
                </a:solidFill>
                <a:latin typeface="Titillium Web"/>
                <a:ea typeface="Titillium Web"/>
                <a:cs typeface="Titillium Web"/>
                <a:sym typeface="Titillium Web"/>
              </a:rPr>
              <a:t>harmonize</a:t>
            </a:r>
            <a:r>
              <a:rPr lang="it-IT" dirty="0">
                <a:solidFill>
                  <a:schemeClr val="dk1"/>
                </a:solidFill>
                <a:latin typeface="Titillium Web"/>
                <a:ea typeface="Titillium Web"/>
                <a:cs typeface="Titillium Web"/>
                <a:sym typeface="Titillium Web"/>
              </a:rPr>
              <a:t> the </a:t>
            </a:r>
            <a:r>
              <a:rPr lang="it-IT" dirty="0" err="1">
                <a:solidFill>
                  <a:schemeClr val="dk1"/>
                </a:solidFill>
                <a:latin typeface="Titillium Web"/>
                <a:ea typeface="Titillium Web"/>
                <a:cs typeface="Titillium Web"/>
                <a:sym typeface="Titillium Web"/>
              </a:rPr>
              <a:t>approach</a:t>
            </a:r>
            <a:r>
              <a:rPr lang="it-IT" dirty="0">
                <a:solidFill>
                  <a:schemeClr val="dk1"/>
                </a:solidFill>
                <a:latin typeface="Titillium Web"/>
                <a:ea typeface="Titillium Web"/>
                <a:cs typeface="Titillium Web"/>
                <a:sym typeface="Titillium Web"/>
              </a:rPr>
              <a:t> for </a:t>
            </a:r>
            <a:r>
              <a:rPr lang="it-IT" dirty="0" err="1">
                <a:solidFill>
                  <a:schemeClr val="dk1"/>
                </a:solidFill>
                <a:latin typeface="Titillium Web"/>
                <a:ea typeface="Titillium Web"/>
                <a:cs typeface="Titillium Web"/>
                <a:sym typeface="Titillium Web"/>
              </a:rPr>
              <a:t>interoperability</a:t>
            </a:r>
            <a:r>
              <a:rPr lang="it-IT" dirty="0">
                <a:solidFill>
                  <a:schemeClr val="dk1"/>
                </a:solidFill>
                <a:latin typeface="Titillium Web"/>
                <a:ea typeface="Titillium Web"/>
                <a:cs typeface="Titillium Web"/>
                <a:sym typeface="Titillium Web"/>
              </a:rPr>
              <a:t>.</a:t>
            </a:r>
            <a:endParaRPr dirty="0">
              <a:solidFill>
                <a:schemeClr val="dk1"/>
              </a:solidFill>
              <a:latin typeface="Titillium Web"/>
              <a:ea typeface="Titillium Web"/>
              <a:cs typeface="Titillium Web"/>
              <a:sym typeface="Titillium Web"/>
            </a:endParaRPr>
          </a:p>
          <a:p>
            <a:pPr marL="457200" marR="0" lvl="0" indent="0" algn="l" rtl="0">
              <a:lnSpc>
                <a:spcPct val="115000"/>
              </a:lnSpc>
              <a:spcBef>
                <a:spcPts val="1200"/>
              </a:spcBef>
              <a:spcAft>
                <a:spcPts val="0"/>
              </a:spcAft>
              <a:buNone/>
            </a:pPr>
            <a:r>
              <a:rPr lang="it-IT" dirty="0">
                <a:solidFill>
                  <a:schemeClr val="dk1"/>
                </a:solidFill>
                <a:latin typeface="Titillium Web"/>
                <a:ea typeface="Titillium Web"/>
                <a:cs typeface="Titillium Web"/>
                <a:sym typeface="Titillium Web"/>
              </a:rPr>
              <a:t>Data Management Plan (30%): </a:t>
            </a:r>
            <a:r>
              <a:rPr lang="it-IT" dirty="0" err="1">
                <a:solidFill>
                  <a:schemeClr val="dk1"/>
                </a:solidFill>
                <a:latin typeface="Titillium Web"/>
                <a:ea typeface="Titillium Web"/>
                <a:cs typeface="Titillium Web"/>
                <a:sym typeface="Titillium Web"/>
              </a:rPr>
              <a:t>Developing</a:t>
            </a:r>
            <a:r>
              <a:rPr lang="it-IT" dirty="0">
                <a:solidFill>
                  <a:schemeClr val="dk1"/>
                </a:solidFill>
                <a:latin typeface="Titillium Web"/>
                <a:ea typeface="Titillium Web"/>
                <a:cs typeface="Titillium Web"/>
                <a:sym typeface="Titillium Web"/>
              </a:rPr>
              <a:t> a </a:t>
            </a:r>
            <a:r>
              <a:rPr lang="it-IT" dirty="0" err="1">
                <a:solidFill>
                  <a:schemeClr val="dk1"/>
                </a:solidFill>
                <a:latin typeface="Titillium Web"/>
                <a:ea typeface="Titillium Web"/>
                <a:cs typeface="Titillium Web"/>
                <a:sym typeface="Titillium Web"/>
              </a:rPr>
              <a:t>comprehensive</a:t>
            </a:r>
            <a:r>
              <a:rPr lang="it-IT" dirty="0">
                <a:solidFill>
                  <a:schemeClr val="dk1"/>
                </a:solidFill>
                <a:latin typeface="Titillium Web"/>
                <a:ea typeface="Titillium Web"/>
                <a:cs typeface="Titillium Web"/>
                <a:sym typeface="Titillium Web"/>
              </a:rPr>
              <a:t> plan </a:t>
            </a:r>
            <a:r>
              <a:rPr lang="it-IT" dirty="0" err="1">
                <a:solidFill>
                  <a:schemeClr val="dk1"/>
                </a:solidFill>
                <a:latin typeface="Titillium Web"/>
                <a:ea typeface="Titillium Web"/>
                <a:cs typeface="Titillium Web"/>
                <a:sym typeface="Titillium Web"/>
              </a:rPr>
              <a:t>covering</a:t>
            </a:r>
            <a:r>
              <a:rPr lang="it-IT" dirty="0">
                <a:solidFill>
                  <a:schemeClr val="dk1"/>
                </a:solidFill>
                <a:latin typeface="Titillium Web"/>
                <a:ea typeface="Titillium Web"/>
                <a:cs typeface="Titillium Web"/>
                <a:sym typeface="Titillium Web"/>
              </a:rPr>
              <a:t> data </a:t>
            </a:r>
            <a:r>
              <a:rPr lang="it-IT" dirty="0" err="1">
                <a:solidFill>
                  <a:schemeClr val="dk1"/>
                </a:solidFill>
                <a:latin typeface="Titillium Web"/>
                <a:ea typeface="Titillium Web"/>
                <a:cs typeface="Titillium Web"/>
                <a:sym typeface="Titillium Web"/>
              </a:rPr>
              <a:t>structure</a:t>
            </a:r>
            <a:r>
              <a:rPr lang="it-IT" dirty="0">
                <a:solidFill>
                  <a:schemeClr val="dk1"/>
                </a:solidFill>
                <a:latin typeface="Titillium Web"/>
                <a:ea typeface="Titillium Web"/>
                <a:cs typeface="Titillium Web"/>
                <a:sym typeface="Titillium Web"/>
              </a:rPr>
              <a:t>, metadata, </a:t>
            </a:r>
            <a:r>
              <a:rPr lang="it-IT" dirty="0" err="1">
                <a:solidFill>
                  <a:schemeClr val="dk1"/>
                </a:solidFill>
                <a:latin typeface="Titillium Web"/>
                <a:ea typeface="Titillium Web"/>
                <a:cs typeface="Titillium Web"/>
                <a:sym typeface="Titillium Web"/>
              </a:rPr>
              <a:t>accessibility</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intellectual</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property</a:t>
            </a:r>
            <a:r>
              <a:rPr lang="it-IT" dirty="0">
                <a:solidFill>
                  <a:schemeClr val="dk1"/>
                </a:solidFill>
                <a:latin typeface="Titillium Web"/>
                <a:ea typeface="Titillium Web"/>
                <a:cs typeface="Titillium Web"/>
                <a:sym typeface="Titillium Web"/>
              </a:rPr>
              <a:t>, and </a:t>
            </a:r>
            <a:r>
              <a:rPr lang="it-IT" dirty="0" err="1">
                <a:solidFill>
                  <a:schemeClr val="dk1"/>
                </a:solidFill>
                <a:latin typeface="Titillium Web"/>
                <a:ea typeface="Titillium Web"/>
                <a:cs typeface="Titillium Web"/>
                <a:sym typeface="Titillium Web"/>
              </a:rPr>
              <a:t>interoperability</a:t>
            </a:r>
            <a:r>
              <a:rPr lang="it-IT" dirty="0">
                <a:solidFill>
                  <a:schemeClr val="dk1"/>
                </a:solidFill>
                <a:latin typeface="Titillium Web"/>
                <a:ea typeface="Titillium Web"/>
                <a:cs typeface="Titillium Web"/>
                <a:sym typeface="Titillium Web"/>
              </a:rPr>
              <a:t> standards</a:t>
            </a:r>
            <a:endParaRPr dirty="0">
              <a:solidFill>
                <a:schemeClr val="dk1"/>
              </a:solidFill>
              <a:latin typeface="Titillium Web"/>
              <a:ea typeface="Titillium Web"/>
              <a:cs typeface="Titillium Web"/>
              <a:sym typeface="Titillium Web"/>
            </a:endParaRPr>
          </a:p>
          <a:p>
            <a:pPr marL="457200" lvl="0" indent="-317500" algn="l" rtl="0">
              <a:lnSpc>
                <a:spcPct val="115000"/>
              </a:lnSpc>
              <a:spcBef>
                <a:spcPts val="1200"/>
              </a:spcBef>
              <a:spcAft>
                <a:spcPts val="0"/>
              </a:spcAft>
              <a:buClr>
                <a:schemeClr val="dk1"/>
              </a:buClr>
              <a:buSzPts val="1400"/>
              <a:buFont typeface="Titillium Web"/>
              <a:buChar char="➔"/>
            </a:pPr>
            <a:r>
              <a:rPr lang="it-IT" b="1" dirty="0">
                <a:solidFill>
                  <a:schemeClr val="dk1"/>
                </a:solidFill>
                <a:latin typeface="Titillium Web"/>
                <a:ea typeface="Titillium Web"/>
                <a:cs typeface="Titillium Web"/>
                <a:sym typeface="Titillium Web"/>
              </a:rPr>
              <a:t>Status: </a:t>
            </a:r>
            <a:endParaRPr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1200"/>
              </a:spcAft>
              <a:buNone/>
            </a:pPr>
            <a:r>
              <a:rPr lang="it-IT" dirty="0">
                <a:solidFill>
                  <a:schemeClr val="dk1"/>
                </a:solidFill>
                <a:latin typeface="Titillium Web"/>
                <a:ea typeface="Titillium Web"/>
                <a:cs typeface="Titillium Web"/>
                <a:sym typeface="Titillium Web"/>
              </a:rPr>
              <a:t>✅  </a:t>
            </a:r>
            <a:r>
              <a:rPr lang="it-IT" b="1" dirty="0" err="1">
                <a:solidFill>
                  <a:schemeClr val="dk1"/>
                </a:solidFill>
                <a:latin typeface="Titillium Web"/>
                <a:ea typeface="Titillium Web"/>
                <a:cs typeface="Titillium Web"/>
                <a:sym typeface="Titillium Web"/>
              </a:rPr>
              <a:t>Progressing</a:t>
            </a:r>
            <a:r>
              <a:rPr lang="it-IT" b="1" dirty="0">
                <a:solidFill>
                  <a:schemeClr val="dk1"/>
                </a:solidFill>
                <a:latin typeface="Titillium Web"/>
                <a:ea typeface="Titillium Web"/>
                <a:cs typeface="Titillium Web"/>
                <a:sym typeface="Titillium Web"/>
              </a:rPr>
              <a:t>, DMP </a:t>
            </a:r>
            <a:r>
              <a:rPr lang="it-IT" b="1" dirty="0" err="1">
                <a:solidFill>
                  <a:schemeClr val="dk1"/>
                </a:solidFill>
                <a:latin typeface="Titillium Web"/>
                <a:ea typeface="Titillium Web"/>
                <a:cs typeface="Titillium Web"/>
                <a:sym typeface="Titillium Web"/>
              </a:rPr>
              <a:t>requires</a:t>
            </a:r>
            <a:r>
              <a:rPr lang="it-IT" b="1" dirty="0">
                <a:solidFill>
                  <a:schemeClr val="dk1"/>
                </a:solidFill>
                <a:latin typeface="Titillium Web"/>
                <a:ea typeface="Titillium Web"/>
                <a:cs typeface="Titillium Web"/>
                <a:sym typeface="Titillium Web"/>
              </a:rPr>
              <a:t> input and </a:t>
            </a:r>
            <a:r>
              <a:rPr lang="it-IT" b="1" dirty="0" err="1">
                <a:solidFill>
                  <a:schemeClr val="dk1"/>
                </a:solidFill>
                <a:latin typeface="Titillium Web"/>
                <a:ea typeface="Titillium Web"/>
                <a:cs typeface="Titillium Web"/>
                <a:sym typeface="Titillium Web"/>
              </a:rPr>
              <a:t>coordination</a:t>
            </a:r>
            <a:r>
              <a:rPr lang="it-IT" b="1" dirty="0">
                <a:solidFill>
                  <a:schemeClr val="dk1"/>
                </a:solidFill>
                <a:latin typeface="Titillium Web"/>
                <a:ea typeface="Titillium Web"/>
                <a:cs typeface="Titillium Web"/>
                <a:sym typeface="Titillium Web"/>
              </a:rPr>
              <a:t> with the HUB</a:t>
            </a:r>
          </a:p>
          <a:p>
            <a:pPr marL="457200" lvl="0">
              <a:lnSpc>
                <a:spcPct val="115000"/>
              </a:lnSpc>
              <a:spcBef>
                <a:spcPts val="1200"/>
              </a:spcBef>
              <a:spcAft>
                <a:spcPts val="1200"/>
              </a:spcAft>
            </a:pPr>
            <a:r>
              <a:rPr lang="it-IT" b="1" dirty="0" err="1">
                <a:solidFill>
                  <a:schemeClr val="dk1"/>
                </a:solidFill>
                <a:latin typeface="Titillium Web"/>
                <a:ea typeface="Titillium Web"/>
                <a:cs typeface="Titillium Web"/>
                <a:sym typeface="Titillium Web"/>
              </a:rPr>
              <a:t>Percentage</a:t>
            </a:r>
            <a:r>
              <a:rPr lang="it-IT" b="1" dirty="0">
                <a:solidFill>
                  <a:schemeClr val="dk1"/>
                </a:solidFill>
                <a:latin typeface="Titillium Web"/>
                <a:ea typeface="Titillium Web"/>
                <a:cs typeface="Titillium Web"/>
                <a:sym typeface="Titillium Web"/>
              </a:rPr>
              <a:t> of achievement 50%</a:t>
            </a:r>
            <a:endParaRPr b="1" dirty="0">
              <a:solidFill>
                <a:schemeClr val="dk1"/>
              </a:solidFill>
              <a:latin typeface="Titillium Web"/>
              <a:ea typeface="Titillium Web"/>
              <a:cs typeface="Titillium Web"/>
              <a:sym typeface="Titillium Web"/>
            </a:endParaRPr>
          </a:p>
        </p:txBody>
      </p:sp>
      <p:grpSp>
        <p:nvGrpSpPr>
          <p:cNvPr id="895" name="Google Shape;895;g3347031b06d_0_500"/>
          <p:cNvGrpSpPr/>
          <p:nvPr/>
        </p:nvGrpSpPr>
        <p:grpSpPr>
          <a:xfrm>
            <a:off x="531246" y="3327649"/>
            <a:ext cx="381348" cy="202695"/>
            <a:chOff x="966475" y="4022000"/>
            <a:chExt cx="648000" cy="309600"/>
          </a:xfrm>
        </p:grpSpPr>
        <p:sp>
          <p:nvSpPr>
            <p:cNvPr id="896" name="Google Shape;896;g3347031b06d_0_500"/>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97" name="Google Shape;897;g3347031b06d_0_500"/>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898" name="Google Shape;898;g3347031b06d_0_500"/>
          <p:cNvGrpSpPr/>
          <p:nvPr/>
        </p:nvGrpSpPr>
        <p:grpSpPr>
          <a:xfrm>
            <a:off x="531246" y="3991924"/>
            <a:ext cx="381348" cy="202695"/>
            <a:chOff x="966475" y="4022000"/>
            <a:chExt cx="648000" cy="309600"/>
          </a:xfrm>
        </p:grpSpPr>
        <p:sp>
          <p:nvSpPr>
            <p:cNvPr id="899" name="Google Shape;899;g3347031b06d_0_500"/>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00" name="Google Shape;900;g3347031b06d_0_500"/>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901" name="Google Shape;901;g3347031b06d_0_500"/>
          <p:cNvGrpSpPr/>
          <p:nvPr/>
        </p:nvGrpSpPr>
        <p:grpSpPr>
          <a:xfrm>
            <a:off x="531246" y="4609124"/>
            <a:ext cx="381348" cy="202695"/>
            <a:chOff x="966475" y="4022000"/>
            <a:chExt cx="648000" cy="309600"/>
          </a:xfrm>
        </p:grpSpPr>
        <p:sp>
          <p:nvSpPr>
            <p:cNvPr id="902" name="Google Shape;902;g3347031b06d_0_500"/>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03" name="Google Shape;903;g3347031b06d_0_500"/>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g3352f2ce93d_0_97"/>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910" name="Google Shape;910;g3352f2ce93d_0_97"/>
          <p:cNvGrpSpPr/>
          <p:nvPr/>
        </p:nvGrpSpPr>
        <p:grpSpPr>
          <a:xfrm>
            <a:off x="0" y="6511282"/>
            <a:ext cx="12192000" cy="361767"/>
            <a:chOff x="0" y="6511282"/>
            <a:chExt cx="12192000" cy="361767"/>
          </a:xfrm>
        </p:grpSpPr>
        <p:pic>
          <p:nvPicPr>
            <p:cNvPr id="911" name="Google Shape;911;g3352f2ce93d_0_97"/>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912" name="Google Shape;912;g3352f2ce93d_0_97"/>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913" name="Google Shape;913;g3352f2ce93d_0_97"/>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a:t>
              </a:r>
              <a:r>
                <a:rPr lang="it-IT" sz="1400" b="0" i="0" u="none" strike="noStrike" cap="none" dirty="0" err="1">
                  <a:solidFill>
                    <a:schemeClr val="lt1"/>
                  </a:solidFill>
                  <a:latin typeface="Titillium Web"/>
                  <a:ea typeface="Titillium Web"/>
                  <a:cs typeface="Titillium Web"/>
                  <a:sym typeface="Titillium Web"/>
                </a:rPr>
                <a:t>Italian</a:t>
              </a:r>
              <a:r>
                <a:rPr lang="it-IT" sz="1400" b="0" i="0" u="none" strike="noStrike" cap="none" dirty="0">
                  <a:solidFill>
                    <a:schemeClr val="lt1"/>
                  </a:solidFill>
                  <a:latin typeface="Titillium Web"/>
                  <a:ea typeface="Titillium Web"/>
                  <a:cs typeface="Titillium Web"/>
                  <a:sym typeface="Titillium Web"/>
                </a:rPr>
                <a:t> </a:t>
              </a:r>
              <a:r>
                <a:rPr lang="it-IT" sz="1400" b="0" i="0" u="none" strike="noStrike" cap="none" dirty="0" err="1">
                  <a:solidFill>
                    <a:schemeClr val="lt1"/>
                  </a:solidFill>
                  <a:latin typeface="Titillium Web"/>
                  <a:ea typeface="Titillium Web"/>
                  <a:cs typeface="Titillium Web"/>
                  <a:sym typeface="Titillium Web"/>
                </a:rPr>
                <a:t>Research</a:t>
              </a:r>
              <a:r>
                <a:rPr lang="it-IT" sz="1400" b="0" i="0" u="none" strike="noStrike" cap="none" dirty="0">
                  <a:solidFill>
                    <a:schemeClr val="lt1"/>
                  </a:solidFill>
                  <a:latin typeface="Titillium Web"/>
                  <a:ea typeface="Titillium Web"/>
                  <a:cs typeface="Titillium Web"/>
                  <a:sym typeface="Titillium Web"/>
                </a:rPr>
                <a:t>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sp>
        <p:nvSpPr>
          <p:cNvPr id="914" name="Google Shape;914;g3352f2ce93d_0_97"/>
          <p:cNvSpPr txBox="1"/>
          <p:nvPr/>
        </p:nvSpPr>
        <p:spPr>
          <a:xfrm>
            <a:off x="77174" y="957900"/>
            <a:ext cx="112449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WP4: Big Data Management, Storage and Archiving. </a:t>
            </a:r>
            <a:endParaRPr sz="2100" b="1">
              <a:solidFill>
                <a:schemeClr val="dk1"/>
              </a:solidFill>
              <a:latin typeface="Titillium Web"/>
              <a:ea typeface="Titillium Web"/>
              <a:cs typeface="Titillium Web"/>
              <a:sym typeface="Titillium Web"/>
            </a:endParaRPr>
          </a:p>
        </p:txBody>
      </p:sp>
      <p:sp>
        <p:nvSpPr>
          <p:cNvPr id="915" name="Google Shape;915;g3352f2ce93d_0_97"/>
          <p:cNvSpPr txBox="1"/>
          <p:nvPr/>
        </p:nvSpPr>
        <p:spPr>
          <a:xfrm>
            <a:off x="149097" y="1464140"/>
            <a:ext cx="11893800" cy="5009023"/>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4.2: Local and Distributed Long and Short </a:t>
            </a:r>
            <a:r>
              <a:rPr lang="it-IT" sz="1600" b="1" dirty="0" err="1">
                <a:solidFill>
                  <a:schemeClr val="dk1"/>
                </a:solidFill>
                <a:latin typeface="Titillium Web"/>
                <a:ea typeface="Titillium Web"/>
                <a:cs typeface="Titillium Web"/>
                <a:sym typeface="Titillium Web"/>
              </a:rPr>
              <a:t>term</a:t>
            </a:r>
            <a:r>
              <a:rPr lang="it-IT" sz="1600" b="1" dirty="0">
                <a:solidFill>
                  <a:schemeClr val="dk1"/>
                </a:solidFill>
                <a:latin typeface="Titillium Web"/>
                <a:ea typeface="Titillium Web"/>
                <a:cs typeface="Titillium Web"/>
                <a:sym typeface="Titillium Web"/>
              </a:rPr>
              <a:t> Storage </a:t>
            </a:r>
            <a:r>
              <a:rPr lang="it-IT" sz="1600" b="1" dirty="0" err="1">
                <a:solidFill>
                  <a:schemeClr val="dk1"/>
                </a:solidFill>
                <a:latin typeface="Titillium Web"/>
                <a:ea typeface="Titillium Web"/>
                <a:cs typeface="Titillium Web"/>
                <a:sym typeface="Titillium Web"/>
              </a:rPr>
              <a:t>Optimization</a:t>
            </a:r>
            <a:r>
              <a:rPr lang="it-IT" sz="1600" b="1" dirty="0">
                <a:solidFill>
                  <a:schemeClr val="dk1"/>
                </a:solidFill>
                <a:latin typeface="Titillium Web"/>
                <a:ea typeface="Titillium Web"/>
                <a:cs typeface="Titillium Web"/>
                <a:sym typeface="Titillium Web"/>
              </a:rPr>
              <a:t> (In Progress)</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17500" algn="l" rtl="0">
              <a:lnSpc>
                <a:spcPct val="115000"/>
              </a:lnSpc>
              <a:spcBef>
                <a:spcPts val="1200"/>
              </a:spcBef>
              <a:spcAft>
                <a:spcPts val="0"/>
              </a:spcAft>
              <a:buClr>
                <a:schemeClr val="dk1"/>
              </a:buClr>
              <a:buSzPts val="1400"/>
              <a:buChar char="➔"/>
            </a:pPr>
            <a:r>
              <a:rPr lang="it-IT" b="1" dirty="0" err="1">
                <a:solidFill>
                  <a:schemeClr val="dk1"/>
                </a:solidFill>
                <a:latin typeface="Titillium Web"/>
                <a:ea typeface="Titillium Web"/>
                <a:cs typeface="Titillium Web"/>
                <a:sym typeface="Titillium Web"/>
              </a:rPr>
              <a:t>Objective</a:t>
            </a:r>
            <a:r>
              <a:rPr lang="it-IT" b="1" dirty="0">
                <a:solidFill>
                  <a:schemeClr val="dk1"/>
                </a:solidFill>
                <a:latin typeface="Titillium Web"/>
                <a:ea typeface="Titillium Web"/>
                <a:cs typeface="Titillium Web"/>
                <a:sym typeface="Titillium Web"/>
              </a:rPr>
              <a:t>:</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This</a:t>
            </a:r>
            <a:r>
              <a:rPr lang="it-IT" dirty="0">
                <a:solidFill>
                  <a:schemeClr val="dk1"/>
                </a:solidFill>
                <a:latin typeface="Titillium Web"/>
                <a:ea typeface="Titillium Web"/>
                <a:cs typeface="Titillium Web"/>
                <a:sym typeface="Titillium Web"/>
              </a:rPr>
              <a:t> task </a:t>
            </a:r>
            <a:r>
              <a:rPr lang="it-IT" dirty="0" err="1">
                <a:solidFill>
                  <a:schemeClr val="dk1"/>
                </a:solidFill>
                <a:latin typeface="Titillium Web"/>
                <a:ea typeface="Titillium Web"/>
                <a:cs typeface="Titillium Web"/>
                <a:sym typeface="Titillium Web"/>
              </a:rPr>
              <a:t>collaborates</a:t>
            </a:r>
            <a:r>
              <a:rPr lang="it-IT" dirty="0">
                <a:solidFill>
                  <a:schemeClr val="dk1"/>
                </a:solidFill>
                <a:latin typeface="Titillium Web"/>
                <a:ea typeface="Titillium Web"/>
                <a:cs typeface="Titillium Web"/>
                <a:sym typeface="Titillium Web"/>
              </a:rPr>
              <a:t> with WP3 and WP5 to </a:t>
            </a:r>
            <a:r>
              <a:rPr lang="it-IT" dirty="0" err="1">
                <a:solidFill>
                  <a:schemeClr val="dk1"/>
                </a:solidFill>
                <a:latin typeface="Titillium Web"/>
                <a:ea typeface="Titillium Web"/>
                <a:cs typeface="Titillium Web"/>
                <a:sym typeface="Titillium Web"/>
              </a:rPr>
              <a:t>optimize</a:t>
            </a:r>
            <a:r>
              <a:rPr lang="it-IT" dirty="0">
                <a:solidFill>
                  <a:schemeClr val="dk1"/>
                </a:solidFill>
                <a:latin typeface="Titillium Web"/>
                <a:ea typeface="Titillium Web"/>
                <a:cs typeface="Titillium Web"/>
                <a:sym typeface="Titillium Web"/>
              </a:rPr>
              <a:t> data transfer and storage, </a:t>
            </a:r>
            <a:r>
              <a:rPr lang="it-IT" dirty="0" err="1">
                <a:solidFill>
                  <a:schemeClr val="dk1"/>
                </a:solidFill>
                <a:latin typeface="Titillium Web"/>
                <a:ea typeface="Titillium Web"/>
                <a:cs typeface="Titillium Web"/>
                <a:sym typeface="Titillium Web"/>
              </a:rPr>
              <a:t>ensuring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efficiency</a:t>
            </a:r>
            <a:r>
              <a:rPr lang="it-IT" dirty="0">
                <a:solidFill>
                  <a:schemeClr val="dk1"/>
                </a:solidFill>
                <a:latin typeface="Titillium Web"/>
                <a:ea typeface="Titillium Web"/>
                <a:cs typeface="Titillium Web"/>
                <a:sym typeface="Titillium Web"/>
              </a:rPr>
              <a:t> in data-intensive </a:t>
            </a:r>
            <a:r>
              <a:rPr lang="it-IT" dirty="0" err="1">
                <a:solidFill>
                  <a:schemeClr val="dk1"/>
                </a:solidFill>
                <a:latin typeface="Titillium Web"/>
                <a:ea typeface="Titillium Web"/>
                <a:cs typeface="Titillium Web"/>
                <a:sym typeface="Titillium Web"/>
              </a:rPr>
              <a:t>computations</a:t>
            </a:r>
            <a:br>
              <a:rPr lang="it-IT" dirty="0">
                <a:solidFill>
                  <a:schemeClr val="dk1"/>
                </a:solidFill>
                <a:latin typeface="Titillium Web"/>
                <a:ea typeface="Titillium Web"/>
                <a:cs typeface="Titillium Web"/>
                <a:sym typeface="Titillium Web"/>
              </a:rPr>
            </a:br>
            <a:endParaRPr dirty="0">
              <a:solidFill>
                <a:schemeClr val="dk1"/>
              </a:solidFill>
              <a:latin typeface="Titillium Web"/>
              <a:ea typeface="Titillium Web"/>
              <a:cs typeface="Titillium Web"/>
              <a:sym typeface="Titillium Web"/>
            </a:endParaRPr>
          </a:p>
          <a:p>
            <a:pPr marL="457200" lvl="0" indent="-317500" algn="l" rtl="0">
              <a:lnSpc>
                <a:spcPct val="115000"/>
              </a:lnSpc>
              <a:spcBef>
                <a:spcPts val="0"/>
              </a:spcBef>
              <a:spcAft>
                <a:spcPts val="0"/>
              </a:spcAft>
              <a:buClr>
                <a:schemeClr val="dk1"/>
              </a:buClr>
              <a:buSzPts val="1400"/>
              <a:buFont typeface="Titillium Web"/>
              <a:buChar char="➔"/>
            </a:pPr>
            <a:r>
              <a:rPr lang="it-IT" b="1" dirty="0">
                <a:solidFill>
                  <a:schemeClr val="dk1"/>
                </a:solidFill>
                <a:latin typeface="Titillium Web"/>
                <a:ea typeface="Titillium Web"/>
                <a:cs typeface="Titillium Web"/>
                <a:sym typeface="Titillium Web"/>
              </a:rPr>
              <a:t>Activities:</a:t>
            </a:r>
            <a:endParaRPr b="1" dirty="0">
              <a:solidFill>
                <a:schemeClr val="dk1"/>
              </a:solidFill>
              <a:latin typeface="Titillium Web"/>
              <a:ea typeface="Titillium Web"/>
              <a:cs typeface="Titillium Web"/>
              <a:sym typeface="Titillium Web"/>
            </a:endParaRPr>
          </a:p>
          <a:p>
            <a:pPr marL="457200" marR="0" lvl="0" indent="0" algn="l" rtl="0">
              <a:lnSpc>
                <a:spcPct val="115000"/>
              </a:lnSpc>
              <a:spcBef>
                <a:spcPts val="1200"/>
              </a:spcBef>
              <a:spcAft>
                <a:spcPts val="0"/>
              </a:spcAft>
              <a:buNone/>
            </a:pPr>
            <a:r>
              <a:rPr lang="it-IT" dirty="0">
                <a:solidFill>
                  <a:schemeClr val="dk1"/>
                </a:solidFill>
                <a:latin typeface="Titillium Web"/>
                <a:ea typeface="Titillium Web"/>
                <a:cs typeface="Titillium Web"/>
                <a:sym typeface="Titillium Web"/>
              </a:rPr>
              <a:t>Deployment on HPC </a:t>
            </a:r>
            <a:r>
              <a:rPr lang="it-IT" dirty="0" err="1">
                <a:solidFill>
                  <a:schemeClr val="dk1"/>
                </a:solidFill>
                <a:latin typeface="Titillium Web"/>
                <a:ea typeface="Titillium Web"/>
                <a:cs typeface="Titillium Web"/>
                <a:sym typeface="Titillium Web"/>
              </a:rPr>
              <a:t>Infrastructure</a:t>
            </a:r>
            <a:r>
              <a:rPr lang="it-IT" dirty="0">
                <a:solidFill>
                  <a:schemeClr val="dk1"/>
                </a:solidFill>
                <a:latin typeface="Titillium Web"/>
                <a:ea typeface="Titillium Web"/>
                <a:cs typeface="Titillium Web"/>
                <a:sym typeface="Titillium Web"/>
              </a:rPr>
              <a:t> (50%): </a:t>
            </a:r>
            <a:r>
              <a:rPr lang="it-IT" dirty="0" err="1">
                <a:solidFill>
                  <a:schemeClr val="dk1"/>
                </a:solidFill>
                <a:latin typeface="Titillium Web"/>
                <a:ea typeface="Titillium Web"/>
                <a:cs typeface="Titillium Web"/>
                <a:sym typeface="Titillium Web"/>
              </a:rPr>
              <a:t>Rebuilding</a:t>
            </a:r>
            <a:r>
              <a:rPr lang="it-IT" dirty="0">
                <a:solidFill>
                  <a:schemeClr val="dk1"/>
                </a:solidFill>
                <a:latin typeface="Titillium Web"/>
                <a:ea typeface="Titillium Web"/>
                <a:cs typeface="Titillium Web"/>
                <a:sym typeface="Titillium Web"/>
              </a:rPr>
              <a:t> software </a:t>
            </a:r>
            <a:r>
              <a:rPr lang="it-IT" dirty="0" err="1">
                <a:solidFill>
                  <a:schemeClr val="dk1"/>
                </a:solidFill>
                <a:latin typeface="Titillium Web"/>
                <a:ea typeface="Titillium Web"/>
                <a:cs typeface="Titillium Web"/>
                <a:sym typeface="Titillium Web"/>
              </a:rPr>
              <a:t>components</a:t>
            </a:r>
            <a:r>
              <a:rPr lang="it-IT" dirty="0">
                <a:solidFill>
                  <a:schemeClr val="dk1"/>
                </a:solidFill>
                <a:latin typeface="Titillium Web"/>
                <a:ea typeface="Titillium Web"/>
                <a:cs typeface="Titillium Web"/>
                <a:sym typeface="Titillium Web"/>
              </a:rPr>
              <a:t> on ICSC </a:t>
            </a:r>
            <a:r>
              <a:rPr lang="it-IT" dirty="0" err="1">
                <a:solidFill>
                  <a:schemeClr val="dk1"/>
                </a:solidFill>
                <a:latin typeface="Titillium Web"/>
                <a:ea typeface="Titillium Web"/>
                <a:cs typeface="Titillium Web"/>
                <a:sym typeface="Titillium Web"/>
              </a:rPr>
              <a:t>infrastructure</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ensuring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persistence</a:t>
            </a:r>
            <a:r>
              <a:rPr lang="it-IT" dirty="0">
                <a:solidFill>
                  <a:schemeClr val="dk1"/>
                </a:solidFill>
                <a:latin typeface="Titillium Web"/>
                <a:ea typeface="Titillium Web"/>
                <a:cs typeface="Titillium Web"/>
                <a:sym typeface="Titillium Web"/>
              </a:rPr>
              <a:t> and </a:t>
            </a:r>
            <a:r>
              <a:rPr lang="it-IT" dirty="0" err="1">
                <a:solidFill>
                  <a:schemeClr val="dk1"/>
                </a:solidFill>
                <a:latin typeface="Titillium Web"/>
                <a:ea typeface="Titillium Web"/>
                <a:cs typeface="Titillium Web"/>
                <a:sym typeface="Titillium Web"/>
              </a:rPr>
              <a:t>optimized</a:t>
            </a:r>
            <a:r>
              <a:rPr lang="it-IT" dirty="0">
                <a:solidFill>
                  <a:schemeClr val="dk1"/>
                </a:solidFill>
                <a:latin typeface="Titillium Web"/>
                <a:ea typeface="Titillium Web"/>
                <a:cs typeface="Titillium Web"/>
                <a:sym typeface="Titillium Web"/>
              </a:rPr>
              <a:t> storage </a:t>
            </a:r>
            <a:r>
              <a:rPr lang="it-IT" dirty="0" err="1">
                <a:solidFill>
                  <a:schemeClr val="dk1"/>
                </a:solidFill>
                <a:latin typeface="Titillium Web"/>
                <a:ea typeface="Titillium Web"/>
                <a:cs typeface="Titillium Web"/>
                <a:sym typeface="Titillium Web"/>
              </a:rPr>
              <a:t>allocation</a:t>
            </a:r>
            <a:r>
              <a:rPr lang="it-IT" dirty="0">
                <a:solidFill>
                  <a:schemeClr val="dk1"/>
                </a:solidFill>
                <a:latin typeface="Titillium Web"/>
                <a:ea typeface="Titillium Web"/>
                <a:cs typeface="Titillium Web"/>
                <a:sym typeface="Titillium Web"/>
              </a:rPr>
              <a:t>.</a:t>
            </a:r>
            <a:endParaRPr dirty="0">
              <a:solidFill>
                <a:schemeClr val="dk1"/>
              </a:solidFill>
              <a:latin typeface="Titillium Web"/>
              <a:ea typeface="Titillium Web"/>
              <a:cs typeface="Titillium Web"/>
              <a:sym typeface="Titillium Web"/>
            </a:endParaRPr>
          </a:p>
          <a:p>
            <a:pPr marL="457200" marR="0" lvl="0" indent="0" algn="l" rtl="0">
              <a:lnSpc>
                <a:spcPct val="115000"/>
              </a:lnSpc>
              <a:spcBef>
                <a:spcPts val="1200"/>
              </a:spcBef>
              <a:spcAft>
                <a:spcPts val="0"/>
              </a:spcAft>
              <a:buNone/>
            </a:pPr>
            <a:r>
              <a:rPr lang="it-IT" dirty="0">
                <a:solidFill>
                  <a:schemeClr val="dk1"/>
                </a:solidFill>
                <a:latin typeface="Titillium Web"/>
                <a:ea typeface="Titillium Web"/>
                <a:cs typeface="Titillium Web"/>
                <a:sym typeface="Titillium Web"/>
              </a:rPr>
              <a:t>Data Injection Software (20%): </a:t>
            </a:r>
            <a:r>
              <a:rPr lang="it-IT" dirty="0" err="1">
                <a:solidFill>
                  <a:schemeClr val="dk1"/>
                </a:solidFill>
                <a:latin typeface="Titillium Web"/>
                <a:ea typeface="Titillium Web"/>
                <a:cs typeface="Titillium Web"/>
                <a:sym typeface="Titillium Web"/>
              </a:rPr>
              <a:t>Developing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ingestion</a:t>
            </a:r>
            <a:r>
              <a:rPr lang="it-IT" dirty="0">
                <a:solidFill>
                  <a:schemeClr val="dk1"/>
                </a:solidFill>
                <a:latin typeface="Titillium Web"/>
                <a:ea typeface="Titillium Web"/>
                <a:cs typeface="Titillium Web"/>
                <a:sym typeface="Titillium Web"/>
              </a:rPr>
              <a:t> software to </a:t>
            </a:r>
            <a:r>
              <a:rPr lang="it-IT" dirty="0" err="1">
                <a:solidFill>
                  <a:schemeClr val="dk1"/>
                </a:solidFill>
                <a:latin typeface="Titillium Web"/>
                <a:ea typeface="Titillium Web"/>
                <a:cs typeface="Titillium Web"/>
                <a:sym typeface="Titillium Web"/>
              </a:rPr>
              <a:t>manage</a:t>
            </a:r>
            <a:r>
              <a:rPr lang="it-IT" dirty="0">
                <a:solidFill>
                  <a:schemeClr val="dk1"/>
                </a:solidFill>
                <a:latin typeface="Titillium Web"/>
                <a:ea typeface="Titillium Web"/>
                <a:cs typeface="Titillium Web"/>
                <a:sym typeface="Titillium Web"/>
              </a:rPr>
              <a:t> metadata </a:t>
            </a:r>
            <a:r>
              <a:rPr lang="it-IT" dirty="0" err="1">
                <a:solidFill>
                  <a:schemeClr val="dk1"/>
                </a:solidFill>
                <a:latin typeface="Titillium Web"/>
                <a:ea typeface="Titillium Web"/>
                <a:cs typeface="Titillium Web"/>
                <a:sym typeface="Titillium Web"/>
              </a:rPr>
              <a:t>handling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currently</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being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tested</a:t>
            </a:r>
            <a:r>
              <a:rPr lang="it-IT" dirty="0">
                <a:solidFill>
                  <a:schemeClr val="dk1"/>
                </a:solidFill>
                <a:latin typeface="Titillium Web"/>
                <a:ea typeface="Titillium Web"/>
                <a:cs typeface="Titillium Web"/>
                <a:sym typeface="Titillium Web"/>
              </a:rPr>
              <a:t> in a </a:t>
            </a:r>
            <a:r>
              <a:rPr lang="it-IT" dirty="0" err="1">
                <a:solidFill>
                  <a:schemeClr val="dk1"/>
                </a:solidFill>
                <a:latin typeface="Titillium Web"/>
                <a:ea typeface="Titillium Web"/>
                <a:cs typeface="Titillium Web"/>
                <a:sym typeface="Titillium Web"/>
              </a:rPr>
              <a:t>final</a:t>
            </a:r>
            <a:r>
              <a:rPr lang="it-IT" dirty="0">
                <a:solidFill>
                  <a:schemeClr val="dk1"/>
                </a:solidFill>
                <a:latin typeface="Titillium Web"/>
                <a:ea typeface="Titillium Web"/>
                <a:cs typeface="Titillium Web"/>
                <a:sym typeface="Titillium Web"/>
              </a:rPr>
              <a:t> deployment </a:t>
            </a:r>
            <a:r>
              <a:rPr lang="it-IT" dirty="0" err="1">
                <a:solidFill>
                  <a:schemeClr val="dk1"/>
                </a:solidFill>
                <a:latin typeface="Titillium Web"/>
                <a:ea typeface="Titillium Web"/>
                <a:cs typeface="Titillium Web"/>
                <a:sym typeface="Titillium Web"/>
              </a:rPr>
              <a:t>environment</a:t>
            </a:r>
            <a:r>
              <a:rPr lang="it-IT" dirty="0">
                <a:solidFill>
                  <a:schemeClr val="dk1"/>
                </a:solidFill>
                <a:latin typeface="Titillium Web"/>
                <a:ea typeface="Titillium Web"/>
                <a:cs typeface="Titillium Web"/>
                <a:sym typeface="Titillium Web"/>
              </a:rPr>
              <a:t>.</a:t>
            </a:r>
            <a:endParaRPr dirty="0">
              <a:solidFill>
                <a:schemeClr val="dk1"/>
              </a:solidFill>
              <a:latin typeface="Titillium Web"/>
              <a:ea typeface="Titillium Web"/>
              <a:cs typeface="Titillium Web"/>
              <a:sym typeface="Titillium Web"/>
            </a:endParaRPr>
          </a:p>
          <a:p>
            <a:pPr marL="457200" marR="0" lvl="0" indent="0" algn="l" rtl="0">
              <a:lnSpc>
                <a:spcPct val="115000"/>
              </a:lnSpc>
              <a:spcBef>
                <a:spcPts val="1200"/>
              </a:spcBef>
              <a:spcAft>
                <a:spcPts val="0"/>
              </a:spcAft>
              <a:buNone/>
            </a:pPr>
            <a:r>
              <a:rPr lang="it-IT" dirty="0">
                <a:solidFill>
                  <a:schemeClr val="dk1"/>
                </a:solidFill>
                <a:latin typeface="Titillium Web"/>
                <a:ea typeface="Titillium Web"/>
                <a:cs typeface="Titillium Web"/>
                <a:sym typeface="Titillium Web"/>
              </a:rPr>
              <a:t>Activity Reporting (80%): </a:t>
            </a:r>
            <a:r>
              <a:rPr lang="it-IT" dirty="0" err="1">
                <a:solidFill>
                  <a:schemeClr val="dk1"/>
                </a:solidFill>
                <a:latin typeface="Titillium Web"/>
                <a:ea typeface="Titillium Web"/>
                <a:cs typeface="Titillium Web"/>
                <a:sym typeface="Titillium Web"/>
              </a:rPr>
              <a:t>Documenting</a:t>
            </a:r>
            <a:r>
              <a:rPr lang="it-IT" dirty="0">
                <a:solidFill>
                  <a:schemeClr val="dk1"/>
                </a:solidFill>
                <a:latin typeface="Titillium Web"/>
                <a:ea typeface="Titillium Web"/>
                <a:cs typeface="Titillium Web"/>
                <a:sym typeface="Titillium Web"/>
              </a:rPr>
              <a:t> the </a:t>
            </a:r>
            <a:r>
              <a:rPr lang="it-IT" dirty="0" err="1">
                <a:solidFill>
                  <a:schemeClr val="dk1"/>
                </a:solidFill>
                <a:latin typeface="Titillium Web"/>
                <a:ea typeface="Titillium Web"/>
                <a:cs typeface="Titillium Web"/>
                <a:sym typeface="Titillium Web"/>
              </a:rPr>
              <a:t>development</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installation</a:t>
            </a:r>
            <a:r>
              <a:rPr lang="it-IT" dirty="0">
                <a:solidFill>
                  <a:schemeClr val="dk1"/>
                </a:solidFill>
                <a:latin typeface="Titillium Web"/>
                <a:ea typeface="Titillium Web"/>
                <a:cs typeface="Titillium Web"/>
                <a:sym typeface="Titillium Web"/>
              </a:rPr>
              <a:t>, and performance </a:t>
            </a:r>
            <a:r>
              <a:rPr lang="it-IT" dirty="0" err="1">
                <a:solidFill>
                  <a:schemeClr val="dk1"/>
                </a:solidFill>
                <a:latin typeface="Titillium Web"/>
                <a:ea typeface="Titillium Web"/>
                <a:cs typeface="Titillium Web"/>
                <a:sym typeface="Titillium Web"/>
              </a:rPr>
              <a:t>verification</a:t>
            </a:r>
            <a:r>
              <a:rPr lang="it-IT" dirty="0">
                <a:solidFill>
                  <a:schemeClr val="dk1"/>
                </a:solidFill>
                <a:latin typeface="Titillium Web"/>
                <a:ea typeface="Titillium Web"/>
                <a:cs typeface="Titillium Web"/>
                <a:sym typeface="Titillium Web"/>
              </a:rPr>
              <a:t> of data management systems.</a:t>
            </a:r>
            <a:endParaRPr b="1" dirty="0">
              <a:solidFill>
                <a:schemeClr val="dk1"/>
              </a:solidFill>
              <a:latin typeface="Titillium Web"/>
              <a:ea typeface="Titillium Web"/>
              <a:cs typeface="Titillium Web"/>
              <a:sym typeface="Titillium Web"/>
            </a:endParaRPr>
          </a:p>
          <a:p>
            <a:pPr marL="457200" lvl="0" indent="-317500" algn="l" rtl="0">
              <a:lnSpc>
                <a:spcPct val="115000"/>
              </a:lnSpc>
              <a:spcBef>
                <a:spcPts val="1200"/>
              </a:spcBef>
              <a:spcAft>
                <a:spcPts val="0"/>
              </a:spcAft>
              <a:buClr>
                <a:schemeClr val="dk1"/>
              </a:buClr>
              <a:buSzPts val="1400"/>
              <a:buFont typeface="Titillium Web"/>
              <a:buChar char="➔"/>
            </a:pPr>
            <a:r>
              <a:rPr lang="it-IT" b="1" dirty="0">
                <a:solidFill>
                  <a:schemeClr val="dk1"/>
                </a:solidFill>
                <a:latin typeface="Titillium Web"/>
                <a:ea typeface="Titillium Web"/>
                <a:cs typeface="Titillium Web"/>
                <a:sym typeface="Titillium Web"/>
              </a:rPr>
              <a:t>Status: </a:t>
            </a:r>
            <a:endParaRPr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1200"/>
              </a:spcAft>
              <a:buNone/>
            </a:pPr>
            <a:r>
              <a:rPr lang="it-IT" dirty="0">
                <a:solidFill>
                  <a:schemeClr val="dk1"/>
                </a:solidFill>
                <a:latin typeface="Titillium Web"/>
                <a:ea typeface="Titillium Web"/>
                <a:cs typeface="Titillium Web"/>
                <a:sym typeface="Titillium Web"/>
              </a:rPr>
              <a:t>✅  </a:t>
            </a:r>
            <a:r>
              <a:rPr lang="it-IT" b="1" dirty="0" err="1">
                <a:solidFill>
                  <a:schemeClr val="dk1"/>
                </a:solidFill>
                <a:latin typeface="Titillium Web"/>
                <a:ea typeface="Titillium Web"/>
                <a:cs typeface="Titillium Web"/>
                <a:sym typeface="Titillium Web"/>
              </a:rPr>
              <a:t>Progressing</a:t>
            </a:r>
            <a:r>
              <a:rPr lang="it-IT" b="1" dirty="0">
                <a:solidFill>
                  <a:schemeClr val="dk1"/>
                </a:solidFill>
                <a:latin typeface="Titillium Web"/>
                <a:ea typeface="Titillium Web"/>
                <a:cs typeface="Titillium Web"/>
                <a:sym typeface="Titillium Web"/>
              </a:rPr>
              <a:t>, </a:t>
            </a:r>
            <a:r>
              <a:rPr lang="it-IT" b="1" dirty="0" err="1">
                <a:solidFill>
                  <a:schemeClr val="dk1"/>
                </a:solidFill>
                <a:latin typeface="Titillium Web"/>
                <a:ea typeface="Titillium Web"/>
                <a:cs typeface="Titillium Web"/>
                <a:sym typeface="Titillium Web"/>
              </a:rPr>
              <a:t>possible</a:t>
            </a:r>
            <a:r>
              <a:rPr lang="it-IT" b="1" dirty="0">
                <a:solidFill>
                  <a:schemeClr val="dk1"/>
                </a:solidFill>
                <a:latin typeface="Titillium Web"/>
                <a:ea typeface="Titillium Web"/>
                <a:cs typeface="Titillium Web"/>
                <a:sym typeface="Titillium Web"/>
              </a:rPr>
              <a:t> delays due to storage and computing </a:t>
            </a:r>
            <a:r>
              <a:rPr lang="it-IT" b="1" dirty="0" err="1">
                <a:solidFill>
                  <a:schemeClr val="dk1"/>
                </a:solidFill>
                <a:latin typeface="Titillium Web"/>
                <a:ea typeface="Titillium Web"/>
                <a:cs typeface="Titillium Web"/>
                <a:sym typeface="Titillium Web"/>
              </a:rPr>
              <a:t>resources</a:t>
            </a:r>
            <a:r>
              <a:rPr lang="it-IT" b="1" dirty="0">
                <a:solidFill>
                  <a:schemeClr val="dk1"/>
                </a:solidFill>
                <a:latin typeface="Titillium Web"/>
                <a:ea typeface="Titillium Web"/>
                <a:cs typeface="Titillium Web"/>
                <a:sym typeface="Titillium Web"/>
              </a:rPr>
              <a:t> </a:t>
            </a:r>
            <a:r>
              <a:rPr lang="it-IT" b="1" dirty="0" err="1">
                <a:solidFill>
                  <a:schemeClr val="dk1"/>
                </a:solidFill>
                <a:latin typeface="Titillium Web"/>
                <a:ea typeface="Titillium Web"/>
                <a:cs typeface="Titillium Web"/>
                <a:sym typeface="Titillium Web"/>
              </a:rPr>
              <a:t>acquisition</a:t>
            </a:r>
            <a:endParaRPr lang="it-IT" b="1" dirty="0">
              <a:solidFill>
                <a:schemeClr val="dk1"/>
              </a:solidFill>
              <a:latin typeface="Titillium Web"/>
              <a:ea typeface="Titillium Web"/>
              <a:cs typeface="Titillium Web"/>
              <a:sym typeface="Titillium Web"/>
            </a:endParaRPr>
          </a:p>
          <a:p>
            <a:pPr marL="457200" lvl="0">
              <a:lnSpc>
                <a:spcPct val="115000"/>
              </a:lnSpc>
              <a:spcBef>
                <a:spcPts val="1200"/>
              </a:spcBef>
              <a:spcAft>
                <a:spcPts val="1200"/>
              </a:spcAft>
            </a:pPr>
            <a:r>
              <a:rPr lang="it-IT" b="1" dirty="0" err="1">
                <a:solidFill>
                  <a:schemeClr val="dk1"/>
                </a:solidFill>
                <a:latin typeface="Titillium Web"/>
                <a:ea typeface="Titillium Web"/>
                <a:cs typeface="Titillium Web"/>
                <a:sym typeface="Titillium Web"/>
              </a:rPr>
              <a:t>Percentage</a:t>
            </a:r>
            <a:r>
              <a:rPr lang="it-IT" b="1" dirty="0">
                <a:solidFill>
                  <a:schemeClr val="dk1"/>
                </a:solidFill>
                <a:latin typeface="Titillium Web"/>
                <a:ea typeface="Titillium Web"/>
                <a:cs typeface="Titillium Web"/>
                <a:sym typeface="Titillium Web"/>
              </a:rPr>
              <a:t> of achievement 60%</a:t>
            </a:r>
            <a:endParaRPr b="1" dirty="0">
              <a:solidFill>
                <a:schemeClr val="dk1"/>
              </a:solidFill>
              <a:latin typeface="Titillium Web"/>
              <a:ea typeface="Titillium Web"/>
              <a:cs typeface="Titillium Web"/>
              <a:sym typeface="Titillium Web"/>
            </a:endParaRPr>
          </a:p>
        </p:txBody>
      </p:sp>
      <p:grpSp>
        <p:nvGrpSpPr>
          <p:cNvPr id="916" name="Google Shape;916;g3352f2ce93d_0_97"/>
          <p:cNvGrpSpPr/>
          <p:nvPr/>
        </p:nvGrpSpPr>
        <p:grpSpPr>
          <a:xfrm>
            <a:off x="531246" y="3327649"/>
            <a:ext cx="381348" cy="202695"/>
            <a:chOff x="966475" y="4022000"/>
            <a:chExt cx="648000" cy="309600"/>
          </a:xfrm>
        </p:grpSpPr>
        <p:sp>
          <p:nvSpPr>
            <p:cNvPr id="917" name="Google Shape;917;g3352f2ce93d_0_97"/>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18" name="Google Shape;918;g3352f2ce93d_0_97"/>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919" name="Google Shape;919;g3352f2ce93d_0_97"/>
          <p:cNvGrpSpPr/>
          <p:nvPr/>
        </p:nvGrpSpPr>
        <p:grpSpPr>
          <a:xfrm>
            <a:off x="531246" y="3960588"/>
            <a:ext cx="381348" cy="202695"/>
            <a:chOff x="966475" y="4022000"/>
            <a:chExt cx="648000" cy="309600"/>
          </a:xfrm>
        </p:grpSpPr>
        <p:sp>
          <p:nvSpPr>
            <p:cNvPr id="920" name="Google Shape;920;g3352f2ce93d_0_97"/>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21" name="Google Shape;921;g3352f2ce93d_0_97"/>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922" name="Google Shape;922;g3352f2ce93d_0_97"/>
          <p:cNvGrpSpPr/>
          <p:nvPr/>
        </p:nvGrpSpPr>
        <p:grpSpPr>
          <a:xfrm>
            <a:off x="531246" y="4559586"/>
            <a:ext cx="381348" cy="202695"/>
            <a:chOff x="966475" y="4022000"/>
            <a:chExt cx="648000" cy="309600"/>
          </a:xfrm>
        </p:grpSpPr>
        <p:sp>
          <p:nvSpPr>
            <p:cNvPr id="923" name="Google Shape;923;g3352f2ce93d_0_97"/>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24" name="Google Shape;924;g3352f2ce93d_0_97"/>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g3352f2ce93d_0_205"/>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931" name="Google Shape;931;g3352f2ce93d_0_205"/>
          <p:cNvGrpSpPr/>
          <p:nvPr/>
        </p:nvGrpSpPr>
        <p:grpSpPr>
          <a:xfrm>
            <a:off x="0" y="6511282"/>
            <a:ext cx="12192000" cy="361767"/>
            <a:chOff x="0" y="6511282"/>
            <a:chExt cx="12192000" cy="361767"/>
          </a:xfrm>
        </p:grpSpPr>
        <p:pic>
          <p:nvPicPr>
            <p:cNvPr id="932" name="Google Shape;932;g3352f2ce93d_0_205"/>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933" name="Google Shape;933;g3352f2ce93d_0_205"/>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934" name="Google Shape;934;g3352f2ce93d_0_205"/>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35" name="Google Shape;935;g3352f2ce93d_0_205"/>
          <p:cNvSpPr txBox="1"/>
          <p:nvPr/>
        </p:nvSpPr>
        <p:spPr>
          <a:xfrm>
            <a:off x="77174" y="957900"/>
            <a:ext cx="112449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WP4: Big Data Management, Storage and Archiving. </a:t>
            </a:r>
            <a:endParaRPr sz="2100" b="1">
              <a:solidFill>
                <a:schemeClr val="dk1"/>
              </a:solidFill>
              <a:latin typeface="Titillium Web"/>
              <a:ea typeface="Titillium Web"/>
              <a:cs typeface="Titillium Web"/>
              <a:sym typeface="Titillium Web"/>
            </a:endParaRPr>
          </a:p>
        </p:txBody>
      </p:sp>
      <p:sp>
        <p:nvSpPr>
          <p:cNvPr id="936" name="Google Shape;936;g3352f2ce93d_0_205"/>
          <p:cNvSpPr txBox="1"/>
          <p:nvPr/>
        </p:nvSpPr>
        <p:spPr>
          <a:xfrm>
            <a:off x="149097" y="1498513"/>
            <a:ext cx="11893800" cy="4513503"/>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4.3: Archive and Repository </a:t>
            </a:r>
            <a:r>
              <a:rPr lang="it-IT" sz="1600" b="1" dirty="0" err="1">
                <a:solidFill>
                  <a:schemeClr val="dk1"/>
                </a:solidFill>
                <a:latin typeface="Titillium Web"/>
                <a:ea typeface="Titillium Web"/>
                <a:cs typeface="Titillium Web"/>
                <a:sym typeface="Titillium Web"/>
              </a:rPr>
              <a:t>Implementation</a:t>
            </a:r>
            <a:r>
              <a:rPr lang="it-IT" sz="1600" b="1" dirty="0">
                <a:solidFill>
                  <a:schemeClr val="dk1"/>
                </a:solidFill>
                <a:latin typeface="Titillium Web"/>
                <a:ea typeface="Titillium Web"/>
                <a:cs typeface="Titillium Web"/>
                <a:sym typeface="Titillium Web"/>
              </a:rPr>
              <a:t> (In Progress)</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17500" algn="l" rtl="0">
              <a:lnSpc>
                <a:spcPct val="115000"/>
              </a:lnSpc>
              <a:spcBef>
                <a:spcPts val="1200"/>
              </a:spcBef>
              <a:spcAft>
                <a:spcPts val="0"/>
              </a:spcAft>
              <a:buClr>
                <a:schemeClr val="dk1"/>
              </a:buClr>
              <a:buSzPts val="1400"/>
              <a:buChar char="➔"/>
            </a:pPr>
            <a:r>
              <a:rPr lang="it-IT" b="1" dirty="0" err="1">
                <a:solidFill>
                  <a:schemeClr val="dk1"/>
                </a:solidFill>
                <a:latin typeface="Titillium Web"/>
                <a:ea typeface="Titillium Web"/>
                <a:cs typeface="Titillium Web"/>
                <a:sym typeface="Titillium Web"/>
              </a:rPr>
              <a:t>Objective</a:t>
            </a:r>
            <a:r>
              <a:rPr lang="it-IT" b="1" dirty="0">
                <a:solidFill>
                  <a:schemeClr val="dk1"/>
                </a:solidFill>
                <a:latin typeface="Titillium Web"/>
                <a:ea typeface="Titillium Web"/>
                <a:cs typeface="Titillium Web"/>
                <a:sym typeface="Titillium Web"/>
              </a:rPr>
              <a:t>:</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This</a:t>
            </a:r>
            <a:r>
              <a:rPr lang="it-IT" dirty="0">
                <a:solidFill>
                  <a:schemeClr val="dk1"/>
                </a:solidFill>
                <a:latin typeface="Titillium Web"/>
                <a:ea typeface="Titillium Web"/>
                <a:cs typeface="Titillium Web"/>
                <a:sym typeface="Titillium Web"/>
              </a:rPr>
              <a:t> task </a:t>
            </a:r>
            <a:r>
              <a:rPr lang="it-IT" dirty="0" err="1">
                <a:solidFill>
                  <a:schemeClr val="dk1"/>
                </a:solidFill>
                <a:latin typeface="Titillium Web"/>
                <a:ea typeface="Titillium Web"/>
                <a:cs typeface="Titillium Web"/>
                <a:sym typeface="Titillium Web"/>
              </a:rPr>
              <a:t>focuses</a:t>
            </a:r>
            <a:r>
              <a:rPr lang="it-IT" dirty="0">
                <a:solidFill>
                  <a:schemeClr val="dk1"/>
                </a:solidFill>
                <a:latin typeface="Titillium Web"/>
                <a:ea typeface="Titillium Web"/>
                <a:cs typeface="Titillium Web"/>
                <a:sym typeface="Titillium Web"/>
              </a:rPr>
              <a:t> on </a:t>
            </a:r>
            <a:r>
              <a:rPr lang="it-IT" dirty="0" err="1">
                <a:solidFill>
                  <a:schemeClr val="dk1"/>
                </a:solidFill>
                <a:latin typeface="Titillium Web"/>
                <a:ea typeface="Titillium Web"/>
                <a:cs typeface="Titillium Web"/>
                <a:sym typeface="Titillium Web"/>
              </a:rPr>
              <a:t>integrating</a:t>
            </a:r>
            <a:r>
              <a:rPr lang="it-IT" dirty="0">
                <a:solidFill>
                  <a:schemeClr val="dk1"/>
                </a:solidFill>
                <a:latin typeface="Titillium Web"/>
                <a:ea typeface="Titillium Web"/>
                <a:cs typeface="Titillium Web"/>
                <a:sym typeface="Titillium Web"/>
              </a:rPr>
              <a:t> a Distributed Data Archive Framework with access tools for data storage, </a:t>
            </a:r>
            <a:r>
              <a:rPr lang="it-IT" dirty="0" err="1">
                <a:solidFill>
                  <a:schemeClr val="dk1"/>
                </a:solidFill>
                <a:latin typeface="Titillium Web"/>
                <a:ea typeface="Titillium Web"/>
                <a:cs typeface="Titillium Web"/>
                <a:sym typeface="Titillium Web"/>
              </a:rPr>
              <a:t>retrieval</a:t>
            </a:r>
            <a:r>
              <a:rPr lang="it-IT" dirty="0">
                <a:solidFill>
                  <a:schemeClr val="dk1"/>
                </a:solidFill>
                <a:latin typeface="Titillium Web"/>
                <a:ea typeface="Titillium Web"/>
                <a:cs typeface="Titillium Web"/>
                <a:sym typeface="Titillium Web"/>
              </a:rPr>
              <a:t>, and exploitation.</a:t>
            </a:r>
            <a:br>
              <a:rPr lang="it-IT" dirty="0">
                <a:solidFill>
                  <a:schemeClr val="dk1"/>
                </a:solidFill>
                <a:latin typeface="Titillium Web"/>
                <a:ea typeface="Titillium Web"/>
                <a:cs typeface="Titillium Web"/>
                <a:sym typeface="Titillium Web"/>
              </a:rPr>
            </a:br>
            <a:endParaRPr dirty="0">
              <a:solidFill>
                <a:schemeClr val="dk1"/>
              </a:solidFill>
              <a:latin typeface="Titillium Web"/>
              <a:ea typeface="Titillium Web"/>
              <a:cs typeface="Titillium Web"/>
              <a:sym typeface="Titillium Web"/>
            </a:endParaRPr>
          </a:p>
          <a:p>
            <a:pPr marL="457200" lvl="0" indent="-317500" algn="l" rtl="0">
              <a:lnSpc>
                <a:spcPct val="115000"/>
              </a:lnSpc>
              <a:spcBef>
                <a:spcPts val="0"/>
              </a:spcBef>
              <a:spcAft>
                <a:spcPts val="0"/>
              </a:spcAft>
              <a:buClr>
                <a:schemeClr val="dk1"/>
              </a:buClr>
              <a:buSzPts val="1400"/>
              <a:buFont typeface="Titillium Web"/>
              <a:buChar char="➔"/>
            </a:pPr>
            <a:r>
              <a:rPr lang="it-IT" b="1" dirty="0">
                <a:solidFill>
                  <a:schemeClr val="dk1"/>
                </a:solidFill>
                <a:latin typeface="Titillium Web"/>
                <a:ea typeface="Titillium Web"/>
                <a:cs typeface="Titillium Web"/>
                <a:sym typeface="Titillium Web"/>
              </a:rPr>
              <a:t>Activities:</a:t>
            </a:r>
            <a:endParaRPr b="1" dirty="0">
              <a:solidFill>
                <a:schemeClr val="dk1"/>
              </a:solidFill>
              <a:latin typeface="Titillium Web"/>
              <a:ea typeface="Titillium Web"/>
              <a:cs typeface="Titillium Web"/>
              <a:sym typeface="Titillium Web"/>
            </a:endParaRPr>
          </a:p>
          <a:p>
            <a:pPr marL="457200" marR="0" lvl="0" indent="0" algn="l" rtl="0">
              <a:lnSpc>
                <a:spcPct val="115000"/>
              </a:lnSpc>
              <a:spcBef>
                <a:spcPts val="1200"/>
              </a:spcBef>
              <a:spcAft>
                <a:spcPts val="0"/>
              </a:spcAft>
              <a:buNone/>
            </a:pPr>
            <a:r>
              <a:rPr lang="it-IT" dirty="0">
                <a:solidFill>
                  <a:schemeClr val="dk1"/>
                </a:solidFill>
                <a:latin typeface="Titillium Web"/>
                <a:ea typeface="Titillium Web"/>
                <a:cs typeface="Titillium Web"/>
                <a:sym typeface="Titillium Web"/>
              </a:rPr>
              <a:t>Integration of Authentication &amp; </a:t>
            </a:r>
            <a:r>
              <a:rPr lang="it-IT" dirty="0" err="1">
                <a:solidFill>
                  <a:schemeClr val="dk1"/>
                </a:solidFill>
                <a:latin typeface="Titillium Web"/>
                <a:ea typeface="Titillium Web"/>
                <a:cs typeface="Titillium Web"/>
                <a:sym typeface="Titillium Web"/>
              </a:rPr>
              <a:t>Authorization</a:t>
            </a:r>
            <a:r>
              <a:rPr lang="it-IT" dirty="0">
                <a:solidFill>
                  <a:schemeClr val="dk1"/>
                </a:solidFill>
                <a:latin typeface="Titillium Web"/>
                <a:ea typeface="Titillium Web"/>
                <a:cs typeface="Titillium Web"/>
                <a:sym typeface="Titillium Web"/>
              </a:rPr>
              <a:t> (50%): </a:t>
            </a:r>
            <a:r>
              <a:rPr lang="it-IT" dirty="0" err="1">
                <a:solidFill>
                  <a:schemeClr val="dk1"/>
                </a:solidFill>
                <a:latin typeface="Titillium Web"/>
                <a:ea typeface="Titillium Web"/>
                <a:cs typeface="Titillium Web"/>
                <a:sym typeface="Titillium Web"/>
              </a:rPr>
              <a:t>Migrating</a:t>
            </a:r>
            <a:r>
              <a:rPr lang="it-IT" dirty="0">
                <a:solidFill>
                  <a:schemeClr val="dk1"/>
                </a:solidFill>
                <a:latin typeface="Titillium Web"/>
                <a:ea typeface="Titillium Web"/>
                <a:cs typeface="Titillium Web"/>
                <a:sym typeface="Titillium Web"/>
              </a:rPr>
              <a:t> from RAP to IAM authentication, </a:t>
            </a:r>
            <a:r>
              <a:rPr lang="it-IT" dirty="0" err="1">
                <a:solidFill>
                  <a:schemeClr val="dk1"/>
                </a:solidFill>
                <a:latin typeface="Titillium Web"/>
                <a:ea typeface="Titillium Web"/>
                <a:cs typeface="Titillium Web"/>
                <a:sym typeface="Titillium Web"/>
              </a:rPr>
              <a:t>ensuring</a:t>
            </a:r>
            <a:r>
              <a:rPr lang="it-IT" dirty="0">
                <a:solidFill>
                  <a:schemeClr val="dk1"/>
                </a:solidFill>
                <a:latin typeface="Titillium Web"/>
                <a:ea typeface="Titillium Web"/>
                <a:cs typeface="Titillium Web"/>
                <a:sym typeface="Titillium Web"/>
              </a:rPr>
              <a:t> compliance with security standards.</a:t>
            </a:r>
            <a:endParaRPr dirty="0">
              <a:solidFill>
                <a:schemeClr val="dk1"/>
              </a:solidFill>
              <a:latin typeface="Titillium Web"/>
              <a:ea typeface="Titillium Web"/>
              <a:cs typeface="Titillium Web"/>
              <a:sym typeface="Titillium Web"/>
            </a:endParaRPr>
          </a:p>
          <a:p>
            <a:pPr marL="457200" marR="0" lvl="0" indent="0" algn="l" rtl="0">
              <a:lnSpc>
                <a:spcPct val="115000"/>
              </a:lnSpc>
              <a:spcBef>
                <a:spcPts val="1200"/>
              </a:spcBef>
              <a:spcAft>
                <a:spcPts val="0"/>
              </a:spcAft>
              <a:buNone/>
            </a:pPr>
            <a:r>
              <a:rPr lang="it-IT" dirty="0">
                <a:solidFill>
                  <a:schemeClr val="dk1"/>
                </a:solidFill>
                <a:latin typeface="Titillium Web"/>
                <a:ea typeface="Titillium Web"/>
                <a:cs typeface="Titillium Web"/>
                <a:sym typeface="Titillium Web"/>
              </a:rPr>
              <a:t>Development of </a:t>
            </a:r>
            <a:r>
              <a:rPr lang="it-IT" dirty="0" err="1">
                <a:solidFill>
                  <a:schemeClr val="dk1"/>
                </a:solidFill>
                <a:latin typeface="Titillium Web"/>
                <a:ea typeface="Titillium Web"/>
                <a:cs typeface="Titillium Web"/>
                <a:sym typeface="Titillium Web"/>
              </a:rPr>
              <a:t>Interoperable</a:t>
            </a:r>
            <a:r>
              <a:rPr lang="it-IT" dirty="0">
                <a:solidFill>
                  <a:schemeClr val="dk1"/>
                </a:solidFill>
                <a:latin typeface="Titillium Web"/>
                <a:ea typeface="Titillium Web"/>
                <a:cs typeface="Titillium Web"/>
                <a:sym typeface="Titillium Web"/>
              </a:rPr>
              <a:t> VO Services (70%): </a:t>
            </a:r>
            <a:r>
              <a:rPr lang="it-IT" dirty="0" err="1">
                <a:solidFill>
                  <a:schemeClr val="dk1"/>
                </a:solidFill>
                <a:latin typeface="Titillium Web"/>
                <a:ea typeface="Titillium Web"/>
                <a:cs typeface="Titillium Web"/>
                <a:sym typeface="Titillium Web"/>
              </a:rPr>
              <a:t>Implementing</a:t>
            </a:r>
            <a:r>
              <a:rPr lang="it-IT" dirty="0">
                <a:solidFill>
                  <a:schemeClr val="dk1"/>
                </a:solidFill>
                <a:latin typeface="Titillium Web"/>
                <a:ea typeface="Titillium Web"/>
                <a:cs typeface="Titillium Web"/>
                <a:sym typeface="Titillium Web"/>
              </a:rPr>
              <a:t> </a:t>
            </a:r>
            <a:r>
              <a:rPr lang="it-IT" dirty="0" err="1">
                <a:solidFill>
                  <a:schemeClr val="dk1"/>
                </a:solidFill>
                <a:latin typeface="Titillium Web"/>
                <a:ea typeface="Titillium Web"/>
                <a:cs typeface="Titillium Web"/>
                <a:sym typeface="Titillium Web"/>
              </a:rPr>
              <a:t>Table</a:t>
            </a:r>
            <a:r>
              <a:rPr lang="it-IT" dirty="0">
                <a:solidFill>
                  <a:schemeClr val="dk1"/>
                </a:solidFill>
                <a:latin typeface="Titillium Web"/>
                <a:ea typeface="Titillium Web"/>
                <a:cs typeface="Titillium Web"/>
                <a:sym typeface="Titillium Web"/>
              </a:rPr>
              <a:t> Access </a:t>
            </a:r>
            <a:r>
              <a:rPr lang="it-IT" dirty="0" err="1">
                <a:solidFill>
                  <a:schemeClr val="dk1"/>
                </a:solidFill>
                <a:latin typeface="Titillium Web"/>
                <a:ea typeface="Titillium Web"/>
                <a:cs typeface="Titillium Web"/>
                <a:sym typeface="Titillium Web"/>
              </a:rPr>
              <a:t>Protocol</a:t>
            </a:r>
            <a:r>
              <a:rPr lang="it-IT" dirty="0">
                <a:solidFill>
                  <a:schemeClr val="dk1"/>
                </a:solidFill>
                <a:latin typeface="Titillium Web"/>
                <a:ea typeface="Titillium Web"/>
                <a:cs typeface="Titillium Web"/>
                <a:sym typeface="Titillium Web"/>
              </a:rPr>
              <a:t> (TAP) and </a:t>
            </a:r>
            <a:r>
              <a:rPr lang="it-IT" dirty="0" err="1">
                <a:solidFill>
                  <a:schemeClr val="dk1"/>
                </a:solidFill>
                <a:latin typeface="Titillium Web"/>
                <a:ea typeface="Titillium Web"/>
                <a:cs typeface="Titillium Web"/>
                <a:sym typeface="Titillium Web"/>
              </a:rPr>
              <a:t>DataLink</a:t>
            </a:r>
            <a:r>
              <a:rPr lang="it-IT" dirty="0">
                <a:solidFill>
                  <a:schemeClr val="dk1"/>
                </a:solidFill>
                <a:latin typeface="Titillium Web"/>
                <a:ea typeface="Titillium Web"/>
                <a:cs typeface="Titillium Web"/>
                <a:sym typeface="Titillium Web"/>
              </a:rPr>
              <a:t> services to </a:t>
            </a:r>
            <a:r>
              <a:rPr lang="it-IT" dirty="0" err="1">
                <a:solidFill>
                  <a:schemeClr val="dk1"/>
                </a:solidFill>
                <a:latin typeface="Titillium Web"/>
                <a:ea typeface="Titillium Web"/>
                <a:cs typeface="Titillium Web"/>
                <a:sym typeface="Titillium Web"/>
              </a:rPr>
              <a:t>enhance</a:t>
            </a:r>
            <a:r>
              <a:rPr lang="it-IT" dirty="0">
                <a:solidFill>
                  <a:schemeClr val="dk1"/>
                </a:solidFill>
                <a:latin typeface="Titillium Web"/>
                <a:ea typeface="Titillium Web"/>
                <a:cs typeface="Titillium Web"/>
                <a:sym typeface="Titillium Web"/>
              </a:rPr>
              <a:t> data </a:t>
            </a:r>
            <a:r>
              <a:rPr lang="it-IT" dirty="0" err="1">
                <a:solidFill>
                  <a:schemeClr val="dk1"/>
                </a:solidFill>
                <a:latin typeface="Titillium Web"/>
                <a:ea typeface="Titillium Web"/>
                <a:cs typeface="Titillium Web"/>
                <a:sym typeface="Titillium Web"/>
              </a:rPr>
              <a:t>accessibility</a:t>
            </a:r>
            <a:r>
              <a:rPr lang="it-IT" dirty="0">
                <a:solidFill>
                  <a:schemeClr val="dk1"/>
                </a:solidFill>
                <a:latin typeface="Titillium Web"/>
                <a:ea typeface="Titillium Web"/>
                <a:cs typeface="Titillium Web"/>
                <a:sym typeface="Titillium Web"/>
              </a:rPr>
              <a:t>.</a:t>
            </a:r>
            <a:endParaRPr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endParaRPr b="1" dirty="0">
              <a:solidFill>
                <a:schemeClr val="dk1"/>
              </a:solidFill>
              <a:latin typeface="Titillium Web"/>
              <a:ea typeface="Titillium Web"/>
              <a:cs typeface="Titillium Web"/>
              <a:sym typeface="Titillium Web"/>
            </a:endParaRPr>
          </a:p>
          <a:p>
            <a:pPr marL="457200" lvl="0" indent="-317500" algn="l" rtl="0">
              <a:lnSpc>
                <a:spcPct val="115000"/>
              </a:lnSpc>
              <a:spcBef>
                <a:spcPts val="1200"/>
              </a:spcBef>
              <a:spcAft>
                <a:spcPts val="0"/>
              </a:spcAft>
              <a:buClr>
                <a:schemeClr val="dk1"/>
              </a:buClr>
              <a:buSzPts val="1400"/>
              <a:buFont typeface="Titillium Web"/>
              <a:buChar char="➔"/>
            </a:pPr>
            <a:r>
              <a:rPr lang="it-IT" b="1" dirty="0">
                <a:solidFill>
                  <a:schemeClr val="dk1"/>
                </a:solidFill>
                <a:latin typeface="Titillium Web"/>
                <a:ea typeface="Titillium Web"/>
                <a:cs typeface="Titillium Web"/>
                <a:sym typeface="Titillium Web"/>
              </a:rPr>
              <a:t>Status: </a:t>
            </a:r>
            <a:endParaRPr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1200"/>
              </a:spcAft>
              <a:buNone/>
            </a:pPr>
            <a:r>
              <a:rPr lang="it-IT" dirty="0">
                <a:solidFill>
                  <a:schemeClr val="dk1"/>
                </a:solidFill>
                <a:latin typeface="Titillium Web"/>
                <a:ea typeface="Titillium Web"/>
                <a:cs typeface="Titillium Web"/>
                <a:sym typeface="Titillium Web"/>
              </a:rPr>
              <a:t>✅  </a:t>
            </a:r>
            <a:r>
              <a:rPr lang="it-IT" b="1" dirty="0" err="1">
                <a:solidFill>
                  <a:schemeClr val="dk1"/>
                </a:solidFill>
                <a:latin typeface="Titillium Web"/>
                <a:ea typeface="Titillium Web"/>
                <a:cs typeface="Titillium Web"/>
                <a:sym typeface="Titillium Web"/>
              </a:rPr>
              <a:t>Progressing</a:t>
            </a:r>
            <a:r>
              <a:rPr lang="it-IT" b="1" dirty="0">
                <a:solidFill>
                  <a:schemeClr val="dk1"/>
                </a:solidFill>
                <a:latin typeface="Titillium Web"/>
                <a:ea typeface="Titillium Web"/>
                <a:cs typeface="Titillium Web"/>
                <a:sym typeface="Titillium Web"/>
              </a:rPr>
              <a:t>, </a:t>
            </a:r>
            <a:r>
              <a:rPr lang="it-IT" b="1" dirty="0" err="1">
                <a:solidFill>
                  <a:schemeClr val="dk1"/>
                </a:solidFill>
                <a:latin typeface="Titillium Web"/>
                <a:ea typeface="Titillium Web"/>
                <a:cs typeface="Titillium Web"/>
                <a:sym typeface="Titillium Web"/>
              </a:rPr>
              <a:t>possible</a:t>
            </a:r>
            <a:r>
              <a:rPr lang="it-IT" b="1" dirty="0">
                <a:solidFill>
                  <a:schemeClr val="dk1"/>
                </a:solidFill>
                <a:latin typeface="Titillium Web"/>
                <a:ea typeface="Titillium Web"/>
                <a:cs typeface="Titillium Web"/>
                <a:sym typeface="Titillium Web"/>
              </a:rPr>
              <a:t> delays due to storage and computing </a:t>
            </a:r>
            <a:r>
              <a:rPr lang="it-IT" b="1" dirty="0" err="1">
                <a:solidFill>
                  <a:schemeClr val="dk1"/>
                </a:solidFill>
                <a:latin typeface="Titillium Web"/>
                <a:ea typeface="Titillium Web"/>
                <a:cs typeface="Titillium Web"/>
                <a:sym typeface="Titillium Web"/>
              </a:rPr>
              <a:t>resources</a:t>
            </a:r>
            <a:r>
              <a:rPr lang="it-IT" b="1" dirty="0">
                <a:solidFill>
                  <a:schemeClr val="dk1"/>
                </a:solidFill>
                <a:latin typeface="Titillium Web"/>
                <a:ea typeface="Titillium Web"/>
                <a:cs typeface="Titillium Web"/>
                <a:sym typeface="Titillium Web"/>
              </a:rPr>
              <a:t> </a:t>
            </a:r>
            <a:r>
              <a:rPr lang="it-IT" b="1" dirty="0" err="1">
                <a:solidFill>
                  <a:schemeClr val="dk1"/>
                </a:solidFill>
                <a:latin typeface="Titillium Web"/>
                <a:ea typeface="Titillium Web"/>
                <a:cs typeface="Titillium Web"/>
                <a:sym typeface="Titillium Web"/>
              </a:rPr>
              <a:t>acquisition</a:t>
            </a:r>
            <a:endParaRPr lang="it-IT" b="1" dirty="0">
              <a:solidFill>
                <a:schemeClr val="dk1"/>
              </a:solidFill>
              <a:latin typeface="Titillium Web"/>
              <a:ea typeface="Titillium Web"/>
              <a:cs typeface="Titillium Web"/>
              <a:sym typeface="Titillium Web"/>
            </a:endParaRPr>
          </a:p>
          <a:p>
            <a:pPr marL="457200" lvl="0">
              <a:lnSpc>
                <a:spcPct val="115000"/>
              </a:lnSpc>
              <a:spcBef>
                <a:spcPts val="1200"/>
              </a:spcBef>
              <a:spcAft>
                <a:spcPts val="1200"/>
              </a:spcAft>
            </a:pPr>
            <a:r>
              <a:rPr lang="it-IT" b="1" dirty="0" err="1">
                <a:solidFill>
                  <a:schemeClr val="dk1"/>
                </a:solidFill>
                <a:latin typeface="Titillium Web"/>
                <a:ea typeface="Titillium Web"/>
                <a:cs typeface="Titillium Web"/>
                <a:sym typeface="Titillium Web"/>
              </a:rPr>
              <a:t>Percentage</a:t>
            </a:r>
            <a:r>
              <a:rPr lang="it-IT" b="1" dirty="0">
                <a:solidFill>
                  <a:schemeClr val="dk1"/>
                </a:solidFill>
                <a:latin typeface="Titillium Web"/>
                <a:ea typeface="Titillium Web"/>
                <a:cs typeface="Titillium Web"/>
                <a:sym typeface="Titillium Web"/>
              </a:rPr>
              <a:t> of achievement 60%</a:t>
            </a:r>
            <a:endParaRPr b="1" dirty="0">
              <a:solidFill>
                <a:schemeClr val="dk1"/>
              </a:solidFill>
              <a:latin typeface="Titillium Web"/>
              <a:ea typeface="Titillium Web"/>
              <a:cs typeface="Titillium Web"/>
              <a:sym typeface="Titillium Web"/>
            </a:endParaRPr>
          </a:p>
        </p:txBody>
      </p:sp>
      <p:grpSp>
        <p:nvGrpSpPr>
          <p:cNvPr id="937" name="Google Shape;937;g3352f2ce93d_0_205"/>
          <p:cNvGrpSpPr/>
          <p:nvPr/>
        </p:nvGrpSpPr>
        <p:grpSpPr>
          <a:xfrm>
            <a:off x="531246" y="3327649"/>
            <a:ext cx="381348" cy="202695"/>
            <a:chOff x="966475" y="4022000"/>
            <a:chExt cx="648000" cy="309600"/>
          </a:xfrm>
        </p:grpSpPr>
        <p:sp>
          <p:nvSpPr>
            <p:cNvPr id="938" name="Google Shape;938;g3352f2ce93d_0_205"/>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39" name="Google Shape;939;g3352f2ce93d_0_205"/>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940" name="Google Shape;940;g3352f2ce93d_0_205"/>
          <p:cNvGrpSpPr/>
          <p:nvPr/>
        </p:nvGrpSpPr>
        <p:grpSpPr>
          <a:xfrm>
            <a:off x="531246" y="3750113"/>
            <a:ext cx="381348" cy="202695"/>
            <a:chOff x="966475" y="4022000"/>
            <a:chExt cx="648000" cy="309600"/>
          </a:xfrm>
        </p:grpSpPr>
        <p:sp>
          <p:nvSpPr>
            <p:cNvPr id="941" name="Google Shape;941;g3352f2ce93d_0_205"/>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42" name="Google Shape;942;g3352f2ce93d_0_205"/>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g2d92b10a2c3_1_26"/>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949" name="Google Shape;949;g2d92b10a2c3_1_26"/>
          <p:cNvGrpSpPr/>
          <p:nvPr/>
        </p:nvGrpSpPr>
        <p:grpSpPr>
          <a:xfrm>
            <a:off x="0" y="6511282"/>
            <a:ext cx="12192000" cy="361767"/>
            <a:chOff x="0" y="6511282"/>
            <a:chExt cx="12192000" cy="361767"/>
          </a:xfrm>
        </p:grpSpPr>
        <p:pic>
          <p:nvPicPr>
            <p:cNvPr id="950" name="Google Shape;950;g2d92b10a2c3_1_26"/>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951" name="Google Shape;951;g2d92b10a2c3_1_26"/>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952" name="Google Shape;952;g2d92b10a2c3_1_26"/>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53" name="Google Shape;953;g2d92b10a2c3_1_26"/>
          <p:cNvSpPr txBox="1"/>
          <p:nvPr/>
        </p:nvSpPr>
        <p:spPr>
          <a:xfrm>
            <a:off x="77176" y="957900"/>
            <a:ext cx="7256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a:solidFill>
                  <a:schemeClr val="dk1"/>
                </a:solidFill>
                <a:latin typeface="Titillium Web"/>
                <a:ea typeface="Titillium Web"/>
                <a:cs typeface="Titillium Web"/>
                <a:sym typeface="Titillium Web"/>
              </a:rPr>
              <a:t>WP5: HPC Services and Access</a:t>
            </a:r>
            <a:endParaRPr sz="2100" b="1" i="0" u="none" strike="noStrike" cap="none">
              <a:solidFill>
                <a:schemeClr val="dk1"/>
              </a:solidFill>
              <a:latin typeface="Titillium Web"/>
              <a:ea typeface="Titillium Web"/>
              <a:cs typeface="Titillium Web"/>
              <a:sym typeface="Titillium Web"/>
            </a:endParaRPr>
          </a:p>
        </p:txBody>
      </p:sp>
      <p:sp>
        <p:nvSpPr>
          <p:cNvPr id="954" name="Google Shape;954;g2d92b10a2c3_1_26"/>
          <p:cNvSpPr txBox="1"/>
          <p:nvPr/>
        </p:nvSpPr>
        <p:spPr>
          <a:xfrm>
            <a:off x="149100" y="1625988"/>
            <a:ext cx="11893800" cy="9234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90000"/>
              </a:lnSpc>
              <a:spcBef>
                <a:spcPts val="0"/>
              </a:spcBef>
              <a:spcAft>
                <a:spcPts val="0"/>
              </a:spcAft>
              <a:buClr>
                <a:schemeClr val="dk1"/>
              </a:buClr>
              <a:buSzPts val="1100"/>
              <a:buFont typeface="Arial"/>
              <a:buNone/>
            </a:pPr>
            <a:r>
              <a:rPr lang="it-IT" sz="1500">
                <a:solidFill>
                  <a:schemeClr val="dk1"/>
                </a:solidFill>
                <a:highlight>
                  <a:srgbClr val="FFFFFF"/>
                </a:highlight>
                <a:latin typeface="Titillium Web"/>
                <a:ea typeface="Titillium Web"/>
                <a:cs typeface="Titillium Web"/>
                <a:sym typeface="Titillium Web"/>
              </a:rPr>
              <a:t>The WP is in charge of managing, maintaining and deploying an</a:t>
            </a:r>
            <a:r>
              <a:rPr lang="it-IT" sz="1500" b="1">
                <a:solidFill>
                  <a:schemeClr val="dk1"/>
                </a:solidFill>
                <a:highlight>
                  <a:srgbClr val="FFFFFF"/>
                </a:highlight>
                <a:latin typeface="Titillium Web"/>
                <a:ea typeface="Titillium Web"/>
                <a:cs typeface="Titillium Web"/>
                <a:sym typeface="Titillium Web"/>
              </a:rPr>
              <a:t> integrated environment</a:t>
            </a:r>
            <a:r>
              <a:rPr lang="it-IT" sz="1500">
                <a:solidFill>
                  <a:schemeClr val="dk1"/>
                </a:solidFill>
                <a:highlight>
                  <a:srgbClr val="FFFFFF"/>
                </a:highlight>
                <a:latin typeface="Titillium Web"/>
                <a:ea typeface="Titillium Web"/>
                <a:cs typeface="Titillium Web"/>
                <a:sym typeface="Titillium Web"/>
              </a:rPr>
              <a:t> providing the </a:t>
            </a:r>
            <a:r>
              <a:rPr lang="it-IT" sz="1500" b="1">
                <a:solidFill>
                  <a:schemeClr val="dk1"/>
                </a:solidFill>
                <a:highlight>
                  <a:srgbClr val="FFFFFF"/>
                </a:highlight>
                <a:latin typeface="Titillium Web"/>
                <a:ea typeface="Titillium Web"/>
                <a:cs typeface="Titillium Web"/>
                <a:sym typeface="Titillium Web"/>
              </a:rPr>
              <a:t>tools</a:t>
            </a:r>
            <a:r>
              <a:rPr lang="it-IT" sz="1500">
                <a:solidFill>
                  <a:schemeClr val="dk1"/>
                </a:solidFill>
                <a:highlight>
                  <a:srgbClr val="FFFFFF"/>
                </a:highlight>
                <a:latin typeface="Titillium Web"/>
                <a:ea typeface="Titillium Web"/>
                <a:cs typeface="Titillium Web"/>
                <a:sym typeface="Titillium Web"/>
              </a:rPr>
              <a:t> for the efficient development of the work described in WPs 1-4. </a:t>
            </a:r>
            <a:endParaRPr sz="1500" b="0" i="0" u="none" strike="noStrike" cap="none">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b="1">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b="1" i="0" u="none" strike="noStrike" cap="none">
                <a:solidFill>
                  <a:schemeClr val="dk1"/>
                </a:solidFill>
                <a:latin typeface="Titillium Web"/>
                <a:ea typeface="Titillium Web"/>
                <a:cs typeface="Titillium Web"/>
                <a:sym typeface="Titillium Web"/>
              </a:rPr>
              <a:t>Main </a:t>
            </a:r>
            <a:r>
              <a:rPr lang="it-IT" sz="1500" b="1">
                <a:solidFill>
                  <a:schemeClr val="dk1"/>
                </a:solidFill>
                <a:latin typeface="Titillium Web"/>
                <a:ea typeface="Titillium Web"/>
                <a:cs typeface="Titillium Web"/>
                <a:sym typeface="Titillium Web"/>
              </a:rPr>
              <a:t>Tasks overview:</a:t>
            </a:r>
            <a:endParaRPr sz="1600" b="1" u="sng">
              <a:solidFill>
                <a:srgbClr val="2F5496"/>
              </a:solidFill>
              <a:latin typeface="Titillium Web"/>
              <a:ea typeface="Titillium Web"/>
              <a:cs typeface="Titillium Web"/>
              <a:sym typeface="Titillium Web"/>
            </a:endParaRPr>
          </a:p>
        </p:txBody>
      </p:sp>
      <p:graphicFrame>
        <p:nvGraphicFramePr>
          <p:cNvPr id="955" name="Google Shape;955;g2d92b10a2c3_1_26"/>
          <p:cNvGraphicFramePr/>
          <p:nvPr/>
        </p:nvGraphicFramePr>
        <p:xfrm>
          <a:off x="797700" y="3942850"/>
          <a:ext cx="10287000" cy="2392590"/>
        </p:xfrm>
        <a:graphic>
          <a:graphicData uri="http://schemas.openxmlformats.org/drawingml/2006/table">
            <a:tbl>
              <a:tblPr>
                <a:noFill/>
                <a:tableStyleId>{F00F2969-47FF-47BC-B6A5-73630CABE9CA}</a:tableStyleId>
              </a:tblPr>
              <a:tblGrid>
                <a:gridCol w="798575">
                  <a:extLst>
                    <a:ext uri="{9D8B030D-6E8A-4147-A177-3AD203B41FA5}">
                      <a16:colId xmlns:a16="http://schemas.microsoft.com/office/drawing/2014/main" val="20000"/>
                    </a:ext>
                  </a:extLst>
                </a:gridCol>
                <a:gridCol w="9488425">
                  <a:extLst>
                    <a:ext uri="{9D8B030D-6E8A-4147-A177-3AD203B41FA5}">
                      <a16:colId xmlns:a16="http://schemas.microsoft.com/office/drawing/2014/main" val="20001"/>
                    </a:ext>
                  </a:extLst>
                </a:gridCol>
              </a:tblGrid>
              <a:tr h="0">
                <a:tc>
                  <a:txBody>
                    <a:bodyPr/>
                    <a:lstStyle/>
                    <a:p>
                      <a:pPr marL="457200" lvl="0" indent="0" algn="l" rtl="0">
                        <a:lnSpc>
                          <a:spcPct val="115000"/>
                        </a:lnSpc>
                        <a:spcBef>
                          <a:spcPts val="1200"/>
                        </a:spcBef>
                        <a:spcAft>
                          <a:spcPts val="1200"/>
                        </a:spcAft>
                        <a:buClr>
                          <a:schemeClr val="dk1"/>
                        </a:buClr>
                        <a:buSzPts val="1100"/>
                        <a:buFont typeface="Arial"/>
                        <a:buNone/>
                      </a:pPr>
                      <a:r>
                        <a:rPr lang="it-IT" sz="1600">
                          <a:solidFill>
                            <a:schemeClr val="dk1"/>
                          </a:solidFill>
                          <a:latin typeface="Titillium Web"/>
                          <a:ea typeface="Titillium Web"/>
                          <a:cs typeface="Titillium Web"/>
                          <a:sym typeface="Titillium Web"/>
                        </a:rPr>
                        <a:t> </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it-IT" sz="1600" b="1">
                          <a:solidFill>
                            <a:schemeClr val="dk1"/>
                          </a:solidFill>
                          <a:latin typeface="Titillium Web"/>
                          <a:ea typeface="Titillium Web"/>
                          <a:cs typeface="Titillium Web"/>
                          <a:sym typeface="Titillium Web"/>
                        </a:rPr>
                        <a:t>Scientific Hub deployment: Collaborative Software Development, Management, and Continuous Integration Platform </a:t>
                      </a:r>
                      <a:endParaRPr sz="1200" b="1">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None/>
                      </a:pPr>
                      <a:r>
                        <a:rPr lang="it-IT" sz="1200" b="1">
                          <a:solidFill>
                            <a:schemeClr val="dk1"/>
                          </a:solidFill>
                          <a:latin typeface="Titillium Web"/>
                          <a:ea typeface="Titillium Web"/>
                          <a:cs typeface="Titillium Web"/>
                          <a:sym typeface="Titillium Web"/>
                        </a:rPr>
                        <a:t>Status: </a:t>
                      </a:r>
                      <a:r>
                        <a:rPr lang="it-IT" sz="1200">
                          <a:solidFill>
                            <a:schemeClr val="dk1"/>
                          </a:solidFill>
                          <a:latin typeface="Titillium Web"/>
                          <a:ea typeface="Titillium Web"/>
                          <a:cs typeface="Titillium Web"/>
                          <a:sym typeface="Titillium Web"/>
                        </a:rPr>
                        <a:t>On time, progressing according to plan</a:t>
                      </a:r>
                      <a:endParaRPr sz="1200">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it-IT" sz="1600" b="1">
                          <a:latin typeface="Titillium Web"/>
                          <a:ea typeface="Titillium Web"/>
                          <a:cs typeface="Titillium Web"/>
                          <a:sym typeface="Titillium Web"/>
                        </a:rPr>
                        <a:t>Design, Implementation, and Validation of an Interoperable Service Architecture </a:t>
                      </a:r>
                      <a:endParaRPr sz="1600">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600">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1400"/>
                        </a:spcBef>
                        <a:spcAft>
                          <a:spcPts val="0"/>
                        </a:spcAft>
                        <a:buNone/>
                      </a:pPr>
                      <a:r>
                        <a:rPr lang="it-IT" sz="1600" b="1">
                          <a:solidFill>
                            <a:schemeClr val="dk1"/>
                          </a:solidFill>
                          <a:latin typeface="Titillium Web"/>
                          <a:ea typeface="Titillium Web"/>
                          <a:cs typeface="Titillium Web"/>
                          <a:sym typeface="Titillium Web"/>
                        </a:rPr>
                        <a:t>ML and Visualization Enabling Services Deployment and HPC/Cloud Integration </a:t>
                      </a:r>
                      <a:endParaRPr sz="1600" b="1">
                        <a:solidFill>
                          <a:schemeClr val="dk1"/>
                        </a:solidFill>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200" b="1">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956" name="Google Shape;956;g2d92b10a2c3_1_26"/>
          <p:cNvSpPr/>
          <p:nvPr/>
        </p:nvSpPr>
        <p:spPr>
          <a:xfrm>
            <a:off x="903575" y="5527625"/>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957" name="Google Shape;957;g2d92b10a2c3_1_26"/>
          <p:cNvGrpSpPr/>
          <p:nvPr/>
        </p:nvGrpSpPr>
        <p:grpSpPr>
          <a:xfrm>
            <a:off x="903575" y="4776800"/>
            <a:ext cx="648000" cy="309600"/>
            <a:chOff x="966475" y="4022000"/>
            <a:chExt cx="648000" cy="309600"/>
          </a:xfrm>
        </p:grpSpPr>
        <p:sp>
          <p:nvSpPr>
            <p:cNvPr id="958" name="Google Shape;958;g2d92b10a2c3_1_26"/>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59" name="Google Shape;959;g2d92b10a2c3_1_26"/>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960" name="Google Shape;960;g2d92b10a2c3_1_26"/>
          <p:cNvSpPr/>
          <p:nvPr/>
        </p:nvSpPr>
        <p:spPr>
          <a:xfrm>
            <a:off x="1106213" y="5615075"/>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961" name="Google Shape;961;g2d92b10a2c3_1_26"/>
          <p:cNvPicPr preferRelativeResize="0"/>
          <p:nvPr/>
        </p:nvPicPr>
        <p:blipFill>
          <a:blip r:embed="rId5">
            <a:alphaModFix/>
          </a:blip>
          <a:stretch>
            <a:fillRect/>
          </a:stretch>
        </p:blipFill>
        <p:spPr>
          <a:xfrm>
            <a:off x="904100" y="4025975"/>
            <a:ext cx="646975" cy="309600"/>
          </a:xfrm>
          <a:prstGeom prst="rect">
            <a:avLst/>
          </a:prstGeom>
          <a:noFill/>
          <a:ln>
            <a:noFill/>
          </a:ln>
        </p:spPr>
      </p:pic>
      <p:sp>
        <p:nvSpPr>
          <p:cNvPr id="962" name="Google Shape;962;g2d92b10a2c3_1_26"/>
          <p:cNvSpPr txBox="1"/>
          <p:nvPr/>
        </p:nvSpPr>
        <p:spPr>
          <a:xfrm>
            <a:off x="489450" y="2739113"/>
            <a:ext cx="4084200" cy="3555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it-IT" sz="1900" b="1">
                <a:solidFill>
                  <a:schemeClr val="lt1"/>
                </a:solidFill>
                <a:latin typeface="Titillium Web"/>
                <a:ea typeface="Titillium Web"/>
                <a:cs typeface="Titillium Web"/>
                <a:sym typeface="Titillium Web"/>
              </a:rPr>
              <a:t>Average % of achievement:     66,7 %  </a:t>
            </a:r>
            <a:endParaRPr sz="1900" b="1" i="0" u="none" strike="noStrike" cap="none">
              <a:solidFill>
                <a:schemeClr val="lt1"/>
              </a:solidFill>
              <a:latin typeface="Titillium Web"/>
              <a:ea typeface="Titillium Web"/>
              <a:cs typeface="Titillium Web"/>
              <a:sym typeface="Titillium Web"/>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g2d92b10a2c3_1_54"/>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969" name="Google Shape;969;g2d92b10a2c3_1_54"/>
          <p:cNvGrpSpPr/>
          <p:nvPr/>
        </p:nvGrpSpPr>
        <p:grpSpPr>
          <a:xfrm>
            <a:off x="0" y="6511282"/>
            <a:ext cx="12192000" cy="361767"/>
            <a:chOff x="0" y="6511282"/>
            <a:chExt cx="12192000" cy="361767"/>
          </a:xfrm>
        </p:grpSpPr>
        <p:pic>
          <p:nvPicPr>
            <p:cNvPr id="970" name="Google Shape;970;g2d92b10a2c3_1_54"/>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971" name="Google Shape;971;g2d92b10a2c3_1_54"/>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972" name="Google Shape;972;g2d92b10a2c3_1_54"/>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73" name="Google Shape;973;g2d92b10a2c3_1_54"/>
          <p:cNvSpPr txBox="1"/>
          <p:nvPr/>
        </p:nvSpPr>
        <p:spPr>
          <a:xfrm>
            <a:off x="77174" y="957900"/>
            <a:ext cx="112449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WP5: HPC Services and Access</a:t>
            </a:r>
            <a:endParaRPr sz="2100" b="1">
              <a:solidFill>
                <a:schemeClr val="dk1"/>
              </a:solidFill>
              <a:latin typeface="Titillium Web"/>
              <a:ea typeface="Titillium Web"/>
              <a:cs typeface="Titillium Web"/>
              <a:sym typeface="Titillium Web"/>
            </a:endParaRPr>
          </a:p>
        </p:txBody>
      </p:sp>
      <p:sp>
        <p:nvSpPr>
          <p:cNvPr id="974" name="Google Shape;974;g2d92b10a2c3_1_54"/>
          <p:cNvSpPr txBox="1"/>
          <p:nvPr/>
        </p:nvSpPr>
        <p:spPr>
          <a:xfrm>
            <a:off x="149100" y="1519200"/>
            <a:ext cx="11893800" cy="5149062"/>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5.1: Collaborative Software Development, Management, and </a:t>
            </a:r>
            <a:r>
              <a:rPr lang="it-IT" sz="1600" b="1" dirty="0" err="1">
                <a:solidFill>
                  <a:schemeClr val="dk1"/>
                </a:solidFill>
                <a:latin typeface="Titillium Web"/>
                <a:ea typeface="Titillium Web"/>
                <a:cs typeface="Titillium Web"/>
                <a:sym typeface="Titillium Web"/>
              </a:rPr>
              <a:t>Continuous</a:t>
            </a:r>
            <a:r>
              <a:rPr lang="it-IT" sz="1600" b="1" dirty="0">
                <a:solidFill>
                  <a:schemeClr val="dk1"/>
                </a:solidFill>
                <a:latin typeface="Titillium Web"/>
                <a:ea typeface="Titillium Web"/>
                <a:cs typeface="Titillium Web"/>
                <a:sym typeface="Titillium Web"/>
              </a:rPr>
              <a:t> Integration Platform (In Progress 80%)</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dirty="0" err="1">
                <a:solidFill>
                  <a:schemeClr val="dk1"/>
                </a:solidFill>
                <a:latin typeface="Titillium Web"/>
                <a:ea typeface="Titillium Web"/>
                <a:cs typeface="Titillium Web"/>
                <a:sym typeface="Titillium Web"/>
              </a:rPr>
              <a:t>Objective</a:t>
            </a:r>
            <a:r>
              <a:rPr lang="it-IT" sz="1600" b="1" dirty="0">
                <a:solidFill>
                  <a:schemeClr val="dk1"/>
                </a:solidFill>
                <a:latin typeface="Titillium Web"/>
                <a:ea typeface="Titillium Web"/>
                <a:cs typeface="Titillium Web"/>
                <a:sym typeface="Titillium Web"/>
              </a:rPr>
              <a:t>:</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Creation</a:t>
            </a:r>
            <a:r>
              <a:rPr lang="it-IT" sz="1600" dirty="0">
                <a:solidFill>
                  <a:schemeClr val="dk1"/>
                </a:solidFill>
                <a:latin typeface="Titillium Web"/>
                <a:ea typeface="Titillium Web"/>
                <a:cs typeface="Titillium Web"/>
                <a:sym typeface="Titillium Web"/>
              </a:rPr>
              <a:t> of a Scientific Hub for Spoke 3, </a:t>
            </a:r>
            <a:r>
              <a:rPr lang="it-IT" sz="1600" dirty="0" err="1">
                <a:solidFill>
                  <a:schemeClr val="dk1"/>
                </a:solidFill>
                <a:latin typeface="Titillium Web"/>
                <a:ea typeface="Titillium Web"/>
                <a:cs typeface="Titillium Web"/>
                <a:sym typeface="Titillium Web"/>
              </a:rPr>
              <a:t>integrating</a:t>
            </a:r>
            <a:r>
              <a:rPr lang="it-IT" sz="1600" dirty="0">
                <a:solidFill>
                  <a:schemeClr val="dk1"/>
                </a:solidFill>
                <a:latin typeface="Titillium Web"/>
                <a:ea typeface="Titillium Web"/>
                <a:cs typeface="Titillium Web"/>
                <a:sym typeface="Titillium Web"/>
              </a:rPr>
              <a:t> HPC and cloud </a:t>
            </a:r>
            <a:r>
              <a:rPr lang="it-IT" sz="1600" dirty="0" err="1">
                <a:solidFill>
                  <a:schemeClr val="dk1"/>
                </a:solidFill>
                <a:latin typeface="Titillium Web"/>
                <a:ea typeface="Titillium Web"/>
                <a:cs typeface="Titillium Web"/>
                <a:sym typeface="Titillium Web"/>
              </a:rPr>
              <a:t>resources</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into</a:t>
            </a:r>
            <a:r>
              <a:rPr lang="it-IT" sz="1600" dirty="0">
                <a:solidFill>
                  <a:schemeClr val="dk1"/>
                </a:solidFill>
                <a:latin typeface="Titillium Web"/>
                <a:ea typeface="Titillium Web"/>
                <a:cs typeface="Titillium Web"/>
                <a:sym typeface="Titillium Web"/>
              </a:rPr>
              <a:t> a </a:t>
            </a:r>
            <a:r>
              <a:rPr lang="it-IT" sz="1600" dirty="0" err="1">
                <a:solidFill>
                  <a:schemeClr val="dk1"/>
                </a:solidFill>
                <a:latin typeface="Titillium Web"/>
                <a:ea typeface="Titillium Web"/>
                <a:cs typeface="Titillium Web"/>
                <a:sym typeface="Titillium Web"/>
              </a:rPr>
              <a:t>scalable</a:t>
            </a:r>
            <a:r>
              <a:rPr lang="it-IT" sz="1600" dirty="0">
                <a:solidFill>
                  <a:schemeClr val="dk1"/>
                </a:solidFill>
                <a:latin typeface="Titillium Web"/>
                <a:ea typeface="Titillium Web"/>
                <a:cs typeface="Titillium Web"/>
                <a:sym typeface="Titillium Web"/>
              </a:rPr>
              <a:t>, user-friendly </a:t>
            </a:r>
            <a:r>
              <a:rPr lang="it-IT" sz="1600" dirty="0" err="1">
                <a:solidFill>
                  <a:schemeClr val="dk1"/>
                </a:solidFill>
                <a:latin typeface="Titillium Web"/>
                <a:ea typeface="Titillium Web"/>
                <a:cs typeface="Titillium Web"/>
                <a:sym typeface="Titillium Web"/>
              </a:rPr>
              <a:t>platform</a:t>
            </a:r>
            <a:r>
              <a:rPr lang="it-IT" sz="1600" dirty="0">
                <a:solidFill>
                  <a:schemeClr val="dk1"/>
                </a:solidFill>
                <a:latin typeface="Titillium Web"/>
                <a:ea typeface="Titillium Web"/>
                <a:cs typeface="Titillium Web"/>
                <a:sym typeface="Titillium Web"/>
              </a:rPr>
              <a:t> for </a:t>
            </a:r>
            <a:r>
              <a:rPr lang="it-IT" sz="1600" dirty="0" err="1">
                <a:solidFill>
                  <a:schemeClr val="dk1"/>
                </a:solidFill>
                <a:latin typeface="Titillium Web"/>
                <a:ea typeface="Titillium Web"/>
                <a:cs typeface="Titillium Web"/>
                <a:sym typeface="Titillium Web"/>
              </a:rPr>
              <a:t>research</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analysis</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simulation</a:t>
            </a:r>
            <a:r>
              <a:rPr lang="it-IT" sz="1600" dirty="0">
                <a:solidFill>
                  <a:schemeClr val="dk1"/>
                </a:solidFill>
                <a:latin typeface="Titillium Web"/>
                <a:ea typeface="Titillium Web"/>
                <a:cs typeface="Titillium Web"/>
                <a:sym typeface="Titillium Web"/>
              </a:rPr>
              <a:t>.</a:t>
            </a:r>
            <a:br>
              <a:rPr lang="it-IT" sz="1600" dirty="0">
                <a:solidFill>
                  <a:schemeClr val="dk1"/>
                </a:solidFill>
                <a:latin typeface="Titillium Web"/>
                <a:ea typeface="Titillium Web"/>
                <a:cs typeface="Titillium Web"/>
                <a:sym typeface="Titillium Web"/>
              </a:rPr>
            </a:b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Activities:</a:t>
            </a:r>
            <a:endParaRPr sz="1600" b="1" dirty="0">
              <a:solidFill>
                <a:schemeClr val="dk1"/>
              </a:solidFill>
              <a:latin typeface="Titillium Web"/>
              <a:ea typeface="Titillium Web"/>
              <a:cs typeface="Titillium Web"/>
              <a:sym typeface="Titillium Web"/>
            </a:endParaRPr>
          </a:p>
          <a:p>
            <a:pPr marL="914400" lvl="0" indent="0" algn="l" rtl="0">
              <a:lnSpc>
                <a:spcPct val="115000"/>
              </a:lnSpc>
              <a:spcBef>
                <a:spcPts val="1200"/>
              </a:spcBef>
              <a:spcAft>
                <a:spcPts val="0"/>
              </a:spcAft>
              <a:buNone/>
            </a:pP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Provide</a:t>
            </a:r>
            <a:r>
              <a:rPr lang="it-IT" sz="1600" dirty="0">
                <a:solidFill>
                  <a:schemeClr val="dk1"/>
                </a:solidFill>
                <a:latin typeface="Titillium Web"/>
                <a:ea typeface="Titillium Web"/>
                <a:cs typeface="Titillium Web"/>
                <a:sym typeface="Titillium Web"/>
              </a:rPr>
              <a:t> an access for the projects of </a:t>
            </a:r>
            <a:r>
              <a:rPr lang="it-IT" sz="1600" dirty="0" err="1">
                <a:solidFill>
                  <a:schemeClr val="dk1"/>
                </a:solidFill>
                <a:latin typeface="Titillium Web"/>
                <a:ea typeface="Titillium Web"/>
                <a:cs typeface="Titillium Web"/>
                <a:sym typeface="Titillium Web"/>
              </a:rPr>
              <a:t>interest</a:t>
            </a:r>
            <a:r>
              <a:rPr lang="it-IT" sz="1600" dirty="0">
                <a:solidFill>
                  <a:schemeClr val="dk1"/>
                </a:solidFill>
                <a:latin typeface="Titillium Web"/>
                <a:ea typeface="Titillium Web"/>
                <a:cs typeface="Titillium Web"/>
                <a:sym typeface="Titillium Web"/>
              </a:rPr>
              <a:t> of the Spoke to the </a:t>
            </a:r>
            <a:r>
              <a:rPr lang="it-IT" sz="1600" dirty="0" err="1">
                <a:solidFill>
                  <a:schemeClr val="dk1"/>
                </a:solidFill>
                <a:latin typeface="Titillium Web"/>
                <a:ea typeface="Titillium Web"/>
                <a:cs typeface="Titillium Web"/>
                <a:sym typeface="Titillium Web"/>
              </a:rPr>
              <a:t>infrastructure</a:t>
            </a:r>
            <a:r>
              <a:rPr lang="it-IT" sz="1600" dirty="0">
                <a:solidFill>
                  <a:schemeClr val="dk1"/>
                </a:solidFill>
                <a:latin typeface="Titillium Web"/>
                <a:ea typeface="Titillium Web"/>
                <a:cs typeface="Titillium Web"/>
                <a:sym typeface="Titillium Web"/>
              </a:rPr>
              <a:t> of the National Center </a:t>
            </a:r>
            <a:endParaRPr sz="1600" b="1" dirty="0">
              <a:solidFill>
                <a:schemeClr val="dk1"/>
              </a:solidFill>
              <a:latin typeface="Titillium Web"/>
              <a:ea typeface="Titillium Web"/>
              <a:cs typeface="Titillium Web"/>
              <a:sym typeface="Titillium Web"/>
            </a:endParaRPr>
          </a:p>
          <a:p>
            <a:pPr marL="914400" lvl="0" indent="0" algn="l" rtl="0">
              <a:lnSpc>
                <a:spcPct val="150000"/>
              </a:lnSpc>
              <a:spcBef>
                <a:spcPts val="1200"/>
              </a:spcBef>
              <a:spcAft>
                <a:spcPts val="0"/>
              </a:spcAft>
              <a:buNone/>
            </a:pPr>
            <a:r>
              <a:rPr lang="it-IT" sz="1600" dirty="0">
                <a:solidFill>
                  <a:schemeClr val="dk1"/>
                </a:solidFill>
                <a:latin typeface="Titillium Web"/>
                <a:ea typeface="Titillium Web"/>
                <a:cs typeface="Titillium Web"/>
                <a:sym typeface="Titillium Web"/>
              </a:rPr>
              <a:t>✅  Select a </a:t>
            </a:r>
            <a:r>
              <a:rPr lang="it-IT" sz="1600" dirty="0" err="1">
                <a:solidFill>
                  <a:schemeClr val="dk1"/>
                </a:solidFill>
                <a:latin typeface="Titillium Web"/>
                <a:ea typeface="Titillium Web"/>
                <a:cs typeface="Titillium Web"/>
                <a:sym typeface="Titillium Web"/>
              </a:rPr>
              <a:t>number</a:t>
            </a:r>
            <a:r>
              <a:rPr lang="it-IT" sz="1600" dirty="0">
                <a:solidFill>
                  <a:schemeClr val="dk1"/>
                </a:solidFill>
                <a:latin typeface="Titillium Web"/>
                <a:ea typeface="Titillium Web"/>
                <a:cs typeface="Titillium Web"/>
                <a:sym typeface="Titillium Web"/>
              </a:rPr>
              <a:t> of case studies to </a:t>
            </a:r>
            <a:r>
              <a:rPr lang="it-IT" sz="1600" dirty="0" err="1">
                <a:solidFill>
                  <a:schemeClr val="dk1"/>
                </a:solidFill>
                <a:latin typeface="Titillium Web"/>
                <a:ea typeface="Titillium Web"/>
                <a:cs typeface="Titillium Web"/>
                <a:sym typeface="Titillium Web"/>
              </a:rPr>
              <a:t>understand</a:t>
            </a:r>
            <a:r>
              <a:rPr lang="it-IT" sz="1600" dirty="0">
                <a:solidFill>
                  <a:schemeClr val="dk1"/>
                </a:solidFill>
                <a:latin typeface="Titillium Web"/>
                <a:ea typeface="Titillium Web"/>
                <a:cs typeface="Titillium Web"/>
                <a:sym typeface="Titillium Web"/>
              </a:rPr>
              <a:t> the capabilities and the desiderata of the </a:t>
            </a:r>
            <a:r>
              <a:rPr lang="it-IT" sz="1600" dirty="0" err="1">
                <a:solidFill>
                  <a:schemeClr val="dk1"/>
                </a:solidFill>
                <a:latin typeface="Titillium Web"/>
                <a:ea typeface="Titillium Web"/>
                <a:cs typeface="Titillium Web"/>
                <a:sym typeface="Titillium Web"/>
              </a:rPr>
              <a:t>other</a:t>
            </a:r>
            <a:r>
              <a:rPr lang="it-IT" sz="1600" dirty="0">
                <a:solidFill>
                  <a:schemeClr val="dk1"/>
                </a:solidFill>
                <a:latin typeface="Titillium Web"/>
                <a:ea typeface="Titillium Web"/>
                <a:cs typeface="Titillium Web"/>
                <a:sym typeface="Titillium Web"/>
              </a:rPr>
              <a:t> WP projects</a:t>
            </a:r>
            <a:endParaRPr sz="1600" dirty="0">
              <a:solidFill>
                <a:schemeClr val="dk1"/>
              </a:solidFill>
              <a:latin typeface="Titillium Web"/>
              <a:ea typeface="Titillium Web"/>
              <a:cs typeface="Titillium Web"/>
              <a:sym typeface="Titillium Web"/>
            </a:endParaRPr>
          </a:p>
          <a:p>
            <a:pPr marL="914400" lvl="0" indent="0" algn="l" rtl="0">
              <a:lnSpc>
                <a:spcPct val="150000"/>
              </a:lnSpc>
              <a:spcBef>
                <a:spcPts val="1200"/>
              </a:spcBef>
              <a:spcAft>
                <a:spcPts val="0"/>
              </a:spcAft>
              <a:buClr>
                <a:schemeClr val="dk1"/>
              </a:buClr>
              <a:buSzPts val="1100"/>
              <a:buFont typeface="Arial"/>
              <a:buNone/>
            </a:pP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Extend</a:t>
            </a:r>
            <a:r>
              <a:rPr lang="it-IT" sz="1600" dirty="0">
                <a:solidFill>
                  <a:schemeClr val="dk1"/>
                </a:solidFill>
                <a:latin typeface="Titillium Web"/>
                <a:ea typeface="Titillium Web"/>
                <a:cs typeface="Titillium Web"/>
                <a:sym typeface="Titillium Web"/>
              </a:rPr>
              <a:t> the call to </a:t>
            </a:r>
            <a:r>
              <a:rPr lang="it-IT" sz="1600" dirty="0" err="1">
                <a:solidFill>
                  <a:schemeClr val="dk1"/>
                </a:solidFill>
                <a:latin typeface="Titillium Web"/>
                <a:ea typeface="Titillium Web"/>
                <a:cs typeface="Titillium Web"/>
                <a:sym typeface="Titillium Web"/>
              </a:rPr>
              <a:t>all</a:t>
            </a:r>
            <a:r>
              <a:rPr lang="it-IT" sz="1600" dirty="0">
                <a:solidFill>
                  <a:schemeClr val="dk1"/>
                </a:solidFill>
                <a:latin typeface="Titillium Web"/>
                <a:ea typeface="Titillium Web"/>
                <a:cs typeface="Titillium Web"/>
                <a:sym typeface="Titillium Web"/>
              </a:rPr>
              <a:t> the project </a:t>
            </a:r>
            <a:r>
              <a:rPr lang="it-IT" sz="1600" dirty="0" err="1">
                <a:solidFill>
                  <a:schemeClr val="dk1"/>
                </a:solidFill>
                <a:latin typeface="Titillium Web"/>
                <a:ea typeface="Titillium Web"/>
                <a:cs typeface="Titillium Web"/>
                <a:sym typeface="Titillium Web"/>
              </a:rPr>
              <a:t>interested</a:t>
            </a:r>
            <a:r>
              <a:rPr lang="it-IT" sz="1600" dirty="0">
                <a:solidFill>
                  <a:schemeClr val="dk1"/>
                </a:solidFill>
                <a:latin typeface="Titillium Web"/>
                <a:ea typeface="Titillium Web"/>
                <a:cs typeface="Titillium Web"/>
                <a:sym typeface="Titillium Web"/>
              </a:rPr>
              <a:t> in a easy access to the </a:t>
            </a:r>
            <a:r>
              <a:rPr lang="it-IT" sz="1600" dirty="0" err="1">
                <a:solidFill>
                  <a:schemeClr val="dk1"/>
                </a:solidFill>
                <a:latin typeface="Titillium Web"/>
                <a:ea typeface="Titillium Web"/>
                <a:cs typeface="Titillium Web"/>
                <a:sym typeface="Titillium Web"/>
              </a:rPr>
              <a:t>computational</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resources</a:t>
            </a:r>
            <a:endParaRPr sz="1600" dirty="0">
              <a:solidFill>
                <a:schemeClr val="dk1"/>
              </a:solidFill>
              <a:latin typeface="Titillium Web"/>
              <a:ea typeface="Titillium Web"/>
              <a:cs typeface="Titillium Web"/>
              <a:sym typeface="Titillium Web"/>
            </a:endParaRPr>
          </a:p>
          <a:p>
            <a:pPr marL="914400" lvl="0" indent="0" algn="l" rtl="0">
              <a:lnSpc>
                <a:spcPct val="150000"/>
              </a:lnSpc>
              <a:spcBef>
                <a:spcPts val="1200"/>
              </a:spcBef>
              <a:spcAft>
                <a:spcPts val="0"/>
              </a:spcAft>
              <a:buNone/>
            </a:pP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Provide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assistance</a:t>
            </a:r>
            <a:r>
              <a:rPr lang="it-IT" sz="1600" dirty="0">
                <a:solidFill>
                  <a:schemeClr val="dk1"/>
                </a:solidFill>
                <a:latin typeface="Titillium Web"/>
                <a:ea typeface="Titillium Web"/>
                <a:cs typeface="Titillium Web"/>
                <a:sym typeface="Titillium Web"/>
              </a:rPr>
              <a:t> to the </a:t>
            </a:r>
            <a:r>
              <a:rPr lang="it-IT" sz="1600" dirty="0" err="1">
                <a:solidFill>
                  <a:schemeClr val="dk1"/>
                </a:solidFill>
                <a:latin typeface="Titillium Web"/>
                <a:ea typeface="Titillium Web"/>
                <a:cs typeface="Titillium Web"/>
                <a:sym typeface="Titillium Web"/>
              </a:rPr>
              <a:t>selected</a:t>
            </a:r>
            <a:r>
              <a:rPr lang="it-IT" sz="1600" dirty="0">
                <a:solidFill>
                  <a:schemeClr val="dk1"/>
                </a:solidFill>
                <a:latin typeface="Titillium Web"/>
                <a:ea typeface="Titillium Web"/>
                <a:cs typeface="Titillium Web"/>
                <a:sym typeface="Titillium Web"/>
              </a:rPr>
              <a:t> case studies in the use of the </a:t>
            </a:r>
            <a:r>
              <a:rPr lang="it-IT" sz="1600" dirty="0" err="1">
                <a:solidFill>
                  <a:schemeClr val="dk1"/>
                </a:solidFill>
                <a:latin typeface="Titillium Web"/>
                <a:ea typeface="Titillium Web"/>
                <a:cs typeface="Titillium Web"/>
                <a:sym typeface="Titillium Web"/>
              </a:rPr>
              <a:t>scientific</a:t>
            </a:r>
            <a:r>
              <a:rPr lang="it-IT" sz="1600" dirty="0">
                <a:solidFill>
                  <a:schemeClr val="dk1"/>
                </a:solidFill>
                <a:latin typeface="Titillium Web"/>
                <a:ea typeface="Titillium Web"/>
                <a:cs typeface="Titillium Web"/>
                <a:sym typeface="Titillium Web"/>
              </a:rPr>
              <a:t> hub. Feedback for the users.</a:t>
            </a: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Status: </a:t>
            </a:r>
            <a:endParaRPr sz="1600" b="1" dirty="0">
              <a:solidFill>
                <a:schemeClr val="dk1"/>
              </a:solidFill>
              <a:latin typeface="Titillium Web"/>
              <a:ea typeface="Titillium Web"/>
              <a:cs typeface="Titillium Web"/>
              <a:sym typeface="Titillium Web"/>
            </a:endParaRPr>
          </a:p>
          <a:p>
            <a:pPr marL="457200" lvl="0">
              <a:lnSpc>
                <a:spcPct val="115000"/>
              </a:lnSpc>
              <a:spcBef>
                <a:spcPts val="1200"/>
              </a:spcBef>
              <a:spcAft>
                <a:spcPts val="1200"/>
              </a:spcAft>
            </a:pPr>
            <a:r>
              <a:rPr lang="it-IT" sz="1600" dirty="0">
                <a:solidFill>
                  <a:schemeClr val="dk1"/>
                </a:solidFill>
                <a:latin typeface="Titillium Web"/>
                <a:ea typeface="Titillium Web"/>
                <a:cs typeface="Titillium Web"/>
                <a:sym typeface="Titillium Web"/>
              </a:rPr>
              <a:t>✅  </a:t>
            </a:r>
            <a:r>
              <a:rPr lang="it-IT" sz="1600" b="1" dirty="0" err="1">
                <a:solidFill>
                  <a:schemeClr val="dk1"/>
                </a:solidFill>
                <a:latin typeface="Titillium Web"/>
                <a:ea typeface="Titillium Web"/>
                <a:cs typeface="Titillium Web"/>
                <a:sym typeface="Titillium Web"/>
              </a:rPr>
              <a:t>Ongoing</a:t>
            </a:r>
            <a:r>
              <a:rPr lang="it-IT" sz="1600" b="1" dirty="0">
                <a:solidFill>
                  <a:schemeClr val="dk1"/>
                </a:solidFill>
                <a:latin typeface="Titillium Web"/>
                <a:ea typeface="Titillium Web"/>
                <a:cs typeface="Titillium Web"/>
                <a:sym typeface="Titillium Web"/>
              </a:rPr>
              <a:t>  -- </a:t>
            </a:r>
            <a:r>
              <a:rPr lang="it-IT" sz="1600" b="1" dirty="0" err="1">
                <a:solidFill>
                  <a:schemeClr val="dk1"/>
                </a:solidFill>
                <a:latin typeface="Titillium Web"/>
                <a:ea typeface="Titillium Web"/>
                <a:cs typeface="Titillium Web"/>
                <a:sym typeface="Titillium Web"/>
              </a:rPr>
              <a:t>Percentage</a:t>
            </a:r>
            <a:r>
              <a:rPr lang="it-IT" sz="1600" b="1" dirty="0">
                <a:solidFill>
                  <a:schemeClr val="dk1"/>
                </a:solidFill>
                <a:latin typeface="Titillium Web"/>
                <a:ea typeface="Titillium Web"/>
                <a:cs typeface="Titillium Web"/>
                <a:sym typeface="Titillium Web"/>
              </a:rPr>
              <a:t> of achievement  75%</a:t>
            </a:r>
            <a:endParaRPr sz="1600" b="1" dirty="0">
              <a:solidFill>
                <a:schemeClr val="dk1"/>
              </a:solidFill>
              <a:latin typeface="Titillium Web"/>
              <a:ea typeface="Titillium Web"/>
              <a:cs typeface="Titillium Web"/>
              <a:sym typeface="Titillium Web"/>
            </a:endParaRPr>
          </a:p>
        </p:txBody>
      </p:sp>
      <p:grpSp>
        <p:nvGrpSpPr>
          <p:cNvPr id="975" name="Google Shape;975;g2d92b10a2c3_1_54"/>
          <p:cNvGrpSpPr/>
          <p:nvPr/>
        </p:nvGrpSpPr>
        <p:grpSpPr>
          <a:xfrm>
            <a:off x="1305896" y="5040962"/>
            <a:ext cx="381348" cy="202695"/>
            <a:chOff x="966475" y="4022000"/>
            <a:chExt cx="648000" cy="309600"/>
          </a:xfrm>
        </p:grpSpPr>
        <p:sp>
          <p:nvSpPr>
            <p:cNvPr id="976" name="Google Shape;976;g2d92b10a2c3_1_54"/>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77" name="Google Shape;977;g2d92b10a2c3_1_54"/>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978" name="Google Shape;978;g2d92b10a2c3_1_54"/>
          <p:cNvGrpSpPr/>
          <p:nvPr/>
        </p:nvGrpSpPr>
        <p:grpSpPr>
          <a:xfrm>
            <a:off x="1305896" y="4518837"/>
            <a:ext cx="381348" cy="202695"/>
            <a:chOff x="966475" y="4022000"/>
            <a:chExt cx="648000" cy="309600"/>
          </a:xfrm>
        </p:grpSpPr>
        <p:sp>
          <p:nvSpPr>
            <p:cNvPr id="979" name="Google Shape;979;g2d92b10a2c3_1_54"/>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80" name="Google Shape;980;g2d92b10a2c3_1_54"/>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g2d92b10a2c3_1_92"/>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987" name="Google Shape;987;g2d92b10a2c3_1_92"/>
          <p:cNvGrpSpPr/>
          <p:nvPr/>
        </p:nvGrpSpPr>
        <p:grpSpPr>
          <a:xfrm>
            <a:off x="0" y="6511282"/>
            <a:ext cx="12192000" cy="361767"/>
            <a:chOff x="0" y="6511282"/>
            <a:chExt cx="12192000" cy="361767"/>
          </a:xfrm>
        </p:grpSpPr>
        <p:pic>
          <p:nvPicPr>
            <p:cNvPr id="988" name="Google Shape;988;g2d92b10a2c3_1_9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989" name="Google Shape;989;g2d92b10a2c3_1_92"/>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990" name="Google Shape;990;g2d92b10a2c3_1_92"/>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91" name="Google Shape;991;g2d92b10a2c3_1_92"/>
          <p:cNvSpPr txBox="1"/>
          <p:nvPr/>
        </p:nvSpPr>
        <p:spPr>
          <a:xfrm>
            <a:off x="77174" y="957900"/>
            <a:ext cx="112449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WP5: HPC Services and Access</a:t>
            </a:r>
            <a:endParaRPr sz="2100" b="1">
              <a:solidFill>
                <a:schemeClr val="dk1"/>
              </a:solidFill>
              <a:latin typeface="Titillium Web"/>
              <a:ea typeface="Titillium Web"/>
              <a:cs typeface="Titillium Web"/>
              <a:sym typeface="Titillium Web"/>
            </a:endParaRPr>
          </a:p>
        </p:txBody>
      </p:sp>
      <p:sp>
        <p:nvSpPr>
          <p:cNvPr id="992" name="Google Shape;992;g2d92b10a2c3_1_92"/>
          <p:cNvSpPr txBox="1"/>
          <p:nvPr/>
        </p:nvSpPr>
        <p:spPr>
          <a:xfrm>
            <a:off x="149100" y="1690650"/>
            <a:ext cx="11893800" cy="477973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5.2: Design, </a:t>
            </a:r>
            <a:r>
              <a:rPr lang="it-IT" sz="1600" b="1" dirty="0" err="1">
                <a:solidFill>
                  <a:schemeClr val="dk1"/>
                </a:solidFill>
                <a:latin typeface="Titillium Web"/>
                <a:ea typeface="Titillium Web"/>
                <a:cs typeface="Titillium Web"/>
                <a:sym typeface="Titillium Web"/>
              </a:rPr>
              <a:t>Implementation</a:t>
            </a:r>
            <a:r>
              <a:rPr lang="it-IT" sz="1600" b="1" dirty="0">
                <a:solidFill>
                  <a:schemeClr val="dk1"/>
                </a:solidFill>
                <a:latin typeface="Titillium Web"/>
                <a:ea typeface="Titillium Web"/>
                <a:cs typeface="Titillium Web"/>
                <a:sym typeface="Titillium Web"/>
              </a:rPr>
              <a:t>, and </a:t>
            </a:r>
            <a:r>
              <a:rPr lang="it-IT" sz="1600" b="1" dirty="0" err="1">
                <a:solidFill>
                  <a:schemeClr val="dk1"/>
                </a:solidFill>
                <a:latin typeface="Titillium Web"/>
                <a:ea typeface="Titillium Web"/>
                <a:cs typeface="Titillium Web"/>
                <a:sym typeface="Titillium Web"/>
              </a:rPr>
              <a:t>Validation</a:t>
            </a:r>
            <a:r>
              <a:rPr lang="it-IT" sz="1600" b="1" dirty="0">
                <a:solidFill>
                  <a:schemeClr val="dk1"/>
                </a:solidFill>
                <a:latin typeface="Titillium Web"/>
                <a:ea typeface="Titillium Web"/>
                <a:cs typeface="Titillium Web"/>
                <a:sym typeface="Titillium Web"/>
              </a:rPr>
              <a:t> of an </a:t>
            </a:r>
            <a:r>
              <a:rPr lang="it-IT" sz="1600" b="1" dirty="0" err="1">
                <a:solidFill>
                  <a:schemeClr val="dk1"/>
                </a:solidFill>
                <a:latin typeface="Titillium Web"/>
                <a:ea typeface="Titillium Web"/>
                <a:cs typeface="Titillium Web"/>
                <a:sym typeface="Titillium Web"/>
              </a:rPr>
              <a:t>Interoperable</a:t>
            </a:r>
            <a:r>
              <a:rPr lang="it-IT" sz="1600" b="1" dirty="0">
                <a:solidFill>
                  <a:schemeClr val="dk1"/>
                </a:solidFill>
                <a:latin typeface="Titillium Web"/>
                <a:ea typeface="Titillium Web"/>
                <a:cs typeface="Titillium Web"/>
                <a:sym typeface="Titillium Web"/>
              </a:rPr>
              <a:t> Service Architecture (In Progress 50%)</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dirty="0" err="1">
                <a:solidFill>
                  <a:schemeClr val="dk1"/>
                </a:solidFill>
                <a:latin typeface="Titillium Web"/>
                <a:ea typeface="Titillium Web"/>
                <a:cs typeface="Titillium Web"/>
                <a:sym typeface="Titillium Web"/>
              </a:rPr>
              <a:t>Objective</a:t>
            </a:r>
            <a:r>
              <a:rPr lang="it-IT" sz="1600" b="1" dirty="0">
                <a:solidFill>
                  <a:schemeClr val="dk1"/>
                </a:solidFill>
                <a:latin typeface="Titillium Web"/>
                <a:ea typeface="Titillium Web"/>
                <a:cs typeface="Titillium Web"/>
                <a:sym typeface="Titillium Web"/>
              </a:rPr>
              <a:t>:</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Develop</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standardized</a:t>
            </a:r>
            <a:r>
              <a:rPr lang="it-IT" sz="1600" dirty="0">
                <a:solidFill>
                  <a:schemeClr val="dk1"/>
                </a:solidFill>
                <a:latin typeface="Titillium Web"/>
                <a:ea typeface="Titillium Web"/>
                <a:cs typeface="Titillium Web"/>
                <a:sym typeface="Titillium Web"/>
              </a:rPr>
              <a:t> data services </a:t>
            </a:r>
            <a:r>
              <a:rPr lang="it-IT" sz="1600" dirty="0" err="1">
                <a:solidFill>
                  <a:schemeClr val="dk1"/>
                </a:solidFill>
                <a:latin typeface="Titillium Web"/>
                <a:ea typeface="Titillium Web"/>
                <a:cs typeface="Titillium Web"/>
                <a:sym typeface="Titillium Web"/>
              </a:rPr>
              <a:t>adhering</a:t>
            </a:r>
            <a:r>
              <a:rPr lang="it-IT" sz="1600" dirty="0">
                <a:solidFill>
                  <a:schemeClr val="dk1"/>
                </a:solidFill>
                <a:latin typeface="Titillium Web"/>
                <a:ea typeface="Titillium Web"/>
                <a:cs typeface="Titillium Web"/>
                <a:sym typeface="Titillium Web"/>
              </a:rPr>
              <a:t> to FAIR and VO standards to </a:t>
            </a:r>
            <a:r>
              <a:rPr lang="it-IT" sz="1600" dirty="0" err="1">
                <a:solidFill>
                  <a:schemeClr val="dk1"/>
                </a:solidFill>
                <a:latin typeface="Titillium Web"/>
                <a:ea typeface="Titillium Web"/>
                <a:cs typeface="Titillium Web"/>
                <a:sym typeface="Titillium Web"/>
              </a:rPr>
              <a:t>ensure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interoperability</a:t>
            </a:r>
            <a:r>
              <a:rPr lang="it-IT" sz="1600" dirty="0">
                <a:solidFill>
                  <a:schemeClr val="dk1"/>
                </a:solidFill>
                <a:latin typeface="Titillium Web"/>
                <a:ea typeface="Titillium Web"/>
                <a:cs typeface="Titillium Web"/>
                <a:sym typeface="Titillium Web"/>
              </a:rPr>
              <a:t>.</a:t>
            </a:r>
            <a:br>
              <a:rPr lang="it-IT" sz="1600" dirty="0">
                <a:solidFill>
                  <a:schemeClr val="dk1"/>
                </a:solidFill>
                <a:latin typeface="Titillium Web"/>
                <a:ea typeface="Titillium Web"/>
                <a:cs typeface="Titillium Web"/>
                <a:sym typeface="Titillium Web"/>
              </a:rPr>
            </a:b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Activities:</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Provide</a:t>
            </a:r>
            <a:r>
              <a:rPr lang="it-IT" sz="1600" dirty="0">
                <a:solidFill>
                  <a:schemeClr val="dk1"/>
                </a:solidFill>
                <a:latin typeface="Titillium Web"/>
                <a:ea typeface="Titillium Web"/>
                <a:cs typeface="Titillium Web"/>
                <a:sym typeface="Titillium Web"/>
              </a:rPr>
              <a:t> an access for the projects of </a:t>
            </a:r>
            <a:r>
              <a:rPr lang="it-IT" sz="1600" dirty="0" err="1">
                <a:solidFill>
                  <a:schemeClr val="dk1"/>
                </a:solidFill>
                <a:latin typeface="Titillium Web"/>
                <a:ea typeface="Titillium Web"/>
                <a:cs typeface="Titillium Web"/>
                <a:sym typeface="Titillium Web"/>
              </a:rPr>
              <a:t>interest</a:t>
            </a:r>
            <a:r>
              <a:rPr lang="it-IT" sz="1600" dirty="0">
                <a:solidFill>
                  <a:schemeClr val="dk1"/>
                </a:solidFill>
                <a:latin typeface="Titillium Web"/>
                <a:ea typeface="Titillium Web"/>
                <a:cs typeface="Titillium Web"/>
                <a:sym typeface="Titillium Web"/>
              </a:rPr>
              <a:t> of the Spoke to the </a:t>
            </a:r>
            <a:r>
              <a:rPr lang="it-IT" sz="1600" dirty="0" err="1">
                <a:solidFill>
                  <a:schemeClr val="dk1"/>
                </a:solidFill>
                <a:latin typeface="Titillium Web"/>
                <a:ea typeface="Titillium Web"/>
                <a:cs typeface="Titillium Web"/>
                <a:sym typeface="Titillium Web"/>
              </a:rPr>
              <a:t>infrastructure</a:t>
            </a:r>
            <a:r>
              <a:rPr lang="it-IT" sz="1600" dirty="0">
                <a:solidFill>
                  <a:schemeClr val="dk1"/>
                </a:solidFill>
                <a:latin typeface="Titillium Web"/>
                <a:ea typeface="Titillium Web"/>
                <a:cs typeface="Titillium Web"/>
                <a:sym typeface="Titillium Web"/>
              </a:rPr>
              <a:t> of the National Center </a:t>
            </a:r>
            <a:endParaRPr sz="1600" b="1" dirty="0">
              <a:solidFill>
                <a:schemeClr val="dk1"/>
              </a:solidFill>
              <a:latin typeface="Titillium Web"/>
              <a:ea typeface="Titillium Web"/>
              <a:cs typeface="Titillium Web"/>
              <a:sym typeface="Titillium Web"/>
            </a:endParaRPr>
          </a:p>
          <a:p>
            <a:pPr marL="457200" lvl="0" indent="0" algn="l" rtl="0">
              <a:lnSpc>
                <a:spcPct val="150000"/>
              </a:lnSpc>
              <a:spcBef>
                <a:spcPts val="1200"/>
              </a:spcBef>
              <a:spcAft>
                <a:spcPts val="0"/>
              </a:spcAft>
              <a:buNone/>
            </a:pPr>
            <a:r>
              <a:rPr lang="it-IT" sz="1600" dirty="0">
                <a:solidFill>
                  <a:schemeClr val="dk1"/>
                </a:solidFill>
                <a:latin typeface="Titillium Web"/>
                <a:ea typeface="Titillium Web"/>
                <a:cs typeface="Titillium Web"/>
                <a:sym typeface="Titillium Web"/>
              </a:rPr>
              <a:t>✅  Select a </a:t>
            </a:r>
            <a:r>
              <a:rPr lang="it-IT" sz="1600" dirty="0" err="1">
                <a:solidFill>
                  <a:schemeClr val="dk1"/>
                </a:solidFill>
                <a:latin typeface="Titillium Web"/>
                <a:ea typeface="Titillium Web"/>
                <a:cs typeface="Titillium Web"/>
                <a:sym typeface="Titillium Web"/>
              </a:rPr>
              <a:t>number</a:t>
            </a:r>
            <a:r>
              <a:rPr lang="it-IT" sz="1600" dirty="0">
                <a:solidFill>
                  <a:schemeClr val="dk1"/>
                </a:solidFill>
                <a:latin typeface="Titillium Web"/>
                <a:ea typeface="Titillium Web"/>
                <a:cs typeface="Titillium Web"/>
                <a:sym typeface="Titillium Web"/>
              </a:rPr>
              <a:t> of case studies to </a:t>
            </a:r>
            <a:r>
              <a:rPr lang="it-IT" sz="1600" dirty="0" err="1">
                <a:solidFill>
                  <a:schemeClr val="dk1"/>
                </a:solidFill>
                <a:latin typeface="Titillium Web"/>
                <a:ea typeface="Titillium Web"/>
                <a:cs typeface="Titillium Web"/>
                <a:sym typeface="Titillium Web"/>
              </a:rPr>
              <a:t>understand</a:t>
            </a:r>
            <a:r>
              <a:rPr lang="it-IT" sz="1600" dirty="0">
                <a:solidFill>
                  <a:schemeClr val="dk1"/>
                </a:solidFill>
                <a:latin typeface="Titillium Web"/>
                <a:ea typeface="Titillium Web"/>
                <a:cs typeface="Titillium Web"/>
                <a:sym typeface="Titillium Web"/>
              </a:rPr>
              <a:t> the capabilities and the desiderata of the </a:t>
            </a:r>
            <a:r>
              <a:rPr lang="it-IT" sz="1600" dirty="0" err="1">
                <a:solidFill>
                  <a:schemeClr val="dk1"/>
                </a:solidFill>
                <a:latin typeface="Titillium Web"/>
                <a:ea typeface="Titillium Web"/>
                <a:cs typeface="Titillium Web"/>
                <a:sym typeface="Titillium Web"/>
              </a:rPr>
              <a:t>other</a:t>
            </a:r>
            <a:r>
              <a:rPr lang="it-IT" sz="1600" dirty="0">
                <a:solidFill>
                  <a:schemeClr val="dk1"/>
                </a:solidFill>
                <a:latin typeface="Titillium Web"/>
                <a:ea typeface="Titillium Web"/>
                <a:cs typeface="Titillium Web"/>
                <a:sym typeface="Titillium Web"/>
              </a:rPr>
              <a:t> WP projects</a:t>
            </a:r>
            <a:endParaRPr sz="1600" dirty="0">
              <a:solidFill>
                <a:schemeClr val="dk1"/>
              </a:solidFill>
              <a:latin typeface="Titillium Web"/>
              <a:ea typeface="Titillium Web"/>
              <a:cs typeface="Titillium Web"/>
              <a:sym typeface="Titillium Web"/>
            </a:endParaRPr>
          </a:p>
          <a:p>
            <a:pPr marL="914400" lvl="0" indent="0" algn="l" rtl="0">
              <a:lnSpc>
                <a:spcPct val="150000"/>
              </a:lnSpc>
              <a:spcBef>
                <a:spcPts val="1200"/>
              </a:spcBef>
              <a:spcAft>
                <a:spcPts val="0"/>
              </a:spcAft>
              <a:buClr>
                <a:schemeClr val="dk1"/>
              </a:buClr>
              <a:buSzPts val="1100"/>
              <a:buFont typeface="Arial"/>
              <a:buNone/>
            </a:pPr>
            <a:r>
              <a:rPr lang="it-IT" sz="1600" dirty="0" err="1">
                <a:solidFill>
                  <a:schemeClr val="dk1"/>
                </a:solidFill>
                <a:latin typeface="Titillium Web"/>
                <a:ea typeface="Titillium Web"/>
                <a:cs typeface="Titillium Web"/>
                <a:sym typeface="Titillium Web"/>
              </a:rPr>
              <a:t>Provide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assistance</a:t>
            </a:r>
            <a:r>
              <a:rPr lang="it-IT" sz="1600" dirty="0">
                <a:solidFill>
                  <a:schemeClr val="dk1"/>
                </a:solidFill>
                <a:latin typeface="Titillium Web"/>
                <a:ea typeface="Titillium Web"/>
                <a:cs typeface="Titillium Web"/>
                <a:sym typeface="Titillium Web"/>
              </a:rPr>
              <a:t> to the </a:t>
            </a:r>
            <a:r>
              <a:rPr lang="it-IT" sz="1600" dirty="0" err="1">
                <a:solidFill>
                  <a:schemeClr val="dk1"/>
                </a:solidFill>
                <a:latin typeface="Titillium Web"/>
                <a:ea typeface="Titillium Web"/>
                <a:cs typeface="Titillium Web"/>
                <a:sym typeface="Titillium Web"/>
              </a:rPr>
              <a:t>selected</a:t>
            </a:r>
            <a:r>
              <a:rPr lang="it-IT" sz="1600" dirty="0">
                <a:solidFill>
                  <a:schemeClr val="dk1"/>
                </a:solidFill>
                <a:latin typeface="Titillium Web"/>
                <a:ea typeface="Titillium Web"/>
                <a:cs typeface="Titillium Web"/>
                <a:sym typeface="Titillium Web"/>
              </a:rPr>
              <a:t> case studies in the use of the </a:t>
            </a:r>
            <a:r>
              <a:rPr lang="it-IT" sz="1600" dirty="0" err="1">
                <a:solidFill>
                  <a:schemeClr val="dk1"/>
                </a:solidFill>
                <a:latin typeface="Titillium Web"/>
                <a:ea typeface="Titillium Web"/>
                <a:cs typeface="Titillium Web"/>
                <a:sym typeface="Titillium Web"/>
              </a:rPr>
              <a:t>scientific</a:t>
            </a:r>
            <a:r>
              <a:rPr lang="it-IT" sz="1600" dirty="0">
                <a:solidFill>
                  <a:schemeClr val="dk1"/>
                </a:solidFill>
                <a:latin typeface="Titillium Web"/>
                <a:ea typeface="Titillium Web"/>
                <a:cs typeface="Titillium Web"/>
                <a:sym typeface="Titillium Web"/>
              </a:rPr>
              <a:t> hub</a:t>
            </a:r>
            <a:endParaRPr sz="1600"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endParaRPr sz="1600" b="1" dirty="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Status: </a:t>
            </a:r>
            <a:endParaRPr sz="1600" b="1" dirty="0">
              <a:solidFill>
                <a:schemeClr val="dk1"/>
              </a:solidFill>
              <a:latin typeface="Titillium Web"/>
              <a:ea typeface="Titillium Web"/>
              <a:cs typeface="Titillium Web"/>
              <a:sym typeface="Titillium Web"/>
            </a:endParaRPr>
          </a:p>
          <a:p>
            <a:pPr marL="457200" lvl="0">
              <a:lnSpc>
                <a:spcPct val="115000"/>
              </a:lnSpc>
              <a:spcBef>
                <a:spcPts val="1200"/>
              </a:spcBef>
              <a:spcAft>
                <a:spcPts val="1200"/>
              </a:spcAft>
            </a:pPr>
            <a:r>
              <a:rPr lang="it-IT" sz="1600" dirty="0">
                <a:solidFill>
                  <a:schemeClr val="dk1"/>
                </a:solidFill>
                <a:latin typeface="Titillium Web"/>
                <a:ea typeface="Titillium Web"/>
                <a:cs typeface="Titillium Web"/>
                <a:sym typeface="Titillium Web"/>
              </a:rPr>
              <a:t>✅  </a:t>
            </a:r>
            <a:r>
              <a:rPr lang="it-IT" sz="1600" b="1" dirty="0" err="1">
                <a:solidFill>
                  <a:schemeClr val="dk1"/>
                </a:solidFill>
                <a:latin typeface="Titillium Web"/>
                <a:ea typeface="Titillium Web"/>
                <a:cs typeface="Titillium Web"/>
                <a:sym typeface="Titillium Web"/>
              </a:rPr>
              <a:t>Progressing</a:t>
            </a:r>
            <a:r>
              <a:rPr lang="it-IT" sz="1600" b="1" dirty="0">
                <a:solidFill>
                  <a:schemeClr val="dk1"/>
                </a:solidFill>
                <a:latin typeface="Titillium Web"/>
                <a:ea typeface="Titillium Web"/>
                <a:cs typeface="Titillium Web"/>
                <a:sym typeface="Titillium Web"/>
              </a:rPr>
              <a:t> -- </a:t>
            </a:r>
            <a:r>
              <a:rPr lang="it-IT" sz="1600" b="1" dirty="0" err="1">
                <a:solidFill>
                  <a:schemeClr val="dk1"/>
                </a:solidFill>
                <a:latin typeface="Titillium Web"/>
                <a:ea typeface="Titillium Web"/>
                <a:cs typeface="Titillium Web"/>
                <a:sym typeface="Titillium Web"/>
              </a:rPr>
              <a:t>Percentage</a:t>
            </a:r>
            <a:r>
              <a:rPr lang="it-IT" sz="1600" b="1" dirty="0">
                <a:solidFill>
                  <a:schemeClr val="dk1"/>
                </a:solidFill>
                <a:latin typeface="Titillium Web"/>
                <a:ea typeface="Titillium Web"/>
                <a:cs typeface="Titillium Web"/>
                <a:sym typeface="Titillium Web"/>
              </a:rPr>
              <a:t> of achievement 65%</a:t>
            </a:r>
            <a:endParaRPr sz="1600" b="1" dirty="0">
              <a:solidFill>
                <a:schemeClr val="dk1"/>
              </a:solidFill>
              <a:latin typeface="Titillium Web"/>
              <a:ea typeface="Titillium Web"/>
              <a:cs typeface="Titillium Web"/>
              <a:sym typeface="Titillium Web"/>
            </a:endParaRPr>
          </a:p>
        </p:txBody>
      </p:sp>
      <p:grpSp>
        <p:nvGrpSpPr>
          <p:cNvPr id="993" name="Google Shape;993;g2d92b10a2c3_1_92"/>
          <p:cNvGrpSpPr/>
          <p:nvPr/>
        </p:nvGrpSpPr>
        <p:grpSpPr>
          <a:xfrm>
            <a:off x="943946" y="4414062"/>
            <a:ext cx="381348" cy="202695"/>
            <a:chOff x="966475" y="4022000"/>
            <a:chExt cx="648000" cy="309600"/>
          </a:xfrm>
        </p:grpSpPr>
        <p:sp>
          <p:nvSpPr>
            <p:cNvPr id="994" name="Google Shape;994;g2d92b10a2c3_1_92"/>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95" name="Google Shape;995;g2d92b10a2c3_1_92"/>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g3352f2ce93d_0_245"/>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330" name="Google Shape;330;g3352f2ce93d_0_245"/>
          <p:cNvGrpSpPr/>
          <p:nvPr/>
        </p:nvGrpSpPr>
        <p:grpSpPr>
          <a:xfrm>
            <a:off x="0" y="6511282"/>
            <a:ext cx="12192000" cy="361767"/>
            <a:chOff x="0" y="6511282"/>
            <a:chExt cx="12192000" cy="361767"/>
          </a:xfrm>
        </p:grpSpPr>
        <p:pic>
          <p:nvPicPr>
            <p:cNvPr id="331" name="Google Shape;331;g3352f2ce93d_0_245"/>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332" name="Google Shape;332;g3352f2ce93d_0_245"/>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333" name="Google Shape;333;g3352f2ce93d_0_245"/>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334" name="Google Shape;334;g3352f2ce93d_0_245"/>
          <p:cNvSpPr txBox="1"/>
          <p:nvPr/>
        </p:nvSpPr>
        <p:spPr>
          <a:xfrm>
            <a:off x="203783" y="1203141"/>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dirty="0" err="1">
                <a:solidFill>
                  <a:schemeClr val="dk1"/>
                </a:solidFill>
                <a:latin typeface="Titillium Web"/>
                <a:ea typeface="Titillium Web"/>
                <a:cs typeface="Titillium Web"/>
                <a:sym typeface="Titillium Web"/>
              </a:rPr>
              <a:t>WPs</a:t>
            </a:r>
            <a:r>
              <a:rPr lang="it-IT" sz="2100" b="1" dirty="0">
                <a:solidFill>
                  <a:schemeClr val="dk1"/>
                </a:solidFill>
                <a:latin typeface="Titillium Web"/>
                <a:ea typeface="Titillium Web"/>
                <a:cs typeface="Titillium Web"/>
                <a:sym typeface="Titillium Web"/>
              </a:rPr>
              <a:t> Progress </a:t>
            </a:r>
            <a:r>
              <a:rPr lang="it-IT" sz="2100" b="1" dirty="0" err="1">
                <a:solidFill>
                  <a:schemeClr val="dk1"/>
                </a:solidFill>
                <a:latin typeface="Titillium Web"/>
                <a:ea typeface="Titillium Web"/>
                <a:cs typeface="Titillium Web"/>
                <a:sym typeface="Titillium Web"/>
              </a:rPr>
              <a:t>Summary</a:t>
            </a:r>
            <a:r>
              <a:rPr lang="it-IT" sz="2100" b="1" dirty="0">
                <a:solidFill>
                  <a:schemeClr val="dk1"/>
                </a:solidFill>
                <a:latin typeface="Titillium Web"/>
                <a:ea typeface="Titillium Web"/>
                <a:cs typeface="Titillium Web"/>
                <a:sym typeface="Titillium Web"/>
              </a:rPr>
              <a:t> (snapshot </a:t>
            </a:r>
            <a:r>
              <a:rPr lang="it-IT" sz="2100" b="1" dirty="0" err="1">
                <a:solidFill>
                  <a:schemeClr val="dk1"/>
                </a:solidFill>
                <a:latin typeface="Titillium Web"/>
                <a:ea typeface="Titillium Web"/>
                <a:cs typeface="Titillium Web"/>
                <a:sym typeface="Titillium Web"/>
              </a:rPr>
              <a:t>at</a:t>
            </a:r>
            <a:r>
              <a:rPr lang="it-IT" sz="2100" b="1" dirty="0">
                <a:solidFill>
                  <a:schemeClr val="dk1"/>
                </a:solidFill>
                <a:latin typeface="Titillium Web"/>
                <a:ea typeface="Titillium Web"/>
                <a:cs typeface="Titillium Web"/>
                <a:sym typeface="Titillium Web"/>
              </a:rPr>
              <a:t>  03/2025)</a:t>
            </a:r>
            <a:endParaRPr sz="2100" b="1" i="0" u="none" strike="noStrike" cap="none" dirty="0">
              <a:solidFill>
                <a:schemeClr val="dk1"/>
              </a:solidFill>
              <a:latin typeface="Titillium Web"/>
              <a:ea typeface="Titillium Web"/>
              <a:cs typeface="Titillium Web"/>
              <a:sym typeface="Titillium Web"/>
            </a:endParaRPr>
          </a:p>
        </p:txBody>
      </p:sp>
      <p:graphicFrame>
        <p:nvGraphicFramePr>
          <p:cNvPr id="335" name="Google Shape;335;g3352f2ce93d_0_245"/>
          <p:cNvGraphicFramePr/>
          <p:nvPr>
            <p:extLst>
              <p:ext uri="{D42A27DB-BD31-4B8C-83A1-F6EECF244321}">
                <p14:modId xmlns:p14="http://schemas.microsoft.com/office/powerpoint/2010/main" val="845307481"/>
              </p:ext>
            </p:extLst>
          </p:nvPr>
        </p:nvGraphicFramePr>
        <p:xfrm>
          <a:off x="692372" y="2321583"/>
          <a:ext cx="10464700" cy="2773575"/>
        </p:xfrm>
        <a:graphic>
          <a:graphicData uri="http://schemas.openxmlformats.org/drawingml/2006/table">
            <a:tbl>
              <a:tblPr>
                <a:noFill/>
                <a:tableStyleId>{F00F2969-47FF-47BC-B6A5-73630CABE9CA}</a:tableStyleId>
              </a:tblPr>
              <a:tblGrid>
                <a:gridCol w="2997950">
                  <a:extLst>
                    <a:ext uri="{9D8B030D-6E8A-4147-A177-3AD203B41FA5}">
                      <a16:colId xmlns:a16="http://schemas.microsoft.com/office/drawing/2014/main" val="20000"/>
                    </a:ext>
                  </a:extLst>
                </a:gridCol>
                <a:gridCol w="746675">
                  <a:extLst>
                    <a:ext uri="{9D8B030D-6E8A-4147-A177-3AD203B41FA5}">
                      <a16:colId xmlns:a16="http://schemas.microsoft.com/office/drawing/2014/main" val="20001"/>
                    </a:ext>
                  </a:extLst>
                </a:gridCol>
                <a:gridCol w="746675">
                  <a:extLst>
                    <a:ext uri="{9D8B030D-6E8A-4147-A177-3AD203B41FA5}">
                      <a16:colId xmlns:a16="http://schemas.microsoft.com/office/drawing/2014/main" val="20002"/>
                    </a:ext>
                  </a:extLst>
                </a:gridCol>
                <a:gridCol w="746675">
                  <a:extLst>
                    <a:ext uri="{9D8B030D-6E8A-4147-A177-3AD203B41FA5}">
                      <a16:colId xmlns:a16="http://schemas.microsoft.com/office/drawing/2014/main" val="20003"/>
                    </a:ext>
                  </a:extLst>
                </a:gridCol>
                <a:gridCol w="746675">
                  <a:extLst>
                    <a:ext uri="{9D8B030D-6E8A-4147-A177-3AD203B41FA5}">
                      <a16:colId xmlns:a16="http://schemas.microsoft.com/office/drawing/2014/main" val="20004"/>
                    </a:ext>
                  </a:extLst>
                </a:gridCol>
                <a:gridCol w="746675">
                  <a:extLst>
                    <a:ext uri="{9D8B030D-6E8A-4147-A177-3AD203B41FA5}">
                      <a16:colId xmlns:a16="http://schemas.microsoft.com/office/drawing/2014/main" val="20005"/>
                    </a:ext>
                  </a:extLst>
                </a:gridCol>
                <a:gridCol w="746675">
                  <a:extLst>
                    <a:ext uri="{9D8B030D-6E8A-4147-A177-3AD203B41FA5}">
                      <a16:colId xmlns:a16="http://schemas.microsoft.com/office/drawing/2014/main" val="20006"/>
                    </a:ext>
                  </a:extLst>
                </a:gridCol>
                <a:gridCol w="746675">
                  <a:extLst>
                    <a:ext uri="{9D8B030D-6E8A-4147-A177-3AD203B41FA5}">
                      <a16:colId xmlns:a16="http://schemas.microsoft.com/office/drawing/2014/main" val="20007"/>
                    </a:ext>
                  </a:extLst>
                </a:gridCol>
                <a:gridCol w="746675">
                  <a:extLst>
                    <a:ext uri="{9D8B030D-6E8A-4147-A177-3AD203B41FA5}">
                      <a16:colId xmlns:a16="http://schemas.microsoft.com/office/drawing/2014/main" val="20008"/>
                    </a:ext>
                  </a:extLst>
                </a:gridCol>
                <a:gridCol w="746675">
                  <a:extLst>
                    <a:ext uri="{9D8B030D-6E8A-4147-A177-3AD203B41FA5}">
                      <a16:colId xmlns:a16="http://schemas.microsoft.com/office/drawing/2014/main" val="20009"/>
                    </a:ext>
                  </a:extLst>
                </a:gridCol>
                <a:gridCol w="746675">
                  <a:extLst>
                    <a:ext uri="{9D8B030D-6E8A-4147-A177-3AD203B41FA5}">
                      <a16:colId xmlns:a16="http://schemas.microsoft.com/office/drawing/2014/main" val="20010"/>
                    </a:ext>
                  </a:extLst>
                </a:gridCol>
              </a:tblGrid>
              <a:tr h="396225">
                <a:tc>
                  <a:txBody>
                    <a:bodyPr/>
                    <a:lstStyle/>
                    <a:p>
                      <a:pPr marL="0" lvl="0" indent="0" algn="l" rtl="0">
                        <a:spcBef>
                          <a:spcPts val="0"/>
                        </a:spcBef>
                        <a:spcAft>
                          <a:spcPts val="0"/>
                        </a:spcAft>
                        <a:buNone/>
                      </a:pPr>
                      <a:r>
                        <a:rPr lang="it-IT" b="1">
                          <a:solidFill>
                            <a:schemeClr val="accent1"/>
                          </a:solidFill>
                        </a:rPr>
                        <a:t>Activity </a:t>
                      </a:r>
                      <a:endParaRPr b="1">
                        <a:solidFill>
                          <a:schemeClr val="accent1"/>
                        </a:solidFill>
                      </a:endParaRPr>
                    </a:p>
                  </a:txBody>
                  <a:tcPr marL="91425" marR="91425" marT="91425" marB="91425"/>
                </a:tc>
                <a:tc>
                  <a:txBody>
                    <a:bodyPr/>
                    <a:lstStyle/>
                    <a:p>
                      <a:pPr marL="0" lvl="0" indent="0" algn="r" rtl="0">
                        <a:spcBef>
                          <a:spcPts val="0"/>
                        </a:spcBef>
                        <a:spcAft>
                          <a:spcPts val="0"/>
                        </a:spcAft>
                        <a:buNone/>
                      </a:pPr>
                      <a:r>
                        <a:rPr lang="it-IT"/>
                        <a:t>10%</a:t>
                      </a:r>
                      <a:endParaRPr/>
                    </a:p>
                  </a:txBody>
                  <a:tcPr marL="91425" marR="91425" marT="91425" marB="91425"/>
                </a:tc>
                <a:tc>
                  <a:txBody>
                    <a:bodyPr/>
                    <a:lstStyle/>
                    <a:p>
                      <a:pPr marL="0" lvl="0" indent="0" algn="r" rtl="0">
                        <a:spcBef>
                          <a:spcPts val="0"/>
                        </a:spcBef>
                        <a:spcAft>
                          <a:spcPts val="0"/>
                        </a:spcAft>
                        <a:buNone/>
                      </a:pPr>
                      <a:r>
                        <a:rPr lang="it-IT"/>
                        <a:t>20%</a:t>
                      </a:r>
                      <a:endParaRPr/>
                    </a:p>
                  </a:txBody>
                  <a:tcPr marL="91425" marR="91425" marT="91425" marB="91425"/>
                </a:tc>
                <a:tc>
                  <a:txBody>
                    <a:bodyPr/>
                    <a:lstStyle/>
                    <a:p>
                      <a:pPr marL="0" lvl="0" indent="0" algn="r" rtl="0">
                        <a:spcBef>
                          <a:spcPts val="0"/>
                        </a:spcBef>
                        <a:spcAft>
                          <a:spcPts val="0"/>
                        </a:spcAft>
                        <a:buNone/>
                      </a:pPr>
                      <a:r>
                        <a:rPr lang="it-IT"/>
                        <a:t>30%</a:t>
                      </a:r>
                      <a:endParaRPr/>
                    </a:p>
                  </a:txBody>
                  <a:tcPr marL="91425" marR="91425" marT="91425" marB="91425"/>
                </a:tc>
                <a:tc>
                  <a:txBody>
                    <a:bodyPr/>
                    <a:lstStyle/>
                    <a:p>
                      <a:pPr marL="0" lvl="0" indent="0" algn="r" rtl="0">
                        <a:spcBef>
                          <a:spcPts val="0"/>
                        </a:spcBef>
                        <a:spcAft>
                          <a:spcPts val="0"/>
                        </a:spcAft>
                        <a:buNone/>
                      </a:pPr>
                      <a:r>
                        <a:rPr lang="it-IT"/>
                        <a:t>40%</a:t>
                      </a:r>
                      <a:endParaRPr/>
                    </a:p>
                  </a:txBody>
                  <a:tcPr marL="91425" marR="91425" marT="91425" marB="91425"/>
                </a:tc>
                <a:tc>
                  <a:txBody>
                    <a:bodyPr/>
                    <a:lstStyle/>
                    <a:p>
                      <a:pPr marL="0" lvl="0" indent="0" algn="r" rtl="0">
                        <a:spcBef>
                          <a:spcPts val="0"/>
                        </a:spcBef>
                        <a:spcAft>
                          <a:spcPts val="0"/>
                        </a:spcAft>
                        <a:buNone/>
                      </a:pPr>
                      <a:r>
                        <a:rPr lang="it-IT"/>
                        <a:t>50%</a:t>
                      </a:r>
                      <a:endParaRPr/>
                    </a:p>
                  </a:txBody>
                  <a:tcPr marL="91425" marR="91425" marT="91425" marB="91425"/>
                </a:tc>
                <a:tc>
                  <a:txBody>
                    <a:bodyPr/>
                    <a:lstStyle/>
                    <a:p>
                      <a:pPr marL="0" lvl="0" indent="0" algn="r" rtl="0">
                        <a:spcBef>
                          <a:spcPts val="0"/>
                        </a:spcBef>
                        <a:spcAft>
                          <a:spcPts val="0"/>
                        </a:spcAft>
                        <a:buNone/>
                      </a:pPr>
                      <a:r>
                        <a:rPr lang="it-IT"/>
                        <a:t>60%</a:t>
                      </a:r>
                      <a:endParaRPr/>
                    </a:p>
                  </a:txBody>
                  <a:tcPr marL="91425" marR="91425" marT="91425" marB="91425"/>
                </a:tc>
                <a:tc>
                  <a:txBody>
                    <a:bodyPr/>
                    <a:lstStyle/>
                    <a:p>
                      <a:pPr marL="0" lvl="0" indent="0" algn="r" rtl="0">
                        <a:spcBef>
                          <a:spcPts val="0"/>
                        </a:spcBef>
                        <a:spcAft>
                          <a:spcPts val="0"/>
                        </a:spcAft>
                        <a:buNone/>
                      </a:pPr>
                      <a:r>
                        <a:rPr lang="it-IT"/>
                        <a:t>70%</a:t>
                      </a:r>
                      <a:endParaRPr/>
                    </a:p>
                  </a:txBody>
                  <a:tcPr marL="91425" marR="91425" marT="91425" marB="91425"/>
                </a:tc>
                <a:tc>
                  <a:txBody>
                    <a:bodyPr/>
                    <a:lstStyle/>
                    <a:p>
                      <a:pPr marL="0" lvl="0" indent="0" algn="r" rtl="0">
                        <a:spcBef>
                          <a:spcPts val="0"/>
                        </a:spcBef>
                        <a:spcAft>
                          <a:spcPts val="0"/>
                        </a:spcAft>
                        <a:buNone/>
                      </a:pPr>
                      <a:r>
                        <a:rPr lang="it-IT"/>
                        <a:t>80%</a:t>
                      </a:r>
                      <a:endParaRPr/>
                    </a:p>
                  </a:txBody>
                  <a:tcPr marL="91425" marR="91425" marT="91425" marB="91425"/>
                </a:tc>
                <a:tc>
                  <a:txBody>
                    <a:bodyPr/>
                    <a:lstStyle/>
                    <a:p>
                      <a:pPr marL="0" lvl="0" indent="0" algn="r" rtl="0">
                        <a:spcBef>
                          <a:spcPts val="0"/>
                        </a:spcBef>
                        <a:spcAft>
                          <a:spcPts val="0"/>
                        </a:spcAft>
                        <a:buNone/>
                      </a:pPr>
                      <a:r>
                        <a:rPr lang="it-IT"/>
                        <a:t>90%</a:t>
                      </a:r>
                      <a:endParaRPr/>
                    </a:p>
                  </a:txBody>
                  <a:tcPr marL="91425" marR="91425" marT="91425" marB="91425"/>
                </a:tc>
                <a:tc rowSpan="7">
                  <a:txBody>
                    <a:bodyPr/>
                    <a:lstStyle/>
                    <a:p>
                      <a:pPr marL="0" lvl="0" indent="0" algn="r" rtl="0">
                        <a:spcBef>
                          <a:spcPts val="0"/>
                        </a:spcBef>
                        <a:spcAft>
                          <a:spcPts val="0"/>
                        </a:spcAft>
                        <a:buNone/>
                      </a:pPr>
                      <a:r>
                        <a:rPr lang="it-IT"/>
                        <a:t>100%</a:t>
                      </a:r>
                      <a:endParaRPr/>
                    </a:p>
                  </a:txBody>
                  <a:tcPr marL="91425" marR="91425" marT="91425" marB="91425"/>
                </a:tc>
                <a:extLst>
                  <a:ext uri="{0D108BD9-81ED-4DB2-BD59-A6C34878D82A}">
                    <a16:rowId xmlns:a16="http://schemas.microsoft.com/office/drawing/2014/main" val="10000"/>
                  </a:ext>
                </a:extLst>
              </a:tr>
              <a:tr h="396225">
                <a:tc>
                  <a:txBody>
                    <a:bodyPr/>
                    <a:lstStyle/>
                    <a:p>
                      <a:pPr marL="0" marR="0" lvl="0" indent="0" algn="l" rtl="0">
                        <a:lnSpc>
                          <a:spcPct val="100000"/>
                        </a:lnSpc>
                        <a:spcBef>
                          <a:spcPts val="0"/>
                        </a:spcBef>
                        <a:spcAft>
                          <a:spcPts val="0"/>
                        </a:spcAft>
                        <a:buNone/>
                      </a:pPr>
                      <a:r>
                        <a:rPr lang="it-IT" b="1">
                          <a:solidFill>
                            <a:schemeClr val="accent1"/>
                          </a:solidFill>
                        </a:rPr>
                        <a:t>WP1 </a:t>
                      </a:r>
                      <a:r>
                        <a:rPr lang="it-IT" sz="1000" b="1">
                          <a:solidFill>
                            <a:schemeClr val="accent1"/>
                          </a:solidFill>
                          <a:latin typeface="Titillium Web"/>
                          <a:ea typeface="Titillium Web"/>
                          <a:cs typeface="Titillium Web"/>
                          <a:sym typeface="Titillium Web"/>
                        </a:rPr>
                        <a:t>HPC Codes enabling and optimization</a:t>
                      </a:r>
                      <a:endParaRPr sz="300" b="1">
                        <a:solidFill>
                          <a:schemeClr val="accent1"/>
                        </a:solidFill>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vMerge="1">
                  <a:txBody>
                    <a:bodyPr/>
                    <a:lstStyle/>
                    <a:p>
                      <a:endParaRPr lang="en-IT"/>
                    </a:p>
                  </a:txBody>
                  <a:tcPr/>
                </a:tc>
                <a:extLst>
                  <a:ext uri="{0D108BD9-81ED-4DB2-BD59-A6C34878D82A}">
                    <a16:rowId xmlns:a16="http://schemas.microsoft.com/office/drawing/2014/main" val="10001"/>
                  </a:ext>
                </a:extLst>
              </a:tr>
              <a:tr h="396225">
                <a:tc>
                  <a:txBody>
                    <a:bodyPr/>
                    <a:lstStyle/>
                    <a:p>
                      <a:pPr marL="0" lvl="0" indent="0" algn="l" rtl="0">
                        <a:spcBef>
                          <a:spcPts val="0"/>
                        </a:spcBef>
                        <a:spcAft>
                          <a:spcPts val="0"/>
                        </a:spcAft>
                        <a:buNone/>
                      </a:pPr>
                      <a:r>
                        <a:rPr lang="it-IT" b="1">
                          <a:solidFill>
                            <a:schemeClr val="accent1"/>
                          </a:solidFill>
                        </a:rPr>
                        <a:t>WP2 </a:t>
                      </a:r>
                      <a:r>
                        <a:rPr lang="it-IT" sz="1000" b="1">
                          <a:solidFill>
                            <a:schemeClr val="accent1"/>
                          </a:solidFill>
                          <a:latin typeface="Titillium Web"/>
                          <a:ea typeface="Titillium Web"/>
                          <a:cs typeface="Titillium Web"/>
                          <a:sym typeface="Titillium Web"/>
                        </a:rPr>
                        <a:t>Innovative algorithms, towards exascale</a:t>
                      </a:r>
                      <a:endParaRPr sz="1000" b="1">
                        <a:solidFill>
                          <a:schemeClr val="accent1"/>
                        </a:solidFill>
                        <a:latin typeface="Titillium Web"/>
                        <a:ea typeface="Titillium Web"/>
                        <a:cs typeface="Titillium Web"/>
                        <a:sym typeface="Titillium Web"/>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solidFill>
                      <a:srgbClr val="E69138"/>
                    </a:solidFill>
                  </a:tcPr>
                </a:tc>
                <a:tc>
                  <a:txBody>
                    <a:bodyPr/>
                    <a:lstStyle/>
                    <a:p>
                      <a:pPr marL="0" lvl="0" indent="0" algn="l" rtl="0">
                        <a:spcBef>
                          <a:spcPts val="0"/>
                        </a:spcBef>
                        <a:spcAft>
                          <a:spcPts val="0"/>
                        </a:spcAft>
                        <a:buNone/>
                      </a:pPr>
                      <a:endParaRPr/>
                    </a:p>
                  </a:txBody>
                  <a:tcPr marL="91425" marR="91425" marT="91425" marB="91425">
                    <a:solidFill>
                      <a:srgbClr val="E69138"/>
                    </a:solidFill>
                  </a:tcPr>
                </a:tc>
                <a:tc>
                  <a:txBody>
                    <a:bodyPr/>
                    <a:lstStyle/>
                    <a:p>
                      <a:pPr marL="0" lvl="0" indent="0" algn="l" rtl="0">
                        <a:spcBef>
                          <a:spcPts val="0"/>
                        </a:spcBef>
                        <a:spcAft>
                          <a:spcPts val="0"/>
                        </a:spcAft>
                        <a:buNone/>
                      </a:pPr>
                      <a:endParaRPr/>
                    </a:p>
                  </a:txBody>
                  <a:tcPr marL="91425" marR="91425" marT="91425" marB="91425">
                    <a:solidFill>
                      <a:srgbClr val="E69138"/>
                    </a:solidFill>
                  </a:tcPr>
                </a:tc>
                <a:tc>
                  <a:txBody>
                    <a:bodyPr/>
                    <a:lstStyle/>
                    <a:p>
                      <a:pPr marL="0" lvl="0" indent="0" algn="l" rtl="0">
                        <a:spcBef>
                          <a:spcPts val="0"/>
                        </a:spcBef>
                        <a:spcAft>
                          <a:spcPts val="0"/>
                        </a:spcAft>
                        <a:buNone/>
                      </a:pPr>
                      <a:endParaRPr/>
                    </a:p>
                  </a:txBody>
                  <a:tcPr marL="91425" marR="91425" marT="91425" marB="91425">
                    <a:solidFill>
                      <a:srgbClr val="E69138"/>
                    </a:solidFill>
                  </a:tcPr>
                </a:tc>
                <a:tc>
                  <a:txBody>
                    <a:bodyPr/>
                    <a:lstStyle/>
                    <a:p>
                      <a:pPr marL="0" lvl="0" indent="0" algn="l" rtl="0">
                        <a:spcBef>
                          <a:spcPts val="0"/>
                        </a:spcBef>
                        <a:spcAft>
                          <a:spcPts val="0"/>
                        </a:spcAft>
                        <a:buNone/>
                      </a:pPr>
                      <a:endParaRPr/>
                    </a:p>
                  </a:txBody>
                  <a:tcPr marL="91425" marR="91425" marT="91425" marB="91425">
                    <a:solidFill>
                      <a:srgbClr val="E69138"/>
                    </a:solidFill>
                  </a:tcPr>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vMerge="1">
                  <a:txBody>
                    <a:bodyPr/>
                    <a:lstStyle/>
                    <a:p>
                      <a:endParaRPr lang="en-IT"/>
                    </a:p>
                  </a:txBody>
                  <a:tcPr/>
                </a:tc>
                <a:extLst>
                  <a:ext uri="{0D108BD9-81ED-4DB2-BD59-A6C34878D82A}">
                    <a16:rowId xmlns:a16="http://schemas.microsoft.com/office/drawing/2014/main" val="10002"/>
                  </a:ext>
                </a:extLst>
              </a:tr>
              <a:tr h="396225">
                <a:tc>
                  <a:txBody>
                    <a:bodyPr/>
                    <a:lstStyle/>
                    <a:p>
                      <a:pPr marL="0" lvl="0" indent="0" algn="l" rtl="0">
                        <a:spcBef>
                          <a:spcPts val="0"/>
                        </a:spcBef>
                        <a:spcAft>
                          <a:spcPts val="0"/>
                        </a:spcAft>
                        <a:buNone/>
                      </a:pPr>
                      <a:r>
                        <a:rPr lang="it-IT" b="1">
                          <a:solidFill>
                            <a:schemeClr val="accent1"/>
                          </a:solidFill>
                        </a:rPr>
                        <a:t>WP3 </a:t>
                      </a:r>
                      <a:r>
                        <a:rPr lang="it-IT" sz="1000" b="1">
                          <a:solidFill>
                            <a:schemeClr val="accent1"/>
                          </a:solidFill>
                          <a:latin typeface="Titillium Web"/>
                          <a:ea typeface="Titillium Web"/>
                          <a:cs typeface="Titillium Web"/>
                          <a:sym typeface="Titillium Web"/>
                        </a:rPr>
                        <a:t>Big Data, Machine Learning and Viz</a:t>
                      </a:r>
                      <a:endParaRPr b="1">
                        <a:solidFill>
                          <a:schemeClr val="accent1"/>
                        </a:solidFill>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vMerge="1">
                  <a:txBody>
                    <a:bodyPr/>
                    <a:lstStyle/>
                    <a:p>
                      <a:endParaRPr lang="en-IT"/>
                    </a:p>
                  </a:txBody>
                  <a:tcPr/>
                </a:tc>
                <a:extLst>
                  <a:ext uri="{0D108BD9-81ED-4DB2-BD59-A6C34878D82A}">
                    <a16:rowId xmlns:a16="http://schemas.microsoft.com/office/drawing/2014/main" val="10003"/>
                  </a:ext>
                </a:extLst>
              </a:tr>
              <a:tr h="396225">
                <a:tc>
                  <a:txBody>
                    <a:bodyPr/>
                    <a:lstStyle/>
                    <a:p>
                      <a:pPr marL="0" marR="0" lvl="0" indent="0" algn="l" rtl="0">
                        <a:lnSpc>
                          <a:spcPct val="100000"/>
                        </a:lnSpc>
                        <a:spcBef>
                          <a:spcPts val="0"/>
                        </a:spcBef>
                        <a:spcAft>
                          <a:spcPts val="0"/>
                        </a:spcAft>
                        <a:buNone/>
                      </a:pPr>
                      <a:r>
                        <a:rPr lang="it-IT" b="1">
                          <a:solidFill>
                            <a:schemeClr val="accent1"/>
                          </a:solidFill>
                        </a:rPr>
                        <a:t>WP4</a:t>
                      </a:r>
                      <a:r>
                        <a:rPr lang="it-IT" sz="1000" b="1">
                          <a:solidFill>
                            <a:schemeClr val="accent1"/>
                          </a:solidFill>
                          <a:latin typeface="Titillium Web"/>
                          <a:ea typeface="Titillium Web"/>
                          <a:cs typeface="Titillium Web"/>
                          <a:sym typeface="Titillium Web"/>
                        </a:rPr>
                        <a:t> Big Data manag., storage and archiving</a:t>
                      </a:r>
                      <a:endParaRPr sz="1000" b="1">
                        <a:solidFill>
                          <a:schemeClr val="accent1"/>
                        </a:solidFill>
                        <a:latin typeface="Titillium Web"/>
                        <a:ea typeface="Titillium Web"/>
                        <a:cs typeface="Titillium Web"/>
                        <a:sym typeface="Titillium Web"/>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vMerge="1">
                  <a:txBody>
                    <a:bodyPr/>
                    <a:lstStyle/>
                    <a:p>
                      <a:endParaRPr lang="en-IT"/>
                    </a:p>
                  </a:txBody>
                  <a:tcPr/>
                </a:tc>
                <a:extLst>
                  <a:ext uri="{0D108BD9-81ED-4DB2-BD59-A6C34878D82A}">
                    <a16:rowId xmlns:a16="http://schemas.microsoft.com/office/drawing/2014/main" val="10004"/>
                  </a:ext>
                </a:extLst>
              </a:tr>
              <a:tr h="396225">
                <a:tc>
                  <a:txBody>
                    <a:bodyPr/>
                    <a:lstStyle/>
                    <a:p>
                      <a:pPr marL="0" lvl="0" indent="0" algn="l" rtl="0">
                        <a:spcBef>
                          <a:spcPts val="0"/>
                        </a:spcBef>
                        <a:spcAft>
                          <a:spcPts val="0"/>
                        </a:spcAft>
                        <a:buNone/>
                      </a:pPr>
                      <a:r>
                        <a:rPr lang="it-IT" b="1">
                          <a:solidFill>
                            <a:schemeClr val="accent1"/>
                          </a:solidFill>
                        </a:rPr>
                        <a:t>WP5 </a:t>
                      </a:r>
                      <a:r>
                        <a:rPr lang="it-IT" sz="1000" b="1">
                          <a:solidFill>
                            <a:schemeClr val="accent1"/>
                          </a:solidFill>
                          <a:latin typeface="Titillium Web"/>
                          <a:ea typeface="Titillium Web"/>
                          <a:cs typeface="Titillium Web"/>
                          <a:sym typeface="Titillium Web"/>
                        </a:rPr>
                        <a:t>HPC services and access</a:t>
                      </a:r>
                      <a:endParaRPr b="1">
                        <a:solidFill>
                          <a:schemeClr val="accent1"/>
                        </a:solidFill>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vMerge="1">
                  <a:txBody>
                    <a:bodyPr/>
                    <a:lstStyle/>
                    <a:p>
                      <a:endParaRPr lang="en-IT"/>
                    </a:p>
                  </a:txBody>
                  <a:tcPr/>
                </a:tc>
                <a:extLst>
                  <a:ext uri="{0D108BD9-81ED-4DB2-BD59-A6C34878D82A}">
                    <a16:rowId xmlns:a16="http://schemas.microsoft.com/office/drawing/2014/main" val="10005"/>
                  </a:ext>
                </a:extLst>
              </a:tr>
              <a:tr h="396225">
                <a:tc>
                  <a:txBody>
                    <a:bodyPr/>
                    <a:lstStyle/>
                    <a:p>
                      <a:pPr marL="0" lvl="0" indent="0" algn="l" rtl="0">
                        <a:spcBef>
                          <a:spcPts val="0"/>
                        </a:spcBef>
                        <a:spcAft>
                          <a:spcPts val="0"/>
                        </a:spcAft>
                        <a:buNone/>
                      </a:pPr>
                      <a:r>
                        <a:rPr lang="it-IT" b="1" dirty="0">
                          <a:solidFill>
                            <a:schemeClr val="accent1"/>
                          </a:solidFill>
                        </a:rPr>
                        <a:t>SPOKE 3</a:t>
                      </a:r>
                      <a:endParaRPr b="1" dirty="0">
                        <a:solidFill>
                          <a:schemeClr val="accent1"/>
                        </a:solidFill>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tc vMerge="1">
                  <a:txBody>
                    <a:bodyPr/>
                    <a:lstStyle/>
                    <a:p>
                      <a:endParaRPr lang="en-IT"/>
                    </a:p>
                  </a:txBody>
                  <a:tcPr/>
                </a:tc>
                <a:extLst>
                  <a:ext uri="{0D108BD9-81ED-4DB2-BD59-A6C34878D82A}">
                    <a16:rowId xmlns:a16="http://schemas.microsoft.com/office/drawing/2014/main" val="10006"/>
                  </a:ext>
                </a:extLst>
              </a:tr>
            </a:tbl>
          </a:graphicData>
        </a:graphic>
      </p:graphicFrame>
      <p:sp>
        <p:nvSpPr>
          <p:cNvPr id="336" name="Google Shape;336;g3352f2ce93d_0_245"/>
          <p:cNvSpPr/>
          <p:nvPr/>
        </p:nvSpPr>
        <p:spPr>
          <a:xfrm>
            <a:off x="3690322" y="3129733"/>
            <a:ext cx="5672802" cy="361800"/>
          </a:xfrm>
          <a:prstGeom prst="rect">
            <a:avLst/>
          </a:prstGeom>
          <a:solidFill>
            <a:srgbClr val="E6913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37" name="Google Shape;337;g3352f2ce93d_0_245"/>
          <p:cNvSpPr/>
          <p:nvPr/>
        </p:nvSpPr>
        <p:spPr>
          <a:xfrm>
            <a:off x="3690321" y="2732033"/>
            <a:ext cx="6142995" cy="372300"/>
          </a:xfrm>
          <a:prstGeom prst="rect">
            <a:avLst/>
          </a:prstGeom>
          <a:solidFill>
            <a:srgbClr val="E6913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38" name="Google Shape;338;g3352f2ce93d_0_245"/>
          <p:cNvSpPr/>
          <p:nvPr/>
        </p:nvSpPr>
        <p:spPr>
          <a:xfrm>
            <a:off x="3690322" y="3518533"/>
            <a:ext cx="6030454" cy="383100"/>
          </a:xfrm>
          <a:prstGeom prst="rect">
            <a:avLst/>
          </a:prstGeom>
          <a:solidFill>
            <a:srgbClr val="E6913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39" name="Google Shape;339;g3352f2ce93d_0_245"/>
          <p:cNvSpPr txBox="1"/>
          <p:nvPr/>
        </p:nvSpPr>
        <p:spPr>
          <a:xfrm rot="5400000">
            <a:off x="9579997" y="3541183"/>
            <a:ext cx="2395500" cy="7347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IT" sz="2200" b="1">
                <a:solidFill>
                  <a:schemeClr val="lt1"/>
                </a:solidFill>
                <a:latin typeface="Calibri"/>
                <a:ea typeface="Calibri"/>
                <a:cs typeface="Calibri"/>
                <a:sym typeface="Calibri"/>
              </a:rPr>
              <a:t>FINAL GOAL</a:t>
            </a:r>
            <a:endParaRPr sz="2200" b="1">
              <a:solidFill>
                <a:schemeClr val="lt1"/>
              </a:solidFill>
              <a:latin typeface="Calibri"/>
              <a:ea typeface="Calibri"/>
              <a:cs typeface="Calibri"/>
              <a:sym typeface="Calibri"/>
            </a:endParaRPr>
          </a:p>
        </p:txBody>
      </p:sp>
      <p:sp>
        <p:nvSpPr>
          <p:cNvPr id="340" name="Google Shape;340;g3352f2ce93d_0_245"/>
          <p:cNvSpPr/>
          <p:nvPr/>
        </p:nvSpPr>
        <p:spPr>
          <a:xfrm>
            <a:off x="3690322" y="4315808"/>
            <a:ext cx="5110800" cy="383100"/>
          </a:xfrm>
          <a:prstGeom prst="rect">
            <a:avLst/>
          </a:prstGeom>
          <a:solidFill>
            <a:srgbClr val="E6913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41" name="Google Shape;341;g3352f2ce93d_0_245"/>
          <p:cNvSpPr/>
          <p:nvPr/>
        </p:nvSpPr>
        <p:spPr>
          <a:xfrm>
            <a:off x="3690322" y="3927833"/>
            <a:ext cx="4398602" cy="361800"/>
          </a:xfrm>
          <a:prstGeom prst="rect">
            <a:avLst/>
          </a:prstGeom>
          <a:solidFill>
            <a:srgbClr val="E6913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42" name="Google Shape;342;g3352f2ce93d_0_245"/>
          <p:cNvSpPr/>
          <p:nvPr/>
        </p:nvSpPr>
        <p:spPr>
          <a:xfrm>
            <a:off x="3690321" y="4712795"/>
            <a:ext cx="5439611" cy="3831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1" name="Google Shape;1001;g2d92b10a2c3_1_75"/>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002" name="Google Shape;1002;g2d92b10a2c3_1_75"/>
          <p:cNvGrpSpPr/>
          <p:nvPr/>
        </p:nvGrpSpPr>
        <p:grpSpPr>
          <a:xfrm>
            <a:off x="0" y="6511282"/>
            <a:ext cx="12192000" cy="361767"/>
            <a:chOff x="0" y="6511282"/>
            <a:chExt cx="12192000" cy="361767"/>
          </a:xfrm>
        </p:grpSpPr>
        <p:pic>
          <p:nvPicPr>
            <p:cNvPr id="1003" name="Google Shape;1003;g2d92b10a2c3_1_75"/>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004" name="Google Shape;1004;g2d92b10a2c3_1_75"/>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005" name="Google Shape;1005;g2d92b10a2c3_1_75"/>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006" name="Google Shape;1006;g2d92b10a2c3_1_75"/>
          <p:cNvSpPr txBox="1"/>
          <p:nvPr/>
        </p:nvSpPr>
        <p:spPr>
          <a:xfrm>
            <a:off x="77174" y="957900"/>
            <a:ext cx="11244900" cy="383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Font typeface="Arial"/>
              <a:buNone/>
            </a:pPr>
            <a:r>
              <a:rPr lang="it-IT" sz="2100" b="1">
                <a:solidFill>
                  <a:schemeClr val="dk1"/>
                </a:solidFill>
                <a:latin typeface="Titillium Web"/>
                <a:ea typeface="Titillium Web"/>
                <a:cs typeface="Titillium Web"/>
                <a:sym typeface="Titillium Web"/>
              </a:rPr>
              <a:t>WP5: HPC Services and Access</a:t>
            </a:r>
            <a:endParaRPr sz="2100" b="1">
              <a:solidFill>
                <a:schemeClr val="dk1"/>
              </a:solidFill>
              <a:latin typeface="Titillium Web"/>
              <a:ea typeface="Titillium Web"/>
              <a:cs typeface="Titillium Web"/>
              <a:sym typeface="Titillium Web"/>
            </a:endParaRPr>
          </a:p>
        </p:txBody>
      </p:sp>
      <p:sp>
        <p:nvSpPr>
          <p:cNvPr id="1007" name="Google Shape;1007;g2d92b10a2c3_1_75"/>
          <p:cNvSpPr txBox="1"/>
          <p:nvPr/>
        </p:nvSpPr>
        <p:spPr>
          <a:xfrm>
            <a:off x="149100" y="1690650"/>
            <a:ext cx="11893800" cy="4933618"/>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5.3: ML and </a:t>
            </a:r>
            <a:r>
              <a:rPr lang="it-IT" sz="1600" b="1" dirty="0" err="1">
                <a:solidFill>
                  <a:schemeClr val="dk1"/>
                </a:solidFill>
                <a:latin typeface="Titillium Web"/>
                <a:ea typeface="Titillium Web"/>
                <a:cs typeface="Titillium Web"/>
                <a:sym typeface="Titillium Web"/>
              </a:rPr>
              <a:t>Visualization</a:t>
            </a:r>
            <a:r>
              <a:rPr lang="it-IT" sz="1600" b="1" dirty="0">
                <a:solidFill>
                  <a:schemeClr val="dk1"/>
                </a:solidFill>
                <a:latin typeface="Titillium Web"/>
                <a:ea typeface="Titillium Web"/>
                <a:cs typeface="Titillium Web"/>
                <a:sym typeface="Titillium Web"/>
              </a:rPr>
              <a:t> </a:t>
            </a:r>
            <a:r>
              <a:rPr lang="it-IT" sz="1600" b="1" dirty="0" err="1">
                <a:solidFill>
                  <a:schemeClr val="dk1"/>
                </a:solidFill>
                <a:latin typeface="Titillium Web"/>
                <a:ea typeface="Titillium Web"/>
                <a:cs typeface="Titillium Web"/>
                <a:sym typeface="Titillium Web"/>
              </a:rPr>
              <a:t>Enabling</a:t>
            </a:r>
            <a:r>
              <a:rPr lang="it-IT" sz="1600" b="1" dirty="0">
                <a:solidFill>
                  <a:schemeClr val="dk1"/>
                </a:solidFill>
                <a:latin typeface="Titillium Web"/>
                <a:ea typeface="Titillium Web"/>
                <a:cs typeface="Titillium Web"/>
                <a:sym typeface="Titillium Web"/>
              </a:rPr>
              <a:t> Services Deployment and HPC/Cloud Integration (In Progress 70%)</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dirty="0" err="1">
                <a:solidFill>
                  <a:schemeClr val="dk1"/>
                </a:solidFill>
                <a:latin typeface="Titillium Web"/>
                <a:ea typeface="Titillium Web"/>
                <a:cs typeface="Titillium Web"/>
                <a:sym typeface="Titillium Web"/>
              </a:rPr>
              <a:t>Objective</a:t>
            </a:r>
            <a:r>
              <a:rPr lang="it-IT" sz="1600" b="1" dirty="0">
                <a:solidFill>
                  <a:schemeClr val="dk1"/>
                </a:solidFill>
                <a:latin typeface="Titillium Web"/>
                <a:ea typeface="Titillium Web"/>
                <a:cs typeface="Titillium Web"/>
                <a:sym typeface="Titillium Web"/>
              </a:rPr>
              <a:t>:</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Deploy</a:t>
            </a:r>
            <a:r>
              <a:rPr lang="it-IT" sz="1600" dirty="0">
                <a:solidFill>
                  <a:schemeClr val="dk1"/>
                </a:solidFill>
                <a:latin typeface="Titillium Web"/>
                <a:ea typeface="Titillium Web"/>
                <a:cs typeface="Titillium Web"/>
                <a:sym typeface="Titillium Web"/>
              </a:rPr>
              <a:t> ML and </a:t>
            </a:r>
            <a:r>
              <a:rPr lang="it-IT" sz="1600" dirty="0" err="1">
                <a:solidFill>
                  <a:schemeClr val="dk1"/>
                </a:solidFill>
                <a:latin typeface="Titillium Web"/>
                <a:ea typeface="Titillium Web"/>
                <a:cs typeface="Titillium Web"/>
                <a:sym typeface="Titillium Web"/>
              </a:rPr>
              <a:t>Visualization</a:t>
            </a:r>
            <a:r>
              <a:rPr lang="it-IT" sz="1600" dirty="0">
                <a:solidFill>
                  <a:schemeClr val="dk1"/>
                </a:solidFill>
                <a:latin typeface="Titillium Web"/>
                <a:ea typeface="Titillium Web"/>
                <a:cs typeface="Titillium Web"/>
                <a:sym typeface="Titillium Web"/>
              </a:rPr>
              <a:t> services from WP3 </a:t>
            </a:r>
            <a:r>
              <a:rPr lang="it-IT" sz="1600" dirty="0" err="1">
                <a:solidFill>
                  <a:schemeClr val="dk1"/>
                </a:solidFill>
                <a:latin typeface="Titillium Web"/>
                <a:ea typeface="Titillium Web"/>
                <a:cs typeface="Titillium Web"/>
                <a:sym typeface="Titillium Web"/>
              </a:rPr>
              <a:t>using</a:t>
            </a:r>
            <a:r>
              <a:rPr lang="it-IT" sz="1600" dirty="0">
                <a:solidFill>
                  <a:schemeClr val="dk1"/>
                </a:solidFill>
                <a:latin typeface="Titillium Web"/>
                <a:ea typeface="Titillium Web"/>
                <a:cs typeface="Titillium Web"/>
                <a:sym typeface="Titillium Web"/>
              </a:rPr>
              <a:t> HPC and cloud </a:t>
            </a:r>
            <a:r>
              <a:rPr lang="it-IT" sz="1600" dirty="0" err="1">
                <a:solidFill>
                  <a:schemeClr val="dk1"/>
                </a:solidFill>
                <a:latin typeface="Titillium Web"/>
                <a:ea typeface="Titillium Web"/>
                <a:cs typeface="Titillium Web"/>
                <a:sym typeface="Titillium Web"/>
              </a:rPr>
              <a:t>resources</a:t>
            </a:r>
            <a:r>
              <a:rPr lang="it-IT" sz="1600" dirty="0">
                <a:solidFill>
                  <a:schemeClr val="dk1"/>
                </a:solidFill>
                <a:latin typeface="Titillium Web"/>
                <a:ea typeface="Titillium Web"/>
                <a:cs typeface="Titillium Web"/>
                <a:sym typeface="Titillium Web"/>
              </a:rPr>
              <a:t>.</a:t>
            </a:r>
            <a:br>
              <a:rPr lang="it-IT" sz="1600" dirty="0">
                <a:solidFill>
                  <a:schemeClr val="dk1"/>
                </a:solidFill>
                <a:latin typeface="Titillium Web"/>
                <a:ea typeface="Titillium Web"/>
                <a:cs typeface="Titillium Web"/>
                <a:sym typeface="Titillium Web"/>
              </a:rPr>
            </a:b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Activities:</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Provide</a:t>
            </a:r>
            <a:r>
              <a:rPr lang="it-IT" sz="1600" dirty="0">
                <a:solidFill>
                  <a:schemeClr val="dk1"/>
                </a:solidFill>
                <a:latin typeface="Titillium Web"/>
                <a:ea typeface="Titillium Web"/>
                <a:cs typeface="Titillium Web"/>
                <a:sym typeface="Titillium Web"/>
              </a:rPr>
              <a:t> an access for the projects of </a:t>
            </a:r>
            <a:r>
              <a:rPr lang="it-IT" sz="1600" dirty="0" err="1">
                <a:solidFill>
                  <a:schemeClr val="dk1"/>
                </a:solidFill>
                <a:latin typeface="Titillium Web"/>
                <a:ea typeface="Titillium Web"/>
                <a:cs typeface="Titillium Web"/>
                <a:sym typeface="Titillium Web"/>
              </a:rPr>
              <a:t>interest</a:t>
            </a:r>
            <a:r>
              <a:rPr lang="it-IT" sz="1600" dirty="0">
                <a:solidFill>
                  <a:schemeClr val="dk1"/>
                </a:solidFill>
                <a:latin typeface="Titillium Web"/>
                <a:ea typeface="Titillium Web"/>
                <a:cs typeface="Titillium Web"/>
                <a:sym typeface="Titillium Web"/>
              </a:rPr>
              <a:t> of the Spoke to the </a:t>
            </a:r>
            <a:r>
              <a:rPr lang="it-IT" sz="1600" dirty="0" err="1">
                <a:solidFill>
                  <a:schemeClr val="dk1"/>
                </a:solidFill>
                <a:latin typeface="Titillium Web"/>
                <a:ea typeface="Titillium Web"/>
                <a:cs typeface="Titillium Web"/>
                <a:sym typeface="Titillium Web"/>
              </a:rPr>
              <a:t>infrastructure</a:t>
            </a:r>
            <a:r>
              <a:rPr lang="it-IT" sz="1600" dirty="0">
                <a:solidFill>
                  <a:schemeClr val="dk1"/>
                </a:solidFill>
                <a:latin typeface="Titillium Web"/>
                <a:ea typeface="Titillium Web"/>
                <a:cs typeface="Titillium Web"/>
                <a:sym typeface="Titillium Web"/>
              </a:rPr>
              <a:t> of the National Center </a:t>
            </a:r>
            <a:endParaRPr sz="1600" b="1" dirty="0">
              <a:solidFill>
                <a:schemeClr val="dk1"/>
              </a:solidFill>
              <a:latin typeface="Titillium Web"/>
              <a:ea typeface="Titillium Web"/>
              <a:cs typeface="Titillium Web"/>
              <a:sym typeface="Titillium Web"/>
            </a:endParaRPr>
          </a:p>
          <a:p>
            <a:pPr marL="457200" lvl="0" indent="0" algn="l" rtl="0">
              <a:lnSpc>
                <a:spcPct val="150000"/>
              </a:lnSpc>
              <a:spcBef>
                <a:spcPts val="1200"/>
              </a:spcBef>
              <a:spcAft>
                <a:spcPts val="0"/>
              </a:spcAft>
              <a:buNone/>
            </a:pPr>
            <a:r>
              <a:rPr lang="it-IT" sz="1600" dirty="0">
                <a:solidFill>
                  <a:schemeClr val="dk1"/>
                </a:solidFill>
                <a:latin typeface="Titillium Web"/>
                <a:ea typeface="Titillium Web"/>
                <a:cs typeface="Titillium Web"/>
                <a:sym typeface="Titillium Web"/>
              </a:rPr>
              <a:t>✅  Select a </a:t>
            </a:r>
            <a:r>
              <a:rPr lang="it-IT" sz="1600" dirty="0" err="1">
                <a:solidFill>
                  <a:schemeClr val="dk1"/>
                </a:solidFill>
                <a:latin typeface="Titillium Web"/>
                <a:ea typeface="Titillium Web"/>
                <a:cs typeface="Titillium Web"/>
                <a:sym typeface="Titillium Web"/>
              </a:rPr>
              <a:t>number</a:t>
            </a:r>
            <a:r>
              <a:rPr lang="it-IT" sz="1600" dirty="0">
                <a:solidFill>
                  <a:schemeClr val="dk1"/>
                </a:solidFill>
                <a:latin typeface="Titillium Web"/>
                <a:ea typeface="Titillium Web"/>
                <a:cs typeface="Titillium Web"/>
                <a:sym typeface="Titillium Web"/>
              </a:rPr>
              <a:t> of case studies to </a:t>
            </a:r>
            <a:r>
              <a:rPr lang="it-IT" sz="1600" dirty="0" err="1">
                <a:solidFill>
                  <a:schemeClr val="dk1"/>
                </a:solidFill>
                <a:latin typeface="Titillium Web"/>
                <a:ea typeface="Titillium Web"/>
                <a:cs typeface="Titillium Web"/>
                <a:sym typeface="Titillium Web"/>
              </a:rPr>
              <a:t>understand</a:t>
            </a:r>
            <a:r>
              <a:rPr lang="it-IT" sz="1600" dirty="0">
                <a:solidFill>
                  <a:schemeClr val="dk1"/>
                </a:solidFill>
                <a:latin typeface="Titillium Web"/>
                <a:ea typeface="Titillium Web"/>
                <a:cs typeface="Titillium Web"/>
                <a:sym typeface="Titillium Web"/>
              </a:rPr>
              <a:t> the capabilities and the desiderata of the </a:t>
            </a:r>
            <a:r>
              <a:rPr lang="it-IT" sz="1600" dirty="0" err="1">
                <a:solidFill>
                  <a:schemeClr val="dk1"/>
                </a:solidFill>
                <a:latin typeface="Titillium Web"/>
                <a:ea typeface="Titillium Web"/>
                <a:cs typeface="Titillium Web"/>
                <a:sym typeface="Titillium Web"/>
              </a:rPr>
              <a:t>other</a:t>
            </a:r>
            <a:r>
              <a:rPr lang="it-IT" sz="1600" dirty="0">
                <a:solidFill>
                  <a:schemeClr val="dk1"/>
                </a:solidFill>
                <a:latin typeface="Titillium Web"/>
                <a:ea typeface="Titillium Web"/>
                <a:cs typeface="Titillium Web"/>
                <a:sym typeface="Titillium Web"/>
              </a:rPr>
              <a:t> WP projects</a:t>
            </a:r>
            <a:endParaRPr sz="1600" dirty="0">
              <a:solidFill>
                <a:schemeClr val="dk1"/>
              </a:solidFill>
              <a:latin typeface="Titillium Web"/>
              <a:ea typeface="Titillium Web"/>
              <a:cs typeface="Titillium Web"/>
              <a:sym typeface="Titillium Web"/>
            </a:endParaRPr>
          </a:p>
          <a:p>
            <a:pPr marL="914400" lvl="0" indent="0" algn="l" rtl="0">
              <a:lnSpc>
                <a:spcPct val="150000"/>
              </a:lnSpc>
              <a:spcBef>
                <a:spcPts val="1200"/>
              </a:spcBef>
              <a:spcAft>
                <a:spcPts val="0"/>
              </a:spcAft>
              <a:buNone/>
            </a:pPr>
            <a:r>
              <a:rPr lang="it-IT" sz="1600" dirty="0" err="1">
                <a:solidFill>
                  <a:schemeClr val="dk1"/>
                </a:solidFill>
                <a:latin typeface="Titillium Web"/>
                <a:ea typeface="Titillium Web"/>
                <a:cs typeface="Titillium Web"/>
                <a:sym typeface="Titillium Web"/>
              </a:rPr>
              <a:t>Provide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assistance</a:t>
            </a:r>
            <a:r>
              <a:rPr lang="it-IT" sz="1600" dirty="0">
                <a:solidFill>
                  <a:schemeClr val="dk1"/>
                </a:solidFill>
                <a:latin typeface="Titillium Web"/>
                <a:ea typeface="Titillium Web"/>
                <a:cs typeface="Titillium Web"/>
                <a:sym typeface="Titillium Web"/>
              </a:rPr>
              <a:t> to the </a:t>
            </a:r>
            <a:r>
              <a:rPr lang="it-IT" sz="1600" dirty="0" err="1">
                <a:solidFill>
                  <a:schemeClr val="dk1"/>
                </a:solidFill>
                <a:latin typeface="Titillium Web"/>
                <a:ea typeface="Titillium Web"/>
                <a:cs typeface="Titillium Web"/>
                <a:sym typeface="Titillium Web"/>
              </a:rPr>
              <a:t>selected</a:t>
            </a:r>
            <a:r>
              <a:rPr lang="it-IT" sz="1600" dirty="0">
                <a:solidFill>
                  <a:schemeClr val="dk1"/>
                </a:solidFill>
                <a:latin typeface="Titillium Web"/>
                <a:ea typeface="Titillium Web"/>
                <a:cs typeface="Titillium Web"/>
                <a:sym typeface="Titillium Web"/>
              </a:rPr>
              <a:t> case studies in the use of the </a:t>
            </a:r>
            <a:r>
              <a:rPr lang="it-IT" sz="1600" dirty="0" err="1">
                <a:solidFill>
                  <a:schemeClr val="dk1"/>
                </a:solidFill>
                <a:latin typeface="Titillium Web"/>
                <a:ea typeface="Titillium Web"/>
                <a:cs typeface="Titillium Web"/>
                <a:sym typeface="Titillium Web"/>
              </a:rPr>
              <a:t>scientific</a:t>
            </a:r>
            <a:r>
              <a:rPr lang="it-IT" sz="1600" dirty="0">
                <a:solidFill>
                  <a:schemeClr val="dk1"/>
                </a:solidFill>
                <a:latin typeface="Titillium Web"/>
                <a:ea typeface="Titillium Web"/>
                <a:cs typeface="Titillium Web"/>
                <a:sym typeface="Titillium Web"/>
              </a:rPr>
              <a:t> hub</a:t>
            </a:r>
            <a:endParaRPr sz="1600" b="1" dirty="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Status: </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1200"/>
              </a:spcAft>
              <a:buNone/>
            </a:pPr>
            <a:r>
              <a:rPr lang="it-IT" sz="1600" dirty="0">
                <a:solidFill>
                  <a:schemeClr val="dk1"/>
                </a:solidFill>
                <a:latin typeface="Titillium Web"/>
                <a:ea typeface="Titillium Web"/>
                <a:cs typeface="Titillium Web"/>
                <a:sym typeface="Titillium Web"/>
              </a:rPr>
              <a:t>✅  </a:t>
            </a:r>
            <a:r>
              <a:rPr lang="it-IT" sz="1600" b="1" dirty="0" err="1">
                <a:solidFill>
                  <a:schemeClr val="dk1"/>
                </a:solidFill>
                <a:latin typeface="Titillium Web"/>
                <a:ea typeface="Titillium Web"/>
                <a:cs typeface="Titillium Web"/>
                <a:sym typeface="Titillium Web"/>
              </a:rPr>
              <a:t>Progressing</a:t>
            </a:r>
            <a:r>
              <a:rPr lang="it-IT" sz="1600" b="1" dirty="0">
                <a:solidFill>
                  <a:schemeClr val="dk1"/>
                </a:solidFill>
                <a:latin typeface="Titillium Web"/>
                <a:ea typeface="Titillium Web"/>
                <a:cs typeface="Titillium Web"/>
                <a:sym typeface="Titillium Web"/>
              </a:rPr>
              <a:t> on time</a:t>
            </a:r>
          </a:p>
          <a:p>
            <a:pPr marL="457200" lvl="0">
              <a:lnSpc>
                <a:spcPct val="115000"/>
              </a:lnSpc>
              <a:spcBef>
                <a:spcPts val="1200"/>
              </a:spcBef>
              <a:spcAft>
                <a:spcPts val="1200"/>
              </a:spcAft>
            </a:pPr>
            <a:r>
              <a:rPr lang="it-IT" sz="1600" b="1" dirty="0" err="1">
                <a:solidFill>
                  <a:schemeClr val="dk1"/>
                </a:solidFill>
                <a:latin typeface="Titillium Web"/>
                <a:ea typeface="Titillium Web"/>
                <a:cs typeface="Titillium Web"/>
                <a:sym typeface="Titillium Web"/>
              </a:rPr>
              <a:t>Percentage</a:t>
            </a:r>
            <a:r>
              <a:rPr lang="it-IT" sz="1600" b="1" dirty="0">
                <a:solidFill>
                  <a:schemeClr val="dk1"/>
                </a:solidFill>
                <a:latin typeface="Titillium Web"/>
                <a:ea typeface="Titillium Web"/>
                <a:cs typeface="Titillium Web"/>
                <a:sym typeface="Titillium Web"/>
              </a:rPr>
              <a:t> of achievement 55%</a:t>
            </a:r>
            <a:endParaRPr sz="1600" b="1" dirty="0">
              <a:solidFill>
                <a:schemeClr val="dk1"/>
              </a:solidFill>
              <a:latin typeface="Titillium Web"/>
              <a:ea typeface="Titillium Web"/>
              <a:cs typeface="Titillium Web"/>
              <a:sym typeface="Titillium Web"/>
            </a:endParaRPr>
          </a:p>
        </p:txBody>
      </p:sp>
      <p:grpSp>
        <p:nvGrpSpPr>
          <p:cNvPr id="1008" name="Google Shape;1008;g2d92b10a2c3_1_75"/>
          <p:cNvGrpSpPr/>
          <p:nvPr/>
        </p:nvGrpSpPr>
        <p:grpSpPr>
          <a:xfrm>
            <a:off x="896321" y="4414062"/>
            <a:ext cx="381348" cy="202695"/>
            <a:chOff x="966475" y="4022000"/>
            <a:chExt cx="648000" cy="309600"/>
          </a:xfrm>
        </p:grpSpPr>
        <p:sp>
          <p:nvSpPr>
            <p:cNvPr id="1009" name="Google Shape;1009;g2d92b10a2c3_1_75"/>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10" name="Google Shape;1010;g2d92b10a2c3_1_75"/>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5">
          <a:extLst>
            <a:ext uri="{FF2B5EF4-FFF2-40B4-BE49-F238E27FC236}">
              <a16:creationId xmlns:a16="http://schemas.microsoft.com/office/drawing/2014/main" id="{EEECC8A7-C138-A080-295C-07274924149E}"/>
            </a:ext>
          </a:extLst>
        </p:cNvPr>
        <p:cNvGrpSpPr/>
        <p:nvPr/>
      </p:nvGrpSpPr>
      <p:grpSpPr>
        <a:xfrm>
          <a:off x="0" y="0"/>
          <a:ext cx="0" cy="0"/>
          <a:chOff x="0" y="0"/>
          <a:chExt cx="0" cy="0"/>
        </a:xfrm>
      </p:grpSpPr>
      <p:pic>
        <p:nvPicPr>
          <p:cNvPr id="1016" name="Google Shape;1016;g3347031b06d_1_56">
            <a:extLst>
              <a:ext uri="{FF2B5EF4-FFF2-40B4-BE49-F238E27FC236}">
                <a16:creationId xmlns:a16="http://schemas.microsoft.com/office/drawing/2014/main" id="{82F46B7A-A29F-312B-0230-118F424D803C}"/>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017" name="Google Shape;1017;g3347031b06d_1_56">
            <a:extLst>
              <a:ext uri="{FF2B5EF4-FFF2-40B4-BE49-F238E27FC236}">
                <a16:creationId xmlns:a16="http://schemas.microsoft.com/office/drawing/2014/main" id="{68860F79-EB02-6656-8B37-AA1097C4E08B}"/>
              </a:ext>
            </a:extLst>
          </p:cNvPr>
          <p:cNvGrpSpPr/>
          <p:nvPr/>
        </p:nvGrpSpPr>
        <p:grpSpPr>
          <a:xfrm>
            <a:off x="0" y="6511282"/>
            <a:ext cx="12192000" cy="361767"/>
            <a:chOff x="0" y="6511282"/>
            <a:chExt cx="12192000" cy="361767"/>
          </a:xfrm>
        </p:grpSpPr>
        <p:pic>
          <p:nvPicPr>
            <p:cNvPr id="1018" name="Google Shape;1018;g3347031b06d_1_56">
              <a:extLst>
                <a:ext uri="{FF2B5EF4-FFF2-40B4-BE49-F238E27FC236}">
                  <a16:creationId xmlns:a16="http://schemas.microsoft.com/office/drawing/2014/main" id="{0A7342D6-04B9-78BA-4AC6-E45B95616C0C}"/>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019" name="Google Shape;1019;g3347031b06d_1_56">
              <a:extLst>
                <a:ext uri="{FF2B5EF4-FFF2-40B4-BE49-F238E27FC236}">
                  <a16:creationId xmlns:a16="http://schemas.microsoft.com/office/drawing/2014/main" id="{6819EF49-CC1D-DD17-8800-C63615E9CBE7}"/>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020" name="Google Shape;1020;g3347031b06d_1_56">
              <a:extLst>
                <a:ext uri="{FF2B5EF4-FFF2-40B4-BE49-F238E27FC236}">
                  <a16:creationId xmlns:a16="http://schemas.microsoft.com/office/drawing/2014/main" id="{E2659FB9-3D58-9C07-3D5B-A425C0D1E437}"/>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021" name="Google Shape;1021;g3347031b06d_1_56">
            <a:extLst>
              <a:ext uri="{FF2B5EF4-FFF2-40B4-BE49-F238E27FC236}">
                <a16:creationId xmlns:a16="http://schemas.microsoft.com/office/drawing/2014/main" id="{4666290A-B8AF-408A-ADDF-08BEBC3042B4}"/>
              </a:ext>
            </a:extLst>
          </p:cNvPr>
          <p:cNvSpPr txBox="1"/>
          <p:nvPr/>
        </p:nvSpPr>
        <p:spPr>
          <a:xfrm>
            <a:off x="438297" y="5257599"/>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dirty="0">
                <a:solidFill>
                  <a:schemeClr val="dk1"/>
                </a:solidFill>
                <a:latin typeface="Titillium Web"/>
                <a:ea typeface="Titillium Web"/>
                <a:cs typeface="Titillium Web"/>
                <a:sym typeface="Titillium Web"/>
              </a:rPr>
              <a:t>7 projects  highlights the </a:t>
            </a:r>
            <a:r>
              <a:rPr lang="it-IT" sz="2100" b="1" dirty="0" err="1">
                <a:solidFill>
                  <a:schemeClr val="dk1"/>
                </a:solidFill>
                <a:latin typeface="Titillium Web"/>
                <a:ea typeface="Titillium Web"/>
                <a:cs typeface="Titillium Web"/>
                <a:sym typeface="Titillium Web"/>
              </a:rPr>
              <a:t>scientific</a:t>
            </a:r>
            <a:r>
              <a:rPr lang="it-IT" sz="2100" b="1" dirty="0">
                <a:solidFill>
                  <a:schemeClr val="dk1"/>
                </a:solidFill>
                <a:latin typeface="Titillium Web"/>
                <a:ea typeface="Titillium Web"/>
                <a:cs typeface="Titillium Web"/>
                <a:sym typeface="Titillium Web"/>
              </a:rPr>
              <a:t> </a:t>
            </a:r>
            <a:r>
              <a:rPr lang="it-IT" sz="2100" b="1" dirty="0" err="1">
                <a:solidFill>
                  <a:schemeClr val="dk1"/>
                </a:solidFill>
                <a:latin typeface="Titillium Web"/>
                <a:ea typeface="Titillium Web"/>
                <a:cs typeface="Titillium Web"/>
                <a:sym typeface="Titillium Web"/>
              </a:rPr>
              <a:t>results</a:t>
            </a:r>
            <a:r>
              <a:rPr lang="it-IT" sz="2100" b="1" dirty="0">
                <a:solidFill>
                  <a:schemeClr val="dk1"/>
                </a:solidFill>
                <a:latin typeface="Titillium Web"/>
                <a:ea typeface="Titillium Web"/>
                <a:cs typeface="Titillium Web"/>
                <a:sym typeface="Titillium Web"/>
              </a:rPr>
              <a:t> </a:t>
            </a:r>
            <a:r>
              <a:rPr lang="it-IT" sz="2100" b="1" dirty="0" err="1">
                <a:solidFill>
                  <a:schemeClr val="dk1"/>
                </a:solidFill>
                <a:latin typeface="Titillium Web"/>
                <a:ea typeface="Titillium Web"/>
                <a:cs typeface="Titillium Web"/>
                <a:sym typeface="Titillium Web"/>
              </a:rPr>
              <a:t>obtained</a:t>
            </a:r>
            <a:r>
              <a:rPr lang="it-IT" sz="2100" b="1" dirty="0">
                <a:solidFill>
                  <a:schemeClr val="dk1"/>
                </a:solidFill>
                <a:latin typeface="Titillium Web"/>
                <a:ea typeface="Titillium Web"/>
                <a:cs typeface="Titillium Web"/>
                <a:sym typeface="Titillium Web"/>
              </a:rPr>
              <a:t> by the </a:t>
            </a:r>
            <a:r>
              <a:rPr lang="it-IT" sz="2100" b="1" dirty="0" err="1">
                <a:solidFill>
                  <a:schemeClr val="dk1"/>
                </a:solidFill>
                <a:latin typeface="Titillium Web"/>
                <a:ea typeface="Titillium Web"/>
                <a:cs typeface="Titillium Web"/>
                <a:sym typeface="Titillium Web"/>
              </a:rPr>
              <a:t>developments</a:t>
            </a:r>
            <a:r>
              <a:rPr lang="it-IT" sz="2100" b="1" dirty="0">
                <a:solidFill>
                  <a:schemeClr val="dk1"/>
                </a:solidFill>
                <a:latin typeface="Titillium Web"/>
                <a:ea typeface="Titillium Web"/>
                <a:cs typeface="Titillium Web"/>
                <a:sym typeface="Titillium Web"/>
              </a:rPr>
              <a:t> </a:t>
            </a:r>
            <a:r>
              <a:rPr lang="it-IT" sz="2100" b="1" dirty="0" err="1">
                <a:solidFill>
                  <a:schemeClr val="dk1"/>
                </a:solidFill>
                <a:latin typeface="Titillium Web"/>
                <a:ea typeface="Titillium Web"/>
                <a:cs typeface="Titillium Web"/>
                <a:sym typeface="Titillium Web"/>
              </a:rPr>
              <a:t>done</a:t>
            </a:r>
            <a:r>
              <a:rPr lang="it-IT" sz="2100" b="1" dirty="0">
                <a:solidFill>
                  <a:schemeClr val="dk1"/>
                </a:solidFill>
                <a:latin typeface="Titillium Web"/>
                <a:ea typeface="Titillium Web"/>
                <a:cs typeface="Titillium Web"/>
                <a:sym typeface="Titillium Web"/>
              </a:rPr>
              <a:t> in the Spoke</a:t>
            </a:r>
            <a:endParaRPr sz="2100" b="1" i="0" u="none" strike="noStrike" cap="none" dirty="0">
              <a:solidFill>
                <a:schemeClr val="dk1"/>
              </a:solidFill>
              <a:latin typeface="Titillium Web"/>
              <a:ea typeface="Titillium Web"/>
              <a:cs typeface="Titillium Web"/>
              <a:sym typeface="Titillium Web"/>
            </a:endParaRPr>
          </a:p>
        </p:txBody>
      </p:sp>
      <p:pic>
        <p:nvPicPr>
          <p:cNvPr id="3" name="Picture 2" descr="A screenshot of a computer&#10;&#10;AI-generated content may be incorrect.">
            <a:extLst>
              <a:ext uri="{FF2B5EF4-FFF2-40B4-BE49-F238E27FC236}">
                <a16:creationId xmlns:a16="http://schemas.microsoft.com/office/drawing/2014/main" id="{1F8AA3EE-0B3B-0DAC-FBEB-4F370947F1CE}"/>
              </a:ext>
            </a:extLst>
          </p:cNvPr>
          <p:cNvPicPr>
            <a:picLocks noChangeAspect="1"/>
          </p:cNvPicPr>
          <p:nvPr/>
        </p:nvPicPr>
        <p:blipFill>
          <a:blip r:embed="rId5"/>
          <a:stretch>
            <a:fillRect/>
          </a:stretch>
        </p:blipFill>
        <p:spPr>
          <a:xfrm>
            <a:off x="3620174" y="1600401"/>
            <a:ext cx="7772400" cy="2415609"/>
          </a:xfrm>
          <a:prstGeom prst="rect">
            <a:avLst/>
          </a:prstGeom>
        </p:spPr>
      </p:pic>
      <p:sp>
        <p:nvSpPr>
          <p:cNvPr id="4" name="Right Arrow 3">
            <a:extLst>
              <a:ext uri="{FF2B5EF4-FFF2-40B4-BE49-F238E27FC236}">
                <a16:creationId xmlns:a16="http://schemas.microsoft.com/office/drawing/2014/main" id="{19ED4B89-AD6C-FE99-F292-98946BC7578C}"/>
              </a:ext>
            </a:extLst>
          </p:cNvPr>
          <p:cNvSpPr/>
          <p:nvPr/>
        </p:nvSpPr>
        <p:spPr>
          <a:xfrm>
            <a:off x="1062990" y="2306041"/>
            <a:ext cx="2023110" cy="1040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27 May </a:t>
            </a:r>
          </a:p>
        </p:txBody>
      </p:sp>
      <p:sp>
        <p:nvSpPr>
          <p:cNvPr id="5" name="Google Shape;1021;g3347031b06d_1_56">
            <a:extLst>
              <a:ext uri="{FF2B5EF4-FFF2-40B4-BE49-F238E27FC236}">
                <a16:creationId xmlns:a16="http://schemas.microsoft.com/office/drawing/2014/main" id="{882592C4-0C7E-AD3B-8488-5F985F37FD80}"/>
              </a:ext>
            </a:extLst>
          </p:cNvPr>
          <p:cNvSpPr txBox="1"/>
          <p:nvPr/>
        </p:nvSpPr>
        <p:spPr>
          <a:xfrm>
            <a:off x="229574" y="1186500"/>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dirty="0">
                <a:solidFill>
                  <a:schemeClr val="dk1"/>
                </a:solidFill>
                <a:latin typeface="Titillium Web"/>
                <a:ea typeface="Titillium Web"/>
                <a:cs typeface="Titillium Web"/>
                <a:sym typeface="Titillium Web"/>
              </a:rPr>
              <a:t>Key Science Projects</a:t>
            </a:r>
            <a:endParaRPr sz="2100" b="1" i="0" u="none" strike="noStrike" cap="none" dirty="0">
              <a:solidFill>
                <a:schemeClr val="dk1"/>
              </a:solidFill>
              <a:latin typeface="Titillium Web"/>
              <a:ea typeface="Titillium Web"/>
              <a:cs typeface="Titillium Web"/>
              <a:sym typeface="Titillium Web"/>
            </a:endParaRPr>
          </a:p>
        </p:txBody>
      </p:sp>
    </p:spTree>
    <p:extLst>
      <p:ext uri="{BB962C8B-B14F-4D97-AF65-F5344CB8AC3E}">
        <p14:creationId xmlns:p14="http://schemas.microsoft.com/office/powerpoint/2010/main" val="2188459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35" name="Google Shape;1035;g2d92b10a2c3_3_2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036" name="Google Shape;1036;g2d92b10a2c3_3_21"/>
          <p:cNvGrpSpPr/>
          <p:nvPr/>
        </p:nvGrpSpPr>
        <p:grpSpPr>
          <a:xfrm>
            <a:off x="0" y="6511282"/>
            <a:ext cx="12192000" cy="361767"/>
            <a:chOff x="0" y="6511282"/>
            <a:chExt cx="12192000" cy="361767"/>
          </a:xfrm>
        </p:grpSpPr>
        <p:pic>
          <p:nvPicPr>
            <p:cNvPr id="1037" name="Google Shape;1037;g2d92b10a2c3_3_2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038" name="Google Shape;1038;g2d92b10a2c3_3_2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039" name="Google Shape;1039;g2d92b10a2c3_3_2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040" name="Google Shape;1040;g2d92b10a2c3_3_21"/>
          <p:cNvSpPr txBox="1"/>
          <p:nvPr/>
        </p:nvSpPr>
        <p:spPr>
          <a:xfrm>
            <a:off x="381974" y="1034100"/>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a:solidFill>
                  <a:schemeClr val="dk1"/>
                </a:solidFill>
                <a:latin typeface="Titillium Web"/>
                <a:ea typeface="Titillium Web"/>
                <a:cs typeface="Titillium Web"/>
                <a:sym typeface="Titillium Web"/>
              </a:rPr>
              <a:t>Key Science Projects (KSP)</a:t>
            </a:r>
            <a:endParaRPr sz="2100" b="1" i="0" u="none" strike="noStrike" cap="none">
              <a:solidFill>
                <a:schemeClr val="dk1"/>
              </a:solidFill>
              <a:latin typeface="Titillium Web"/>
              <a:ea typeface="Titillium Web"/>
              <a:cs typeface="Titillium Web"/>
              <a:sym typeface="Titillium Web"/>
            </a:endParaRPr>
          </a:p>
        </p:txBody>
      </p:sp>
      <p:sp>
        <p:nvSpPr>
          <p:cNvPr id="1041" name="Google Shape;1041;g2d92b10a2c3_3_21"/>
          <p:cNvSpPr txBox="1"/>
          <p:nvPr/>
        </p:nvSpPr>
        <p:spPr>
          <a:xfrm>
            <a:off x="72900" y="1448075"/>
            <a:ext cx="11893800" cy="535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Clr>
                <a:srgbClr val="000000"/>
              </a:buClr>
              <a:buSzPts val="1500"/>
              <a:buFont typeface="Arial"/>
              <a:buNone/>
            </a:pPr>
            <a:r>
              <a:rPr lang="it-IT" sz="1600">
                <a:solidFill>
                  <a:schemeClr val="dk1"/>
                </a:solidFill>
                <a:highlight>
                  <a:srgbClr val="FFFFFF"/>
                </a:highlight>
                <a:latin typeface="Titillium Web"/>
                <a:ea typeface="Titillium Web"/>
                <a:cs typeface="Titillium Web"/>
                <a:sym typeface="Titillium Web"/>
              </a:rPr>
              <a:t>Flagship projects selected for their scientific relevance, exploiting the codes developed in the Spoke and the resources obtained through the ICSC RAC </a:t>
            </a:r>
            <a:endParaRPr sz="1500">
              <a:solidFill>
                <a:schemeClr val="dk1"/>
              </a:solidFill>
              <a:latin typeface="Titillium Web"/>
              <a:ea typeface="Titillium Web"/>
              <a:cs typeface="Titillium Web"/>
              <a:sym typeface="Titillium Web"/>
            </a:endParaRPr>
          </a:p>
        </p:txBody>
      </p:sp>
      <p:sp>
        <p:nvSpPr>
          <p:cNvPr id="1042" name="Google Shape;1042;g2d92b10a2c3_3_21"/>
          <p:cNvSpPr txBox="1"/>
          <p:nvPr/>
        </p:nvSpPr>
        <p:spPr>
          <a:xfrm>
            <a:off x="343700" y="2219800"/>
            <a:ext cx="5802900" cy="37371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KSP1 - EAGER: Evolution of gAlaxies and Galaxy clustErs in high-Resolution cosmological simulations </a:t>
            </a:r>
            <a:endParaRPr sz="1600" b="1">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PI: </a:t>
            </a:r>
            <a:r>
              <a:rPr lang="it-IT" sz="1600">
                <a:solidFill>
                  <a:schemeClr val="dk1"/>
                </a:solidFill>
                <a:highlight>
                  <a:srgbClr val="FFFFFF"/>
                </a:highlight>
                <a:latin typeface="Titillium Web"/>
                <a:ea typeface="Titillium Web"/>
                <a:cs typeface="Titillium Web"/>
                <a:sym typeface="Titillium Web"/>
              </a:rPr>
              <a:t>Stefano Borgani (University of Trieste)</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Rationale: </a:t>
            </a:r>
            <a:r>
              <a:rPr lang="it-IT" sz="1600">
                <a:solidFill>
                  <a:schemeClr val="dk1"/>
                </a:solidFill>
                <a:highlight>
                  <a:srgbClr val="FFFFFF"/>
                </a:highlight>
                <a:latin typeface="Titillium Web"/>
                <a:ea typeface="Titillium Web"/>
                <a:cs typeface="Titillium Web"/>
                <a:sym typeface="Titillium Web"/>
              </a:rPr>
              <a:t>Set of hydrodynamic cosmological simulations of various cosmic structures (galaxies, groups and clusters of galaxies, cosmological volumes) to study how the formation and evolution of structures evolves in environments with different densities and at different cosmic epochs, and how galaxies and their surrounding diffuse medium evolve together in the large-scale structure in which they reside.</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Resources: </a:t>
            </a:r>
            <a:r>
              <a:rPr lang="it-IT" sz="1600">
                <a:solidFill>
                  <a:schemeClr val="dk1"/>
                </a:solidFill>
                <a:highlight>
                  <a:srgbClr val="FFFFFF"/>
                </a:highlight>
                <a:latin typeface="Titillium Web"/>
                <a:ea typeface="Titillium Web"/>
                <a:cs typeface="Titillium Web"/>
                <a:sym typeface="Titillium Web"/>
              </a:rPr>
              <a:t>4 Million core hours on Leonardo@CINECA</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Progress level: </a:t>
            </a:r>
            <a:r>
              <a:rPr lang="it-IT" sz="1600">
                <a:solidFill>
                  <a:schemeClr val="dk1"/>
                </a:solidFill>
                <a:highlight>
                  <a:srgbClr val="FFFFFF"/>
                </a:highlight>
                <a:latin typeface="Titillium Web"/>
                <a:ea typeface="Titillium Web"/>
                <a:cs typeface="Titillium Web"/>
                <a:sym typeface="Titillium Web"/>
              </a:rPr>
              <a:t>50%</a:t>
            </a:r>
            <a:endParaRPr sz="1600">
              <a:solidFill>
                <a:schemeClr val="dk1"/>
              </a:solidFill>
              <a:highlight>
                <a:srgbClr val="FFFFFF"/>
              </a:highlight>
              <a:latin typeface="Titillium Web"/>
              <a:ea typeface="Titillium Web"/>
              <a:cs typeface="Titillium Web"/>
              <a:sym typeface="Titillium Web"/>
            </a:endParaRPr>
          </a:p>
          <a:p>
            <a:pPr marL="0" marR="0" lvl="0" indent="0" algn="l" rtl="0">
              <a:lnSpc>
                <a:spcPct val="115000"/>
              </a:lnSpc>
              <a:spcBef>
                <a:spcPts val="0"/>
              </a:spcBef>
              <a:spcAft>
                <a:spcPts val="0"/>
              </a:spcAft>
              <a:buClr>
                <a:srgbClr val="000000"/>
              </a:buClr>
              <a:buSzPts val="1500"/>
              <a:buFont typeface="Arial"/>
              <a:buNone/>
            </a:pPr>
            <a:endParaRPr sz="1600">
              <a:solidFill>
                <a:schemeClr val="dk1"/>
              </a:solidFill>
              <a:highlight>
                <a:srgbClr val="FFFFFF"/>
              </a:highlight>
              <a:latin typeface="Titillium Web"/>
              <a:ea typeface="Titillium Web"/>
              <a:cs typeface="Titillium Web"/>
              <a:sym typeface="Titillium Web"/>
            </a:endParaRPr>
          </a:p>
        </p:txBody>
      </p:sp>
      <p:pic>
        <p:nvPicPr>
          <p:cNvPr id="1043" name="Google Shape;1043;g2d92b10a2c3_3_21"/>
          <p:cNvPicPr preferRelativeResize="0"/>
          <p:nvPr/>
        </p:nvPicPr>
        <p:blipFill>
          <a:blip r:embed="rId5">
            <a:alphaModFix/>
          </a:blip>
          <a:stretch>
            <a:fillRect/>
          </a:stretch>
        </p:blipFill>
        <p:spPr>
          <a:xfrm>
            <a:off x="6236200" y="2219800"/>
            <a:ext cx="5730499" cy="3845696"/>
          </a:xfrm>
          <a:prstGeom prst="rect">
            <a:avLst/>
          </a:prstGeom>
          <a:noFill/>
          <a:ln>
            <a:noFill/>
          </a:ln>
        </p:spPr>
      </p:pic>
      <p:sp>
        <p:nvSpPr>
          <p:cNvPr id="1044" name="Google Shape;1044;g2d92b10a2c3_3_21"/>
          <p:cNvSpPr txBox="1"/>
          <p:nvPr/>
        </p:nvSpPr>
        <p:spPr>
          <a:xfrm>
            <a:off x="6236200" y="5956900"/>
            <a:ext cx="573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a:t>Six different simulated galaxy clusters, at z=0</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0" name="Google Shape;1050;g2d92b10a2c3_3_43"/>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051" name="Google Shape;1051;g2d92b10a2c3_3_43"/>
          <p:cNvGrpSpPr/>
          <p:nvPr/>
        </p:nvGrpSpPr>
        <p:grpSpPr>
          <a:xfrm>
            <a:off x="0" y="6511282"/>
            <a:ext cx="12192000" cy="361767"/>
            <a:chOff x="0" y="6511282"/>
            <a:chExt cx="12192000" cy="361767"/>
          </a:xfrm>
        </p:grpSpPr>
        <p:pic>
          <p:nvPicPr>
            <p:cNvPr id="1052" name="Google Shape;1052;g2d92b10a2c3_3_43"/>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053" name="Google Shape;1053;g2d92b10a2c3_3_43"/>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054" name="Google Shape;1054;g2d92b10a2c3_3_43"/>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055" name="Google Shape;1055;g2d92b10a2c3_3_43"/>
          <p:cNvSpPr txBox="1"/>
          <p:nvPr/>
        </p:nvSpPr>
        <p:spPr>
          <a:xfrm>
            <a:off x="381974" y="1034100"/>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a:solidFill>
                  <a:schemeClr val="dk1"/>
                </a:solidFill>
                <a:latin typeface="Titillium Web"/>
                <a:ea typeface="Titillium Web"/>
                <a:cs typeface="Titillium Web"/>
                <a:sym typeface="Titillium Web"/>
              </a:rPr>
              <a:t>Key Science Projects (KSP)</a:t>
            </a:r>
            <a:endParaRPr sz="2100" b="1" i="0" u="none" strike="noStrike" cap="none">
              <a:solidFill>
                <a:schemeClr val="dk1"/>
              </a:solidFill>
              <a:latin typeface="Titillium Web"/>
              <a:ea typeface="Titillium Web"/>
              <a:cs typeface="Titillium Web"/>
              <a:sym typeface="Titillium Web"/>
            </a:endParaRPr>
          </a:p>
        </p:txBody>
      </p:sp>
      <p:sp>
        <p:nvSpPr>
          <p:cNvPr id="1056" name="Google Shape;1056;g2d92b10a2c3_3_43"/>
          <p:cNvSpPr txBox="1"/>
          <p:nvPr/>
        </p:nvSpPr>
        <p:spPr>
          <a:xfrm>
            <a:off x="72900" y="1448075"/>
            <a:ext cx="11893800" cy="535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Clr>
                <a:srgbClr val="000000"/>
              </a:buClr>
              <a:buSzPts val="1500"/>
              <a:buFont typeface="Arial"/>
              <a:buNone/>
            </a:pPr>
            <a:r>
              <a:rPr lang="it-IT" sz="1600">
                <a:solidFill>
                  <a:schemeClr val="dk1"/>
                </a:solidFill>
                <a:highlight>
                  <a:srgbClr val="FFFFFF"/>
                </a:highlight>
                <a:latin typeface="Titillium Web"/>
                <a:ea typeface="Titillium Web"/>
                <a:cs typeface="Titillium Web"/>
                <a:sym typeface="Titillium Web"/>
              </a:rPr>
              <a:t>Flagship projects selected for their scientific relevance, exploiting the codes developed in the Spoke and the resources obtained through the ICSC RAC </a:t>
            </a:r>
            <a:endParaRPr sz="1500">
              <a:solidFill>
                <a:schemeClr val="dk1"/>
              </a:solidFill>
              <a:latin typeface="Titillium Web"/>
              <a:ea typeface="Titillium Web"/>
              <a:cs typeface="Titillium Web"/>
              <a:sym typeface="Titillium Web"/>
            </a:endParaRPr>
          </a:p>
        </p:txBody>
      </p:sp>
      <p:sp>
        <p:nvSpPr>
          <p:cNvPr id="1057" name="Google Shape;1057;g2d92b10a2c3_3_43"/>
          <p:cNvSpPr txBox="1"/>
          <p:nvPr/>
        </p:nvSpPr>
        <p:spPr>
          <a:xfrm>
            <a:off x="115100" y="2219800"/>
            <a:ext cx="5802900" cy="31707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KSP2 - SLOTH: Shedding Light On dark matter wiTH cosmological simulations </a:t>
            </a:r>
            <a:endParaRPr sz="1600" b="1">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PI: </a:t>
            </a:r>
            <a:r>
              <a:rPr lang="it-IT" sz="1600">
                <a:solidFill>
                  <a:schemeClr val="dk1"/>
                </a:solidFill>
                <a:highlight>
                  <a:srgbClr val="FFFFFF"/>
                </a:highlight>
                <a:latin typeface="Titillium Web"/>
                <a:ea typeface="Titillium Web"/>
                <a:cs typeface="Titillium Web"/>
                <a:sym typeface="Titillium Web"/>
              </a:rPr>
              <a:t>Milena Valentini (University of Trieste)</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Rationale: </a:t>
            </a:r>
            <a:r>
              <a:rPr lang="it-IT" sz="1600">
                <a:solidFill>
                  <a:schemeClr val="dk1"/>
                </a:solidFill>
                <a:highlight>
                  <a:srgbClr val="FFFFFF"/>
                </a:highlight>
                <a:latin typeface="Titillium Web"/>
                <a:ea typeface="Titillium Web"/>
                <a:cs typeface="Titillium Web"/>
                <a:sym typeface="Titillium Web"/>
              </a:rPr>
              <a:t>Set of N-body simulations aimed at better understanding the formation of structures in the high redshift Universe from a theoretical perspective, and characterizing the nature of dark matter, also through comparison with the most recent available observations.</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Resources: </a:t>
            </a:r>
            <a:r>
              <a:rPr lang="it-IT" sz="1600">
                <a:solidFill>
                  <a:schemeClr val="dk1"/>
                </a:solidFill>
                <a:highlight>
                  <a:srgbClr val="FFFFFF"/>
                </a:highlight>
                <a:latin typeface="Titillium Web"/>
                <a:ea typeface="Titillium Web"/>
                <a:cs typeface="Titillium Web"/>
                <a:sym typeface="Titillium Web"/>
              </a:rPr>
              <a:t>4 Million core hours on Leonardo@CINECA</a:t>
            </a:r>
            <a:endParaRPr sz="1600">
              <a:solidFill>
                <a:schemeClr val="dk1"/>
              </a:solidFill>
              <a:highlight>
                <a:srgbClr val="FFFFFF"/>
              </a:highlight>
              <a:latin typeface="Titillium Web"/>
              <a:ea typeface="Titillium Web"/>
              <a:cs typeface="Titillium Web"/>
              <a:sym typeface="Titillium Web"/>
            </a:endParaRPr>
          </a:p>
          <a:p>
            <a:pPr marL="0" lvl="0" indent="0" algn="just" rtl="0">
              <a:lnSpc>
                <a:spcPct val="115000"/>
              </a:lnSpc>
              <a:spcBef>
                <a:spcPts val="0"/>
              </a:spcBef>
              <a:spcAft>
                <a:spcPts val="0"/>
              </a:spcAft>
              <a:buClr>
                <a:schemeClr val="dk1"/>
              </a:buClr>
              <a:buSzPts val="1500"/>
              <a:buFont typeface="Arial"/>
              <a:buNone/>
            </a:pPr>
            <a:r>
              <a:rPr lang="it-IT" sz="1600" b="1">
                <a:solidFill>
                  <a:schemeClr val="dk1"/>
                </a:solidFill>
                <a:highlight>
                  <a:schemeClr val="lt1"/>
                </a:highlight>
                <a:latin typeface="Titillium Web"/>
                <a:ea typeface="Titillium Web"/>
                <a:cs typeface="Titillium Web"/>
                <a:sym typeface="Titillium Web"/>
              </a:rPr>
              <a:t>Progress level: </a:t>
            </a:r>
            <a:r>
              <a:rPr lang="it-IT" sz="1600">
                <a:solidFill>
                  <a:schemeClr val="dk1"/>
                </a:solidFill>
                <a:highlight>
                  <a:schemeClr val="lt1"/>
                </a:highlight>
                <a:latin typeface="Titillium Web"/>
                <a:ea typeface="Titillium Web"/>
                <a:cs typeface="Titillium Web"/>
                <a:sym typeface="Titillium Web"/>
              </a:rPr>
              <a:t>45%</a:t>
            </a:r>
            <a:endParaRPr sz="1600">
              <a:solidFill>
                <a:schemeClr val="dk1"/>
              </a:solidFill>
              <a:highlight>
                <a:srgbClr val="FFFFFF"/>
              </a:highlight>
              <a:latin typeface="Titillium Web"/>
              <a:ea typeface="Titillium Web"/>
              <a:cs typeface="Titillium Web"/>
              <a:sym typeface="Titillium Web"/>
            </a:endParaRPr>
          </a:p>
          <a:p>
            <a:pPr marL="0" marR="0" lvl="0" indent="0" algn="l" rtl="0">
              <a:lnSpc>
                <a:spcPct val="115000"/>
              </a:lnSpc>
              <a:spcBef>
                <a:spcPts val="0"/>
              </a:spcBef>
              <a:spcAft>
                <a:spcPts val="0"/>
              </a:spcAft>
              <a:buClr>
                <a:srgbClr val="000000"/>
              </a:buClr>
              <a:buSzPts val="1500"/>
              <a:buFont typeface="Arial"/>
              <a:buNone/>
            </a:pPr>
            <a:endParaRPr sz="1600">
              <a:solidFill>
                <a:schemeClr val="dk1"/>
              </a:solidFill>
              <a:highlight>
                <a:srgbClr val="FFFFFF"/>
              </a:highlight>
              <a:latin typeface="Titillium Web"/>
              <a:ea typeface="Titillium Web"/>
              <a:cs typeface="Titillium Web"/>
              <a:sym typeface="Titillium Web"/>
            </a:endParaRPr>
          </a:p>
        </p:txBody>
      </p:sp>
      <p:pic>
        <p:nvPicPr>
          <p:cNvPr id="1058" name="Google Shape;1058;g2d92b10a2c3_3_43"/>
          <p:cNvPicPr preferRelativeResize="0"/>
          <p:nvPr/>
        </p:nvPicPr>
        <p:blipFill rotWithShape="1">
          <a:blip r:embed="rId5">
            <a:alphaModFix/>
          </a:blip>
          <a:srcRect l="1260" r="-1260"/>
          <a:stretch/>
        </p:blipFill>
        <p:spPr>
          <a:xfrm>
            <a:off x="6087575" y="2213537"/>
            <a:ext cx="6049776" cy="2935101"/>
          </a:xfrm>
          <a:prstGeom prst="rect">
            <a:avLst/>
          </a:prstGeom>
          <a:noFill/>
          <a:ln>
            <a:noFill/>
          </a:ln>
        </p:spPr>
      </p:pic>
      <p:sp>
        <p:nvSpPr>
          <p:cNvPr id="1059" name="Google Shape;1059;g2d92b10a2c3_3_43"/>
          <p:cNvSpPr txBox="1"/>
          <p:nvPr/>
        </p:nvSpPr>
        <p:spPr>
          <a:xfrm>
            <a:off x="6011375" y="5148625"/>
            <a:ext cx="6049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a:t>Density map at z=9, box size: 10 Mpc/h, 1024^3 particles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pic>
        <p:nvPicPr>
          <p:cNvPr id="1065" name="Google Shape;1065;g2d92b10a2c3_3_65"/>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066" name="Google Shape;1066;g2d92b10a2c3_3_65"/>
          <p:cNvGrpSpPr/>
          <p:nvPr/>
        </p:nvGrpSpPr>
        <p:grpSpPr>
          <a:xfrm>
            <a:off x="0" y="6511282"/>
            <a:ext cx="12192000" cy="361767"/>
            <a:chOff x="0" y="6511282"/>
            <a:chExt cx="12192000" cy="361767"/>
          </a:xfrm>
        </p:grpSpPr>
        <p:pic>
          <p:nvPicPr>
            <p:cNvPr id="1067" name="Google Shape;1067;g2d92b10a2c3_3_65"/>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068" name="Google Shape;1068;g2d92b10a2c3_3_65"/>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069" name="Google Shape;1069;g2d92b10a2c3_3_65"/>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070" name="Google Shape;1070;g2d92b10a2c3_3_65"/>
          <p:cNvSpPr txBox="1"/>
          <p:nvPr/>
        </p:nvSpPr>
        <p:spPr>
          <a:xfrm>
            <a:off x="381974" y="1034100"/>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a:solidFill>
                  <a:schemeClr val="dk1"/>
                </a:solidFill>
                <a:latin typeface="Titillium Web"/>
                <a:ea typeface="Titillium Web"/>
                <a:cs typeface="Titillium Web"/>
                <a:sym typeface="Titillium Web"/>
              </a:rPr>
              <a:t>Key Science Projects (KSP)</a:t>
            </a:r>
            <a:endParaRPr sz="2100" b="1" i="0" u="none" strike="noStrike" cap="none">
              <a:solidFill>
                <a:schemeClr val="dk1"/>
              </a:solidFill>
              <a:latin typeface="Titillium Web"/>
              <a:ea typeface="Titillium Web"/>
              <a:cs typeface="Titillium Web"/>
              <a:sym typeface="Titillium Web"/>
            </a:endParaRPr>
          </a:p>
        </p:txBody>
      </p:sp>
      <p:sp>
        <p:nvSpPr>
          <p:cNvPr id="1071" name="Google Shape;1071;g2d92b10a2c3_3_65"/>
          <p:cNvSpPr txBox="1"/>
          <p:nvPr/>
        </p:nvSpPr>
        <p:spPr>
          <a:xfrm>
            <a:off x="72900" y="1448075"/>
            <a:ext cx="11893800" cy="535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Clr>
                <a:srgbClr val="000000"/>
              </a:buClr>
              <a:buSzPts val="1500"/>
              <a:buFont typeface="Arial"/>
              <a:buNone/>
            </a:pPr>
            <a:r>
              <a:rPr lang="it-IT" sz="1600">
                <a:solidFill>
                  <a:schemeClr val="dk1"/>
                </a:solidFill>
                <a:highlight>
                  <a:srgbClr val="FFFFFF"/>
                </a:highlight>
                <a:latin typeface="Titillium Web"/>
                <a:ea typeface="Titillium Web"/>
                <a:cs typeface="Titillium Web"/>
                <a:sym typeface="Titillium Web"/>
              </a:rPr>
              <a:t>Flagship projects selected for their scientific relevance, exploiting the codes developed in the Spoke and the resources obtained through the ICSC RAC </a:t>
            </a:r>
            <a:endParaRPr sz="1500">
              <a:solidFill>
                <a:schemeClr val="dk1"/>
              </a:solidFill>
              <a:latin typeface="Titillium Web"/>
              <a:ea typeface="Titillium Web"/>
              <a:cs typeface="Titillium Web"/>
              <a:sym typeface="Titillium Web"/>
            </a:endParaRPr>
          </a:p>
        </p:txBody>
      </p:sp>
      <p:sp>
        <p:nvSpPr>
          <p:cNvPr id="1072" name="Google Shape;1072;g2d92b10a2c3_3_65"/>
          <p:cNvSpPr txBox="1"/>
          <p:nvPr/>
        </p:nvSpPr>
        <p:spPr>
          <a:xfrm>
            <a:off x="115100" y="2219800"/>
            <a:ext cx="5802900" cy="2887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KSP3 - EuMocks: Simulating thousands of Euclid skies </a:t>
            </a:r>
            <a:endParaRPr sz="1600" b="1">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PI: </a:t>
            </a:r>
            <a:r>
              <a:rPr lang="it-IT" sz="1600">
                <a:solidFill>
                  <a:schemeClr val="dk1"/>
                </a:solidFill>
                <a:highlight>
                  <a:srgbClr val="FFFFFF"/>
                </a:highlight>
                <a:latin typeface="Titillium Web"/>
                <a:ea typeface="Titillium Web"/>
                <a:cs typeface="Titillium Web"/>
                <a:sym typeface="Titillium Web"/>
              </a:rPr>
              <a:t>Pierluigi Monaco (University of Trieste)</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Rationale: </a:t>
            </a:r>
            <a:r>
              <a:rPr lang="it-IT" sz="1600">
                <a:solidFill>
                  <a:schemeClr val="dk1"/>
                </a:solidFill>
                <a:highlight>
                  <a:srgbClr val="FFFFFF"/>
                </a:highlight>
                <a:latin typeface="Titillium Web"/>
                <a:ea typeface="Titillium Web"/>
                <a:cs typeface="Titillium Web"/>
                <a:sym typeface="Titillium Web"/>
              </a:rPr>
              <a:t>Set of simulations, performed with the PINOCCHIO code, of the matter field in huge cosmological volumes that contain the Euclid Wide Survey, covering nearly 15,000 square degrees on the sky and probing the Universe to redshift z~1.8 in the Hα emission line.</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Resources: </a:t>
            </a:r>
            <a:r>
              <a:rPr lang="it-IT" sz="1600">
                <a:solidFill>
                  <a:schemeClr val="dk1"/>
                </a:solidFill>
                <a:highlight>
                  <a:srgbClr val="FFFFFF"/>
                </a:highlight>
                <a:latin typeface="Titillium Web"/>
                <a:ea typeface="Titillium Web"/>
                <a:cs typeface="Titillium Web"/>
                <a:sym typeface="Titillium Web"/>
              </a:rPr>
              <a:t>1.8 Million core hours on Leonardo@CINECA</a:t>
            </a:r>
            <a:endParaRPr sz="1600">
              <a:solidFill>
                <a:schemeClr val="dk1"/>
              </a:solidFill>
              <a:highlight>
                <a:srgbClr val="FFFFFF"/>
              </a:highlight>
              <a:latin typeface="Titillium Web"/>
              <a:ea typeface="Titillium Web"/>
              <a:cs typeface="Titillium Web"/>
              <a:sym typeface="Titillium Web"/>
            </a:endParaRPr>
          </a:p>
          <a:p>
            <a:pPr marL="0" lvl="0" indent="0" algn="just" rtl="0">
              <a:lnSpc>
                <a:spcPct val="115000"/>
              </a:lnSpc>
              <a:spcBef>
                <a:spcPts val="0"/>
              </a:spcBef>
              <a:spcAft>
                <a:spcPts val="0"/>
              </a:spcAft>
              <a:buClr>
                <a:schemeClr val="dk1"/>
              </a:buClr>
              <a:buSzPts val="1500"/>
              <a:buFont typeface="Arial"/>
              <a:buNone/>
            </a:pPr>
            <a:r>
              <a:rPr lang="it-IT" sz="1600" b="1">
                <a:solidFill>
                  <a:schemeClr val="dk1"/>
                </a:solidFill>
                <a:highlight>
                  <a:schemeClr val="lt1"/>
                </a:highlight>
                <a:latin typeface="Titillium Web"/>
                <a:ea typeface="Titillium Web"/>
                <a:cs typeface="Titillium Web"/>
                <a:sym typeface="Titillium Web"/>
              </a:rPr>
              <a:t>Progress level: </a:t>
            </a:r>
            <a:r>
              <a:rPr lang="it-IT" sz="1600">
                <a:solidFill>
                  <a:schemeClr val="dk1"/>
                </a:solidFill>
                <a:highlight>
                  <a:schemeClr val="lt1"/>
                </a:highlight>
                <a:latin typeface="Titillium Web"/>
                <a:ea typeface="Titillium Web"/>
                <a:cs typeface="Titillium Web"/>
                <a:sym typeface="Titillium Web"/>
              </a:rPr>
              <a:t>60%</a:t>
            </a:r>
            <a:endParaRPr sz="1600">
              <a:solidFill>
                <a:schemeClr val="dk1"/>
              </a:solidFill>
              <a:highlight>
                <a:srgbClr val="FFFFFF"/>
              </a:highlight>
              <a:latin typeface="Titillium Web"/>
              <a:ea typeface="Titillium Web"/>
              <a:cs typeface="Titillium Web"/>
              <a:sym typeface="Titillium Web"/>
            </a:endParaRPr>
          </a:p>
          <a:p>
            <a:pPr marL="0" marR="0" lvl="0" indent="0" algn="l" rtl="0">
              <a:lnSpc>
                <a:spcPct val="115000"/>
              </a:lnSpc>
              <a:spcBef>
                <a:spcPts val="0"/>
              </a:spcBef>
              <a:spcAft>
                <a:spcPts val="0"/>
              </a:spcAft>
              <a:buClr>
                <a:srgbClr val="000000"/>
              </a:buClr>
              <a:buSzPts val="1500"/>
              <a:buFont typeface="Arial"/>
              <a:buNone/>
            </a:pPr>
            <a:endParaRPr sz="1600">
              <a:solidFill>
                <a:schemeClr val="dk1"/>
              </a:solidFill>
              <a:highlight>
                <a:srgbClr val="FFFFFF"/>
              </a:highlight>
              <a:latin typeface="Titillium Web"/>
              <a:ea typeface="Titillium Web"/>
              <a:cs typeface="Titillium Web"/>
              <a:sym typeface="Titillium Web"/>
            </a:endParaRPr>
          </a:p>
        </p:txBody>
      </p:sp>
      <p:pic>
        <p:nvPicPr>
          <p:cNvPr id="1073" name="Google Shape;1073;g2d92b10a2c3_3_65"/>
          <p:cNvPicPr preferRelativeResize="0"/>
          <p:nvPr/>
        </p:nvPicPr>
        <p:blipFill rotWithShape="1">
          <a:blip r:embed="rId5">
            <a:alphaModFix/>
          </a:blip>
          <a:srcRect l="2842" r="-1871"/>
          <a:stretch/>
        </p:blipFill>
        <p:spPr>
          <a:xfrm>
            <a:off x="5981675" y="1983575"/>
            <a:ext cx="6074673" cy="3176774"/>
          </a:xfrm>
          <a:prstGeom prst="rect">
            <a:avLst/>
          </a:prstGeom>
          <a:noFill/>
          <a:ln>
            <a:noFill/>
          </a:ln>
        </p:spPr>
      </p:pic>
      <p:sp>
        <p:nvSpPr>
          <p:cNvPr id="1074" name="Google Shape;1074;g2d92b10a2c3_3_65"/>
          <p:cNvSpPr txBox="1"/>
          <p:nvPr/>
        </p:nvSpPr>
        <p:spPr>
          <a:xfrm>
            <a:off x="5873475" y="5003375"/>
            <a:ext cx="6220500" cy="1108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IT" sz="1200"/>
              <a:t>Covariance matrix (normalized to its diagonal to better show its structure) of power spectrum and 2-point correlation function from measuring 1000 Euclid-like simulations.</a:t>
            </a:r>
            <a:endParaRPr sz="1200"/>
          </a:p>
          <a:p>
            <a:pPr marL="0" lvl="0" indent="0" algn="just" rtl="0">
              <a:spcBef>
                <a:spcPts val="0"/>
              </a:spcBef>
              <a:spcAft>
                <a:spcPts val="0"/>
              </a:spcAft>
              <a:buNone/>
            </a:pPr>
            <a:r>
              <a:rPr lang="it-IT" sz="1200"/>
              <a:t>This correlation matrix can be used in a likelihood to compare a model prediction with a measurement, to assess the significance of a discrepancy; use of Monte Carlo Markov Chains will lead to an estimation of model parameters.</a:t>
            </a:r>
            <a:endParaRPr sz="1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g2d92b10a2c3_3_86"/>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081" name="Google Shape;1081;g2d92b10a2c3_3_86"/>
          <p:cNvGrpSpPr/>
          <p:nvPr/>
        </p:nvGrpSpPr>
        <p:grpSpPr>
          <a:xfrm>
            <a:off x="0" y="6511282"/>
            <a:ext cx="12192000" cy="361767"/>
            <a:chOff x="0" y="6511282"/>
            <a:chExt cx="12192000" cy="361767"/>
          </a:xfrm>
        </p:grpSpPr>
        <p:pic>
          <p:nvPicPr>
            <p:cNvPr id="1082" name="Google Shape;1082;g2d92b10a2c3_3_86"/>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083" name="Google Shape;1083;g2d92b10a2c3_3_86"/>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084" name="Google Shape;1084;g2d92b10a2c3_3_86"/>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085" name="Google Shape;1085;g2d92b10a2c3_3_86"/>
          <p:cNvSpPr txBox="1"/>
          <p:nvPr/>
        </p:nvSpPr>
        <p:spPr>
          <a:xfrm>
            <a:off x="381974" y="1034100"/>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a:solidFill>
                  <a:schemeClr val="dk1"/>
                </a:solidFill>
                <a:latin typeface="Titillium Web"/>
                <a:ea typeface="Titillium Web"/>
                <a:cs typeface="Titillium Web"/>
                <a:sym typeface="Titillium Web"/>
              </a:rPr>
              <a:t>Key Science Projects (KSP)</a:t>
            </a:r>
            <a:endParaRPr sz="2100" b="1" i="0" u="none" strike="noStrike" cap="none">
              <a:solidFill>
                <a:schemeClr val="dk1"/>
              </a:solidFill>
              <a:latin typeface="Titillium Web"/>
              <a:ea typeface="Titillium Web"/>
              <a:cs typeface="Titillium Web"/>
              <a:sym typeface="Titillium Web"/>
            </a:endParaRPr>
          </a:p>
        </p:txBody>
      </p:sp>
      <p:sp>
        <p:nvSpPr>
          <p:cNvPr id="1086" name="Google Shape;1086;g2d92b10a2c3_3_86"/>
          <p:cNvSpPr txBox="1"/>
          <p:nvPr/>
        </p:nvSpPr>
        <p:spPr>
          <a:xfrm>
            <a:off x="72900" y="1448075"/>
            <a:ext cx="7185000" cy="535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Clr>
                <a:srgbClr val="000000"/>
              </a:buClr>
              <a:buSzPts val="1500"/>
              <a:buFont typeface="Arial"/>
              <a:buNone/>
            </a:pPr>
            <a:r>
              <a:rPr lang="it-IT" sz="1600">
                <a:solidFill>
                  <a:schemeClr val="dk1"/>
                </a:solidFill>
                <a:highlight>
                  <a:srgbClr val="FFFFFF"/>
                </a:highlight>
                <a:latin typeface="Titillium Web"/>
                <a:ea typeface="Titillium Web"/>
                <a:cs typeface="Titillium Web"/>
                <a:sym typeface="Titillium Web"/>
              </a:rPr>
              <a:t>Flagship projects selected for their scientific relevance, exploiting the codes developed in the Spoke and the resources obtained through the ICSC RAC </a:t>
            </a:r>
            <a:endParaRPr sz="1500">
              <a:solidFill>
                <a:schemeClr val="dk1"/>
              </a:solidFill>
              <a:latin typeface="Titillium Web"/>
              <a:ea typeface="Titillium Web"/>
              <a:cs typeface="Titillium Web"/>
              <a:sym typeface="Titillium Web"/>
            </a:endParaRPr>
          </a:p>
        </p:txBody>
      </p:sp>
      <p:sp>
        <p:nvSpPr>
          <p:cNvPr id="1087" name="Google Shape;1087;g2d92b10a2c3_3_86"/>
          <p:cNvSpPr txBox="1"/>
          <p:nvPr/>
        </p:nvSpPr>
        <p:spPr>
          <a:xfrm>
            <a:off x="115100" y="2219800"/>
            <a:ext cx="6805800" cy="31707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KSP4 - Multi-tracer inference of the first billion years</a:t>
            </a:r>
            <a:endParaRPr sz="1600" b="1">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PI: </a:t>
            </a:r>
            <a:r>
              <a:rPr lang="it-IT" sz="1600">
                <a:solidFill>
                  <a:schemeClr val="dk1"/>
                </a:solidFill>
                <a:highlight>
                  <a:srgbClr val="FFFFFF"/>
                </a:highlight>
                <a:latin typeface="Titillium Web"/>
                <a:ea typeface="Titillium Web"/>
                <a:cs typeface="Titillium Web"/>
                <a:sym typeface="Titillium Web"/>
              </a:rPr>
              <a:t>Andrei Mesinger (Scuola Normale Superiore Pisa)</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Rationale: </a:t>
            </a:r>
            <a:r>
              <a:rPr lang="it-IT" sz="1600">
                <a:solidFill>
                  <a:schemeClr val="dk1"/>
                </a:solidFill>
                <a:highlight>
                  <a:srgbClr val="FFFFFF"/>
                </a:highlight>
                <a:latin typeface="Titillium Web"/>
                <a:ea typeface="Titillium Web"/>
                <a:cs typeface="Titillium Web"/>
                <a:sym typeface="Titillium Web"/>
              </a:rPr>
              <a:t>Generating a large database of 3D lightcones of the first billion years of our Universe, spanning the Cosmic Dawn and Reionization. This will be used to train state of the art simulation based inference pipelines which for the first time correctly leverage  the complementary information provided by different probes to learn about astrophysics and cosmology to unprecedented precision.</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Resources: </a:t>
            </a:r>
            <a:r>
              <a:rPr lang="it-IT" sz="1600">
                <a:solidFill>
                  <a:schemeClr val="dk1"/>
                </a:solidFill>
                <a:highlight>
                  <a:srgbClr val="FFFFFF"/>
                </a:highlight>
                <a:latin typeface="Titillium Web"/>
                <a:ea typeface="Titillium Web"/>
                <a:cs typeface="Titillium Web"/>
                <a:sym typeface="Titillium Web"/>
              </a:rPr>
              <a:t>1.5 Million core hours on Leonardo@CINECA</a:t>
            </a:r>
            <a:endParaRPr sz="1600">
              <a:solidFill>
                <a:schemeClr val="dk1"/>
              </a:solidFill>
              <a:highlight>
                <a:srgbClr val="FFFFFF"/>
              </a:highlight>
              <a:latin typeface="Titillium Web"/>
              <a:ea typeface="Titillium Web"/>
              <a:cs typeface="Titillium Web"/>
              <a:sym typeface="Titillium Web"/>
            </a:endParaRPr>
          </a:p>
          <a:p>
            <a:pPr marL="0" lvl="0" indent="0" algn="just" rtl="0">
              <a:lnSpc>
                <a:spcPct val="115000"/>
              </a:lnSpc>
              <a:spcBef>
                <a:spcPts val="0"/>
              </a:spcBef>
              <a:spcAft>
                <a:spcPts val="0"/>
              </a:spcAft>
              <a:buClr>
                <a:schemeClr val="dk1"/>
              </a:buClr>
              <a:buSzPts val="1500"/>
              <a:buFont typeface="Arial"/>
              <a:buNone/>
            </a:pPr>
            <a:r>
              <a:rPr lang="it-IT" sz="1600" b="1">
                <a:solidFill>
                  <a:schemeClr val="dk1"/>
                </a:solidFill>
                <a:highlight>
                  <a:schemeClr val="lt1"/>
                </a:highlight>
                <a:latin typeface="Titillium Web"/>
                <a:ea typeface="Titillium Web"/>
                <a:cs typeface="Titillium Web"/>
                <a:sym typeface="Titillium Web"/>
              </a:rPr>
              <a:t>Progress level: </a:t>
            </a:r>
            <a:r>
              <a:rPr lang="it-IT" sz="1600">
                <a:solidFill>
                  <a:schemeClr val="dk1"/>
                </a:solidFill>
                <a:highlight>
                  <a:schemeClr val="lt1"/>
                </a:highlight>
                <a:latin typeface="Titillium Web"/>
                <a:ea typeface="Titillium Web"/>
                <a:cs typeface="Titillium Web"/>
                <a:sym typeface="Titillium Web"/>
              </a:rPr>
              <a:t>50%</a:t>
            </a:r>
            <a:endParaRPr sz="1600">
              <a:solidFill>
                <a:schemeClr val="dk1"/>
              </a:solidFill>
              <a:highlight>
                <a:srgbClr val="FFFFFF"/>
              </a:highlight>
              <a:latin typeface="Titillium Web"/>
              <a:ea typeface="Titillium Web"/>
              <a:cs typeface="Titillium Web"/>
              <a:sym typeface="Titillium Web"/>
            </a:endParaRPr>
          </a:p>
          <a:p>
            <a:pPr marL="0" marR="0" lvl="0" indent="0" algn="l" rtl="0">
              <a:lnSpc>
                <a:spcPct val="115000"/>
              </a:lnSpc>
              <a:spcBef>
                <a:spcPts val="0"/>
              </a:spcBef>
              <a:spcAft>
                <a:spcPts val="0"/>
              </a:spcAft>
              <a:buClr>
                <a:srgbClr val="000000"/>
              </a:buClr>
              <a:buSzPts val="1500"/>
              <a:buFont typeface="Arial"/>
              <a:buNone/>
            </a:pPr>
            <a:endParaRPr sz="1600">
              <a:solidFill>
                <a:schemeClr val="dk1"/>
              </a:solidFill>
              <a:highlight>
                <a:srgbClr val="FFFFFF"/>
              </a:highlight>
              <a:latin typeface="Titillium Web"/>
              <a:ea typeface="Titillium Web"/>
              <a:cs typeface="Titillium Web"/>
              <a:sym typeface="Titillium Web"/>
            </a:endParaRPr>
          </a:p>
        </p:txBody>
      </p:sp>
      <p:pic>
        <p:nvPicPr>
          <p:cNvPr id="1088" name="Google Shape;1088;g2d92b10a2c3_3_86"/>
          <p:cNvPicPr preferRelativeResize="0"/>
          <p:nvPr/>
        </p:nvPicPr>
        <p:blipFill>
          <a:blip r:embed="rId5">
            <a:alphaModFix/>
          </a:blip>
          <a:stretch>
            <a:fillRect/>
          </a:stretch>
        </p:blipFill>
        <p:spPr>
          <a:xfrm>
            <a:off x="7485777" y="940237"/>
            <a:ext cx="4422077" cy="54816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pic>
        <p:nvPicPr>
          <p:cNvPr id="1094" name="Google Shape;1094;g3352f2ce93d_0_22"/>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095" name="Google Shape;1095;g3352f2ce93d_0_22"/>
          <p:cNvGrpSpPr/>
          <p:nvPr/>
        </p:nvGrpSpPr>
        <p:grpSpPr>
          <a:xfrm>
            <a:off x="0" y="6511282"/>
            <a:ext cx="12192000" cy="361767"/>
            <a:chOff x="0" y="6511282"/>
            <a:chExt cx="12192000" cy="361767"/>
          </a:xfrm>
        </p:grpSpPr>
        <p:pic>
          <p:nvPicPr>
            <p:cNvPr id="1096" name="Google Shape;1096;g3352f2ce93d_0_2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097" name="Google Shape;1097;g3352f2ce93d_0_22"/>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098" name="Google Shape;1098;g3352f2ce93d_0_22"/>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099" name="Google Shape;1099;g3352f2ce93d_0_22"/>
          <p:cNvSpPr txBox="1"/>
          <p:nvPr/>
        </p:nvSpPr>
        <p:spPr>
          <a:xfrm>
            <a:off x="381974" y="1034100"/>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a:solidFill>
                  <a:schemeClr val="dk1"/>
                </a:solidFill>
                <a:latin typeface="Titillium Web"/>
                <a:ea typeface="Titillium Web"/>
                <a:cs typeface="Titillium Web"/>
                <a:sym typeface="Titillium Web"/>
              </a:rPr>
              <a:t>Key Science Projects (KSP)</a:t>
            </a:r>
            <a:endParaRPr sz="2100" b="1" i="0" u="none" strike="noStrike" cap="none">
              <a:solidFill>
                <a:schemeClr val="dk1"/>
              </a:solidFill>
              <a:latin typeface="Titillium Web"/>
              <a:ea typeface="Titillium Web"/>
              <a:cs typeface="Titillium Web"/>
              <a:sym typeface="Titillium Web"/>
            </a:endParaRPr>
          </a:p>
        </p:txBody>
      </p:sp>
      <p:sp>
        <p:nvSpPr>
          <p:cNvPr id="1100" name="Google Shape;1100;g3352f2ce93d_0_22"/>
          <p:cNvSpPr txBox="1"/>
          <p:nvPr/>
        </p:nvSpPr>
        <p:spPr>
          <a:xfrm>
            <a:off x="72900" y="1448075"/>
            <a:ext cx="7185000" cy="535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Clr>
                <a:srgbClr val="000000"/>
              </a:buClr>
              <a:buSzPts val="1500"/>
              <a:buFont typeface="Arial"/>
              <a:buNone/>
            </a:pPr>
            <a:r>
              <a:rPr lang="it-IT" sz="1600">
                <a:solidFill>
                  <a:schemeClr val="dk1"/>
                </a:solidFill>
                <a:highlight>
                  <a:srgbClr val="FFFFFF"/>
                </a:highlight>
                <a:latin typeface="Titillium Web"/>
                <a:ea typeface="Titillium Web"/>
                <a:cs typeface="Titillium Web"/>
                <a:sym typeface="Titillium Web"/>
              </a:rPr>
              <a:t>Flagship projects selected for their scientific relevance, exploiting the codes developed in the Spoke and the resources obtained through the ICSC RAC </a:t>
            </a:r>
            <a:endParaRPr sz="1500">
              <a:solidFill>
                <a:schemeClr val="dk1"/>
              </a:solidFill>
              <a:latin typeface="Titillium Web"/>
              <a:ea typeface="Titillium Web"/>
              <a:cs typeface="Titillium Web"/>
              <a:sym typeface="Titillium Web"/>
            </a:endParaRPr>
          </a:p>
        </p:txBody>
      </p:sp>
      <p:sp>
        <p:nvSpPr>
          <p:cNvPr id="1101" name="Google Shape;1101;g3352f2ce93d_0_22"/>
          <p:cNvSpPr txBox="1"/>
          <p:nvPr/>
        </p:nvSpPr>
        <p:spPr>
          <a:xfrm>
            <a:off x="115100" y="2219800"/>
            <a:ext cx="6805800" cy="43038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KSP5 - OPAL: simulating the Origins of Planets for ArieL</a:t>
            </a:r>
            <a:endParaRPr sz="1600" b="1">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PI: </a:t>
            </a:r>
            <a:r>
              <a:rPr lang="it-IT" sz="1600">
                <a:solidFill>
                  <a:schemeClr val="dk1"/>
                </a:solidFill>
                <a:highlight>
                  <a:srgbClr val="FFFFFF"/>
                </a:highlight>
                <a:latin typeface="Titillium Web"/>
                <a:ea typeface="Titillium Web"/>
                <a:cs typeface="Titillium Web"/>
                <a:sym typeface="Titillium Web"/>
              </a:rPr>
              <a:t>Diego Turrini, Romolo Politi (INAF OATo)</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Rationale: </a:t>
            </a:r>
            <a:r>
              <a:rPr lang="it-IT" sz="1600">
                <a:solidFill>
                  <a:schemeClr val="dk1"/>
                </a:solidFill>
                <a:highlight>
                  <a:srgbClr val="FFFFFF"/>
                </a:highlight>
                <a:latin typeface="Titillium Web"/>
                <a:ea typeface="Titillium Web"/>
                <a:cs typeface="Titillium Web"/>
                <a:sym typeface="Titillium Web"/>
              </a:rPr>
              <a:t>OPAL is the next frontier in computational planetary science: combining multi-domain and multi-physics ab initio simulations to fully understand the information encoded into planetary atmospheres. Goals of the project are: a) Simulate the origins of planets and their bulk compositions from the interplay of the planet formation process with the chemical and physical evolution of circumstellar disks;                                                                                                               b) Simulate the composition of exoplanetary atmospheres resulting from the interaction of primordial planetary compositions and the irradiation from central star; c) Build an extensive and detailed syntethic dataset of atmospheric compositions to test the official processing and retrieval pipelines of the Ariel space mission</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Resources: </a:t>
            </a:r>
            <a:r>
              <a:rPr lang="it-IT" sz="1600">
                <a:solidFill>
                  <a:schemeClr val="dk1"/>
                </a:solidFill>
                <a:highlight>
                  <a:srgbClr val="FFFFFF"/>
                </a:highlight>
                <a:latin typeface="Titillium Web"/>
                <a:ea typeface="Titillium Web"/>
                <a:cs typeface="Titillium Web"/>
                <a:sym typeface="Titillium Web"/>
              </a:rPr>
              <a:t>4 Million core hours on Leonardo@CINECA</a:t>
            </a:r>
            <a:endParaRPr sz="1600">
              <a:solidFill>
                <a:schemeClr val="dk1"/>
              </a:solidFill>
              <a:highlight>
                <a:srgbClr val="FFFFFF"/>
              </a:highlight>
              <a:latin typeface="Titillium Web"/>
              <a:ea typeface="Titillium Web"/>
              <a:cs typeface="Titillium Web"/>
              <a:sym typeface="Titillium Web"/>
            </a:endParaRPr>
          </a:p>
          <a:p>
            <a:pPr marL="0" lvl="0" indent="0" algn="just" rtl="0">
              <a:lnSpc>
                <a:spcPct val="115000"/>
              </a:lnSpc>
              <a:spcBef>
                <a:spcPts val="0"/>
              </a:spcBef>
              <a:spcAft>
                <a:spcPts val="0"/>
              </a:spcAft>
              <a:buClr>
                <a:schemeClr val="dk1"/>
              </a:buClr>
              <a:buSzPts val="1500"/>
              <a:buFont typeface="Arial"/>
              <a:buNone/>
            </a:pPr>
            <a:r>
              <a:rPr lang="it-IT" sz="1600" b="1">
                <a:solidFill>
                  <a:schemeClr val="dk1"/>
                </a:solidFill>
                <a:highlight>
                  <a:schemeClr val="lt1"/>
                </a:highlight>
                <a:latin typeface="Titillium Web"/>
                <a:ea typeface="Titillium Web"/>
                <a:cs typeface="Titillium Web"/>
                <a:sym typeface="Titillium Web"/>
              </a:rPr>
              <a:t>Progress level: </a:t>
            </a:r>
            <a:r>
              <a:rPr lang="it-IT" sz="1600">
                <a:solidFill>
                  <a:schemeClr val="dk1"/>
                </a:solidFill>
                <a:highlight>
                  <a:schemeClr val="lt1"/>
                </a:highlight>
                <a:latin typeface="Titillium Web"/>
                <a:ea typeface="Titillium Web"/>
                <a:cs typeface="Titillium Web"/>
                <a:sym typeface="Titillium Web"/>
              </a:rPr>
              <a:t>50%</a:t>
            </a:r>
            <a:endParaRPr sz="1600">
              <a:solidFill>
                <a:schemeClr val="dk1"/>
              </a:solidFill>
              <a:highlight>
                <a:srgbClr val="FFFFFF"/>
              </a:highlight>
              <a:latin typeface="Titillium Web"/>
              <a:ea typeface="Titillium Web"/>
              <a:cs typeface="Titillium Web"/>
              <a:sym typeface="Titillium Web"/>
            </a:endParaRPr>
          </a:p>
        </p:txBody>
      </p:sp>
      <p:pic>
        <p:nvPicPr>
          <p:cNvPr id="1102" name="Google Shape;1102;g3352f2ce93d_0_22"/>
          <p:cNvPicPr preferRelativeResize="0"/>
          <p:nvPr/>
        </p:nvPicPr>
        <p:blipFill>
          <a:blip r:embed="rId5">
            <a:alphaModFix/>
          </a:blip>
          <a:stretch>
            <a:fillRect/>
          </a:stretch>
        </p:blipFill>
        <p:spPr>
          <a:xfrm>
            <a:off x="7126950" y="893150"/>
            <a:ext cx="4966299" cy="2800993"/>
          </a:xfrm>
          <a:prstGeom prst="rect">
            <a:avLst/>
          </a:prstGeom>
          <a:noFill/>
          <a:ln>
            <a:noFill/>
          </a:ln>
        </p:spPr>
      </p:pic>
      <p:pic>
        <p:nvPicPr>
          <p:cNvPr id="1103" name="Google Shape;1103;g3352f2ce93d_0_22"/>
          <p:cNvPicPr preferRelativeResize="0"/>
          <p:nvPr/>
        </p:nvPicPr>
        <p:blipFill>
          <a:blip r:embed="rId6">
            <a:alphaModFix/>
          </a:blip>
          <a:stretch>
            <a:fillRect/>
          </a:stretch>
        </p:blipFill>
        <p:spPr>
          <a:xfrm>
            <a:off x="7584150" y="3694151"/>
            <a:ext cx="4000275" cy="2801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1109" name="Google Shape;1109;g3352f2ce93d_0_4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110" name="Google Shape;1110;g3352f2ce93d_0_41"/>
          <p:cNvGrpSpPr/>
          <p:nvPr/>
        </p:nvGrpSpPr>
        <p:grpSpPr>
          <a:xfrm>
            <a:off x="0" y="6511282"/>
            <a:ext cx="12192000" cy="361767"/>
            <a:chOff x="0" y="6511282"/>
            <a:chExt cx="12192000" cy="361767"/>
          </a:xfrm>
        </p:grpSpPr>
        <p:pic>
          <p:nvPicPr>
            <p:cNvPr id="1111" name="Google Shape;1111;g3352f2ce93d_0_4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112" name="Google Shape;1112;g3352f2ce93d_0_4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13" name="Google Shape;1113;g3352f2ce93d_0_4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114" name="Google Shape;1114;g3352f2ce93d_0_41"/>
          <p:cNvSpPr txBox="1"/>
          <p:nvPr/>
        </p:nvSpPr>
        <p:spPr>
          <a:xfrm>
            <a:off x="381974" y="1034100"/>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a:solidFill>
                  <a:schemeClr val="dk1"/>
                </a:solidFill>
                <a:latin typeface="Titillium Web"/>
                <a:ea typeface="Titillium Web"/>
                <a:cs typeface="Titillium Web"/>
                <a:sym typeface="Titillium Web"/>
              </a:rPr>
              <a:t>Key Science Projects (KSP)</a:t>
            </a:r>
            <a:endParaRPr sz="2100" b="1" i="0" u="none" strike="noStrike" cap="none">
              <a:solidFill>
                <a:schemeClr val="dk1"/>
              </a:solidFill>
              <a:latin typeface="Titillium Web"/>
              <a:ea typeface="Titillium Web"/>
              <a:cs typeface="Titillium Web"/>
              <a:sym typeface="Titillium Web"/>
            </a:endParaRPr>
          </a:p>
        </p:txBody>
      </p:sp>
      <p:sp>
        <p:nvSpPr>
          <p:cNvPr id="1115" name="Google Shape;1115;g3352f2ce93d_0_41"/>
          <p:cNvSpPr txBox="1"/>
          <p:nvPr/>
        </p:nvSpPr>
        <p:spPr>
          <a:xfrm>
            <a:off x="72900" y="1448075"/>
            <a:ext cx="7185000" cy="535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Clr>
                <a:srgbClr val="000000"/>
              </a:buClr>
              <a:buSzPts val="1500"/>
              <a:buFont typeface="Arial"/>
              <a:buNone/>
            </a:pPr>
            <a:r>
              <a:rPr lang="it-IT" sz="1600">
                <a:solidFill>
                  <a:schemeClr val="dk1"/>
                </a:solidFill>
                <a:highlight>
                  <a:srgbClr val="FFFFFF"/>
                </a:highlight>
                <a:latin typeface="Titillium Web"/>
                <a:ea typeface="Titillium Web"/>
                <a:cs typeface="Titillium Web"/>
                <a:sym typeface="Titillium Web"/>
              </a:rPr>
              <a:t>Flagship projects selected for their scientific relevance, exploiting the codes developed in the Spoke and the resources obtained through the ICSC RAC </a:t>
            </a:r>
            <a:endParaRPr sz="1500">
              <a:solidFill>
                <a:schemeClr val="dk1"/>
              </a:solidFill>
              <a:latin typeface="Titillium Web"/>
              <a:ea typeface="Titillium Web"/>
              <a:cs typeface="Titillium Web"/>
              <a:sym typeface="Titillium Web"/>
            </a:endParaRPr>
          </a:p>
        </p:txBody>
      </p:sp>
      <p:sp>
        <p:nvSpPr>
          <p:cNvPr id="1116" name="Google Shape;1116;g3352f2ce93d_0_41"/>
          <p:cNvSpPr txBox="1"/>
          <p:nvPr/>
        </p:nvSpPr>
        <p:spPr>
          <a:xfrm>
            <a:off x="115100" y="2219800"/>
            <a:ext cx="6805800" cy="31707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KSP6 - ISTEDDAS: Revealing the populations of compact remnants in dense stellar systems</a:t>
            </a:r>
            <a:endParaRPr sz="1600" b="1">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PI: </a:t>
            </a:r>
            <a:r>
              <a:rPr lang="it-IT" sz="1600">
                <a:solidFill>
                  <a:schemeClr val="dk1"/>
                </a:solidFill>
                <a:highlight>
                  <a:srgbClr val="FFFFFF"/>
                </a:highlight>
                <a:latin typeface="Titillium Web"/>
                <a:ea typeface="Titillium Web"/>
                <a:cs typeface="Titillium Web"/>
                <a:sym typeface="Titillium Web"/>
              </a:rPr>
              <a:t>Mario Spera (SISSA)</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Rationale: </a:t>
            </a:r>
            <a:r>
              <a:rPr lang="it-IT" sz="1600">
                <a:solidFill>
                  <a:schemeClr val="dk1"/>
                </a:solidFill>
                <a:highlight>
                  <a:srgbClr val="FFFFFF"/>
                </a:highlight>
                <a:latin typeface="Titillium Web"/>
                <a:ea typeface="Titillium Web"/>
                <a:cs typeface="Titillium Web"/>
                <a:sym typeface="Titillium Web"/>
              </a:rPr>
              <a:t>Using the new ISTEDDAS code to run direct N-body simulations of dense stellar systems (e.g., globular clusters) with up-to-date stellar evolution physics and unprecedented accuracy and performance. Release up-to-date catalogs of the evolution of dense stellar systems - to be used not only for the project but for generic applications concerning the evolution of stellar systems</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Resources: </a:t>
            </a:r>
            <a:r>
              <a:rPr lang="it-IT" sz="1600">
                <a:solidFill>
                  <a:schemeClr val="dk1"/>
                </a:solidFill>
                <a:highlight>
                  <a:srgbClr val="FFFFFF"/>
                </a:highlight>
                <a:latin typeface="Titillium Web"/>
                <a:ea typeface="Titillium Web"/>
                <a:cs typeface="Titillium Web"/>
                <a:sym typeface="Titillium Web"/>
              </a:rPr>
              <a:t>2 Million core hours on Leonardo@CINECA</a:t>
            </a:r>
            <a:endParaRPr sz="1600">
              <a:solidFill>
                <a:schemeClr val="dk1"/>
              </a:solidFill>
              <a:highlight>
                <a:srgbClr val="FFFFFF"/>
              </a:highlight>
              <a:latin typeface="Titillium Web"/>
              <a:ea typeface="Titillium Web"/>
              <a:cs typeface="Titillium Web"/>
              <a:sym typeface="Titillium Web"/>
            </a:endParaRPr>
          </a:p>
          <a:p>
            <a:pPr marL="0" lvl="0" indent="0" algn="just" rtl="0">
              <a:lnSpc>
                <a:spcPct val="115000"/>
              </a:lnSpc>
              <a:spcBef>
                <a:spcPts val="0"/>
              </a:spcBef>
              <a:spcAft>
                <a:spcPts val="0"/>
              </a:spcAft>
              <a:buClr>
                <a:schemeClr val="dk1"/>
              </a:buClr>
              <a:buSzPts val="1500"/>
              <a:buFont typeface="Arial"/>
              <a:buNone/>
            </a:pPr>
            <a:r>
              <a:rPr lang="it-IT" sz="1600" b="1">
                <a:solidFill>
                  <a:schemeClr val="dk1"/>
                </a:solidFill>
                <a:highlight>
                  <a:schemeClr val="lt1"/>
                </a:highlight>
                <a:latin typeface="Titillium Web"/>
                <a:ea typeface="Titillium Web"/>
                <a:cs typeface="Titillium Web"/>
                <a:sym typeface="Titillium Web"/>
              </a:rPr>
              <a:t>Progress level: </a:t>
            </a:r>
            <a:r>
              <a:rPr lang="it-IT" sz="1600">
                <a:solidFill>
                  <a:schemeClr val="dk1"/>
                </a:solidFill>
                <a:highlight>
                  <a:schemeClr val="lt1"/>
                </a:highlight>
                <a:latin typeface="Titillium Web"/>
                <a:ea typeface="Titillium Web"/>
                <a:cs typeface="Titillium Web"/>
                <a:sym typeface="Titillium Web"/>
              </a:rPr>
              <a:t>40%</a:t>
            </a:r>
            <a:endParaRPr sz="1600">
              <a:solidFill>
                <a:schemeClr val="dk1"/>
              </a:solidFill>
              <a:highlight>
                <a:srgbClr val="FFFFFF"/>
              </a:highlight>
              <a:latin typeface="Titillium Web"/>
              <a:ea typeface="Titillium Web"/>
              <a:cs typeface="Titillium Web"/>
              <a:sym typeface="Titillium Web"/>
            </a:endParaRPr>
          </a:p>
        </p:txBody>
      </p:sp>
      <p:pic>
        <p:nvPicPr>
          <p:cNvPr id="1117" name="Google Shape;1117;g3352f2ce93d_0_41"/>
          <p:cNvPicPr preferRelativeResize="0"/>
          <p:nvPr/>
        </p:nvPicPr>
        <p:blipFill>
          <a:blip r:embed="rId5">
            <a:alphaModFix/>
          </a:blip>
          <a:stretch>
            <a:fillRect/>
          </a:stretch>
        </p:blipFill>
        <p:spPr>
          <a:xfrm>
            <a:off x="8161375" y="1034100"/>
            <a:ext cx="2800350" cy="2790825"/>
          </a:xfrm>
          <a:prstGeom prst="rect">
            <a:avLst/>
          </a:prstGeom>
          <a:noFill/>
          <a:ln>
            <a:noFill/>
          </a:ln>
        </p:spPr>
      </p:pic>
      <p:pic>
        <p:nvPicPr>
          <p:cNvPr id="1118" name="Google Shape;1118;g3352f2ce93d_0_41"/>
          <p:cNvPicPr preferRelativeResize="0"/>
          <p:nvPr/>
        </p:nvPicPr>
        <p:blipFill>
          <a:blip r:embed="rId6">
            <a:alphaModFix/>
          </a:blip>
          <a:stretch>
            <a:fillRect/>
          </a:stretch>
        </p:blipFill>
        <p:spPr>
          <a:xfrm>
            <a:off x="8161375" y="3861100"/>
            <a:ext cx="2800350" cy="245030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Google Shape;1124;g3352f2ce93d_0_60"/>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125" name="Google Shape;1125;g3352f2ce93d_0_60"/>
          <p:cNvGrpSpPr/>
          <p:nvPr/>
        </p:nvGrpSpPr>
        <p:grpSpPr>
          <a:xfrm>
            <a:off x="0" y="6511282"/>
            <a:ext cx="12192000" cy="361767"/>
            <a:chOff x="0" y="6511282"/>
            <a:chExt cx="12192000" cy="361767"/>
          </a:xfrm>
        </p:grpSpPr>
        <p:pic>
          <p:nvPicPr>
            <p:cNvPr id="1126" name="Google Shape;1126;g3352f2ce93d_0_60"/>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127" name="Google Shape;1127;g3352f2ce93d_0_60"/>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28" name="Google Shape;1128;g3352f2ce93d_0_60"/>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129" name="Google Shape;1129;g3352f2ce93d_0_60"/>
          <p:cNvSpPr txBox="1"/>
          <p:nvPr/>
        </p:nvSpPr>
        <p:spPr>
          <a:xfrm>
            <a:off x="381974" y="1034100"/>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dirty="0">
                <a:solidFill>
                  <a:schemeClr val="dk1"/>
                </a:solidFill>
                <a:latin typeface="Titillium Web"/>
                <a:ea typeface="Titillium Web"/>
                <a:cs typeface="Titillium Web"/>
                <a:sym typeface="Titillium Web"/>
              </a:rPr>
              <a:t>Key Science Projects (KSP)</a:t>
            </a:r>
            <a:endParaRPr sz="2100" b="1" i="0" u="none" strike="noStrike" cap="none" dirty="0">
              <a:solidFill>
                <a:schemeClr val="dk1"/>
              </a:solidFill>
              <a:latin typeface="Titillium Web"/>
              <a:ea typeface="Titillium Web"/>
              <a:cs typeface="Titillium Web"/>
              <a:sym typeface="Titillium Web"/>
            </a:endParaRPr>
          </a:p>
        </p:txBody>
      </p:sp>
      <p:sp>
        <p:nvSpPr>
          <p:cNvPr id="1130" name="Google Shape;1130;g3352f2ce93d_0_60"/>
          <p:cNvSpPr txBox="1"/>
          <p:nvPr/>
        </p:nvSpPr>
        <p:spPr>
          <a:xfrm>
            <a:off x="72900" y="1448075"/>
            <a:ext cx="7185000" cy="5355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Clr>
                <a:srgbClr val="000000"/>
              </a:buClr>
              <a:buSzPts val="1500"/>
              <a:buFont typeface="Arial"/>
              <a:buNone/>
            </a:pPr>
            <a:r>
              <a:rPr lang="it-IT" sz="1600">
                <a:solidFill>
                  <a:schemeClr val="dk1"/>
                </a:solidFill>
                <a:highlight>
                  <a:srgbClr val="FFFFFF"/>
                </a:highlight>
                <a:latin typeface="Titillium Web"/>
                <a:ea typeface="Titillium Web"/>
                <a:cs typeface="Titillium Web"/>
                <a:sym typeface="Titillium Web"/>
              </a:rPr>
              <a:t>Flagship projects selected for their scientific relevance, exploiting the codes developed in the Spoke and the resources obtained through the ICSC RAC </a:t>
            </a:r>
            <a:endParaRPr sz="1500">
              <a:solidFill>
                <a:schemeClr val="dk1"/>
              </a:solidFill>
              <a:latin typeface="Titillium Web"/>
              <a:ea typeface="Titillium Web"/>
              <a:cs typeface="Titillium Web"/>
              <a:sym typeface="Titillium Web"/>
            </a:endParaRPr>
          </a:p>
        </p:txBody>
      </p:sp>
      <p:sp>
        <p:nvSpPr>
          <p:cNvPr id="1131" name="Google Shape;1131;g3352f2ce93d_0_60"/>
          <p:cNvSpPr txBox="1"/>
          <p:nvPr/>
        </p:nvSpPr>
        <p:spPr>
          <a:xfrm>
            <a:off x="115100" y="2219800"/>
            <a:ext cx="6805800" cy="26043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KSP7 - VisIVO: a framework both for batch and interactive visualization services</a:t>
            </a:r>
            <a:endParaRPr sz="1600" b="1">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PI: </a:t>
            </a:r>
            <a:r>
              <a:rPr lang="it-IT" sz="1600">
                <a:solidFill>
                  <a:schemeClr val="dk1"/>
                </a:solidFill>
                <a:highlight>
                  <a:srgbClr val="FFFFFF"/>
                </a:highlight>
                <a:latin typeface="Titillium Web"/>
                <a:ea typeface="Titillium Web"/>
                <a:cs typeface="Titillium Web"/>
                <a:sym typeface="Titillium Web"/>
              </a:rPr>
              <a:t>Giuseppe Tudisco (INAF OACt)</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Rationale: </a:t>
            </a:r>
            <a:r>
              <a:rPr lang="it-IT" sz="1600">
                <a:solidFill>
                  <a:schemeClr val="dk1"/>
                </a:solidFill>
                <a:highlight>
                  <a:srgbClr val="FFFFFF"/>
                </a:highlight>
                <a:latin typeface="Titillium Web"/>
                <a:ea typeface="Titillium Web"/>
                <a:cs typeface="Titillium Web"/>
                <a:sym typeface="Titillium Web"/>
              </a:rPr>
              <a:t>UWe will provide is an in-situ visualization and interactive visual analytic services for HPC architectures (distributed computing) with support for many-core nodes and GPUs . The services will rely on VisIVO capabilities (https://visivo.readthedocs.io/en/latest/)</a:t>
            </a:r>
            <a:endParaRPr sz="1600">
              <a:solidFill>
                <a:schemeClr val="dk1"/>
              </a:solidFill>
              <a:highlight>
                <a:srgbClr val="FFFFFF"/>
              </a:highlight>
              <a:latin typeface="Titillium Web"/>
              <a:ea typeface="Titillium Web"/>
              <a:cs typeface="Titillium Web"/>
              <a:sym typeface="Titillium Web"/>
            </a:endParaRPr>
          </a:p>
          <a:p>
            <a:pPr marL="0" marR="0" lvl="0" indent="0" algn="just" rtl="0">
              <a:lnSpc>
                <a:spcPct val="115000"/>
              </a:lnSpc>
              <a:spcBef>
                <a:spcPts val="0"/>
              </a:spcBef>
              <a:spcAft>
                <a:spcPts val="0"/>
              </a:spcAft>
              <a:buClr>
                <a:srgbClr val="000000"/>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Resources: </a:t>
            </a:r>
            <a:r>
              <a:rPr lang="it-IT" sz="1600">
                <a:solidFill>
                  <a:schemeClr val="dk1"/>
                </a:solidFill>
                <a:highlight>
                  <a:srgbClr val="FFFFFF"/>
                </a:highlight>
                <a:latin typeface="Titillium Web"/>
                <a:ea typeface="Titillium Web"/>
                <a:cs typeface="Titillium Web"/>
                <a:sym typeface="Titillium Web"/>
              </a:rPr>
              <a:t>0.5 Million core hours on Leonardo@CINECA</a:t>
            </a:r>
            <a:endParaRPr sz="1600">
              <a:solidFill>
                <a:schemeClr val="dk1"/>
              </a:solidFill>
              <a:highlight>
                <a:srgbClr val="FFFFFF"/>
              </a:highlight>
              <a:latin typeface="Titillium Web"/>
              <a:ea typeface="Titillium Web"/>
              <a:cs typeface="Titillium Web"/>
              <a:sym typeface="Titillium Web"/>
            </a:endParaRPr>
          </a:p>
          <a:p>
            <a:pPr marL="0" lvl="0" indent="0" algn="just" rtl="0">
              <a:lnSpc>
                <a:spcPct val="115000"/>
              </a:lnSpc>
              <a:spcBef>
                <a:spcPts val="0"/>
              </a:spcBef>
              <a:spcAft>
                <a:spcPts val="0"/>
              </a:spcAft>
              <a:buClr>
                <a:schemeClr val="dk1"/>
              </a:buClr>
              <a:buSzPts val="1500"/>
              <a:buFont typeface="Arial"/>
              <a:buNone/>
            </a:pPr>
            <a:r>
              <a:rPr lang="it-IT" sz="1600" b="1">
                <a:solidFill>
                  <a:schemeClr val="dk1"/>
                </a:solidFill>
                <a:highlight>
                  <a:schemeClr val="lt1"/>
                </a:highlight>
                <a:latin typeface="Titillium Web"/>
                <a:ea typeface="Titillium Web"/>
                <a:cs typeface="Titillium Web"/>
                <a:sym typeface="Titillium Web"/>
              </a:rPr>
              <a:t>Progress level: </a:t>
            </a:r>
            <a:r>
              <a:rPr lang="it-IT" sz="1600">
                <a:solidFill>
                  <a:schemeClr val="dk1"/>
                </a:solidFill>
                <a:highlight>
                  <a:schemeClr val="lt1"/>
                </a:highlight>
                <a:latin typeface="Titillium Web"/>
                <a:ea typeface="Titillium Web"/>
                <a:cs typeface="Titillium Web"/>
                <a:sym typeface="Titillium Web"/>
              </a:rPr>
              <a:t>70%</a:t>
            </a:r>
            <a:endParaRPr sz="1600">
              <a:solidFill>
                <a:schemeClr val="dk1"/>
              </a:solidFill>
              <a:highlight>
                <a:srgbClr val="FFFFFF"/>
              </a:highlight>
              <a:latin typeface="Titillium Web"/>
              <a:ea typeface="Titillium Web"/>
              <a:cs typeface="Titillium Web"/>
              <a:sym typeface="Titillium Web"/>
            </a:endParaRPr>
          </a:p>
        </p:txBody>
      </p:sp>
      <p:pic>
        <p:nvPicPr>
          <p:cNvPr id="1132" name="Google Shape;1132;g3352f2ce93d_0_60"/>
          <p:cNvPicPr preferRelativeResize="0"/>
          <p:nvPr/>
        </p:nvPicPr>
        <p:blipFill>
          <a:blip r:embed="rId5">
            <a:alphaModFix/>
          </a:blip>
          <a:stretch>
            <a:fillRect/>
          </a:stretch>
        </p:blipFill>
        <p:spPr>
          <a:xfrm>
            <a:off x="3124875" y="4597050"/>
            <a:ext cx="8572500" cy="1866900"/>
          </a:xfrm>
          <a:prstGeom prst="rect">
            <a:avLst/>
          </a:prstGeom>
          <a:noFill/>
          <a:ln>
            <a:noFill/>
          </a:ln>
        </p:spPr>
      </p:pic>
      <p:pic>
        <p:nvPicPr>
          <p:cNvPr id="1133" name="Google Shape;1133;g3352f2ce93d_0_60"/>
          <p:cNvPicPr preferRelativeResize="0"/>
          <p:nvPr/>
        </p:nvPicPr>
        <p:blipFill>
          <a:blip r:embed="rId6">
            <a:alphaModFix/>
          </a:blip>
          <a:stretch>
            <a:fillRect/>
          </a:stretch>
        </p:blipFill>
        <p:spPr>
          <a:xfrm>
            <a:off x="7830950" y="1113575"/>
            <a:ext cx="2567175" cy="3526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1139" name="Google Shape;1139;g3352f2ce93d_0_0"/>
          <p:cNvPicPr preferRelativeResize="0"/>
          <p:nvPr/>
        </p:nvPicPr>
        <p:blipFill>
          <a:blip r:embed="rId3">
            <a:alphaModFix/>
          </a:blip>
          <a:stretch>
            <a:fillRect/>
          </a:stretch>
        </p:blipFill>
        <p:spPr>
          <a:xfrm>
            <a:off x="7562731" y="932875"/>
            <a:ext cx="4262669" cy="3360350"/>
          </a:xfrm>
          <a:prstGeom prst="rect">
            <a:avLst/>
          </a:prstGeom>
          <a:noFill/>
          <a:ln>
            <a:noFill/>
          </a:ln>
        </p:spPr>
      </p:pic>
      <p:pic>
        <p:nvPicPr>
          <p:cNvPr id="1140" name="Google Shape;1140;g3352f2ce93d_0_0"/>
          <p:cNvPicPr preferRelativeResize="0"/>
          <p:nvPr/>
        </p:nvPicPr>
        <p:blipFill rotWithShape="1">
          <a:blip r:embed="rId4">
            <a:alphaModFix/>
          </a:blip>
          <a:srcRect/>
          <a:stretch/>
        </p:blipFill>
        <p:spPr>
          <a:xfrm>
            <a:off x="-3" y="0"/>
            <a:ext cx="12192000" cy="850899"/>
          </a:xfrm>
          <a:prstGeom prst="rect">
            <a:avLst/>
          </a:prstGeom>
          <a:noFill/>
          <a:ln>
            <a:noFill/>
          </a:ln>
        </p:spPr>
      </p:pic>
      <p:grpSp>
        <p:nvGrpSpPr>
          <p:cNvPr id="1141" name="Google Shape;1141;g3352f2ce93d_0_0"/>
          <p:cNvGrpSpPr/>
          <p:nvPr/>
        </p:nvGrpSpPr>
        <p:grpSpPr>
          <a:xfrm>
            <a:off x="0" y="6511282"/>
            <a:ext cx="12192000" cy="361767"/>
            <a:chOff x="0" y="6511282"/>
            <a:chExt cx="12192000" cy="361767"/>
          </a:xfrm>
        </p:grpSpPr>
        <p:pic>
          <p:nvPicPr>
            <p:cNvPr id="1142" name="Google Shape;1142;g3352f2ce93d_0_0"/>
            <p:cNvPicPr preferRelativeResize="0"/>
            <p:nvPr/>
          </p:nvPicPr>
          <p:blipFill rotWithShape="1">
            <a:blip r:embed="rId5">
              <a:alphaModFix/>
            </a:blip>
            <a:srcRect/>
            <a:stretch/>
          </p:blipFill>
          <p:spPr>
            <a:xfrm>
              <a:off x="0" y="6511282"/>
              <a:ext cx="12192000" cy="361767"/>
            </a:xfrm>
            <a:prstGeom prst="rect">
              <a:avLst/>
            </a:prstGeom>
            <a:noFill/>
            <a:ln>
              <a:noFill/>
            </a:ln>
          </p:spPr>
        </p:pic>
        <p:sp>
          <p:nvSpPr>
            <p:cNvPr id="1143" name="Google Shape;1143;g3352f2ce93d_0_0"/>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44" name="Google Shape;1144;g3352f2ce93d_0_0"/>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145" name="Google Shape;1145;g3352f2ce93d_0_0"/>
          <p:cNvSpPr txBox="1"/>
          <p:nvPr/>
        </p:nvSpPr>
        <p:spPr>
          <a:xfrm>
            <a:off x="381975" y="1034100"/>
            <a:ext cx="66090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a:solidFill>
                  <a:schemeClr val="dk1"/>
                </a:solidFill>
                <a:latin typeface="Titillium Web"/>
                <a:ea typeface="Titillium Web"/>
                <a:cs typeface="Titillium Web"/>
                <a:sym typeface="Titillium Web"/>
              </a:rPr>
              <a:t>Scientific Publications </a:t>
            </a:r>
            <a:endParaRPr sz="2100" b="1" i="0" u="none" strike="noStrike" cap="none">
              <a:solidFill>
                <a:schemeClr val="dk1"/>
              </a:solidFill>
              <a:latin typeface="Titillium Web"/>
              <a:ea typeface="Titillium Web"/>
              <a:cs typeface="Titillium Web"/>
              <a:sym typeface="Titillium Web"/>
            </a:endParaRPr>
          </a:p>
        </p:txBody>
      </p:sp>
      <p:sp>
        <p:nvSpPr>
          <p:cNvPr id="1146" name="Google Shape;1146;g3352f2ce93d_0_0"/>
          <p:cNvSpPr txBox="1"/>
          <p:nvPr/>
        </p:nvSpPr>
        <p:spPr>
          <a:xfrm>
            <a:off x="72900" y="1448075"/>
            <a:ext cx="7445700" cy="1471500"/>
          </a:xfrm>
          <a:prstGeom prst="rect">
            <a:avLst/>
          </a:prstGeom>
          <a:noFill/>
          <a:ln w="19050" cap="flat" cmpd="sng">
            <a:solidFill>
              <a:schemeClr val="accen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it-IT" sz="1600">
                <a:solidFill>
                  <a:schemeClr val="dk1"/>
                </a:solidFill>
                <a:highlight>
                  <a:srgbClr val="FFFFFF"/>
                </a:highlight>
                <a:latin typeface="Titillium Web"/>
                <a:ea typeface="Titillium Web"/>
                <a:cs typeface="Titillium Web"/>
                <a:sym typeface="Titillium Web"/>
              </a:rPr>
              <a:t>More than </a:t>
            </a:r>
            <a:r>
              <a:rPr lang="it-IT" sz="1600" b="1">
                <a:solidFill>
                  <a:schemeClr val="accent1"/>
                </a:solidFill>
                <a:highlight>
                  <a:srgbClr val="FFFFFF"/>
                </a:highlight>
                <a:latin typeface="Titillium Web"/>
                <a:ea typeface="Titillium Web"/>
                <a:cs typeface="Titillium Web"/>
                <a:sym typeface="Titillium Web"/>
              </a:rPr>
              <a:t>150 papers</a:t>
            </a:r>
            <a:r>
              <a:rPr lang="it-IT" sz="1600">
                <a:solidFill>
                  <a:schemeClr val="dk1"/>
                </a:solidFill>
                <a:highlight>
                  <a:srgbClr val="FFFFFF"/>
                </a:highlight>
                <a:latin typeface="Titillium Web"/>
                <a:ea typeface="Titillium Web"/>
                <a:cs typeface="Titillium Web"/>
                <a:sym typeface="Titillium Web"/>
              </a:rPr>
              <a:t> have been published on peer-reviewed Journals within the R&amp;D activities of Spoke 3 </a:t>
            </a:r>
            <a:endParaRPr sz="1600">
              <a:solidFill>
                <a:schemeClr val="dk1"/>
              </a:solidFill>
              <a:highlight>
                <a:srgbClr val="FFFFFF"/>
              </a:highlight>
              <a:latin typeface="Titillium Web"/>
              <a:ea typeface="Titillium Web"/>
              <a:cs typeface="Titillium Web"/>
              <a:sym typeface="Titillium Web"/>
            </a:endParaRPr>
          </a:p>
          <a:p>
            <a:pPr marL="0" marR="0" lvl="0" indent="0" algn="l" rtl="0">
              <a:lnSpc>
                <a:spcPct val="115000"/>
              </a:lnSpc>
              <a:spcBef>
                <a:spcPts val="0"/>
              </a:spcBef>
              <a:spcAft>
                <a:spcPts val="0"/>
              </a:spcAft>
              <a:buClr>
                <a:srgbClr val="000000"/>
              </a:buClr>
              <a:buSzPts val="1500"/>
              <a:buFont typeface="Arial"/>
              <a:buNone/>
            </a:pPr>
            <a:endParaRPr sz="1600">
              <a:solidFill>
                <a:schemeClr val="dk1"/>
              </a:solidFill>
              <a:highlight>
                <a:srgbClr val="FFFFFF"/>
              </a:highlight>
              <a:latin typeface="Titillium Web"/>
              <a:ea typeface="Titillium Web"/>
              <a:cs typeface="Titillium Web"/>
              <a:sym typeface="Titillium Web"/>
            </a:endParaRPr>
          </a:p>
          <a:p>
            <a:pPr marL="0" marR="0" lvl="0" indent="0" algn="l" rtl="0">
              <a:lnSpc>
                <a:spcPct val="115000"/>
              </a:lnSpc>
              <a:spcBef>
                <a:spcPts val="0"/>
              </a:spcBef>
              <a:spcAft>
                <a:spcPts val="0"/>
              </a:spcAft>
              <a:buClr>
                <a:srgbClr val="000000"/>
              </a:buClr>
              <a:buSzPts val="1500"/>
              <a:buFont typeface="Arial"/>
              <a:buNone/>
            </a:pPr>
            <a:r>
              <a:rPr lang="it-IT" sz="1600">
                <a:solidFill>
                  <a:schemeClr val="dk1"/>
                </a:solidFill>
                <a:highlight>
                  <a:srgbClr val="FFFFFF"/>
                </a:highlight>
                <a:latin typeface="Titillium Web"/>
                <a:ea typeface="Titillium Web"/>
                <a:cs typeface="Titillium Web"/>
                <a:sym typeface="Titillium Web"/>
              </a:rPr>
              <a:t>The list (updated at the beginning of December 2024) is available at:</a:t>
            </a:r>
            <a:endParaRPr sz="1600">
              <a:solidFill>
                <a:schemeClr val="dk1"/>
              </a:solidFill>
              <a:highlight>
                <a:srgbClr val="FFFFFF"/>
              </a:highlight>
              <a:latin typeface="Titillium Web"/>
              <a:ea typeface="Titillium Web"/>
              <a:cs typeface="Titillium Web"/>
              <a:sym typeface="Titillium Web"/>
            </a:endParaRPr>
          </a:p>
          <a:p>
            <a:pPr marL="0" marR="0" lvl="0" indent="0" algn="l" rtl="0">
              <a:lnSpc>
                <a:spcPct val="115000"/>
              </a:lnSpc>
              <a:spcBef>
                <a:spcPts val="0"/>
              </a:spcBef>
              <a:spcAft>
                <a:spcPts val="0"/>
              </a:spcAft>
              <a:buClr>
                <a:srgbClr val="000000"/>
              </a:buClr>
              <a:buSzPts val="1500"/>
              <a:buFont typeface="Arial"/>
              <a:buNone/>
            </a:pPr>
            <a:r>
              <a:rPr lang="it-IT" sz="1600">
                <a:solidFill>
                  <a:schemeClr val="dk1"/>
                </a:solidFill>
                <a:highlight>
                  <a:srgbClr val="FFFFFF"/>
                </a:highlight>
                <a:latin typeface="Titillium Web"/>
                <a:ea typeface="Titillium Web"/>
                <a:cs typeface="Titillium Web"/>
                <a:sym typeface="Titillium Web"/>
              </a:rPr>
              <a:t>https://drive.google.com/drive/folders/1s5cFVAH12R0Xx75yvyAy97Iou7SAtvHG</a:t>
            </a:r>
            <a:endParaRPr sz="1600">
              <a:solidFill>
                <a:schemeClr val="dk1"/>
              </a:solidFill>
              <a:highlight>
                <a:srgbClr val="FFFFFF"/>
              </a:highlight>
              <a:latin typeface="Titillium Web"/>
              <a:ea typeface="Titillium Web"/>
              <a:cs typeface="Titillium Web"/>
              <a:sym typeface="Titillium Web"/>
            </a:endParaRPr>
          </a:p>
        </p:txBody>
      </p:sp>
      <p:pic>
        <p:nvPicPr>
          <p:cNvPr id="1147" name="Google Shape;1147;g3352f2ce93d_0_0"/>
          <p:cNvPicPr preferRelativeResize="0"/>
          <p:nvPr/>
        </p:nvPicPr>
        <p:blipFill>
          <a:blip r:embed="rId6">
            <a:alphaModFix/>
          </a:blip>
          <a:stretch>
            <a:fillRect/>
          </a:stretch>
        </p:blipFill>
        <p:spPr>
          <a:xfrm>
            <a:off x="256849" y="3018001"/>
            <a:ext cx="3829024" cy="2697101"/>
          </a:xfrm>
          <a:prstGeom prst="rect">
            <a:avLst/>
          </a:prstGeom>
          <a:noFill/>
          <a:ln>
            <a:noFill/>
          </a:ln>
        </p:spPr>
      </p:pic>
      <p:pic>
        <p:nvPicPr>
          <p:cNvPr id="1148" name="Google Shape;1148;g3352f2ce93d_0_0"/>
          <p:cNvPicPr preferRelativeResize="0"/>
          <p:nvPr/>
        </p:nvPicPr>
        <p:blipFill>
          <a:blip r:embed="rId7">
            <a:alphaModFix/>
          </a:blip>
          <a:stretch>
            <a:fillRect/>
          </a:stretch>
        </p:blipFill>
        <p:spPr>
          <a:xfrm>
            <a:off x="3397050" y="3072950"/>
            <a:ext cx="2852903" cy="2059499"/>
          </a:xfrm>
          <a:prstGeom prst="rect">
            <a:avLst/>
          </a:prstGeom>
          <a:noFill/>
          <a:ln>
            <a:noFill/>
          </a:ln>
        </p:spPr>
      </p:pic>
      <p:pic>
        <p:nvPicPr>
          <p:cNvPr id="1149" name="Google Shape;1149;g3352f2ce93d_0_0"/>
          <p:cNvPicPr preferRelativeResize="0"/>
          <p:nvPr/>
        </p:nvPicPr>
        <p:blipFill>
          <a:blip r:embed="rId8">
            <a:alphaModFix/>
          </a:blip>
          <a:stretch>
            <a:fillRect/>
          </a:stretch>
        </p:blipFill>
        <p:spPr>
          <a:xfrm>
            <a:off x="5864475" y="3072955"/>
            <a:ext cx="3978751" cy="3105796"/>
          </a:xfrm>
          <a:prstGeom prst="rect">
            <a:avLst/>
          </a:prstGeom>
          <a:noFill/>
          <a:ln>
            <a:noFill/>
          </a:ln>
        </p:spPr>
      </p:pic>
      <p:pic>
        <p:nvPicPr>
          <p:cNvPr id="1150" name="Google Shape;1150;g3352f2ce93d_0_0"/>
          <p:cNvPicPr preferRelativeResize="0"/>
          <p:nvPr/>
        </p:nvPicPr>
        <p:blipFill>
          <a:blip r:embed="rId9">
            <a:alphaModFix/>
          </a:blip>
          <a:stretch>
            <a:fillRect/>
          </a:stretch>
        </p:blipFill>
        <p:spPr>
          <a:xfrm>
            <a:off x="8711375" y="4375201"/>
            <a:ext cx="3378700" cy="2059499"/>
          </a:xfrm>
          <a:prstGeom prst="rect">
            <a:avLst/>
          </a:prstGeom>
          <a:noFill/>
          <a:ln>
            <a:noFill/>
          </a:ln>
        </p:spPr>
      </p:pic>
      <p:pic>
        <p:nvPicPr>
          <p:cNvPr id="1151" name="Google Shape;1151;g3352f2ce93d_0_0"/>
          <p:cNvPicPr preferRelativeResize="0"/>
          <p:nvPr/>
        </p:nvPicPr>
        <p:blipFill>
          <a:blip r:embed="rId10">
            <a:alphaModFix/>
          </a:blip>
          <a:stretch>
            <a:fillRect/>
          </a:stretch>
        </p:blipFill>
        <p:spPr>
          <a:xfrm>
            <a:off x="2940650" y="4270163"/>
            <a:ext cx="3010299" cy="2264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g27c6acb18c3_13_107"/>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488" name="Google Shape;488;g27c6acb18c3_13_107"/>
          <p:cNvGrpSpPr/>
          <p:nvPr/>
        </p:nvGrpSpPr>
        <p:grpSpPr>
          <a:xfrm>
            <a:off x="0" y="6511282"/>
            <a:ext cx="12191997" cy="361767"/>
            <a:chOff x="0" y="6511282"/>
            <a:chExt cx="12191997" cy="361767"/>
          </a:xfrm>
        </p:grpSpPr>
        <p:pic>
          <p:nvPicPr>
            <p:cNvPr id="489" name="Google Shape;489;g27c6acb18c3_13_107"/>
            <p:cNvPicPr preferRelativeResize="0"/>
            <p:nvPr/>
          </p:nvPicPr>
          <p:blipFill rotWithShape="1">
            <a:blip r:embed="rId4">
              <a:alphaModFix/>
            </a:blip>
            <a:srcRect/>
            <a:stretch/>
          </p:blipFill>
          <p:spPr>
            <a:xfrm>
              <a:off x="0" y="6511282"/>
              <a:ext cx="12191997" cy="361767"/>
            </a:xfrm>
            <a:prstGeom prst="rect">
              <a:avLst/>
            </a:prstGeom>
            <a:noFill/>
            <a:ln>
              <a:noFill/>
            </a:ln>
          </p:spPr>
        </p:pic>
        <p:sp>
          <p:nvSpPr>
            <p:cNvPr id="490" name="Google Shape;490;g27c6acb18c3_13_107"/>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491" name="Google Shape;491;g27c6acb18c3_13_107"/>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492" name="Google Shape;492;g27c6acb18c3_13_107"/>
          <p:cNvSpPr txBox="1"/>
          <p:nvPr/>
        </p:nvSpPr>
        <p:spPr>
          <a:xfrm>
            <a:off x="77176" y="957900"/>
            <a:ext cx="7256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i="0" u="none" strike="noStrike" cap="none">
                <a:solidFill>
                  <a:schemeClr val="dk1"/>
                </a:solidFill>
                <a:latin typeface="Titillium Web"/>
                <a:ea typeface="Titillium Web"/>
                <a:cs typeface="Titillium Web"/>
                <a:sym typeface="Titillium Web"/>
              </a:rPr>
              <a:t>WP1: HPC Codes Enabling and Optimization. </a:t>
            </a:r>
            <a:endParaRPr sz="2100" b="1" i="0" u="none" strike="noStrike" cap="none">
              <a:solidFill>
                <a:schemeClr val="dk1"/>
              </a:solidFill>
              <a:latin typeface="Titillium Web"/>
              <a:ea typeface="Titillium Web"/>
              <a:cs typeface="Titillium Web"/>
              <a:sym typeface="Titillium Web"/>
            </a:endParaRPr>
          </a:p>
        </p:txBody>
      </p:sp>
      <p:sp>
        <p:nvSpPr>
          <p:cNvPr id="493" name="Google Shape;493;g27c6acb18c3_13_107"/>
          <p:cNvSpPr txBox="1"/>
          <p:nvPr/>
        </p:nvSpPr>
        <p:spPr>
          <a:xfrm>
            <a:off x="149100" y="1690650"/>
            <a:ext cx="11893800" cy="12837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Clr>
                <a:schemeClr val="dk1"/>
              </a:buClr>
              <a:buSzPts val="1100"/>
              <a:buFont typeface="Arial"/>
              <a:buNone/>
            </a:pPr>
            <a:r>
              <a:rPr lang="it-IT" sz="1500">
                <a:solidFill>
                  <a:schemeClr val="dk1"/>
                </a:solidFill>
                <a:highlight>
                  <a:srgbClr val="FFFFFF"/>
                </a:highlight>
                <a:latin typeface="Titillium Web"/>
                <a:ea typeface="Titillium Web"/>
                <a:cs typeface="Titillium Web"/>
                <a:sym typeface="Titillium Web"/>
              </a:rPr>
              <a:t>This WP aims at identifying  codes that require intensive computational resources to face the next generation of scientific challenges and performs their </a:t>
            </a:r>
            <a:r>
              <a:rPr lang="it-IT" sz="1500" b="1">
                <a:solidFill>
                  <a:schemeClr val="dk1"/>
                </a:solidFill>
                <a:highlight>
                  <a:srgbClr val="FFFFFF"/>
                </a:highlight>
                <a:latin typeface="Titillium Web"/>
                <a:ea typeface="Titillium Web"/>
                <a:cs typeface="Titillium Web"/>
                <a:sym typeface="Titillium Web"/>
              </a:rPr>
              <a:t>re-design, re-factoring and optimisation</a:t>
            </a:r>
            <a:r>
              <a:rPr lang="it-IT" sz="1500">
                <a:solidFill>
                  <a:schemeClr val="dk1"/>
                </a:solidFill>
                <a:highlight>
                  <a:srgbClr val="FFFFFF"/>
                </a:highlight>
                <a:latin typeface="Titillium Web"/>
                <a:ea typeface="Titillium Web"/>
                <a:cs typeface="Titillium Web"/>
                <a:sym typeface="Titillium Web"/>
              </a:rPr>
              <a:t> in order to effectively exploit state-of-the-art </a:t>
            </a:r>
            <a:r>
              <a:rPr lang="it-IT" sz="1500" b="1">
                <a:solidFill>
                  <a:schemeClr val="dk1"/>
                </a:solidFill>
                <a:highlight>
                  <a:srgbClr val="FFFFFF"/>
                </a:highlight>
                <a:latin typeface="Titillium Web"/>
                <a:ea typeface="Titillium Web"/>
                <a:cs typeface="Titillium Web"/>
                <a:sym typeface="Titillium Web"/>
              </a:rPr>
              <a:t>HPC solutions</a:t>
            </a:r>
            <a:r>
              <a:rPr lang="it-IT" sz="1500">
                <a:solidFill>
                  <a:schemeClr val="dk1"/>
                </a:solidFill>
                <a:highlight>
                  <a:srgbClr val="FFFFFF"/>
                </a:highlight>
                <a:latin typeface="Titillium Web"/>
                <a:ea typeface="Titillium Web"/>
                <a:cs typeface="Titillium Web"/>
                <a:sym typeface="Titillium Web"/>
              </a:rPr>
              <a:t>.</a:t>
            </a:r>
            <a:endParaRPr sz="1500">
              <a:solidFill>
                <a:schemeClr val="dk1"/>
              </a:solidFill>
              <a:highlight>
                <a:srgbClr val="FFFFFF"/>
              </a:highlight>
              <a:latin typeface="Titillium Web"/>
              <a:ea typeface="Titillium Web"/>
              <a:cs typeface="Titillium Web"/>
              <a:sym typeface="Titillium Web"/>
            </a:endParaRPr>
          </a:p>
          <a:p>
            <a:pPr marL="0" marR="0" lvl="0" indent="0" algn="l" rtl="0">
              <a:lnSpc>
                <a:spcPct val="90000"/>
              </a:lnSpc>
              <a:spcBef>
                <a:spcPts val="0"/>
              </a:spcBef>
              <a:spcAft>
                <a:spcPts val="0"/>
              </a:spcAft>
              <a:buClr>
                <a:schemeClr val="dk1"/>
              </a:buClr>
              <a:buSzPts val="1100"/>
              <a:buFont typeface="Arial"/>
              <a:buNone/>
            </a:pPr>
            <a:r>
              <a:rPr lang="it-IT" sz="1100" b="0" i="0" u="none" strike="noStrike" cap="none">
                <a:solidFill>
                  <a:schemeClr val="dk1"/>
                </a:solidFill>
                <a:latin typeface="Titillium Web"/>
                <a:ea typeface="Titillium Web"/>
                <a:cs typeface="Titillium Web"/>
                <a:sym typeface="Titillium Web"/>
              </a:rPr>
              <a:t>	 </a:t>
            </a:r>
            <a:endParaRPr sz="1100" b="0" i="0" u="none" strike="noStrike" cap="none">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Clr>
                <a:schemeClr val="dk1"/>
              </a:buClr>
              <a:buSzPts val="1500"/>
              <a:buFont typeface="Arial"/>
              <a:buNone/>
            </a:pP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b="1" i="0" u="none" strike="noStrike" cap="none">
                <a:solidFill>
                  <a:schemeClr val="dk1"/>
                </a:solidFill>
                <a:latin typeface="Titillium Web"/>
                <a:ea typeface="Titillium Web"/>
                <a:cs typeface="Titillium Web"/>
                <a:sym typeface="Titillium Web"/>
              </a:rPr>
              <a:t>Main </a:t>
            </a:r>
            <a:r>
              <a:rPr lang="it-IT" sz="1500" b="1">
                <a:solidFill>
                  <a:schemeClr val="dk1"/>
                </a:solidFill>
                <a:latin typeface="Titillium Web"/>
                <a:ea typeface="Titillium Web"/>
                <a:cs typeface="Titillium Web"/>
                <a:sym typeface="Titillium Web"/>
              </a:rPr>
              <a:t>Tasks overview:</a:t>
            </a:r>
            <a:endParaRPr sz="1600" b="1" u="sng">
              <a:solidFill>
                <a:srgbClr val="2F5496"/>
              </a:solidFill>
              <a:latin typeface="Titillium Web"/>
              <a:ea typeface="Titillium Web"/>
              <a:cs typeface="Titillium Web"/>
              <a:sym typeface="Titillium Web"/>
            </a:endParaRPr>
          </a:p>
        </p:txBody>
      </p:sp>
      <p:graphicFrame>
        <p:nvGraphicFramePr>
          <p:cNvPr id="494" name="Google Shape;494;g27c6acb18c3_13_107"/>
          <p:cNvGraphicFramePr/>
          <p:nvPr/>
        </p:nvGraphicFramePr>
        <p:xfrm>
          <a:off x="860600" y="3188050"/>
          <a:ext cx="10287000" cy="2337726"/>
        </p:xfrm>
        <a:graphic>
          <a:graphicData uri="http://schemas.openxmlformats.org/drawingml/2006/table">
            <a:tbl>
              <a:tblPr>
                <a:noFill/>
                <a:tableStyleId>{F00F2969-47FF-47BC-B6A5-73630CABE9CA}</a:tableStyleId>
              </a:tblPr>
              <a:tblGrid>
                <a:gridCol w="798575">
                  <a:extLst>
                    <a:ext uri="{9D8B030D-6E8A-4147-A177-3AD203B41FA5}">
                      <a16:colId xmlns:a16="http://schemas.microsoft.com/office/drawing/2014/main" val="20000"/>
                    </a:ext>
                  </a:extLst>
                </a:gridCol>
                <a:gridCol w="94884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it-IT" sz="1600" b="1">
                          <a:solidFill>
                            <a:schemeClr val="dk1"/>
                          </a:solidFill>
                          <a:latin typeface="Titillium Web"/>
                          <a:ea typeface="Titillium Web"/>
                          <a:cs typeface="Titillium Web"/>
                          <a:sym typeface="Titillium Web"/>
                        </a:rPr>
                        <a:t>Selection, Analysis and testing of codes, algorithms and programming models; development plan.</a:t>
                      </a:r>
                      <a:endParaRPr sz="1600" b="1">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None/>
                      </a:pPr>
                      <a:endParaRPr sz="1200" b="1">
                        <a:solidFill>
                          <a:schemeClr val="dk1"/>
                        </a:solidFill>
                        <a:latin typeface="Titillium Web"/>
                        <a:ea typeface="Titillium Web"/>
                        <a:cs typeface="Titillium Web"/>
                        <a:sym typeface="Titillium Web"/>
                      </a:endParaRPr>
                    </a:p>
                    <a:p>
                      <a:pPr marL="0" lvl="0" indent="0" algn="l" rtl="0">
                        <a:lnSpc>
                          <a:spcPct val="90000"/>
                        </a:lnSpc>
                        <a:spcBef>
                          <a:spcPts val="0"/>
                        </a:spcBef>
                        <a:spcAft>
                          <a:spcPts val="0"/>
                        </a:spcAft>
                        <a:buNone/>
                      </a:pPr>
                      <a:r>
                        <a:rPr lang="it-IT" sz="1200" b="1">
                          <a:solidFill>
                            <a:schemeClr val="dk1"/>
                          </a:solidFill>
                          <a:latin typeface="Titillium Web"/>
                          <a:ea typeface="Titillium Web"/>
                          <a:cs typeface="Titillium Web"/>
                          <a:sym typeface="Titillium Web"/>
                        </a:rPr>
                        <a:t>Status: </a:t>
                      </a:r>
                      <a:r>
                        <a:rPr lang="it-IT" sz="1200">
                          <a:solidFill>
                            <a:schemeClr val="dk1"/>
                          </a:solidFill>
                          <a:latin typeface="Titillium Web"/>
                          <a:ea typeface="Titillium Web"/>
                          <a:cs typeface="Titillium Web"/>
                          <a:sym typeface="Titillium Web"/>
                        </a:rPr>
                        <a:t>Completed</a:t>
                      </a:r>
                      <a:endParaRPr sz="1200">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it-IT" sz="1600" b="1">
                          <a:latin typeface="Titillium Web"/>
                          <a:ea typeface="Titillium Web"/>
                          <a:cs typeface="Titillium Web"/>
                          <a:sym typeface="Titillium Web"/>
                        </a:rPr>
                        <a:t>Software Development, Refactoring, and Optimization</a:t>
                      </a:r>
                      <a:r>
                        <a:rPr lang="it-IT" sz="1600">
                          <a:latin typeface="Titillium Web"/>
                          <a:ea typeface="Titillium Web"/>
                          <a:cs typeface="Titillium Web"/>
                          <a:sym typeface="Titillium Web"/>
                        </a:rPr>
                        <a:t>.</a:t>
                      </a:r>
                      <a:endParaRPr sz="1600">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600">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1400"/>
                        </a:spcBef>
                        <a:spcAft>
                          <a:spcPts val="0"/>
                        </a:spcAft>
                        <a:buNone/>
                      </a:pPr>
                      <a:r>
                        <a:rPr lang="it-IT" sz="1600" b="1">
                          <a:solidFill>
                            <a:schemeClr val="dk1"/>
                          </a:solidFill>
                          <a:latin typeface="Titillium Web"/>
                          <a:ea typeface="Titillium Web"/>
                          <a:cs typeface="Titillium Web"/>
                          <a:sym typeface="Titillium Web"/>
                        </a:rPr>
                        <a:t>Integration, Verification, and Validation </a:t>
                      </a:r>
                      <a:endParaRPr sz="1600" b="1">
                        <a:solidFill>
                          <a:schemeClr val="dk1"/>
                        </a:solidFill>
                        <a:latin typeface="Titillium Web"/>
                        <a:ea typeface="Titillium Web"/>
                        <a:cs typeface="Titillium Web"/>
                        <a:sym typeface="Titillium Web"/>
                      </a:endParaRPr>
                    </a:p>
                    <a:p>
                      <a:pPr marL="0" lvl="0" indent="0" algn="l" rtl="0">
                        <a:lnSpc>
                          <a:spcPct val="115000"/>
                        </a:lnSpc>
                        <a:spcBef>
                          <a:spcPts val="1200"/>
                        </a:spcBef>
                        <a:spcAft>
                          <a:spcPts val="1200"/>
                        </a:spcAft>
                        <a:buNone/>
                      </a:pPr>
                      <a:r>
                        <a:rPr lang="it-IT" sz="1200" b="1">
                          <a:solidFill>
                            <a:schemeClr val="dk1"/>
                          </a:solidFill>
                          <a:latin typeface="Titillium Web"/>
                          <a:ea typeface="Titillium Web"/>
                          <a:cs typeface="Titillium Web"/>
                          <a:sym typeface="Titillium Web"/>
                        </a:rPr>
                        <a:t>Status:</a:t>
                      </a:r>
                      <a:r>
                        <a:rPr lang="it-IT" sz="1200">
                          <a:solidFill>
                            <a:schemeClr val="dk1"/>
                          </a:solidFill>
                          <a:latin typeface="Titillium Web"/>
                          <a:ea typeface="Titillium Web"/>
                          <a:cs typeface="Titillium Web"/>
                          <a:sym typeface="Titillium Web"/>
                        </a:rPr>
                        <a:t> On time, progressing according to plan.</a:t>
                      </a:r>
                      <a:endParaRPr sz="1200" b="1">
                        <a:solidFill>
                          <a:schemeClr val="dk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495" name="Google Shape;495;g27c6acb18c3_13_107"/>
          <p:cNvPicPr preferRelativeResize="0"/>
          <p:nvPr/>
        </p:nvPicPr>
        <p:blipFill>
          <a:blip r:embed="rId5">
            <a:alphaModFix/>
          </a:blip>
          <a:stretch>
            <a:fillRect/>
          </a:stretch>
        </p:blipFill>
        <p:spPr>
          <a:xfrm>
            <a:off x="967000" y="3271175"/>
            <a:ext cx="646975" cy="309600"/>
          </a:xfrm>
          <a:prstGeom prst="rect">
            <a:avLst/>
          </a:prstGeom>
          <a:noFill/>
          <a:ln>
            <a:noFill/>
          </a:ln>
        </p:spPr>
      </p:pic>
      <p:sp>
        <p:nvSpPr>
          <p:cNvPr id="496" name="Google Shape;496;g27c6acb18c3_13_107"/>
          <p:cNvSpPr/>
          <p:nvPr/>
        </p:nvSpPr>
        <p:spPr>
          <a:xfrm>
            <a:off x="966475" y="4772825"/>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497" name="Google Shape;497;g27c6acb18c3_13_107"/>
          <p:cNvGrpSpPr/>
          <p:nvPr/>
        </p:nvGrpSpPr>
        <p:grpSpPr>
          <a:xfrm>
            <a:off x="966475" y="4022000"/>
            <a:ext cx="648000" cy="309600"/>
            <a:chOff x="966475" y="4022000"/>
            <a:chExt cx="648000" cy="309600"/>
          </a:xfrm>
        </p:grpSpPr>
        <p:sp>
          <p:nvSpPr>
            <p:cNvPr id="498" name="Google Shape;498;g27c6acb18c3_13_107"/>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99" name="Google Shape;499;g27c6acb18c3_13_107"/>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500" name="Google Shape;500;g27c6acb18c3_13_107"/>
          <p:cNvSpPr/>
          <p:nvPr/>
        </p:nvSpPr>
        <p:spPr>
          <a:xfrm>
            <a:off x="1169113" y="4860275"/>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pic>
        <p:nvPicPr>
          <p:cNvPr id="1157" name="Google Shape;1157;g3352f2ce93d_0_118"/>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158" name="Google Shape;1158;g3352f2ce93d_0_118"/>
          <p:cNvGrpSpPr/>
          <p:nvPr/>
        </p:nvGrpSpPr>
        <p:grpSpPr>
          <a:xfrm>
            <a:off x="0" y="6511282"/>
            <a:ext cx="12192000" cy="361767"/>
            <a:chOff x="0" y="6511282"/>
            <a:chExt cx="12192000" cy="361767"/>
          </a:xfrm>
        </p:grpSpPr>
        <p:pic>
          <p:nvPicPr>
            <p:cNvPr id="1159" name="Google Shape;1159;g3352f2ce93d_0_118"/>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160" name="Google Shape;1160;g3352f2ce93d_0_118"/>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61" name="Google Shape;1161;g3352f2ce93d_0_118"/>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2" name="Google Shape;1129;g3352f2ce93d_0_60">
            <a:extLst>
              <a:ext uri="{FF2B5EF4-FFF2-40B4-BE49-F238E27FC236}">
                <a16:creationId xmlns:a16="http://schemas.microsoft.com/office/drawing/2014/main" id="{F4B2AD71-E6B3-949E-7B9F-DC12F5024943}"/>
              </a:ext>
            </a:extLst>
          </p:cNvPr>
          <p:cNvSpPr txBox="1"/>
          <p:nvPr/>
        </p:nvSpPr>
        <p:spPr>
          <a:xfrm>
            <a:off x="381974" y="1034100"/>
            <a:ext cx="11315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dirty="0">
                <a:solidFill>
                  <a:schemeClr val="dk1"/>
                </a:solidFill>
                <a:latin typeface="Titillium Web"/>
                <a:ea typeface="Titillium Web"/>
                <a:cs typeface="Titillium Web"/>
                <a:sym typeface="Titillium Web"/>
              </a:rPr>
              <a:t>Innovation </a:t>
            </a:r>
            <a:r>
              <a:rPr lang="it-IT" sz="2100" b="1" dirty="0" err="1">
                <a:solidFill>
                  <a:schemeClr val="dk1"/>
                </a:solidFill>
                <a:latin typeface="Titillium Web"/>
                <a:ea typeface="Titillium Web"/>
                <a:cs typeface="Titillium Web"/>
                <a:sym typeface="Titillium Web"/>
              </a:rPr>
              <a:t>Grants</a:t>
            </a:r>
            <a:r>
              <a:rPr lang="it-IT" sz="2100" b="1" dirty="0">
                <a:solidFill>
                  <a:schemeClr val="dk1"/>
                </a:solidFill>
                <a:latin typeface="Titillium Web"/>
                <a:ea typeface="Titillium Web"/>
                <a:cs typeface="Titillium Web"/>
                <a:sym typeface="Titillium Web"/>
              </a:rPr>
              <a:t> (</a:t>
            </a:r>
            <a:r>
              <a:rPr lang="it-IT" sz="2100" b="1" dirty="0" err="1">
                <a:solidFill>
                  <a:schemeClr val="dk1"/>
                </a:solidFill>
                <a:latin typeface="Titillium Web"/>
                <a:ea typeface="Titillium Web"/>
                <a:cs typeface="Titillium Web"/>
                <a:sym typeface="Titillium Web"/>
              </a:rPr>
              <a:t>IGs</a:t>
            </a:r>
            <a:r>
              <a:rPr lang="it-IT" sz="2100" b="1" dirty="0">
                <a:solidFill>
                  <a:schemeClr val="dk1"/>
                </a:solidFill>
                <a:latin typeface="Titillium Web"/>
                <a:ea typeface="Titillium Web"/>
                <a:cs typeface="Titillium Web"/>
                <a:sym typeface="Titillium Web"/>
              </a:rPr>
              <a:t>)</a:t>
            </a:r>
            <a:endParaRPr sz="2100" b="1" i="0" u="none" strike="noStrike" cap="none" dirty="0">
              <a:solidFill>
                <a:schemeClr val="dk1"/>
              </a:solidFill>
              <a:latin typeface="Titillium Web"/>
              <a:ea typeface="Titillium Web"/>
              <a:cs typeface="Titillium Web"/>
              <a:sym typeface="Titillium Web"/>
            </a:endParaRPr>
          </a:p>
        </p:txBody>
      </p:sp>
      <p:pic>
        <p:nvPicPr>
          <p:cNvPr id="4" name="Picture 3" descr="A screenshot of a computer&#10;&#10;AI-generated content may be incorrect.">
            <a:extLst>
              <a:ext uri="{FF2B5EF4-FFF2-40B4-BE49-F238E27FC236}">
                <a16:creationId xmlns:a16="http://schemas.microsoft.com/office/drawing/2014/main" id="{FEE69E3F-EAC5-3EE8-E2CF-74ACAEEB0662}"/>
              </a:ext>
            </a:extLst>
          </p:cNvPr>
          <p:cNvPicPr>
            <a:picLocks noChangeAspect="1"/>
          </p:cNvPicPr>
          <p:nvPr/>
        </p:nvPicPr>
        <p:blipFill>
          <a:blip r:embed="rId5"/>
          <a:stretch>
            <a:fillRect/>
          </a:stretch>
        </p:blipFill>
        <p:spPr>
          <a:xfrm>
            <a:off x="4157980" y="1600401"/>
            <a:ext cx="7772400" cy="4718232"/>
          </a:xfrm>
          <a:prstGeom prst="rect">
            <a:avLst/>
          </a:prstGeom>
        </p:spPr>
      </p:pic>
      <p:sp>
        <p:nvSpPr>
          <p:cNvPr id="5" name="Right Arrow 4">
            <a:extLst>
              <a:ext uri="{FF2B5EF4-FFF2-40B4-BE49-F238E27FC236}">
                <a16:creationId xmlns:a16="http://schemas.microsoft.com/office/drawing/2014/main" id="{C2A6CFB3-14D5-2832-2600-013FCA4955DF}"/>
              </a:ext>
            </a:extLst>
          </p:cNvPr>
          <p:cNvSpPr/>
          <p:nvPr/>
        </p:nvSpPr>
        <p:spPr>
          <a:xfrm>
            <a:off x="1085850" y="2120895"/>
            <a:ext cx="2023110" cy="1040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28 May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pic>
        <p:nvPicPr>
          <p:cNvPr id="1169" name="Google Shape;1169;g3352f2ce93d_0_129"/>
          <p:cNvPicPr preferRelativeResize="0"/>
          <p:nvPr/>
        </p:nvPicPr>
        <p:blipFill rotWithShape="1">
          <a:blip r:embed="rId3">
            <a:alphaModFix/>
          </a:blip>
          <a:srcRect/>
          <a:stretch/>
        </p:blipFill>
        <p:spPr>
          <a:xfrm>
            <a:off x="-3" y="0"/>
            <a:ext cx="12192000" cy="850899"/>
          </a:xfrm>
          <a:prstGeom prst="rect">
            <a:avLst/>
          </a:prstGeom>
          <a:noFill/>
          <a:ln>
            <a:noFill/>
          </a:ln>
        </p:spPr>
      </p:pic>
      <p:sp>
        <p:nvSpPr>
          <p:cNvPr id="1170" name="Google Shape;1170;g3352f2ce93d_0_129"/>
          <p:cNvSpPr txBox="1"/>
          <p:nvPr/>
        </p:nvSpPr>
        <p:spPr>
          <a:xfrm>
            <a:off x="2500851" y="653675"/>
            <a:ext cx="7256400" cy="42480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it-IT" sz="2400" b="1" i="0" u="none" strike="noStrike" cap="none">
                <a:solidFill>
                  <a:srgbClr val="1C7FFF"/>
                </a:solidFill>
                <a:latin typeface="Titillium Web"/>
                <a:ea typeface="Titillium Web"/>
                <a:cs typeface="Titillium Web"/>
                <a:sym typeface="Titillium Web"/>
              </a:rPr>
              <a:t>Spoke 3 - </a:t>
            </a:r>
            <a:r>
              <a:rPr lang="it-IT" sz="2400" b="1">
                <a:solidFill>
                  <a:srgbClr val="1C7FFF"/>
                </a:solidFill>
                <a:latin typeface="Titillium Web"/>
                <a:ea typeface="Titillium Web"/>
                <a:cs typeface="Titillium Web"/>
                <a:sym typeface="Titillium Web"/>
              </a:rPr>
              <a:t>Innovation Grants</a:t>
            </a:r>
            <a:endParaRPr sz="1400" b="0" i="0" u="none" strike="noStrike" cap="none">
              <a:solidFill>
                <a:srgbClr val="000000"/>
              </a:solidFill>
              <a:latin typeface="Titillium Web"/>
              <a:ea typeface="Titillium Web"/>
              <a:cs typeface="Titillium Web"/>
              <a:sym typeface="Titillium Web"/>
            </a:endParaRPr>
          </a:p>
        </p:txBody>
      </p:sp>
      <p:sp>
        <p:nvSpPr>
          <p:cNvPr id="1171" name="Google Shape;1171;g3352f2ce93d_0_129"/>
          <p:cNvSpPr txBox="1"/>
          <p:nvPr/>
        </p:nvSpPr>
        <p:spPr>
          <a:xfrm>
            <a:off x="83850" y="1078475"/>
            <a:ext cx="12024300" cy="5661300"/>
          </a:xfrm>
          <a:prstGeom prst="rect">
            <a:avLst/>
          </a:prstGeom>
          <a:noFill/>
          <a:ln>
            <a:noFill/>
          </a:ln>
        </p:spPr>
        <p:txBody>
          <a:bodyPr spcFirstLastPara="1" wrap="square" lIns="360000" tIns="45700" rIns="91425" bIns="45700" anchor="t" anchorCtr="0">
            <a:spAutoFit/>
          </a:bodyPr>
          <a:lstStyle/>
          <a:p>
            <a:pPr marL="0" marR="0" lvl="0" indent="0" algn="just" rtl="0">
              <a:lnSpc>
                <a:spcPct val="90000"/>
              </a:lnSpc>
              <a:spcBef>
                <a:spcPts val="0"/>
              </a:spcBef>
              <a:spcAft>
                <a:spcPts val="0"/>
              </a:spcAft>
              <a:buNone/>
            </a:pPr>
            <a:r>
              <a:rPr lang="it-IT" sz="2000" b="1">
                <a:solidFill>
                  <a:srgbClr val="FF0000"/>
                </a:solidFill>
                <a:latin typeface="Titillium Web"/>
                <a:ea typeface="Titillium Web"/>
                <a:cs typeface="Titillium Web"/>
                <a:sym typeface="Titillium Web"/>
              </a:rPr>
              <a:t>-</a:t>
            </a:r>
            <a:r>
              <a:rPr lang="it-IT" sz="2000" b="1" i="0" u="none" strike="noStrike" cap="none">
                <a:solidFill>
                  <a:srgbClr val="FF0000"/>
                </a:solidFill>
                <a:latin typeface="Titillium Web"/>
                <a:ea typeface="Titillium Web"/>
                <a:cs typeface="Titillium Web"/>
                <a:sym typeface="Titillium Web"/>
              </a:rPr>
              <a:t> </a:t>
            </a:r>
            <a:r>
              <a:rPr lang="it-IT" sz="2000" b="1">
                <a:solidFill>
                  <a:srgbClr val="FF0000"/>
                </a:solidFill>
                <a:latin typeface="Titillium Web"/>
                <a:ea typeface="Titillium Web"/>
                <a:cs typeface="Titillium Web"/>
                <a:sym typeface="Titillium Web"/>
              </a:rPr>
              <a:t>HaMMon/HMMA/HAEQ: </a:t>
            </a:r>
            <a:r>
              <a:rPr lang="it-IT" sz="2000">
                <a:solidFill>
                  <a:schemeClr val="dk1"/>
                </a:solidFill>
                <a:latin typeface="Titillium Web"/>
                <a:ea typeface="Titillium Web"/>
                <a:cs typeface="Titillium Web"/>
                <a:sym typeface="Titillium Web"/>
              </a:rPr>
              <a:t>The HaMMon (Hazard Mapping and Vulnerability Monitoring) project </a:t>
            </a:r>
            <a:r>
              <a:rPr lang="it-IT" sz="2000" u="sng">
                <a:solidFill>
                  <a:schemeClr val="dk1"/>
                </a:solidFill>
                <a:latin typeface="Titillium Web"/>
                <a:ea typeface="Titillium Web"/>
                <a:cs typeface="Titillium Web"/>
                <a:sym typeface="Titillium Web"/>
              </a:rPr>
              <a:t>aims at developing tools and methodologies for the quantification of the impact of extreme natural events on the Italian territory</a:t>
            </a:r>
            <a:r>
              <a:rPr lang="it-IT" sz="2000">
                <a:solidFill>
                  <a:schemeClr val="dk1"/>
                </a:solidFill>
                <a:latin typeface="Titillium Web"/>
                <a:ea typeface="Titillium Web"/>
                <a:cs typeface="Titillium Web"/>
                <a:sym typeface="Titillium Web"/>
              </a:rPr>
              <a:t>. Unipol and ICSC started the acquisition of a first significant set of datasets (UAV, satellite, street view) for Mapping the main characteristics of the built environment in Italy, integrating data on landslides and geological instability to provide a comprehensive understanding of territorial risks. </a:t>
            </a:r>
            <a:r>
              <a:rPr lang="it-IT" sz="2000" u="sng">
                <a:solidFill>
                  <a:schemeClr val="dk1"/>
                </a:solidFill>
                <a:latin typeface="Titillium Web"/>
                <a:ea typeface="Titillium Web"/>
                <a:cs typeface="Titillium Web"/>
                <a:sym typeface="Titillium Web"/>
              </a:rPr>
              <a:t>Spoke 3 is involved on the creation of digital twins from uav photogrammetry and development of algorithms for the damage identification and estimation and the classification of the built environment.</a:t>
            </a:r>
            <a:r>
              <a:rPr lang="it-IT" sz="2000">
                <a:solidFill>
                  <a:schemeClr val="dk1"/>
                </a:solidFill>
                <a:latin typeface="Titillium Web"/>
                <a:ea typeface="Titillium Web"/>
                <a:cs typeface="Titillium Web"/>
                <a:sym typeface="Titillium Web"/>
              </a:rPr>
              <a:t> The activities planned in the Hammon project are compliant with the research program of Spoke 3 and will contribute to further enhance their scientific/technological outcomes: </a:t>
            </a:r>
            <a:r>
              <a:rPr lang="it-IT" sz="2000" b="1">
                <a:solidFill>
                  <a:schemeClr val="dk1"/>
                </a:solidFill>
                <a:latin typeface="Titillium Web"/>
                <a:ea typeface="Titillium Web"/>
                <a:cs typeface="Titillium Web"/>
                <a:sym typeface="Titillium Web"/>
              </a:rPr>
              <a:t>Artificial intelligence techniques and Scientific Visualization. This techniques are mainly developed on Spoke 3/WP3 and will be also adopted for Big Data analysis of the large projects: SKA, Large Scale Simulations</a:t>
            </a:r>
            <a:r>
              <a:rPr lang="it-IT" sz="1800">
                <a:solidFill>
                  <a:schemeClr val="dk1"/>
                </a:solidFill>
                <a:latin typeface="Titillium Web"/>
                <a:ea typeface="Titillium Web"/>
                <a:cs typeface="Titillium Web"/>
                <a:sym typeface="Titillium Web"/>
              </a:rPr>
              <a:t>. </a:t>
            </a:r>
            <a:r>
              <a:rPr lang="it-IT" sz="1800" b="1">
                <a:solidFill>
                  <a:schemeClr val="accent1"/>
                </a:solidFill>
                <a:latin typeface="Titillium Web"/>
                <a:ea typeface="Titillium Web"/>
                <a:cs typeface="Titillium Web"/>
                <a:sym typeface="Titillium Web"/>
              </a:rPr>
              <a:t>Spoke activities completed at 60% on average. Unipol the proponent  of the projects and Spoke 3 is the coordinating Spoke.</a:t>
            </a:r>
            <a:endParaRPr sz="1800" b="1">
              <a:solidFill>
                <a:schemeClr val="accent1"/>
              </a:solidFill>
              <a:latin typeface="Titillium Web"/>
              <a:ea typeface="Titillium Web"/>
              <a:cs typeface="Titillium Web"/>
              <a:sym typeface="Titillium Web"/>
            </a:endParaRPr>
          </a:p>
          <a:p>
            <a:pPr marL="0" marR="0" lvl="0" indent="0" algn="just" rtl="0">
              <a:lnSpc>
                <a:spcPct val="90000"/>
              </a:lnSpc>
              <a:spcBef>
                <a:spcPts val="0"/>
              </a:spcBef>
              <a:spcAft>
                <a:spcPts val="0"/>
              </a:spcAft>
              <a:buNone/>
            </a:pPr>
            <a:endParaRPr sz="1800">
              <a:solidFill>
                <a:schemeClr val="dk1"/>
              </a:solidFill>
              <a:latin typeface="Titillium Web"/>
              <a:ea typeface="Titillium Web"/>
              <a:cs typeface="Titillium Web"/>
              <a:sym typeface="Titillium Web"/>
            </a:endParaRPr>
          </a:p>
          <a:p>
            <a:pPr marL="0" marR="0" lvl="0" indent="0" algn="just" rtl="0">
              <a:lnSpc>
                <a:spcPct val="90000"/>
              </a:lnSpc>
              <a:spcBef>
                <a:spcPts val="0"/>
              </a:spcBef>
              <a:spcAft>
                <a:spcPts val="0"/>
              </a:spcAft>
              <a:buNone/>
            </a:pPr>
            <a:r>
              <a:rPr lang="it-IT" sz="2000" b="1">
                <a:solidFill>
                  <a:srgbClr val="FF0000"/>
                </a:solidFill>
                <a:latin typeface="Titillium Web"/>
                <a:ea typeface="Titillium Web"/>
                <a:cs typeface="Titillium Web"/>
                <a:sym typeface="Titillium Web"/>
              </a:rPr>
              <a:t>-</a:t>
            </a:r>
            <a:r>
              <a:rPr lang="it-IT" sz="1800" b="1">
                <a:solidFill>
                  <a:srgbClr val="FF0000"/>
                </a:solidFill>
                <a:latin typeface="Titillium Web"/>
                <a:ea typeface="Titillium Web"/>
                <a:cs typeface="Titillium Web"/>
                <a:sym typeface="Titillium Web"/>
              </a:rPr>
              <a:t> </a:t>
            </a:r>
            <a:r>
              <a:rPr lang="it-IT" sz="2000" b="1">
                <a:solidFill>
                  <a:srgbClr val="FF0000"/>
                </a:solidFill>
                <a:latin typeface="Titillium Web"/>
                <a:ea typeface="Titillium Web"/>
                <a:cs typeface="Titillium Web"/>
                <a:sym typeface="Titillium Web"/>
              </a:rPr>
              <a:t>IDL/IGUC: </a:t>
            </a:r>
            <a:r>
              <a:rPr lang="it-IT" sz="1800">
                <a:solidFill>
                  <a:schemeClr val="dk1"/>
                </a:solidFill>
                <a:latin typeface="Titillium Web"/>
                <a:ea typeface="Titillium Web"/>
                <a:cs typeface="Titillium Web"/>
                <a:sym typeface="Titillium Web"/>
              </a:rPr>
              <a:t>The Project aims at creating a </a:t>
            </a:r>
            <a:r>
              <a:rPr lang="it-IT" sz="1800" u="sng">
                <a:solidFill>
                  <a:schemeClr val="dk1"/>
                </a:solidFill>
                <a:latin typeface="Titillium Web"/>
                <a:ea typeface="Titillium Web"/>
                <a:cs typeface="Titillium Web"/>
                <a:sym typeface="Titillium Web"/>
              </a:rPr>
              <a:t>Data Lake service, supporting a seamless access to space and ground-based observations and simulated data</a:t>
            </a:r>
            <a:r>
              <a:rPr lang="it-IT" sz="1800">
                <a:solidFill>
                  <a:schemeClr val="dk1"/>
                </a:solidFill>
                <a:latin typeface="Titillium Web"/>
                <a:ea typeface="Titillium Web"/>
                <a:cs typeface="Titillium Web"/>
                <a:sym typeface="Titillium Web"/>
              </a:rPr>
              <a:t>. The project addresses the design and commissioning of an interoperable, distributed data archive, relying on state-of-the-art open technologies, supporting both science and industry.  </a:t>
            </a:r>
            <a:r>
              <a:rPr lang="it-IT" sz="1800" b="1">
                <a:solidFill>
                  <a:schemeClr val="dk1"/>
                </a:solidFill>
                <a:latin typeface="Titillium Web"/>
                <a:ea typeface="Titillium Web"/>
                <a:cs typeface="Titillium Web"/>
                <a:sym typeface="Titillium Web"/>
              </a:rPr>
              <a:t>Spoke 3 WP4 target are strictly related to the activities carried out in this project: SKA,  LOFAR, BIrales, Fermi and  Gaia ESA mission to study and the implement an  IVOA/FAIR compliant data model for the correct description and handling of the data sets</a:t>
            </a:r>
            <a:r>
              <a:rPr lang="it-IT" sz="1800">
                <a:solidFill>
                  <a:schemeClr val="dk1"/>
                </a:solidFill>
                <a:latin typeface="Titillium Web"/>
                <a:ea typeface="Titillium Web"/>
                <a:cs typeface="Titillium Web"/>
                <a:sym typeface="Titillium Web"/>
              </a:rPr>
              <a:t>.  Spoke 3 is the proponent Spoke of the projects. </a:t>
            </a:r>
            <a:r>
              <a:rPr lang="it-IT" sz="1800" b="1">
                <a:solidFill>
                  <a:schemeClr val="accent1"/>
                </a:solidFill>
                <a:latin typeface="Titillium Web"/>
                <a:ea typeface="Titillium Web"/>
                <a:cs typeface="Titillium Web"/>
                <a:sym typeface="Titillium Web"/>
              </a:rPr>
              <a:t>Spoke activities completed at 40-45%. Leonardo  is the proponent  of the projects and Spoke 3 is the coordinating Spoke.</a:t>
            </a:r>
            <a:endParaRPr sz="1800" b="1">
              <a:solidFill>
                <a:schemeClr val="accent1"/>
              </a:solidFill>
              <a:latin typeface="Titillium Web"/>
              <a:ea typeface="Titillium Web"/>
              <a:cs typeface="Titillium Web"/>
              <a:sym typeface="Titillium Web"/>
            </a:endParaRPr>
          </a:p>
          <a:p>
            <a:pPr marL="0" marR="0" lvl="0" indent="0" algn="l" rtl="0">
              <a:lnSpc>
                <a:spcPct val="90000"/>
              </a:lnSpc>
              <a:spcBef>
                <a:spcPts val="0"/>
              </a:spcBef>
              <a:spcAft>
                <a:spcPts val="0"/>
              </a:spcAft>
              <a:buNone/>
            </a:pPr>
            <a:endParaRPr sz="1800" b="1">
              <a:solidFill>
                <a:srgbClr val="1528BC"/>
              </a:solidFill>
              <a:latin typeface="Titillium Web"/>
              <a:ea typeface="Titillium Web"/>
              <a:cs typeface="Titillium Web"/>
              <a:sym typeface="Titillium Web"/>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1177" name="Google Shape;1177;g3352f2ce93d_0_136"/>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178" name="Google Shape;1178;g3352f2ce93d_0_136"/>
          <p:cNvGrpSpPr/>
          <p:nvPr/>
        </p:nvGrpSpPr>
        <p:grpSpPr>
          <a:xfrm>
            <a:off x="0" y="6511282"/>
            <a:ext cx="12192000" cy="361767"/>
            <a:chOff x="0" y="6511282"/>
            <a:chExt cx="12192000" cy="361767"/>
          </a:xfrm>
        </p:grpSpPr>
        <p:pic>
          <p:nvPicPr>
            <p:cNvPr id="1179" name="Google Shape;1179;g3352f2ce93d_0_136"/>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180" name="Google Shape;1180;g3352f2ce93d_0_136"/>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81" name="Google Shape;1181;g3352f2ce93d_0_136"/>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182" name="Google Shape;1182;g3352f2ce93d_0_136"/>
          <p:cNvSpPr txBox="1"/>
          <p:nvPr/>
        </p:nvSpPr>
        <p:spPr>
          <a:xfrm>
            <a:off x="2585601" y="873175"/>
            <a:ext cx="7256400" cy="42480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it-IT" sz="2400" b="1" i="0" u="none" strike="noStrike" cap="none">
                <a:solidFill>
                  <a:srgbClr val="1C7FFF"/>
                </a:solidFill>
                <a:latin typeface="Titillium Web"/>
                <a:ea typeface="Titillium Web"/>
                <a:cs typeface="Titillium Web"/>
                <a:sym typeface="Titillium Web"/>
              </a:rPr>
              <a:t>Spoke 3 - </a:t>
            </a:r>
            <a:r>
              <a:rPr lang="it-IT" sz="2400" b="1">
                <a:solidFill>
                  <a:srgbClr val="1C7FFF"/>
                </a:solidFill>
                <a:latin typeface="Titillium Web"/>
                <a:ea typeface="Titillium Web"/>
                <a:cs typeface="Titillium Web"/>
                <a:sym typeface="Titillium Web"/>
              </a:rPr>
              <a:t>Innovation Grants</a:t>
            </a:r>
            <a:endParaRPr sz="1400" b="0" i="0" u="none" strike="noStrike" cap="none">
              <a:solidFill>
                <a:srgbClr val="000000"/>
              </a:solidFill>
              <a:latin typeface="Titillium Web"/>
              <a:ea typeface="Titillium Web"/>
              <a:cs typeface="Titillium Web"/>
              <a:sym typeface="Titillium Web"/>
            </a:endParaRPr>
          </a:p>
        </p:txBody>
      </p:sp>
      <p:sp>
        <p:nvSpPr>
          <p:cNvPr id="1183" name="Google Shape;1183;g3352f2ce93d_0_136"/>
          <p:cNvSpPr txBox="1"/>
          <p:nvPr/>
        </p:nvSpPr>
        <p:spPr>
          <a:xfrm>
            <a:off x="355650" y="1224388"/>
            <a:ext cx="11480700" cy="5162700"/>
          </a:xfrm>
          <a:prstGeom prst="rect">
            <a:avLst/>
          </a:prstGeom>
          <a:noFill/>
          <a:ln>
            <a:noFill/>
          </a:ln>
        </p:spPr>
        <p:txBody>
          <a:bodyPr spcFirstLastPara="1" wrap="square" lIns="360000" tIns="45700" rIns="91425" bIns="45700" anchor="t" anchorCtr="0">
            <a:spAutoFit/>
          </a:bodyPr>
          <a:lstStyle/>
          <a:p>
            <a:pPr marL="179999" marR="0" lvl="0" indent="-127001" algn="just" rtl="0">
              <a:lnSpc>
                <a:spcPct val="90000"/>
              </a:lnSpc>
              <a:spcBef>
                <a:spcPts val="0"/>
              </a:spcBef>
              <a:spcAft>
                <a:spcPts val="0"/>
              </a:spcAft>
              <a:buClr>
                <a:srgbClr val="1528BC"/>
              </a:buClr>
              <a:buSzPts val="2000"/>
              <a:buFont typeface="Titillium Web"/>
              <a:buChar char="-"/>
            </a:pPr>
            <a:r>
              <a:rPr lang="it-IT" sz="2000" i="0" u="none" strike="noStrike" cap="none">
                <a:solidFill>
                  <a:srgbClr val="1528BC"/>
                </a:solidFill>
                <a:latin typeface="Titillium Web"/>
                <a:ea typeface="Titillium Web"/>
                <a:cs typeface="Titillium Web"/>
                <a:sym typeface="Titillium Web"/>
              </a:rPr>
              <a:t> </a:t>
            </a:r>
            <a:r>
              <a:rPr lang="it-IT" sz="2000" b="1">
                <a:solidFill>
                  <a:srgbClr val="FF0000"/>
                </a:solidFill>
                <a:latin typeface="Titillium Web"/>
                <a:ea typeface="Titillium Web"/>
                <a:cs typeface="Titillium Web"/>
                <a:sym typeface="Titillium Web"/>
              </a:rPr>
              <a:t>TSBS: </a:t>
            </a:r>
            <a:r>
              <a:rPr lang="it-IT" sz="1800">
                <a:solidFill>
                  <a:schemeClr val="dk1"/>
                </a:solidFill>
                <a:latin typeface="Titillium Web"/>
                <a:ea typeface="Titillium Web"/>
                <a:cs typeface="Titillium Web"/>
                <a:sym typeface="Titillium Web"/>
              </a:rPr>
              <a:t>The project applies </a:t>
            </a:r>
            <a:r>
              <a:rPr lang="it-IT" sz="1800" u="sng">
                <a:solidFill>
                  <a:schemeClr val="dk1"/>
                </a:solidFill>
                <a:latin typeface="Titillium Web"/>
                <a:ea typeface="Titillium Web"/>
                <a:cs typeface="Titillium Web"/>
                <a:sym typeface="Titillium Web"/>
              </a:rPr>
              <a:t>ML techniques to analyze sparse time series data in banking, focusing on fraud detection, credit risk, and churn analysis</a:t>
            </a:r>
            <a:r>
              <a:rPr lang="it-IT" sz="1800">
                <a:solidFill>
                  <a:schemeClr val="dk1"/>
                </a:solidFill>
                <a:latin typeface="Titillium Web"/>
                <a:ea typeface="Titillium Web"/>
                <a:cs typeface="Titillium Web"/>
                <a:sym typeface="Titillium Web"/>
              </a:rPr>
              <a:t>. Intesa Sanpaolo has provided a dataset of one million daily time series to identify anomalies and ensure data quality. </a:t>
            </a:r>
            <a:r>
              <a:rPr lang="it-IT" sz="1800" b="1">
                <a:solidFill>
                  <a:schemeClr val="dk1"/>
                </a:solidFill>
                <a:latin typeface="Titillium Web"/>
                <a:ea typeface="Titillium Web"/>
                <a:cs typeface="Titillium Web"/>
                <a:sym typeface="Titillium Web"/>
              </a:rPr>
              <a:t>The project integrates statistical and ML methods, including Isolation Forest and Kalman filters, contributing to Spoke 3 by advancing time series analysis and anomaly detection techniques (techniques commonly used in Astrophysics).</a:t>
            </a:r>
            <a:r>
              <a:rPr lang="it-IT" sz="1800">
                <a:solidFill>
                  <a:schemeClr val="dk1"/>
                </a:solidFill>
                <a:latin typeface="Titillium Web"/>
                <a:ea typeface="Titillium Web"/>
                <a:cs typeface="Titillium Web"/>
                <a:sym typeface="Titillium Web"/>
              </a:rPr>
              <a:t>  Intesa Sanpaolo is the proponent  of the projects and Spoke 3 is the coordinating Spoke. </a:t>
            </a:r>
            <a:r>
              <a:rPr lang="it-IT" sz="1800" b="1">
                <a:solidFill>
                  <a:schemeClr val="accent1"/>
                </a:solidFill>
                <a:latin typeface="Titillium Web"/>
                <a:ea typeface="Titillium Web"/>
                <a:cs typeface="Titillium Web"/>
                <a:sym typeface="Titillium Web"/>
              </a:rPr>
              <a:t>Essentially all but one task completed: Python library ready at 50%.</a:t>
            </a:r>
            <a:endParaRPr sz="1800" b="1">
              <a:solidFill>
                <a:schemeClr val="accent1"/>
              </a:solidFill>
              <a:latin typeface="Titillium Web"/>
              <a:ea typeface="Titillium Web"/>
              <a:cs typeface="Titillium Web"/>
              <a:sym typeface="Titillium Web"/>
            </a:endParaRPr>
          </a:p>
          <a:p>
            <a:pPr marL="457200" marR="0" lvl="0" indent="0" algn="just" rtl="0">
              <a:lnSpc>
                <a:spcPct val="90000"/>
              </a:lnSpc>
              <a:spcBef>
                <a:spcPts val="0"/>
              </a:spcBef>
              <a:spcAft>
                <a:spcPts val="0"/>
              </a:spcAft>
              <a:buNone/>
            </a:pPr>
            <a:endParaRPr sz="1800">
              <a:solidFill>
                <a:schemeClr val="dk1"/>
              </a:solidFill>
              <a:latin typeface="Titillium Web"/>
              <a:ea typeface="Titillium Web"/>
              <a:cs typeface="Titillium Web"/>
              <a:sym typeface="Titillium Web"/>
            </a:endParaRPr>
          </a:p>
          <a:p>
            <a:pPr marL="179999" marR="0" lvl="0" indent="-127001" algn="just" rtl="0">
              <a:lnSpc>
                <a:spcPct val="90000"/>
              </a:lnSpc>
              <a:spcBef>
                <a:spcPts val="0"/>
              </a:spcBef>
              <a:spcAft>
                <a:spcPts val="0"/>
              </a:spcAft>
              <a:buClr>
                <a:srgbClr val="1528BC"/>
              </a:buClr>
              <a:buSzPts val="2000"/>
              <a:buFont typeface="Titillium Web"/>
              <a:buChar char="-"/>
            </a:pPr>
            <a:r>
              <a:rPr lang="it-IT" sz="2000" b="1">
                <a:solidFill>
                  <a:srgbClr val="FF0000"/>
                </a:solidFill>
                <a:latin typeface="Titillium Web"/>
                <a:ea typeface="Titillium Web"/>
                <a:cs typeface="Titillium Web"/>
                <a:sym typeface="Titillium Web"/>
              </a:rPr>
              <a:t> ATS: </a:t>
            </a:r>
            <a:r>
              <a:rPr lang="it-IT" sz="1800">
                <a:solidFill>
                  <a:schemeClr val="dk1"/>
                </a:solidFill>
                <a:latin typeface="Titillium Web"/>
                <a:ea typeface="Titillium Web"/>
                <a:cs typeface="Titillium Web"/>
                <a:sym typeface="Titillium Web"/>
              </a:rPr>
              <a:t>The project aims to develop a robust </a:t>
            </a:r>
            <a:r>
              <a:rPr lang="it-IT" sz="1800" u="sng">
                <a:solidFill>
                  <a:schemeClr val="dk1"/>
                </a:solidFill>
                <a:latin typeface="Titillium Web"/>
                <a:ea typeface="Titillium Web"/>
                <a:cs typeface="Titillium Web"/>
                <a:sym typeface="Titillium Web"/>
              </a:rPr>
              <a:t>anomaly detection solution for time series in banking and astrophysics, </a:t>
            </a:r>
            <a:r>
              <a:rPr lang="it-IT" sz="1800">
                <a:solidFill>
                  <a:schemeClr val="dk1"/>
                </a:solidFill>
                <a:latin typeface="Titillium Web"/>
                <a:ea typeface="Titillium Web"/>
                <a:cs typeface="Titillium Web"/>
                <a:sym typeface="Titillium Web"/>
              </a:rPr>
              <a:t>addressing suspicious events and data issues. Although not yet started, it is expected to c</a:t>
            </a:r>
            <a:r>
              <a:rPr lang="it-IT" sz="1800" b="1">
                <a:solidFill>
                  <a:schemeClr val="dk1"/>
                </a:solidFill>
                <a:latin typeface="Titillium Web"/>
                <a:ea typeface="Titillium Web"/>
                <a:cs typeface="Titillium Web"/>
                <a:sym typeface="Titillium Web"/>
              </a:rPr>
              <a:t>ontribute to Spoke 3 through cross-collaboration in software development and interdisciplinary validation of anomaly detection techniques.</a:t>
            </a:r>
            <a:r>
              <a:rPr lang="it-IT" sz="1800">
                <a:solidFill>
                  <a:schemeClr val="dk1"/>
                </a:solidFill>
                <a:latin typeface="Titillium Web"/>
                <a:ea typeface="Titillium Web"/>
                <a:cs typeface="Titillium Web"/>
                <a:sym typeface="Titillium Web"/>
              </a:rPr>
              <a:t> Intesa Sanpaolo is the proponent  of the projects and Spoke 3 is the coordinating Spoke. </a:t>
            </a:r>
            <a:r>
              <a:rPr lang="it-IT" sz="1800" b="1">
                <a:solidFill>
                  <a:schemeClr val="accent1"/>
                </a:solidFill>
                <a:latin typeface="Titillium Web"/>
                <a:ea typeface="Titillium Web"/>
                <a:cs typeface="Titillium Web"/>
                <a:sym typeface="Titillium Web"/>
              </a:rPr>
              <a:t>Spoke activities completed at &lt;10% (due to the personnel recruitment).</a:t>
            </a:r>
            <a:endParaRPr sz="1800" b="1">
              <a:solidFill>
                <a:schemeClr val="accent1"/>
              </a:solidFill>
              <a:latin typeface="Titillium Web"/>
              <a:ea typeface="Titillium Web"/>
              <a:cs typeface="Titillium Web"/>
              <a:sym typeface="Titillium Web"/>
            </a:endParaRPr>
          </a:p>
          <a:p>
            <a:pPr marL="457200" marR="0" lvl="0" indent="0" algn="just" rtl="0">
              <a:lnSpc>
                <a:spcPct val="90000"/>
              </a:lnSpc>
              <a:spcBef>
                <a:spcPts val="0"/>
              </a:spcBef>
              <a:spcAft>
                <a:spcPts val="0"/>
              </a:spcAft>
              <a:buNone/>
            </a:pPr>
            <a:endParaRPr sz="1800">
              <a:solidFill>
                <a:srgbClr val="1528BC"/>
              </a:solidFill>
              <a:latin typeface="Titillium Web"/>
              <a:ea typeface="Titillium Web"/>
              <a:cs typeface="Titillium Web"/>
              <a:sym typeface="Titillium Web"/>
            </a:endParaRPr>
          </a:p>
          <a:p>
            <a:pPr marL="179999" marR="0" lvl="0" indent="-127001" algn="just" rtl="0">
              <a:lnSpc>
                <a:spcPct val="90000"/>
              </a:lnSpc>
              <a:spcBef>
                <a:spcPts val="0"/>
              </a:spcBef>
              <a:spcAft>
                <a:spcPts val="0"/>
              </a:spcAft>
              <a:buClr>
                <a:srgbClr val="1528BC"/>
              </a:buClr>
              <a:buSzPts val="2000"/>
              <a:buFont typeface="Titillium Web"/>
              <a:buChar char="-"/>
            </a:pPr>
            <a:r>
              <a:rPr lang="it-IT" sz="2000" b="1">
                <a:solidFill>
                  <a:srgbClr val="FF0000"/>
                </a:solidFill>
                <a:latin typeface="Titillium Web"/>
                <a:ea typeface="Titillium Web"/>
                <a:cs typeface="Titillium Web"/>
                <a:sym typeface="Titillium Web"/>
              </a:rPr>
              <a:t> SCP: </a:t>
            </a:r>
            <a:r>
              <a:rPr lang="it-IT" sz="1800">
                <a:solidFill>
                  <a:schemeClr val="dk1"/>
                </a:solidFill>
                <a:latin typeface="Titillium Web"/>
                <a:ea typeface="Titillium Web"/>
                <a:cs typeface="Titillium Web"/>
                <a:sym typeface="Titillium Web"/>
              </a:rPr>
              <a:t>The project aims to rewrite Machine Learning algorithms in languages optimized for High-Performance Computing (HPC) and Quantum Computing, with </a:t>
            </a:r>
            <a:r>
              <a:rPr lang="it-IT" sz="1800" u="sng">
                <a:solidFill>
                  <a:schemeClr val="dk1"/>
                </a:solidFill>
                <a:latin typeface="Titillium Web"/>
                <a:ea typeface="Titillium Web"/>
                <a:cs typeface="Titillium Web"/>
                <a:sym typeface="Titillium Web"/>
              </a:rPr>
              <a:t>the goal of preventing cyber attacks in real time.</a:t>
            </a:r>
            <a:r>
              <a:rPr lang="it-IT" sz="1800">
                <a:solidFill>
                  <a:schemeClr val="dk1"/>
                </a:solidFill>
                <a:latin typeface="Titillium Web"/>
                <a:ea typeface="Titillium Web"/>
                <a:cs typeface="Titillium Web"/>
                <a:sym typeface="Titillium Web"/>
              </a:rPr>
              <a:t> Despite initial delays, the first milestones have been initiated, including the selection of algorithms and the definition of rewriting methodologies. </a:t>
            </a:r>
            <a:r>
              <a:rPr lang="it-IT" sz="1800" b="1">
                <a:solidFill>
                  <a:schemeClr val="dk1"/>
                </a:solidFill>
                <a:latin typeface="Titillium Web"/>
                <a:ea typeface="Titillium Web"/>
                <a:cs typeface="Titillium Web"/>
                <a:sym typeface="Titillium Web"/>
              </a:rPr>
              <a:t>The project supports Spoke 3’s R&amp;D activities by enhancing cybersecurity, computational efficiency, and future scalability</a:t>
            </a:r>
            <a:r>
              <a:rPr lang="it-IT" sz="1800">
                <a:solidFill>
                  <a:schemeClr val="dk1"/>
                </a:solidFill>
                <a:latin typeface="Titillium Web"/>
                <a:ea typeface="Titillium Web"/>
                <a:cs typeface="Titillium Web"/>
                <a:sym typeface="Titillium Web"/>
              </a:rPr>
              <a:t>. Intesa Sanpaolo is the proponent  of the projects and Spoke 3 is participant  Spoke. </a:t>
            </a:r>
            <a:r>
              <a:rPr lang="it-IT" sz="1800" b="1">
                <a:solidFill>
                  <a:schemeClr val="accent5"/>
                </a:solidFill>
                <a:latin typeface="Titillium Web"/>
                <a:ea typeface="Titillium Web"/>
                <a:cs typeface="Titillium Web"/>
                <a:sym typeface="Titillium Web"/>
              </a:rPr>
              <a:t>Spoke activities completed at 40-45%.</a:t>
            </a:r>
            <a:endParaRPr sz="2000" b="1">
              <a:solidFill>
                <a:srgbClr val="1528BC"/>
              </a:solidFill>
              <a:latin typeface="Titillium Web"/>
              <a:ea typeface="Titillium Web"/>
              <a:cs typeface="Titillium Web"/>
              <a:sym typeface="Titillium Web"/>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g3352f2ce93d_0_147"/>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190" name="Google Shape;1190;g3352f2ce93d_0_147"/>
          <p:cNvGrpSpPr/>
          <p:nvPr/>
        </p:nvGrpSpPr>
        <p:grpSpPr>
          <a:xfrm>
            <a:off x="0" y="6511282"/>
            <a:ext cx="12192000" cy="361767"/>
            <a:chOff x="0" y="6511282"/>
            <a:chExt cx="12192000" cy="361767"/>
          </a:xfrm>
        </p:grpSpPr>
        <p:pic>
          <p:nvPicPr>
            <p:cNvPr id="1191" name="Google Shape;1191;g3352f2ce93d_0_147"/>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192" name="Google Shape;1192;g3352f2ce93d_0_147"/>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93" name="Google Shape;1193;g3352f2ce93d_0_147"/>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194" name="Google Shape;1194;g3352f2ce93d_0_147"/>
          <p:cNvSpPr txBox="1"/>
          <p:nvPr/>
        </p:nvSpPr>
        <p:spPr>
          <a:xfrm>
            <a:off x="1104289" y="806687"/>
            <a:ext cx="9983400" cy="554100"/>
          </a:xfrm>
          <a:prstGeom prst="rect">
            <a:avLst/>
          </a:prstGeom>
          <a:solidFill>
            <a:schemeClr val="accent4"/>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it-IT" sz="2400" b="1" i="0" u="none" strike="noStrike" cap="none">
                <a:solidFill>
                  <a:srgbClr val="000000"/>
                </a:solidFill>
                <a:latin typeface="Calibri"/>
                <a:ea typeface="Calibri"/>
                <a:cs typeface="Calibri"/>
                <a:sym typeface="Calibri"/>
              </a:rPr>
              <a:t> </a:t>
            </a:r>
            <a:r>
              <a:rPr lang="it-IT" sz="2400" b="1">
                <a:latin typeface="Calibri"/>
                <a:ea typeface="Calibri"/>
                <a:cs typeface="Calibri"/>
                <a:sym typeface="Calibri"/>
              </a:rPr>
              <a:t>Cascade Funding: Overview and progress status</a:t>
            </a:r>
            <a:endParaRPr sz="2400" b="1" i="0" u="none" strike="noStrike" cap="none">
              <a:solidFill>
                <a:srgbClr val="000000"/>
              </a:solidFill>
              <a:latin typeface="Calibri"/>
              <a:ea typeface="Calibri"/>
              <a:cs typeface="Calibri"/>
              <a:sym typeface="Calibri"/>
            </a:endParaRPr>
          </a:p>
        </p:txBody>
      </p:sp>
      <p:sp>
        <p:nvSpPr>
          <p:cNvPr id="1195" name="Google Shape;1195;g3352f2ce93d_0_147"/>
          <p:cNvSpPr txBox="1"/>
          <p:nvPr/>
        </p:nvSpPr>
        <p:spPr>
          <a:xfrm>
            <a:off x="5227700" y="2270938"/>
            <a:ext cx="13584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6" name="Google Shape;1196;g3352f2ce93d_0_147"/>
          <p:cNvSpPr txBox="1"/>
          <p:nvPr/>
        </p:nvSpPr>
        <p:spPr>
          <a:xfrm>
            <a:off x="7260850" y="1323275"/>
            <a:ext cx="4840500" cy="1846200"/>
          </a:xfrm>
          <a:prstGeom prst="rect">
            <a:avLst/>
          </a:prstGeom>
          <a:solidFill>
            <a:srgbClr val="00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700" b="1">
                <a:solidFill>
                  <a:srgbClr val="0000FF"/>
                </a:solidFill>
                <a:latin typeface="Calibri"/>
                <a:ea typeface="Calibri"/>
                <a:cs typeface="Calibri"/>
                <a:sym typeface="Calibri"/>
              </a:rPr>
              <a:t>First KO Meeting 24 Sept. 2024</a:t>
            </a:r>
            <a:endParaRPr sz="2700" b="1">
              <a:solidFill>
                <a:srgbClr val="0000FF"/>
              </a:solidFill>
              <a:latin typeface="Calibri"/>
              <a:ea typeface="Calibri"/>
              <a:cs typeface="Calibri"/>
              <a:sym typeface="Calibri"/>
            </a:endParaRPr>
          </a:p>
          <a:p>
            <a:pPr marL="457200" lvl="0" indent="-400050" algn="l" rtl="0">
              <a:spcBef>
                <a:spcPts val="0"/>
              </a:spcBef>
              <a:spcAft>
                <a:spcPts val="0"/>
              </a:spcAft>
              <a:buClr>
                <a:schemeClr val="dk1"/>
              </a:buClr>
              <a:buSzPts val="2700"/>
              <a:buFont typeface="Calibri"/>
              <a:buChar char="-"/>
            </a:pPr>
            <a:r>
              <a:rPr lang="it-IT" sz="2700" b="1">
                <a:solidFill>
                  <a:schemeClr val="dk1"/>
                </a:solidFill>
                <a:latin typeface="Calibri"/>
                <a:ea typeface="Calibri"/>
                <a:cs typeface="Calibri"/>
                <a:sym typeface="Calibri"/>
              </a:rPr>
              <a:t>22 Projects started on Sept.</a:t>
            </a:r>
            <a:endParaRPr sz="2700" b="1">
              <a:solidFill>
                <a:schemeClr val="dk1"/>
              </a:solidFill>
              <a:latin typeface="Calibri"/>
              <a:ea typeface="Calibri"/>
              <a:cs typeface="Calibri"/>
              <a:sym typeface="Calibri"/>
            </a:endParaRPr>
          </a:p>
          <a:p>
            <a:pPr marL="0" lvl="0" indent="0" algn="l" rtl="0">
              <a:spcBef>
                <a:spcPts val="0"/>
              </a:spcBef>
              <a:spcAft>
                <a:spcPts val="0"/>
              </a:spcAft>
              <a:buNone/>
            </a:pPr>
            <a:r>
              <a:rPr lang="it-IT" sz="2700" b="1">
                <a:solidFill>
                  <a:srgbClr val="0000FF"/>
                </a:solidFill>
                <a:latin typeface="Calibri"/>
                <a:ea typeface="Calibri"/>
                <a:cs typeface="Calibri"/>
                <a:sym typeface="Calibri"/>
              </a:rPr>
              <a:t>Second KO Meeting 9 Jan. 2025</a:t>
            </a:r>
            <a:endParaRPr sz="2700" b="1">
              <a:solidFill>
                <a:srgbClr val="0000FF"/>
              </a:solidFill>
              <a:latin typeface="Calibri"/>
              <a:ea typeface="Calibri"/>
              <a:cs typeface="Calibri"/>
              <a:sym typeface="Calibri"/>
            </a:endParaRPr>
          </a:p>
          <a:p>
            <a:pPr marL="457200" lvl="0" indent="-400050" algn="l" rtl="0">
              <a:spcBef>
                <a:spcPts val="0"/>
              </a:spcBef>
              <a:spcAft>
                <a:spcPts val="0"/>
              </a:spcAft>
              <a:buClr>
                <a:schemeClr val="dk1"/>
              </a:buClr>
              <a:buSzPts val="2700"/>
              <a:buFont typeface="Calibri"/>
              <a:buChar char="-"/>
            </a:pPr>
            <a:r>
              <a:rPr lang="it-IT" sz="2700" b="1">
                <a:solidFill>
                  <a:schemeClr val="dk1"/>
                </a:solidFill>
                <a:latin typeface="Calibri"/>
                <a:ea typeface="Calibri"/>
                <a:cs typeface="Calibri"/>
                <a:sym typeface="Calibri"/>
              </a:rPr>
              <a:t>13 Project Started on Dec.</a:t>
            </a:r>
            <a:endParaRPr sz="2700" b="1">
              <a:solidFill>
                <a:schemeClr val="dk1"/>
              </a:solidFill>
              <a:latin typeface="Calibri"/>
              <a:ea typeface="Calibri"/>
              <a:cs typeface="Calibri"/>
              <a:sym typeface="Calibri"/>
            </a:endParaRPr>
          </a:p>
        </p:txBody>
      </p:sp>
      <p:sp>
        <p:nvSpPr>
          <p:cNvPr id="1197" name="Google Shape;1197;g3352f2ce93d_0_147"/>
          <p:cNvSpPr txBox="1"/>
          <p:nvPr/>
        </p:nvSpPr>
        <p:spPr>
          <a:xfrm>
            <a:off x="7172200" y="3315400"/>
            <a:ext cx="4840500" cy="222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400" i="1">
                <a:solidFill>
                  <a:schemeClr val="dk1"/>
                </a:solidFill>
                <a:latin typeface="Calibri"/>
                <a:ea typeface="Calibri"/>
                <a:cs typeface="Calibri"/>
                <a:sym typeface="Calibri"/>
              </a:rPr>
              <a:t>The projects</a:t>
            </a:r>
            <a:r>
              <a:rPr lang="it-IT" sz="2400">
                <a:solidFill>
                  <a:schemeClr val="dk1"/>
                </a:solidFill>
                <a:latin typeface="Calibri"/>
                <a:ea typeface="Calibri"/>
                <a:cs typeface="Calibri"/>
                <a:sym typeface="Calibri"/>
              </a:rPr>
              <a:t> </a:t>
            </a:r>
            <a:r>
              <a:rPr lang="it-IT" sz="2400" i="1">
                <a:solidFill>
                  <a:schemeClr val="dk1"/>
                </a:solidFill>
                <a:latin typeface="Calibri"/>
                <a:ea typeface="Calibri"/>
                <a:cs typeface="Calibri"/>
                <a:sym typeface="Calibri"/>
              </a:rPr>
              <a:t>are synergic with the research activities of the WPs and contribute to their outcomes</a:t>
            </a:r>
            <a:r>
              <a:rPr lang="it-IT"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a:p>
            <a:pPr marL="0" lvl="0" indent="0" algn="ctr" rtl="0">
              <a:spcBef>
                <a:spcPts val="0"/>
              </a:spcBef>
              <a:spcAft>
                <a:spcPts val="0"/>
              </a:spcAft>
              <a:buNone/>
            </a:pPr>
            <a:r>
              <a:rPr lang="it-IT" sz="2400" b="1">
                <a:solidFill>
                  <a:schemeClr val="dk1"/>
                </a:solidFill>
                <a:latin typeface="Calibri"/>
                <a:ea typeface="Calibri"/>
                <a:cs typeface="Calibri"/>
                <a:sym typeface="Calibri"/>
              </a:rPr>
              <a:t>22 Projects are submitted from private PMI</a:t>
            </a:r>
            <a:endParaRPr sz="2400" b="1">
              <a:solidFill>
                <a:schemeClr val="dk1"/>
              </a:solidFill>
              <a:latin typeface="Calibri"/>
              <a:ea typeface="Calibri"/>
              <a:cs typeface="Calibri"/>
              <a:sym typeface="Calibri"/>
            </a:endParaRPr>
          </a:p>
          <a:p>
            <a:pPr marL="0" lvl="0" indent="0" algn="l" rtl="0">
              <a:spcBef>
                <a:spcPts val="0"/>
              </a:spcBef>
              <a:spcAft>
                <a:spcPts val="0"/>
              </a:spcAft>
              <a:buNone/>
            </a:pPr>
            <a:r>
              <a:rPr lang="it-IT" sz="2400" u="sng">
                <a:solidFill>
                  <a:schemeClr val="dk1"/>
                </a:solidFill>
                <a:latin typeface="Calibri"/>
                <a:ea typeface="Calibri"/>
                <a:cs typeface="Calibri"/>
                <a:sym typeface="Calibri"/>
              </a:rPr>
              <a:t>An internal Spoke 3 Reviewer or collaborator is supervising the activity.</a:t>
            </a:r>
            <a:r>
              <a:rPr lang="it-IT"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graphicFrame>
        <p:nvGraphicFramePr>
          <p:cNvPr id="1198" name="Google Shape;1198;g3352f2ce93d_0_147"/>
          <p:cNvGraphicFramePr/>
          <p:nvPr/>
        </p:nvGraphicFramePr>
        <p:xfrm>
          <a:off x="187825" y="1855188"/>
          <a:ext cx="6961550" cy="3674338"/>
        </p:xfrm>
        <a:graphic>
          <a:graphicData uri="http://schemas.openxmlformats.org/drawingml/2006/table">
            <a:tbl>
              <a:tblPr>
                <a:noFill/>
                <a:tableStyleId>{3D1B7112-DEE7-415F-A3FE-E98A6E54CFAF}</a:tableStyleId>
              </a:tblPr>
              <a:tblGrid>
                <a:gridCol w="427925">
                  <a:extLst>
                    <a:ext uri="{9D8B030D-6E8A-4147-A177-3AD203B41FA5}">
                      <a16:colId xmlns:a16="http://schemas.microsoft.com/office/drawing/2014/main" val="20000"/>
                    </a:ext>
                  </a:extLst>
                </a:gridCol>
                <a:gridCol w="5266875">
                  <a:extLst>
                    <a:ext uri="{9D8B030D-6E8A-4147-A177-3AD203B41FA5}">
                      <a16:colId xmlns:a16="http://schemas.microsoft.com/office/drawing/2014/main" val="20001"/>
                    </a:ext>
                  </a:extLst>
                </a:gridCol>
                <a:gridCol w="1266750">
                  <a:extLst>
                    <a:ext uri="{9D8B030D-6E8A-4147-A177-3AD203B41FA5}">
                      <a16:colId xmlns:a16="http://schemas.microsoft.com/office/drawing/2014/main" val="20002"/>
                    </a:ext>
                  </a:extLst>
                </a:gridCol>
              </a:tblGrid>
              <a:tr h="377125">
                <a:tc>
                  <a:txBody>
                    <a:bodyPr/>
                    <a:lstStyle/>
                    <a:p>
                      <a:pPr marL="0" lvl="0" indent="0" algn="l" rtl="0">
                        <a:lnSpc>
                          <a:spcPct val="97273"/>
                        </a:lnSpc>
                        <a:spcBef>
                          <a:spcPts val="0"/>
                        </a:spcBef>
                        <a:spcAft>
                          <a:spcPts val="800"/>
                        </a:spcAft>
                        <a:buNone/>
                      </a:pPr>
                      <a:r>
                        <a:rPr lang="it-IT" sz="1300">
                          <a:latin typeface="Titillium Web"/>
                          <a:ea typeface="Titillium Web"/>
                          <a:cs typeface="Titillium Web"/>
                          <a:sym typeface="Titillium Web"/>
                        </a:rPr>
                        <a:t> </a:t>
                      </a:r>
                      <a:endParaRPr sz="1300">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solidFill>
                      <a:srgbClr val="0070C0"/>
                    </a:solidFill>
                  </a:tcPr>
                </a:tc>
                <a:tc>
                  <a:txBody>
                    <a:bodyPr/>
                    <a:lstStyle/>
                    <a:p>
                      <a:pPr marL="0" lvl="0" indent="0" algn="l" rtl="0">
                        <a:lnSpc>
                          <a:spcPct val="97273"/>
                        </a:lnSpc>
                        <a:spcBef>
                          <a:spcPts val="0"/>
                        </a:spcBef>
                        <a:spcAft>
                          <a:spcPts val="800"/>
                        </a:spcAft>
                        <a:buNone/>
                      </a:pPr>
                      <a:r>
                        <a:rPr lang="it-IT" sz="1300">
                          <a:latin typeface="Titillium Web"/>
                          <a:ea typeface="Titillium Web"/>
                          <a:cs typeface="Titillium Web"/>
                          <a:sym typeface="Titillium Web"/>
                        </a:rPr>
                        <a:t> </a:t>
                      </a:r>
                      <a:endParaRPr sz="1300">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solidFill>
                      <a:srgbClr val="0070C0"/>
                    </a:solidFill>
                  </a:tcPr>
                </a:tc>
                <a:tc>
                  <a:txBody>
                    <a:bodyPr/>
                    <a:lstStyle/>
                    <a:p>
                      <a:pPr marL="0" lvl="0" indent="0" algn="l" rtl="0">
                        <a:lnSpc>
                          <a:spcPct val="97273"/>
                        </a:lnSpc>
                        <a:spcBef>
                          <a:spcPts val="0"/>
                        </a:spcBef>
                        <a:spcAft>
                          <a:spcPts val="800"/>
                        </a:spcAft>
                        <a:buNone/>
                      </a:pPr>
                      <a:r>
                        <a:rPr lang="it-IT" sz="1300">
                          <a:solidFill>
                            <a:srgbClr val="FFFFFF"/>
                          </a:solidFill>
                          <a:latin typeface="Titillium Web"/>
                          <a:ea typeface="Titillium Web"/>
                          <a:cs typeface="Titillium Web"/>
                          <a:sym typeface="Titillium Web"/>
                        </a:rPr>
                        <a:t> </a:t>
                      </a:r>
                      <a:endParaRPr sz="1300">
                        <a:solidFill>
                          <a:srgbClr val="FFFFFF"/>
                        </a:solidFill>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solidFill>
                      <a:srgbClr val="0070C0"/>
                    </a:solidFill>
                  </a:tcPr>
                </a:tc>
                <a:extLst>
                  <a:ext uri="{0D108BD9-81ED-4DB2-BD59-A6C34878D82A}">
                    <a16:rowId xmlns:a16="http://schemas.microsoft.com/office/drawing/2014/main" val="10000"/>
                  </a:ext>
                </a:extLst>
              </a:tr>
              <a:tr h="576225">
                <a:tc>
                  <a:txBody>
                    <a:bodyPr/>
                    <a:lstStyle/>
                    <a:p>
                      <a:pPr marL="0" marR="76200" lvl="0" indent="0" algn="ctr" rtl="0">
                        <a:lnSpc>
                          <a:spcPct val="97273"/>
                        </a:lnSpc>
                        <a:spcBef>
                          <a:spcPts val="0"/>
                        </a:spcBef>
                        <a:spcAft>
                          <a:spcPts val="0"/>
                        </a:spcAft>
                        <a:buNone/>
                      </a:pPr>
                      <a:r>
                        <a:rPr lang="it-IT" sz="1300" b="1">
                          <a:solidFill>
                            <a:srgbClr val="FFFFFF"/>
                          </a:solidFill>
                          <a:latin typeface="Titillium Web"/>
                          <a:ea typeface="Titillium Web"/>
                          <a:cs typeface="Titillium Web"/>
                          <a:sym typeface="Titillium Web"/>
                        </a:rPr>
                        <a:t>N.</a:t>
                      </a:r>
                      <a:endParaRPr sz="1300" b="1">
                        <a:solidFill>
                          <a:srgbClr val="FFFFFF"/>
                        </a:solidFill>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solidFill>
                      <a:srgbClr val="0070C0"/>
                    </a:solidFill>
                  </a:tcPr>
                </a:tc>
                <a:tc>
                  <a:txBody>
                    <a:bodyPr/>
                    <a:lstStyle/>
                    <a:p>
                      <a:pPr marL="0" marR="76200" lvl="0" indent="0" algn="ctr" rtl="0">
                        <a:lnSpc>
                          <a:spcPct val="97273"/>
                        </a:lnSpc>
                        <a:spcBef>
                          <a:spcPts val="0"/>
                        </a:spcBef>
                        <a:spcAft>
                          <a:spcPts val="0"/>
                        </a:spcAft>
                        <a:buNone/>
                      </a:pPr>
                      <a:r>
                        <a:rPr lang="it-IT" sz="1300" b="1">
                          <a:solidFill>
                            <a:srgbClr val="FFFFFF"/>
                          </a:solidFill>
                          <a:latin typeface="Titillium Web"/>
                          <a:ea typeface="Titillium Web"/>
                          <a:cs typeface="Titillium Web"/>
                          <a:sym typeface="Titillium Web"/>
                        </a:rPr>
                        <a:t>Thematich Area</a:t>
                      </a:r>
                      <a:r>
                        <a:rPr lang="it-IT" sz="1300" b="1">
                          <a:latin typeface="Titillium Web"/>
                          <a:ea typeface="Titillium Web"/>
                          <a:cs typeface="Titillium Web"/>
                          <a:sym typeface="Titillium Web"/>
                        </a:rPr>
                        <a:t>  </a:t>
                      </a:r>
                      <a:r>
                        <a:rPr lang="it-IT" sz="1300" b="1">
                          <a:solidFill>
                            <a:srgbClr val="FFFFFF"/>
                          </a:solidFill>
                          <a:latin typeface="Titillium Web"/>
                          <a:ea typeface="Titillium Web"/>
                          <a:cs typeface="Titillium Web"/>
                          <a:sym typeface="Titillium Web"/>
                        </a:rPr>
                        <a:t>and Spoke WP correlations</a:t>
                      </a:r>
                      <a:endParaRPr sz="1300" b="1">
                        <a:solidFill>
                          <a:srgbClr val="FFFFFF"/>
                        </a:solidFill>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solidFill>
                      <a:srgbClr val="0070C0"/>
                    </a:solidFill>
                  </a:tcPr>
                </a:tc>
                <a:tc>
                  <a:txBody>
                    <a:bodyPr/>
                    <a:lstStyle/>
                    <a:p>
                      <a:pPr marL="0" lvl="0" indent="0" algn="ctr" rtl="0">
                        <a:lnSpc>
                          <a:spcPct val="97273"/>
                        </a:lnSpc>
                        <a:spcBef>
                          <a:spcPts val="0"/>
                        </a:spcBef>
                        <a:spcAft>
                          <a:spcPts val="0"/>
                        </a:spcAft>
                        <a:buNone/>
                      </a:pPr>
                      <a:r>
                        <a:rPr lang="it-IT" sz="1300" b="1">
                          <a:solidFill>
                            <a:srgbClr val="FFFFFF"/>
                          </a:solidFill>
                          <a:latin typeface="Titillium Web"/>
                          <a:ea typeface="Titillium Web"/>
                          <a:cs typeface="Titillium Web"/>
                          <a:sym typeface="Titillium Web"/>
                        </a:rPr>
                        <a:t>Approved  Euros</a:t>
                      </a:r>
                      <a:endParaRPr sz="1300" b="1">
                        <a:solidFill>
                          <a:srgbClr val="FFFFFF"/>
                        </a:solidFill>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solidFill>
                      <a:srgbClr val="0070C0"/>
                    </a:solidFill>
                  </a:tcPr>
                </a:tc>
                <a:extLst>
                  <a:ext uri="{0D108BD9-81ED-4DB2-BD59-A6C34878D82A}">
                    <a16:rowId xmlns:a16="http://schemas.microsoft.com/office/drawing/2014/main" val="10001"/>
                  </a:ext>
                </a:extLst>
              </a:tr>
              <a:tr h="506850">
                <a:tc>
                  <a:txBody>
                    <a:bodyPr/>
                    <a:lstStyle/>
                    <a:p>
                      <a:pPr marL="0" marR="38100" lvl="0" indent="0" algn="ctr" rtl="0">
                        <a:lnSpc>
                          <a:spcPct val="97273"/>
                        </a:lnSpc>
                        <a:spcBef>
                          <a:spcPts val="0"/>
                        </a:spcBef>
                        <a:spcAft>
                          <a:spcPts val="0"/>
                        </a:spcAft>
                        <a:buNone/>
                      </a:pPr>
                      <a:r>
                        <a:rPr lang="it-IT" sz="1300">
                          <a:latin typeface="Titillium Web"/>
                          <a:ea typeface="Titillium Web"/>
                          <a:cs typeface="Titillium Web"/>
                          <a:sym typeface="Titillium Web"/>
                        </a:rPr>
                        <a:t>1</a:t>
                      </a:r>
                      <a:endParaRPr sz="1300">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41300" lvl="0" indent="-228600" algn="l" rtl="0">
                        <a:lnSpc>
                          <a:spcPct val="97273"/>
                        </a:lnSpc>
                        <a:spcBef>
                          <a:spcPts val="0"/>
                        </a:spcBef>
                        <a:spcAft>
                          <a:spcPts val="0"/>
                        </a:spcAft>
                        <a:buNone/>
                      </a:pPr>
                      <a:r>
                        <a:rPr lang="it-IT" sz="1300">
                          <a:latin typeface="Titillium Web"/>
                          <a:ea typeface="Titillium Web"/>
                          <a:cs typeface="Titillium Web"/>
                          <a:sym typeface="Titillium Web"/>
                        </a:rPr>
                        <a:t>Scientific Visualization with Artificial Intelligence Support.</a:t>
                      </a:r>
                      <a:endParaRPr sz="1300">
                        <a:latin typeface="Titillium Web"/>
                        <a:ea typeface="Titillium Web"/>
                        <a:cs typeface="Titillium Web"/>
                        <a:sym typeface="Titillium Web"/>
                      </a:endParaRPr>
                    </a:p>
                    <a:p>
                      <a:pPr marL="0" lvl="0" indent="0" algn="l" rtl="0">
                        <a:lnSpc>
                          <a:spcPct val="97273"/>
                        </a:lnSpc>
                        <a:spcBef>
                          <a:spcPts val="0"/>
                        </a:spcBef>
                        <a:spcAft>
                          <a:spcPts val="0"/>
                        </a:spcAft>
                        <a:buNone/>
                      </a:pPr>
                      <a:r>
                        <a:rPr lang="it-IT" sz="1300" b="1">
                          <a:latin typeface="Titillium Web"/>
                          <a:ea typeface="Titillium Web"/>
                          <a:cs typeface="Titillium Web"/>
                          <a:sym typeface="Titillium Web"/>
                        </a:rPr>
                        <a:t>WP 3</a:t>
                      </a:r>
                      <a:r>
                        <a:rPr lang="it-IT" sz="1300">
                          <a:latin typeface="Titillium Web"/>
                          <a:ea typeface="Titillium Web"/>
                          <a:cs typeface="Titillium Web"/>
                          <a:sym typeface="Titillium Web"/>
                        </a:rPr>
                        <a:t> – </a:t>
                      </a:r>
                      <a:r>
                        <a:rPr lang="it-IT" sz="1300" b="1">
                          <a:solidFill>
                            <a:srgbClr val="0070C0"/>
                          </a:solidFill>
                          <a:latin typeface="Titillium Web"/>
                          <a:ea typeface="Titillium Web"/>
                          <a:cs typeface="Titillium Web"/>
                          <a:sym typeface="Titillium Web"/>
                        </a:rPr>
                        <a:t>10 Projects</a:t>
                      </a:r>
                      <a:r>
                        <a:rPr lang="it-IT" sz="1300">
                          <a:solidFill>
                            <a:srgbClr val="0070C0"/>
                          </a:solidFill>
                          <a:latin typeface="Titillium Web"/>
                          <a:ea typeface="Titillium Web"/>
                          <a:cs typeface="Titillium Web"/>
                          <a:sym typeface="Titillium Web"/>
                        </a:rPr>
                        <a:t> </a:t>
                      </a:r>
                      <a:r>
                        <a:rPr lang="it-IT" sz="1300" b="1">
                          <a:latin typeface="Titillium Web"/>
                          <a:ea typeface="Titillium Web"/>
                          <a:cs typeface="Titillium Web"/>
                          <a:sym typeface="Titillium Web"/>
                        </a:rPr>
                        <a:t>Collaborative Activity for all of these !!</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25400" lvl="0" indent="0" algn="ctr" rtl="0">
                        <a:lnSpc>
                          <a:spcPct val="97273"/>
                        </a:lnSpc>
                        <a:spcBef>
                          <a:spcPts val="0"/>
                        </a:spcBef>
                        <a:spcAft>
                          <a:spcPts val="0"/>
                        </a:spcAft>
                        <a:buNone/>
                      </a:pPr>
                      <a:r>
                        <a:rPr lang="it-IT" sz="1300" b="1">
                          <a:latin typeface="Titillium Web"/>
                          <a:ea typeface="Titillium Web"/>
                          <a:cs typeface="Titillium Web"/>
                          <a:sym typeface="Titillium Web"/>
                        </a:rPr>
                        <a:t>1.585.800</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2600">
                <a:tc>
                  <a:txBody>
                    <a:bodyPr/>
                    <a:lstStyle/>
                    <a:p>
                      <a:pPr marL="0" marR="38100" lvl="0" indent="0" algn="just" rtl="0">
                        <a:lnSpc>
                          <a:spcPct val="97273"/>
                        </a:lnSpc>
                        <a:spcBef>
                          <a:spcPts val="0"/>
                        </a:spcBef>
                        <a:spcAft>
                          <a:spcPts val="0"/>
                        </a:spcAft>
                        <a:buNone/>
                      </a:pPr>
                      <a:r>
                        <a:rPr lang="it-IT" sz="1300">
                          <a:latin typeface="Titillium Web"/>
                          <a:ea typeface="Titillium Web"/>
                          <a:cs typeface="Titillium Web"/>
                          <a:sym typeface="Titillium Web"/>
                        </a:rPr>
                        <a:t> 2</a:t>
                      </a:r>
                      <a:endParaRPr sz="1300">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181100" lvl="0" indent="0" algn="l" rtl="0">
                        <a:lnSpc>
                          <a:spcPct val="97273"/>
                        </a:lnSpc>
                        <a:spcBef>
                          <a:spcPts val="0"/>
                        </a:spcBef>
                        <a:spcAft>
                          <a:spcPts val="0"/>
                        </a:spcAft>
                        <a:buNone/>
                      </a:pPr>
                      <a:r>
                        <a:rPr lang="it-IT" sz="1300">
                          <a:latin typeface="Titillium Web"/>
                          <a:ea typeface="Titillium Web"/>
                          <a:cs typeface="Titillium Web"/>
                          <a:sym typeface="Titillium Web"/>
                        </a:rPr>
                        <a:t>Accelerated Alghorithms</a:t>
                      </a:r>
                      <a:endParaRPr sz="1300">
                        <a:latin typeface="Titillium Web"/>
                        <a:ea typeface="Titillium Web"/>
                        <a:cs typeface="Titillium Web"/>
                        <a:sym typeface="Titillium Web"/>
                      </a:endParaRPr>
                    </a:p>
                    <a:p>
                      <a:pPr marL="0" marR="1181100" lvl="0" indent="0" algn="l" rtl="0">
                        <a:lnSpc>
                          <a:spcPct val="97273"/>
                        </a:lnSpc>
                        <a:spcBef>
                          <a:spcPts val="0"/>
                        </a:spcBef>
                        <a:spcAft>
                          <a:spcPts val="0"/>
                        </a:spcAft>
                        <a:buNone/>
                      </a:pPr>
                      <a:r>
                        <a:rPr lang="it-IT" sz="1300" b="1">
                          <a:latin typeface="Titillium Web"/>
                          <a:ea typeface="Titillium Web"/>
                          <a:cs typeface="Titillium Web"/>
                          <a:sym typeface="Titillium Web"/>
                        </a:rPr>
                        <a:t>WP 2</a:t>
                      </a:r>
                      <a:r>
                        <a:rPr lang="it-IT" sz="1300">
                          <a:latin typeface="Titillium Web"/>
                          <a:ea typeface="Titillium Web"/>
                          <a:cs typeface="Titillium Web"/>
                          <a:sym typeface="Titillium Web"/>
                        </a:rPr>
                        <a:t>– </a:t>
                      </a:r>
                      <a:r>
                        <a:rPr lang="it-IT" sz="1300" b="1">
                          <a:solidFill>
                            <a:srgbClr val="0070C0"/>
                          </a:solidFill>
                          <a:latin typeface="Titillium Web"/>
                          <a:ea typeface="Titillium Web"/>
                          <a:cs typeface="Titillium Web"/>
                          <a:sym typeface="Titillium Web"/>
                        </a:rPr>
                        <a:t>2 Projects</a:t>
                      </a:r>
                      <a:endParaRPr sz="1300" b="1">
                        <a:solidFill>
                          <a:srgbClr val="0070C0"/>
                        </a:solidFill>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25400" lvl="0" indent="0" algn="ctr" rtl="0">
                        <a:lnSpc>
                          <a:spcPct val="97273"/>
                        </a:lnSpc>
                        <a:spcBef>
                          <a:spcPts val="0"/>
                        </a:spcBef>
                        <a:spcAft>
                          <a:spcPts val="0"/>
                        </a:spcAft>
                        <a:buNone/>
                      </a:pPr>
                      <a:r>
                        <a:rPr lang="it-IT" sz="1300" b="1">
                          <a:latin typeface="Titillium Web"/>
                          <a:ea typeface="Titillium Web"/>
                          <a:cs typeface="Titillium Web"/>
                          <a:sym typeface="Titillium Web"/>
                        </a:rPr>
                        <a:t>332.642</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17850">
                <a:tc>
                  <a:txBody>
                    <a:bodyPr/>
                    <a:lstStyle/>
                    <a:p>
                      <a:pPr marL="0" marR="38100" lvl="0" indent="0" algn="ctr" rtl="0">
                        <a:lnSpc>
                          <a:spcPct val="97273"/>
                        </a:lnSpc>
                        <a:spcBef>
                          <a:spcPts val="0"/>
                        </a:spcBef>
                        <a:spcAft>
                          <a:spcPts val="0"/>
                        </a:spcAft>
                        <a:buNone/>
                      </a:pPr>
                      <a:r>
                        <a:rPr lang="it-IT" sz="1300">
                          <a:latin typeface="Titillium Web"/>
                          <a:ea typeface="Titillium Web"/>
                          <a:cs typeface="Titillium Web"/>
                          <a:sym typeface="Titillium Web"/>
                        </a:rPr>
                        <a:t>3</a:t>
                      </a:r>
                      <a:endParaRPr sz="1300">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38100" lvl="0" indent="0" algn="l" rtl="0">
                        <a:lnSpc>
                          <a:spcPct val="97273"/>
                        </a:lnSpc>
                        <a:spcBef>
                          <a:spcPts val="0"/>
                        </a:spcBef>
                        <a:spcAft>
                          <a:spcPts val="0"/>
                        </a:spcAft>
                        <a:buNone/>
                      </a:pPr>
                      <a:r>
                        <a:rPr lang="it-IT" sz="1300">
                          <a:latin typeface="Titillium Web"/>
                          <a:ea typeface="Titillium Web"/>
                          <a:cs typeface="Titillium Web"/>
                          <a:sym typeface="Titillium Web"/>
                        </a:rPr>
                        <a:t>Parallelization and acceleration of scientific codes</a:t>
                      </a:r>
                      <a:endParaRPr sz="1300">
                        <a:latin typeface="Titillium Web"/>
                        <a:ea typeface="Titillium Web"/>
                        <a:cs typeface="Titillium Web"/>
                        <a:sym typeface="Titillium Web"/>
                      </a:endParaRPr>
                    </a:p>
                    <a:p>
                      <a:pPr marL="0" marR="38100" lvl="0" indent="0" algn="l" rtl="0">
                        <a:lnSpc>
                          <a:spcPct val="97273"/>
                        </a:lnSpc>
                        <a:spcBef>
                          <a:spcPts val="0"/>
                        </a:spcBef>
                        <a:spcAft>
                          <a:spcPts val="0"/>
                        </a:spcAft>
                        <a:buNone/>
                      </a:pPr>
                      <a:r>
                        <a:rPr lang="it-IT" sz="1300" b="1">
                          <a:latin typeface="Titillium Web"/>
                          <a:ea typeface="Titillium Web"/>
                          <a:cs typeface="Titillium Web"/>
                          <a:sym typeface="Titillium Web"/>
                        </a:rPr>
                        <a:t>WP 2</a:t>
                      </a:r>
                      <a:r>
                        <a:rPr lang="it-IT" sz="1300">
                          <a:latin typeface="Titillium Web"/>
                          <a:ea typeface="Titillium Web"/>
                          <a:cs typeface="Titillium Web"/>
                          <a:sym typeface="Titillium Web"/>
                        </a:rPr>
                        <a:t> – </a:t>
                      </a:r>
                      <a:r>
                        <a:rPr lang="it-IT" sz="1300" b="1">
                          <a:solidFill>
                            <a:srgbClr val="0070C0"/>
                          </a:solidFill>
                          <a:latin typeface="Titillium Web"/>
                          <a:ea typeface="Titillium Web"/>
                          <a:cs typeface="Titillium Web"/>
                          <a:sym typeface="Titillium Web"/>
                        </a:rPr>
                        <a:t>4 Projects</a:t>
                      </a:r>
                      <a:r>
                        <a:rPr lang="it-IT" sz="1300">
                          <a:solidFill>
                            <a:srgbClr val="0070C0"/>
                          </a:solidFill>
                          <a:latin typeface="Titillium Web"/>
                          <a:ea typeface="Titillium Web"/>
                          <a:cs typeface="Titillium Web"/>
                          <a:sym typeface="Titillium Web"/>
                        </a:rPr>
                        <a:t> </a:t>
                      </a:r>
                      <a:r>
                        <a:rPr lang="it-IT" sz="1300" b="1">
                          <a:latin typeface="Titillium Web"/>
                          <a:ea typeface="Titillium Web"/>
                          <a:cs typeface="Titillium Web"/>
                          <a:sym typeface="Titillium Web"/>
                        </a:rPr>
                        <a:t>2 Collaborative Activities</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25400" lvl="0" indent="0" algn="ctr" rtl="0">
                        <a:lnSpc>
                          <a:spcPct val="97273"/>
                        </a:lnSpc>
                        <a:spcBef>
                          <a:spcPts val="0"/>
                        </a:spcBef>
                        <a:spcAft>
                          <a:spcPts val="0"/>
                        </a:spcAft>
                        <a:buNone/>
                      </a:pPr>
                      <a:r>
                        <a:rPr lang="it-IT" sz="1300" b="1">
                          <a:latin typeface="Titillium Web"/>
                          <a:ea typeface="Titillium Web"/>
                          <a:cs typeface="Titillium Web"/>
                          <a:sym typeface="Titillium Web"/>
                        </a:rPr>
                        <a:t>517.400</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08200">
                <a:tc>
                  <a:txBody>
                    <a:bodyPr/>
                    <a:lstStyle/>
                    <a:p>
                      <a:pPr marL="0" marR="38100" lvl="0" indent="0" algn="ctr" rtl="0">
                        <a:lnSpc>
                          <a:spcPct val="97273"/>
                        </a:lnSpc>
                        <a:spcBef>
                          <a:spcPts val="0"/>
                        </a:spcBef>
                        <a:spcAft>
                          <a:spcPts val="0"/>
                        </a:spcAft>
                        <a:buNone/>
                      </a:pPr>
                      <a:r>
                        <a:rPr lang="it-IT" sz="1300">
                          <a:latin typeface="Titillium Web"/>
                          <a:ea typeface="Titillium Web"/>
                          <a:cs typeface="Titillium Web"/>
                          <a:sym typeface="Titillium Web"/>
                        </a:rPr>
                        <a:t>4</a:t>
                      </a:r>
                      <a:endParaRPr sz="1300">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38100" lvl="0" indent="0" algn="l" rtl="0">
                        <a:lnSpc>
                          <a:spcPct val="97273"/>
                        </a:lnSpc>
                        <a:spcBef>
                          <a:spcPts val="0"/>
                        </a:spcBef>
                        <a:spcAft>
                          <a:spcPts val="0"/>
                        </a:spcAft>
                        <a:buNone/>
                      </a:pPr>
                      <a:r>
                        <a:rPr lang="it-IT" sz="1300">
                          <a:latin typeface="Titillium Web"/>
                          <a:ea typeface="Titillium Web"/>
                          <a:cs typeface="Titillium Web"/>
                          <a:sym typeface="Titillium Web"/>
                        </a:rPr>
                        <a:t>Intelligenza Artificiale applicata alla features detection e classificazione</a:t>
                      </a:r>
                      <a:endParaRPr sz="1300">
                        <a:latin typeface="Titillium Web"/>
                        <a:ea typeface="Titillium Web"/>
                        <a:cs typeface="Titillium Web"/>
                        <a:sym typeface="Titillium Web"/>
                      </a:endParaRPr>
                    </a:p>
                    <a:p>
                      <a:pPr marL="0" marR="25400" lvl="0" indent="0" algn="l" rtl="0">
                        <a:lnSpc>
                          <a:spcPct val="97273"/>
                        </a:lnSpc>
                        <a:spcBef>
                          <a:spcPts val="0"/>
                        </a:spcBef>
                        <a:spcAft>
                          <a:spcPts val="0"/>
                        </a:spcAft>
                        <a:buNone/>
                      </a:pPr>
                      <a:r>
                        <a:rPr lang="it-IT" sz="1300" b="1">
                          <a:latin typeface="Titillium Web"/>
                          <a:ea typeface="Titillium Web"/>
                          <a:cs typeface="Titillium Web"/>
                          <a:sym typeface="Titillium Web"/>
                        </a:rPr>
                        <a:t>WP 1 and 3</a:t>
                      </a:r>
                      <a:r>
                        <a:rPr lang="it-IT" sz="1300">
                          <a:latin typeface="Titillium Web"/>
                          <a:ea typeface="Titillium Web"/>
                          <a:cs typeface="Titillium Web"/>
                          <a:sym typeface="Titillium Web"/>
                        </a:rPr>
                        <a:t> - </a:t>
                      </a:r>
                      <a:r>
                        <a:rPr lang="it-IT" sz="1300" b="1">
                          <a:solidFill>
                            <a:srgbClr val="0070C0"/>
                          </a:solidFill>
                          <a:latin typeface="Titillium Web"/>
                          <a:ea typeface="Titillium Web"/>
                          <a:cs typeface="Titillium Web"/>
                          <a:sym typeface="Titillium Web"/>
                        </a:rPr>
                        <a:t>3</a:t>
                      </a:r>
                      <a:r>
                        <a:rPr lang="it-IT" sz="1300" b="1">
                          <a:latin typeface="Titillium Web"/>
                          <a:ea typeface="Titillium Web"/>
                          <a:cs typeface="Titillium Web"/>
                          <a:sym typeface="Titillium Web"/>
                        </a:rPr>
                        <a:t> </a:t>
                      </a:r>
                      <a:r>
                        <a:rPr lang="it-IT" sz="1300" b="1">
                          <a:solidFill>
                            <a:srgbClr val="0070C0"/>
                          </a:solidFill>
                          <a:latin typeface="Titillium Web"/>
                          <a:ea typeface="Titillium Web"/>
                          <a:cs typeface="Titillium Web"/>
                          <a:sym typeface="Titillium Web"/>
                        </a:rPr>
                        <a:t> Projects</a:t>
                      </a:r>
                      <a:r>
                        <a:rPr lang="it-IT" sz="1300">
                          <a:solidFill>
                            <a:srgbClr val="0070C0"/>
                          </a:solidFill>
                          <a:latin typeface="Titillium Web"/>
                          <a:ea typeface="Titillium Web"/>
                          <a:cs typeface="Titillium Web"/>
                          <a:sym typeface="Titillium Web"/>
                        </a:rPr>
                        <a:t> </a:t>
                      </a:r>
                      <a:r>
                        <a:rPr lang="it-IT" sz="1300" b="1">
                          <a:latin typeface="Titillium Web"/>
                          <a:ea typeface="Titillium Web"/>
                          <a:cs typeface="Titillium Web"/>
                          <a:sym typeface="Titillium Web"/>
                        </a:rPr>
                        <a:t>2 Collaborative Activities</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25400" lvl="0" indent="0" algn="ctr" rtl="0">
                        <a:lnSpc>
                          <a:spcPct val="97273"/>
                        </a:lnSpc>
                        <a:spcBef>
                          <a:spcPts val="0"/>
                        </a:spcBef>
                        <a:spcAft>
                          <a:spcPts val="0"/>
                        </a:spcAft>
                        <a:buNone/>
                      </a:pPr>
                      <a:r>
                        <a:rPr lang="it-IT" sz="1300" b="1">
                          <a:latin typeface="Titillium Web"/>
                          <a:ea typeface="Titillium Web"/>
                          <a:cs typeface="Titillium Web"/>
                          <a:sym typeface="Titillium Web"/>
                        </a:rPr>
                        <a:t>448.371</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0325">
                <a:tc>
                  <a:txBody>
                    <a:bodyPr/>
                    <a:lstStyle/>
                    <a:p>
                      <a:pPr marL="0" marR="38100" lvl="0" indent="0" algn="ctr" rtl="0">
                        <a:lnSpc>
                          <a:spcPct val="97273"/>
                        </a:lnSpc>
                        <a:spcBef>
                          <a:spcPts val="0"/>
                        </a:spcBef>
                        <a:spcAft>
                          <a:spcPts val="0"/>
                        </a:spcAft>
                        <a:buNone/>
                      </a:pPr>
                      <a:r>
                        <a:rPr lang="it-IT" sz="1300">
                          <a:latin typeface="Titillium Web"/>
                          <a:ea typeface="Titillium Web"/>
                          <a:cs typeface="Titillium Web"/>
                          <a:sym typeface="Titillium Web"/>
                        </a:rPr>
                        <a:t>5</a:t>
                      </a:r>
                      <a:endParaRPr sz="1300">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38100" lvl="0" indent="0" algn="l" rtl="0">
                        <a:lnSpc>
                          <a:spcPct val="97273"/>
                        </a:lnSpc>
                        <a:spcBef>
                          <a:spcPts val="0"/>
                        </a:spcBef>
                        <a:spcAft>
                          <a:spcPts val="0"/>
                        </a:spcAft>
                        <a:buNone/>
                      </a:pPr>
                      <a:r>
                        <a:rPr lang="it-IT" sz="1300">
                          <a:latin typeface="Titillium Web"/>
                          <a:ea typeface="Titillium Web"/>
                          <a:cs typeface="Titillium Web"/>
                          <a:sym typeface="Titillium Web"/>
                        </a:rPr>
                        <a:t>Intelligenza Artificiale applicata a missioni spaziali</a:t>
                      </a:r>
                      <a:endParaRPr sz="1300">
                        <a:latin typeface="Titillium Web"/>
                        <a:ea typeface="Titillium Web"/>
                        <a:cs typeface="Titillium Web"/>
                        <a:sym typeface="Titillium Web"/>
                      </a:endParaRPr>
                    </a:p>
                    <a:p>
                      <a:pPr marL="0" marR="25400" lvl="0" indent="0" algn="l" rtl="0">
                        <a:lnSpc>
                          <a:spcPct val="97273"/>
                        </a:lnSpc>
                        <a:spcBef>
                          <a:spcPts val="0"/>
                        </a:spcBef>
                        <a:spcAft>
                          <a:spcPts val="0"/>
                        </a:spcAft>
                        <a:buNone/>
                      </a:pPr>
                      <a:r>
                        <a:rPr lang="it-IT" sz="1300" b="1">
                          <a:latin typeface="Titillium Web"/>
                          <a:ea typeface="Titillium Web"/>
                          <a:cs typeface="Titillium Web"/>
                          <a:sym typeface="Titillium Web"/>
                        </a:rPr>
                        <a:t>WP 1 3 and 4</a:t>
                      </a:r>
                      <a:r>
                        <a:rPr lang="it-IT" sz="1300">
                          <a:latin typeface="Titillium Web"/>
                          <a:ea typeface="Titillium Web"/>
                          <a:cs typeface="Titillium Web"/>
                          <a:sym typeface="Titillium Web"/>
                        </a:rPr>
                        <a:t> - </a:t>
                      </a:r>
                      <a:r>
                        <a:rPr lang="it-IT" sz="1300" b="1">
                          <a:solidFill>
                            <a:srgbClr val="0070C0"/>
                          </a:solidFill>
                          <a:latin typeface="Titillium Web"/>
                          <a:ea typeface="Titillium Web"/>
                          <a:cs typeface="Titillium Web"/>
                          <a:sym typeface="Titillium Web"/>
                        </a:rPr>
                        <a:t>7  Projects</a:t>
                      </a:r>
                      <a:r>
                        <a:rPr lang="it-IT" sz="1300">
                          <a:solidFill>
                            <a:srgbClr val="0070C0"/>
                          </a:solidFill>
                          <a:latin typeface="Titillium Web"/>
                          <a:ea typeface="Titillium Web"/>
                          <a:cs typeface="Titillium Web"/>
                          <a:sym typeface="Titillium Web"/>
                        </a:rPr>
                        <a:t> </a:t>
                      </a:r>
                      <a:r>
                        <a:rPr lang="it-IT" sz="1300" b="1">
                          <a:latin typeface="Titillium Web"/>
                          <a:ea typeface="Titillium Web"/>
                          <a:cs typeface="Titillium Web"/>
                          <a:sym typeface="Titillium Web"/>
                        </a:rPr>
                        <a:t>3 Collaborative Activities</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25400" lvl="0" indent="0" algn="ctr" rtl="0">
                        <a:lnSpc>
                          <a:spcPct val="97273"/>
                        </a:lnSpc>
                        <a:spcBef>
                          <a:spcPts val="0"/>
                        </a:spcBef>
                        <a:spcAft>
                          <a:spcPts val="0"/>
                        </a:spcAft>
                        <a:buNone/>
                      </a:pPr>
                      <a:r>
                        <a:rPr lang="it-IT" sz="1300" b="1">
                          <a:latin typeface="Titillium Web"/>
                          <a:ea typeface="Titillium Web"/>
                          <a:cs typeface="Titillium Web"/>
                          <a:sym typeface="Titillium Web"/>
                        </a:rPr>
                        <a:t>910.800</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42600">
                <a:tc>
                  <a:txBody>
                    <a:bodyPr/>
                    <a:lstStyle/>
                    <a:p>
                      <a:pPr marL="0" marR="38100" lvl="0" indent="0" algn="ctr" rtl="0">
                        <a:lnSpc>
                          <a:spcPct val="97273"/>
                        </a:lnSpc>
                        <a:spcBef>
                          <a:spcPts val="0"/>
                        </a:spcBef>
                        <a:spcAft>
                          <a:spcPts val="0"/>
                        </a:spcAft>
                        <a:buNone/>
                      </a:pPr>
                      <a:r>
                        <a:rPr lang="it-IT" sz="1300">
                          <a:latin typeface="Titillium Web"/>
                          <a:ea typeface="Titillium Web"/>
                          <a:cs typeface="Titillium Web"/>
                          <a:sym typeface="Titillium Web"/>
                        </a:rPr>
                        <a:t>6</a:t>
                      </a:r>
                      <a:endParaRPr sz="1300">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762000" lvl="0" indent="0" algn="l" rtl="0">
                        <a:lnSpc>
                          <a:spcPct val="97273"/>
                        </a:lnSpc>
                        <a:spcBef>
                          <a:spcPts val="0"/>
                        </a:spcBef>
                        <a:spcAft>
                          <a:spcPts val="0"/>
                        </a:spcAft>
                        <a:buNone/>
                      </a:pPr>
                      <a:r>
                        <a:rPr lang="it-IT" sz="1300">
                          <a:latin typeface="Titillium Web"/>
                          <a:ea typeface="Titillium Web"/>
                          <a:cs typeface="Titillium Web"/>
                          <a:sym typeface="Titillium Web"/>
                        </a:rPr>
                        <a:t>Metodologie avanzate di analisi dati  </a:t>
                      </a:r>
                      <a:endParaRPr sz="1300">
                        <a:latin typeface="Titillium Web"/>
                        <a:ea typeface="Titillium Web"/>
                        <a:cs typeface="Titillium Web"/>
                        <a:sym typeface="Titillium Web"/>
                      </a:endParaRPr>
                    </a:p>
                    <a:p>
                      <a:pPr marL="0" marR="762000" lvl="0" indent="0" algn="l" rtl="0">
                        <a:lnSpc>
                          <a:spcPct val="97273"/>
                        </a:lnSpc>
                        <a:spcBef>
                          <a:spcPts val="0"/>
                        </a:spcBef>
                        <a:spcAft>
                          <a:spcPts val="0"/>
                        </a:spcAft>
                        <a:buNone/>
                      </a:pPr>
                      <a:r>
                        <a:rPr lang="it-IT" sz="1300" b="1">
                          <a:latin typeface="Titillium Web"/>
                          <a:ea typeface="Titillium Web"/>
                          <a:cs typeface="Titillium Web"/>
                          <a:sym typeface="Titillium Web"/>
                        </a:rPr>
                        <a:t>WP1 2 and 3</a:t>
                      </a:r>
                      <a:r>
                        <a:rPr lang="it-IT" sz="1300">
                          <a:latin typeface="Titillium Web"/>
                          <a:ea typeface="Titillium Web"/>
                          <a:cs typeface="Titillium Web"/>
                          <a:sym typeface="Titillium Web"/>
                        </a:rPr>
                        <a:t> -  </a:t>
                      </a:r>
                      <a:r>
                        <a:rPr lang="it-IT" sz="1300" b="1">
                          <a:solidFill>
                            <a:srgbClr val="0070C0"/>
                          </a:solidFill>
                          <a:latin typeface="Titillium Web"/>
                          <a:ea typeface="Titillium Web"/>
                          <a:cs typeface="Titillium Web"/>
                          <a:sym typeface="Titillium Web"/>
                        </a:rPr>
                        <a:t>10  Projects</a:t>
                      </a:r>
                      <a:r>
                        <a:rPr lang="it-IT" sz="1300">
                          <a:solidFill>
                            <a:srgbClr val="0070C0"/>
                          </a:solidFill>
                          <a:latin typeface="Titillium Web"/>
                          <a:ea typeface="Titillium Web"/>
                          <a:cs typeface="Titillium Web"/>
                          <a:sym typeface="Titillium Web"/>
                        </a:rPr>
                        <a:t> </a:t>
                      </a:r>
                      <a:r>
                        <a:rPr lang="it-IT" sz="1300" b="1">
                          <a:latin typeface="Titillium Web"/>
                          <a:ea typeface="Titillium Web"/>
                          <a:cs typeface="Titillium Web"/>
                          <a:sym typeface="Titillium Web"/>
                        </a:rPr>
                        <a:t>2 Collaborative Activities</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25400" lvl="0" indent="0" algn="ctr" rtl="0">
                        <a:lnSpc>
                          <a:spcPct val="97273"/>
                        </a:lnSpc>
                        <a:spcBef>
                          <a:spcPts val="0"/>
                        </a:spcBef>
                        <a:spcAft>
                          <a:spcPts val="0"/>
                        </a:spcAft>
                        <a:buNone/>
                      </a:pPr>
                      <a:r>
                        <a:rPr lang="it-IT" sz="1300" b="1">
                          <a:latin typeface="Titillium Web"/>
                          <a:ea typeface="Titillium Web"/>
                          <a:cs typeface="Titillium Web"/>
                          <a:sym typeface="Titillium Web"/>
                        </a:rPr>
                        <a:t>1.471.500</a:t>
                      </a:r>
                      <a:endParaRPr sz="1300" b="1">
                        <a:latin typeface="Titillium Web"/>
                        <a:ea typeface="Titillium Web"/>
                        <a:cs typeface="Titillium Web"/>
                        <a:sym typeface="Titillium Web"/>
                      </a:endParaRPr>
                    </a:p>
                  </a:txBody>
                  <a:tcPr marL="119375" marR="43825" marT="625" marB="16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199" name="Google Shape;1199;g3352f2ce93d_0_147"/>
          <p:cNvSpPr txBox="1"/>
          <p:nvPr/>
        </p:nvSpPr>
        <p:spPr>
          <a:xfrm>
            <a:off x="1596750" y="5611900"/>
            <a:ext cx="4663200" cy="831300"/>
          </a:xfrm>
          <a:prstGeom prst="rect">
            <a:avLst/>
          </a:prstGeom>
          <a:solidFill>
            <a:srgbClr val="FFFF00"/>
          </a:solidFill>
          <a:ln>
            <a:noFill/>
          </a:ln>
        </p:spPr>
        <p:txBody>
          <a:bodyPr spcFirstLastPara="1" wrap="square" lIns="91425" tIns="91425" rIns="91425" bIns="91425" anchor="t" anchorCtr="0">
            <a:spAutoFit/>
          </a:bodyPr>
          <a:lstStyle/>
          <a:p>
            <a:pPr marL="457200" lvl="0" indent="-228600" algn="just" rtl="0">
              <a:lnSpc>
                <a:spcPct val="95454"/>
              </a:lnSpc>
              <a:spcBef>
                <a:spcPts val="0"/>
              </a:spcBef>
              <a:spcAft>
                <a:spcPts val="0"/>
              </a:spcAft>
              <a:buNone/>
            </a:pPr>
            <a:r>
              <a:rPr lang="it-IT">
                <a:solidFill>
                  <a:schemeClr val="dk1"/>
                </a:solidFill>
                <a:latin typeface="Titillium Web"/>
                <a:ea typeface="Titillium Web"/>
                <a:cs typeface="Titillium Web"/>
                <a:sym typeface="Titillium Web"/>
              </a:rPr>
              <a:t>-</a:t>
            </a:r>
            <a:r>
              <a:rPr lang="it-IT" sz="1100">
                <a:solidFill>
                  <a:schemeClr val="dk1"/>
                </a:solidFill>
                <a:latin typeface="Times New Roman"/>
                <a:ea typeface="Times New Roman"/>
                <a:cs typeface="Times New Roman"/>
                <a:sym typeface="Times New Roman"/>
              </a:rPr>
              <a:t>  </a:t>
            </a:r>
            <a:r>
              <a:rPr lang="it-IT" b="1">
                <a:solidFill>
                  <a:schemeClr val="dk1"/>
                </a:solidFill>
                <a:latin typeface="Titillium Web"/>
                <a:ea typeface="Titillium Web"/>
                <a:cs typeface="Titillium Web"/>
                <a:sym typeface="Titillium Web"/>
              </a:rPr>
              <a:t>Initial funds assignment 3,200,000 Euros</a:t>
            </a:r>
            <a:endParaRPr b="1">
              <a:solidFill>
                <a:schemeClr val="dk1"/>
              </a:solidFill>
              <a:latin typeface="Titillium Web"/>
              <a:ea typeface="Titillium Web"/>
              <a:cs typeface="Titillium Web"/>
              <a:sym typeface="Titillium Web"/>
            </a:endParaRPr>
          </a:p>
          <a:p>
            <a:pPr marL="457200" lvl="0" indent="-228600" algn="just" rtl="0">
              <a:lnSpc>
                <a:spcPct val="95454"/>
              </a:lnSpc>
              <a:spcBef>
                <a:spcPts val="0"/>
              </a:spcBef>
              <a:spcAft>
                <a:spcPts val="0"/>
              </a:spcAft>
              <a:buNone/>
            </a:pPr>
            <a:endParaRPr b="1">
              <a:solidFill>
                <a:schemeClr val="dk1"/>
              </a:solidFill>
              <a:latin typeface="Titillium Web"/>
              <a:ea typeface="Titillium Web"/>
              <a:cs typeface="Titillium Web"/>
              <a:sym typeface="Titillium Web"/>
            </a:endParaRPr>
          </a:p>
          <a:p>
            <a:pPr marL="457200" lvl="0" indent="-228600" algn="just" rtl="0">
              <a:lnSpc>
                <a:spcPct val="95454"/>
              </a:lnSpc>
              <a:spcBef>
                <a:spcPts val="0"/>
              </a:spcBef>
              <a:spcAft>
                <a:spcPts val="0"/>
              </a:spcAft>
              <a:buNone/>
            </a:pPr>
            <a:r>
              <a:rPr lang="it-IT">
                <a:solidFill>
                  <a:schemeClr val="dk1"/>
                </a:solidFill>
                <a:latin typeface="Titillium Web"/>
                <a:ea typeface="Titillium Web"/>
                <a:cs typeface="Titillium Web"/>
                <a:sym typeface="Titillium Web"/>
              </a:rPr>
              <a:t>-</a:t>
            </a:r>
            <a:r>
              <a:rPr lang="it-IT" sz="1100">
                <a:solidFill>
                  <a:schemeClr val="dk1"/>
                </a:solidFill>
                <a:latin typeface="Times New Roman"/>
                <a:ea typeface="Times New Roman"/>
                <a:cs typeface="Times New Roman"/>
                <a:sym typeface="Times New Roman"/>
              </a:rPr>
              <a:t>  </a:t>
            </a:r>
            <a:r>
              <a:rPr lang="it-IT" b="1">
                <a:solidFill>
                  <a:schemeClr val="dk1"/>
                </a:solidFill>
                <a:latin typeface="Titillium Web"/>
                <a:ea typeface="Titillium Web"/>
                <a:cs typeface="Titillium Web"/>
                <a:sym typeface="Titillium Web"/>
              </a:rPr>
              <a:t>Additional funds on October 2024</a:t>
            </a:r>
            <a:r>
              <a:rPr lang="it-IT">
                <a:solidFill>
                  <a:schemeClr val="dk1"/>
                </a:solidFill>
                <a:latin typeface="Titillium Web"/>
                <a:ea typeface="Titillium Web"/>
                <a:cs typeface="Titillium Web"/>
                <a:sym typeface="Titillium Web"/>
              </a:rPr>
              <a:t>. </a:t>
            </a:r>
            <a:r>
              <a:rPr lang="it-IT" b="1">
                <a:solidFill>
                  <a:schemeClr val="dk1"/>
                </a:solidFill>
                <a:latin typeface="Titillium Web"/>
                <a:ea typeface="Titillium Web"/>
                <a:cs typeface="Titillium Web"/>
                <a:sym typeface="Titillium Web"/>
              </a:rPr>
              <a:t>2,066,513 Euros</a:t>
            </a:r>
            <a:endParaRPr b="1">
              <a:solidFill>
                <a:schemeClr val="dk1"/>
              </a:solidFill>
              <a:latin typeface="Titillium Web"/>
              <a:ea typeface="Titillium Web"/>
              <a:cs typeface="Titillium Web"/>
              <a:sym typeface="Titillium Web"/>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pic>
        <p:nvPicPr>
          <p:cNvPr id="1205" name="Google Shape;1205;g3352f2ce93d_0_162"/>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206" name="Google Shape;1206;g3352f2ce93d_0_162"/>
          <p:cNvGrpSpPr/>
          <p:nvPr/>
        </p:nvGrpSpPr>
        <p:grpSpPr>
          <a:xfrm>
            <a:off x="0" y="6511282"/>
            <a:ext cx="12192000" cy="361767"/>
            <a:chOff x="0" y="6511282"/>
            <a:chExt cx="12192000" cy="361767"/>
          </a:xfrm>
        </p:grpSpPr>
        <p:pic>
          <p:nvPicPr>
            <p:cNvPr id="1207" name="Google Shape;1207;g3352f2ce93d_0_16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208" name="Google Shape;1208;g3352f2ce93d_0_162"/>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09" name="Google Shape;1209;g3352f2ce93d_0_162"/>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210" name="Google Shape;1210;g3352f2ce93d_0_162"/>
          <p:cNvSpPr txBox="1"/>
          <p:nvPr/>
        </p:nvSpPr>
        <p:spPr>
          <a:xfrm>
            <a:off x="1104289" y="806687"/>
            <a:ext cx="9983400" cy="554100"/>
          </a:xfrm>
          <a:prstGeom prst="rect">
            <a:avLst/>
          </a:prstGeom>
          <a:solidFill>
            <a:schemeClr val="accent4"/>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it-IT" sz="2400" b="1" i="0" u="none" strike="noStrike" cap="none">
                <a:solidFill>
                  <a:srgbClr val="000000"/>
                </a:solidFill>
                <a:latin typeface="Calibri"/>
                <a:ea typeface="Calibri"/>
                <a:cs typeface="Calibri"/>
                <a:sym typeface="Calibri"/>
              </a:rPr>
              <a:t> </a:t>
            </a:r>
            <a:r>
              <a:rPr lang="it-IT" sz="2400" b="1">
                <a:latin typeface="Calibri"/>
                <a:ea typeface="Calibri"/>
                <a:cs typeface="Calibri"/>
                <a:sym typeface="Calibri"/>
              </a:rPr>
              <a:t>Cascade Funding: Overview and progress status</a:t>
            </a:r>
            <a:endParaRPr sz="2400" b="1" i="0" u="none" strike="noStrike" cap="none">
              <a:solidFill>
                <a:srgbClr val="000000"/>
              </a:solidFill>
              <a:latin typeface="Calibri"/>
              <a:ea typeface="Calibri"/>
              <a:cs typeface="Calibri"/>
              <a:sym typeface="Calibri"/>
            </a:endParaRPr>
          </a:p>
        </p:txBody>
      </p:sp>
      <p:sp>
        <p:nvSpPr>
          <p:cNvPr id="1211" name="Google Shape;1211;g3352f2ce93d_0_162"/>
          <p:cNvSpPr txBox="1"/>
          <p:nvPr/>
        </p:nvSpPr>
        <p:spPr>
          <a:xfrm>
            <a:off x="624600" y="1592700"/>
            <a:ext cx="11039700" cy="46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800">
                <a:solidFill>
                  <a:schemeClr val="dk1"/>
                </a:solidFill>
                <a:latin typeface="Calibri"/>
                <a:ea typeface="Calibri"/>
                <a:cs typeface="Calibri"/>
                <a:sym typeface="Calibri"/>
              </a:rPr>
              <a:t>ss</a:t>
            </a:r>
            <a:endParaRPr sz="2800">
              <a:solidFill>
                <a:schemeClr val="dk1"/>
              </a:solidFill>
              <a:latin typeface="Calibri"/>
              <a:ea typeface="Calibri"/>
              <a:cs typeface="Calibri"/>
              <a:sym typeface="Calibri"/>
            </a:endParaRPr>
          </a:p>
        </p:txBody>
      </p:sp>
      <p:pic>
        <p:nvPicPr>
          <p:cNvPr id="1212" name="Google Shape;1212;g3352f2ce93d_0_162"/>
          <p:cNvPicPr preferRelativeResize="0"/>
          <p:nvPr/>
        </p:nvPicPr>
        <p:blipFill>
          <a:blip r:embed="rId5">
            <a:alphaModFix/>
          </a:blip>
          <a:stretch>
            <a:fillRect/>
          </a:stretch>
        </p:blipFill>
        <p:spPr>
          <a:xfrm>
            <a:off x="0" y="1521431"/>
            <a:ext cx="12192002" cy="488194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g33508ffcc21_0_0"/>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306" name="Google Shape;306;g33508ffcc21_0_0"/>
          <p:cNvGrpSpPr/>
          <p:nvPr/>
        </p:nvGrpSpPr>
        <p:grpSpPr>
          <a:xfrm>
            <a:off x="0" y="6511282"/>
            <a:ext cx="12192000" cy="361767"/>
            <a:chOff x="0" y="6511282"/>
            <a:chExt cx="12192000" cy="361767"/>
          </a:xfrm>
        </p:grpSpPr>
        <p:pic>
          <p:nvPicPr>
            <p:cNvPr id="307" name="Google Shape;307;g33508ffcc21_0_0"/>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308" name="Google Shape;308;g33508ffcc21_0_0"/>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309" name="Google Shape;309;g33508ffcc21_0_0"/>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310" name="Google Shape;310;g33508ffcc21_0_0"/>
          <p:cNvSpPr txBox="1"/>
          <p:nvPr/>
        </p:nvSpPr>
        <p:spPr>
          <a:xfrm>
            <a:off x="15155" y="1147856"/>
            <a:ext cx="8823900" cy="7572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it-IT" sz="2400" b="1" i="0" u="none" strike="noStrike" cap="none" dirty="0">
                <a:solidFill>
                  <a:schemeClr val="tx1"/>
                </a:solidFill>
                <a:latin typeface="Titillium Web"/>
                <a:ea typeface="Titillium Web"/>
                <a:cs typeface="Titillium Web"/>
                <a:sym typeface="Titillium Web"/>
              </a:rPr>
              <a:t>Spoke 3 - </a:t>
            </a:r>
            <a:r>
              <a:rPr lang="it-IT" sz="2400" b="1" dirty="0" err="1">
                <a:solidFill>
                  <a:schemeClr val="tx1"/>
                </a:solidFill>
                <a:latin typeface="Titillium Web"/>
                <a:ea typeface="Titillium Web"/>
                <a:cs typeface="Titillium Web"/>
                <a:sym typeface="Titillium Web"/>
              </a:rPr>
              <a:t>Forthcoming</a:t>
            </a:r>
            <a:r>
              <a:rPr lang="it-IT" sz="2400" b="1" dirty="0">
                <a:solidFill>
                  <a:schemeClr val="tx1"/>
                </a:solidFill>
                <a:latin typeface="Titillium Web"/>
                <a:ea typeface="Titillium Web"/>
                <a:cs typeface="Titillium Web"/>
                <a:sym typeface="Titillium Web"/>
              </a:rPr>
              <a:t> Technical activities (highlights)</a:t>
            </a:r>
            <a:endParaRPr b="1" dirty="0">
              <a:solidFill>
                <a:schemeClr val="tx1"/>
              </a:solidFill>
              <a:latin typeface="Titillium Web"/>
              <a:ea typeface="Titillium Web"/>
              <a:cs typeface="Titillium Web"/>
              <a:sym typeface="Titillium Web"/>
            </a:endParaRPr>
          </a:p>
          <a:p>
            <a:pPr marL="0" marR="0" lvl="0" indent="0" algn="ctr" rtl="0">
              <a:lnSpc>
                <a:spcPct val="90000"/>
              </a:lnSpc>
              <a:spcBef>
                <a:spcPts val="0"/>
              </a:spcBef>
              <a:spcAft>
                <a:spcPts val="0"/>
              </a:spcAft>
              <a:buClr>
                <a:srgbClr val="000000"/>
              </a:buClr>
              <a:buSzPts val="2400"/>
              <a:buFont typeface="Arial"/>
              <a:buNone/>
            </a:pPr>
            <a:endParaRPr sz="2400" b="1" dirty="0">
              <a:solidFill>
                <a:srgbClr val="1C7FFF"/>
              </a:solidFill>
              <a:latin typeface="Titillium Web"/>
              <a:ea typeface="Titillium Web"/>
              <a:cs typeface="Titillium Web"/>
              <a:sym typeface="Titillium Web"/>
            </a:endParaRPr>
          </a:p>
        </p:txBody>
      </p:sp>
      <p:sp>
        <p:nvSpPr>
          <p:cNvPr id="311" name="Google Shape;311;g33508ffcc21_0_0"/>
          <p:cNvSpPr txBox="1"/>
          <p:nvPr/>
        </p:nvSpPr>
        <p:spPr>
          <a:xfrm>
            <a:off x="355650" y="1605388"/>
            <a:ext cx="11480700" cy="3554779"/>
          </a:xfrm>
          <a:prstGeom prst="rect">
            <a:avLst/>
          </a:prstGeom>
          <a:noFill/>
          <a:ln>
            <a:noFill/>
          </a:ln>
        </p:spPr>
        <p:txBody>
          <a:bodyPr spcFirstLastPara="1" wrap="square" lIns="360000" tIns="45700" rIns="91425" bIns="45700" anchor="t" anchorCtr="0">
            <a:spAutoFit/>
          </a:bodyPr>
          <a:lstStyle/>
          <a:p>
            <a:pPr marL="0" marR="0" lvl="0" indent="0" algn="l" rtl="0">
              <a:lnSpc>
                <a:spcPct val="90000"/>
              </a:lnSpc>
              <a:spcBef>
                <a:spcPts val="0"/>
              </a:spcBef>
              <a:spcAft>
                <a:spcPts val="0"/>
              </a:spcAft>
              <a:buNone/>
            </a:pPr>
            <a:endParaRPr sz="2000" b="1" dirty="0">
              <a:solidFill>
                <a:srgbClr val="1528BC"/>
              </a:solidFill>
              <a:latin typeface="Titillium Web"/>
              <a:ea typeface="Titillium Web"/>
              <a:cs typeface="Titillium Web"/>
              <a:sym typeface="Titillium Web"/>
            </a:endParaRPr>
          </a:p>
          <a:p>
            <a:pPr marL="457200" marR="0" lvl="0" indent="-355600" algn="l" rtl="0">
              <a:lnSpc>
                <a:spcPct val="115000"/>
              </a:lnSpc>
              <a:spcBef>
                <a:spcPts val="0"/>
              </a:spcBef>
              <a:spcAft>
                <a:spcPts val="0"/>
              </a:spcAft>
              <a:buClr>
                <a:srgbClr val="1528BC"/>
              </a:buClr>
              <a:buSzPts val="2000"/>
              <a:buFont typeface="Titillium Web"/>
              <a:buChar char="-"/>
            </a:pPr>
            <a:r>
              <a:rPr lang="it-IT" sz="2000" dirty="0">
                <a:solidFill>
                  <a:srgbClr val="1528BC"/>
                </a:solidFill>
                <a:latin typeface="Titillium Web"/>
                <a:ea typeface="Titillium Web"/>
                <a:cs typeface="Titillium Web"/>
                <a:sym typeface="Titillium Web"/>
              </a:rPr>
              <a:t>Basic and Intermediate FPGA programming school, </a:t>
            </a:r>
            <a:r>
              <a:rPr lang="it-IT" sz="2000" dirty="0" err="1">
                <a:solidFill>
                  <a:srgbClr val="FF0000"/>
                </a:solidFill>
                <a:latin typeface="Titillium Web"/>
                <a:ea typeface="Titillium Web"/>
                <a:cs typeface="Titillium Web"/>
                <a:sym typeface="Titillium Web"/>
              </a:rPr>
              <a:t>Jun</a:t>
            </a:r>
            <a:r>
              <a:rPr lang="it-IT" sz="2000" dirty="0">
                <a:solidFill>
                  <a:srgbClr val="FF0000"/>
                </a:solidFill>
                <a:latin typeface="Titillium Web"/>
                <a:ea typeface="Titillium Web"/>
                <a:cs typeface="Titillium Web"/>
                <a:sym typeface="Titillium Web"/>
              </a:rPr>
              <a:t> 2025</a:t>
            </a:r>
            <a:endParaRPr sz="2000" dirty="0">
              <a:solidFill>
                <a:srgbClr val="FF0000"/>
              </a:solidFill>
              <a:latin typeface="Titillium Web"/>
              <a:ea typeface="Titillium Web"/>
              <a:cs typeface="Titillium Web"/>
              <a:sym typeface="Titillium Web"/>
            </a:endParaRPr>
          </a:p>
          <a:p>
            <a:pPr marL="457200" marR="0" lvl="0" indent="-355600" algn="l" rtl="0">
              <a:lnSpc>
                <a:spcPct val="115000"/>
              </a:lnSpc>
              <a:spcBef>
                <a:spcPts val="0"/>
              </a:spcBef>
              <a:spcAft>
                <a:spcPts val="0"/>
              </a:spcAft>
              <a:buClr>
                <a:srgbClr val="1528BC"/>
              </a:buClr>
              <a:buSzPts val="2000"/>
              <a:buFont typeface="Titillium Web"/>
              <a:buChar char="-"/>
            </a:pPr>
            <a:r>
              <a:rPr lang="it-IT" sz="2000" dirty="0">
                <a:solidFill>
                  <a:srgbClr val="1528BC"/>
                </a:solidFill>
                <a:latin typeface="Titillium Web"/>
                <a:ea typeface="Titillium Web"/>
                <a:cs typeface="Titillium Web"/>
                <a:sym typeface="Titillium Web"/>
              </a:rPr>
              <a:t>Advanced FPGA programming techniques school, </a:t>
            </a:r>
            <a:r>
              <a:rPr lang="it-IT" sz="2000" dirty="0" err="1">
                <a:solidFill>
                  <a:srgbClr val="FF0000"/>
                </a:solidFill>
                <a:latin typeface="Titillium Web"/>
                <a:ea typeface="Titillium Web"/>
                <a:cs typeface="Titillium Web"/>
                <a:sym typeface="Titillium Web"/>
              </a:rPr>
              <a:t>Nov</a:t>
            </a:r>
            <a:r>
              <a:rPr lang="it-IT" sz="2000" dirty="0">
                <a:solidFill>
                  <a:srgbClr val="FF0000"/>
                </a:solidFill>
                <a:latin typeface="Titillium Web"/>
                <a:ea typeface="Titillium Web"/>
                <a:cs typeface="Titillium Web"/>
                <a:sym typeface="Titillium Web"/>
              </a:rPr>
              <a:t> 2025</a:t>
            </a:r>
            <a:endParaRPr sz="2000" dirty="0">
              <a:solidFill>
                <a:srgbClr val="FF0000"/>
              </a:solidFill>
              <a:latin typeface="Titillium Web"/>
              <a:ea typeface="Titillium Web"/>
              <a:cs typeface="Titillium Web"/>
              <a:sym typeface="Titillium Web"/>
            </a:endParaRPr>
          </a:p>
          <a:p>
            <a:pPr marL="457200" lvl="0" indent="-355600" algn="l" rtl="0">
              <a:lnSpc>
                <a:spcPct val="115000"/>
              </a:lnSpc>
              <a:spcBef>
                <a:spcPts val="0"/>
              </a:spcBef>
              <a:spcAft>
                <a:spcPts val="0"/>
              </a:spcAft>
              <a:buClr>
                <a:srgbClr val="1528BC"/>
              </a:buClr>
              <a:buSzPts val="2000"/>
              <a:buFont typeface="Titillium Web"/>
              <a:buChar char="-"/>
            </a:pPr>
            <a:r>
              <a:rPr lang="it-IT" sz="2000" dirty="0">
                <a:solidFill>
                  <a:srgbClr val="1528BC"/>
                </a:solidFill>
                <a:latin typeface="Titillium Web"/>
                <a:ea typeface="Titillium Web"/>
                <a:cs typeface="Titillium Web"/>
                <a:sym typeface="Titillium Web"/>
              </a:rPr>
              <a:t>HPC School  (Catania), </a:t>
            </a:r>
            <a:r>
              <a:rPr lang="it-IT" sz="2000" dirty="0" err="1">
                <a:solidFill>
                  <a:srgbClr val="1528BC"/>
                </a:solidFill>
                <a:latin typeface="Titillium Web"/>
                <a:ea typeface="Titillium Web"/>
                <a:cs typeface="Titillium Web"/>
                <a:sym typeface="Titillium Web"/>
              </a:rPr>
              <a:t>Sept</a:t>
            </a:r>
            <a:r>
              <a:rPr lang="it-IT" sz="2000" dirty="0">
                <a:solidFill>
                  <a:srgbClr val="1528BC"/>
                </a:solidFill>
                <a:latin typeface="Titillium Web"/>
                <a:ea typeface="Titillium Web"/>
                <a:cs typeface="Titillium Web"/>
                <a:sym typeface="Titillium Web"/>
              </a:rPr>
              <a:t>. 2025</a:t>
            </a:r>
          </a:p>
          <a:p>
            <a:pPr marL="457200" lvl="0" indent="-355600" algn="l" rtl="0">
              <a:lnSpc>
                <a:spcPct val="115000"/>
              </a:lnSpc>
              <a:spcBef>
                <a:spcPts val="0"/>
              </a:spcBef>
              <a:spcAft>
                <a:spcPts val="0"/>
              </a:spcAft>
              <a:buClr>
                <a:srgbClr val="1528BC"/>
              </a:buClr>
              <a:buSzPts val="2000"/>
              <a:buFont typeface="Titillium Web"/>
              <a:buChar char="-"/>
            </a:pPr>
            <a:r>
              <a:rPr lang="it-IT" sz="2000" dirty="0">
                <a:solidFill>
                  <a:srgbClr val="1528BC"/>
                </a:solidFill>
                <a:latin typeface="Titillium Web"/>
                <a:ea typeface="Titillium Web"/>
                <a:cs typeface="Titillium Web"/>
                <a:sym typeface="Titillium Web"/>
              </a:rPr>
              <a:t>HPC Advanced Course </a:t>
            </a:r>
            <a:r>
              <a:rPr lang="it-IT" sz="2000" dirty="0" err="1">
                <a:solidFill>
                  <a:srgbClr val="1528BC"/>
                </a:solidFill>
                <a:latin typeface="Titillium Web"/>
                <a:ea typeface="Titillium Web"/>
                <a:cs typeface="Titillium Web"/>
                <a:sym typeface="Titillium Web"/>
              </a:rPr>
              <a:t>Nov</a:t>
            </a:r>
            <a:r>
              <a:rPr lang="it-IT" sz="2000" dirty="0">
                <a:solidFill>
                  <a:srgbClr val="1528BC"/>
                </a:solidFill>
                <a:latin typeface="Titillium Web"/>
                <a:ea typeface="Titillium Web"/>
                <a:cs typeface="Titillium Web"/>
                <a:sym typeface="Titillium Web"/>
              </a:rPr>
              <a:t> 2025 (TBC)</a:t>
            </a:r>
            <a:endParaRPr sz="2000" dirty="0">
              <a:solidFill>
                <a:srgbClr val="1528BC"/>
              </a:solidFill>
              <a:latin typeface="Titillium Web"/>
              <a:ea typeface="Titillium Web"/>
              <a:cs typeface="Titillium Web"/>
              <a:sym typeface="Titillium Web"/>
            </a:endParaRPr>
          </a:p>
          <a:p>
            <a:pPr marL="457200" marR="0" lvl="0" indent="-355600" algn="l" rtl="0">
              <a:lnSpc>
                <a:spcPct val="115000"/>
              </a:lnSpc>
              <a:spcBef>
                <a:spcPts val="0"/>
              </a:spcBef>
              <a:spcAft>
                <a:spcPts val="0"/>
              </a:spcAft>
              <a:buClr>
                <a:srgbClr val="1528BC"/>
              </a:buClr>
              <a:buSzPts val="2000"/>
              <a:buFont typeface="Titillium Web"/>
              <a:buChar char="-"/>
            </a:pPr>
            <a:r>
              <a:rPr lang="it-IT" sz="2000" dirty="0">
                <a:solidFill>
                  <a:srgbClr val="1528BC"/>
                </a:solidFill>
                <a:latin typeface="Titillium Web"/>
                <a:ea typeface="Titillium Web"/>
                <a:cs typeface="Titillium Web"/>
                <a:sym typeface="Titillium Web"/>
              </a:rPr>
              <a:t>Spoke3 (</a:t>
            </a:r>
            <a:r>
              <a:rPr lang="it-IT" sz="2000" dirty="0">
                <a:solidFill>
                  <a:srgbClr val="FF0000"/>
                </a:solidFill>
                <a:latin typeface="Titillium Web"/>
                <a:ea typeface="Titillium Web"/>
                <a:cs typeface="Titillium Web"/>
                <a:sym typeface="Titillium Web"/>
              </a:rPr>
              <a:t>FINAL</a:t>
            </a:r>
            <a:r>
              <a:rPr lang="it-IT" sz="2000" dirty="0">
                <a:solidFill>
                  <a:srgbClr val="1528BC"/>
                </a:solidFill>
                <a:latin typeface="Titillium Web"/>
                <a:ea typeface="Titillium Web"/>
                <a:cs typeface="Titillium Web"/>
                <a:sym typeface="Titillium Web"/>
              </a:rPr>
              <a:t>) Meeting, </a:t>
            </a:r>
            <a:r>
              <a:rPr lang="it-IT" sz="2000" dirty="0">
                <a:solidFill>
                  <a:srgbClr val="FF0000"/>
                </a:solidFill>
                <a:latin typeface="Titillium Web"/>
                <a:ea typeface="Titillium Web"/>
                <a:cs typeface="Titillium Web"/>
                <a:sym typeface="Titillium Web"/>
              </a:rPr>
              <a:t>15-19 </a:t>
            </a:r>
            <a:r>
              <a:rPr lang="it-IT" sz="2000" dirty="0" err="1">
                <a:solidFill>
                  <a:srgbClr val="FF0000"/>
                </a:solidFill>
                <a:latin typeface="Titillium Web"/>
                <a:ea typeface="Titillium Web"/>
                <a:cs typeface="Titillium Web"/>
                <a:sym typeface="Titillium Web"/>
              </a:rPr>
              <a:t>Dec</a:t>
            </a:r>
            <a:r>
              <a:rPr lang="it-IT" sz="2000" dirty="0">
                <a:solidFill>
                  <a:srgbClr val="FF0000"/>
                </a:solidFill>
                <a:latin typeface="Titillium Web"/>
                <a:ea typeface="Titillium Web"/>
                <a:cs typeface="Titillium Web"/>
                <a:sym typeface="Titillium Web"/>
              </a:rPr>
              <a:t> 2025</a:t>
            </a:r>
            <a:r>
              <a:rPr lang="it-IT" sz="2000" dirty="0">
                <a:solidFill>
                  <a:srgbClr val="1528BC"/>
                </a:solidFill>
                <a:latin typeface="Titillium Web"/>
                <a:ea typeface="Titillium Web"/>
                <a:cs typeface="Titillium Web"/>
                <a:sym typeface="Titillium Web"/>
              </a:rPr>
              <a:t>, Sesto Pusteria (</a:t>
            </a:r>
            <a:r>
              <a:rPr lang="it-IT" sz="2000" dirty="0" err="1">
                <a:solidFill>
                  <a:srgbClr val="1528BC"/>
                </a:solidFill>
                <a:latin typeface="Titillium Web"/>
                <a:ea typeface="Titillium Web"/>
                <a:cs typeface="Titillium Web"/>
                <a:sym typeface="Titillium Web"/>
              </a:rPr>
              <a:t>Bz</a:t>
            </a:r>
            <a:r>
              <a:rPr lang="it-IT" sz="2000" dirty="0">
                <a:solidFill>
                  <a:srgbClr val="1528BC"/>
                </a:solidFill>
                <a:latin typeface="Titillium Web"/>
                <a:ea typeface="Titillium Web"/>
                <a:cs typeface="Titillium Web"/>
                <a:sym typeface="Titillium Web"/>
              </a:rPr>
              <a:t>) </a:t>
            </a:r>
            <a:r>
              <a:rPr lang="it-IT" sz="2000" u="sng" dirty="0">
                <a:solidFill>
                  <a:schemeClr val="hlink"/>
                </a:solidFill>
                <a:latin typeface="Titillium Web"/>
                <a:ea typeface="Titillium Web"/>
                <a:cs typeface="Titillium Web"/>
                <a:sym typeface="Titillium Web"/>
                <a:hlinkClick r:id="rId5"/>
              </a:rPr>
              <a:t>https://www.sexten-cfa.eu/event/icsc-spoke3-fm</a:t>
            </a:r>
            <a:r>
              <a:rPr lang="it-IT" sz="2000" dirty="0">
                <a:solidFill>
                  <a:srgbClr val="1528BC"/>
                </a:solidFill>
                <a:latin typeface="Titillium Web"/>
                <a:ea typeface="Titillium Web"/>
                <a:cs typeface="Titillium Web"/>
                <a:sym typeface="Titillium Web"/>
              </a:rPr>
              <a:t> </a:t>
            </a:r>
            <a:endParaRPr sz="2000" dirty="0">
              <a:solidFill>
                <a:srgbClr val="1528BC"/>
              </a:solidFill>
              <a:latin typeface="Titillium Web"/>
              <a:ea typeface="Titillium Web"/>
              <a:cs typeface="Titillium Web"/>
              <a:sym typeface="Titillium Web"/>
            </a:endParaRPr>
          </a:p>
          <a:p>
            <a:pPr marL="457200" marR="0" lvl="0" indent="0" algn="l" rtl="0">
              <a:lnSpc>
                <a:spcPct val="115000"/>
              </a:lnSpc>
              <a:spcBef>
                <a:spcPts val="0"/>
              </a:spcBef>
              <a:spcAft>
                <a:spcPts val="0"/>
              </a:spcAft>
              <a:buNone/>
            </a:pPr>
            <a:r>
              <a:rPr lang="it-IT" sz="2000" dirty="0">
                <a:solidFill>
                  <a:srgbClr val="1528BC"/>
                </a:solidFill>
                <a:latin typeface="Titillium Web"/>
                <a:ea typeface="Titillium Web"/>
                <a:cs typeface="Titillium Web"/>
                <a:sym typeface="Titillium Web"/>
              </a:rPr>
              <a:t>Joint meeting with SPACE (Scalable </a:t>
            </a:r>
            <a:r>
              <a:rPr lang="it-IT" sz="2000" dirty="0" err="1">
                <a:solidFill>
                  <a:srgbClr val="1528BC"/>
                </a:solidFill>
                <a:latin typeface="Titillium Web"/>
                <a:ea typeface="Titillium Web"/>
                <a:cs typeface="Titillium Web"/>
                <a:sym typeface="Titillium Web"/>
              </a:rPr>
              <a:t>Parallel</a:t>
            </a:r>
            <a:r>
              <a:rPr lang="it-IT" sz="2000" dirty="0">
                <a:solidFill>
                  <a:srgbClr val="1528BC"/>
                </a:solidFill>
                <a:latin typeface="Titillium Web"/>
                <a:ea typeface="Titillium Web"/>
                <a:cs typeface="Titillium Web"/>
                <a:sym typeface="Titillium Web"/>
              </a:rPr>
              <a:t> and </a:t>
            </a:r>
            <a:r>
              <a:rPr lang="it-IT" sz="2000" dirty="0" err="1">
                <a:solidFill>
                  <a:srgbClr val="1528BC"/>
                </a:solidFill>
                <a:latin typeface="Titillium Web"/>
                <a:ea typeface="Titillium Web"/>
                <a:cs typeface="Titillium Web"/>
                <a:sym typeface="Titillium Web"/>
              </a:rPr>
              <a:t>distributed</a:t>
            </a:r>
            <a:r>
              <a:rPr lang="it-IT" sz="2000" dirty="0">
                <a:solidFill>
                  <a:srgbClr val="1528BC"/>
                </a:solidFill>
                <a:latin typeface="Titillium Web"/>
                <a:ea typeface="Titillium Web"/>
                <a:cs typeface="Titillium Web"/>
                <a:sym typeface="Titillium Web"/>
              </a:rPr>
              <a:t> </a:t>
            </a:r>
            <a:r>
              <a:rPr lang="it-IT" sz="2000" dirty="0" err="1">
                <a:solidFill>
                  <a:srgbClr val="1528BC"/>
                </a:solidFill>
                <a:latin typeface="Titillium Web"/>
                <a:ea typeface="Titillium Web"/>
                <a:cs typeface="Titillium Web"/>
                <a:sym typeface="Titillium Web"/>
              </a:rPr>
              <a:t>Astrophysical</a:t>
            </a:r>
            <a:r>
              <a:rPr lang="it-IT" sz="2000" dirty="0">
                <a:solidFill>
                  <a:srgbClr val="1528BC"/>
                </a:solidFill>
                <a:latin typeface="Titillium Web"/>
                <a:ea typeface="Titillium Web"/>
                <a:cs typeface="Titillium Web"/>
                <a:sym typeface="Titillium Web"/>
              </a:rPr>
              <a:t> Code for </a:t>
            </a:r>
            <a:r>
              <a:rPr lang="it-IT" sz="2000" dirty="0" err="1">
                <a:solidFill>
                  <a:srgbClr val="1528BC"/>
                </a:solidFill>
                <a:latin typeface="Titillium Web"/>
                <a:ea typeface="Titillium Web"/>
                <a:cs typeface="Titillium Web"/>
                <a:sym typeface="Titillium Web"/>
              </a:rPr>
              <a:t>Exascale</a:t>
            </a:r>
            <a:r>
              <a:rPr lang="it-IT" sz="2000" dirty="0">
                <a:solidFill>
                  <a:srgbClr val="1528BC"/>
                </a:solidFill>
                <a:latin typeface="Titillium Web"/>
                <a:ea typeface="Titillium Web"/>
                <a:cs typeface="Titillium Web"/>
                <a:sym typeface="Titillium Web"/>
              </a:rPr>
              <a:t>)</a:t>
            </a:r>
            <a:endParaRPr sz="2000" dirty="0">
              <a:solidFill>
                <a:srgbClr val="1528BC"/>
              </a:solidFill>
              <a:latin typeface="Titillium Web"/>
              <a:ea typeface="Titillium Web"/>
              <a:cs typeface="Titillium Web"/>
              <a:sym typeface="Titillium Web"/>
            </a:endParaRPr>
          </a:p>
          <a:p>
            <a:pPr marL="457200" marR="0" lvl="0" indent="0" algn="l" rtl="0">
              <a:lnSpc>
                <a:spcPct val="115000"/>
              </a:lnSpc>
              <a:spcBef>
                <a:spcPts val="0"/>
              </a:spcBef>
              <a:spcAft>
                <a:spcPts val="0"/>
              </a:spcAft>
              <a:buNone/>
            </a:pPr>
            <a:r>
              <a:rPr lang="it-IT" sz="2000" dirty="0">
                <a:solidFill>
                  <a:srgbClr val="1528BC"/>
                </a:solidFill>
                <a:latin typeface="Titillium Web"/>
                <a:ea typeface="Titillium Web"/>
                <a:cs typeface="Titillium Web"/>
                <a:sym typeface="Titillium Web"/>
              </a:rPr>
              <a:t>The </a:t>
            </a:r>
            <a:r>
              <a:rPr lang="it-IT" sz="2000" dirty="0" err="1">
                <a:solidFill>
                  <a:srgbClr val="1528BC"/>
                </a:solidFill>
                <a:latin typeface="Titillium Web"/>
                <a:ea typeface="Titillium Web"/>
                <a:cs typeface="Titillium Web"/>
                <a:sym typeface="Titillium Web"/>
              </a:rPr>
              <a:t>proceedings</a:t>
            </a:r>
            <a:r>
              <a:rPr lang="it-IT" sz="2000" dirty="0">
                <a:solidFill>
                  <a:srgbClr val="1528BC"/>
                </a:solidFill>
                <a:latin typeface="Titillium Web"/>
                <a:ea typeface="Titillium Web"/>
                <a:cs typeface="Titillium Web"/>
                <a:sym typeface="Titillium Web"/>
              </a:rPr>
              <a:t> of </a:t>
            </a:r>
            <a:r>
              <a:rPr lang="it-IT" sz="2000" dirty="0" err="1">
                <a:solidFill>
                  <a:srgbClr val="1528BC"/>
                </a:solidFill>
                <a:latin typeface="Titillium Web"/>
                <a:ea typeface="Titillium Web"/>
                <a:cs typeface="Titillium Web"/>
                <a:sym typeface="Titillium Web"/>
              </a:rPr>
              <a:t>this</a:t>
            </a:r>
            <a:r>
              <a:rPr lang="it-IT" sz="2000" dirty="0">
                <a:solidFill>
                  <a:srgbClr val="1528BC"/>
                </a:solidFill>
                <a:latin typeface="Titillium Web"/>
                <a:ea typeface="Titillium Web"/>
                <a:cs typeface="Titillium Web"/>
                <a:sym typeface="Titillium Web"/>
              </a:rPr>
              <a:t> meeting </a:t>
            </a:r>
            <a:r>
              <a:rPr lang="it-IT" sz="2000" dirty="0" err="1">
                <a:solidFill>
                  <a:srgbClr val="1528BC"/>
                </a:solidFill>
                <a:latin typeface="Titillium Web"/>
                <a:ea typeface="Titillium Web"/>
                <a:cs typeface="Titillium Web"/>
                <a:sym typeface="Titillium Web"/>
              </a:rPr>
              <a:t>will</a:t>
            </a:r>
            <a:r>
              <a:rPr lang="it-IT" sz="2000" dirty="0">
                <a:solidFill>
                  <a:srgbClr val="1528BC"/>
                </a:solidFill>
                <a:latin typeface="Titillium Web"/>
                <a:ea typeface="Titillium Web"/>
                <a:cs typeface="Titillium Web"/>
                <a:sym typeface="Titillium Web"/>
              </a:rPr>
              <a:t> be </a:t>
            </a:r>
            <a:r>
              <a:rPr lang="it-IT" sz="2000" dirty="0" err="1">
                <a:solidFill>
                  <a:srgbClr val="1528BC"/>
                </a:solidFill>
                <a:latin typeface="Titillium Web"/>
                <a:ea typeface="Titillium Web"/>
                <a:cs typeface="Titillium Web"/>
                <a:sym typeface="Titillium Web"/>
              </a:rPr>
              <a:t>published</a:t>
            </a:r>
            <a:r>
              <a:rPr lang="it-IT" sz="2000" dirty="0">
                <a:solidFill>
                  <a:srgbClr val="1528BC"/>
                </a:solidFill>
                <a:latin typeface="Titillium Web"/>
                <a:ea typeface="Titillium Web"/>
                <a:cs typeface="Titillium Web"/>
                <a:sym typeface="Titillium Web"/>
              </a:rPr>
              <a:t> in a special </a:t>
            </a:r>
            <a:r>
              <a:rPr lang="it-IT" sz="2000" dirty="0" err="1">
                <a:solidFill>
                  <a:srgbClr val="1528BC"/>
                </a:solidFill>
                <a:latin typeface="Titillium Web"/>
                <a:ea typeface="Titillium Web"/>
                <a:cs typeface="Titillium Web"/>
                <a:sym typeface="Titillium Web"/>
              </a:rPr>
              <a:t>issue</a:t>
            </a:r>
            <a:r>
              <a:rPr lang="it-IT" sz="2000" dirty="0">
                <a:solidFill>
                  <a:srgbClr val="1528BC"/>
                </a:solidFill>
                <a:latin typeface="Titillium Web"/>
                <a:ea typeface="Titillium Web"/>
                <a:cs typeface="Titillium Web"/>
                <a:sym typeface="Titillium Web"/>
              </a:rPr>
              <a:t> of the journal </a:t>
            </a:r>
            <a:r>
              <a:rPr lang="it-IT" sz="2000" dirty="0" err="1">
                <a:solidFill>
                  <a:srgbClr val="1528BC"/>
                </a:solidFill>
                <a:latin typeface="Titillium Web"/>
                <a:ea typeface="Titillium Web"/>
                <a:cs typeface="Titillium Web"/>
                <a:sym typeface="Titillium Web"/>
              </a:rPr>
              <a:t>Astronomy&amp;Computing</a:t>
            </a:r>
            <a:endParaRPr sz="2000" b="1" dirty="0">
              <a:solidFill>
                <a:srgbClr val="1528BC"/>
              </a:solidFill>
              <a:latin typeface="Titillium Web"/>
              <a:ea typeface="Titillium Web"/>
              <a:cs typeface="Titillium Web"/>
              <a:sym typeface="Titillium Web"/>
            </a:endParaRPr>
          </a:p>
        </p:txBody>
      </p:sp>
    </p:spTree>
    <p:extLst>
      <p:ext uri="{BB962C8B-B14F-4D97-AF65-F5344CB8AC3E}">
        <p14:creationId xmlns:p14="http://schemas.microsoft.com/office/powerpoint/2010/main" val="885409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56">
          <a:extLst>
            <a:ext uri="{FF2B5EF4-FFF2-40B4-BE49-F238E27FC236}">
              <a16:creationId xmlns:a16="http://schemas.microsoft.com/office/drawing/2014/main" id="{C5E9E906-E492-7B97-FF68-7C60A8EFE319}"/>
            </a:ext>
          </a:extLst>
        </p:cNvPr>
        <p:cNvGrpSpPr/>
        <p:nvPr/>
      </p:nvGrpSpPr>
      <p:grpSpPr>
        <a:xfrm>
          <a:off x="0" y="0"/>
          <a:ext cx="0" cy="0"/>
          <a:chOff x="0" y="0"/>
          <a:chExt cx="0" cy="0"/>
        </a:xfrm>
      </p:grpSpPr>
      <p:pic>
        <p:nvPicPr>
          <p:cNvPr id="1157" name="Google Shape;1157;g3352f2ce93d_0_118">
            <a:extLst>
              <a:ext uri="{FF2B5EF4-FFF2-40B4-BE49-F238E27FC236}">
                <a16:creationId xmlns:a16="http://schemas.microsoft.com/office/drawing/2014/main" id="{3E1810AC-37F0-8B9B-93FE-F69590E02CE9}"/>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158" name="Google Shape;1158;g3352f2ce93d_0_118">
            <a:extLst>
              <a:ext uri="{FF2B5EF4-FFF2-40B4-BE49-F238E27FC236}">
                <a16:creationId xmlns:a16="http://schemas.microsoft.com/office/drawing/2014/main" id="{7B163D9E-B130-B549-5F52-4645AC171A7C}"/>
              </a:ext>
            </a:extLst>
          </p:cNvPr>
          <p:cNvGrpSpPr/>
          <p:nvPr/>
        </p:nvGrpSpPr>
        <p:grpSpPr>
          <a:xfrm>
            <a:off x="0" y="6511282"/>
            <a:ext cx="12192000" cy="361767"/>
            <a:chOff x="0" y="6511282"/>
            <a:chExt cx="12192000" cy="361767"/>
          </a:xfrm>
        </p:grpSpPr>
        <p:pic>
          <p:nvPicPr>
            <p:cNvPr id="1159" name="Google Shape;1159;g3352f2ce93d_0_118">
              <a:extLst>
                <a:ext uri="{FF2B5EF4-FFF2-40B4-BE49-F238E27FC236}">
                  <a16:creationId xmlns:a16="http://schemas.microsoft.com/office/drawing/2014/main" id="{423E0C14-847B-6F7B-8A2F-8A9C4D2F1D03}"/>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160" name="Google Shape;1160;g3352f2ce93d_0_118">
              <a:extLst>
                <a:ext uri="{FF2B5EF4-FFF2-40B4-BE49-F238E27FC236}">
                  <a16:creationId xmlns:a16="http://schemas.microsoft.com/office/drawing/2014/main" id="{7E9FC429-8D52-5087-BC02-E3A4C460B60E}"/>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61" name="Google Shape;1161;g3352f2ce93d_0_118">
              <a:extLst>
                <a:ext uri="{FF2B5EF4-FFF2-40B4-BE49-F238E27FC236}">
                  <a16:creationId xmlns:a16="http://schemas.microsoft.com/office/drawing/2014/main" id="{26B6F05C-9E7F-3B26-CD02-5A41D107A82E}"/>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2" name="Google Shape;1129;g3352f2ce93d_0_60">
            <a:extLst>
              <a:ext uri="{FF2B5EF4-FFF2-40B4-BE49-F238E27FC236}">
                <a16:creationId xmlns:a16="http://schemas.microsoft.com/office/drawing/2014/main" id="{6E4D8F66-66B6-F9F8-F07C-FB91E6B4340A}"/>
              </a:ext>
            </a:extLst>
          </p:cNvPr>
          <p:cNvSpPr txBox="1"/>
          <p:nvPr/>
        </p:nvSpPr>
        <p:spPr>
          <a:xfrm>
            <a:off x="381974" y="1034100"/>
            <a:ext cx="11315400" cy="424691"/>
          </a:xfrm>
          <a:prstGeom prst="rect">
            <a:avLst/>
          </a:prstGeom>
          <a:solidFill>
            <a:schemeClr val="lt1"/>
          </a:solidFill>
          <a:ln>
            <a:noFill/>
          </a:ln>
        </p:spPr>
        <p:txBody>
          <a:bodyPr spcFirstLastPara="1" wrap="square" lIns="91425" tIns="45700" rIns="91425" bIns="45700" anchor="t" anchorCtr="0">
            <a:spAutoFit/>
          </a:bodyPr>
          <a:lstStyle/>
          <a:p>
            <a:pPr>
              <a:lnSpc>
                <a:spcPct val="90000"/>
              </a:lnSpc>
              <a:buSzPts val="2400"/>
            </a:pPr>
            <a:r>
              <a:rPr lang="en-GB" sz="2400" b="1" dirty="0"/>
              <a:t>Upcoming events</a:t>
            </a:r>
            <a:r>
              <a:rPr lang="it-IT" sz="2100" b="1" dirty="0">
                <a:solidFill>
                  <a:schemeClr val="dk1"/>
                </a:solidFill>
                <a:latin typeface="Titillium Web"/>
                <a:ea typeface="Titillium Web"/>
                <a:cs typeface="Titillium Web"/>
                <a:sym typeface="Titillium Web"/>
              </a:rPr>
              <a:t> </a:t>
            </a:r>
            <a:endParaRPr sz="2100" b="1" i="0" u="none" strike="noStrike" cap="none" dirty="0">
              <a:solidFill>
                <a:schemeClr val="dk1"/>
              </a:solidFill>
              <a:latin typeface="Titillium Web"/>
              <a:ea typeface="Titillium Web"/>
              <a:cs typeface="Titillium Web"/>
              <a:sym typeface="Titillium Web"/>
            </a:endParaRPr>
          </a:p>
        </p:txBody>
      </p:sp>
      <p:sp>
        <p:nvSpPr>
          <p:cNvPr id="5" name="Right Arrow 4">
            <a:extLst>
              <a:ext uri="{FF2B5EF4-FFF2-40B4-BE49-F238E27FC236}">
                <a16:creationId xmlns:a16="http://schemas.microsoft.com/office/drawing/2014/main" id="{2DAC2A0D-EF1E-F8A7-EF95-EB76A74D4942}"/>
              </a:ext>
            </a:extLst>
          </p:cNvPr>
          <p:cNvSpPr/>
          <p:nvPr/>
        </p:nvSpPr>
        <p:spPr>
          <a:xfrm>
            <a:off x="884958" y="1721195"/>
            <a:ext cx="2023110" cy="1040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31 May </a:t>
            </a:r>
          </a:p>
        </p:txBody>
      </p:sp>
      <p:sp>
        <p:nvSpPr>
          <p:cNvPr id="3" name="Right Arrow 2">
            <a:extLst>
              <a:ext uri="{FF2B5EF4-FFF2-40B4-BE49-F238E27FC236}">
                <a16:creationId xmlns:a16="http://schemas.microsoft.com/office/drawing/2014/main" id="{CB928480-46C7-4629-4880-85C49BF06906}"/>
              </a:ext>
            </a:extLst>
          </p:cNvPr>
          <p:cNvSpPr/>
          <p:nvPr/>
        </p:nvSpPr>
        <p:spPr>
          <a:xfrm>
            <a:off x="1582882" y="2889111"/>
            <a:ext cx="2023110" cy="1040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31 Aug </a:t>
            </a:r>
          </a:p>
        </p:txBody>
      </p:sp>
      <p:sp>
        <p:nvSpPr>
          <p:cNvPr id="6" name="Right Arrow 5">
            <a:extLst>
              <a:ext uri="{FF2B5EF4-FFF2-40B4-BE49-F238E27FC236}">
                <a16:creationId xmlns:a16="http://schemas.microsoft.com/office/drawing/2014/main" id="{782119F3-47F4-AD03-5AC6-42BC6CCA0575}"/>
              </a:ext>
            </a:extLst>
          </p:cNvPr>
          <p:cNvSpPr/>
          <p:nvPr/>
        </p:nvSpPr>
        <p:spPr>
          <a:xfrm>
            <a:off x="1582882" y="4114458"/>
            <a:ext cx="2023110" cy="104013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31 Aug </a:t>
            </a:r>
          </a:p>
        </p:txBody>
      </p:sp>
      <p:sp>
        <p:nvSpPr>
          <p:cNvPr id="7" name="TextBox 6">
            <a:extLst>
              <a:ext uri="{FF2B5EF4-FFF2-40B4-BE49-F238E27FC236}">
                <a16:creationId xmlns:a16="http://schemas.microsoft.com/office/drawing/2014/main" id="{DAEDBC43-4B6C-EF89-D8C1-F5AF203411B8}"/>
              </a:ext>
            </a:extLst>
          </p:cNvPr>
          <p:cNvSpPr txBox="1"/>
          <p:nvPr/>
        </p:nvSpPr>
        <p:spPr>
          <a:xfrm>
            <a:off x="3360462" y="2010427"/>
            <a:ext cx="6431569" cy="461665"/>
          </a:xfrm>
          <a:prstGeom prst="rect">
            <a:avLst/>
          </a:prstGeom>
          <a:noFill/>
        </p:spPr>
        <p:txBody>
          <a:bodyPr wrap="none" rtlCol="0">
            <a:spAutoFit/>
          </a:bodyPr>
          <a:lstStyle/>
          <a:p>
            <a:r>
              <a:rPr lang="en-US" sz="2400" b="1" dirty="0">
                <a:latin typeface="Titillium Web" pitchFamily="2" charset="77"/>
              </a:rPr>
              <a:t>Astronomy and Computing Special Issue </a:t>
            </a:r>
            <a:r>
              <a:rPr lang="en-US" sz="2400" b="1" dirty="0">
                <a:solidFill>
                  <a:srgbClr val="FF0000"/>
                </a:solidFill>
                <a:latin typeface="Titillium Web" pitchFamily="2" charset="77"/>
              </a:rPr>
              <a:t>Opens</a:t>
            </a:r>
          </a:p>
        </p:txBody>
      </p:sp>
      <p:sp>
        <p:nvSpPr>
          <p:cNvPr id="9" name="TextBox 8">
            <a:extLst>
              <a:ext uri="{FF2B5EF4-FFF2-40B4-BE49-F238E27FC236}">
                <a16:creationId xmlns:a16="http://schemas.microsoft.com/office/drawing/2014/main" id="{609D03A2-DED5-84E8-1FA4-7F29538D44D3}"/>
              </a:ext>
            </a:extLst>
          </p:cNvPr>
          <p:cNvSpPr txBox="1"/>
          <p:nvPr/>
        </p:nvSpPr>
        <p:spPr>
          <a:xfrm>
            <a:off x="3959985" y="3198167"/>
            <a:ext cx="5832046" cy="461665"/>
          </a:xfrm>
          <a:prstGeom prst="rect">
            <a:avLst/>
          </a:prstGeom>
          <a:noFill/>
        </p:spPr>
        <p:txBody>
          <a:bodyPr wrap="none" rtlCol="0">
            <a:spAutoFit/>
          </a:bodyPr>
          <a:lstStyle/>
          <a:p>
            <a:r>
              <a:rPr lang="en-US" sz="2400" b="1" dirty="0">
                <a:latin typeface="Titillium Web" pitchFamily="2" charset="77"/>
              </a:rPr>
              <a:t>Periodic Technical Activity Report for HUB </a:t>
            </a:r>
          </a:p>
        </p:txBody>
      </p:sp>
      <p:sp>
        <p:nvSpPr>
          <p:cNvPr id="10" name="TextBox 9">
            <a:extLst>
              <a:ext uri="{FF2B5EF4-FFF2-40B4-BE49-F238E27FC236}">
                <a16:creationId xmlns:a16="http://schemas.microsoft.com/office/drawing/2014/main" id="{E2D85007-7B96-0C6B-A02E-65C4025FCA35}"/>
              </a:ext>
            </a:extLst>
          </p:cNvPr>
          <p:cNvSpPr txBox="1"/>
          <p:nvPr/>
        </p:nvSpPr>
        <p:spPr>
          <a:xfrm>
            <a:off x="3959985" y="4403690"/>
            <a:ext cx="6308137" cy="461665"/>
          </a:xfrm>
          <a:prstGeom prst="rect">
            <a:avLst/>
          </a:prstGeom>
          <a:noFill/>
        </p:spPr>
        <p:txBody>
          <a:bodyPr wrap="none" rtlCol="0">
            <a:spAutoFit/>
          </a:bodyPr>
          <a:lstStyle/>
          <a:p>
            <a:r>
              <a:rPr lang="en-US" sz="2400" b="1" dirty="0">
                <a:latin typeface="Titillium Web" pitchFamily="2" charset="77"/>
              </a:rPr>
              <a:t>Astronomy and Computing Special Issue </a:t>
            </a:r>
            <a:r>
              <a:rPr lang="en-US" sz="2400" b="1" dirty="0">
                <a:solidFill>
                  <a:srgbClr val="FF0000"/>
                </a:solidFill>
                <a:latin typeface="Titillium Web" pitchFamily="2" charset="77"/>
              </a:rPr>
              <a:t>Close</a:t>
            </a:r>
          </a:p>
        </p:txBody>
      </p:sp>
      <p:sp>
        <p:nvSpPr>
          <p:cNvPr id="11" name="Right Arrow 10">
            <a:extLst>
              <a:ext uri="{FF2B5EF4-FFF2-40B4-BE49-F238E27FC236}">
                <a16:creationId xmlns:a16="http://schemas.microsoft.com/office/drawing/2014/main" id="{2E82F148-66D3-2FDA-C481-1B62ED46B974}"/>
              </a:ext>
            </a:extLst>
          </p:cNvPr>
          <p:cNvSpPr/>
          <p:nvPr/>
        </p:nvSpPr>
        <p:spPr>
          <a:xfrm>
            <a:off x="2403995" y="5281272"/>
            <a:ext cx="2023110" cy="104013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31 DIC </a:t>
            </a:r>
          </a:p>
        </p:txBody>
      </p:sp>
      <p:sp>
        <p:nvSpPr>
          <p:cNvPr id="12" name="TextBox 11">
            <a:extLst>
              <a:ext uri="{FF2B5EF4-FFF2-40B4-BE49-F238E27FC236}">
                <a16:creationId xmlns:a16="http://schemas.microsoft.com/office/drawing/2014/main" id="{83C6E67E-90DD-D1B0-565D-65209AB45ED5}"/>
              </a:ext>
            </a:extLst>
          </p:cNvPr>
          <p:cNvSpPr txBox="1"/>
          <p:nvPr/>
        </p:nvSpPr>
        <p:spPr>
          <a:xfrm>
            <a:off x="4610828" y="5570504"/>
            <a:ext cx="4224233" cy="461665"/>
          </a:xfrm>
          <a:prstGeom prst="rect">
            <a:avLst/>
          </a:prstGeom>
          <a:noFill/>
        </p:spPr>
        <p:txBody>
          <a:bodyPr wrap="none" rtlCol="0">
            <a:spAutoFit/>
          </a:bodyPr>
          <a:lstStyle/>
          <a:p>
            <a:r>
              <a:rPr lang="en-US" sz="2400" b="1" dirty="0">
                <a:latin typeface="Titillium Web" pitchFamily="2" charset="77"/>
              </a:rPr>
              <a:t>FINAL Activity Report for HUB </a:t>
            </a:r>
          </a:p>
        </p:txBody>
      </p:sp>
    </p:spTree>
    <p:extLst>
      <p:ext uri="{BB962C8B-B14F-4D97-AF65-F5344CB8AC3E}">
        <p14:creationId xmlns:p14="http://schemas.microsoft.com/office/powerpoint/2010/main" val="2421184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g3347031b06d_0_40"/>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507" name="Google Shape;507;g3347031b06d_0_40"/>
          <p:cNvGrpSpPr/>
          <p:nvPr/>
        </p:nvGrpSpPr>
        <p:grpSpPr>
          <a:xfrm>
            <a:off x="0" y="6511282"/>
            <a:ext cx="12192000" cy="361767"/>
            <a:chOff x="0" y="6511282"/>
            <a:chExt cx="12192000" cy="361767"/>
          </a:xfrm>
        </p:grpSpPr>
        <p:pic>
          <p:nvPicPr>
            <p:cNvPr id="508" name="Google Shape;508;g3347031b06d_0_40"/>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509" name="Google Shape;509;g3347031b06d_0_40"/>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510" name="Google Shape;510;g3347031b06d_0_40"/>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511" name="Google Shape;511;g3347031b06d_0_40"/>
          <p:cNvSpPr txBox="1"/>
          <p:nvPr/>
        </p:nvSpPr>
        <p:spPr>
          <a:xfrm>
            <a:off x="77176" y="957900"/>
            <a:ext cx="7256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i="0" u="none" strike="noStrike" cap="none">
                <a:solidFill>
                  <a:schemeClr val="dk1"/>
                </a:solidFill>
                <a:latin typeface="Titillium Web"/>
                <a:ea typeface="Titillium Web"/>
                <a:cs typeface="Titillium Web"/>
                <a:sym typeface="Titillium Web"/>
              </a:rPr>
              <a:t>WP1: HPC Codes Enabling and Optimization. </a:t>
            </a:r>
            <a:endParaRPr sz="2100" b="1" i="0" u="none" strike="noStrike" cap="none">
              <a:solidFill>
                <a:schemeClr val="dk1"/>
              </a:solidFill>
              <a:latin typeface="Titillium Web"/>
              <a:ea typeface="Titillium Web"/>
              <a:cs typeface="Titillium Web"/>
              <a:sym typeface="Titillium Web"/>
            </a:endParaRPr>
          </a:p>
        </p:txBody>
      </p:sp>
      <p:sp>
        <p:nvSpPr>
          <p:cNvPr id="512" name="Google Shape;512;g3347031b06d_0_40"/>
          <p:cNvSpPr txBox="1"/>
          <p:nvPr/>
        </p:nvSpPr>
        <p:spPr>
          <a:xfrm>
            <a:off x="149100" y="1448000"/>
            <a:ext cx="11893800" cy="52416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a:solidFill>
                  <a:schemeClr val="dk1"/>
                </a:solidFill>
                <a:latin typeface="Titillium Web"/>
                <a:ea typeface="Titillium Web"/>
                <a:cs typeface="Titillium Web"/>
                <a:sym typeface="Titillium Web"/>
              </a:rPr>
              <a:t>Task 1.1: Selection, Analysis, and Testing of Codes, Algorithms, and Programming Models (Completed)</a:t>
            </a:r>
            <a:endParaRPr sz="1600" b="1">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a:solidFill>
                  <a:schemeClr val="dk1"/>
                </a:solidFill>
                <a:latin typeface="Titillium Web"/>
                <a:ea typeface="Titillium Web"/>
                <a:cs typeface="Titillium Web"/>
                <a:sym typeface="Titillium Web"/>
              </a:rPr>
              <a:t>Objective:</a:t>
            </a:r>
            <a:r>
              <a:rPr lang="it-IT" sz="1600">
                <a:solidFill>
                  <a:schemeClr val="dk1"/>
                </a:solidFill>
                <a:latin typeface="Titillium Web"/>
                <a:ea typeface="Titillium Web"/>
                <a:cs typeface="Titillium Web"/>
                <a:sym typeface="Titillium Web"/>
              </a:rPr>
              <a:t> Identify and analyze reference codes and performance-critical software components in the astrophysics and astroparticle community.</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endParaRPr sz="160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a:solidFill>
                  <a:schemeClr val="dk1"/>
                </a:solidFill>
                <a:latin typeface="Titillium Web"/>
                <a:ea typeface="Titillium Web"/>
                <a:cs typeface="Titillium Web"/>
                <a:sym typeface="Titillium Web"/>
              </a:rPr>
              <a:t>Activities:</a:t>
            </a:r>
            <a:endParaRPr sz="1600" b="1">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Selected codes based on interactions with the scientific community and international collaborations (e.g., SKA, EUCLID, LSST).</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Developed and validated performance models of selected codes.</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Created prototype software components for testing performance improvements.</a:t>
            </a:r>
            <a:endParaRPr sz="160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Clr>
                <a:schemeClr val="dk1"/>
              </a:buClr>
              <a:buSzPts val="1100"/>
              <a:buFont typeface="Arial"/>
              <a:buNone/>
            </a:pPr>
            <a:r>
              <a:rPr lang="it-IT" sz="1600">
                <a:solidFill>
                  <a:schemeClr val="dk1"/>
                </a:solidFill>
                <a:latin typeface="Titillium Web"/>
                <a:ea typeface="Titillium Web"/>
                <a:cs typeface="Titillium Web"/>
                <a:sym typeface="Titillium Web"/>
              </a:rPr>
              <a:t>✅  </a:t>
            </a:r>
            <a:r>
              <a:rPr lang="it-IT" sz="1600" b="1">
                <a:solidFill>
                  <a:schemeClr val="dk1"/>
                </a:solidFill>
                <a:latin typeface="Titillium Web"/>
                <a:ea typeface="Titillium Web"/>
                <a:cs typeface="Titillium Web"/>
                <a:sym typeface="Titillium Web"/>
              </a:rPr>
              <a:t>Selected candidate codes: 11 codes</a:t>
            </a:r>
            <a:r>
              <a:rPr lang="it-IT" sz="1600">
                <a:solidFill>
                  <a:schemeClr val="dk1"/>
                </a:solidFill>
                <a:latin typeface="Titillium Web"/>
                <a:ea typeface="Titillium Web"/>
                <a:cs typeface="Titillium Web"/>
                <a:sym typeface="Titillium Web"/>
              </a:rPr>
              <a:t> .</a:t>
            </a:r>
            <a:endParaRPr sz="1600">
              <a:solidFill>
                <a:schemeClr val="dk1"/>
              </a:solidFill>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Font typeface="Titillium Web"/>
              <a:buChar char="➔"/>
            </a:pPr>
            <a:r>
              <a:rPr lang="it-IT" sz="1600" b="1">
                <a:solidFill>
                  <a:schemeClr val="dk1"/>
                </a:solidFill>
                <a:latin typeface="Titillium Web"/>
                <a:ea typeface="Titillium Web"/>
                <a:cs typeface="Titillium Web"/>
                <a:sym typeface="Titillium Web"/>
              </a:rPr>
              <a:t>Status: </a:t>
            </a:r>
            <a:endParaRPr sz="1600" b="1">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a:solidFill>
                  <a:schemeClr val="dk1"/>
                </a:solidFill>
                <a:latin typeface="Titillium Web"/>
                <a:ea typeface="Titillium Web"/>
                <a:cs typeface="Titillium Web"/>
                <a:sym typeface="Titillium Web"/>
              </a:rPr>
              <a:t>✅  </a:t>
            </a:r>
            <a:r>
              <a:rPr lang="it-IT" sz="1600" b="1">
                <a:solidFill>
                  <a:schemeClr val="dk1"/>
                </a:solidFill>
                <a:latin typeface="Titillium Web"/>
                <a:ea typeface="Titillium Web"/>
                <a:cs typeface="Titillium Web"/>
                <a:sym typeface="Titillium Web"/>
              </a:rPr>
              <a:t>Completed on time</a:t>
            </a:r>
            <a:endParaRPr sz="1600">
              <a:solidFill>
                <a:schemeClr val="dk1"/>
              </a:solidFill>
              <a:latin typeface="Titillium Web"/>
              <a:ea typeface="Titillium Web"/>
              <a:cs typeface="Titillium Web"/>
              <a:sym typeface="Titillium Web"/>
            </a:endParaRPr>
          </a:p>
          <a:p>
            <a:pPr marL="0" marR="0" lvl="0" indent="0" algn="l" rtl="0">
              <a:lnSpc>
                <a:spcPct val="90000"/>
              </a:lnSpc>
              <a:spcBef>
                <a:spcPts val="1200"/>
              </a:spcBef>
              <a:spcAft>
                <a:spcPts val="0"/>
              </a:spcAft>
              <a:buClr>
                <a:srgbClr val="000000"/>
              </a:buClr>
              <a:buSzPts val="1500"/>
              <a:buFont typeface="Arial"/>
              <a:buNone/>
            </a:pPr>
            <a:endParaRPr sz="1600">
              <a:solidFill>
                <a:schemeClr val="dk1"/>
              </a:solidFill>
              <a:latin typeface="Titillium Web"/>
              <a:ea typeface="Titillium Web"/>
              <a:cs typeface="Titillium Web"/>
              <a:sym typeface="Titillium Web"/>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g3347031b06d_0_59"/>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519" name="Google Shape;519;g3347031b06d_0_59"/>
          <p:cNvGrpSpPr/>
          <p:nvPr/>
        </p:nvGrpSpPr>
        <p:grpSpPr>
          <a:xfrm>
            <a:off x="0" y="6511282"/>
            <a:ext cx="12192000" cy="361767"/>
            <a:chOff x="0" y="6511282"/>
            <a:chExt cx="12192000" cy="361767"/>
          </a:xfrm>
        </p:grpSpPr>
        <p:pic>
          <p:nvPicPr>
            <p:cNvPr id="520" name="Google Shape;520;g3347031b06d_0_59"/>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521" name="Google Shape;521;g3347031b06d_0_59"/>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522" name="Google Shape;522;g3347031b06d_0_59"/>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523" name="Google Shape;523;g3347031b06d_0_59"/>
          <p:cNvSpPr txBox="1"/>
          <p:nvPr/>
        </p:nvSpPr>
        <p:spPr>
          <a:xfrm>
            <a:off x="77176" y="957900"/>
            <a:ext cx="7256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i="0" u="none" strike="noStrike" cap="none">
                <a:solidFill>
                  <a:schemeClr val="dk1"/>
                </a:solidFill>
                <a:latin typeface="Titillium Web"/>
                <a:ea typeface="Titillium Web"/>
                <a:cs typeface="Titillium Web"/>
                <a:sym typeface="Titillium Web"/>
              </a:rPr>
              <a:t>WP1: HPC Codes Enabling and Optimization. </a:t>
            </a:r>
            <a:endParaRPr sz="2100" b="1" i="0" u="none" strike="noStrike" cap="none">
              <a:solidFill>
                <a:schemeClr val="dk1"/>
              </a:solidFill>
              <a:latin typeface="Titillium Web"/>
              <a:ea typeface="Titillium Web"/>
              <a:cs typeface="Titillium Web"/>
              <a:sym typeface="Titillium Web"/>
            </a:endParaRPr>
          </a:p>
        </p:txBody>
      </p:sp>
      <p:sp>
        <p:nvSpPr>
          <p:cNvPr id="524" name="Google Shape;524;g3347031b06d_0_59"/>
          <p:cNvSpPr txBox="1"/>
          <p:nvPr/>
        </p:nvSpPr>
        <p:spPr>
          <a:xfrm>
            <a:off x="149097" y="1458378"/>
            <a:ext cx="11893800" cy="490284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600" b="1" dirty="0">
                <a:solidFill>
                  <a:schemeClr val="dk1"/>
                </a:solidFill>
                <a:latin typeface="Titillium Web"/>
                <a:ea typeface="Titillium Web"/>
                <a:cs typeface="Titillium Web"/>
                <a:sym typeface="Titillium Web"/>
              </a:rPr>
              <a:t>Task 1.2: Software Development, </a:t>
            </a:r>
            <a:r>
              <a:rPr lang="it-IT" sz="1600" b="1" dirty="0" err="1">
                <a:solidFill>
                  <a:schemeClr val="dk1"/>
                </a:solidFill>
                <a:latin typeface="Titillium Web"/>
                <a:ea typeface="Titillium Web"/>
                <a:cs typeface="Titillium Web"/>
                <a:sym typeface="Titillium Web"/>
              </a:rPr>
              <a:t>Refactoring</a:t>
            </a:r>
            <a:r>
              <a:rPr lang="it-IT" sz="1600" b="1" dirty="0">
                <a:solidFill>
                  <a:schemeClr val="dk1"/>
                </a:solidFill>
                <a:latin typeface="Titillium Web"/>
                <a:ea typeface="Titillium Web"/>
                <a:cs typeface="Titillium Web"/>
                <a:sym typeface="Titillium Web"/>
              </a:rPr>
              <a:t>, and </a:t>
            </a:r>
            <a:r>
              <a:rPr lang="it-IT" sz="1600" b="1" dirty="0" err="1">
                <a:solidFill>
                  <a:schemeClr val="dk1"/>
                </a:solidFill>
                <a:latin typeface="Titillium Web"/>
                <a:ea typeface="Titillium Web"/>
                <a:cs typeface="Titillium Web"/>
                <a:sym typeface="Titillium Web"/>
              </a:rPr>
              <a:t>Optimization</a:t>
            </a:r>
            <a:r>
              <a:rPr lang="it-IT" sz="1600" b="1" dirty="0">
                <a:solidFill>
                  <a:schemeClr val="dk1"/>
                </a:solidFill>
                <a:latin typeface="Titillium Web"/>
                <a:ea typeface="Titillium Web"/>
                <a:cs typeface="Titillium Web"/>
                <a:sym typeface="Titillium Web"/>
              </a:rPr>
              <a:t> (In Progress)</a:t>
            </a:r>
            <a:endParaRPr sz="16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600" dirty="0">
              <a:solidFill>
                <a:schemeClr val="dk1"/>
              </a:solidFill>
              <a:highlight>
                <a:srgbClr val="FFFFFF"/>
              </a:highlight>
              <a:latin typeface="Titillium Web"/>
              <a:ea typeface="Titillium Web"/>
              <a:cs typeface="Titillium Web"/>
              <a:sym typeface="Titillium Web"/>
            </a:endParaRPr>
          </a:p>
          <a:p>
            <a:pPr marL="457200" lvl="0" indent="-330200" algn="l" rtl="0">
              <a:lnSpc>
                <a:spcPct val="115000"/>
              </a:lnSpc>
              <a:spcBef>
                <a:spcPts val="1200"/>
              </a:spcBef>
              <a:spcAft>
                <a:spcPts val="0"/>
              </a:spcAft>
              <a:buClr>
                <a:schemeClr val="dk1"/>
              </a:buClr>
              <a:buSzPts val="1600"/>
              <a:buChar char="➔"/>
            </a:pPr>
            <a:r>
              <a:rPr lang="it-IT" sz="1600" b="1" dirty="0" err="1">
                <a:solidFill>
                  <a:schemeClr val="dk1"/>
                </a:solidFill>
                <a:latin typeface="Titillium Web"/>
                <a:ea typeface="Titillium Web"/>
                <a:cs typeface="Titillium Web"/>
                <a:sym typeface="Titillium Web"/>
              </a:rPr>
              <a:t>Objective</a:t>
            </a:r>
            <a:r>
              <a:rPr lang="it-IT" sz="1600" b="1" dirty="0">
                <a:solidFill>
                  <a:schemeClr val="dk1"/>
                </a:solidFill>
                <a:latin typeface="Titillium Web"/>
                <a:ea typeface="Titillium Web"/>
                <a:cs typeface="Titillium Web"/>
                <a:sym typeface="Titillium Web"/>
              </a:rPr>
              <a:t>:</a:t>
            </a:r>
            <a:r>
              <a:rPr lang="it-IT" sz="1600" dirty="0">
                <a:solidFill>
                  <a:schemeClr val="dk1"/>
                </a:solidFill>
                <a:latin typeface="Titillium Web"/>
                <a:ea typeface="Titillium Web"/>
                <a:cs typeface="Titillium Web"/>
                <a:sym typeface="Titillium Web"/>
              </a:rPr>
              <a:t> Redesign and </a:t>
            </a:r>
            <a:r>
              <a:rPr lang="it-IT" sz="1600" dirty="0" err="1">
                <a:solidFill>
                  <a:schemeClr val="dk1"/>
                </a:solidFill>
                <a:latin typeface="Titillium Web"/>
                <a:ea typeface="Titillium Web"/>
                <a:cs typeface="Titillium Web"/>
                <a:sym typeface="Titillium Web"/>
              </a:rPr>
              <a:t>refactor</a:t>
            </a:r>
            <a:r>
              <a:rPr lang="it-IT" sz="1600" dirty="0">
                <a:solidFill>
                  <a:schemeClr val="dk1"/>
                </a:solidFill>
                <a:latin typeface="Titillium Web"/>
                <a:ea typeface="Titillium Web"/>
                <a:cs typeface="Titillium Web"/>
                <a:sym typeface="Titillium Web"/>
              </a:rPr>
              <a:t> performance-</a:t>
            </a:r>
            <a:r>
              <a:rPr lang="it-IT" sz="1600" dirty="0" err="1">
                <a:solidFill>
                  <a:schemeClr val="dk1"/>
                </a:solidFill>
                <a:latin typeface="Titillium Web"/>
                <a:ea typeface="Titillium Web"/>
                <a:cs typeface="Titillium Web"/>
                <a:sym typeface="Titillium Web"/>
              </a:rPr>
              <a:t>critical</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components</a:t>
            </a:r>
            <a:r>
              <a:rPr lang="it-IT" sz="1600" dirty="0">
                <a:solidFill>
                  <a:schemeClr val="dk1"/>
                </a:solidFill>
                <a:latin typeface="Titillium Web"/>
                <a:ea typeface="Titillium Web"/>
                <a:cs typeface="Titillium Web"/>
                <a:sym typeface="Titillium Web"/>
              </a:rPr>
              <a:t> of the </a:t>
            </a:r>
            <a:r>
              <a:rPr lang="it-IT" sz="1600" dirty="0" err="1">
                <a:solidFill>
                  <a:schemeClr val="dk1"/>
                </a:solidFill>
                <a:latin typeface="Titillium Web"/>
                <a:ea typeface="Titillium Web"/>
                <a:cs typeface="Titillium Web"/>
                <a:sym typeface="Titillium Web"/>
              </a:rPr>
              <a:t>selected</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codes</a:t>
            </a:r>
            <a:r>
              <a:rPr lang="it-IT" sz="1600" dirty="0">
                <a:solidFill>
                  <a:schemeClr val="dk1"/>
                </a:solidFill>
                <a:latin typeface="Titillium Web"/>
                <a:ea typeface="Titillium Web"/>
                <a:cs typeface="Titillium Web"/>
                <a:sym typeface="Titillium Web"/>
              </a:rPr>
              <a:t> to </a:t>
            </a:r>
            <a:r>
              <a:rPr lang="it-IT" sz="1600" dirty="0" err="1">
                <a:solidFill>
                  <a:schemeClr val="dk1"/>
                </a:solidFill>
                <a:latin typeface="Titillium Web"/>
                <a:ea typeface="Titillium Web"/>
                <a:cs typeface="Titillium Web"/>
                <a:sym typeface="Titillium Web"/>
              </a:rPr>
              <a:t>enhance</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scalability</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efficiency</a:t>
            </a:r>
            <a:r>
              <a:rPr lang="it-IT" sz="1600" dirty="0">
                <a:solidFill>
                  <a:schemeClr val="dk1"/>
                </a:solidFill>
                <a:latin typeface="Titillium Web"/>
                <a:ea typeface="Titillium Web"/>
                <a:cs typeface="Titillium Web"/>
                <a:sym typeface="Titillium Web"/>
              </a:rPr>
              <a:t> on HPC systems. </a:t>
            </a:r>
            <a:r>
              <a:rPr lang="it-IT" sz="1600" dirty="0" err="1">
                <a:solidFill>
                  <a:schemeClr val="dk1"/>
                </a:solidFill>
                <a:latin typeface="Titillium Web"/>
                <a:ea typeface="Titillium Web"/>
                <a:cs typeface="Titillium Web"/>
                <a:sym typeface="Titillium Web"/>
              </a:rPr>
              <a:t>Implementing</a:t>
            </a:r>
            <a:r>
              <a:rPr lang="it-IT" sz="1600" dirty="0">
                <a:solidFill>
                  <a:schemeClr val="dk1"/>
                </a:solidFill>
                <a:latin typeface="Titillium Web"/>
                <a:ea typeface="Titillium Web"/>
                <a:cs typeface="Titillium Web"/>
                <a:sym typeface="Titillium Web"/>
              </a:rPr>
              <a:t> a strong </a:t>
            </a:r>
            <a:r>
              <a:rPr lang="it-IT" sz="1600" dirty="0" err="1">
                <a:solidFill>
                  <a:schemeClr val="dk1"/>
                </a:solidFill>
                <a:latin typeface="Titillium Web"/>
                <a:ea typeface="Titillium Web"/>
                <a:cs typeface="Titillium Web"/>
                <a:sym typeface="Titillium Web"/>
              </a:rPr>
              <a:t>collaboration</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between</a:t>
            </a:r>
            <a:r>
              <a:rPr lang="it-IT" sz="1600" dirty="0">
                <a:solidFill>
                  <a:schemeClr val="dk1"/>
                </a:solidFill>
                <a:latin typeface="Titillium Web"/>
                <a:ea typeface="Titillium Web"/>
                <a:cs typeface="Titillium Web"/>
                <a:sym typeface="Titillium Web"/>
              </a:rPr>
              <a:t> domain scientists, computer scientists, and HPC </a:t>
            </a:r>
            <a:r>
              <a:rPr lang="it-IT" sz="1600" dirty="0" err="1">
                <a:solidFill>
                  <a:schemeClr val="dk1"/>
                </a:solidFill>
                <a:latin typeface="Titillium Web"/>
                <a:ea typeface="Titillium Web"/>
                <a:cs typeface="Titillium Web"/>
                <a:sym typeface="Titillium Web"/>
              </a:rPr>
              <a:t>experts</a:t>
            </a:r>
            <a:r>
              <a:rPr lang="it-IT" sz="1600" dirty="0">
                <a:solidFill>
                  <a:schemeClr val="dk1"/>
                </a:solidFill>
                <a:latin typeface="Titillium Web"/>
                <a:ea typeface="Titillium Web"/>
                <a:cs typeface="Titillium Web"/>
                <a:sym typeface="Titillium Web"/>
              </a:rPr>
              <a:t>.</a:t>
            </a:r>
            <a:br>
              <a:rPr lang="it-IT" sz="1600" dirty="0">
                <a:solidFill>
                  <a:schemeClr val="dk1"/>
                </a:solidFill>
                <a:latin typeface="Titillium Web"/>
                <a:ea typeface="Titillium Web"/>
                <a:cs typeface="Titillium Web"/>
                <a:sym typeface="Titillium Web"/>
              </a:rPr>
            </a:b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Activities:</a:t>
            </a:r>
            <a:endParaRPr sz="1600" b="1"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a:solidFill>
                  <a:schemeClr val="dk1"/>
                </a:solidFill>
                <a:latin typeface="Titillium Web"/>
                <a:ea typeface="Titillium Web"/>
                <a:cs typeface="Titillium Web"/>
                <a:sym typeface="Titillium Web"/>
              </a:rPr>
              <a:t>Following the </a:t>
            </a:r>
            <a:r>
              <a:rPr lang="it-IT" sz="1600" dirty="0" err="1">
                <a:solidFill>
                  <a:schemeClr val="dk1"/>
                </a:solidFill>
                <a:latin typeface="Titillium Web"/>
                <a:ea typeface="Titillium Web"/>
                <a:cs typeface="Titillium Web"/>
                <a:sym typeface="Titillium Web"/>
              </a:rPr>
              <a:t>development</a:t>
            </a:r>
            <a:r>
              <a:rPr lang="it-IT" sz="1600" dirty="0">
                <a:solidFill>
                  <a:schemeClr val="dk1"/>
                </a:solidFill>
                <a:latin typeface="Titillium Web"/>
                <a:ea typeface="Titillium Web"/>
                <a:cs typeface="Titillium Web"/>
                <a:sym typeface="Titillium Web"/>
              </a:rPr>
              <a:t> plan from T1.1, </a:t>
            </a:r>
            <a:r>
              <a:rPr lang="it-IT" sz="1600" dirty="0" err="1">
                <a:solidFill>
                  <a:schemeClr val="dk1"/>
                </a:solidFill>
                <a:latin typeface="Titillium Web"/>
                <a:ea typeface="Titillium Web"/>
                <a:cs typeface="Titillium Web"/>
                <a:sym typeface="Titillium Web"/>
              </a:rPr>
              <a:t>implementing</a:t>
            </a:r>
            <a:r>
              <a:rPr lang="it-IT" sz="1600" dirty="0">
                <a:solidFill>
                  <a:schemeClr val="dk1"/>
                </a:solidFill>
                <a:latin typeface="Titillium Web"/>
                <a:ea typeface="Titillium Web"/>
                <a:cs typeface="Titillium Web"/>
                <a:sym typeface="Titillium Web"/>
              </a:rPr>
              <a:t> performance-</a:t>
            </a:r>
            <a:r>
              <a:rPr lang="it-IT" sz="1600" dirty="0" err="1">
                <a:solidFill>
                  <a:schemeClr val="dk1"/>
                </a:solidFill>
                <a:latin typeface="Titillium Web"/>
                <a:ea typeface="Titillium Web"/>
                <a:cs typeface="Titillium Web"/>
                <a:sym typeface="Titillium Web"/>
              </a:rPr>
              <a:t>critical</a:t>
            </a:r>
            <a:r>
              <a:rPr lang="it-IT" sz="1600" dirty="0">
                <a:solidFill>
                  <a:schemeClr val="dk1"/>
                </a:solidFill>
                <a:latin typeface="Titillium Web"/>
                <a:ea typeface="Titillium Web"/>
                <a:cs typeface="Titillium Web"/>
                <a:sym typeface="Titillium Web"/>
              </a:rPr>
              <a:t> code </a:t>
            </a:r>
            <a:r>
              <a:rPr lang="it-IT" sz="1600" dirty="0" err="1">
                <a:solidFill>
                  <a:schemeClr val="dk1"/>
                </a:solidFill>
                <a:latin typeface="Titillium Web"/>
                <a:ea typeface="Titillium Web"/>
                <a:cs typeface="Titillium Web"/>
                <a:sym typeface="Titillium Web"/>
              </a:rPr>
              <a:t>sections</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Created</a:t>
            </a:r>
            <a:r>
              <a:rPr lang="it-IT" sz="1600" dirty="0">
                <a:solidFill>
                  <a:schemeClr val="dk1"/>
                </a:solidFill>
                <a:latin typeface="Titillium Web"/>
                <a:ea typeface="Titillium Web"/>
                <a:cs typeface="Titillium Web"/>
                <a:sym typeface="Titillium Web"/>
              </a:rPr>
              <a:t> </a:t>
            </a:r>
            <a:r>
              <a:rPr lang="it-IT" sz="1600" dirty="0" err="1">
                <a:solidFill>
                  <a:schemeClr val="dk1"/>
                </a:solidFill>
                <a:latin typeface="Titillium Web"/>
                <a:ea typeface="Titillium Web"/>
                <a:cs typeface="Titillium Web"/>
                <a:sym typeface="Titillium Web"/>
              </a:rPr>
              <a:t>prototype</a:t>
            </a:r>
            <a:r>
              <a:rPr lang="it-IT" sz="1600" dirty="0">
                <a:solidFill>
                  <a:schemeClr val="dk1"/>
                </a:solidFill>
                <a:latin typeface="Titillium Web"/>
                <a:ea typeface="Titillium Web"/>
                <a:cs typeface="Titillium Web"/>
                <a:sym typeface="Titillium Web"/>
              </a:rPr>
              <a:t> software </a:t>
            </a:r>
            <a:r>
              <a:rPr lang="it-IT" sz="1600" dirty="0" err="1">
                <a:solidFill>
                  <a:schemeClr val="dk1"/>
                </a:solidFill>
                <a:latin typeface="Titillium Web"/>
                <a:ea typeface="Titillium Web"/>
                <a:cs typeface="Titillium Web"/>
                <a:sym typeface="Titillium Web"/>
              </a:rPr>
              <a:t>components</a:t>
            </a:r>
            <a:r>
              <a:rPr lang="it-IT" sz="1600" dirty="0">
                <a:solidFill>
                  <a:schemeClr val="dk1"/>
                </a:solidFill>
                <a:latin typeface="Titillium Web"/>
                <a:ea typeface="Titillium Web"/>
                <a:cs typeface="Titillium Web"/>
                <a:sym typeface="Titillium Web"/>
              </a:rPr>
              <a:t> for testing performance </a:t>
            </a:r>
            <a:r>
              <a:rPr lang="it-IT" sz="1600" dirty="0" err="1">
                <a:solidFill>
                  <a:schemeClr val="dk1"/>
                </a:solidFill>
                <a:latin typeface="Titillium Web"/>
                <a:ea typeface="Titillium Web"/>
                <a:cs typeface="Titillium Web"/>
                <a:sym typeface="Titillium Web"/>
              </a:rPr>
              <a:t>improvements</a:t>
            </a:r>
            <a:r>
              <a:rPr lang="it-IT" sz="1600" dirty="0">
                <a:solidFill>
                  <a:schemeClr val="dk1"/>
                </a:solidFill>
                <a:latin typeface="Titillium Web"/>
                <a:ea typeface="Titillium Web"/>
                <a:cs typeface="Titillium Web"/>
                <a:sym typeface="Titillium Web"/>
              </a:rPr>
              <a:t>.</a:t>
            </a:r>
            <a:endParaRPr sz="1600" dirty="0">
              <a:solidFill>
                <a:schemeClr val="dk1"/>
              </a:solidFill>
              <a:latin typeface="Titillium Web"/>
              <a:ea typeface="Titillium Web"/>
              <a:cs typeface="Titillium Web"/>
              <a:sym typeface="Titillium Web"/>
            </a:endParaRPr>
          </a:p>
          <a:p>
            <a:pPr marL="914400" lvl="1" indent="-330200" algn="l" rtl="0">
              <a:lnSpc>
                <a:spcPct val="150000"/>
              </a:lnSpc>
              <a:spcBef>
                <a:spcPts val="0"/>
              </a:spcBef>
              <a:spcAft>
                <a:spcPts val="0"/>
              </a:spcAft>
              <a:buClr>
                <a:schemeClr val="dk1"/>
              </a:buClr>
              <a:buSzPts val="1600"/>
              <a:buFont typeface="Titillium Web"/>
              <a:buChar char="◆"/>
            </a:pPr>
            <a:r>
              <a:rPr lang="it-IT" sz="1600" dirty="0" err="1">
                <a:solidFill>
                  <a:schemeClr val="dk1"/>
                </a:solidFill>
                <a:latin typeface="Titillium Web"/>
                <a:ea typeface="Titillium Web"/>
                <a:cs typeface="Titillium Web"/>
                <a:sym typeface="Titillium Web"/>
              </a:rPr>
              <a:t>Documenting</a:t>
            </a:r>
            <a:r>
              <a:rPr lang="it-IT" sz="1600" dirty="0">
                <a:solidFill>
                  <a:schemeClr val="dk1"/>
                </a:solidFill>
                <a:latin typeface="Titillium Web"/>
                <a:ea typeface="Titillium Web"/>
                <a:cs typeface="Titillium Web"/>
                <a:sym typeface="Titillium Web"/>
              </a:rPr>
              <a:t> and </a:t>
            </a:r>
            <a:r>
              <a:rPr lang="it-IT" sz="1600" dirty="0" err="1">
                <a:solidFill>
                  <a:schemeClr val="dk1"/>
                </a:solidFill>
                <a:latin typeface="Titillium Web"/>
                <a:ea typeface="Titillium Web"/>
                <a:cs typeface="Titillium Web"/>
                <a:sym typeface="Titillium Web"/>
              </a:rPr>
              <a:t>version-controlling</a:t>
            </a:r>
            <a:r>
              <a:rPr lang="it-IT" sz="1600" dirty="0">
                <a:solidFill>
                  <a:schemeClr val="dk1"/>
                </a:solidFill>
                <a:latin typeface="Titillium Web"/>
                <a:ea typeface="Titillium Web"/>
                <a:cs typeface="Titillium Web"/>
                <a:sym typeface="Titillium Web"/>
              </a:rPr>
              <a:t> the new code.</a:t>
            </a:r>
            <a:br>
              <a:rPr lang="it-IT" sz="1600" dirty="0">
                <a:solidFill>
                  <a:schemeClr val="dk1"/>
                </a:solidFill>
                <a:latin typeface="Titillium Web"/>
                <a:ea typeface="Titillium Web"/>
                <a:cs typeface="Titillium Web"/>
                <a:sym typeface="Titillium Web"/>
              </a:rPr>
            </a:br>
            <a:endParaRPr sz="1600" dirty="0">
              <a:solidFill>
                <a:schemeClr val="dk1"/>
              </a:solidFill>
              <a:latin typeface="Titillium Web"/>
              <a:ea typeface="Titillium Web"/>
              <a:cs typeface="Titillium Web"/>
              <a:sym typeface="Titillium Web"/>
            </a:endParaRPr>
          </a:p>
          <a:p>
            <a:pPr marL="457200" lvl="0" indent="-330200" algn="l" rtl="0">
              <a:lnSpc>
                <a:spcPct val="115000"/>
              </a:lnSpc>
              <a:spcBef>
                <a:spcPts val="0"/>
              </a:spcBef>
              <a:spcAft>
                <a:spcPts val="0"/>
              </a:spcAft>
              <a:buClr>
                <a:schemeClr val="dk1"/>
              </a:buClr>
              <a:buSzPts val="1600"/>
              <a:buFont typeface="Titillium Web"/>
              <a:buChar char="➔"/>
            </a:pPr>
            <a:r>
              <a:rPr lang="it-IT" sz="1600" b="1" dirty="0">
                <a:solidFill>
                  <a:schemeClr val="dk1"/>
                </a:solidFill>
                <a:latin typeface="Titillium Web"/>
                <a:ea typeface="Titillium Web"/>
                <a:cs typeface="Titillium Web"/>
                <a:sym typeface="Titillium Web"/>
              </a:rPr>
              <a:t>Status: </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600" dirty="0">
                <a:solidFill>
                  <a:schemeClr val="dk1"/>
                </a:solidFill>
                <a:latin typeface="Titillium Web"/>
                <a:ea typeface="Titillium Web"/>
                <a:cs typeface="Titillium Web"/>
                <a:sym typeface="Titillium Web"/>
              </a:rPr>
              <a:t>  ✅ </a:t>
            </a:r>
            <a:r>
              <a:rPr lang="it-IT" sz="1600" b="1" dirty="0">
                <a:solidFill>
                  <a:schemeClr val="dk1"/>
                </a:solidFill>
                <a:latin typeface="Titillium Web"/>
                <a:ea typeface="Titillium Web"/>
                <a:cs typeface="Titillium Web"/>
                <a:sym typeface="Titillium Web"/>
              </a:rPr>
              <a:t>On time, </a:t>
            </a:r>
            <a:r>
              <a:rPr lang="it-IT" sz="1600" b="1" dirty="0" err="1">
                <a:solidFill>
                  <a:schemeClr val="dk1"/>
                </a:solidFill>
                <a:latin typeface="Titillium Web"/>
                <a:ea typeface="Titillium Web"/>
                <a:cs typeface="Titillium Web"/>
                <a:sym typeface="Titillium Web"/>
              </a:rPr>
              <a:t>progressing</a:t>
            </a:r>
            <a:r>
              <a:rPr lang="it-IT" sz="1600" b="1" dirty="0">
                <a:solidFill>
                  <a:schemeClr val="dk1"/>
                </a:solidFill>
                <a:latin typeface="Titillium Web"/>
                <a:ea typeface="Titillium Web"/>
                <a:cs typeface="Titillium Web"/>
                <a:sym typeface="Titillium Web"/>
              </a:rPr>
              <a:t> </a:t>
            </a:r>
            <a:r>
              <a:rPr lang="it-IT" sz="1600" b="1" dirty="0" err="1">
                <a:solidFill>
                  <a:schemeClr val="dk1"/>
                </a:solidFill>
                <a:latin typeface="Titillium Web"/>
                <a:ea typeface="Titillium Web"/>
                <a:cs typeface="Titillium Web"/>
                <a:sym typeface="Titillium Web"/>
              </a:rPr>
              <a:t>according</a:t>
            </a:r>
            <a:r>
              <a:rPr lang="it-IT" sz="1600" b="1" dirty="0">
                <a:solidFill>
                  <a:schemeClr val="dk1"/>
                </a:solidFill>
                <a:latin typeface="Titillium Web"/>
                <a:ea typeface="Titillium Web"/>
                <a:cs typeface="Titillium Web"/>
                <a:sym typeface="Titillium Web"/>
              </a:rPr>
              <a:t> to plan.</a:t>
            </a:r>
            <a:endParaRPr sz="16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1200"/>
              </a:spcAft>
              <a:buNone/>
            </a:pPr>
            <a:r>
              <a:rPr lang="it-IT" sz="1600" b="1" dirty="0">
                <a:solidFill>
                  <a:schemeClr val="dk1"/>
                </a:solidFill>
                <a:latin typeface="Titillium Web"/>
                <a:ea typeface="Titillium Web"/>
                <a:cs typeface="Titillium Web"/>
                <a:sym typeface="Titillium Web"/>
              </a:rPr>
              <a:t>         </a:t>
            </a:r>
            <a:r>
              <a:rPr lang="it-IT" sz="1600" b="1" dirty="0" err="1">
                <a:solidFill>
                  <a:schemeClr val="dk1"/>
                </a:solidFill>
                <a:latin typeface="Titillium Web"/>
                <a:ea typeface="Titillium Web"/>
                <a:cs typeface="Titillium Web"/>
                <a:sym typeface="Titillium Web"/>
              </a:rPr>
              <a:t>Percentage</a:t>
            </a:r>
            <a:r>
              <a:rPr lang="it-IT" sz="1600" b="1" dirty="0">
                <a:solidFill>
                  <a:schemeClr val="dk1"/>
                </a:solidFill>
                <a:latin typeface="Titillium Web"/>
                <a:ea typeface="Titillium Web"/>
                <a:cs typeface="Titillium Web"/>
                <a:sym typeface="Titillium Web"/>
              </a:rPr>
              <a:t> of achievement 80%</a:t>
            </a:r>
            <a:endParaRPr sz="1600" dirty="0">
              <a:solidFill>
                <a:schemeClr val="dk1"/>
              </a:solidFill>
              <a:latin typeface="Titillium Web"/>
              <a:ea typeface="Titillium Web"/>
              <a:cs typeface="Titillium Web"/>
              <a:sym typeface="Titillium Web"/>
            </a:endParaRPr>
          </a:p>
        </p:txBody>
      </p:sp>
      <p:grpSp>
        <p:nvGrpSpPr>
          <p:cNvPr id="525" name="Google Shape;525;g3347031b06d_0_59"/>
          <p:cNvGrpSpPr/>
          <p:nvPr/>
        </p:nvGrpSpPr>
        <p:grpSpPr>
          <a:xfrm>
            <a:off x="939571" y="3579737"/>
            <a:ext cx="381348" cy="202695"/>
            <a:chOff x="966475" y="4022000"/>
            <a:chExt cx="648000" cy="309600"/>
          </a:xfrm>
        </p:grpSpPr>
        <p:sp>
          <p:nvSpPr>
            <p:cNvPr id="526" name="Google Shape;526;g3347031b06d_0_59"/>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27" name="Google Shape;527;g3347031b06d_0_59"/>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528" name="Google Shape;528;g3347031b06d_0_59"/>
          <p:cNvGrpSpPr/>
          <p:nvPr/>
        </p:nvGrpSpPr>
        <p:grpSpPr>
          <a:xfrm>
            <a:off x="939571" y="3965787"/>
            <a:ext cx="381348" cy="202695"/>
            <a:chOff x="966475" y="4022000"/>
            <a:chExt cx="648000" cy="309600"/>
          </a:xfrm>
        </p:grpSpPr>
        <p:sp>
          <p:nvSpPr>
            <p:cNvPr id="529" name="Google Shape;529;g3347031b06d_0_59"/>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30" name="Google Shape;530;g3347031b06d_0_59"/>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531" name="Google Shape;531;g3347031b06d_0_59"/>
          <p:cNvGrpSpPr/>
          <p:nvPr/>
        </p:nvGrpSpPr>
        <p:grpSpPr>
          <a:xfrm>
            <a:off x="939571" y="4331199"/>
            <a:ext cx="381348" cy="202695"/>
            <a:chOff x="966475" y="4022000"/>
            <a:chExt cx="648000" cy="309600"/>
          </a:xfrm>
        </p:grpSpPr>
        <p:sp>
          <p:nvSpPr>
            <p:cNvPr id="532" name="Google Shape;532;g3347031b06d_0_59"/>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33" name="Google Shape;533;g3347031b06d_0_59"/>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g3347031b06d_0_79"/>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540" name="Google Shape;540;g3347031b06d_0_79"/>
          <p:cNvGrpSpPr/>
          <p:nvPr/>
        </p:nvGrpSpPr>
        <p:grpSpPr>
          <a:xfrm>
            <a:off x="0" y="6511282"/>
            <a:ext cx="12192000" cy="361767"/>
            <a:chOff x="0" y="6511282"/>
            <a:chExt cx="12192000" cy="361767"/>
          </a:xfrm>
        </p:grpSpPr>
        <p:pic>
          <p:nvPicPr>
            <p:cNvPr id="541" name="Google Shape;541;g3347031b06d_0_79"/>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542" name="Google Shape;542;g3347031b06d_0_79"/>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543" name="Google Shape;543;g3347031b06d_0_79"/>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544" name="Google Shape;544;g3347031b06d_0_79"/>
          <p:cNvSpPr txBox="1"/>
          <p:nvPr/>
        </p:nvSpPr>
        <p:spPr>
          <a:xfrm>
            <a:off x="77176" y="957900"/>
            <a:ext cx="7256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i="0" u="none" strike="noStrike" cap="none">
                <a:solidFill>
                  <a:schemeClr val="dk1"/>
                </a:solidFill>
                <a:latin typeface="Titillium Web"/>
                <a:ea typeface="Titillium Web"/>
                <a:cs typeface="Titillium Web"/>
                <a:sym typeface="Titillium Web"/>
              </a:rPr>
              <a:t>WP1: HPC Codes Enabling and Optimization. </a:t>
            </a:r>
            <a:endParaRPr sz="2100" b="1" i="0" u="none" strike="noStrike" cap="none">
              <a:solidFill>
                <a:schemeClr val="dk1"/>
              </a:solidFill>
              <a:latin typeface="Titillium Web"/>
              <a:ea typeface="Titillium Web"/>
              <a:cs typeface="Titillium Web"/>
              <a:sym typeface="Titillium Web"/>
            </a:endParaRPr>
          </a:p>
        </p:txBody>
      </p:sp>
      <p:sp>
        <p:nvSpPr>
          <p:cNvPr id="545" name="Google Shape;545;g3347031b06d_0_79"/>
          <p:cNvSpPr txBox="1"/>
          <p:nvPr/>
        </p:nvSpPr>
        <p:spPr>
          <a:xfrm>
            <a:off x="149097" y="1448299"/>
            <a:ext cx="11893800" cy="5147523"/>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it-IT" sz="1800" b="1" dirty="0">
                <a:solidFill>
                  <a:schemeClr val="dk1"/>
                </a:solidFill>
                <a:latin typeface="Titillium Web"/>
                <a:ea typeface="Titillium Web"/>
                <a:cs typeface="Titillium Web"/>
                <a:sym typeface="Titillium Web"/>
              </a:rPr>
              <a:t>Task 1.3: Integration, </a:t>
            </a:r>
            <a:r>
              <a:rPr lang="it-IT" sz="1800" b="1" dirty="0" err="1">
                <a:solidFill>
                  <a:schemeClr val="dk1"/>
                </a:solidFill>
                <a:latin typeface="Titillium Web"/>
                <a:ea typeface="Titillium Web"/>
                <a:cs typeface="Titillium Web"/>
                <a:sym typeface="Titillium Web"/>
              </a:rPr>
              <a:t>Verification</a:t>
            </a:r>
            <a:r>
              <a:rPr lang="it-IT" sz="1800" b="1" dirty="0">
                <a:solidFill>
                  <a:schemeClr val="dk1"/>
                </a:solidFill>
                <a:latin typeface="Titillium Web"/>
                <a:ea typeface="Titillium Web"/>
                <a:cs typeface="Titillium Web"/>
                <a:sym typeface="Titillium Web"/>
              </a:rPr>
              <a:t>, and </a:t>
            </a:r>
            <a:r>
              <a:rPr lang="it-IT" sz="1800" b="1" dirty="0" err="1">
                <a:solidFill>
                  <a:schemeClr val="dk1"/>
                </a:solidFill>
                <a:latin typeface="Titillium Web"/>
                <a:ea typeface="Titillium Web"/>
                <a:cs typeface="Titillium Web"/>
                <a:sym typeface="Titillium Web"/>
              </a:rPr>
              <a:t>Validation</a:t>
            </a:r>
            <a:r>
              <a:rPr lang="it-IT" sz="1800" b="1" dirty="0">
                <a:solidFill>
                  <a:schemeClr val="dk1"/>
                </a:solidFill>
                <a:latin typeface="Titillium Web"/>
                <a:ea typeface="Titillium Web"/>
                <a:cs typeface="Titillium Web"/>
                <a:sym typeface="Titillium Web"/>
              </a:rPr>
              <a:t> (In Progress)</a:t>
            </a:r>
            <a:endParaRPr sz="1800" b="1" dirty="0">
              <a:solidFill>
                <a:schemeClr val="dk1"/>
              </a:solidFill>
              <a:latin typeface="Titillium Web"/>
              <a:ea typeface="Titillium Web"/>
              <a:cs typeface="Titillium Web"/>
              <a:sym typeface="Titillium Web"/>
            </a:endParaRPr>
          </a:p>
          <a:p>
            <a:pPr marL="0" lvl="0" indent="0" algn="l" rtl="0">
              <a:lnSpc>
                <a:spcPct val="90000"/>
              </a:lnSpc>
              <a:spcBef>
                <a:spcPts val="400"/>
              </a:spcBef>
              <a:spcAft>
                <a:spcPts val="0"/>
              </a:spcAft>
              <a:buClr>
                <a:schemeClr val="dk1"/>
              </a:buClr>
              <a:buSzPts val="1500"/>
              <a:buFont typeface="Arial"/>
              <a:buNone/>
            </a:pPr>
            <a:endParaRPr sz="1800" dirty="0">
              <a:solidFill>
                <a:schemeClr val="dk1"/>
              </a:solidFill>
              <a:highlight>
                <a:srgbClr val="FFFFFF"/>
              </a:highlight>
              <a:latin typeface="Titillium Web"/>
              <a:ea typeface="Titillium Web"/>
              <a:cs typeface="Titillium Web"/>
              <a:sym typeface="Titillium Web"/>
            </a:endParaRPr>
          </a:p>
          <a:p>
            <a:pPr marL="457200" lvl="0" indent="-317500" algn="l" rtl="0">
              <a:lnSpc>
                <a:spcPct val="115000"/>
              </a:lnSpc>
              <a:spcBef>
                <a:spcPts val="1200"/>
              </a:spcBef>
              <a:spcAft>
                <a:spcPts val="0"/>
              </a:spcAft>
              <a:buClr>
                <a:schemeClr val="dk1"/>
              </a:buClr>
              <a:buSzPts val="1400"/>
              <a:buChar char="➔"/>
            </a:pPr>
            <a:r>
              <a:rPr lang="it-IT" sz="1800" b="1" dirty="0" err="1">
                <a:solidFill>
                  <a:schemeClr val="dk1"/>
                </a:solidFill>
                <a:latin typeface="Titillium Web"/>
                <a:ea typeface="Titillium Web"/>
                <a:cs typeface="Titillium Web"/>
                <a:sym typeface="Titillium Web"/>
              </a:rPr>
              <a:t>Objective</a:t>
            </a:r>
            <a:r>
              <a:rPr lang="it-IT" sz="1800" b="1" dirty="0">
                <a:solidFill>
                  <a:schemeClr val="dk1"/>
                </a:solidFill>
                <a:latin typeface="Titillium Web"/>
                <a:ea typeface="Titillium Web"/>
                <a:cs typeface="Titillium Web"/>
                <a:sym typeface="Titillium Web"/>
              </a:rPr>
              <a:t>:</a:t>
            </a:r>
            <a:r>
              <a:rPr lang="it-IT" sz="1800" dirty="0">
                <a:solidFill>
                  <a:schemeClr val="dk1"/>
                </a:solidFill>
                <a:latin typeface="Titillium Web"/>
                <a:ea typeface="Titillium Web"/>
                <a:cs typeface="Titillium Web"/>
                <a:sym typeface="Titillium Web"/>
              </a:rPr>
              <a:t>  Integrate </a:t>
            </a:r>
            <a:r>
              <a:rPr lang="it-IT" sz="1800" dirty="0" err="1">
                <a:solidFill>
                  <a:schemeClr val="dk1"/>
                </a:solidFill>
                <a:latin typeface="Titillium Web"/>
                <a:ea typeface="Titillium Web"/>
                <a:cs typeface="Titillium Web"/>
                <a:sym typeface="Titillium Web"/>
              </a:rPr>
              <a:t>optimized</a:t>
            </a:r>
            <a:r>
              <a:rPr lang="it-IT" sz="1800" dirty="0">
                <a:solidFill>
                  <a:schemeClr val="dk1"/>
                </a:solidFill>
                <a:latin typeface="Titillium Web"/>
                <a:ea typeface="Titillium Web"/>
                <a:cs typeface="Titillium Web"/>
                <a:sym typeface="Titillium Web"/>
              </a:rPr>
              <a:t> software </a:t>
            </a:r>
            <a:r>
              <a:rPr lang="it-IT" sz="1800" dirty="0" err="1">
                <a:solidFill>
                  <a:schemeClr val="dk1"/>
                </a:solidFill>
                <a:latin typeface="Titillium Web"/>
                <a:ea typeface="Titillium Web"/>
                <a:cs typeface="Titillium Web"/>
                <a:sym typeface="Titillium Web"/>
              </a:rPr>
              <a:t>components</a:t>
            </a:r>
            <a:r>
              <a:rPr lang="it-IT" sz="1800" dirty="0">
                <a:solidFill>
                  <a:schemeClr val="dk1"/>
                </a:solidFill>
                <a:latin typeface="Titillium Web"/>
                <a:ea typeface="Titillium Web"/>
                <a:cs typeface="Titillium Web"/>
                <a:sym typeface="Titillium Web"/>
              </a:rPr>
              <a:t> </a:t>
            </a:r>
            <a:r>
              <a:rPr lang="it-IT" sz="1800" dirty="0" err="1">
                <a:solidFill>
                  <a:schemeClr val="dk1"/>
                </a:solidFill>
                <a:latin typeface="Titillium Web"/>
                <a:ea typeface="Titillium Web"/>
                <a:cs typeface="Titillium Web"/>
                <a:sym typeface="Titillium Web"/>
              </a:rPr>
              <a:t>into</a:t>
            </a:r>
            <a:r>
              <a:rPr lang="it-IT" sz="1800" dirty="0">
                <a:solidFill>
                  <a:schemeClr val="dk1"/>
                </a:solidFill>
                <a:latin typeface="Titillium Web"/>
                <a:ea typeface="Titillium Web"/>
                <a:cs typeface="Titillium Web"/>
                <a:sym typeface="Titillium Web"/>
              </a:rPr>
              <a:t> community </a:t>
            </a:r>
            <a:r>
              <a:rPr lang="it-IT" sz="1800" dirty="0" err="1">
                <a:solidFill>
                  <a:schemeClr val="dk1"/>
                </a:solidFill>
                <a:latin typeface="Titillium Web"/>
                <a:ea typeface="Titillium Web"/>
                <a:cs typeface="Titillium Web"/>
                <a:sym typeface="Titillium Web"/>
              </a:rPr>
              <a:t>codes</a:t>
            </a:r>
            <a:r>
              <a:rPr lang="it-IT" sz="1800" dirty="0">
                <a:solidFill>
                  <a:schemeClr val="dk1"/>
                </a:solidFill>
                <a:latin typeface="Titillium Web"/>
                <a:ea typeface="Titillium Web"/>
                <a:cs typeface="Titillium Web"/>
                <a:sym typeface="Titillium Web"/>
              </a:rPr>
              <a:t> and </a:t>
            </a:r>
            <a:r>
              <a:rPr lang="it-IT" sz="1800" dirty="0" err="1">
                <a:solidFill>
                  <a:schemeClr val="dk1"/>
                </a:solidFill>
                <a:latin typeface="Titillium Web"/>
                <a:ea typeface="Titillium Web"/>
                <a:cs typeface="Titillium Web"/>
                <a:sym typeface="Titillium Web"/>
              </a:rPr>
              <a:t>verify</a:t>
            </a:r>
            <a:r>
              <a:rPr lang="it-IT" sz="1800" dirty="0">
                <a:solidFill>
                  <a:schemeClr val="dk1"/>
                </a:solidFill>
                <a:latin typeface="Titillium Web"/>
                <a:ea typeface="Titillium Web"/>
                <a:cs typeface="Titillium Web"/>
                <a:sym typeface="Titillium Web"/>
              </a:rPr>
              <a:t> performance.</a:t>
            </a:r>
            <a:br>
              <a:rPr lang="it-IT" sz="1800" dirty="0">
                <a:solidFill>
                  <a:schemeClr val="dk1"/>
                </a:solidFill>
                <a:latin typeface="Titillium Web"/>
                <a:ea typeface="Titillium Web"/>
                <a:cs typeface="Titillium Web"/>
                <a:sym typeface="Titillium Web"/>
              </a:rPr>
            </a:br>
            <a:endParaRPr sz="1800" dirty="0">
              <a:solidFill>
                <a:schemeClr val="dk1"/>
              </a:solidFill>
              <a:latin typeface="Titillium Web"/>
              <a:ea typeface="Titillium Web"/>
              <a:cs typeface="Titillium Web"/>
              <a:sym typeface="Titillium Web"/>
            </a:endParaRPr>
          </a:p>
          <a:p>
            <a:pPr marL="457200" lvl="0" indent="-317500" algn="l" rtl="0">
              <a:lnSpc>
                <a:spcPct val="115000"/>
              </a:lnSpc>
              <a:spcBef>
                <a:spcPts val="0"/>
              </a:spcBef>
              <a:spcAft>
                <a:spcPts val="0"/>
              </a:spcAft>
              <a:buClr>
                <a:schemeClr val="dk1"/>
              </a:buClr>
              <a:buSzPts val="1400"/>
              <a:buFont typeface="Titillium Web"/>
              <a:buChar char="➔"/>
            </a:pPr>
            <a:r>
              <a:rPr lang="it-IT" sz="1800" b="1" dirty="0">
                <a:solidFill>
                  <a:schemeClr val="dk1"/>
                </a:solidFill>
                <a:latin typeface="Titillium Web"/>
                <a:ea typeface="Titillium Web"/>
                <a:cs typeface="Titillium Web"/>
                <a:sym typeface="Titillium Web"/>
              </a:rPr>
              <a:t>Activities:</a:t>
            </a:r>
            <a:endParaRPr sz="1800" b="1" dirty="0">
              <a:solidFill>
                <a:schemeClr val="dk1"/>
              </a:solidFill>
              <a:latin typeface="Titillium Web"/>
              <a:ea typeface="Titillium Web"/>
              <a:cs typeface="Titillium Web"/>
              <a:sym typeface="Titillium Web"/>
            </a:endParaRPr>
          </a:p>
          <a:p>
            <a:pPr marL="914400" lvl="1" indent="-317500" algn="l" rtl="0">
              <a:lnSpc>
                <a:spcPct val="150000"/>
              </a:lnSpc>
              <a:spcBef>
                <a:spcPts val="0"/>
              </a:spcBef>
              <a:spcAft>
                <a:spcPts val="0"/>
              </a:spcAft>
              <a:buClr>
                <a:schemeClr val="dk1"/>
              </a:buClr>
              <a:buSzPts val="1400"/>
              <a:buFont typeface="Titillium Web"/>
              <a:buChar char="◆"/>
            </a:pPr>
            <a:r>
              <a:rPr lang="it-IT" sz="1800" dirty="0" err="1">
                <a:solidFill>
                  <a:schemeClr val="dk1"/>
                </a:solidFill>
                <a:latin typeface="Titillium Web"/>
                <a:ea typeface="Titillium Web"/>
                <a:cs typeface="Titillium Web"/>
                <a:sym typeface="Titillium Web"/>
              </a:rPr>
              <a:t>Continuous</a:t>
            </a:r>
            <a:r>
              <a:rPr lang="it-IT" sz="1800" dirty="0">
                <a:solidFill>
                  <a:schemeClr val="dk1"/>
                </a:solidFill>
                <a:latin typeface="Titillium Web"/>
                <a:ea typeface="Titillium Web"/>
                <a:cs typeface="Titillium Web"/>
                <a:sym typeface="Titillium Web"/>
              </a:rPr>
              <a:t> </a:t>
            </a:r>
            <a:r>
              <a:rPr lang="it-IT" sz="1800" dirty="0" err="1">
                <a:solidFill>
                  <a:schemeClr val="dk1"/>
                </a:solidFill>
                <a:latin typeface="Titillium Web"/>
                <a:ea typeface="Titillium Web"/>
                <a:cs typeface="Titillium Web"/>
                <a:sym typeface="Titillium Web"/>
              </a:rPr>
              <a:t>integration</a:t>
            </a:r>
            <a:r>
              <a:rPr lang="it-IT" sz="1800" dirty="0">
                <a:solidFill>
                  <a:schemeClr val="dk1"/>
                </a:solidFill>
                <a:latin typeface="Titillium Web"/>
                <a:ea typeface="Titillium Web"/>
                <a:cs typeface="Titillium Web"/>
                <a:sym typeface="Titillium Web"/>
              </a:rPr>
              <a:t>  </a:t>
            </a:r>
            <a:r>
              <a:rPr lang="it-IT" sz="1800" dirty="0" err="1">
                <a:solidFill>
                  <a:schemeClr val="dk1"/>
                </a:solidFill>
                <a:latin typeface="Titillium Web"/>
                <a:ea typeface="Titillium Web"/>
                <a:cs typeface="Titillium Web"/>
                <a:sym typeface="Titillium Web"/>
              </a:rPr>
              <a:t>newly</a:t>
            </a:r>
            <a:r>
              <a:rPr lang="it-IT" sz="1800" dirty="0">
                <a:solidFill>
                  <a:schemeClr val="dk1"/>
                </a:solidFill>
                <a:latin typeface="Titillium Web"/>
                <a:ea typeface="Titillium Web"/>
                <a:cs typeface="Titillium Web"/>
                <a:sym typeface="Titillium Web"/>
              </a:rPr>
              <a:t> </a:t>
            </a:r>
            <a:r>
              <a:rPr lang="it-IT" sz="1800" dirty="0" err="1">
                <a:solidFill>
                  <a:schemeClr val="dk1"/>
                </a:solidFill>
                <a:latin typeface="Titillium Web"/>
                <a:ea typeface="Titillium Web"/>
                <a:cs typeface="Titillium Web"/>
                <a:sym typeface="Titillium Web"/>
              </a:rPr>
              <a:t>optimized</a:t>
            </a:r>
            <a:r>
              <a:rPr lang="it-IT" sz="1800" dirty="0">
                <a:solidFill>
                  <a:schemeClr val="dk1"/>
                </a:solidFill>
                <a:latin typeface="Titillium Web"/>
                <a:ea typeface="Titillium Web"/>
                <a:cs typeface="Titillium Web"/>
                <a:sym typeface="Titillium Web"/>
              </a:rPr>
              <a:t> code </a:t>
            </a:r>
            <a:r>
              <a:rPr lang="it-IT" sz="1800" dirty="0" err="1">
                <a:solidFill>
                  <a:schemeClr val="dk1"/>
                </a:solidFill>
                <a:latin typeface="Titillium Web"/>
                <a:ea typeface="Titillium Web"/>
                <a:cs typeface="Titillium Web"/>
                <a:sym typeface="Titillium Web"/>
              </a:rPr>
              <a:t>components</a:t>
            </a:r>
            <a:r>
              <a:rPr lang="it-IT" sz="1800" dirty="0">
                <a:solidFill>
                  <a:schemeClr val="dk1"/>
                </a:solidFill>
                <a:latin typeface="Titillium Web"/>
                <a:ea typeface="Titillium Web"/>
                <a:cs typeface="Titillium Web"/>
                <a:sym typeface="Titillium Web"/>
              </a:rPr>
              <a:t> </a:t>
            </a:r>
            <a:r>
              <a:rPr lang="it-IT" sz="1800" dirty="0" err="1">
                <a:solidFill>
                  <a:schemeClr val="dk1"/>
                </a:solidFill>
                <a:latin typeface="Titillium Web"/>
                <a:ea typeface="Titillium Web"/>
                <a:cs typeface="Titillium Web"/>
                <a:sym typeface="Titillium Web"/>
              </a:rPr>
              <a:t>into</a:t>
            </a:r>
            <a:r>
              <a:rPr lang="it-IT" sz="1800" dirty="0">
                <a:solidFill>
                  <a:schemeClr val="dk1"/>
                </a:solidFill>
                <a:latin typeface="Titillium Web"/>
                <a:ea typeface="Titillium Web"/>
                <a:cs typeface="Titillium Web"/>
                <a:sym typeface="Titillium Web"/>
              </a:rPr>
              <a:t> </a:t>
            </a:r>
            <a:r>
              <a:rPr lang="it-IT" sz="1800" dirty="0" err="1">
                <a:solidFill>
                  <a:schemeClr val="dk1"/>
                </a:solidFill>
                <a:latin typeface="Titillium Web"/>
                <a:ea typeface="Titillium Web"/>
                <a:cs typeface="Titillium Web"/>
                <a:sym typeface="Titillium Web"/>
              </a:rPr>
              <a:t>original</a:t>
            </a:r>
            <a:r>
              <a:rPr lang="it-IT" sz="1800" dirty="0">
                <a:solidFill>
                  <a:schemeClr val="dk1"/>
                </a:solidFill>
                <a:latin typeface="Titillium Web"/>
                <a:ea typeface="Titillium Web"/>
                <a:cs typeface="Titillium Web"/>
                <a:sym typeface="Titillium Web"/>
              </a:rPr>
              <a:t> community </a:t>
            </a:r>
            <a:r>
              <a:rPr lang="it-IT" sz="1800" dirty="0" err="1">
                <a:solidFill>
                  <a:schemeClr val="dk1"/>
                </a:solidFill>
                <a:latin typeface="Titillium Web"/>
                <a:ea typeface="Titillium Web"/>
                <a:cs typeface="Titillium Web"/>
                <a:sym typeface="Titillium Web"/>
              </a:rPr>
              <a:t>codes</a:t>
            </a:r>
            <a:r>
              <a:rPr lang="it-IT" sz="1800" dirty="0">
                <a:solidFill>
                  <a:schemeClr val="dk1"/>
                </a:solidFill>
                <a:latin typeface="Titillium Web"/>
                <a:ea typeface="Titillium Web"/>
                <a:cs typeface="Titillium Web"/>
                <a:sym typeface="Titillium Web"/>
              </a:rPr>
              <a:t>.</a:t>
            </a:r>
            <a:endParaRPr sz="1800" dirty="0">
              <a:solidFill>
                <a:schemeClr val="dk1"/>
              </a:solidFill>
              <a:latin typeface="Titillium Web"/>
              <a:ea typeface="Titillium Web"/>
              <a:cs typeface="Titillium Web"/>
              <a:sym typeface="Titillium Web"/>
            </a:endParaRPr>
          </a:p>
          <a:p>
            <a:pPr marL="914400" lvl="1" indent="-317500" algn="l" rtl="0">
              <a:lnSpc>
                <a:spcPct val="150000"/>
              </a:lnSpc>
              <a:spcBef>
                <a:spcPts val="0"/>
              </a:spcBef>
              <a:spcAft>
                <a:spcPts val="0"/>
              </a:spcAft>
              <a:buClr>
                <a:schemeClr val="dk1"/>
              </a:buClr>
              <a:buSzPts val="1400"/>
              <a:buFont typeface="Titillium Web"/>
              <a:buChar char="◆"/>
            </a:pPr>
            <a:r>
              <a:rPr lang="it-IT" sz="1800" dirty="0" err="1">
                <a:solidFill>
                  <a:schemeClr val="dk1"/>
                </a:solidFill>
                <a:latin typeface="Titillium Web"/>
                <a:ea typeface="Titillium Web"/>
                <a:cs typeface="Titillium Web"/>
                <a:sym typeface="Titillium Web"/>
              </a:rPr>
              <a:t>Performing</a:t>
            </a:r>
            <a:r>
              <a:rPr lang="it-IT" sz="1800" dirty="0">
                <a:solidFill>
                  <a:schemeClr val="dk1"/>
                </a:solidFill>
                <a:latin typeface="Titillium Web"/>
                <a:ea typeface="Titillium Web"/>
                <a:cs typeface="Titillium Web"/>
                <a:sym typeface="Titillium Web"/>
              </a:rPr>
              <a:t> </a:t>
            </a:r>
            <a:r>
              <a:rPr lang="it-IT" sz="1800" dirty="0" err="1">
                <a:solidFill>
                  <a:schemeClr val="dk1"/>
                </a:solidFill>
                <a:latin typeface="Titillium Web"/>
                <a:ea typeface="Titillium Web"/>
                <a:cs typeface="Titillium Web"/>
                <a:sym typeface="Titillium Web"/>
              </a:rPr>
              <a:t>verification</a:t>
            </a:r>
            <a:r>
              <a:rPr lang="it-IT" sz="1800" dirty="0">
                <a:solidFill>
                  <a:schemeClr val="dk1"/>
                </a:solidFill>
                <a:latin typeface="Titillium Web"/>
                <a:ea typeface="Titillium Web"/>
                <a:cs typeface="Titillium Web"/>
                <a:sym typeface="Titillium Web"/>
              </a:rPr>
              <a:t> and </a:t>
            </a:r>
            <a:r>
              <a:rPr lang="it-IT" sz="1800" dirty="0" err="1">
                <a:solidFill>
                  <a:schemeClr val="dk1"/>
                </a:solidFill>
                <a:latin typeface="Titillium Web"/>
                <a:ea typeface="Titillium Web"/>
                <a:cs typeface="Titillium Web"/>
                <a:sym typeface="Titillium Web"/>
              </a:rPr>
              <a:t>validation</a:t>
            </a:r>
            <a:r>
              <a:rPr lang="it-IT" sz="1800" dirty="0">
                <a:solidFill>
                  <a:schemeClr val="dk1"/>
                </a:solidFill>
                <a:latin typeface="Titillium Web"/>
                <a:ea typeface="Titillium Web"/>
                <a:cs typeface="Titillium Web"/>
                <a:sym typeface="Titillium Web"/>
              </a:rPr>
              <a:t> </a:t>
            </a:r>
            <a:r>
              <a:rPr lang="it-IT" sz="1800" dirty="0" err="1">
                <a:solidFill>
                  <a:schemeClr val="dk1"/>
                </a:solidFill>
                <a:latin typeface="Titillium Web"/>
                <a:ea typeface="Titillium Web"/>
                <a:cs typeface="Titillium Web"/>
                <a:sym typeface="Titillium Web"/>
              </a:rPr>
              <a:t>through</a:t>
            </a:r>
            <a:r>
              <a:rPr lang="it-IT" sz="1800" dirty="0">
                <a:solidFill>
                  <a:schemeClr val="dk1"/>
                </a:solidFill>
                <a:latin typeface="Titillium Web"/>
                <a:ea typeface="Titillium Web"/>
                <a:cs typeface="Titillium Web"/>
                <a:sym typeface="Titillium Web"/>
              </a:rPr>
              <a:t> </a:t>
            </a:r>
            <a:r>
              <a:rPr lang="it-IT" sz="1800" dirty="0" err="1">
                <a:solidFill>
                  <a:schemeClr val="dk1"/>
                </a:solidFill>
                <a:latin typeface="Titillium Web"/>
                <a:ea typeface="Titillium Web"/>
                <a:cs typeface="Titillium Web"/>
                <a:sym typeface="Titillium Web"/>
              </a:rPr>
              <a:t>comparisons</a:t>
            </a:r>
            <a:r>
              <a:rPr lang="it-IT" sz="1800" dirty="0">
                <a:solidFill>
                  <a:schemeClr val="dk1"/>
                </a:solidFill>
                <a:latin typeface="Titillium Web"/>
                <a:ea typeface="Titillium Web"/>
                <a:cs typeface="Titillium Web"/>
                <a:sym typeface="Titillium Web"/>
              </a:rPr>
              <a:t> with </a:t>
            </a:r>
            <a:r>
              <a:rPr lang="it-IT" sz="1800" dirty="0" err="1">
                <a:solidFill>
                  <a:schemeClr val="dk1"/>
                </a:solidFill>
                <a:latin typeface="Titillium Web"/>
                <a:ea typeface="Titillium Web"/>
                <a:cs typeface="Titillium Web"/>
                <a:sym typeface="Titillium Web"/>
              </a:rPr>
              <a:t>reference</a:t>
            </a:r>
            <a:r>
              <a:rPr lang="it-IT" sz="1800" dirty="0">
                <a:solidFill>
                  <a:schemeClr val="dk1"/>
                </a:solidFill>
                <a:latin typeface="Titillium Web"/>
                <a:ea typeface="Titillium Web"/>
                <a:cs typeface="Titillium Web"/>
                <a:sym typeface="Titillium Web"/>
              </a:rPr>
              <a:t> </a:t>
            </a:r>
            <a:r>
              <a:rPr lang="it-IT" sz="1800" dirty="0" err="1">
                <a:solidFill>
                  <a:schemeClr val="dk1"/>
                </a:solidFill>
                <a:latin typeface="Titillium Web"/>
                <a:ea typeface="Titillium Web"/>
                <a:cs typeface="Titillium Web"/>
                <a:sym typeface="Titillium Web"/>
              </a:rPr>
              <a:t>solutions</a:t>
            </a:r>
            <a:r>
              <a:rPr lang="it-IT" sz="1800" dirty="0">
                <a:solidFill>
                  <a:schemeClr val="dk1"/>
                </a:solidFill>
                <a:latin typeface="Titillium Web"/>
                <a:ea typeface="Titillium Web"/>
                <a:cs typeface="Titillium Web"/>
                <a:sym typeface="Titillium Web"/>
              </a:rPr>
              <a:t> and use </a:t>
            </a:r>
            <a:r>
              <a:rPr lang="it-IT" sz="1800" dirty="0" err="1">
                <a:solidFill>
                  <a:schemeClr val="dk1"/>
                </a:solidFill>
                <a:latin typeface="Titillium Web"/>
                <a:ea typeface="Titillium Web"/>
                <a:cs typeface="Titillium Web"/>
                <a:sym typeface="Titillium Web"/>
              </a:rPr>
              <a:t>cases</a:t>
            </a:r>
            <a:r>
              <a:rPr lang="it-IT" sz="1800" dirty="0">
                <a:solidFill>
                  <a:schemeClr val="dk1"/>
                </a:solidFill>
                <a:latin typeface="Titillium Web"/>
                <a:ea typeface="Titillium Web"/>
                <a:cs typeface="Titillium Web"/>
                <a:sym typeface="Titillium Web"/>
              </a:rPr>
              <a:t>.</a:t>
            </a:r>
            <a:endParaRPr sz="1800" dirty="0">
              <a:solidFill>
                <a:schemeClr val="dk1"/>
              </a:solidFill>
              <a:latin typeface="Titillium Web"/>
              <a:ea typeface="Titillium Web"/>
              <a:cs typeface="Titillium Web"/>
              <a:sym typeface="Titillium Web"/>
            </a:endParaRPr>
          </a:p>
          <a:p>
            <a:pPr marL="914400" lvl="1" indent="-317500" algn="l" rtl="0">
              <a:lnSpc>
                <a:spcPct val="150000"/>
              </a:lnSpc>
              <a:spcBef>
                <a:spcPts val="0"/>
              </a:spcBef>
              <a:spcAft>
                <a:spcPts val="0"/>
              </a:spcAft>
              <a:buClr>
                <a:schemeClr val="dk1"/>
              </a:buClr>
              <a:buSzPts val="1400"/>
              <a:buFont typeface="Titillium Web"/>
              <a:buChar char="◆"/>
            </a:pPr>
            <a:r>
              <a:rPr lang="it-IT" sz="1800" dirty="0" err="1">
                <a:solidFill>
                  <a:schemeClr val="dk1"/>
                </a:solidFill>
                <a:latin typeface="Titillium Web"/>
                <a:ea typeface="Titillium Web"/>
                <a:cs typeface="Titillium Web"/>
                <a:sym typeface="Titillium Web"/>
              </a:rPr>
              <a:t>Evaluating</a:t>
            </a:r>
            <a:r>
              <a:rPr lang="it-IT" sz="1800" dirty="0">
                <a:solidFill>
                  <a:schemeClr val="dk1"/>
                </a:solidFill>
                <a:latin typeface="Titillium Web"/>
                <a:ea typeface="Titillium Web"/>
                <a:cs typeface="Titillium Web"/>
                <a:sym typeface="Titillium Web"/>
              </a:rPr>
              <a:t> performance </a:t>
            </a:r>
            <a:r>
              <a:rPr lang="it-IT" sz="1800" dirty="0" err="1">
                <a:solidFill>
                  <a:schemeClr val="dk1"/>
                </a:solidFill>
                <a:latin typeface="Titillium Web"/>
                <a:ea typeface="Titillium Web"/>
                <a:cs typeface="Titillium Web"/>
                <a:sym typeface="Titillium Web"/>
              </a:rPr>
              <a:t>improvements</a:t>
            </a:r>
            <a:r>
              <a:rPr lang="it-IT" sz="1800" dirty="0">
                <a:solidFill>
                  <a:schemeClr val="dk1"/>
                </a:solidFill>
                <a:latin typeface="Titillium Web"/>
                <a:ea typeface="Titillium Web"/>
                <a:cs typeface="Titillium Web"/>
                <a:sym typeface="Titillium Web"/>
              </a:rPr>
              <a:t>.</a:t>
            </a:r>
            <a:br>
              <a:rPr lang="it-IT" sz="1800" dirty="0">
                <a:solidFill>
                  <a:schemeClr val="dk1"/>
                </a:solidFill>
                <a:latin typeface="Titillium Web"/>
                <a:ea typeface="Titillium Web"/>
                <a:cs typeface="Titillium Web"/>
                <a:sym typeface="Titillium Web"/>
              </a:rPr>
            </a:br>
            <a:endParaRPr sz="1800" dirty="0">
              <a:solidFill>
                <a:schemeClr val="dk1"/>
              </a:solidFill>
              <a:latin typeface="Titillium Web"/>
              <a:ea typeface="Titillium Web"/>
              <a:cs typeface="Titillium Web"/>
              <a:sym typeface="Titillium Web"/>
            </a:endParaRPr>
          </a:p>
          <a:p>
            <a:pPr marL="457200" lvl="0" indent="-317500" algn="l" rtl="0">
              <a:lnSpc>
                <a:spcPct val="115000"/>
              </a:lnSpc>
              <a:spcBef>
                <a:spcPts val="0"/>
              </a:spcBef>
              <a:spcAft>
                <a:spcPts val="0"/>
              </a:spcAft>
              <a:buClr>
                <a:schemeClr val="dk1"/>
              </a:buClr>
              <a:buSzPts val="1400"/>
              <a:buFont typeface="Titillium Web"/>
              <a:buChar char="➔"/>
            </a:pPr>
            <a:r>
              <a:rPr lang="it-IT" sz="1800" b="1" dirty="0">
                <a:solidFill>
                  <a:schemeClr val="dk1"/>
                </a:solidFill>
                <a:latin typeface="Titillium Web"/>
                <a:ea typeface="Titillium Web"/>
                <a:cs typeface="Titillium Web"/>
                <a:sym typeface="Titillium Web"/>
              </a:rPr>
              <a:t>Status: </a:t>
            </a:r>
            <a:endParaRPr sz="1800" b="1" dirty="0">
              <a:solidFill>
                <a:schemeClr val="dk1"/>
              </a:solidFill>
              <a:latin typeface="Titillium Web"/>
              <a:ea typeface="Titillium Web"/>
              <a:cs typeface="Titillium Web"/>
              <a:sym typeface="Titillium Web"/>
            </a:endParaRPr>
          </a:p>
          <a:p>
            <a:pPr marL="457200" lvl="0" indent="0" algn="l" rtl="0">
              <a:lnSpc>
                <a:spcPct val="115000"/>
              </a:lnSpc>
              <a:spcBef>
                <a:spcPts val="1200"/>
              </a:spcBef>
              <a:spcAft>
                <a:spcPts val="0"/>
              </a:spcAft>
              <a:buNone/>
            </a:pPr>
            <a:r>
              <a:rPr lang="it-IT" sz="1800" dirty="0">
                <a:solidFill>
                  <a:schemeClr val="dk1"/>
                </a:solidFill>
                <a:latin typeface="Titillium Web"/>
                <a:ea typeface="Titillium Web"/>
                <a:cs typeface="Titillium Web"/>
                <a:sym typeface="Titillium Web"/>
              </a:rPr>
              <a:t>✅  </a:t>
            </a:r>
            <a:r>
              <a:rPr lang="it-IT" sz="1800" b="1" dirty="0">
                <a:solidFill>
                  <a:schemeClr val="dk1"/>
                </a:solidFill>
                <a:latin typeface="Titillium Web"/>
                <a:ea typeface="Titillium Web"/>
                <a:cs typeface="Titillium Web"/>
                <a:sym typeface="Titillium Web"/>
              </a:rPr>
              <a:t>On time, </a:t>
            </a:r>
            <a:r>
              <a:rPr lang="it-IT" sz="1800" b="1" dirty="0" err="1">
                <a:solidFill>
                  <a:schemeClr val="dk1"/>
                </a:solidFill>
                <a:latin typeface="Titillium Web"/>
                <a:ea typeface="Titillium Web"/>
                <a:cs typeface="Titillium Web"/>
                <a:sym typeface="Titillium Web"/>
              </a:rPr>
              <a:t>progressing</a:t>
            </a:r>
            <a:r>
              <a:rPr lang="it-IT" sz="1800" b="1" dirty="0">
                <a:solidFill>
                  <a:schemeClr val="dk1"/>
                </a:solidFill>
                <a:latin typeface="Titillium Web"/>
                <a:ea typeface="Titillium Web"/>
                <a:cs typeface="Titillium Web"/>
                <a:sym typeface="Titillium Web"/>
              </a:rPr>
              <a:t> </a:t>
            </a:r>
            <a:r>
              <a:rPr lang="it-IT" sz="1800" b="1" dirty="0" err="1">
                <a:solidFill>
                  <a:schemeClr val="dk1"/>
                </a:solidFill>
                <a:latin typeface="Titillium Web"/>
                <a:ea typeface="Titillium Web"/>
                <a:cs typeface="Titillium Web"/>
                <a:sym typeface="Titillium Web"/>
              </a:rPr>
              <a:t>according</a:t>
            </a:r>
            <a:r>
              <a:rPr lang="it-IT" sz="1800" b="1" dirty="0">
                <a:solidFill>
                  <a:schemeClr val="dk1"/>
                </a:solidFill>
                <a:latin typeface="Titillium Web"/>
                <a:ea typeface="Titillium Web"/>
                <a:cs typeface="Titillium Web"/>
                <a:sym typeface="Titillium Web"/>
              </a:rPr>
              <a:t> to plan. </a:t>
            </a:r>
            <a:br>
              <a:rPr lang="it-IT" sz="1800" b="1" dirty="0">
                <a:solidFill>
                  <a:schemeClr val="dk1"/>
                </a:solidFill>
                <a:latin typeface="Titillium Web"/>
                <a:ea typeface="Titillium Web"/>
                <a:cs typeface="Titillium Web"/>
                <a:sym typeface="Titillium Web"/>
              </a:rPr>
            </a:br>
            <a:r>
              <a:rPr lang="it-IT" sz="1800" b="1" dirty="0">
                <a:solidFill>
                  <a:schemeClr val="dk1"/>
                </a:solidFill>
                <a:latin typeface="Titillium Web"/>
                <a:ea typeface="Titillium Web"/>
                <a:cs typeface="Titillium Web"/>
                <a:sym typeface="Titillium Web"/>
              </a:rPr>
              <a:t>        </a:t>
            </a:r>
            <a:r>
              <a:rPr lang="it-IT" sz="1800" b="1" dirty="0" err="1">
                <a:solidFill>
                  <a:schemeClr val="dk1"/>
                </a:solidFill>
                <a:latin typeface="Titillium Web"/>
                <a:ea typeface="Titillium Web"/>
                <a:cs typeface="Titillium Web"/>
                <a:sym typeface="Titillium Web"/>
              </a:rPr>
              <a:t>Percentage</a:t>
            </a:r>
            <a:r>
              <a:rPr lang="it-IT" sz="1800" b="1" dirty="0">
                <a:solidFill>
                  <a:schemeClr val="dk1"/>
                </a:solidFill>
                <a:latin typeface="Titillium Web"/>
                <a:ea typeface="Titillium Web"/>
                <a:cs typeface="Titillium Web"/>
                <a:sym typeface="Titillium Web"/>
              </a:rPr>
              <a:t> of achievement 70%</a:t>
            </a:r>
            <a:endParaRPr sz="1800" b="1" dirty="0">
              <a:solidFill>
                <a:schemeClr val="dk1"/>
              </a:solidFill>
              <a:latin typeface="Titillium Web"/>
              <a:ea typeface="Titillium Web"/>
              <a:cs typeface="Titillium Web"/>
              <a:sym typeface="Titillium Web"/>
            </a:endParaRPr>
          </a:p>
          <a:p>
            <a:pPr marL="0" marR="0" lvl="0" indent="0" algn="l" rtl="0">
              <a:lnSpc>
                <a:spcPct val="90000"/>
              </a:lnSpc>
              <a:spcBef>
                <a:spcPts val="1200"/>
              </a:spcBef>
              <a:spcAft>
                <a:spcPts val="0"/>
              </a:spcAft>
              <a:buClr>
                <a:srgbClr val="000000"/>
              </a:buClr>
              <a:buSzPts val="1500"/>
              <a:buFont typeface="Arial"/>
              <a:buNone/>
            </a:pPr>
            <a:endParaRPr sz="1600" dirty="0">
              <a:solidFill>
                <a:schemeClr val="dk1"/>
              </a:solidFill>
              <a:latin typeface="Titillium Web"/>
              <a:ea typeface="Titillium Web"/>
              <a:cs typeface="Titillium Web"/>
              <a:sym typeface="Titillium Web"/>
            </a:endParaRPr>
          </a:p>
        </p:txBody>
      </p:sp>
      <p:grpSp>
        <p:nvGrpSpPr>
          <p:cNvPr id="546" name="Google Shape;546;g3347031b06d_0_79"/>
          <p:cNvGrpSpPr/>
          <p:nvPr/>
        </p:nvGrpSpPr>
        <p:grpSpPr>
          <a:xfrm>
            <a:off x="1011096" y="3518469"/>
            <a:ext cx="381348" cy="202695"/>
            <a:chOff x="966475" y="4022000"/>
            <a:chExt cx="648000" cy="309600"/>
          </a:xfrm>
        </p:grpSpPr>
        <p:sp>
          <p:nvSpPr>
            <p:cNvPr id="547" name="Google Shape;547;g3347031b06d_0_79"/>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48" name="Google Shape;548;g3347031b06d_0_79"/>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549" name="Google Shape;549;g3347031b06d_0_79"/>
          <p:cNvGrpSpPr/>
          <p:nvPr/>
        </p:nvGrpSpPr>
        <p:grpSpPr>
          <a:xfrm>
            <a:off x="1011096" y="3918516"/>
            <a:ext cx="381348" cy="202695"/>
            <a:chOff x="966475" y="4022000"/>
            <a:chExt cx="648000" cy="309600"/>
          </a:xfrm>
        </p:grpSpPr>
        <p:sp>
          <p:nvSpPr>
            <p:cNvPr id="550" name="Google Shape;550;g3347031b06d_0_79"/>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51" name="Google Shape;551;g3347031b06d_0_79"/>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552" name="Google Shape;552;g3347031b06d_0_79"/>
          <p:cNvGrpSpPr/>
          <p:nvPr/>
        </p:nvGrpSpPr>
        <p:grpSpPr>
          <a:xfrm>
            <a:off x="1011096" y="4398438"/>
            <a:ext cx="381348" cy="202695"/>
            <a:chOff x="966475" y="4022000"/>
            <a:chExt cx="648000" cy="309600"/>
          </a:xfrm>
        </p:grpSpPr>
        <p:sp>
          <p:nvSpPr>
            <p:cNvPr id="553" name="Google Shape;553;g3347031b06d_0_79"/>
            <p:cNvSpPr/>
            <p:nvPr/>
          </p:nvSpPr>
          <p:spPr>
            <a:xfrm>
              <a:off x="966475" y="4022000"/>
              <a:ext cx="648000" cy="3096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54" name="Google Shape;554;g3347031b06d_0_79"/>
            <p:cNvSpPr/>
            <p:nvPr/>
          </p:nvSpPr>
          <p:spPr>
            <a:xfrm>
              <a:off x="1169138" y="4109450"/>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g3347031b06d_0_154"/>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561" name="Google Shape;561;g3347031b06d_0_154"/>
          <p:cNvGrpSpPr/>
          <p:nvPr/>
        </p:nvGrpSpPr>
        <p:grpSpPr>
          <a:xfrm>
            <a:off x="0" y="6511282"/>
            <a:ext cx="12192000" cy="361767"/>
            <a:chOff x="0" y="6511282"/>
            <a:chExt cx="12192000" cy="361767"/>
          </a:xfrm>
        </p:grpSpPr>
        <p:pic>
          <p:nvPicPr>
            <p:cNvPr id="562" name="Google Shape;562;g3347031b06d_0_154"/>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563" name="Google Shape;563;g3347031b06d_0_154"/>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564" name="Google Shape;564;g3347031b06d_0_154"/>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565" name="Google Shape;565;g3347031b06d_0_154"/>
          <p:cNvSpPr txBox="1"/>
          <p:nvPr/>
        </p:nvSpPr>
        <p:spPr>
          <a:xfrm>
            <a:off x="77176" y="957900"/>
            <a:ext cx="7256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i="0" u="none" strike="noStrike" cap="none">
                <a:solidFill>
                  <a:schemeClr val="dk1"/>
                </a:solidFill>
                <a:latin typeface="Titillium Web"/>
                <a:ea typeface="Titillium Web"/>
                <a:cs typeface="Titillium Web"/>
                <a:sym typeface="Titillium Web"/>
              </a:rPr>
              <a:t>WP1: HPC Codes Enabling and Optimization. </a:t>
            </a:r>
            <a:endParaRPr sz="2100" b="1" i="0" u="none" strike="noStrike" cap="none">
              <a:solidFill>
                <a:schemeClr val="dk1"/>
              </a:solidFill>
              <a:latin typeface="Titillium Web"/>
              <a:ea typeface="Titillium Web"/>
              <a:cs typeface="Titillium Web"/>
              <a:sym typeface="Titillium Web"/>
            </a:endParaRPr>
          </a:p>
        </p:txBody>
      </p:sp>
      <p:sp>
        <p:nvSpPr>
          <p:cNvPr id="566" name="Google Shape;566;g3347031b06d_0_154"/>
          <p:cNvSpPr txBox="1"/>
          <p:nvPr/>
        </p:nvSpPr>
        <p:spPr>
          <a:xfrm>
            <a:off x="149100" y="1690650"/>
            <a:ext cx="11893800" cy="1560600"/>
          </a:xfrm>
          <a:prstGeom prst="rect">
            <a:avLst/>
          </a:prstGeom>
          <a:noFill/>
          <a:ln w="28575" cap="flat" cmpd="sng">
            <a:solidFill>
              <a:schemeClr val="lt1"/>
            </a:solidFill>
            <a:prstDash val="solid"/>
            <a:round/>
            <a:headEnd type="none" w="sm" len="sm"/>
            <a:tailEnd type="none" w="sm" len="sm"/>
          </a:ln>
        </p:spPr>
        <p:txBody>
          <a:bodyPr spcFirstLastPara="1" wrap="square" lIns="360000" tIns="45700" rIns="91425" bIns="45700" anchor="t" anchorCtr="0">
            <a:spAutoFit/>
          </a:bodyPr>
          <a:lstStyle/>
          <a:p>
            <a:pPr marL="0" lvl="0" indent="0" algn="l" rtl="0">
              <a:lnSpc>
                <a:spcPct val="90000"/>
              </a:lnSpc>
              <a:spcBef>
                <a:spcPts val="0"/>
              </a:spcBef>
              <a:spcAft>
                <a:spcPts val="0"/>
              </a:spcAft>
              <a:buClr>
                <a:schemeClr val="dk1"/>
              </a:buClr>
              <a:buSzPts val="1500"/>
              <a:buFont typeface="Arial"/>
              <a:buNone/>
            </a:pPr>
            <a:r>
              <a:rPr lang="it-IT" sz="1600" b="1">
                <a:solidFill>
                  <a:schemeClr val="dk1"/>
                </a:solidFill>
                <a:highlight>
                  <a:srgbClr val="FFFFFF"/>
                </a:highlight>
                <a:latin typeface="Titillium Web"/>
                <a:ea typeface="Titillium Web"/>
                <a:cs typeface="Titillium Web"/>
                <a:sym typeface="Titillium Web"/>
              </a:rPr>
              <a:t>Development Activities: </a:t>
            </a:r>
            <a:endParaRPr sz="1600" b="1">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a:solidFill>
                  <a:schemeClr val="dk1"/>
                </a:solidFill>
                <a:latin typeface="Titillium Web"/>
                <a:ea typeface="Titillium Web"/>
                <a:cs typeface="Titillium Web"/>
                <a:sym typeface="Titillium Web"/>
              </a:rPr>
              <a:t>Two active</a:t>
            </a:r>
            <a:r>
              <a:rPr lang="it-IT" sz="1500" i="0" u="none" strike="noStrike" cap="none">
                <a:solidFill>
                  <a:schemeClr val="dk1"/>
                </a:solidFill>
                <a:latin typeface="Titillium Web"/>
                <a:ea typeface="Titillium Web"/>
                <a:cs typeface="Titillium Web"/>
                <a:sym typeface="Titillium Web"/>
              </a:rPr>
              <a:t> </a:t>
            </a:r>
            <a:r>
              <a:rPr lang="it-IT" sz="1500">
                <a:solidFill>
                  <a:schemeClr val="dk1"/>
                </a:solidFill>
                <a:latin typeface="Titillium Web"/>
                <a:ea typeface="Titillium Web"/>
                <a:cs typeface="Titillium Web"/>
                <a:sym typeface="Titillium Web"/>
              </a:rPr>
              <a:t>tasks are working in parallel and they interact with each other continuously.</a:t>
            </a: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a:solidFill>
                  <a:schemeClr val="dk1"/>
                </a:solidFill>
                <a:latin typeface="Titillium Web"/>
                <a:ea typeface="Titillium Web"/>
                <a:cs typeface="Titillium Web"/>
                <a:sym typeface="Titillium Web"/>
              </a:rPr>
              <a:t>Tasks are working on the codes identified in Task 1.1.</a:t>
            </a: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endParaRPr sz="1500">
              <a:solidFill>
                <a:schemeClr val="dk1"/>
              </a:solidFill>
              <a:latin typeface="Titillium Web"/>
              <a:ea typeface="Titillium Web"/>
              <a:cs typeface="Titillium Web"/>
              <a:sym typeface="Titillium Web"/>
            </a:endParaRPr>
          </a:p>
          <a:p>
            <a:pPr marL="0" marR="0" lvl="0" indent="0" algn="l" rtl="0">
              <a:lnSpc>
                <a:spcPct val="90000"/>
              </a:lnSpc>
              <a:spcBef>
                <a:spcPts val="0"/>
              </a:spcBef>
              <a:spcAft>
                <a:spcPts val="0"/>
              </a:spcAft>
              <a:buClr>
                <a:srgbClr val="000000"/>
              </a:buClr>
              <a:buSzPts val="1500"/>
              <a:buFont typeface="Arial"/>
              <a:buNone/>
            </a:pPr>
            <a:r>
              <a:rPr lang="it-IT" sz="1500">
                <a:solidFill>
                  <a:schemeClr val="dk1"/>
                </a:solidFill>
                <a:latin typeface="Titillium Web"/>
                <a:ea typeface="Titillium Web"/>
                <a:cs typeface="Titillium Web"/>
                <a:sym typeface="Titillium Web"/>
              </a:rPr>
              <a:t>Codes has been organized into 3 development activities that are proceeding in parallel</a:t>
            </a:r>
            <a:endParaRPr sz="1500">
              <a:solidFill>
                <a:schemeClr val="dk1"/>
              </a:solidFill>
              <a:latin typeface="Titillium Web"/>
              <a:ea typeface="Titillium Web"/>
              <a:cs typeface="Titillium Web"/>
              <a:sym typeface="Titillium Web"/>
            </a:endParaRPr>
          </a:p>
        </p:txBody>
      </p:sp>
      <p:sp>
        <p:nvSpPr>
          <p:cNvPr id="567" name="Google Shape;567;g3347031b06d_0_154"/>
          <p:cNvSpPr/>
          <p:nvPr/>
        </p:nvSpPr>
        <p:spPr>
          <a:xfrm>
            <a:off x="746788" y="2822363"/>
            <a:ext cx="242700" cy="1347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68" name="Google Shape;568;g3347031b06d_0_154"/>
          <p:cNvSpPr/>
          <p:nvPr/>
        </p:nvSpPr>
        <p:spPr>
          <a:xfrm>
            <a:off x="8437700" y="1734275"/>
            <a:ext cx="2534100" cy="735300"/>
          </a:xfrm>
          <a:prstGeom prst="roundRect">
            <a:avLst>
              <a:gd name="adj" fmla="val 16667"/>
            </a:avLst>
          </a:prstGeom>
          <a:solidFill>
            <a:srgbClr val="B3C6E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IT">
                <a:latin typeface="Calibri"/>
                <a:ea typeface="Calibri"/>
                <a:cs typeface="Calibri"/>
                <a:sym typeface="Calibri"/>
              </a:rPr>
              <a:t>Task 1.2</a:t>
            </a:r>
            <a:endParaRPr>
              <a:latin typeface="Calibri"/>
              <a:ea typeface="Calibri"/>
              <a:cs typeface="Calibri"/>
              <a:sym typeface="Calibri"/>
            </a:endParaRPr>
          </a:p>
        </p:txBody>
      </p:sp>
      <p:sp>
        <p:nvSpPr>
          <p:cNvPr id="569" name="Google Shape;569;g3347031b06d_0_154"/>
          <p:cNvSpPr/>
          <p:nvPr/>
        </p:nvSpPr>
        <p:spPr>
          <a:xfrm>
            <a:off x="8437700" y="3061350"/>
            <a:ext cx="2534100" cy="7353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IT">
                <a:latin typeface="Calibri"/>
                <a:ea typeface="Calibri"/>
                <a:cs typeface="Calibri"/>
                <a:sym typeface="Calibri"/>
              </a:rPr>
              <a:t>Task 1.3</a:t>
            </a:r>
            <a:endParaRPr>
              <a:latin typeface="Calibri"/>
              <a:ea typeface="Calibri"/>
              <a:cs typeface="Calibri"/>
              <a:sym typeface="Calibri"/>
            </a:endParaRPr>
          </a:p>
        </p:txBody>
      </p:sp>
      <p:sp>
        <p:nvSpPr>
          <p:cNvPr id="570" name="Google Shape;570;g3347031b06d_0_154"/>
          <p:cNvSpPr/>
          <p:nvPr/>
        </p:nvSpPr>
        <p:spPr>
          <a:xfrm>
            <a:off x="7602025" y="2023200"/>
            <a:ext cx="783000" cy="1560600"/>
          </a:xfrm>
          <a:prstGeom prst="curvedRightArrow">
            <a:avLst>
              <a:gd name="adj1" fmla="val 25000"/>
              <a:gd name="adj2" fmla="val 50000"/>
              <a:gd name="adj3" fmla="val 25000"/>
            </a:avLst>
          </a:prstGeom>
          <a:solidFill>
            <a:srgbClr val="1C7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1" name="Google Shape;571;g3347031b06d_0_154"/>
          <p:cNvSpPr/>
          <p:nvPr/>
        </p:nvSpPr>
        <p:spPr>
          <a:xfrm rot="10800000">
            <a:off x="11024475" y="2023200"/>
            <a:ext cx="783000" cy="1560600"/>
          </a:xfrm>
          <a:prstGeom prst="curvedRightArrow">
            <a:avLst>
              <a:gd name="adj1" fmla="val 25000"/>
              <a:gd name="adj2" fmla="val 50000"/>
              <a:gd name="adj3" fmla="val 25000"/>
            </a:avLst>
          </a:prstGeom>
          <a:solidFill>
            <a:srgbClr val="1C7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2" name="Google Shape;572;g3347031b06d_0_154"/>
          <p:cNvSpPr txBox="1"/>
          <p:nvPr/>
        </p:nvSpPr>
        <p:spPr>
          <a:xfrm>
            <a:off x="7602025" y="2549900"/>
            <a:ext cx="12225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400"/>
              </a:spcAft>
              <a:buNone/>
            </a:pPr>
            <a:r>
              <a:rPr lang="it-IT" sz="1600" b="1">
                <a:solidFill>
                  <a:schemeClr val="dk1"/>
                </a:solidFill>
                <a:latin typeface="Titillium Web"/>
                <a:ea typeface="Titillium Web"/>
                <a:cs typeface="Titillium Web"/>
                <a:sym typeface="Titillium Web"/>
              </a:rPr>
              <a:t>Integration</a:t>
            </a:r>
            <a:endParaRPr/>
          </a:p>
        </p:txBody>
      </p:sp>
      <p:sp>
        <p:nvSpPr>
          <p:cNvPr id="573" name="Google Shape;573;g3347031b06d_0_154"/>
          <p:cNvSpPr txBox="1"/>
          <p:nvPr/>
        </p:nvSpPr>
        <p:spPr>
          <a:xfrm>
            <a:off x="10482075" y="2613263"/>
            <a:ext cx="1325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600" b="1">
                <a:solidFill>
                  <a:schemeClr val="dk1"/>
                </a:solidFill>
                <a:latin typeface="Titillium Web"/>
                <a:ea typeface="Titillium Web"/>
                <a:cs typeface="Titillium Web"/>
                <a:sym typeface="Titillium Web"/>
              </a:rPr>
              <a:t>Optimization</a:t>
            </a:r>
            <a:endParaRPr/>
          </a:p>
        </p:txBody>
      </p:sp>
      <p:sp>
        <p:nvSpPr>
          <p:cNvPr id="574" name="Google Shape;574;g3347031b06d_0_154"/>
          <p:cNvSpPr txBox="1"/>
          <p:nvPr/>
        </p:nvSpPr>
        <p:spPr>
          <a:xfrm>
            <a:off x="3100225" y="4219038"/>
            <a:ext cx="2012700" cy="3849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IT" sz="1300" b="1">
                <a:solidFill>
                  <a:schemeClr val="dk1"/>
                </a:solidFill>
              </a:rPr>
              <a:t>Dynamic Simulations</a:t>
            </a:r>
            <a:endParaRPr/>
          </a:p>
        </p:txBody>
      </p:sp>
      <p:sp>
        <p:nvSpPr>
          <p:cNvPr id="575" name="Google Shape;575;g3347031b06d_0_154"/>
          <p:cNvSpPr txBox="1"/>
          <p:nvPr/>
        </p:nvSpPr>
        <p:spPr>
          <a:xfrm>
            <a:off x="3100225" y="4812750"/>
            <a:ext cx="2012700" cy="384900"/>
          </a:xfrm>
          <a:prstGeom prst="rect">
            <a:avLst/>
          </a:prstGeom>
          <a:solidFill>
            <a:srgbClr val="3D85C6"/>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IT" sz="1300" b="1">
                <a:solidFill>
                  <a:schemeClr val="lt1"/>
                </a:solidFill>
              </a:rPr>
              <a:t>Data Processing</a:t>
            </a:r>
            <a:endParaRPr/>
          </a:p>
        </p:txBody>
      </p:sp>
      <p:sp>
        <p:nvSpPr>
          <p:cNvPr id="576" name="Google Shape;576;g3347031b06d_0_154"/>
          <p:cNvSpPr txBox="1"/>
          <p:nvPr/>
        </p:nvSpPr>
        <p:spPr>
          <a:xfrm>
            <a:off x="3100225" y="5406450"/>
            <a:ext cx="2012700" cy="384900"/>
          </a:xfrm>
          <a:prstGeom prst="rect">
            <a:avLst/>
          </a:prstGeom>
          <a:solidFill>
            <a:schemeClr val="accent6"/>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IT" sz="1300" b="1">
                <a:solidFill>
                  <a:schemeClr val="lt1"/>
                </a:solidFill>
              </a:rPr>
              <a:t>Numerical Modeling</a:t>
            </a:r>
            <a:endParaRPr/>
          </a:p>
        </p:txBody>
      </p:sp>
      <p:sp>
        <p:nvSpPr>
          <p:cNvPr id="577" name="Google Shape;577;g3347031b06d_0_154"/>
          <p:cNvSpPr/>
          <p:nvPr/>
        </p:nvSpPr>
        <p:spPr>
          <a:xfrm>
            <a:off x="2345300" y="4290150"/>
            <a:ext cx="620100" cy="24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8" name="Google Shape;578;g3347031b06d_0_154"/>
          <p:cNvSpPr/>
          <p:nvPr/>
        </p:nvSpPr>
        <p:spPr>
          <a:xfrm>
            <a:off x="2345300" y="4883850"/>
            <a:ext cx="620100" cy="24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9" name="Google Shape;579;g3347031b06d_0_154"/>
          <p:cNvSpPr/>
          <p:nvPr/>
        </p:nvSpPr>
        <p:spPr>
          <a:xfrm>
            <a:off x="2345300" y="5477550"/>
            <a:ext cx="620100" cy="24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80" name="Google Shape;580;g3347031b06d_0_154"/>
          <p:cNvSpPr/>
          <p:nvPr/>
        </p:nvSpPr>
        <p:spPr>
          <a:xfrm rot="-5400000">
            <a:off x="740625" y="4743900"/>
            <a:ext cx="2417100" cy="52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IT" b="1">
                <a:latin typeface="Titillium Web"/>
                <a:ea typeface="Titillium Web"/>
                <a:cs typeface="Titillium Web"/>
                <a:sym typeface="Titillium Web"/>
              </a:rPr>
              <a:t>11 A&amp;C CODES</a:t>
            </a:r>
            <a:endParaRPr b="1">
              <a:latin typeface="Titillium Web"/>
              <a:ea typeface="Titillium Web"/>
              <a:cs typeface="Titillium Web"/>
              <a:sym typeface="Titillium Web"/>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g3347031b06d_0_99"/>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587" name="Google Shape;587;g3347031b06d_0_99"/>
          <p:cNvGrpSpPr/>
          <p:nvPr/>
        </p:nvGrpSpPr>
        <p:grpSpPr>
          <a:xfrm>
            <a:off x="0" y="6511282"/>
            <a:ext cx="12192000" cy="361767"/>
            <a:chOff x="0" y="6511282"/>
            <a:chExt cx="12192000" cy="361767"/>
          </a:xfrm>
        </p:grpSpPr>
        <p:pic>
          <p:nvPicPr>
            <p:cNvPr id="588" name="Google Shape;588;g3347031b06d_0_99"/>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589" name="Google Shape;589;g3347031b06d_0_99"/>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590" name="Google Shape;590;g3347031b06d_0_99"/>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591" name="Google Shape;591;g3347031b06d_0_99"/>
          <p:cNvSpPr txBox="1"/>
          <p:nvPr/>
        </p:nvSpPr>
        <p:spPr>
          <a:xfrm>
            <a:off x="77176" y="957900"/>
            <a:ext cx="7256400" cy="383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2100" b="1" i="0" u="none" strike="noStrike" cap="none">
                <a:solidFill>
                  <a:schemeClr val="dk1"/>
                </a:solidFill>
                <a:latin typeface="Titillium Web"/>
                <a:ea typeface="Titillium Web"/>
                <a:cs typeface="Titillium Web"/>
                <a:sym typeface="Titillium Web"/>
              </a:rPr>
              <a:t>WP1: HPC Codes Enabling and Optimization. </a:t>
            </a:r>
            <a:endParaRPr sz="2100" b="1" i="0" u="none" strike="noStrike" cap="none">
              <a:solidFill>
                <a:schemeClr val="dk1"/>
              </a:solidFill>
              <a:latin typeface="Titillium Web"/>
              <a:ea typeface="Titillium Web"/>
              <a:cs typeface="Titillium Web"/>
              <a:sym typeface="Titillium Web"/>
            </a:endParaRPr>
          </a:p>
        </p:txBody>
      </p:sp>
      <p:graphicFrame>
        <p:nvGraphicFramePr>
          <p:cNvPr id="592" name="Google Shape;592;g3347031b06d_0_99"/>
          <p:cNvGraphicFramePr/>
          <p:nvPr>
            <p:extLst>
              <p:ext uri="{D42A27DB-BD31-4B8C-83A1-F6EECF244321}">
                <p14:modId xmlns:p14="http://schemas.microsoft.com/office/powerpoint/2010/main" val="845952159"/>
              </p:ext>
            </p:extLst>
          </p:nvPr>
        </p:nvGraphicFramePr>
        <p:xfrm>
          <a:off x="77163" y="1433120"/>
          <a:ext cx="5867225" cy="4270525"/>
        </p:xfrm>
        <a:graphic>
          <a:graphicData uri="http://schemas.openxmlformats.org/drawingml/2006/table">
            <a:tbl>
              <a:tblPr>
                <a:noFill/>
                <a:tableStyleId>{3D1B7112-DEE7-415F-A3FE-E98A6E54CFAF}</a:tableStyleId>
              </a:tblPr>
              <a:tblGrid>
                <a:gridCol w="481450">
                  <a:extLst>
                    <a:ext uri="{9D8B030D-6E8A-4147-A177-3AD203B41FA5}">
                      <a16:colId xmlns:a16="http://schemas.microsoft.com/office/drawing/2014/main" val="20000"/>
                    </a:ext>
                  </a:extLst>
                </a:gridCol>
                <a:gridCol w="2296350">
                  <a:extLst>
                    <a:ext uri="{9D8B030D-6E8A-4147-A177-3AD203B41FA5}">
                      <a16:colId xmlns:a16="http://schemas.microsoft.com/office/drawing/2014/main" val="20001"/>
                    </a:ext>
                  </a:extLst>
                </a:gridCol>
                <a:gridCol w="1009125">
                  <a:extLst>
                    <a:ext uri="{9D8B030D-6E8A-4147-A177-3AD203B41FA5}">
                      <a16:colId xmlns:a16="http://schemas.microsoft.com/office/drawing/2014/main" val="20002"/>
                    </a:ext>
                  </a:extLst>
                </a:gridCol>
                <a:gridCol w="1132550">
                  <a:extLst>
                    <a:ext uri="{9D8B030D-6E8A-4147-A177-3AD203B41FA5}">
                      <a16:colId xmlns:a16="http://schemas.microsoft.com/office/drawing/2014/main" val="20003"/>
                    </a:ext>
                  </a:extLst>
                </a:gridCol>
                <a:gridCol w="947750">
                  <a:extLst>
                    <a:ext uri="{9D8B030D-6E8A-4147-A177-3AD203B41FA5}">
                      <a16:colId xmlns:a16="http://schemas.microsoft.com/office/drawing/2014/main" val="20004"/>
                    </a:ext>
                  </a:extLst>
                </a:gridCol>
              </a:tblGrid>
              <a:tr h="366875">
                <a:tc gridSpan="5">
                  <a:txBody>
                    <a:bodyPr/>
                    <a:lstStyle/>
                    <a:p>
                      <a:pPr marL="0" lvl="0" indent="0" algn="l" rtl="0">
                        <a:lnSpc>
                          <a:spcPct val="115000"/>
                        </a:lnSpc>
                        <a:spcBef>
                          <a:spcPts val="0"/>
                        </a:spcBef>
                        <a:spcAft>
                          <a:spcPts val="0"/>
                        </a:spcAft>
                        <a:buNone/>
                      </a:pPr>
                      <a:r>
                        <a:rPr lang="it-IT" sz="1300" b="1"/>
                        <a:t>Dynamic Simulations</a:t>
                      </a:r>
                      <a:endParaRPr sz="13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4"/>
                    </a:solidFill>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0000"/>
                  </a:ext>
                </a:extLst>
              </a:tr>
              <a:tr h="346150">
                <a:tc>
                  <a:txBody>
                    <a:bodyPr/>
                    <a:lstStyle/>
                    <a:p>
                      <a:pPr marL="0" lvl="0" indent="0" algn="l" rtl="0">
                        <a:lnSpc>
                          <a:spcPct val="115000"/>
                        </a:lnSpc>
                        <a:spcBef>
                          <a:spcPts val="0"/>
                        </a:spcBef>
                        <a:spcAft>
                          <a:spcPts val="0"/>
                        </a:spcAft>
                        <a:buNone/>
                      </a:pPr>
                      <a:r>
                        <a:rPr lang="it-IT" sz="1000" b="1" u="sng">
                          <a:solidFill>
                            <a:schemeClr val="hlink"/>
                          </a:solidFill>
                          <a:hlinkClick r:id="rId5"/>
                        </a:rPr>
                        <a:t>WP.id</a:t>
                      </a:r>
                      <a:endParaRPr sz="1000" b="1" u="sng">
                        <a:solidFill>
                          <a:schemeClr val="hlink"/>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Topic</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App. Name</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Ref. Person/Inst.</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000" b="1"/>
                        <a:t>% Achiev.</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52450">
                <a:tc>
                  <a:txBody>
                    <a:bodyPr/>
                    <a:lstStyle/>
                    <a:p>
                      <a:pPr marL="0" lvl="0" indent="0" algn="l" rtl="0">
                        <a:lnSpc>
                          <a:spcPct val="115000"/>
                        </a:lnSpc>
                        <a:spcBef>
                          <a:spcPts val="0"/>
                        </a:spcBef>
                        <a:spcAft>
                          <a:spcPts val="0"/>
                        </a:spcAft>
                        <a:buNone/>
                      </a:pPr>
                      <a:r>
                        <a:rPr lang="it-IT" sz="1000" b="1">
                          <a:solidFill>
                            <a:srgbClr val="3C78D8"/>
                          </a:solidFill>
                        </a:rPr>
                        <a:t>1.1</a:t>
                      </a:r>
                      <a:endParaRPr sz="1000" b="1">
                        <a:solidFill>
                          <a:srgbClr val="3C78D8"/>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The PLUTO Code for Computational Plasma Astrophysics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PLUTO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Andrea Mignone</a:t>
                      </a:r>
                      <a:endParaRPr sz="1000"/>
                    </a:p>
                    <a:p>
                      <a:pPr marL="0" lvl="0" indent="0" algn="l" rtl="0">
                        <a:lnSpc>
                          <a:spcPct val="115000"/>
                        </a:lnSpc>
                        <a:spcBef>
                          <a:spcPts val="0"/>
                        </a:spcBef>
                        <a:spcAft>
                          <a:spcPts val="0"/>
                        </a:spcAft>
                        <a:buNone/>
                      </a:pPr>
                      <a:r>
                        <a:rPr lang="it-IT" sz="1000"/>
                        <a:t>UNITO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96.3</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52450">
                <a:tc>
                  <a:txBody>
                    <a:bodyPr/>
                    <a:lstStyle/>
                    <a:p>
                      <a:pPr marL="0" lvl="0" indent="0" algn="l" rtl="0">
                        <a:lnSpc>
                          <a:spcPct val="115000"/>
                        </a:lnSpc>
                        <a:spcBef>
                          <a:spcPts val="0"/>
                        </a:spcBef>
                        <a:spcAft>
                          <a:spcPts val="0"/>
                        </a:spcAft>
                        <a:buNone/>
                      </a:pPr>
                      <a:r>
                        <a:rPr lang="it-IT" sz="1000" b="1">
                          <a:solidFill>
                            <a:srgbClr val="3C78D8"/>
                          </a:solidFill>
                        </a:rPr>
                        <a:t>1.3</a:t>
                      </a:r>
                      <a:endParaRPr sz="1000" b="1">
                        <a:solidFill>
                          <a:srgbClr val="3C78D8"/>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RAMSES GPU porting of hydrodynamical modules:</a:t>
                      </a:r>
                      <a:endParaRPr sz="1200">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RAMSES GPU</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Raffaele Pascale</a:t>
                      </a:r>
                      <a:endParaRPr sz="1000"/>
                    </a:p>
                    <a:p>
                      <a:pPr marL="0" lvl="0" indent="0" algn="l" rtl="0">
                        <a:lnSpc>
                          <a:spcPct val="115000"/>
                        </a:lnSpc>
                        <a:spcBef>
                          <a:spcPts val="0"/>
                        </a:spcBef>
                        <a:spcAft>
                          <a:spcPts val="0"/>
                        </a:spcAft>
                        <a:buNone/>
                      </a:pPr>
                      <a:r>
                        <a:rPr lang="it-IT" sz="1000"/>
                        <a:t>UNIBO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77.5</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52450">
                <a:tc>
                  <a:txBody>
                    <a:bodyPr/>
                    <a:lstStyle/>
                    <a:p>
                      <a:pPr marL="0" lvl="0" indent="0" algn="l" rtl="0">
                        <a:lnSpc>
                          <a:spcPct val="115000"/>
                        </a:lnSpc>
                        <a:spcBef>
                          <a:spcPts val="0"/>
                        </a:spcBef>
                        <a:spcAft>
                          <a:spcPts val="0"/>
                        </a:spcAft>
                        <a:buNone/>
                      </a:pPr>
                      <a:r>
                        <a:rPr lang="it-IT" sz="1000" b="1">
                          <a:solidFill>
                            <a:srgbClr val="3C78D8"/>
                          </a:solidFill>
                        </a:rPr>
                        <a:t>1.5</a:t>
                      </a:r>
                      <a:endParaRPr sz="1000" b="1">
                        <a:solidFill>
                          <a:srgbClr val="3C78D8"/>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Mercury-Arxes - GPU porting of n-body and protoplanetary disk simulator</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Mercury-Arxes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Diego Turrini</a:t>
                      </a:r>
                      <a:endParaRPr sz="1000"/>
                    </a:p>
                    <a:p>
                      <a:pPr marL="0" lvl="0" indent="0" algn="l" rtl="0">
                        <a:lnSpc>
                          <a:spcPct val="115000"/>
                        </a:lnSpc>
                        <a:spcBef>
                          <a:spcPts val="0"/>
                        </a:spcBef>
                        <a:spcAft>
                          <a:spcPts val="0"/>
                        </a:spcAft>
                        <a:buNone/>
                      </a:pPr>
                      <a:r>
                        <a:rPr lang="it-IT" sz="1000"/>
                        <a:t>INAF-OATO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71.4</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52450">
                <a:tc>
                  <a:txBody>
                    <a:bodyPr/>
                    <a:lstStyle/>
                    <a:p>
                      <a:pPr marL="0" lvl="0" indent="0" algn="l" rtl="0">
                        <a:lnSpc>
                          <a:spcPct val="115000"/>
                        </a:lnSpc>
                        <a:spcBef>
                          <a:spcPts val="0"/>
                        </a:spcBef>
                        <a:spcAft>
                          <a:spcPts val="0"/>
                        </a:spcAft>
                        <a:buNone/>
                      </a:pPr>
                      <a:r>
                        <a:rPr lang="it-IT" sz="1000" b="1">
                          <a:solidFill>
                            <a:srgbClr val="3C78D8"/>
                          </a:solidFill>
                        </a:rPr>
                        <a:t>1.7</a:t>
                      </a:r>
                      <a:endParaRPr sz="1000" b="1">
                        <a:solidFill>
                          <a:srgbClr val="3C78D8"/>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it-IT" sz="1000"/>
                        <a:t>COSMICA Development of a GPU-optimized code for solving particle transport equation in the heliopshere.</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it-IT" sz="1000"/>
                        <a:t>COSMICA</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it-IT" sz="1000"/>
                        <a:t>Stefano Della Torre</a:t>
                      </a:r>
                      <a:endParaRPr sz="1000"/>
                    </a:p>
                    <a:p>
                      <a:pPr marL="0" lvl="0" indent="0" algn="l" rtl="0">
                        <a:lnSpc>
                          <a:spcPct val="115000"/>
                        </a:lnSpc>
                        <a:spcBef>
                          <a:spcPts val="0"/>
                        </a:spcBef>
                        <a:spcAft>
                          <a:spcPts val="0"/>
                        </a:spcAft>
                        <a:buNone/>
                      </a:pPr>
                      <a:r>
                        <a:rPr lang="it-IT" sz="1000"/>
                        <a:t>INFN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it-IT" sz="1200" b="1">
                          <a:solidFill>
                            <a:schemeClr val="accent1"/>
                          </a:solidFill>
                        </a:rPr>
                        <a:t>65.0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79400">
                <a:tc>
                  <a:txBody>
                    <a:bodyPr/>
                    <a:lstStyle/>
                    <a:p>
                      <a:pPr marL="0" lvl="0" indent="0" algn="l" rtl="0">
                        <a:lnSpc>
                          <a:spcPct val="115000"/>
                        </a:lnSpc>
                        <a:spcBef>
                          <a:spcPts val="0"/>
                        </a:spcBef>
                        <a:spcAft>
                          <a:spcPts val="0"/>
                        </a:spcAft>
                        <a:buNone/>
                      </a:pPr>
                      <a:r>
                        <a:rPr lang="it-IT" sz="1000" b="1">
                          <a:solidFill>
                            <a:srgbClr val="3C78D8"/>
                          </a:solidFill>
                        </a:rPr>
                        <a:t>1.8</a:t>
                      </a:r>
                      <a:endParaRPr sz="1000" b="1">
                        <a:solidFill>
                          <a:srgbClr val="3C78D8"/>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ISTEDDAS porting of Globular Cluster code on HPC</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ISTEDDAS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Mario Spera SISSA</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70.0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52450">
                <a:tc>
                  <a:txBody>
                    <a:bodyPr/>
                    <a:lstStyle/>
                    <a:p>
                      <a:pPr marL="0" lvl="0" indent="0" algn="l" rtl="0">
                        <a:lnSpc>
                          <a:spcPct val="115000"/>
                        </a:lnSpc>
                        <a:spcBef>
                          <a:spcPts val="0"/>
                        </a:spcBef>
                        <a:spcAft>
                          <a:spcPts val="0"/>
                        </a:spcAft>
                        <a:buNone/>
                      </a:pPr>
                      <a:r>
                        <a:rPr lang="it-IT" sz="1000" b="1">
                          <a:solidFill>
                            <a:srgbClr val="3C78D8"/>
                          </a:solidFill>
                        </a:rPr>
                        <a:t>1.9</a:t>
                      </a:r>
                      <a:endParaRPr sz="1000" b="1">
                        <a:solidFill>
                          <a:srgbClr val="3C78D8"/>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TURBO: optimize and port numerical solvers for incompress. turbulent flows to GPUs.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TURBO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Filippo De Lillo </a:t>
                      </a:r>
                      <a:endParaRPr sz="1000"/>
                    </a:p>
                    <a:p>
                      <a:pPr marL="0" lvl="0" indent="0" algn="l" rtl="0">
                        <a:lnSpc>
                          <a:spcPct val="115000"/>
                        </a:lnSpc>
                        <a:spcBef>
                          <a:spcPts val="0"/>
                        </a:spcBef>
                        <a:spcAft>
                          <a:spcPts val="0"/>
                        </a:spcAft>
                        <a:buNone/>
                      </a:pPr>
                      <a:r>
                        <a:rPr lang="it-IT" sz="1000"/>
                        <a:t>UNITO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85.0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15850">
                <a:tc>
                  <a:txBody>
                    <a:bodyPr/>
                    <a:lstStyle/>
                    <a:p>
                      <a:pPr marL="0" lvl="0" indent="0" algn="l" rtl="0">
                        <a:lnSpc>
                          <a:spcPct val="115000"/>
                        </a:lnSpc>
                        <a:spcBef>
                          <a:spcPts val="0"/>
                        </a:spcBef>
                        <a:spcAft>
                          <a:spcPts val="0"/>
                        </a:spcAft>
                        <a:buNone/>
                      </a:pPr>
                      <a:r>
                        <a:rPr lang="it-IT" sz="1000" b="1">
                          <a:solidFill>
                            <a:srgbClr val="3C78D8"/>
                          </a:solidFill>
                        </a:rPr>
                        <a:t>1.11</a:t>
                      </a:r>
                      <a:endParaRPr sz="1000" b="1">
                        <a:solidFill>
                          <a:srgbClr val="3C78D8"/>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GPU porting of a Cosmological Boltzmann solver</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BOLTZMANN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 Lattanzi</a:t>
                      </a:r>
                      <a:endParaRPr sz="1000"/>
                    </a:p>
                    <a:p>
                      <a:pPr marL="0" lvl="0" indent="0" algn="l" rtl="0">
                        <a:lnSpc>
                          <a:spcPct val="115000"/>
                        </a:lnSpc>
                        <a:spcBef>
                          <a:spcPts val="0"/>
                        </a:spcBef>
                        <a:spcAft>
                          <a:spcPts val="0"/>
                        </a:spcAft>
                        <a:buNone/>
                      </a:pPr>
                      <a:r>
                        <a:rPr lang="it-IT" sz="1000"/>
                        <a:t>INFN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dirty="0">
                          <a:solidFill>
                            <a:schemeClr val="accent1"/>
                          </a:solidFill>
                        </a:rPr>
                        <a:t>25.0</a:t>
                      </a:r>
                      <a:endParaRPr sz="1200" b="1" dirty="0">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aphicFrame>
        <p:nvGraphicFramePr>
          <p:cNvPr id="593" name="Google Shape;593;g3347031b06d_0_99"/>
          <p:cNvGraphicFramePr/>
          <p:nvPr>
            <p:extLst>
              <p:ext uri="{D42A27DB-BD31-4B8C-83A1-F6EECF244321}">
                <p14:modId xmlns:p14="http://schemas.microsoft.com/office/powerpoint/2010/main" val="2926782472"/>
              </p:ext>
            </p:extLst>
          </p:nvPr>
        </p:nvGraphicFramePr>
        <p:xfrm>
          <a:off x="6035875" y="1720180"/>
          <a:ext cx="6061425" cy="2053554"/>
        </p:xfrm>
        <a:graphic>
          <a:graphicData uri="http://schemas.openxmlformats.org/drawingml/2006/table">
            <a:tbl>
              <a:tblPr>
                <a:noFill/>
                <a:tableStyleId>{3D1B7112-DEE7-415F-A3FE-E98A6E54CFAF}</a:tableStyleId>
              </a:tblPr>
              <a:tblGrid>
                <a:gridCol w="847975">
                  <a:extLst>
                    <a:ext uri="{9D8B030D-6E8A-4147-A177-3AD203B41FA5}">
                      <a16:colId xmlns:a16="http://schemas.microsoft.com/office/drawing/2014/main" val="20000"/>
                    </a:ext>
                  </a:extLst>
                </a:gridCol>
                <a:gridCol w="2020475">
                  <a:extLst>
                    <a:ext uri="{9D8B030D-6E8A-4147-A177-3AD203B41FA5}">
                      <a16:colId xmlns:a16="http://schemas.microsoft.com/office/drawing/2014/main" val="20001"/>
                    </a:ext>
                  </a:extLst>
                </a:gridCol>
                <a:gridCol w="1120150">
                  <a:extLst>
                    <a:ext uri="{9D8B030D-6E8A-4147-A177-3AD203B41FA5}">
                      <a16:colId xmlns:a16="http://schemas.microsoft.com/office/drawing/2014/main" val="20002"/>
                    </a:ext>
                  </a:extLst>
                </a:gridCol>
                <a:gridCol w="1151575">
                  <a:extLst>
                    <a:ext uri="{9D8B030D-6E8A-4147-A177-3AD203B41FA5}">
                      <a16:colId xmlns:a16="http://schemas.microsoft.com/office/drawing/2014/main" val="20003"/>
                    </a:ext>
                  </a:extLst>
                </a:gridCol>
                <a:gridCol w="921250">
                  <a:extLst>
                    <a:ext uri="{9D8B030D-6E8A-4147-A177-3AD203B41FA5}">
                      <a16:colId xmlns:a16="http://schemas.microsoft.com/office/drawing/2014/main" val="20004"/>
                    </a:ext>
                  </a:extLst>
                </a:gridCol>
              </a:tblGrid>
              <a:tr h="404775">
                <a:tc gridSpan="5">
                  <a:txBody>
                    <a:bodyPr/>
                    <a:lstStyle/>
                    <a:p>
                      <a:pPr marL="0" lvl="0" indent="0" algn="l" rtl="0">
                        <a:lnSpc>
                          <a:spcPct val="115000"/>
                        </a:lnSpc>
                        <a:spcBef>
                          <a:spcPts val="0"/>
                        </a:spcBef>
                        <a:spcAft>
                          <a:spcPts val="0"/>
                        </a:spcAft>
                        <a:buNone/>
                      </a:pPr>
                      <a:r>
                        <a:rPr lang="it-IT" sz="1300" b="1">
                          <a:solidFill>
                            <a:schemeClr val="lt1"/>
                          </a:solidFill>
                        </a:rPr>
                        <a:t>Data Processing</a:t>
                      </a:r>
                      <a:endParaRPr sz="1300" b="1">
                        <a:solidFill>
                          <a:schemeClr val="l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5"/>
                    </a:solidFill>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0000"/>
                  </a:ext>
                </a:extLst>
              </a:tr>
              <a:tr h="352425">
                <a:tc>
                  <a:txBody>
                    <a:bodyPr/>
                    <a:lstStyle/>
                    <a:p>
                      <a:pPr marL="0" lvl="0" indent="0" algn="l" rtl="0">
                        <a:lnSpc>
                          <a:spcPct val="115000"/>
                        </a:lnSpc>
                        <a:spcBef>
                          <a:spcPts val="0"/>
                        </a:spcBef>
                        <a:spcAft>
                          <a:spcPts val="0"/>
                        </a:spcAft>
                        <a:buNone/>
                      </a:pPr>
                      <a:r>
                        <a:rPr lang="it-IT" sz="1000" b="1" u="sng">
                          <a:solidFill>
                            <a:schemeClr val="hlink"/>
                          </a:solidFill>
                          <a:hlinkClick r:id="rId5"/>
                        </a:rPr>
                        <a:t>WP.id</a:t>
                      </a:r>
                      <a:endParaRPr sz="1000" b="1" u="sng">
                        <a:solidFill>
                          <a:schemeClr val="hlink"/>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Topic</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App Name</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Ref. Person/Inst.</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000" b="1"/>
                        <a:t>% Achiev.</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2425">
                <a:tc>
                  <a:txBody>
                    <a:bodyPr/>
                    <a:lstStyle/>
                    <a:p>
                      <a:pPr marL="0" lvl="0" indent="0" algn="l" rtl="0">
                        <a:lnSpc>
                          <a:spcPct val="115000"/>
                        </a:lnSpc>
                        <a:spcBef>
                          <a:spcPts val="0"/>
                        </a:spcBef>
                        <a:spcAft>
                          <a:spcPts val="0"/>
                        </a:spcAft>
                        <a:buNone/>
                      </a:pPr>
                      <a:r>
                        <a:rPr lang="it-IT" sz="1000" b="1">
                          <a:solidFill>
                            <a:srgbClr val="4285F4"/>
                          </a:solidFill>
                        </a:rPr>
                        <a:t>1.2</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SRSI - Sparse representations for spectral-imaging codes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SRSI</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Hervé Bourdin - uniTOV</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dirty="0">
                          <a:solidFill>
                            <a:schemeClr val="accent1"/>
                          </a:solidFill>
                        </a:rPr>
                        <a:t>80</a:t>
                      </a:r>
                      <a:endParaRPr sz="1200" b="1" dirty="0">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2425">
                <a:tc>
                  <a:txBody>
                    <a:bodyPr/>
                    <a:lstStyle/>
                    <a:p>
                      <a:pPr marL="0" lvl="0" indent="0" algn="l" rtl="0">
                        <a:lnSpc>
                          <a:spcPct val="115000"/>
                        </a:lnSpc>
                        <a:spcBef>
                          <a:spcPts val="0"/>
                        </a:spcBef>
                        <a:spcAft>
                          <a:spcPts val="0"/>
                        </a:spcAft>
                        <a:buNone/>
                      </a:pPr>
                      <a:r>
                        <a:rPr lang="it-IT" sz="1000" b="1">
                          <a:solidFill>
                            <a:srgbClr val="4285F4"/>
                          </a:solidFill>
                        </a:rPr>
                        <a:t>1.6</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RICK code for radio astronomy on HPC systems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RICK</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Emanuele de Rubeis</a:t>
                      </a:r>
                      <a:endParaRPr sz="1000"/>
                    </a:p>
                    <a:p>
                      <a:pPr marL="0" lvl="0" indent="0" algn="l" rtl="0">
                        <a:lnSpc>
                          <a:spcPct val="115000"/>
                        </a:lnSpc>
                        <a:spcBef>
                          <a:spcPts val="0"/>
                        </a:spcBef>
                        <a:spcAft>
                          <a:spcPts val="0"/>
                        </a:spcAft>
                        <a:buNone/>
                      </a:pPr>
                      <a:r>
                        <a:rPr lang="it-IT" sz="1000"/>
                        <a:t>INAF-IRA</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86.7</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2425">
                <a:tc>
                  <a:txBody>
                    <a:bodyPr/>
                    <a:lstStyle/>
                    <a:p>
                      <a:pPr marL="0" lvl="0" indent="0" algn="l" rtl="0">
                        <a:lnSpc>
                          <a:spcPct val="115000"/>
                        </a:lnSpc>
                        <a:spcBef>
                          <a:spcPts val="0"/>
                        </a:spcBef>
                        <a:spcAft>
                          <a:spcPts val="0"/>
                        </a:spcAft>
                        <a:buNone/>
                      </a:pPr>
                      <a:r>
                        <a:rPr lang="it-IT" sz="1000" b="1">
                          <a:solidFill>
                            <a:srgbClr val="4285F4"/>
                          </a:solidFill>
                        </a:rPr>
                        <a:t>1.13</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BrahMap: Map-making for CMB experiments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BrahMap</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Marina Migliaccio - UniTOV</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dirty="0">
                          <a:solidFill>
                            <a:schemeClr val="accent1"/>
                          </a:solidFill>
                        </a:rPr>
                        <a:t>72.9</a:t>
                      </a:r>
                      <a:endParaRPr sz="1200" b="1" dirty="0">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594" name="Google Shape;594;g3347031b06d_0_99"/>
          <p:cNvGraphicFramePr/>
          <p:nvPr>
            <p:extLst>
              <p:ext uri="{D42A27DB-BD31-4B8C-83A1-F6EECF244321}">
                <p14:modId xmlns:p14="http://schemas.microsoft.com/office/powerpoint/2010/main" val="2791954158"/>
              </p:ext>
            </p:extLst>
          </p:nvPr>
        </p:nvGraphicFramePr>
        <p:xfrm>
          <a:off x="6035875" y="3995975"/>
          <a:ext cx="6061425" cy="2218691"/>
        </p:xfrm>
        <a:graphic>
          <a:graphicData uri="http://schemas.openxmlformats.org/drawingml/2006/table">
            <a:tbl>
              <a:tblPr>
                <a:noFill/>
                <a:tableStyleId>{3D1B7112-DEE7-415F-A3FE-E98A6E54CFAF}</a:tableStyleId>
              </a:tblPr>
              <a:tblGrid>
                <a:gridCol w="847975">
                  <a:extLst>
                    <a:ext uri="{9D8B030D-6E8A-4147-A177-3AD203B41FA5}">
                      <a16:colId xmlns:a16="http://schemas.microsoft.com/office/drawing/2014/main" val="20000"/>
                    </a:ext>
                  </a:extLst>
                </a:gridCol>
                <a:gridCol w="2020475">
                  <a:extLst>
                    <a:ext uri="{9D8B030D-6E8A-4147-A177-3AD203B41FA5}">
                      <a16:colId xmlns:a16="http://schemas.microsoft.com/office/drawing/2014/main" val="20001"/>
                    </a:ext>
                  </a:extLst>
                </a:gridCol>
                <a:gridCol w="1120150">
                  <a:extLst>
                    <a:ext uri="{9D8B030D-6E8A-4147-A177-3AD203B41FA5}">
                      <a16:colId xmlns:a16="http://schemas.microsoft.com/office/drawing/2014/main" val="20002"/>
                    </a:ext>
                  </a:extLst>
                </a:gridCol>
                <a:gridCol w="1151575">
                  <a:extLst>
                    <a:ext uri="{9D8B030D-6E8A-4147-A177-3AD203B41FA5}">
                      <a16:colId xmlns:a16="http://schemas.microsoft.com/office/drawing/2014/main" val="20003"/>
                    </a:ext>
                  </a:extLst>
                </a:gridCol>
                <a:gridCol w="921250">
                  <a:extLst>
                    <a:ext uri="{9D8B030D-6E8A-4147-A177-3AD203B41FA5}">
                      <a16:colId xmlns:a16="http://schemas.microsoft.com/office/drawing/2014/main" val="20004"/>
                    </a:ext>
                  </a:extLst>
                </a:gridCol>
              </a:tblGrid>
              <a:tr h="352425">
                <a:tc gridSpan="5">
                  <a:txBody>
                    <a:bodyPr/>
                    <a:lstStyle/>
                    <a:p>
                      <a:pPr marL="0" lvl="0" indent="0" algn="l" rtl="0">
                        <a:lnSpc>
                          <a:spcPct val="115000"/>
                        </a:lnSpc>
                        <a:spcBef>
                          <a:spcPts val="0"/>
                        </a:spcBef>
                        <a:spcAft>
                          <a:spcPts val="0"/>
                        </a:spcAft>
                        <a:buNone/>
                      </a:pPr>
                      <a:r>
                        <a:rPr lang="it-IT" sz="1300" b="1">
                          <a:solidFill>
                            <a:schemeClr val="lt1"/>
                          </a:solidFill>
                        </a:rPr>
                        <a:t>Numerical Modeling</a:t>
                      </a:r>
                      <a:endParaRPr sz="1300" b="1">
                        <a:solidFill>
                          <a:schemeClr val="l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0000"/>
                  </a:ext>
                </a:extLst>
              </a:tr>
              <a:tr h="352425">
                <a:tc>
                  <a:txBody>
                    <a:bodyPr/>
                    <a:lstStyle/>
                    <a:p>
                      <a:pPr marL="0" lvl="0" indent="0" algn="l" rtl="0">
                        <a:lnSpc>
                          <a:spcPct val="115000"/>
                        </a:lnSpc>
                        <a:spcBef>
                          <a:spcPts val="0"/>
                        </a:spcBef>
                        <a:spcAft>
                          <a:spcPts val="0"/>
                        </a:spcAft>
                        <a:buNone/>
                      </a:pPr>
                      <a:r>
                        <a:rPr lang="it-IT" sz="1000" b="1" u="sng">
                          <a:solidFill>
                            <a:schemeClr val="hlink"/>
                          </a:solidFill>
                          <a:hlinkClick r:id="rId5"/>
                        </a:rPr>
                        <a:t>WP.id</a:t>
                      </a:r>
                      <a:endParaRPr sz="1000" b="1" u="sng">
                        <a:solidFill>
                          <a:schemeClr val="hlink"/>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Topic</a:t>
                      </a:r>
                      <a:endParaRPr sz="1000" b="1">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App Name</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b="1"/>
                        <a:t>Ref. Person/Inst.</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000" b="1"/>
                        <a:t>% Achiev.</a:t>
                      </a:r>
                      <a:endParaRPr sz="10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2425">
                <a:tc>
                  <a:txBody>
                    <a:bodyPr/>
                    <a:lstStyle/>
                    <a:p>
                      <a:pPr marL="0" lvl="0" indent="0" algn="l" rtl="0">
                        <a:lnSpc>
                          <a:spcPct val="115000"/>
                        </a:lnSpc>
                        <a:spcBef>
                          <a:spcPts val="0"/>
                        </a:spcBef>
                        <a:spcAft>
                          <a:spcPts val="0"/>
                        </a:spcAft>
                        <a:buNone/>
                      </a:pPr>
                      <a:r>
                        <a:rPr lang="it-IT" sz="1000" b="1">
                          <a:solidFill>
                            <a:srgbClr val="4285F4"/>
                          </a:solidFill>
                        </a:rPr>
                        <a:t>1.4</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NP_TMCode - GPU porting of analytical solution of T-Matrix</a:t>
                      </a:r>
                      <a:endParaRPr sz="1000">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NP_TMcode</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Giacomo Mulas - INAF OA Cagliari</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dirty="0">
                          <a:solidFill>
                            <a:schemeClr val="accent1"/>
                          </a:solidFill>
                        </a:rPr>
                        <a:t>75</a:t>
                      </a:r>
                      <a:endParaRPr sz="1200" b="1" dirty="0">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2425">
                <a:tc>
                  <a:txBody>
                    <a:bodyPr/>
                    <a:lstStyle/>
                    <a:p>
                      <a:pPr marL="0" lvl="0" indent="0" algn="l" rtl="0">
                        <a:lnSpc>
                          <a:spcPct val="115000"/>
                        </a:lnSpc>
                        <a:spcBef>
                          <a:spcPts val="0"/>
                        </a:spcBef>
                        <a:spcAft>
                          <a:spcPts val="0"/>
                        </a:spcAft>
                        <a:buNone/>
                      </a:pPr>
                      <a:r>
                        <a:rPr lang="it-IT" sz="1000" b="1">
                          <a:solidFill>
                            <a:srgbClr val="4285F4"/>
                          </a:solidFill>
                        </a:rPr>
                        <a:t>1.10</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100">
                          <a:latin typeface="Calibri"/>
                          <a:ea typeface="Calibri"/>
                          <a:cs typeface="Calibri"/>
                          <a:sym typeface="Calibri"/>
                        </a:rPr>
                        <a:t>Identification of non-stationary periodicities in timeseries</a:t>
                      </a:r>
                      <a:endParaRPr sz="1100">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PULSAR</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Andrea Possenti INAF-Cagliari</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a:solidFill>
                            <a:schemeClr val="accent1"/>
                          </a:solidFill>
                        </a:rPr>
                        <a:t>80.0</a:t>
                      </a:r>
                      <a:endParaRPr sz="1200" b="1">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47700">
                <a:tc>
                  <a:txBody>
                    <a:bodyPr/>
                    <a:lstStyle/>
                    <a:p>
                      <a:pPr marL="0" lvl="0" indent="0" algn="l" rtl="0">
                        <a:lnSpc>
                          <a:spcPct val="115000"/>
                        </a:lnSpc>
                        <a:spcBef>
                          <a:spcPts val="0"/>
                        </a:spcBef>
                        <a:spcAft>
                          <a:spcPts val="0"/>
                        </a:spcAft>
                        <a:buNone/>
                      </a:pPr>
                      <a:r>
                        <a:rPr lang="it-IT" sz="1000" b="1">
                          <a:solidFill>
                            <a:srgbClr val="4285F4"/>
                          </a:solidFill>
                        </a:rPr>
                        <a:t>1.12</a:t>
                      </a:r>
                      <a:endParaRPr sz="1000" b="1">
                        <a:solidFill>
                          <a:srgbClr val="4285F4"/>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Development and optimization of high-performance codes for the modeling of exoplanetary atmospheres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GUIBRUSH®</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sz="1000"/>
                        <a:t>Gloria Guilluy </a:t>
                      </a:r>
                      <a:endParaRPr sz="1000"/>
                    </a:p>
                    <a:p>
                      <a:pPr marL="0" lvl="0" indent="0" algn="l" rtl="0">
                        <a:lnSpc>
                          <a:spcPct val="115000"/>
                        </a:lnSpc>
                        <a:spcBef>
                          <a:spcPts val="0"/>
                        </a:spcBef>
                        <a:spcAft>
                          <a:spcPts val="0"/>
                        </a:spcAft>
                        <a:buNone/>
                      </a:pPr>
                      <a:r>
                        <a:rPr lang="it-IT" sz="1000"/>
                        <a:t>INAF OATo</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200" b="1" dirty="0">
                          <a:solidFill>
                            <a:schemeClr val="accent1"/>
                          </a:solidFill>
                        </a:rPr>
                        <a:t>72.5</a:t>
                      </a:r>
                      <a:endParaRPr sz="1200" b="1" dirty="0">
                        <a:solidFill>
                          <a:schemeClr val="accent1"/>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95" name="Google Shape;595;g3347031b06d_0_99"/>
          <p:cNvSpPr txBox="1"/>
          <p:nvPr/>
        </p:nvSpPr>
        <p:spPr>
          <a:xfrm>
            <a:off x="968700" y="5901200"/>
            <a:ext cx="4084200" cy="355500"/>
          </a:xfrm>
          <a:prstGeom prst="rect">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it-IT" sz="1900" b="1" dirty="0" err="1">
                <a:solidFill>
                  <a:schemeClr val="lt1"/>
                </a:solidFill>
                <a:latin typeface="Titillium Web"/>
                <a:ea typeface="Titillium Web"/>
                <a:cs typeface="Titillium Web"/>
                <a:sym typeface="Titillium Web"/>
              </a:rPr>
              <a:t>Average</a:t>
            </a:r>
            <a:r>
              <a:rPr lang="it-IT" sz="1900" b="1" dirty="0">
                <a:solidFill>
                  <a:schemeClr val="lt1"/>
                </a:solidFill>
                <a:latin typeface="Titillium Web"/>
                <a:ea typeface="Titillium Web"/>
                <a:cs typeface="Titillium Web"/>
                <a:sym typeface="Titillium Web"/>
              </a:rPr>
              <a:t> % of achievement:     76 %</a:t>
            </a:r>
            <a:endParaRPr sz="1900" b="1" i="0" u="none" strike="noStrike" cap="none" dirty="0">
              <a:solidFill>
                <a:schemeClr val="lt1"/>
              </a:solidFill>
              <a:latin typeface="Titillium Web"/>
              <a:ea typeface="Titillium Web"/>
              <a:cs typeface="Titillium Web"/>
              <a:sym typeface="Titillium Web"/>
            </a:endParaRPr>
          </a:p>
        </p:txBody>
      </p:sp>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6808</Words>
  <Application>Microsoft Macintosh PowerPoint</Application>
  <PresentationFormat>Widescreen</PresentationFormat>
  <Paragraphs>900</Paragraphs>
  <Slides>46</Slides>
  <Notes>46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Arial</vt:lpstr>
      <vt:lpstr>Titillium Web SemiBold</vt:lpstr>
      <vt:lpstr>Times New Roman</vt:lpstr>
      <vt:lpstr>Titillium Web</vt:lpstr>
      <vt:lpstr>Inter Light</vt:lpstr>
      <vt:lpstr>Calibri</vt:lpstr>
      <vt:lpstr>Tema di Office</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TAFFONI GIULIANO</cp:lastModifiedBy>
  <cp:revision>24</cp:revision>
  <dcterms:created xsi:type="dcterms:W3CDTF">2022-07-26T13:28:46Z</dcterms:created>
  <dcterms:modified xsi:type="dcterms:W3CDTF">2025-05-25T16:49:49Z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0x010100F221E95946E1A6408B834A0326040FB9</vt:lpwstr>
  </property>
</Properties>
</file>