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60" r:id="rId2"/>
    <p:sldId id="414" r:id="rId3"/>
    <p:sldId id="413" r:id="rId4"/>
    <p:sldId id="415" r:id="rId5"/>
    <p:sldId id="363" r:id="rId6"/>
    <p:sldId id="416" r:id="rId7"/>
    <p:sldId id="417" r:id="rId8"/>
    <p:sldId id="366" r:id="rId9"/>
    <p:sldId id="364" r:id="rId10"/>
    <p:sldId id="368" r:id="rId11"/>
    <p:sldId id="369" r:id="rId12"/>
    <p:sldId id="370" r:id="rId13"/>
    <p:sldId id="371" r:id="rId14"/>
    <p:sldId id="372" r:id="rId15"/>
    <p:sldId id="374" r:id="rId16"/>
    <p:sldId id="375" r:id="rId17"/>
    <p:sldId id="411" r:id="rId18"/>
    <p:sldId id="412" r:id="rId19"/>
    <p:sldId id="376" r:id="rId20"/>
    <p:sldId id="378" r:id="rId21"/>
    <p:sldId id="379" r:id="rId22"/>
    <p:sldId id="403" r:id="rId23"/>
    <p:sldId id="380" r:id="rId24"/>
    <p:sldId id="381" r:id="rId25"/>
    <p:sldId id="382" r:id="rId26"/>
    <p:sldId id="390" r:id="rId27"/>
    <p:sldId id="384" r:id="rId28"/>
    <p:sldId id="418" r:id="rId29"/>
    <p:sldId id="419" r:id="rId30"/>
    <p:sldId id="385" r:id="rId31"/>
    <p:sldId id="386" r:id="rId32"/>
    <p:sldId id="389" r:id="rId33"/>
    <p:sldId id="392" r:id="rId34"/>
    <p:sldId id="393" r:id="rId35"/>
    <p:sldId id="391" r:id="rId36"/>
    <p:sldId id="394" r:id="rId37"/>
    <p:sldId id="396" r:id="rId38"/>
    <p:sldId id="395" r:id="rId39"/>
    <p:sldId id="399" r:id="rId40"/>
    <p:sldId id="398" r:id="rId41"/>
    <p:sldId id="401" r:id="rId42"/>
    <p:sldId id="404" r:id="rId43"/>
    <p:sldId id="407" r:id="rId44"/>
    <p:sldId id="409" r:id="rId45"/>
    <p:sldId id="408" r:id="rId4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AB85"/>
    <a:srgbClr val="E7CCA0"/>
    <a:srgbClr val="3B294F"/>
    <a:srgbClr val="4B3A6A"/>
    <a:srgbClr val="665780"/>
    <a:srgbClr val="F3E5CF"/>
    <a:srgbClr val="64A200"/>
    <a:srgbClr val="2B1F3C"/>
    <a:srgbClr val="00BFBF"/>
    <a:srgbClr val="FFE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8"/>
    <p:restoredTop sz="96949"/>
  </p:normalViewPr>
  <p:slideViewPr>
    <p:cSldViewPr snapToGrid="0">
      <p:cViewPr varScale="1">
        <p:scale>
          <a:sx n="156" d="100"/>
          <a:sy n="156" d="100"/>
        </p:scale>
        <p:origin x="12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D13AA-45ED-934F-843D-417201196CAF}" type="datetimeFigureOut">
              <a:rPr lang="it-IT" smtClean="0"/>
              <a:t>02/05/25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7D924-3B5E-7443-9455-C6984648AA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17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F7CB5-EE4E-0866-749C-555DF82F5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>
            <a:extLst>
              <a:ext uri="{FF2B5EF4-FFF2-40B4-BE49-F238E27FC236}">
                <a16:creationId xmlns:a16="http://schemas.microsoft.com/office/drawing/2014/main" id="{97971562-E16F-FC77-23A3-0F91FAECC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>
            <a:extLst>
              <a:ext uri="{FF2B5EF4-FFF2-40B4-BE49-F238E27FC236}">
                <a16:creationId xmlns:a16="http://schemas.microsoft.com/office/drawing/2014/main" id="{AE92ED28-A5EC-392A-DAC2-1C4F30AB534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 example of recently discovered 'transient' events are Fast Radio Bursts: they are fast, millisecond-duration, extremely bright bursts that have so far only been observed in the radio band. Even after a decade of observations, their origin is still to be fully understood.</a:t>
            </a:r>
          </a:p>
        </p:txBody>
      </p:sp>
    </p:spTree>
    <p:extLst>
      <p:ext uri="{BB962C8B-B14F-4D97-AF65-F5344CB8AC3E}">
        <p14:creationId xmlns:p14="http://schemas.microsoft.com/office/powerpoint/2010/main" val="4271133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0FDA9-E1B3-2F3C-B24E-240611445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78BB22E-68C0-994D-2DA0-EBE9B7708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F59B104-B728-7619-0007-C97152A33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D1459E-2C55-144E-31B2-BE7A3F0BF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D924-3B5E-7443-9455-C6984648AA71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217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9E659-D569-9948-C490-98D69996A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3241077-7E76-E077-43A9-FEEF483E5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1BC19F8-11D2-D164-AA60-7BA805FC7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52404F-981A-777B-927C-3759550CC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D924-3B5E-7443-9455-C6984648AA71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344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8C81C-B0F2-FC9C-0C8E-41CEDF430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35180DE-058C-259B-42ED-87AE66397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756767C-27D6-3FE9-BD0C-E19E4FDF7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1361A1-4046-D420-3DA1-B6D8947CFB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D924-3B5E-7443-9455-C6984648AA71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071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8CCC1-249A-787A-E93B-DB8BD912D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BC3EE7D-D326-DBFF-153E-7BA3FDA23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72FC939-CD14-9283-5AFF-826E9BFFC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57CBBD-58A8-7D97-53A6-E2ACA42C5C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D924-3B5E-7443-9455-C6984648AA71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804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6789F-625C-7538-060A-28F477129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93AAED5-067E-CD06-00A1-5681875BF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C16CF66-1656-CB50-54BE-4C22FB8F8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969629-7554-8EFF-9938-4962B8978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D924-3B5E-7443-9455-C6984648AA71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582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4C591-658B-B308-9E61-563E7E5D9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036098F-3C51-822C-E87B-09B76A0E0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3C23027-CF7E-D2FC-4037-6002294C4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9E0028-D433-2D9B-804A-84215624B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D924-3B5E-7443-9455-C6984648AA71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757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5FCE9-174B-0B7F-E904-4A4A2248F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B8ED8CE-CCE5-8AD6-68D6-95D9BD041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6B0A74F-B5E7-CDEB-A904-07E6B7989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835F6E-1E86-DD1E-F567-C049AB4CC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D924-3B5E-7443-9455-C6984648AA71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140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A4B15-94A5-A325-31B9-B06A68771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ED41EF3-83A3-D50B-64F4-87C3C58AB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2E7EAF6-15EE-C7E3-12DE-4D7E3448E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37959A-BEE9-9034-D66D-363A86C65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D924-3B5E-7443-9455-C6984648AA71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92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C4B8D-4EBE-1618-C15F-767B508FF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>
            <a:extLst>
              <a:ext uri="{FF2B5EF4-FFF2-40B4-BE49-F238E27FC236}">
                <a16:creationId xmlns:a16="http://schemas.microsoft.com/office/drawing/2014/main" id="{AEDD2223-9909-0669-6538-35A85559F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>
            <a:extLst>
              <a:ext uri="{FF2B5EF4-FFF2-40B4-BE49-F238E27FC236}">
                <a16:creationId xmlns:a16="http://schemas.microsoft.com/office/drawing/2014/main" id="{5D8AAA41-4AC0-1997-853D-D3FC5B16E15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 example of recently discovered 'transient' events are Fast Radio Bursts: they are fast, millisecond-duration, extremely bright bursts that have so far only been observed in the radio band. Even after a decade of observations, their origin is still to be fully understood.</a:t>
            </a:r>
          </a:p>
        </p:txBody>
      </p:sp>
    </p:spTree>
    <p:extLst>
      <p:ext uri="{BB962C8B-B14F-4D97-AF65-F5344CB8AC3E}">
        <p14:creationId xmlns:p14="http://schemas.microsoft.com/office/powerpoint/2010/main" val="207439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9F8D3-11F0-7E06-9A05-481F076A0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>
            <a:extLst>
              <a:ext uri="{FF2B5EF4-FFF2-40B4-BE49-F238E27FC236}">
                <a16:creationId xmlns:a16="http://schemas.microsoft.com/office/drawing/2014/main" id="{FAAAA554-8F4F-193E-7388-6521E7C780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>
            <a:extLst>
              <a:ext uri="{FF2B5EF4-FFF2-40B4-BE49-F238E27FC236}">
                <a16:creationId xmlns:a16="http://schemas.microsoft.com/office/drawing/2014/main" id="{2CEEFFAD-1040-B5D0-3CA3-547663CB0FE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 example of recently discovered 'transient' events are Fast Radio Bursts: they are fast, millisecond-duration, extremely bright bursts that have so far only been observed in the radio band. Even after a decade of observations, their origin is still to be fully understood.</a:t>
            </a:r>
          </a:p>
        </p:txBody>
      </p:sp>
    </p:spTree>
    <p:extLst>
      <p:ext uri="{BB962C8B-B14F-4D97-AF65-F5344CB8AC3E}">
        <p14:creationId xmlns:p14="http://schemas.microsoft.com/office/powerpoint/2010/main" val="175690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DBD70-5395-D563-8BF5-AF577F28A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61783F1-3FD4-1912-3F6E-8F3F52709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538CCC6-E610-AF80-93E4-54251609B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E2F8CC-4763-FC13-ECCC-E7B364BAC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D924-3B5E-7443-9455-C6984648AA71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16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42C83-3E23-BE59-545F-7A7D8462E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51F85A4-E0AC-4071-E9AB-3C5D51CAA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0913BE2-F10D-86DF-EC02-B23B6F24A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896BF2-B8B6-CB88-A159-C3D717933C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D924-3B5E-7443-9455-C6984648AA71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75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4B951-B965-152F-EDD7-21DCCF28A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B4EE44F-BCE9-95B7-3A9F-A11532481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0A596A9-1C9B-9F5A-500D-7FB8477FF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77A940-4C77-7720-4A93-782B0D9EA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D924-3B5E-7443-9455-C6984648AA71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036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77AA3-776B-8228-2FC5-B2610BBDD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690E796-9308-0AA1-388B-42EDC930F8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9CDCA5E-DEE6-64FE-5F6F-405ACF2E8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D39FC86-469A-A3B1-EE90-C42A4C18E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D924-3B5E-7443-9455-C6984648AA71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876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A4D58-9741-8D03-1160-7AD9826D2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9DB7763-0E4C-2C70-0AD6-884464BEDB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31B4B2D-2FC6-9388-9296-C625CB207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717F64-863B-D856-58D5-A314E6B39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D924-3B5E-7443-9455-C6984648AA71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174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25C5B-B9C2-507C-C461-4882F2AFA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AEE91E6-A5BF-A189-1BD4-48F4F8EAA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D1842F7-A90E-25D0-78D2-BA28D7C2A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AD8B56-E33F-40B0-73C6-928DA1DE3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D924-3B5E-7443-9455-C6984648AA71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29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23A258-AD60-A408-F8C1-D7140C843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A32507-2778-8680-F729-2A3E1DDBB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5C1AEC-263E-D373-128F-080CA98E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0A27-AB27-6A48-B8E1-14B295884DA8}" type="datetimeFigureOut">
              <a:rPr lang="it-IT" smtClean="0"/>
              <a:t>02/05/25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9715E2-D118-B1F9-6EB8-AB4E5CCC8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977FC8-35E0-03C0-03B4-7722AE23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5C6A-7A9E-BA48-A914-783B59A974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75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EEDBD4-4801-69A0-F292-A9DB8F50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B60D91A-AD0D-A9B1-D3FF-7186B7D2B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DCEB21-31A1-3F73-CD26-B8083CE0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0A27-AB27-6A48-B8E1-14B295884DA8}" type="datetimeFigureOut">
              <a:rPr lang="it-IT" smtClean="0"/>
              <a:t>02/05/25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6B7F62-9150-F71E-413B-7E8715B7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9256D3-A671-1D7B-D798-2071A713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5C6A-7A9E-BA48-A914-783B59A974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16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F7D44A-1E97-A861-2132-EBC88E215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70A75AC-1639-4801-A62F-1E7F7608D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EBA670-B41F-812A-11CC-45E7B8BB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0A27-AB27-6A48-B8E1-14B295884DA8}" type="datetimeFigureOut">
              <a:rPr lang="it-IT" smtClean="0"/>
              <a:t>02/05/25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548ADA-EA44-857B-55C2-5BAFF0F5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60FD1F-CE28-9D68-A793-C08BDBC0E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5C6A-7A9E-BA48-A914-783B59A974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55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diapositiva</a:t>
            </a:r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23860" y="6399505"/>
            <a:ext cx="338032" cy="328295"/>
          </a:xfrm>
          <a:prstGeom prst="rect">
            <a:avLst/>
          </a:prstGeom>
        </p:spPr>
        <p:txBody>
          <a:bodyPr lIns="50400"/>
          <a:lstStyle>
            <a:lvl1pPr>
              <a:defRPr sz="1800"/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4728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9A5A71-0A32-1628-A017-BB160CEE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4E78DD-E5A1-111C-F2AA-8D38D82DE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F1C438-5A5B-2F69-AE55-9B01709A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0A27-AB27-6A48-B8E1-14B295884DA8}" type="datetimeFigureOut">
              <a:rPr lang="it-IT" smtClean="0"/>
              <a:t>02/05/25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FB6636-491B-2755-CC30-A8037849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C69718-5FDD-7DB9-F06D-4F346E37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5C6A-7A9E-BA48-A914-783B59A974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8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23F1C-FCBB-B8A7-B998-10786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60D45B-5E25-99FE-69EA-D7DC15272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BB02D4-E9F7-9401-145C-6E6DD8E8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0A27-AB27-6A48-B8E1-14B295884DA8}" type="datetimeFigureOut">
              <a:rPr lang="it-IT" smtClean="0"/>
              <a:t>02/05/25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054348-B2D9-903D-8C19-EF851EF7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723D57-7655-066B-A6D0-CB666EF5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5C6A-7A9E-BA48-A914-783B59A974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40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891F7-C2D0-83E9-7F27-D7C7D0BF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0B3170-99A9-A18C-6AF6-F966295D9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82573F-2725-CF7D-1371-BA4C16AC1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2C5FB3-3D44-6EA8-EC2A-E2CF26EB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0A27-AB27-6A48-B8E1-14B295884DA8}" type="datetimeFigureOut">
              <a:rPr lang="it-IT" smtClean="0"/>
              <a:t>02/05/25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47BD0B-ACA3-B4D4-9D34-6A5593C9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47262A-FD92-FFCB-FE56-90C94987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5C6A-7A9E-BA48-A914-783B59A974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67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8BD323-E7D6-FA26-C73F-D89E0A33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29EBA9-9FF5-977B-66EB-F7E0CE58E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13C643-BF7C-35C2-A846-A94D2544A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CAEA34A-3CF4-2ED8-A0AD-6AABCC99E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5F3888-1E93-C896-0ADA-1D47E50D8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FB05963-6CF8-997F-3877-141CC456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0A27-AB27-6A48-B8E1-14B295884DA8}" type="datetimeFigureOut">
              <a:rPr lang="it-IT" smtClean="0"/>
              <a:t>02/05/25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ABA8F07-9C51-C8A1-477D-F82EA619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C47A30-0003-4276-B91A-F0081EB4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5C6A-7A9E-BA48-A914-783B59A974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61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A4A44-D6BC-6FAA-0047-AD20B976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239C172-E97D-2F70-8428-FF394371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0A27-AB27-6A48-B8E1-14B295884DA8}" type="datetimeFigureOut">
              <a:rPr lang="it-IT" smtClean="0"/>
              <a:t>02/05/25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3D07625-254F-47B1-92EC-E6AAA253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E5DC6D-B38E-BB73-1323-DAEE6173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5C6A-7A9E-BA48-A914-783B59A974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39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D448F1E-CBE1-1C47-FBEB-C1001BD0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0A27-AB27-6A48-B8E1-14B295884DA8}" type="datetimeFigureOut">
              <a:rPr lang="it-IT" smtClean="0"/>
              <a:t>02/05/25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A9D3ABC-CAF3-7F20-21D5-E3B6C206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43919F-4AD4-816C-1B65-21C4563E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5C6A-7A9E-BA48-A914-783B59A974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49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197AD0-57AD-948D-5DFE-28676151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A6A7DE-BB86-E65C-A305-6F79775E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912858-32B7-383F-A635-0CE64A24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68B88F-D30B-45A9-6A05-65834287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0A27-AB27-6A48-B8E1-14B295884DA8}" type="datetimeFigureOut">
              <a:rPr lang="it-IT" smtClean="0"/>
              <a:t>02/05/25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8F5F9C-B834-FF8C-C1F8-5C7E57C0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B1F82C-AFAD-F75A-03FD-06B58C00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5C6A-7A9E-BA48-A914-783B59A974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10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D64D61-B709-7A3C-B044-919F701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F1FCE7C-6BE5-C4FF-6FA1-EB042DF40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FEB89A-E6A7-DF99-A382-69D16007D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466AF3-57A2-A088-5DB0-128169F4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0A27-AB27-6A48-B8E1-14B295884DA8}" type="datetimeFigureOut">
              <a:rPr lang="it-IT" smtClean="0"/>
              <a:t>02/05/25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A7B2B4-144A-0426-A908-CB21D575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EF16E0-175E-3E7D-9932-0156DCBA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5C6A-7A9E-BA48-A914-783B59A974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28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1175FB-B6D8-F1F7-FB73-B03E73F47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CCC67F-7A14-C7C4-F775-4455770C9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BD56D3-66D8-7826-D90A-7175E3DA5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A0A27-AB27-6A48-B8E1-14B295884DA8}" type="datetimeFigureOut">
              <a:rPr lang="it-IT" smtClean="0"/>
              <a:t>02/05/25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B99079-F650-B021-1AC2-28FB792B3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88CE97-AAD3-D4AF-7D17-26BAF6429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765C6A-7A9E-BA48-A914-783B59A974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85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sci.esa.int/documents/33839/36239/TNG_INAF_Cerisola.jpg/86c149d5-8dda-1523-2b8d-761c8877d31e?version=1.0&amp;t=1568309700073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chatgpt.com/s/m_6814e91f6b048191a00816b6e01db20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0004-637X/764/2/167/met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dn.sci.news/images/enlarge10/image_11363e-Magnetar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dn.sci.news/images/enlarge10/image_11363e-Magnetar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dn.sci.news/images/enlarge10/image_11363e-Magnetar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lescopio_Nazionale_Galileo_Tessicini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lescopio_Nazionale_Galileo_Tessicini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lescopio_Nazionale_Galileo_Tessicini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3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943DE209-D80E-ECF2-026F-DE2F6335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2854828"/>
            <a:ext cx="7772400" cy="5181600"/>
          </a:xfrm>
          <a:prstGeom prst="rect">
            <a:avLst/>
          </a:prstGeom>
          <a:noFill/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CDBE4425-7F9F-53D7-E3A0-B4BA45B06E27}"/>
              </a:ext>
            </a:extLst>
          </p:cNvPr>
          <p:cNvSpPr txBox="1">
            <a:spLocks/>
          </p:cNvSpPr>
          <p:nvPr/>
        </p:nvSpPr>
        <p:spPr>
          <a:xfrm>
            <a:off x="419095" y="257205"/>
            <a:ext cx="7965902" cy="3204896"/>
          </a:xfrm>
          <a:prstGeom prst="rect">
            <a:avLst/>
          </a:prstGeom>
          <a:ln>
            <a:noFill/>
          </a:ln>
          <a:effectLst>
            <a:glow>
              <a:schemeClr val="tx1"/>
            </a:glow>
            <a:outerShdw dir="5160000" algn="ctr" rotWithShape="0">
              <a:schemeClr val="tx1"/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it-IT" sz="575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  <a:cs typeface="Futura Medium" panose="020B0602020204020303" pitchFamily="34" charset="-79"/>
              </a:rPr>
              <a:t>A</a:t>
            </a:r>
            <a:r>
              <a:rPr lang="it-IT" sz="40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  <a:cs typeface="Futura Medium" panose="020B0602020204020303" pitchFamily="34" charset="-79"/>
              </a:rPr>
              <a:t> TRICKY STATISTICAL SEARCH FOR </a:t>
            </a:r>
            <a:r>
              <a:rPr lang="it-IT" sz="575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  <a:cs typeface="Futura Medium" panose="020B0602020204020303" pitchFamily="34" charset="-79"/>
              </a:rPr>
              <a:t>F</a:t>
            </a:r>
            <a:r>
              <a:rPr lang="it-IT" sz="40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  <a:cs typeface="Futura Medium" panose="020B0602020204020303" pitchFamily="34" charset="-79"/>
              </a:rPr>
              <a:t>AST </a:t>
            </a:r>
            <a:r>
              <a:rPr lang="it-IT" sz="575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  <a:cs typeface="Futura Medium" panose="020B0602020204020303" pitchFamily="34" charset="-79"/>
              </a:rPr>
              <a:t>O</a:t>
            </a:r>
            <a:r>
              <a:rPr lang="it-IT" sz="40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  <a:cs typeface="Futura Medium" panose="020B0602020204020303" pitchFamily="34" charset="-79"/>
              </a:rPr>
              <a:t>PTICAL </a:t>
            </a:r>
            <a:r>
              <a:rPr lang="it-IT" sz="575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  <a:cs typeface="Futura Medium" panose="020B0602020204020303" pitchFamily="34" charset="-79"/>
              </a:rPr>
              <a:t>B</a:t>
            </a:r>
            <a:r>
              <a:rPr lang="it-IT" sz="4000" b="1" dirty="0">
                <a:solidFill>
                  <a:srgbClr val="FFFFFF"/>
                </a:solidFill>
                <a:effectLst>
                  <a:outerShdw blurRad="190500" algn="ctr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  <a:cs typeface="Futura Medium" panose="020B0602020204020303" pitchFamily="34" charset="-79"/>
              </a:rPr>
              <a:t>URSTS</a:t>
            </a:r>
          </a:p>
        </p:txBody>
      </p:sp>
      <p:sp>
        <p:nvSpPr>
          <p:cNvPr id="26" name="Sottotitolo 2">
            <a:extLst>
              <a:ext uri="{FF2B5EF4-FFF2-40B4-BE49-F238E27FC236}">
                <a16:creationId xmlns:a16="http://schemas.microsoft.com/office/drawing/2014/main" id="{CCD24A27-812F-68CB-CA45-770F1B01F913}"/>
              </a:ext>
            </a:extLst>
          </p:cNvPr>
          <p:cNvSpPr txBox="1">
            <a:spLocks/>
          </p:cNvSpPr>
          <p:nvPr/>
        </p:nvSpPr>
        <p:spPr>
          <a:xfrm>
            <a:off x="7620000" y="4058960"/>
            <a:ext cx="4483100" cy="279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4700" b="1" dirty="0">
                <a:solidFill>
                  <a:srgbClr val="FFFFF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Carlo Campa</a:t>
            </a:r>
            <a:br>
              <a:rPr lang="it-IT" sz="3000" dirty="0">
                <a:solidFill>
                  <a:srgbClr val="FFFFF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</a:br>
            <a:br>
              <a:rPr lang="it-IT" sz="3000" dirty="0">
                <a:solidFill>
                  <a:srgbClr val="FFFFF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</a:br>
            <a:r>
              <a:rPr lang="it-IT" sz="2200" dirty="0">
                <a:solidFill>
                  <a:srgbClr val="FFFFF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Filippo Ambrosino</a:t>
            </a:r>
            <a:br>
              <a:rPr lang="it-IT" sz="2200" dirty="0">
                <a:solidFill>
                  <a:srgbClr val="FFFFF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</a:br>
            <a:r>
              <a:rPr lang="it-IT" sz="2200" dirty="0">
                <a:solidFill>
                  <a:srgbClr val="FFFFF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Piergiorgio Casella</a:t>
            </a:r>
            <a:br>
              <a:rPr lang="it-IT" sz="2200" dirty="0">
                <a:solidFill>
                  <a:srgbClr val="FFFFF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</a:br>
            <a:r>
              <a:rPr lang="it-IT" sz="2200" dirty="0">
                <a:solidFill>
                  <a:srgbClr val="FFFFF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Riccardo La Placa</a:t>
            </a:r>
            <a:br>
              <a:rPr lang="it-IT" sz="2200" dirty="0">
                <a:solidFill>
                  <a:srgbClr val="FFFFF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</a:br>
            <a:r>
              <a:rPr lang="it-IT" sz="2200" dirty="0">
                <a:solidFill>
                  <a:srgbClr val="FFFFF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Roberta Amato</a:t>
            </a:r>
            <a:br>
              <a:rPr lang="it-IT" sz="2200" dirty="0">
                <a:solidFill>
                  <a:srgbClr val="FFFFF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</a:br>
            <a:r>
              <a:rPr lang="it-IT" sz="2200" dirty="0">
                <a:solidFill>
                  <a:srgbClr val="FFFFF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and </a:t>
            </a:r>
            <a:r>
              <a:rPr lang="it-IT" sz="2200" dirty="0" err="1">
                <a:solidFill>
                  <a:srgbClr val="FFFFF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many</a:t>
            </a:r>
            <a:r>
              <a:rPr lang="it-IT" sz="2200" dirty="0">
                <a:solidFill>
                  <a:srgbClr val="FFFFF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</a:t>
            </a:r>
            <a:r>
              <a:rPr lang="it-IT" sz="2200" dirty="0" err="1">
                <a:solidFill>
                  <a:srgbClr val="FFFFFF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others</a:t>
            </a:r>
            <a:endParaRPr lang="it-IT" sz="2200" dirty="0">
              <a:solidFill>
                <a:srgbClr val="FFFFFF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27" name="Immagine 26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6F59B315-C848-D4BF-88F1-6CC8D14A2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03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921" y="3950794"/>
            <a:ext cx="2412456" cy="955017"/>
          </a:xfrm>
          <a:prstGeom prst="rect">
            <a:avLst/>
          </a:prstGeom>
          <a:noFill/>
        </p:spPr>
      </p:pic>
      <p:pic>
        <p:nvPicPr>
          <p:cNvPr id="28" name="Picture 6" descr="logo-oar-300×136">
            <a:extLst>
              <a:ext uri="{FF2B5EF4-FFF2-40B4-BE49-F238E27FC236}">
                <a16:creationId xmlns:a16="http://schemas.microsoft.com/office/drawing/2014/main" id="{1E713512-335A-92CA-3CBE-B9E909CC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1" y="5212476"/>
            <a:ext cx="937996" cy="4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ottotitolo 2">
            <a:extLst>
              <a:ext uri="{FF2B5EF4-FFF2-40B4-BE49-F238E27FC236}">
                <a16:creationId xmlns:a16="http://schemas.microsoft.com/office/drawing/2014/main" id="{B4C17D79-7F4A-B368-B446-B479D577EECF}"/>
              </a:ext>
            </a:extLst>
          </p:cNvPr>
          <p:cNvSpPr txBox="1">
            <a:spLocks/>
          </p:cNvSpPr>
          <p:nvPr/>
        </p:nvSpPr>
        <p:spPr>
          <a:xfrm>
            <a:off x="2335450" y="6521387"/>
            <a:ext cx="4483099" cy="4418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ln w="1270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  <a:cs typeface="Futura Medium" panose="020B0602020204020303" pitchFamily="34" charset="-79"/>
              </a:rPr>
              <a:t>TNG image credits: </a:t>
            </a:r>
            <a:r>
              <a:rPr lang="it-IT" sz="1200" dirty="0">
                <a:ln w="1270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  <a:cs typeface="Futura Medium" panose="020B0602020204020303" pitchFamily="34" charset="-79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ChatGPT</a:t>
            </a:r>
            <a:r>
              <a:rPr lang="it-IT" sz="1200" dirty="0">
                <a:ln w="1270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  <a:cs typeface="Futura Medium" panose="020B0602020204020303" pitchFamily="34" charset="-79"/>
              </a:rPr>
              <a:t> from a </a:t>
            </a:r>
            <a:r>
              <a:rPr lang="it-IT" sz="1200" dirty="0">
                <a:ln w="1270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  <a:cs typeface="Futura Medium" panose="020B0602020204020303" pitchFamily="34" charset="-79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Renato Cerisola</a:t>
            </a:r>
            <a:br>
              <a:rPr lang="it-IT" sz="1200" dirty="0">
                <a:ln w="1270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  <a:cs typeface="Futura Medium" panose="020B0602020204020303" pitchFamily="34" charset="-79"/>
              </a:rPr>
            </a:br>
            <a:endParaRPr lang="it-IT" sz="1200" dirty="0">
              <a:ln w="1270">
                <a:noFill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E1F84D81-140E-5D9B-086B-C6D1972D9A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4134" y="-109030"/>
            <a:ext cx="7772400" cy="4407276"/>
          </a:xfrm>
          <a:prstGeom prst="rect">
            <a:avLst/>
          </a:prstGeom>
        </p:spPr>
      </p:pic>
      <p:pic>
        <p:nvPicPr>
          <p:cNvPr id="23" name="Immagine 22" descr="Immagine che contiene cartone animato, emoticon, sorridente&#10;&#10;Descrizione generata automaticamente">
            <a:extLst>
              <a:ext uri="{FF2B5EF4-FFF2-40B4-BE49-F238E27FC236}">
                <a16:creationId xmlns:a16="http://schemas.microsoft.com/office/drawing/2014/main" id="{E7903580-77D7-8D73-FAEF-4AFF68A275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405" y="-22195"/>
            <a:ext cx="1317492" cy="10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1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313DA-ACA0-9EF5-0A1C-B72C19DA7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A2E95B4E-D1A4-0824-7783-B1B12405AB20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>
                <a:solidFill>
                  <a:srgbClr val="4B3A6A"/>
                </a:solidFill>
                <a:latin typeface="Century Gothic" panose="020B0502020202020204" pitchFamily="34" charset="0"/>
              </a:rPr>
              <a:t>Fast Optical Bursts</a:t>
            </a:r>
            <a:endParaRPr sz="3500" dirty="0">
              <a:solidFill>
                <a:srgbClr val="4B3A6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FBC02670-6CC9-B239-E4FF-9C29E831C4D3}"/>
              </a:ext>
            </a:extLst>
          </p:cNvPr>
          <p:cNvGrpSpPr/>
          <p:nvPr/>
        </p:nvGrpSpPr>
        <p:grpSpPr>
          <a:xfrm>
            <a:off x="1238975" y="1080743"/>
            <a:ext cx="9714049" cy="4696513"/>
            <a:chOff x="853239" y="1412294"/>
            <a:chExt cx="9714049" cy="4696513"/>
          </a:xfrm>
        </p:grpSpPr>
        <p:pic>
          <p:nvPicPr>
            <p:cNvPr id="16" name="Immagine 15" descr="Immagine che contiene testo, schermata, Carattere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BB5B2A24-1A22-3DAA-7BA8-841BAE6FD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239" y="1412295"/>
              <a:ext cx="2983049" cy="2245305"/>
            </a:xfrm>
            <a:prstGeom prst="rect">
              <a:avLst/>
            </a:prstGeom>
          </p:spPr>
        </p:pic>
        <p:pic>
          <p:nvPicPr>
            <p:cNvPr id="18" name="Immagine 17" descr="Immagine che contiene testo, schermata, Carattere, linea&#10;&#10;Il contenuto generato dall'IA potrebbe non essere corretto.">
              <a:extLst>
                <a:ext uri="{FF2B5EF4-FFF2-40B4-BE49-F238E27FC236}">
                  <a16:creationId xmlns:a16="http://schemas.microsoft.com/office/drawing/2014/main" id="{5F334623-B511-9FCE-185B-4B6F6B9AE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4238" y="3863501"/>
              <a:ext cx="2983049" cy="2245306"/>
            </a:xfrm>
            <a:prstGeom prst="rect">
              <a:avLst/>
            </a:prstGeom>
          </p:spPr>
        </p:pic>
        <p:pic>
          <p:nvPicPr>
            <p:cNvPr id="20" name="Immagine 19" descr="Immagine che contiene testo, schermata, diagramma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99A6C44A-F0BB-DF02-C159-3213CF547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8739" y="1412294"/>
              <a:ext cx="2983049" cy="224530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D982B4B1-C7D7-93D7-4AF0-866449A77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7584239" y="1412294"/>
              <a:ext cx="2983049" cy="2245305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3D8E542C-5D8B-3BB7-3F96-CAA315C53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53239" y="3863501"/>
              <a:ext cx="2983049" cy="2245305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DF463100-E07F-DED9-85D5-AD9CC96D4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4218739" y="3863500"/>
              <a:ext cx="2993741" cy="2245305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AA2702-D418-65EC-CE77-8EA1DFB0F314}"/>
              </a:ext>
            </a:extLst>
          </p:cNvPr>
          <p:cNvSpPr txBox="1"/>
          <p:nvPr/>
        </p:nvSpPr>
        <p:spPr>
          <a:xfrm>
            <a:off x="0" y="5880204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it-IT" sz="2800" dirty="0">
                <a:solidFill>
                  <a:srgbClr val="3B294F"/>
                </a:solidFill>
                <a:latin typeface="Century Gothic" panose="020B0502020202020204" pitchFamily="34" charset="0"/>
              </a:rPr>
              <a:t>Time [</a:t>
            </a:r>
            <a:r>
              <a:rPr lang="it-IT" sz="28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ms</a:t>
            </a:r>
            <a:r>
              <a:rPr lang="it-IT" sz="2800" dirty="0">
                <a:solidFill>
                  <a:srgbClr val="3B294F"/>
                </a:solidFill>
                <a:latin typeface="Century Gothic" panose="020B0502020202020204" pitchFamily="34" charset="0"/>
              </a:rPr>
              <a:t>]</a:t>
            </a:r>
            <a:endParaRPr lang="it-IT"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75E24C-964A-604B-EF99-289207C5BF04}"/>
              </a:ext>
            </a:extLst>
          </p:cNvPr>
          <p:cNvSpPr txBox="1"/>
          <p:nvPr/>
        </p:nvSpPr>
        <p:spPr>
          <a:xfrm rot="16200000">
            <a:off x="-2546529" y="3167390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it-IT" sz="28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Counts</a:t>
            </a:r>
            <a:r>
              <a:rPr lang="it-IT" sz="2800" dirty="0">
                <a:solidFill>
                  <a:srgbClr val="3B294F"/>
                </a:solidFill>
                <a:latin typeface="Century Gothic" panose="020B0502020202020204" pitchFamily="34" charset="0"/>
              </a:rPr>
              <a:t> / 0.1 </a:t>
            </a:r>
            <a:r>
              <a:rPr lang="it-IT" sz="28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ms</a:t>
            </a:r>
            <a:endParaRPr lang="it-IT"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2FA015-8F65-773C-3DC6-03FBE125E43E}"/>
              </a:ext>
            </a:extLst>
          </p:cNvPr>
          <p:cNvSpPr txBox="1"/>
          <p:nvPr/>
        </p:nvSpPr>
        <p:spPr>
          <a:xfrm rot="16200000">
            <a:off x="7880526" y="3167390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it-IT" sz="2800" dirty="0">
                <a:solidFill>
                  <a:srgbClr val="3B294F"/>
                </a:solidFill>
                <a:latin typeface="Century Gothic" panose="020B0502020202020204" pitchFamily="34" charset="0"/>
              </a:rPr>
              <a:t>V band </a:t>
            </a:r>
            <a:r>
              <a:rPr lang="it-IT" sz="28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magnitude</a:t>
            </a:r>
            <a:endParaRPr lang="it-IT"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108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A6EC6-3579-C47A-2AEA-8A54A2DFC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4446A45B-8EA0-C994-7757-55E2127BACE3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>
                <a:solidFill>
                  <a:srgbClr val="4B3A6A"/>
                </a:solidFill>
                <a:latin typeface="Century Gothic" panose="020B0502020202020204" pitchFamily="34" charset="0"/>
              </a:rPr>
              <a:t>Fast Optical Bursts</a:t>
            </a:r>
            <a:endParaRPr sz="3500" dirty="0">
              <a:solidFill>
                <a:srgbClr val="4B3A6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F3805C91-982E-E569-697D-5DE4A5705460}"/>
              </a:ext>
            </a:extLst>
          </p:cNvPr>
          <p:cNvGrpSpPr/>
          <p:nvPr/>
        </p:nvGrpSpPr>
        <p:grpSpPr>
          <a:xfrm>
            <a:off x="1238975" y="1080743"/>
            <a:ext cx="9714049" cy="4696513"/>
            <a:chOff x="853239" y="1412294"/>
            <a:chExt cx="9714049" cy="4696513"/>
          </a:xfrm>
        </p:grpSpPr>
        <p:pic>
          <p:nvPicPr>
            <p:cNvPr id="16" name="Immagine 15" descr="Immagine che contiene testo, schermata, Carattere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08C0C7EB-0FFD-6E44-132D-A3A446641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239" y="1412295"/>
              <a:ext cx="2983049" cy="2245305"/>
            </a:xfrm>
            <a:prstGeom prst="rect">
              <a:avLst/>
            </a:prstGeom>
          </p:spPr>
        </p:pic>
        <p:pic>
          <p:nvPicPr>
            <p:cNvPr id="18" name="Immagine 17" descr="Immagine che contiene testo, schermata, Carattere, linea&#10;&#10;Il contenuto generato dall'IA potrebbe non essere corretto.">
              <a:extLst>
                <a:ext uri="{FF2B5EF4-FFF2-40B4-BE49-F238E27FC236}">
                  <a16:creationId xmlns:a16="http://schemas.microsoft.com/office/drawing/2014/main" id="{7DB87673-6144-AA77-C709-A8991D0D6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4238" y="3863501"/>
              <a:ext cx="2983049" cy="2245306"/>
            </a:xfrm>
            <a:prstGeom prst="rect">
              <a:avLst/>
            </a:prstGeom>
          </p:spPr>
        </p:pic>
        <p:pic>
          <p:nvPicPr>
            <p:cNvPr id="20" name="Immagine 19" descr="Immagine che contiene testo, schermata, diagramma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54631D5C-F0DD-E4B9-53E5-3D69E08BA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8739" y="1412294"/>
              <a:ext cx="2983049" cy="224530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AE5D6D2A-6268-DF5D-031B-B18EDE35E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7584239" y="1412294"/>
              <a:ext cx="2983049" cy="2245305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0F84261C-EB70-D3DC-5995-363B4D219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53239" y="3863501"/>
              <a:ext cx="2983049" cy="2245305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AAD4D861-9C56-E7FA-0187-FB6C491B8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4218739" y="3863500"/>
              <a:ext cx="2993741" cy="2245305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613DC7-918D-5B64-E4EC-EB6DD3B536E9}"/>
              </a:ext>
            </a:extLst>
          </p:cNvPr>
          <p:cNvSpPr txBox="1"/>
          <p:nvPr/>
        </p:nvSpPr>
        <p:spPr>
          <a:xfrm>
            <a:off x="0" y="5880204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it-IT" sz="2800" dirty="0">
                <a:solidFill>
                  <a:srgbClr val="3B294F"/>
                </a:solidFill>
                <a:latin typeface="Century Gothic" panose="020B0502020202020204" pitchFamily="34" charset="0"/>
              </a:rPr>
              <a:t>Time [</a:t>
            </a:r>
            <a:r>
              <a:rPr lang="it-IT" sz="28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ms</a:t>
            </a:r>
            <a:r>
              <a:rPr lang="it-IT" sz="2800" dirty="0">
                <a:solidFill>
                  <a:srgbClr val="3B294F"/>
                </a:solidFill>
                <a:latin typeface="Century Gothic" panose="020B0502020202020204" pitchFamily="34" charset="0"/>
              </a:rPr>
              <a:t>]</a:t>
            </a:r>
            <a:endParaRPr lang="it-IT"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29109B-0329-0BAB-B551-EC5578E565A8}"/>
              </a:ext>
            </a:extLst>
          </p:cNvPr>
          <p:cNvSpPr txBox="1"/>
          <p:nvPr/>
        </p:nvSpPr>
        <p:spPr>
          <a:xfrm rot="16200000">
            <a:off x="-2546529" y="3167390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it-IT" sz="28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Counts</a:t>
            </a:r>
            <a:r>
              <a:rPr lang="it-IT" sz="2800" dirty="0">
                <a:solidFill>
                  <a:srgbClr val="3B294F"/>
                </a:solidFill>
                <a:latin typeface="Century Gothic" panose="020B0502020202020204" pitchFamily="34" charset="0"/>
              </a:rPr>
              <a:t> / 0.1 </a:t>
            </a:r>
            <a:r>
              <a:rPr lang="it-IT" sz="28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ms</a:t>
            </a:r>
            <a:endParaRPr lang="it-IT"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72303F-E343-94BE-D703-E84ACBDFD669}"/>
              </a:ext>
            </a:extLst>
          </p:cNvPr>
          <p:cNvSpPr txBox="1"/>
          <p:nvPr/>
        </p:nvSpPr>
        <p:spPr>
          <a:xfrm rot="16200000">
            <a:off x="7880526" y="3167390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it-IT" sz="2800" dirty="0">
                <a:solidFill>
                  <a:srgbClr val="3B294F"/>
                </a:solidFill>
                <a:latin typeface="Century Gothic" panose="020B0502020202020204" pitchFamily="34" charset="0"/>
              </a:rPr>
              <a:t>V band </a:t>
            </a:r>
            <a:r>
              <a:rPr lang="it-IT" sz="28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magnitude</a:t>
            </a:r>
            <a:endParaRPr lang="it-IT"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F5291BB-5435-722C-70DA-E34D8BEC0C61}"/>
              </a:ext>
            </a:extLst>
          </p:cNvPr>
          <p:cNvSpPr/>
          <p:nvPr/>
        </p:nvSpPr>
        <p:spPr>
          <a:xfrm>
            <a:off x="3322673" y="2531168"/>
            <a:ext cx="5805056" cy="2105891"/>
          </a:xfrm>
          <a:prstGeom prst="rect">
            <a:avLst/>
          </a:prstGeom>
          <a:solidFill>
            <a:srgbClr val="4B3A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it-IT" sz="4000" dirty="0" err="1">
                <a:latin typeface="Century Gothic" panose="020B0502020202020204" pitchFamily="34" charset="0"/>
              </a:rPr>
              <a:t>Find</a:t>
            </a:r>
            <a:r>
              <a:rPr lang="it-IT" sz="4000" dirty="0"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latin typeface="Century Gothic" panose="020B0502020202020204" pitchFamily="34" charset="0"/>
              </a:rPr>
              <a:t>them</a:t>
            </a:r>
            <a:endParaRPr lang="it-IT" sz="4000" dirty="0">
              <a:latin typeface="Century Gothic" panose="020B0502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it-IT" sz="4000" dirty="0" err="1">
                <a:latin typeface="Century Gothic" panose="020B0502020202020204" pitchFamily="34" charset="0"/>
              </a:rPr>
              <a:t>Characterize</a:t>
            </a:r>
            <a:r>
              <a:rPr lang="it-IT" sz="4000" dirty="0"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latin typeface="Century Gothic" panose="020B0502020202020204" pitchFamily="34" charset="0"/>
              </a:rPr>
              <a:t>them</a:t>
            </a:r>
            <a:endParaRPr lang="it-IT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540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C1DF5-7FFE-4733-0408-E7FE6743E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90BDD140-A310-B5F8-8F76-12A6676D1C6F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i="1" dirty="0">
                <a:solidFill>
                  <a:srgbClr val="3B294F"/>
                </a:solidFill>
                <a:latin typeface="Century Gothic" panose="020B0502020202020204" pitchFamily="34" charset="0"/>
              </a:rPr>
              <a:t>Classic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Bayesian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blocks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32F9C6E-8649-4758-518C-3D0E4C575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93177" y="1260297"/>
            <a:ext cx="6946418" cy="5209814"/>
          </a:xfrm>
          <a:prstGeom prst="rect">
            <a:avLst/>
          </a:prstGeom>
        </p:spPr>
      </p:pic>
      <p:sp>
        <p:nvSpPr>
          <p:cNvPr id="6" name="Time-domain astronomy">
            <a:extLst>
              <a:ext uri="{FF2B5EF4-FFF2-40B4-BE49-F238E27FC236}">
                <a16:creationId xmlns:a16="http://schemas.microsoft.com/office/drawing/2014/main" id="{82113FB4-3519-D65C-4088-D6C94B789CC5}"/>
              </a:ext>
            </a:extLst>
          </p:cNvPr>
          <p:cNvSpPr txBox="1"/>
          <p:nvPr/>
        </p:nvSpPr>
        <p:spPr>
          <a:xfrm>
            <a:off x="221674" y="2546894"/>
            <a:ext cx="5404426" cy="2636619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it-IT" sz="2800" b="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Adaptive</a:t>
            </a:r>
            <a:r>
              <a:rPr lang="it-IT" sz="2800" b="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binning</a:t>
            </a:r>
            <a:r>
              <a:rPr lang="it-IT" sz="2800" b="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algorithm</a:t>
            </a:r>
            <a:endParaRPr lang="it-IT"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  <a:p>
            <a:endParaRPr lang="it-IT"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  <a:p>
            <a:r>
              <a:rPr lang="it-IT" sz="2800" b="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Identifies</a:t>
            </a:r>
            <a:r>
              <a:rPr lang="it-IT" sz="2800" b="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statistically</a:t>
            </a:r>
            <a:r>
              <a:rPr lang="it-IT" sz="2800" b="0" dirty="0">
                <a:solidFill>
                  <a:srgbClr val="3B294F"/>
                </a:solidFill>
                <a:latin typeface="Century Gothic" panose="020B0502020202020204" pitchFamily="34" charset="0"/>
              </a:rPr>
              <a:t>  </a:t>
            </a:r>
            <a:r>
              <a:rPr lang="it-IT" sz="2800" b="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significant</a:t>
            </a:r>
            <a:r>
              <a:rPr lang="it-IT" sz="2800" b="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local</a:t>
            </a:r>
            <a:r>
              <a:rPr lang="it-IT" sz="2800" b="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variation</a:t>
            </a:r>
            <a:endParaRPr lang="it-IT"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  <a:p>
            <a:endParaRPr lang="it-IT"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  <a:p>
            <a:r>
              <a:rPr lang="it-IT" sz="2800" b="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Aims</a:t>
            </a:r>
            <a:r>
              <a:rPr lang="it-IT" sz="2800" b="0" dirty="0">
                <a:solidFill>
                  <a:srgbClr val="3B294F"/>
                </a:solidFill>
                <a:latin typeface="Century Gothic" panose="020B0502020202020204" pitchFamily="34" charset="0"/>
              </a:rPr>
              <a:t> to eliminate Poisson </a:t>
            </a:r>
            <a:r>
              <a:rPr lang="it-IT" sz="2800" b="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noise</a:t>
            </a:r>
            <a:endParaRPr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Image credit: NASA’s Goddard Space Flight Center/S. Wiessinger">
            <a:extLst>
              <a:ext uri="{FF2B5EF4-FFF2-40B4-BE49-F238E27FC236}">
                <a16:creationId xmlns:a16="http://schemas.microsoft.com/office/drawing/2014/main" id="{90CF4979-1F2C-829F-3611-201D98BC69B8}"/>
              </a:ext>
            </a:extLst>
          </p:cNvPr>
          <p:cNvSpPr txBox="1"/>
          <p:nvPr/>
        </p:nvSpPr>
        <p:spPr>
          <a:xfrm>
            <a:off x="8152353" y="6576331"/>
            <a:ext cx="4065215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numCol="1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sz="1200" dirty="0">
                <a:solidFill>
                  <a:srgbClr val="3B294F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the paper by Scargle and collaborators (2013</a:t>
            </a:r>
            <a:r>
              <a:rPr lang="it-IT" sz="1200" dirty="0">
                <a:solidFill>
                  <a:srgbClr val="3B294F"/>
                </a:solidFill>
                <a:latin typeface="Century Gothic" panose="020B0502020202020204" pitchFamily="34" charset="0"/>
              </a:rPr>
              <a:t>)</a:t>
            </a:r>
            <a:endParaRPr sz="12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7331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B4AE8-F975-B0CE-6A23-C130CD5E1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084A12E-D2C8-9AC8-AA00-0CABFB05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22791" y="1128898"/>
            <a:ext cx="6946418" cy="5209813"/>
          </a:xfrm>
          <a:prstGeom prst="rect">
            <a:avLst/>
          </a:prstGeom>
        </p:spPr>
      </p:pic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9699AE00-63E4-5051-B557-C13ADB5CBC19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i="1" dirty="0">
                <a:solidFill>
                  <a:srgbClr val="3B294F"/>
                </a:solidFill>
                <a:latin typeface="Century Gothic" panose="020B0502020202020204" pitchFamily="34" charset="0"/>
              </a:rPr>
              <a:t>Classic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Bayesian blocks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9861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21B60-25A5-D168-8D10-D8C032C79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0672D16-5599-D42F-BA00-092E2E8C40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22791" y="1128898"/>
            <a:ext cx="6946418" cy="5209813"/>
          </a:xfrm>
          <a:prstGeom prst="rect">
            <a:avLst/>
          </a:prstGeom>
        </p:spPr>
      </p:pic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40A3EC98-7942-0761-989C-4BC7FAE1FB8A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i="1" dirty="0">
                <a:solidFill>
                  <a:srgbClr val="3B294F"/>
                </a:solidFill>
                <a:latin typeface="Century Gothic" panose="020B0502020202020204" pitchFamily="34" charset="0"/>
              </a:rPr>
              <a:t>Classic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Bayesian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blocks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77E429A-FB0D-8DD9-DC09-771B04E1CFF3}"/>
              </a:ext>
            </a:extLst>
          </p:cNvPr>
          <p:cNvSpPr/>
          <p:nvPr/>
        </p:nvSpPr>
        <p:spPr>
          <a:xfrm rot="671863">
            <a:off x="3189404" y="3283531"/>
            <a:ext cx="5813191" cy="900545"/>
          </a:xfrm>
          <a:prstGeom prst="rect">
            <a:avLst/>
          </a:prstGeom>
          <a:solidFill>
            <a:schemeClr val="bg1"/>
          </a:solidFill>
          <a:ln w="88900">
            <a:solidFill>
              <a:srgbClr val="C1AB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sz="4000" dirty="0">
                <a:solidFill>
                  <a:srgbClr val="C1AB85"/>
                </a:solidFill>
                <a:latin typeface="Century Gothic" panose="020B0502020202020204" pitchFamily="34" charset="0"/>
              </a:rPr>
              <a:t>~6 </a:t>
            </a:r>
            <a:r>
              <a:rPr lang="it-IT" sz="4000" dirty="0" err="1">
                <a:solidFill>
                  <a:srgbClr val="C1AB85"/>
                </a:solidFill>
                <a:latin typeface="Century Gothic" panose="020B0502020202020204" pitchFamily="34" charset="0"/>
              </a:rPr>
              <a:t>centuries</a:t>
            </a:r>
            <a:r>
              <a:rPr lang="it-IT" sz="4000" dirty="0">
                <a:solidFill>
                  <a:srgbClr val="C1AB85"/>
                </a:solidFill>
                <a:latin typeface="Century Gothic" panose="020B0502020202020204" pitchFamily="34" charset="0"/>
              </a:rPr>
              <a:t> of </a:t>
            </a:r>
            <a:r>
              <a:rPr lang="it-IT" sz="4000" dirty="0" err="1">
                <a:solidFill>
                  <a:srgbClr val="C1AB85"/>
                </a:solidFill>
                <a:latin typeface="Century Gothic" panose="020B0502020202020204" pitchFamily="34" charset="0"/>
              </a:rPr>
              <a:t>runtime</a:t>
            </a:r>
            <a:endParaRPr lang="it-IT" sz="4000" dirty="0">
              <a:solidFill>
                <a:srgbClr val="C1AB8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2561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8B9DB-EEB4-02CA-5E24-5284512D1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7228383-7C27-A960-5A80-6E241E33ED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22791" y="1128898"/>
            <a:ext cx="6946417" cy="5209813"/>
          </a:xfrm>
          <a:prstGeom prst="rect">
            <a:avLst/>
          </a:prstGeom>
        </p:spPr>
      </p:pic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60F77495-7503-A38F-9E93-0980C62CC096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1st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change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: </a:t>
            </a:r>
            <a:r>
              <a:rPr lang="it-IT" sz="3500" i="1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Linearized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Bayesian blocks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9216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29F4F-B32C-610F-663E-3F72BD754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81DB499-FEB1-2513-4520-E1C3C2B9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22791" y="1128898"/>
            <a:ext cx="6946417" cy="5209813"/>
          </a:xfrm>
          <a:prstGeom prst="rect">
            <a:avLst/>
          </a:prstGeom>
        </p:spPr>
      </p:pic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350A8D2D-FE42-5422-BA3F-06E4EACB074C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1st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change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: </a:t>
            </a:r>
            <a:r>
              <a:rPr lang="it-IT" sz="3500" i="1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Linearized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Bayesian blocks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A2138C4-72BB-213C-F7CA-DB7E58831F99}"/>
              </a:ext>
            </a:extLst>
          </p:cNvPr>
          <p:cNvSpPr/>
          <p:nvPr/>
        </p:nvSpPr>
        <p:spPr>
          <a:xfrm rot="21216139">
            <a:off x="3675166" y="3283531"/>
            <a:ext cx="4841666" cy="900545"/>
          </a:xfrm>
          <a:prstGeom prst="rect">
            <a:avLst/>
          </a:prstGeom>
          <a:solidFill>
            <a:schemeClr val="bg1"/>
          </a:solidFill>
          <a:ln w="88900">
            <a:solidFill>
              <a:srgbClr val="64A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sz="4000" dirty="0">
                <a:solidFill>
                  <a:srgbClr val="64A200"/>
                </a:solidFill>
                <a:latin typeface="Century Gothic" panose="020B0502020202020204" pitchFamily="34" charset="0"/>
              </a:rPr>
              <a:t>~9 days of </a:t>
            </a:r>
            <a:r>
              <a:rPr lang="it-IT" sz="4000" dirty="0" err="1">
                <a:solidFill>
                  <a:srgbClr val="64A200"/>
                </a:solidFill>
                <a:latin typeface="Century Gothic" panose="020B0502020202020204" pitchFamily="34" charset="0"/>
              </a:rPr>
              <a:t>runtime</a:t>
            </a:r>
            <a:endParaRPr lang="it-IT" sz="4000" dirty="0">
              <a:solidFill>
                <a:srgbClr val="64A2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450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82DA0-B2F0-1031-2CA2-193D29311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A0366D00-3BEF-DFA3-0721-544B933665F8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2nd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change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: </a:t>
            </a:r>
            <a:r>
              <a:rPr lang="it-IT" sz="3500" i="1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Modified</a:t>
            </a:r>
            <a:r>
              <a:rPr lang="it-IT" sz="3500" i="1" dirty="0">
                <a:solidFill>
                  <a:srgbClr val="3B294F"/>
                </a:solidFill>
                <a:latin typeface="Century Gothic" panose="020B0502020202020204" pitchFamily="34" charset="0"/>
              </a:rPr>
              <a:t>-Poisson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Bayesian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blocks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magine 2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61922021-1599-277A-FC7C-EDD18B0E2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72382"/>
            <a:ext cx="5878976" cy="4409232"/>
          </a:xfrm>
          <a:prstGeom prst="rect">
            <a:avLst/>
          </a:prstGeom>
        </p:spPr>
      </p:pic>
      <p:pic>
        <p:nvPicPr>
          <p:cNvPr id="6" name="Immagine 5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75402801-7C7B-BB5C-E292-20BB65E73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54" y="1672382"/>
            <a:ext cx="5871346" cy="440351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E22E416-7922-A81B-2D4A-810DA3BF6D76}"/>
              </a:ext>
            </a:extLst>
          </p:cNvPr>
          <p:cNvSpPr txBox="1"/>
          <p:nvPr/>
        </p:nvSpPr>
        <p:spPr>
          <a:xfrm>
            <a:off x="224654" y="1350521"/>
            <a:ext cx="56466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it-IT" sz="2800" dirty="0">
                <a:solidFill>
                  <a:srgbClr val="3B294F"/>
                </a:solidFill>
                <a:latin typeface="Century Gothic" panose="020B0502020202020204" pitchFamily="34" charset="0"/>
              </a:rPr>
              <a:t>From </a:t>
            </a:r>
            <a:r>
              <a:rPr lang="it-IT" sz="2800" b="1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real</a:t>
            </a:r>
            <a:r>
              <a:rPr lang="it-IT" sz="280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28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observations</a:t>
            </a:r>
            <a:endParaRPr lang="it-IT"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01906D-5EA2-2D34-D903-582F89C8EAB7}"/>
              </a:ext>
            </a:extLst>
          </p:cNvPr>
          <p:cNvSpPr txBox="1"/>
          <p:nvPr/>
        </p:nvSpPr>
        <p:spPr>
          <a:xfrm>
            <a:off x="6096000" y="1350521"/>
            <a:ext cx="5878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it-IT" sz="2800" dirty="0">
                <a:solidFill>
                  <a:srgbClr val="3B294F"/>
                </a:solidFill>
                <a:latin typeface="Century Gothic" panose="020B0502020202020204" pitchFamily="34" charset="0"/>
              </a:rPr>
              <a:t>From </a:t>
            </a:r>
            <a:r>
              <a:rPr lang="it-IT" sz="2800" b="1" dirty="0">
                <a:solidFill>
                  <a:srgbClr val="3B294F"/>
                </a:solidFill>
                <a:latin typeface="Century Gothic" panose="020B0502020202020204" pitchFamily="34" charset="0"/>
              </a:rPr>
              <a:t>dark</a:t>
            </a:r>
            <a:r>
              <a:rPr lang="it-IT" sz="280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28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observations</a:t>
            </a:r>
            <a:endParaRPr lang="it-IT"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9337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3B9BF-D18F-97E8-3DA9-642236017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B19DD18F-8B77-4FB6-874E-042579A1705C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2nd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change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: </a:t>
            </a:r>
            <a:r>
              <a:rPr lang="it-IT" sz="3500" i="1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Modified</a:t>
            </a:r>
            <a:r>
              <a:rPr lang="it-IT" sz="3500" i="1" dirty="0">
                <a:solidFill>
                  <a:srgbClr val="3B294F"/>
                </a:solidFill>
                <a:latin typeface="Century Gothic" panose="020B0502020202020204" pitchFamily="34" charset="0"/>
              </a:rPr>
              <a:t>-Poisson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Bayesian blocks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144C38B7-4DD9-2030-C6DD-285FD865615A}"/>
              </a:ext>
            </a:extLst>
          </p:cNvPr>
          <p:cNvGrpSpPr/>
          <p:nvPr/>
        </p:nvGrpSpPr>
        <p:grpSpPr>
          <a:xfrm>
            <a:off x="224654" y="1350521"/>
            <a:ext cx="5871346" cy="4725370"/>
            <a:chOff x="224654" y="1350521"/>
            <a:chExt cx="5871346" cy="4725370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DECEC080-AB81-A0C3-7FD4-B4B7A373F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224654" y="1672382"/>
              <a:ext cx="5871346" cy="4403509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30DA80C6-0581-E2EE-2438-0F7A2DC1702B}"/>
                </a:ext>
              </a:extLst>
            </p:cNvPr>
            <p:cNvSpPr txBox="1"/>
            <p:nvPr/>
          </p:nvSpPr>
          <p:spPr>
            <a:xfrm>
              <a:off x="224654" y="1350521"/>
              <a:ext cx="564669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it-IT" sz="2800" dirty="0">
                  <a:solidFill>
                    <a:srgbClr val="3B294F"/>
                  </a:solidFill>
                  <a:latin typeface="Century Gothic" panose="020B0502020202020204" pitchFamily="34" charset="0"/>
                </a:rPr>
                <a:t>From </a:t>
              </a:r>
              <a:r>
                <a:rPr lang="it-IT" sz="2800" b="1" dirty="0" err="1">
                  <a:solidFill>
                    <a:srgbClr val="3B294F"/>
                  </a:solidFill>
                  <a:latin typeface="Century Gothic" panose="020B0502020202020204" pitchFamily="34" charset="0"/>
                </a:rPr>
                <a:t>real</a:t>
              </a:r>
              <a:r>
                <a:rPr lang="it-IT" sz="2800" dirty="0">
                  <a:solidFill>
                    <a:srgbClr val="3B294F"/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2800" dirty="0" err="1">
                  <a:solidFill>
                    <a:srgbClr val="3B294F"/>
                  </a:solidFill>
                  <a:latin typeface="Century Gothic" panose="020B0502020202020204" pitchFamily="34" charset="0"/>
                </a:rPr>
                <a:t>observations</a:t>
              </a:r>
              <a:endParaRPr lang="it-IT" sz="2800" b="0" dirty="0">
                <a:solidFill>
                  <a:srgbClr val="3B294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95001DA5-19A2-1F67-8770-6783B9A7A14E}"/>
              </a:ext>
            </a:extLst>
          </p:cNvPr>
          <p:cNvGrpSpPr/>
          <p:nvPr/>
        </p:nvGrpSpPr>
        <p:grpSpPr>
          <a:xfrm>
            <a:off x="6096000" y="1350521"/>
            <a:ext cx="5878976" cy="4731093"/>
            <a:chOff x="6096000" y="1350521"/>
            <a:chExt cx="5878976" cy="4731093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50D44C8-1CCC-75F9-8641-7CC147737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096000" y="1672382"/>
              <a:ext cx="5878976" cy="4409232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2E80B903-ADE3-8CE7-3C21-53EF383B5C63}"/>
                </a:ext>
              </a:extLst>
            </p:cNvPr>
            <p:cNvSpPr txBox="1"/>
            <p:nvPr/>
          </p:nvSpPr>
          <p:spPr>
            <a:xfrm>
              <a:off x="6096000" y="1350521"/>
              <a:ext cx="587897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it-IT" sz="2800" dirty="0">
                  <a:solidFill>
                    <a:srgbClr val="3B294F"/>
                  </a:solidFill>
                  <a:latin typeface="Century Gothic" panose="020B0502020202020204" pitchFamily="34" charset="0"/>
                </a:rPr>
                <a:t>From </a:t>
              </a:r>
              <a:r>
                <a:rPr lang="it-IT" sz="2800" b="1" dirty="0">
                  <a:solidFill>
                    <a:srgbClr val="3B294F"/>
                  </a:solidFill>
                  <a:latin typeface="Century Gothic" panose="020B0502020202020204" pitchFamily="34" charset="0"/>
                </a:rPr>
                <a:t>dark</a:t>
              </a:r>
              <a:r>
                <a:rPr lang="it-IT" sz="2800" dirty="0">
                  <a:solidFill>
                    <a:srgbClr val="3B294F"/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2800" dirty="0" err="1">
                  <a:solidFill>
                    <a:srgbClr val="3B294F"/>
                  </a:solidFill>
                  <a:latin typeface="Century Gothic" panose="020B0502020202020204" pitchFamily="34" charset="0"/>
                </a:rPr>
                <a:t>observations</a:t>
              </a:r>
              <a:endParaRPr lang="it-IT" sz="2800" b="0" dirty="0">
                <a:solidFill>
                  <a:srgbClr val="3B294F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35864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9F1DD-DBD6-D1D6-5D24-AB418481B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463085DF-C3B3-7304-22B7-475E8972D697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per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observed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source class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18C2B9E8-798C-E4EC-2BD9-C96EE61B65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94"/>
          <a:stretch/>
        </p:blipFill>
        <p:spPr>
          <a:xfrm>
            <a:off x="1923998" y="1160674"/>
            <a:ext cx="6335486" cy="520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286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5154F-FEA1-C0D1-BC0C-6D869C2B7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me-domain astronomy">
            <a:extLst>
              <a:ext uri="{FF2B5EF4-FFF2-40B4-BE49-F238E27FC236}">
                <a16:creationId xmlns:a16="http://schemas.microsoft.com/office/drawing/2014/main" id="{B3ABD713-6E4E-4710-70A8-EF9A1E250B82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latin typeface="Century Gothic" panose="020B0502020202020204" pitchFamily="34" charset="0"/>
              </a:rPr>
              <a:t>Search</a:t>
            </a:r>
            <a:r>
              <a:rPr lang="it-IT" sz="3500" dirty="0">
                <a:latin typeface="Century Gothic" panose="020B0502020202020204" pitchFamily="34" charset="0"/>
              </a:rPr>
              <a:t> for sub-second </a:t>
            </a:r>
            <a:r>
              <a:rPr lang="it-IT" sz="3500" dirty="0" err="1">
                <a:latin typeface="Century Gothic" panose="020B0502020202020204" pitchFamily="34" charset="0"/>
              </a:rPr>
              <a:t>transients</a:t>
            </a:r>
            <a:endParaRPr sz="3500" dirty="0">
              <a:latin typeface="Century Gothic" panose="020B0502020202020204" pitchFamily="34" charset="0"/>
            </a:endParaRPr>
          </a:p>
        </p:txBody>
      </p:sp>
      <p:sp>
        <p:nvSpPr>
          <p:cNvPr id="12" name="Time-domain astronomy">
            <a:extLst>
              <a:ext uri="{FF2B5EF4-FFF2-40B4-BE49-F238E27FC236}">
                <a16:creationId xmlns:a16="http://schemas.microsoft.com/office/drawing/2014/main" id="{8C90D4DE-0935-8CB3-5E31-82DBBB6C433B}"/>
              </a:ext>
            </a:extLst>
          </p:cNvPr>
          <p:cNvSpPr txBox="1"/>
          <p:nvPr/>
        </p:nvSpPr>
        <p:spPr>
          <a:xfrm>
            <a:off x="1596487" y="2502150"/>
            <a:ext cx="7646324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t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it-IT" sz="2800" b="0" dirty="0">
                <a:latin typeface="Century Gothic" panose="020B0502020202020204" pitchFamily="34" charset="0"/>
              </a:rPr>
              <a:t>Common in gamma-ray, X-ray, radio </a:t>
            </a:r>
            <a:r>
              <a:rPr lang="it-IT" sz="2800" b="0" dirty="0" err="1">
                <a:latin typeface="Century Gothic" panose="020B0502020202020204" pitchFamily="34" charset="0"/>
              </a:rPr>
              <a:t>bands</a:t>
            </a:r>
            <a:endParaRPr lang="it-IT" sz="2800" b="0" dirty="0">
              <a:latin typeface="Century Gothic" panose="020B0502020202020204" pitchFamily="34" charset="0"/>
            </a:endParaRPr>
          </a:p>
        </p:txBody>
      </p:sp>
      <p:sp>
        <p:nvSpPr>
          <p:cNvPr id="13" name="Image credit: NASA’s Goddard Space Flight Center/S. Wiessinger">
            <a:extLst>
              <a:ext uri="{FF2B5EF4-FFF2-40B4-BE49-F238E27FC236}">
                <a16:creationId xmlns:a16="http://schemas.microsoft.com/office/drawing/2014/main" id="{D5E0EA77-9F31-D51D-53C4-A7EDA19CB3A2}"/>
              </a:ext>
            </a:extLst>
          </p:cNvPr>
          <p:cNvSpPr txBox="1"/>
          <p:nvPr/>
        </p:nvSpPr>
        <p:spPr>
          <a:xfrm>
            <a:off x="273666" y="6576331"/>
            <a:ext cx="6000040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numCol="1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1200" dirty="0">
                <a:latin typeface="Century Gothic" panose="020B0502020202020204" pitchFamily="34" charset="0"/>
              </a:rPr>
              <a:t>Image credit:</a:t>
            </a:r>
            <a:r>
              <a:rPr lang="it-IT" sz="1200" dirty="0">
                <a:latin typeface="Century Gothic" panose="020B0502020202020204" pitchFamily="34" charset="0"/>
              </a:rPr>
              <a:t> </a:t>
            </a:r>
            <a:r>
              <a:rPr lang="it-IT" sz="1200" dirty="0" err="1">
                <a:latin typeface="Century Gothic" panose="020B0502020202020204" pitchFamily="34" charset="0"/>
              </a:rPr>
              <a:t>modified</a:t>
            </a:r>
            <a:r>
              <a:rPr lang="it-IT" sz="1200" dirty="0">
                <a:latin typeface="Century Gothic" panose="020B0502020202020204" pitchFamily="34" charset="0"/>
              </a:rPr>
              <a:t> from</a:t>
            </a:r>
            <a:r>
              <a:rPr sz="1200" dirty="0">
                <a:latin typeface="Century Gothic" panose="020B0502020202020204" pitchFamily="34" charset="0"/>
              </a:rPr>
              <a:t> </a:t>
            </a:r>
            <a:r>
              <a:rPr sz="1200" dirty="0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NASA’s Goddard Space Flight Center/S. </a:t>
            </a:r>
            <a:r>
              <a:rPr sz="1200" dirty="0" err="1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Wiessinger</a:t>
            </a:r>
            <a:endParaRPr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4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7C432-9108-5459-13AA-D6E650796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60A3E313-0940-9D75-841D-4C1BD20C327E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per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observed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source class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9D8F1ABC-B5AD-D1FD-254B-C29C1C5838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94"/>
          <a:stretch/>
        </p:blipFill>
        <p:spPr>
          <a:xfrm>
            <a:off x="1923998" y="1160674"/>
            <a:ext cx="6335486" cy="5209812"/>
          </a:xfrm>
          <a:prstGeom prst="rect">
            <a:avLst/>
          </a:prstGeom>
        </p:spPr>
      </p:pic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BCC05B3D-052C-BE89-1386-6B14FDFD67B0}"/>
              </a:ext>
            </a:extLst>
          </p:cNvPr>
          <p:cNvCxnSpPr>
            <a:cxnSpLocks/>
          </p:cNvCxnSpPr>
          <p:nvPr/>
        </p:nvCxnSpPr>
        <p:spPr>
          <a:xfrm>
            <a:off x="2926081" y="3958045"/>
            <a:ext cx="5251268" cy="0"/>
          </a:xfrm>
          <a:prstGeom prst="line">
            <a:avLst/>
          </a:prstGeom>
          <a:ln w="50800">
            <a:solidFill>
              <a:srgbClr val="64A2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C89E17A-0C5F-9F49-4952-3F9059C7C089}"/>
              </a:ext>
            </a:extLst>
          </p:cNvPr>
          <p:cNvSpPr txBox="1"/>
          <p:nvPr/>
        </p:nvSpPr>
        <p:spPr>
          <a:xfrm>
            <a:off x="8340590" y="3722561"/>
            <a:ext cx="3786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0" dirty="0">
                <a:solidFill>
                  <a:srgbClr val="64A200"/>
                </a:solidFill>
                <a:latin typeface="Century Gothic" panose="020B0502020202020204" pitchFamily="34" charset="0"/>
              </a:rPr>
              <a:t>4x10</a:t>
            </a:r>
            <a:r>
              <a:rPr lang="it-IT" sz="2800" b="0" baseline="30000" dirty="0">
                <a:solidFill>
                  <a:srgbClr val="64A200"/>
                </a:solidFill>
                <a:latin typeface="Century Gothic" panose="020B0502020202020204" pitchFamily="34" charset="0"/>
              </a:rPr>
              <a:t>11</a:t>
            </a:r>
            <a:r>
              <a:rPr lang="it-IT" sz="2800" baseline="30000" dirty="0">
                <a:solidFill>
                  <a:srgbClr val="64A200"/>
                </a:solidFill>
                <a:latin typeface="Century Gothic" panose="020B0502020202020204" pitchFamily="34" charset="0"/>
              </a:rPr>
              <a:t> </a:t>
            </a:r>
            <a:r>
              <a:rPr lang="it-IT" sz="2800" dirty="0" err="1">
                <a:solidFill>
                  <a:srgbClr val="64A200"/>
                </a:solidFill>
                <a:latin typeface="Century Gothic" panose="020B0502020202020204" pitchFamily="34" charset="0"/>
              </a:rPr>
              <a:t>FOBs</a:t>
            </a:r>
            <a:r>
              <a:rPr lang="it-IT" sz="2800" dirty="0">
                <a:solidFill>
                  <a:srgbClr val="64A200"/>
                </a:solidFill>
                <a:latin typeface="Century Gothic" panose="020B0502020202020204" pitchFamily="34" charset="0"/>
              </a:rPr>
              <a:t>/day/</a:t>
            </a:r>
            <a:r>
              <a:rPr lang="it-IT" sz="2800" dirty="0" err="1">
                <a:solidFill>
                  <a:srgbClr val="64A200"/>
                </a:solidFill>
                <a:latin typeface="Century Gothic" panose="020B0502020202020204" pitchFamily="34" charset="0"/>
              </a:rPr>
              <a:t>sky</a:t>
            </a:r>
            <a:endParaRPr lang="it-IT" sz="2800" dirty="0">
              <a:solidFill>
                <a:srgbClr val="64A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1567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A4903-F85C-2CD3-4070-75538523F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637ECB49-5220-23F3-707B-0BC2F5858E32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per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observed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source class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3E4036A-E273-53B2-FCCB-4D1C251D5A10}"/>
              </a:ext>
            </a:extLst>
          </p:cNvPr>
          <p:cNvSpPr txBox="1"/>
          <p:nvPr/>
        </p:nvSpPr>
        <p:spPr>
          <a:xfrm>
            <a:off x="8340590" y="3722561"/>
            <a:ext cx="3786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0" dirty="0">
                <a:solidFill>
                  <a:srgbClr val="64A200"/>
                </a:solidFill>
                <a:latin typeface="Century Gothic" panose="020B0502020202020204" pitchFamily="34" charset="0"/>
              </a:rPr>
              <a:t>4x10</a:t>
            </a:r>
            <a:r>
              <a:rPr lang="it-IT" sz="2800" b="0" baseline="30000" dirty="0">
                <a:solidFill>
                  <a:srgbClr val="64A200"/>
                </a:solidFill>
                <a:latin typeface="Century Gothic" panose="020B0502020202020204" pitchFamily="34" charset="0"/>
              </a:rPr>
              <a:t>11</a:t>
            </a:r>
            <a:r>
              <a:rPr lang="it-IT" sz="2800" baseline="30000" dirty="0">
                <a:solidFill>
                  <a:srgbClr val="64A200"/>
                </a:solidFill>
                <a:latin typeface="Century Gothic" panose="020B0502020202020204" pitchFamily="34" charset="0"/>
              </a:rPr>
              <a:t> </a:t>
            </a:r>
            <a:r>
              <a:rPr lang="it-IT" sz="2800" dirty="0" err="1">
                <a:solidFill>
                  <a:srgbClr val="64A200"/>
                </a:solidFill>
                <a:latin typeface="Century Gothic" panose="020B0502020202020204" pitchFamily="34" charset="0"/>
              </a:rPr>
              <a:t>FOBs</a:t>
            </a:r>
            <a:r>
              <a:rPr lang="it-IT" sz="2800" dirty="0">
                <a:solidFill>
                  <a:srgbClr val="64A200"/>
                </a:solidFill>
                <a:latin typeface="Century Gothic" panose="020B0502020202020204" pitchFamily="34" charset="0"/>
              </a:rPr>
              <a:t>/day/</a:t>
            </a:r>
            <a:r>
              <a:rPr lang="it-IT" sz="2800" dirty="0" err="1">
                <a:solidFill>
                  <a:srgbClr val="64A200"/>
                </a:solidFill>
                <a:latin typeface="Century Gothic" panose="020B0502020202020204" pitchFamily="34" charset="0"/>
              </a:rPr>
              <a:t>sky</a:t>
            </a:r>
            <a:endParaRPr lang="it-IT" sz="2800" dirty="0">
              <a:solidFill>
                <a:srgbClr val="64A200"/>
              </a:solidFill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24AAFD91-78EC-FE8F-A390-481A45648FB9}"/>
              </a:ext>
            </a:extLst>
          </p:cNvPr>
          <p:cNvGrpSpPr/>
          <p:nvPr/>
        </p:nvGrpSpPr>
        <p:grpSpPr>
          <a:xfrm>
            <a:off x="1923998" y="1160674"/>
            <a:ext cx="6335486" cy="5209812"/>
            <a:chOff x="1923998" y="1160674"/>
            <a:chExt cx="6335486" cy="5209812"/>
          </a:xfrm>
        </p:grpSpPr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5E4AFB99-FF97-C5D4-D8CE-E45E64863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8794"/>
            <a:stretch/>
          </p:blipFill>
          <p:spPr>
            <a:xfrm>
              <a:off x="1923998" y="1160674"/>
              <a:ext cx="6335486" cy="5209812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FBFDBD51-820F-0146-1A87-99188E2712F3}"/>
                </a:ext>
              </a:extLst>
            </p:cNvPr>
            <p:cNvSpPr/>
            <p:nvPr/>
          </p:nvSpPr>
          <p:spPr>
            <a:xfrm>
              <a:off x="2926080" y="1616459"/>
              <a:ext cx="4069080" cy="386771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" name="Connettore 1 1">
              <a:extLst>
                <a:ext uri="{FF2B5EF4-FFF2-40B4-BE49-F238E27FC236}">
                  <a16:creationId xmlns:a16="http://schemas.microsoft.com/office/drawing/2014/main" id="{BE93AEE1-5A3F-8799-6182-8B8E8F496C80}"/>
                </a:ext>
              </a:extLst>
            </p:cNvPr>
            <p:cNvCxnSpPr>
              <a:cxnSpLocks/>
            </p:cNvCxnSpPr>
            <p:nvPr/>
          </p:nvCxnSpPr>
          <p:spPr>
            <a:xfrm>
              <a:off x="2926081" y="3958045"/>
              <a:ext cx="5251268" cy="0"/>
            </a:xfrm>
            <a:prstGeom prst="line">
              <a:avLst/>
            </a:prstGeom>
            <a:ln w="50800">
              <a:solidFill>
                <a:srgbClr val="64A2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F6364770-CA6B-9414-D393-D64F1A1DC921}"/>
                </a:ext>
              </a:extLst>
            </p:cNvPr>
            <p:cNvSpPr/>
            <p:nvPr/>
          </p:nvSpPr>
          <p:spPr>
            <a:xfrm>
              <a:off x="7610619" y="5500049"/>
              <a:ext cx="215756" cy="7842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7BA662F9-D364-2549-1A69-A3E83D9D09F4}"/>
                </a:ext>
              </a:extLst>
            </p:cNvPr>
            <p:cNvSpPr/>
            <p:nvPr/>
          </p:nvSpPr>
          <p:spPr>
            <a:xfrm>
              <a:off x="7610619" y="5405749"/>
              <a:ext cx="215756" cy="7842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01672510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E18CD-4C9F-C922-15F5-A7F4BAA80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CA606DBE-9FAF-8A85-BEBB-9D1FDB4A7127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per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observed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source class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6BF6EF1B-CE3D-485B-D917-8B046375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94"/>
          <a:stretch/>
        </p:blipFill>
        <p:spPr>
          <a:xfrm>
            <a:off x="1923998" y="1160674"/>
            <a:ext cx="6335486" cy="520981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7723178-9C85-9785-87A7-E60F41DDAD1C}"/>
              </a:ext>
            </a:extLst>
          </p:cNvPr>
          <p:cNvSpPr/>
          <p:nvPr/>
        </p:nvSpPr>
        <p:spPr>
          <a:xfrm>
            <a:off x="4543962" y="1748198"/>
            <a:ext cx="3674420" cy="373597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E1293A6-FABF-DDCF-FB63-827D611FF651}"/>
              </a:ext>
            </a:extLst>
          </p:cNvPr>
          <p:cNvSpPr/>
          <p:nvPr/>
        </p:nvSpPr>
        <p:spPr>
          <a:xfrm>
            <a:off x="2926081" y="1748197"/>
            <a:ext cx="1157940" cy="373597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1BEAFC38-F36B-1828-B7C6-419561DA3FFB}"/>
              </a:ext>
            </a:extLst>
          </p:cNvPr>
          <p:cNvCxnSpPr>
            <a:cxnSpLocks/>
          </p:cNvCxnSpPr>
          <p:nvPr/>
        </p:nvCxnSpPr>
        <p:spPr>
          <a:xfrm>
            <a:off x="2926081" y="3958045"/>
            <a:ext cx="5251268" cy="0"/>
          </a:xfrm>
          <a:prstGeom prst="line">
            <a:avLst/>
          </a:prstGeom>
          <a:ln w="50800">
            <a:solidFill>
              <a:srgbClr val="64A2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49A00D4-7A77-6C20-0A12-E37059FB60E2}"/>
              </a:ext>
            </a:extLst>
          </p:cNvPr>
          <p:cNvCxnSpPr/>
          <p:nvPr/>
        </p:nvCxnSpPr>
        <p:spPr>
          <a:xfrm>
            <a:off x="4582424" y="2103120"/>
            <a:ext cx="0" cy="1854925"/>
          </a:xfrm>
          <a:prstGeom prst="straightConnector1">
            <a:avLst/>
          </a:prstGeom>
          <a:ln w="57150">
            <a:solidFill>
              <a:srgbClr val="64A2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E4BFD7CE-106A-0AA6-5D8F-FC15CBF59F62}"/>
              </a:ext>
            </a:extLst>
          </p:cNvPr>
          <p:cNvSpPr/>
          <p:nvPr/>
        </p:nvSpPr>
        <p:spPr>
          <a:xfrm>
            <a:off x="7610619" y="5500049"/>
            <a:ext cx="215756" cy="7842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663D223-09BC-8BC0-EC0D-3D7A83A02967}"/>
              </a:ext>
            </a:extLst>
          </p:cNvPr>
          <p:cNvSpPr txBox="1"/>
          <p:nvPr/>
        </p:nvSpPr>
        <p:spPr>
          <a:xfrm>
            <a:off x="4582424" y="2507363"/>
            <a:ext cx="1247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0" dirty="0">
                <a:solidFill>
                  <a:srgbClr val="64A200"/>
                </a:solidFill>
                <a:latin typeface="Century Gothic" panose="020B0502020202020204" pitchFamily="34" charset="0"/>
              </a:rPr>
              <a:t>+4.5 </a:t>
            </a:r>
            <a:r>
              <a:rPr lang="el-GR" sz="2800" b="0" dirty="0">
                <a:solidFill>
                  <a:srgbClr val="64A200"/>
                </a:solidFill>
                <a:latin typeface="Century Gothic" panose="020B0502020202020204" pitchFamily="34" charset="0"/>
              </a:rPr>
              <a:t>σ</a:t>
            </a:r>
            <a:endParaRPr lang="it-IT" sz="2800" dirty="0">
              <a:solidFill>
                <a:srgbClr val="64A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7410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267C6-7969-3136-BED7-01369CF90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3B1934BF-F656-A171-8CDD-F8381C538291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per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observed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source class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7052C12-7668-0F34-2FD1-12612AD86B91}"/>
              </a:ext>
            </a:extLst>
          </p:cNvPr>
          <p:cNvGrpSpPr/>
          <p:nvPr/>
        </p:nvGrpSpPr>
        <p:grpSpPr>
          <a:xfrm>
            <a:off x="1923998" y="768209"/>
            <a:ext cx="8344003" cy="5602277"/>
            <a:chOff x="1923998" y="768209"/>
            <a:chExt cx="8344003" cy="5602277"/>
          </a:xfrm>
        </p:grpSpPr>
        <p:pic>
          <p:nvPicPr>
            <p:cNvPr id="3" name="Immagine 2" descr="Immagine che contiene testo, calligrafia, Rettangolo, linea&#10;&#10;Il contenuto generato dall'IA potrebbe non essere corretto.">
              <a:extLst>
                <a:ext uri="{FF2B5EF4-FFF2-40B4-BE49-F238E27FC236}">
                  <a16:creationId xmlns:a16="http://schemas.microsoft.com/office/drawing/2014/main" id="{618250BA-646C-BBE7-2E15-CD6D32EEB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980" y="1160674"/>
              <a:ext cx="2113021" cy="5071251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E57B36DD-4C50-47FC-7F87-A9B8BEB76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8794"/>
            <a:stretch/>
          </p:blipFill>
          <p:spPr>
            <a:xfrm>
              <a:off x="1923998" y="1160674"/>
              <a:ext cx="6335486" cy="5209812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6EF1945A-BB5D-50F0-15E9-6C80B8609779}"/>
                </a:ext>
              </a:extLst>
            </p:cNvPr>
            <p:cNvSpPr/>
            <p:nvPr/>
          </p:nvSpPr>
          <p:spPr>
            <a:xfrm>
              <a:off x="4543962" y="1748198"/>
              <a:ext cx="3674420" cy="3735977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1BAD936E-A4B2-AD06-30ED-C5862BC9F098}"/>
                </a:ext>
              </a:extLst>
            </p:cNvPr>
            <p:cNvSpPr/>
            <p:nvPr/>
          </p:nvSpPr>
          <p:spPr>
            <a:xfrm>
              <a:off x="2926081" y="1748197"/>
              <a:ext cx="1157940" cy="3735977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" name="Connettore 1 1">
              <a:extLst>
                <a:ext uri="{FF2B5EF4-FFF2-40B4-BE49-F238E27FC236}">
                  <a16:creationId xmlns:a16="http://schemas.microsoft.com/office/drawing/2014/main" id="{2C8E29A8-9759-7D24-A371-6E042841D249}"/>
                </a:ext>
              </a:extLst>
            </p:cNvPr>
            <p:cNvCxnSpPr>
              <a:cxnSpLocks/>
            </p:cNvCxnSpPr>
            <p:nvPr/>
          </p:nvCxnSpPr>
          <p:spPr>
            <a:xfrm>
              <a:off x="2926081" y="3958045"/>
              <a:ext cx="5251268" cy="0"/>
            </a:xfrm>
            <a:prstGeom prst="line">
              <a:avLst/>
            </a:prstGeom>
            <a:ln w="50800">
              <a:solidFill>
                <a:srgbClr val="64A2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B298CACC-7996-E902-33A2-B46D9EFD4361}"/>
                </a:ext>
              </a:extLst>
            </p:cNvPr>
            <p:cNvCxnSpPr/>
            <p:nvPr/>
          </p:nvCxnSpPr>
          <p:spPr>
            <a:xfrm>
              <a:off x="4582424" y="2103120"/>
              <a:ext cx="0" cy="1854925"/>
            </a:xfrm>
            <a:prstGeom prst="straightConnector1">
              <a:avLst/>
            </a:prstGeom>
            <a:ln w="57150">
              <a:solidFill>
                <a:srgbClr val="64A2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A82E851C-E5B9-3DF3-F7AF-D2EDD7EAD3F5}"/>
                </a:ext>
              </a:extLst>
            </p:cNvPr>
            <p:cNvSpPr/>
            <p:nvPr/>
          </p:nvSpPr>
          <p:spPr>
            <a:xfrm>
              <a:off x="7610619" y="5500049"/>
              <a:ext cx="215756" cy="7842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CE404A12-8EC7-BFDB-7ED1-B8AC9741B183}"/>
                </a:ext>
              </a:extLst>
            </p:cNvPr>
            <p:cNvSpPr txBox="1"/>
            <p:nvPr/>
          </p:nvSpPr>
          <p:spPr>
            <a:xfrm>
              <a:off x="4582424" y="2507363"/>
              <a:ext cx="1247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800" b="0" dirty="0">
                  <a:solidFill>
                    <a:srgbClr val="64A200"/>
                  </a:solidFill>
                  <a:latin typeface="Century Gothic" panose="020B0502020202020204" pitchFamily="34" charset="0"/>
                </a:rPr>
                <a:t>+4.5 </a:t>
              </a:r>
              <a:r>
                <a:rPr lang="el-GR" sz="2800" b="0" dirty="0">
                  <a:solidFill>
                    <a:srgbClr val="64A200"/>
                  </a:solidFill>
                  <a:latin typeface="Century Gothic" panose="020B0502020202020204" pitchFamily="34" charset="0"/>
                </a:rPr>
                <a:t>σ</a:t>
              </a:r>
              <a:endParaRPr lang="it-IT" sz="2800" dirty="0">
                <a:solidFill>
                  <a:srgbClr val="64A200"/>
                </a:solidFill>
              </a:endParaRP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5C0CC268-46B2-AFD2-4232-AB591672F5A8}"/>
                </a:ext>
              </a:extLst>
            </p:cNvPr>
            <p:cNvSpPr txBox="1"/>
            <p:nvPr/>
          </p:nvSpPr>
          <p:spPr>
            <a:xfrm>
              <a:off x="8383629" y="1047670"/>
              <a:ext cx="124790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it-IT" sz="2800" b="0" dirty="0">
                  <a:solidFill>
                    <a:srgbClr val="64A200"/>
                  </a:solidFill>
                  <a:latin typeface="Century Gothic" panose="020B0502020202020204" pitchFamily="34" charset="0"/>
                </a:rPr>
                <a:t>+3.6 </a:t>
              </a:r>
              <a:r>
                <a:rPr lang="el-GR" sz="2800" b="0" dirty="0">
                  <a:solidFill>
                    <a:srgbClr val="64A200"/>
                  </a:solidFill>
                  <a:latin typeface="Century Gothic" panose="020B0502020202020204" pitchFamily="34" charset="0"/>
                </a:rPr>
                <a:t>σ</a:t>
              </a:r>
              <a:endParaRPr lang="it-IT" sz="2800" dirty="0">
                <a:solidFill>
                  <a:srgbClr val="64A200"/>
                </a:solidFill>
              </a:endParaRP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90BEA74B-2F7A-DA06-D929-9CCF3CFD91BD}"/>
                </a:ext>
              </a:extLst>
            </p:cNvPr>
            <p:cNvSpPr txBox="1"/>
            <p:nvPr/>
          </p:nvSpPr>
          <p:spPr>
            <a:xfrm>
              <a:off x="8856055" y="768209"/>
              <a:ext cx="124790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it-IT" sz="2800" b="0" dirty="0">
                  <a:solidFill>
                    <a:srgbClr val="64A200"/>
                  </a:solidFill>
                  <a:latin typeface="Century Gothic" panose="020B0502020202020204" pitchFamily="34" charset="0"/>
                </a:rPr>
                <a:t>+2.8 </a:t>
              </a:r>
              <a:r>
                <a:rPr lang="el-GR" sz="2800" b="0" dirty="0">
                  <a:solidFill>
                    <a:srgbClr val="64A200"/>
                  </a:solidFill>
                  <a:latin typeface="Century Gothic" panose="020B0502020202020204" pitchFamily="34" charset="0"/>
                </a:rPr>
                <a:t>σ</a:t>
              </a:r>
              <a:endParaRPr lang="it-IT" sz="2800" dirty="0">
                <a:solidFill>
                  <a:srgbClr val="64A200"/>
                </a:solidFill>
              </a:endParaRPr>
            </a:p>
          </p:txBody>
        </p:sp>
        <p:cxnSp>
          <p:nvCxnSpPr>
            <p:cNvPr id="6" name="Connettore 1 5">
              <a:extLst>
                <a:ext uri="{FF2B5EF4-FFF2-40B4-BE49-F238E27FC236}">
                  <a16:creationId xmlns:a16="http://schemas.microsoft.com/office/drawing/2014/main" id="{242007E6-815E-C4BB-59B3-FC00FDA84793}"/>
                </a:ext>
              </a:extLst>
            </p:cNvPr>
            <p:cNvCxnSpPr>
              <a:cxnSpLocks/>
            </p:cNvCxnSpPr>
            <p:nvPr/>
          </p:nvCxnSpPr>
          <p:spPr>
            <a:xfrm>
              <a:off x="8442434" y="3958045"/>
              <a:ext cx="1653643" cy="0"/>
            </a:xfrm>
            <a:prstGeom prst="line">
              <a:avLst/>
            </a:prstGeom>
            <a:ln w="50800">
              <a:solidFill>
                <a:srgbClr val="64A2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905304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FAB5F-982B-F8AF-D76C-6956CD2ED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lligrafia, Rettangolo, linea&#10;&#10;Il contenuto generato dall'IA potrebbe non essere corretto.">
            <a:extLst>
              <a:ext uri="{FF2B5EF4-FFF2-40B4-BE49-F238E27FC236}">
                <a16:creationId xmlns:a16="http://schemas.microsoft.com/office/drawing/2014/main" id="{25136DB8-BB4D-C035-D581-E97F45F13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980" y="1160674"/>
            <a:ext cx="2113021" cy="5071251"/>
          </a:xfrm>
          <a:prstGeom prst="rect">
            <a:avLst/>
          </a:prstGeom>
        </p:spPr>
      </p:pic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2F0151B8-7144-5163-E496-90D2A3B0AEEB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per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observed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source class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7943C94D-8707-1334-15A5-F27480217D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794"/>
          <a:stretch/>
        </p:blipFill>
        <p:spPr>
          <a:xfrm>
            <a:off x="1923998" y="1160674"/>
            <a:ext cx="6335486" cy="520981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9A89431E-BDB6-235D-7913-D1A8C0ED0244}"/>
              </a:ext>
            </a:extLst>
          </p:cNvPr>
          <p:cNvSpPr/>
          <p:nvPr/>
        </p:nvSpPr>
        <p:spPr>
          <a:xfrm>
            <a:off x="4543962" y="1748198"/>
            <a:ext cx="3674420" cy="373597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7D70EEF-5D4B-704D-5C72-30A6B8400631}"/>
              </a:ext>
            </a:extLst>
          </p:cNvPr>
          <p:cNvSpPr/>
          <p:nvPr/>
        </p:nvSpPr>
        <p:spPr>
          <a:xfrm>
            <a:off x="2926081" y="1748197"/>
            <a:ext cx="1157940" cy="373597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D487A7EC-CDDF-BAB5-4C70-9EC6B2B05478}"/>
              </a:ext>
            </a:extLst>
          </p:cNvPr>
          <p:cNvCxnSpPr>
            <a:cxnSpLocks/>
          </p:cNvCxnSpPr>
          <p:nvPr/>
        </p:nvCxnSpPr>
        <p:spPr>
          <a:xfrm>
            <a:off x="2926081" y="3958045"/>
            <a:ext cx="5251268" cy="0"/>
          </a:xfrm>
          <a:prstGeom prst="line">
            <a:avLst/>
          </a:prstGeom>
          <a:ln w="50800">
            <a:solidFill>
              <a:srgbClr val="64A2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FEE9306-FFF5-85F9-D280-8D709BD6B781}"/>
              </a:ext>
            </a:extLst>
          </p:cNvPr>
          <p:cNvCxnSpPr/>
          <p:nvPr/>
        </p:nvCxnSpPr>
        <p:spPr>
          <a:xfrm>
            <a:off x="4582424" y="2103120"/>
            <a:ext cx="0" cy="1854925"/>
          </a:xfrm>
          <a:prstGeom prst="straightConnector1">
            <a:avLst/>
          </a:prstGeom>
          <a:ln w="57150">
            <a:solidFill>
              <a:srgbClr val="64A2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CB026A61-84EB-DFF0-C922-957A4C75AA51}"/>
              </a:ext>
            </a:extLst>
          </p:cNvPr>
          <p:cNvSpPr/>
          <p:nvPr/>
        </p:nvSpPr>
        <p:spPr>
          <a:xfrm>
            <a:off x="7610619" y="5500049"/>
            <a:ext cx="215756" cy="7842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ED2FD47-F51E-8482-DCF1-63BDE9520256}"/>
              </a:ext>
            </a:extLst>
          </p:cNvPr>
          <p:cNvSpPr txBox="1"/>
          <p:nvPr/>
        </p:nvSpPr>
        <p:spPr>
          <a:xfrm>
            <a:off x="4582424" y="2507363"/>
            <a:ext cx="1247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0" dirty="0">
                <a:solidFill>
                  <a:srgbClr val="64A200"/>
                </a:solidFill>
                <a:latin typeface="Century Gothic" panose="020B0502020202020204" pitchFamily="34" charset="0"/>
              </a:rPr>
              <a:t>+4.5 </a:t>
            </a:r>
            <a:r>
              <a:rPr lang="el-GR" sz="2800" b="0" dirty="0">
                <a:solidFill>
                  <a:srgbClr val="64A200"/>
                </a:solidFill>
                <a:latin typeface="Century Gothic" panose="020B0502020202020204" pitchFamily="34" charset="0"/>
              </a:rPr>
              <a:t>σ</a:t>
            </a:r>
            <a:endParaRPr lang="it-IT" sz="2800" dirty="0">
              <a:solidFill>
                <a:srgbClr val="64A2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3BCE35-75AC-3F01-0322-D23A9E78F691}"/>
              </a:ext>
            </a:extLst>
          </p:cNvPr>
          <p:cNvSpPr txBox="1"/>
          <p:nvPr/>
        </p:nvSpPr>
        <p:spPr>
          <a:xfrm>
            <a:off x="8383629" y="1047670"/>
            <a:ext cx="124790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2800" b="0" dirty="0">
                <a:solidFill>
                  <a:srgbClr val="64A200"/>
                </a:solidFill>
                <a:latin typeface="Century Gothic" panose="020B0502020202020204" pitchFamily="34" charset="0"/>
              </a:rPr>
              <a:t>+3.6 </a:t>
            </a:r>
            <a:r>
              <a:rPr lang="el-GR" sz="2800" b="0" dirty="0">
                <a:solidFill>
                  <a:srgbClr val="64A200"/>
                </a:solidFill>
                <a:latin typeface="Century Gothic" panose="020B0502020202020204" pitchFamily="34" charset="0"/>
              </a:rPr>
              <a:t>σ</a:t>
            </a:r>
            <a:endParaRPr lang="it-IT" sz="2800" dirty="0">
              <a:solidFill>
                <a:srgbClr val="64A2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F91816A-6727-C4AA-2A74-0D5B867463A0}"/>
              </a:ext>
            </a:extLst>
          </p:cNvPr>
          <p:cNvSpPr txBox="1"/>
          <p:nvPr/>
        </p:nvSpPr>
        <p:spPr>
          <a:xfrm>
            <a:off x="8856055" y="768209"/>
            <a:ext cx="124790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2800" b="0" dirty="0">
                <a:solidFill>
                  <a:srgbClr val="64A200"/>
                </a:solidFill>
                <a:latin typeface="Century Gothic" panose="020B0502020202020204" pitchFamily="34" charset="0"/>
              </a:rPr>
              <a:t>+2.8 </a:t>
            </a:r>
            <a:r>
              <a:rPr lang="el-GR" sz="2800" b="0" dirty="0">
                <a:solidFill>
                  <a:srgbClr val="64A200"/>
                </a:solidFill>
                <a:latin typeface="Century Gothic" panose="020B0502020202020204" pitchFamily="34" charset="0"/>
              </a:rPr>
              <a:t>σ</a:t>
            </a:r>
            <a:endParaRPr lang="it-IT" sz="2800" dirty="0">
              <a:solidFill>
                <a:srgbClr val="64A200"/>
              </a:solidFill>
            </a:endParaRP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19E2996F-5EFF-6891-10D4-5DAD35F4A0EE}"/>
              </a:ext>
            </a:extLst>
          </p:cNvPr>
          <p:cNvCxnSpPr>
            <a:cxnSpLocks/>
          </p:cNvCxnSpPr>
          <p:nvPr/>
        </p:nvCxnSpPr>
        <p:spPr>
          <a:xfrm>
            <a:off x="8442434" y="3958045"/>
            <a:ext cx="1653643" cy="0"/>
          </a:xfrm>
          <a:prstGeom prst="line">
            <a:avLst/>
          </a:prstGeom>
          <a:ln w="50800">
            <a:solidFill>
              <a:srgbClr val="64A2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C09C54E2-AF8F-A104-5352-6D2F0D91E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564">
            <a:off x="1734311" y="2947403"/>
            <a:ext cx="8958061" cy="1438083"/>
          </a:xfrm>
          <a:prstGeom prst="rect">
            <a:avLst/>
          </a:prstGeom>
          <a:ln w="57150">
            <a:solidFill>
              <a:srgbClr val="E7CCA0"/>
            </a:solidFill>
          </a:ln>
        </p:spPr>
      </p:pic>
    </p:spTree>
    <p:extLst>
      <p:ext uri="{BB962C8B-B14F-4D97-AF65-F5344CB8AC3E}">
        <p14:creationId xmlns:p14="http://schemas.microsoft.com/office/powerpoint/2010/main" val="170919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1408F-185A-8CA3-BBC1-D60524DB0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3C30212A-2F26-B4D2-4EFA-7D50D8C1B44D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with solar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elevation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angle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A9902445-67AE-DA63-35D3-F4BD3BDC0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9" y="973560"/>
            <a:ext cx="75819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057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3DA3B-5F89-C875-950D-8A64A6C77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8BC1961-3590-4C1A-02EE-922F4C80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2" y="972614"/>
            <a:ext cx="7572378" cy="5679284"/>
          </a:xfrm>
          <a:prstGeom prst="rect">
            <a:avLst/>
          </a:prstGeom>
        </p:spPr>
      </p:pic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480846E0-9762-0F37-8148-78494999F520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with solar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elevation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angle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023380DA-87AA-6A69-2F68-F531BC9018A7}"/>
              </a:ext>
            </a:extLst>
          </p:cNvPr>
          <p:cNvCxnSpPr>
            <a:cxnSpLocks/>
          </p:cNvCxnSpPr>
          <p:nvPr/>
        </p:nvCxnSpPr>
        <p:spPr>
          <a:xfrm>
            <a:off x="1427024" y="4518877"/>
            <a:ext cx="2807278" cy="0"/>
          </a:xfrm>
          <a:prstGeom prst="line">
            <a:avLst/>
          </a:prstGeom>
          <a:ln w="50800">
            <a:solidFill>
              <a:srgbClr val="64A2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0DD8399C-D9F9-72CB-55D1-2A3BBD320255}"/>
              </a:ext>
            </a:extLst>
          </p:cNvPr>
          <p:cNvCxnSpPr>
            <a:cxnSpLocks/>
          </p:cNvCxnSpPr>
          <p:nvPr/>
        </p:nvCxnSpPr>
        <p:spPr>
          <a:xfrm flipH="1">
            <a:off x="4037600" y="2270051"/>
            <a:ext cx="2642190" cy="2312582"/>
          </a:xfrm>
          <a:prstGeom prst="line">
            <a:avLst/>
          </a:prstGeom>
          <a:ln w="50800">
            <a:solidFill>
              <a:srgbClr val="64A2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7418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983BA-B097-D4DA-3AF4-8A1707272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e 35">
            <a:extLst>
              <a:ext uri="{FF2B5EF4-FFF2-40B4-BE49-F238E27FC236}">
                <a16:creationId xmlns:a16="http://schemas.microsoft.com/office/drawing/2014/main" id="{7194E883-6E0E-C319-9341-C7AA5656094F}"/>
              </a:ext>
            </a:extLst>
          </p:cNvPr>
          <p:cNvSpPr/>
          <p:nvPr/>
        </p:nvSpPr>
        <p:spPr>
          <a:xfrm>
            <a:off x="5716031" y="1913629"/>
            <a:ext cx="7383993" cy="7157369"/>
          </a:xfrm>
          <a:prstGeom prst="ellipse">
            <a:avLst/>
          </a:prstGeom>
          <a:noFill/>
          <a:ln w="57150">
            <a:solidFill>
              <a:srgbClr val="E7CCA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57924"/>
                      <a:gd name="connsiteY0" fmla="*/ 3226792 h 6453584"/>
                      <a:gd name="connsiteX1" fmla="*/ 3328962 w 6657924"/>
                      <a:gd name="connsiteY1" fmla="*/ 0 h 6453584"/>
                      <a:gd name="connsiteX2" fmla="*/ 6657924 w 6657924"/>
                      <a:gd name="connsiteY2" fmla="*/ 3226792 h 6453584"/>
                      <a:gd name="connsiteX3" fmla="*/ 3328962 w 6657924"/>
                      <a:gd name="connsiteY3" fmla="*/ 6453584 h 6453584"/>
                      <a:gd name="connsiteX4" fmla="*/ 0 w 6657924"/>
                      <a:gd name="connsiteY4" fmla="*/ 3226792 h 6453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57924" h="6453584" extrusionOk="0">
                        <a:moveTo>
                          <a:pt x="0" y="3226792"/>
                        </a:moveTo>
                        <a:cubicBezTo>
                          <a:pt x="-210557" y="1314808"/>
                          <a:pt x="1428057" y="23408"/>
                          <a:pt x="3328962" y="0"/>
                        </a:cubicBezTo>
                        <a:cubicBezTo>
                          <a:pt x="5538105" y="78022"/>
                          <a:pt x="6291874" y="1456323"/>
                          <a:pt x="6657924" y="3226792"/>
                        </a:cubicBezTo>
                        <a:cubicBezTo>
                          <a:pt x="6492941" y="5170014"/>
                          <a:pt x="5117399" y="6730492"/>
                          <a:pt x="3328962" y="6453584"/>
                        </a:cubicBezTo>
                        <a:cubicBezTo>
                          <a:pt x="1246663" y="6320215"/>
                          <a:pt x="436690" y="5217554"/>
                          <a:pt x="0" y="322679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26FAE95-8AB3-40DE-58BB-32E00B86FEA8}"/>
              </a:ext>
            </a:extLst>
          </p:cNvPr>
          <p:cNvSpPr/>
          <p:nvPr/>
        </p:nvSpPr>
        <p:spPr>
          <a:xfrm>
            <a:off x="6879502" y="3068073"/>
            <a:ext cx="5090920" cy="4934674"/>
          </a:xfrm>
          <a:prstGeom prst="ellipse">
            <a:avLst/>
          </a:prstGeom>
          <a:solidFill>
            <a:srgbClr val="4B3A6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EEB0CA3-4678-2917-D21E-8DAAF4F9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915" y="2618301"/>
            <a:ext cx="517803" cy="502685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2F8947F7-EADE-BDB6-2D05-8E4F51E802BA}"/>
              </a:ext>
            </a:extLst>
          </p:cNvPr>
          <p:cNvSpPr/>
          <p:nvPr/>
        </p:nvSpPr>
        <p:spPr>
          <a:xfrm rot="1201006">
            <a:off x="-2412816" y="974687"/>
            <a:ext cx="12176787" cy="5019436"/>
          </a:xfrm>
          <a:prstGeom prst="rect">
            <a:avLst/>
          </a:prstGeom>
          <a:solidFill>
            <a:schemeClr val="tx1">
              <a:alpha val="1986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BF220531-8EF7-F55D-3A56-5596F9B7BC22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with solar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elevation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angle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21FE0DCD-8055-4E73-B0DB-DAF93A43D0DD}"/>
              </a:ext>
            </a:extLst>
          </p:cNvPr>
          <p:cNvCxnSpPr>
            <a:cxnSpLocks/>
          </p:cNvCxnSpPr>
          <p:nvPr/>
        </p:nvCxnSpPr>
        <p:spPr>
          <a:xfrm>
            <a:off x="9408028" y="5433955"/>
            <a:ext cx="1535771" cy="561334"/>
          </a:xfrm>
          <a:prstGeom prst="straightConnector1">
            <a:avLst/>
          </a:prstGeom>
          <a:ln w="57150">
            <a:solidFill>
              <a:srgbClr val="E7CC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me-domain astronomy">
            <a:extLst>
              <a:ext uri="{FF2B5EF4-FFF2-40B4-BE49-F238E27FC236}">
                <a16:creationId xmlns:a16="http://schemas.microsoft.com/office/drawing/2014/main" id="{5B597EF1-2955-AE7C-1615-DAA19F419015}"/>
              </a:ext>
            </a:extLst>
          </p:cNvPr>
          <p:cNvSpPr txBox="1"/>
          <p:nvPr/>
        </p:nvSpPr>
        <p:spPr>
          <a:xfrm rot="1191845">
            <a:off x="9920861" y="5424661"/>
            <a:ext cx="2190038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rgbClr val="E7CCA0"/>
                </a:solidFill>
                <a:latin typeface="Century Gothic" panose="020B0502020202020204" pitchFamily="34" charset="0"/>
              </a:rPr>
              <a:t>Sun</a:t>
            </a:r>
            <a:endParaRPr sz="2800" b="0" dirty="0">
              <a:solidFill>
                <a:srgbClr val="E7CCA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me-domain astronomy">
            <a:extLst>
              <a:ext uri="{FF2B5EF4-FFF2-40B4-BE49-F238E27FC236}">
                <a16:creationId xmlns:a16="http://schemas.microsoft.com/office/drawing/2014/main" id="{BF40D3C2-420F-8474-2DBF-ABDFE18A3B65}"/>
              </a:ext>
            </a:extLst>
          </p:cNvPr>
          <p:cNvSpPr txBox="1"/>
          <p:nvPr/>
        </p:nvSpPr>
        <p:spPr>
          <a:xfrm rot="17393198">
            <a:off x="5642355" y="4881167"/>
            <a:ext cx="5006530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Earth’s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shadow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Arco 12">
            <a:extLst>
              <a:ext uri="{FF2B5EF4-FFF2-40B4-BE49-F238E27FC236}">
                <a16:creationId xmlns:a16="http://schemas.microsoft.com/office/drawing/2014/main" id="{51CE11DD-B5D8-4D9B-4798-5EA8CC96E7EA}"/>
              </a:ext>
            </a:extLst>
          </p:cNvPr>
          <p:cNvSpPr/>
          <p:nvPr/>
        </p:nvSpPr>
        <p:spPr>
          <a:xfrm rot="3006807">
            <a:off x="9090778" y="5108464"/>
            <a:ext cx="736386" cy="736386"/>
          </a:xfrm>
          <a:prstGeom prst="arc">
            <a:avLst>
              <a:gd name="adj1" fmla="val 18201029"/>
              <a:gd name="adj2" fmla="val 19296737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me-domain astronomy">
            <a:extLst>
              <a:ext uri="{FF2B5EF4-FFF2-40B4-BE49-F238E27FC236}">
                <a16:creationId xmlns:a16="http://schemas.microsoft.com/office/drawing/2014/main" id="{B6132E9B-D1EA-F792-33B6-88EFC2B26AAB}"/>
              </a:ext>
            </a:extLst>
          </p:cNvPr>
          <p:cNvSpPr txBox="1"/>
          <p:nvPr/>
        </p:nvSpPr>
        <p:spPr>
          <a:xfrm>
            <a:off x="9950598" y="5293994"/>
            <a:ext cx="747581" cy="420628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-20°</a:t>
            </a:r>
            <a:endParaRPr sz="24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46247A8C-1C61-D8B2-5C01-87AB66F1770A}"/>
              </a:ext>
            </a:extLst>
          </p:cNvPr>
          <p:cNvCxnSpPr>
            <a:cxnSpLocks/>
          </p:cNvCxnSpPr>
          <p:nvPr/>
        </p:nvCxnSpPr>
        <p:spPr>
          <a:xfrm flipH="1">
            <a:off x="9370594" y="5432310"/>
            <a:ext cx="666247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magine 29">
            <a:extLst>
              <a:ext uri="{FF2B5EF4-FFF2-40B4-BE49-F238E27FC236}">
                <a16:creationId xmlns:a16="http://schemas.microsoft.com/office/drawing/2014/main" id="{C6C9A8D1-3BC9-32BF-DFCE-8B54EB8A5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2" y="972614"/>
            <a:ext cx="7572378" cy="5679284"/>
          </a:xfrm>
          <a:prstGeom prst="rect">
            <a:avLst/>
          </a:prstGeom>
        </p:spPr>
      </p:pic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0E966758-04AD-0809-3C62-4A0E9E4D6F4F}"/>
              </a:ext>
            </a:extLst>
          </p:cNvPr>
          <p:cNvCxnSpPr>
            <a:cxnSpLocks/>
          </p:cNvCxnSpPr>
          <p:nvPr/>
        </p:nvCxnSpPr>
        <p:spPr>
          <a:xfrm>
            <a:off x="1427024" y="4518877"/>
            <a:ext cx="2807278" cy="0"/>
          </a:xfrm>
          <a:prstGeom prst="line">
            <a:avLst/>
          </a:prstGeom>
          <a:ln w="50800">
            <a:solidFill>
              <a:srgbClr val="64A2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D0834A7A-AFFF-246A-59D4-3CBEA8CE11A7}"/>
              </a:ext>
            </a:extLst>
          </p:cNvPr>
          <p:cNvCxnSpPr>
            <a:cxnSpLocks/>
          </p:cNvCxnSpPr>
          <p:nvPr/>
        </p:nvCxnSpPr>
        <p:spPr>
          <a:xfrm flipH="1">
            <a:off x="4037600" y="2270051"/>
            <a:ext cx="2642190" cy="2312582"/>
          </a:xfrm>
          <a:prstGeom prst="line">
            <a:avLst/>
          </a:prstGeom>
          <a:ln w="50800">
            <a:solidFill>
              <a:srgbClr val="64A2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FC9DDE32-416B-3A25-32E9-C961547357A9}"/>
              </a:ext>
            </a:extLst>
          </p:cNvPr>
          <p:cNvGrpSpPr/>
          <p:nvPr/>
        </p:nvGrpSpPr>
        <p:grpSpPr>
          <a:xfrm>
            <a:off x="9565853" y="313312"/>
            <a:ext cx="1073027" cy="2427183"/>
            <a:chOff x="9642423" y="1264145"/>
            <a:chExt cx="1073027" cy="2427183"/>
          </a:xfrm>
        </p:grpSpPr>
        <p:cxnSp>
          <p:nvCxnSpPr>
            <p:cNvPr id="44" name="Connettore 2 43">
              <a:extLst>
                <a:ext uri="{FF2B5EF4-FFF2-40B4-BE49-F238E27FC236}">
                  <a16:creationId xmlns:a16="http://schemas.microsoft.com/office/drawing/2014/main" id="{B82E2B1E-7236-48A3-3CAF-9A7C61724B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2423" y="1671115"/>
              <a:ext cx="434822" cy="2020213"/>
            </a:xfrm>
            <a:prstGeom prst="straightConnector1">
              <a:avLst/>
            </a:prstGeom>
            <a:ln w="57150">
              <a:solidFill>
                <a:srgbClr val="4B3A6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ime-domain astronomy">
              <a:extLst>
                <a:ext uri="{FF2B5EF4-FFF2-40B4-BE49-F238E27FC236}">
                  <a16:creationId xmlns:a16="http://schemas.microsoft.com/office/drawing/2014/main" id="{ED07D8B5-8458-9C71-0E23-03FC2DE94B27}"/>
                </a:ext>
              </a:extLst>
            </p:cNvPr>
            <p:cNvSpPr txBox="1"/>
            <p:nvPr/>
          </p:nvSpPr>
          <p:spPr>
            <a:xfrm rot="16933494">
              <a:off x="9379340" y="2118072"/>
              <a:ext cx="2190038" cy="482183"/>
            </a:xfrm>
            <a:prstGeom prst="rect">
              <a:avLst/>
            </a:prstGeom>
            <a:ln w="12700">
              <a:miter lim="400000"/>
            </a:ln>
            <a:effectLst>
              <a:outerShdw dist="9672" sx="1000" sy="1000" rotWithShape="0">
                <a:srgbClr val="000000"/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sz="7000" b="1">
                  <a:solidFill>
                    <a:srgbClr val="FFFFFF"/>
                  </a:solidFill>
                </a:defRPr>
              </a:lvl1pPr>
            </a:lstStyle>
            <a:p>
              <a:r>
                <a:rPr lang="it-IT" sz="2800" b="0" dirty="0">
                  <a:solidFill>
                    <a:srgbClr val="3B294F"/>
                  </a:solidFill>
                  <a:latin typeface="Century Gothic" panose="020B0502020202020204" pitchFamily="34" charset="0"/>
                </a:rPr>
                <a:t>Line of </a:t>
              </a:r>
              <a:r>
                <a:rPr lang="it-IT" sz="2800" b="0" dirty="0" err="1">
                  <a:solidFill>
                    <a:srgbClr val="3B294F"/>
                  </a:solidFill>
                  <a:latin typeface="Century Gothic" panose="020B0502020202020204" pitchFamily="34" charset="0"/>
                </a:rPr>
                <a:t>sight</a:t>
              </a:r>
              <a:endParaRPr sz="2800" b="0" dirty="0">
                <a:solidFill>
                  <a:srgbClr val="3B294F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7" name="Immagine 46" descr="Immagine che contiene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99422B73-CBC4-D97C-9B34-445D0615B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667" y="1465693"/>
            <a:ext cx="794814" cy="794814"/>
          </a:xfrm>
          <a:prstGeom prst="rect">
            <a:avLst/>
          </a:prstGeom>
        </p:spPr>
      </p:pic>
      <p:cxnSp>
        <p:nvCxnSpPr>
          <p:cNvPr id="48" name="Connettore 1 47">
            <a:extLst>
              <a:ext uri="{FF2B5EF4-FFF2-40B4-BE49-F238E27FC236}">
                <a16:creationId xmlns:a16="http://schemas.microsoft.com/office/drawing/2014/main" id="{3F2E9D11-34AC-65CF-DC8C-A24A47D50C0E}"/>
              </a:ext>
            </a:extLst>
          </p:cNvPr>
          <p:cNvCxnSpPr>
            <a:cxnSpLocks/>
          </p:cNvCxnSpPr>
          <p:nvPr/>
        </p:nvCxnSpPr>
        <p:spPr>
          <a:xfrm>
            <a:off x="5656702" y="1405467"/>
            <a:ext cx="0" cy="4589822"/>
          </a:xfrm>
          <a:prstGeom prst="line">
            <a:avLst/>
          </a:prstGeom>
          <a:ln w="50800">
            <a:solidFill>
              <a:srgbClr val="C1AB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50295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23C90-445D-3778-0110-E3D0C299C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>
            <a:extLst>
              <a:ext uri="{FF2B5EF4-FFF2-40B4-BE49-F238E27FC236}">
                <a16:creationId xmlns:a16="http://schemas.microsoft.com/office/drawing/2014/main" id="{54A00230-9B31-3DE5-03A5-2E99203D2312}"/>
              </a:ext>
            </a:extLst>
          </p:cNvPr>
          <p:cNvSpPr/>
          <p:nvPr/>
        </p:nvSpPr>
        <p:spPr>
          <a:xfrm>
            <a:off x="5716031" y="1913629"/>
            <a:ext cx="7383993" cy="7157369"/>
          </a:xfrm>
          <a:prstGeom prst="ellipse">
            <a:avLst/>
          </a:prstGeom>
          <a:noFill/>
          <a:ln w="57150">
            <a:solidFill>
              <a:srgbClr val="E7CCA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57924"/>
                      <a:gd name="connsiteY0" fmla="*/ 3226792 h 6453584"/>
                      <a:gd name="connsiteX1" fmla="*/ 3328962 w 6657924"/>
                      <a:gd name="connsiteY1" fmla="*/ 0 h 6453584"/>
                      <a:gd name="connsiteX2" fmla="*/ 6657924 w 6657924"/>
                      <a:gd name="connsiteY2" fmla="*/ 3226792 h 6453584"/>
                      <a:gd name="connsiteX3" fmla="*/ 3328962 w 6657924"/>
                      <a:gd name="connsiteY3" fmla="*/ 6453584 h 6453584"/>
                      <a:gd name="connsiteX4" fmla="*/ 0 w 6657924"/>
                      <a:gd name="connsiteY4" fmla="*/ 3226792 h 6453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57924" h="6453584" extrusionOk="0">
                        <a:moveTo>
                          <a:pt x="0" y="3226792"/>
                        </a:moveTo>
                        <a:cubicBezTo>
                          <a:pt x="-210557" y="1314808"/>
                          <a:pt x="1428057" y="23408"/>
                          <a:pt x="3328962" y="0"/>
                        </a:cubicBezTo>
                        <a:cubicBezTo>
                          <a:pt x="5538105" y="78022"/>
                          <a:pt x="6291874" y="1456323"/>
                          <a:pt x="6657924" y="3226792"/>
                        </a:cubicBezTo>
                        <a:cubicBezTo>
                          <a:pt x="6492941" y="5170014"/>
                          <a:pt x="5117399" y="6730492"/>
                          <a:pt x="3328962" y="6453584"/>
                        </a:cubicBezTo>
                        <a:cubicBezTo>
                          <a:pt x="1246663" y="6320215"/>
                          <a:pt x="436690" y="5217554"/>
                          <a:pt x="0" y="322679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8479740E-27A0-0584-DF23-8E0C251269C8}"/>
              </a:ext>
            </a:extLst>
          </p:cNvPr>
          <p:cNvSpPr/>
          <p:nvPr/>
        </p:nvSpPr>
        <p:spPr>
          <a:xfrm>
            <a:off x="6879502" y="3068073"/>
            <a:ext cx="5090920" cy="4934674"/>
          </a:xfrm>
          <a:prstGeom prst="ellipse">
            <a:avLst/>
          </a:prstGeom>
          <a:solidFill>
            <a:srgbClr val="4B3A6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795057E-FCAC-C48B-1A3C-63C2F398A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915" y="2618301"/>
            <a:ext cx="517803" cy="502685"/>
          </a:xfrm>
          <a:prstGeom prst="rect">
            <a:avLst/>
          </a:prstGeom>
        </p:spPr>
      </p:pic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5A4964A7-F455-804B-26F2-56910778D9B4}"/>
              </a:ext>
            </a:extLst>
          </p:cNvPr>
          <p:cNvCxnSpPr>
            <a:cxnSpLocks/>
          </p:cNvCxnSpPr>
          <p:nvPr/>
        </p:nvCxnSpPr>
        <p:spPr>
          <a:xfrm>
            <a:off x="9399561" y="5417021"/>
            <a:ext cx="259926" cy="1305512"/>
          </a:xfrm>
          <a:prstGeom prst="straightConnector1">
            <a:avLst/>
          </a:prstGeom>
          <a:ln w="57150">
            <a:solidFill>
              <a:srgbClr val="E7CC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me-domain astronomy">
            <a:extLst>
              <a:ext uri="{FF2B5EF4-FFF2-40B4-BE49-F238E27FC236}">
                <a16:creationId xmlns:a16="http://schemas.microsoft.com/office/drawing/2014/main" id="{9C70A49D-9B5C-A343-0373-17392B35FFD3}"/>
              </a:ext>
            </a:extLst>
          </p:cNvPr>
          <p:cNvSpPr txBox="1"/>
          <p:nvPr/>
        </p:nvSpPr>
        <p:spPr>
          <a:xfrm rot="4801001">
            <a:off x="8841738" y="6139523"/>
            <a:ext cx="2190038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rgbClr val="E7CCA0"/>
                </a:solidFill>
                <a:latin typeface="Century Gothic" panose="020B0502020202020204" pitchFamily="34" charset="0"/>
              </a:rPr>
              <a:t>Sun</a:t>
            </a:r>
            <a:endParaRPr sz="2800" b="0" dirty="0">
              <a:solidFill>
                <a:srgbClr val="E7CCA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me-domain astronomy">
            <a:extLst>
              <a:ext uri="{FF2B5EF4-FFF2-40B4-BE49-F238E27FC236}">
                <a16:creationId xmlns:a16="http://schemas.microsoft.com/office/drawing/2014/main" id="{9AA454B8-163E-697F-FD38-25C670F8816D}"/>
              </a:ext>
            </a:extLst>
          </p:cNvPr>
          <p:cNvSpPr txBox="1"/>
          <p:nvPr/>
        </p:nvSpPr>
        <p:spPr>
          <a:xfrm rot="21044295">
            <a:off x="6683761" y="3932900"/>
            <a:ext cx="5006530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Earth’s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shadow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Arco 12">
            <a:extLst>
              <a:ext uri="{FF2B5EF4-FFF2-40B4-BE49-F238E27FC236}">
                <a16:creationId xmlns:a16="http://schemas.microsoft.com/office/drawing/2014/main" id="{95288A40-1596-5893-E654-9987F9233890}"/>
              </a:ext>
            </a:extLst>
          </p:cNvPr>
          <p:cNvSpPr/>
          <p:nvPr/>
        </p:nvSpPr>
        <p:spPr>
          <a:xfrm rot="3006807">
            <a:off x="9090778" y="5108464"/>
            <a:ext cx="736386" cy="736386"/>
          </a:xfrm>
          <a:prstGeom prst="arc">
            <a:avLst>
              <a:gd name="adj1" fmla="val 18201029"/>
              <a:gd name="adj2" fmla="val 1855207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me-domain astronomy">
            <a:extLst>
              <a:ext uri="{FF2B5EF4-FFF2-40B4-BE49-F238E27FC236}">
                <a16:creationId xmlns:a16="http://schemas.microsoft.com/office/drawing/2014/main" id="{EB117874-6CD7-E4A8-656F-01DD0DF73A52}"/>
              </a:ext>
            </a:extLst>
          </p:cNvPr>
          <p:cNvSpPr txBox="1"/>
          <p:nvPr/>
        </p:nvSpPr>
        <p:spPr>
          <a:xfrm>
            <a:off x="9698766" y="5601724"/>
            <a:ext cx="747581" cy="420628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-80°</a:t>
            </a:r>
            <a:endParaRPr sz="24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FC306BDD-14F0-4BDB-B4DE-EDE5D993152B}"/>
              </a:ext>
            </a:extLst>
          </p:cNvPr>
          <p:cNvCxnSpPr>
            <a:cxnSpLocks/>
          </p:cNvCxnSpPr>
          <p:nvPr/>
        </p:nvCxnSpPr>
        <p:spPr>
          <a:xfrm flipH="1">
            <a:off x="9370594" y="5432310"/>
            <a:ext cx="666247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97C5620-3A59-5BF9-741B-D3B7CF619060}"/>
              </a:ext>
            </a:extLst>
          </p:cNvPr>
          <p:cNvGrpSpPr/>
          <p:nvPr/>
        </p:nvGrpSpPr>
        <p:grpSpPr>
          <a:xfrm>
            <a:off x="9565853" y="313312"/>
            <a:ext cx="1073027" cy="2427183"/>
            <a:chOff x="9642423" y="1264145"/>
            <a:chExt cx="1073027" cy="2427183"/>
          </a:xfrm>
        </p:grpSpPr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E86D2EDD-049D-B378-E98A-DDE897AF1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2423" y="1671115"/>
              <a:ext cx="434822" cy="2020213"/>
            </a:xfrm>
            <a:prstGeom prst="straightConnector1">
              <a:avLst/>
            </a:prstGeom>
            <a:ln w="57150">
              <a:solidFill>
                <a:srgbClr val="4B3A6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ime-domain astronomy">
              <a:extLst>
                <a:ext uri="{FF2B5EF4-FFF2-40B4-BE49-F238E27FC236}">
                  <a16:creationId xmlns:a16="http://schemas.microsoft.com/office/drawing/2014/main" id="{36046632-06F6-E2A8-D105-68DE49E073E2}"/>
                </a:ext>
              </a:extLst>
            </p:cNvPr>
            <p:cNvSpPr txBox="1"/>
            <p:nvPr/>
          </p:nvSpPr>
          <p:spPr>
            <a:xfrm rot="16933494">
              <a:off x="9379340" y="2118072"/>
              <a:ext cx="2190038" cy="482183"/>
            </a:xfrm>
            <a:prstGeom prst="rect">
              <a:avLst/>
            </a:prstGeom>
            <a:ln w="12700">
              <a:miter lim="400000"/>
            </a:ln>
            <a:effectLst>
              <a:outerShdw dist="9672" sx="1000" sy="1000" rotWithShape="0">
                <a:srgbClr val="000000"/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sz="7000" b="1">
                  <a:solidFill>
                    <a:srgbClr val="FFFFFF"/>
                  </a:solidFill>
                </a:defRPr>
              </a:lvl1pPr>
            </a:lstStyle>
            <a:p>
              <a:r>
                <a:rPr lang="it-IT" sz="2800" b="0" dirty="0">
                  <a:solidFill>
                    <a:srgbClr val="3B294F"/>
                  </a:solidFill>
                  <a:latin typeface="Century Gothic" panose="020B0502020202020204" pitchFamily="34" charset="0"/>
                </a:rPr>
                <a:t>Line of </a:t>
              </a:r>
              <a:r>
                <a:rPr lang="it-IT" sz="2800" b="0" dirty="0" err="1">
                  <a:solidFill>
                    <a:srgbClr val="3B294F"/>
                  </a:solidFill>
                  <a:latin typeface="Century Gothic" panose="020B0502020202020204" pitchFamily="34" charset="0"/>
                </a:rPr>
                <a:t>sight</a:t>
              </a:r>
              <a:endParaRPr sz="2800" b="0" dirty="0">
                <a:solidFill>
                  <a:srgbClr val="3B294F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3" name="Immagine 22" descr="Immagine che contiene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25F43D66-1D50-BD07-98B5-5F13A6024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667" y="1465693"/>
            <a:ext cx="794814" cy="794814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552BA0C7-18BB-90A6-2467-179734A59F66}"/>
              </a:ext>
            </a:extLst>
          </p:cNvPr>
          <p:cNvSpPr/>
          <p:nvPr/>
        </p:nvSpPr>
        <p:spPr>
          <a:xfrm rot="4799840">
            <a:off x="4027759" y="-1616223"/>
            <a:ext cx="9173785" cy="5019436"/>
          </a:xfrm>
          <a:prstGeom prst="rect">
            <a:avLst/>
          </a:prstGeom>
          <a:solidFill>
            <a:schemeClr val="tx1">
              <a:alpha val="1986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ACA36B00-B75D-2D98-BFAB-5AD744F123F5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with solar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elevation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angle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ime-domain astronomy">
            <a:extLst>
              <a:ext uri="{FF2B5EF4-FFF2-40B4-BE49-F238E27FC236}">
                <a16:creationId xmlns:a16="http://schemas.microsoft.com/office/drawing/2014/main" id="{39D1EF3E-84C3-BA96-25F8-828756D693AF}"/>
              </a:ext>
            </a:extLst>
          </p:cNvPr>
          <p:cNvSpPr txBox="1"/>
          <p:nvPr/>
        </p:nvSpPr>
        <p:spPr>
          <a:xfrm rot="21044295">
            <a:off x="6682650" y="3927397"/>
            <a:ext cx="5006530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Earth’s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shadow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BBDD5C3-C1A8-CE16-AAA6-22274B313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2" y="972614"/>
            <a:ext cx="7572378" cy="5679284"/>
          </a:xfrm>
          <a:prstGeom prst="rect">
            <a:avLst/>
          </a:prstGeom>
        </p:spPr>
      </p:pic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8F8C6D5B-0E4A-DEE7-9F44-F83DF21C8EF0}"/>
              </a:ext>
            </a:extLst>
          </p:cNvPr>
          <p:cNvCxnSpPr>
            <a:cxnSpLocks/>
          </p:cNvCxnSpPr>
          <p:nvPr/>
        </p:nvCxnSpPr>
        <p:spPr>
          <a:xfrm>
            <a:off x="1427024" y="4518877"/>
            <a:ext cx="2807278" cy="0"/>
          </a:xfrm>
          <a:prstGeom prst="line">
            <a:avLst/>
          </a:prstGeom>
          <a:ln w="50800">
            <a:solidFill>
              <a:srgbClr val="64A2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>
            <a:extLst>
              <a:ext uri="{FF2B5EF4-FFF2-40B4-BE49-F238E27FC236}">
                <a16:creationId xmlns:a16="http://schemas.microsoft.com/office/drawing/2014/main" id="{5370482D-F81B-72BC-FBF5-B8A80389C10D}"/>
              </a:ext>
            </a:extLst>
          </p:cNvPr>
          <p:cNvCxnSpPr>
            <a:cxnSpLocks/>
          </p:cNvCxnSpPr>
          <p:nvPr/>
        </p:nvCxnSpPr>
        <p:spPr>
          <a:xfrm flipH="1">
            <a:off x="4037600" y="2270051"/>
            <a:ext cx="2642190" cy="2312582"/>
          </a:xfrm>
          <a:prstGeom prst="line">
            <a:avLst/>
          </a:prstGeom>
          <a:ln w="50800">
            <a:solidFill>
              <a:srgbClr val="64A2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>
            <a:extLst>
              <a:ext uri="{FF2B5EF4-FFF2-40B4-BE49-F238E27FC236}">
                <a16:creationId xmlns:a16="http://schemas.microsoft.com/office/drawing/2014/main" id="{1AE02281-276F-AE65-1725-7E50B48D9653}"/>
              </a:ext>
            </a:extLst>
          </p:cNvPr>
          <p:cNvCxnSpPr>
            <a:cxnSpLocks/>
          </p:cNvCxnSpPr>
          <p:nvPr/>
        </p:nvCxnSpPr>
        <p:spPr>
          <a:xfrm>
            <a:off x="1660425" y="1405467"/>
            <a:ext cx="0" cy="4589822"/>
          </a:xfrm>
          <a:prstGeom prst="line">
            <a:avLst/>
          </a:prstGeom>
          <a:ln w="50800">
            <a:solidFill>
              <a:srgbClr val="C1AB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30896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C1AC4-4A8C-71AF-A437-11CB3F92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>
            <a:extLst>
              <a:ext uri="{FF2B5EF4-FFF2-40B4-BE49-F238E27FC236}">
                <a16:creationId xmlns:a16="http://schemas.microsoft.com/office/drawing/2014/main" id="{FA7C66A1-A9A8-54CA-7FA0-DBB6F802B48E}"/>
              </a:ext>
            </a:extLst>
          </p:cNvPr>
          <p:cNvSpPr/>
          <p:nvPr/>
        </p:nvSpPr>
        <p:spPr>
          <a:xfrm>
            <a:off x="5716031" y="1913629"/>
            <a:ext cx="7383993" cy="7157369"/>
          </a:xfrm>
          <a:prstGeom prst="ellipse">
            <a:avLst/>
          </a:prstGeom>
          <a:noFill/>
          <a:ln w="57150">
            <a:solidFill>
              <a:srgbClr val="E7CCA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57924"/>
                      <a:gd name="connsiteY0" fmla="*/ 3226792 h 6453584"/>
                      <a:gd name="connsiteX1" fmla="*/ 3328962 w 6657924"/>
                      <a:gd name="connsiteY1" fmla="*/ 0 h 6453584"/>
                      <a:gd name="connsiteX2" fmla="*/ 6657924 w 6657924"/>
                      <a:gd name="connsiteY2" fmla="*/ 3226792 h 6453584"/>
                      <a:gd name="connsiteX3" fmla="*/ 3328962 w 6657924"/>
                      <a:gd name="connsiteY3" fmla="*/ 6453584 h 6453584"/>
                      <a:gd name="connsiteX4" fmla="*/ 0 w 6657924"/>
                      <a:gd name="connsiteY4" fmla="*/ 3226792 h 6453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57924" h="6453584" extrusionOk="0">
                        <a:moveTo>
                          <a:pt x="0" y="3226792"/>
                        </a:moveTo>
                        <a:cubicBezTo>
                          <a:pt x="-210557" y="1314808"/>
                          <a:pt x="1428057" y="23408"/>
                          <a:pt x="3328962" y="0"/>
                        </a:cubicBezTo>
                        <a:cubicBezTo>
                          <a:pt x="5538105" y="78022"/>
                          <a:pt x="6291874" y="1456323"/>
                          <a:pt x="6657924" y="3226792"/>
                        </a:cubicBezTo>
                        <a:cubicBezTo>
                          <a:pt x="6492941" y="5170014"/>
                          <a:pt x="5117399" y="6730492"/>
                          <a:pt x="3328962" y="6453584"/>
                        </a:cubicBezTo>
                        <a:cubicBezTo>
                          <a:pt x="1246663" y="6320215"/>
                          <a:pt x="436690" y="5217554"/>
                          <a:pt x="0" y="322679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0E5FE45-8D81-2930-3DC8-90D21926A19A}"/>
              </a:ext>
            </a:extLst>
          </p:cNvPr>
          <p:cNvSpPr/>
          <p:nvPr/>
        </p:nvSpPr>
        <p:spPr>
          <a:xfrm>
            <a:off x="6879502" y="3068073"/>
            <a:ext cx="5090920" cy="4934674"/>
          </a:xfrm>
          <a:prstGeom prst="ellipse">
            <a:avLst/>
          </a:prstGeom>
          <a:solidFill>
            <a:srgbClr val="4B3A6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607E283-5A17-6664-0543-C1BC497F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915" y="2618301"/>
            <a:ext cx="517803" cy="502685"/>
          </a:xfrm>
          <a:prstGeom prst="rect">
            <a:avLst/>
          </a:prstGeom>
        </p:spPr>
      </p:pic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FE064864-F139-705B-C390-ABDFE4022311}"/>
              </a:ext>
            </a:extLst>
          </p:cNvPr>
          <p:cNvCxnSpPr>
            <a:cxnSpLocks/>
          </p:cNvCxnSpPr>
          <p:nvPr/>
        </p:nvCxnSpPr>
        <p:spPr>
          <a:xfrm>
            <a:off x="9408028" y="5433955"/>
            <a:ext cx="1071533" cy="1359940"/>
          </a:xfrm>
          <a:prstGeom prst="straightConnector1">
            <a:avLst/>
          </a:prstGeom>
          <a:ln w="57150">
            <a:solidFill>
              <a:srgbClr val="E7CC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me-domain astronomy">
            <a:extLst>
              <a:ext uri="{FF2B5EF4-FFF2-40B4-BE49-F238E27FC236}">
                <a16:creationId xmlns:a16="http://schemas.microsoft.com/office/drawing/2014/main" id="{B69C40F1-1EBD-4AD8-892B-8584A7404EC5}"/>
              </a:ext>
            </a:extLst>
          </p:cNvPr>
          <p:cNvSpPr txBox="1"/>
          <p:nvPr/>
        </p:nvSpPr>
        <p:spPr>
          <a:xfrm rot="3109406">
            <a:off x="9439277" y="6045543"/>
            <a:ext cx="2190038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rgbClr val="E7CCA0"/>
                </a:solidFill>
                <a:latin typeface="Century Gothic" panose="020B0502020202020204" pitchFamily="34" charset="0"/>
              </a:rPr>
              <a:t>Sun</a:t>
            </a:r>
            <a:endParaRPr sz="2800" b="0" dirty="0">
              <a:solidFill>
                <a:srgbClr val="E7CCA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me-domain astronomy">
            <a:extLst>
              <a:ext uri="{FF2B5EF4-FFF2-40B4-BE49-F238E27FC236}">
                <a16:creationId xmlns:a16="http://schemas.microsoft.com/office/drawing/2014/main" id="{1FCE680C-9672-F623-3D32-1BCFA6A97BD1}"/>
              </a:ext>
            </a:extLst>
          </p:cNvPr>
          <p:cNvSpPr txBox="1"/>
          <p:nvPr/>
        </p:nvSpPr>
        <p:spPr>
          <a:xfrm rot="19282448">
            <a:off x="6387428" y="4610238"/>
            <a:ext cx="5006530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Earth’s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shadow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Arco 12">
            <a:extLst>
              <a:ext uri="{FF2B5EF4-FFF2-40B4-BE49-F238E27FC236}">
                <a16:creationId xmlns:a16="http://schemas.microsoft.com/office/drawing/2014/main" id="{2787C93C-1D65-8092-C1E9-C2DB242750C8}"/>
              </a:ext>
            </a:extLst>
          </p:cNvPr>
          <p:cNvSpPr/>
          <p:nvPr/>
        </p:nvSpPr>
        <p:spPr>
          <a:xfrm rot="3006807">
            <a:off x="9090778" y="5108464"/>
            <a:ext cx="736386" cy="736386"/>
          </a:xfrm>
          <a:prstGeom prst="arc">
            <a:avLst>
              <a:gd name="adj1" fmla="val 18201029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me-domain astronomy">
            <a:extLst>
              <a:ext uri="{FF2B5EF4-FFF2-40B4-BE49-F238E27FC236}">
                <a16:creationId xmlns:a16="http://schemas.microsoft.com/office/drawing/2014/main" id="{6382ADBD-252D-9F10-11B3-9A3CE9116320}"/>
              </a:ext>
            </a:extLst>
          </p:cNvPr>
          <p:cNvSpPr txBox="1"/>
          <p:nvPr/>
        </p:nvSpPr>
        <p:spPr>
          <a:xfrm>
            <a:off x="9749940" y="5492314"/>
            <a:ext cx="747581" cy="420628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-40°</a:t>
            </a:r>
            <a:endParaRPr sz="24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017B97D4-3C81-453E-F621-A5C113261C85}"/>
              </a:ext>
            </a:extLst>
          </p:cNvPr>
          <p:cNvCxnSpPr>
            <a:cxnSpLocks/>
          </p:cNvCxnSpPr>
          <p:nvPr/>
        </p:nvCxnSpPr>
        <p:spPr>
          <a:xfrm flipH="1">
            <a:off x="9370594" y="5432310"/>
            <a:ext cx="666247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D36ECC10-BB03-7CB9-B061-81467BAA71A6}"/>
              </a:ext>
            </a:extLst>
          </p:cNvPr>
          <p:cNvGrpSpPr/>
          <p:nvPr/>
        </p:nvGrpSpPr>
        <p:grpSpPr>
          <a:xfrm>
            <a:off x="9565853" y="313312"/>
            <a:ext cx="1073027" cy="2427183"/>
            <a:chOff x="9642423" y="1264145"/>
            <a:chExt cx="1073027" cy="2427183"/>
          </a:xfrm>
        </p:grpSpPr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4E8DECC3-1BEC-3CAB-6F43-F06A8ABC7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2423" y="1671115"/>
              <a:ext cx="434822" cy="2020213"/>
            </a:xfrm>
            <a:prstGeom prst="straightConnector1">
              <a:avLst/>
            </a:prstGeom>
            <a:ln w="57150">
              <a:solidFill>
                <a:srgbClr val="4B3A6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me-domain astronomy">
              <a:extLst>
                <a:ext uri="{FF2B5EF4-FFF2-40B4-BE49-F238E27FC236}">
                  <a16:creationId xmlns:a16="http://schemas.microsoft.com/office/drawing/2014/main" id="{5DC0D362-2556-B655-0DED-4A9EDB5FE9C3}"/>
                </a:ext>
              </a:extLst>
            </p:cNvPr>
            <p:cNvSpPr txBox="1"/>
            <p:nvPr/>
          </p:nvSpPr>
          <p:spPr>
            <a:xfrm rot="16933494">
              <a:off x="9379340" y="2118072"/>
              <a:ext cx="2190038" cy="482183"/>
            </a:xfrm>
            <a:prstGeom prst="rect">
              <a:avLst/>
            </a:prstGeom>
            <a:ln w="12700">
              <a:miter lim="400000"/>
            </a:ln>
            <a:effectLst>
              <a:outerShdw dist="9672" sx="1000" sy="1000" rotWithShape="0">
                <a:srgbClr val="000000"/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sz="7000" b="1">
                  <a:solidFill>
                    <a:srgbClr val="FFFFFF"/>
                  </a:solidFill>
                </a:defRPr>
              </a:lvl1pPr>
            </a:lstStyle>
            <a:p>
              <a:r>
                <a:rPr lang="it-IT" sz="2800" b="0" dirty="0">
                  <a:solidFill>
                    <a:srgbClr val="3B294F"/>
                  </a:solidFill>
                  <a:latin typeface="Century Gothic" panose="020B0502020202020204" pitchFamily="34" charset="0"/>
                </a:rPr>
                <a:t>Line of </a:t>
              </a:r>
              <a:r>
                <a:rPr lang="it-IT" sz="2800" b="0" dirty="0" err="1">
                  <a:solidFill>
                    <a:srgbClr val="3B294F"/>
                  </a:solidFill>
                  <a:latin typeface="Century Gothic" panose="020B0502020202020204" pitchFamily="34" charset="0"/>
                </a:rPr>
                <a:t>sight</a:t>
              </a:r>
              <a:endParaRPr sz="2800" b="0" dirty="0">
                <a:solidFill>
                  <a:srgbClr val="3B294F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3" name="Immagine 22" descr="Immagine che contiene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C7ECD781-8452-6E79-0ECB-F7751A1AA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667" y="1465693"/>
            <a:ext cx="794814" cy="794814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DB57BBF9-C7A2-6823-315A-8117F17E7955}"/>
              </a:ext>
            </a:extLst>
          </p:cNvPr>
          <p:cNvSpPr/>
          <p:nvPr/>
        </p:nvSpPr>
        <p:spPr>
          <a:xfrm rot="3079363">
            <a:off x="1912527" y="-623521"/>
            <a:ext cx="9173785" cy="5019436"/>
          </a:xfrm>
          <a:prstGeom prst="rect">
            <a:avLst/>
          </a:prstGeom>
          <a:solidFill>
            <a:schemeClr val="tx1">
              <a:alpha val="1986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420D3ADD-039C-4274-F996-5D2800D44D58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with solar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elevation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angle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962A644-A3B5-9399-A5AB-470F17AA2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2" y="972614"/>
            <a:ext cx="7572378" cy="5679284"/>
          </a:xfrm>
          <a:prstGeom prst="rect">
            <a:avLst/>
          </a:prstGeom>
        </p:spPr>
      </p:pic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5497358D-68AE-99AF-D9C4-F6574ACABD9D}"/>
              </a:ext>
            </a:extLst>
          </p:cNvPr>
          <p:cNvCxnSpPr>
            <a:cxnSpLocks/>
          </p:cNvCxnSpPr>
          <p:nvPr/>
        </p:nvCxnSpPr>
        <p:spPr>
          <a:xfrm>
            <a:off x="1427024" y="4518877"/>
            <a:ext cx="2807278" cy="0"/>
          </a:xfrm>
          <a:prstGeom prst="line">
            <a:avLst/>
          </a:prstGeom>
          <a:ln w="50800">
            <a:solidFill>
              <a:srgbClr val="64A2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EBDC1C6D-988B-E3A1-F959-007EE41F7560}"/>
              </a:ext>
            </a:extLst>
          </p:cNvPr>
          <p:cNvCxnSpPr>
            <a:cxnSpLocks/>
          </p:cNvCxnSpPr>
          <p:nvPr/>
        </p:nvCxnSpPr>
        <p:spPr>
          <a:xfrm flipH="1">
            <a:off x="4037600" y="2270051"/>
            <a:ext cx="2642190" cy="2312582"/>
          </a:xfrm>
          <a:prstGeom prst="line">
            <a:avLst/>
          </a:prstGeom>
          <a:ln w="50800">
            <a:solidFill>
              <a:srgbClr val="64A2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id="{14BE2BBE-CD18-1BAA-8BB0-28308FD8B222}"/>
              </a:ext>
            </a:extLst>
          </p:cNvPr>
          <p:cNvCxnSpPr>
            <a:cxnSpLocks/>
          </p:cNvCxnSpPr>
          <p:nvPr/>
        </p:nvCxnSpPr>
        <p:spPr>
          <a:xfrm>
            <a:off x="4183498" y="1405467"/>
            <a:ext cx="0" cy="4589822"/>
          </a:xfrm>
          <a:prstGeom prst="line">
            <a:avLst/>
          </a:prstGeom>
          <a:ln w="50800">
            <a:solidFill>
              <a:srgbClr val="C1AB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me-domain astronomy">
            <a:extLst>
              <a:ext uri="{FF2B5EF4-FFF2-40B4-BE49-F238E27FC236}">
                <a16:creationId xmlns:a16="http://schemas.microsoft.com/office/drawing/2014/main" id="{59362547-6F78-F52D-E5AC-2A8D66BE496B}"/>
              </a:ext>
            </a:extLst>
          </p:cNvPr>
          <p:cNvSpPr txBox="1"/>
          <p:nvPr/>
        </p:nvSpPr>
        <p:spPr>
          <a:xfrm rot="19282448">
            <a:off x="6387428" y="4608167"/>
            <a:ext cx="5006530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Earth’s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shadow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635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8445B-555D-1B8F-D9DB-803A020D7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me-domain astronomy">
            <a:extLst>
              <a:ext uri="{FF2B5EF4-FFF2-40B4-BE49-F238E27FC236}">
                <a16:creationId xmlns:a16="http://schemas.microsoft.com/office/drawing/2014/main" id="{C33E5DEC-8131-637D-136B-D9BE06F2A357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latin typeface="Century Gothic" panose="020B0502020202020204" pitchFamily="34" charset="0"/>
              </a:rPr>
              <a:t>Search</a:t>
            </a:r>
            <a:r>
              <a:rPr lang="it-IT" sz="3500" dirty="0">
                <a:latin typeface="Century Gothic" panose="020B0502020202020204" pitchFamily="34" charset="0"/>
              </a:rPr>
              <a:t> for sub-second </a:t>
            </a:r>
            <a:r>
              <a:rPr lang="it-IT" sz="3500" dirty="0" err="1">
                <a:latin typeface="Century Gothic" panose="020B0502020202020204" pitchFamily="34" charset="0"/>
              </a:rPr>
              <a:t>transients</a:t>
            </a:r>
            <a:endParaRPr sz="3500" dirty="0">
              <a:latin typeface="Century Gothic" panose="020B0502020202020204" pitchFamily="34" charset="0"/>
            </a:endParaRPr>
          </a:p>
        </p:txBody>
      </p:sp>
      <p:sp>
        <p:nvSpPr>
          <p:cNvPr id="12" name="Time-domain astronomy">
            <a:extLst>
              <a:ext uri="{FF2B5EF4-FFF2-40B4-BE49-F238E27FC236}">
                <a16:creationId xmlns:a16="http://schemas.microsoft.com/office/drawing/2014/main" id="{DF4B548E-3372-E658-6425-18723674175D}"/>
              </a:ext>
            </a:extLst>
          </p:cNvPr>
          <p:cNvSpPr txBox="1"/>
          <p:nvPr/>
        </p:nvSpPr>
        <p:spPr>
          <a:xfrm>
            <a:off x="1596487" y="2502150"/>
            <a:ext cx="8494313" cy="1343958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t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it-IT" sz="2800" b="0" dirty="0">
                <a:latin typeface="Century Gothic" panose="020B0502020202020204" pitchFamily="34" charset="0"/>
              </a:rPr>
              <a:t>Common in gamma-ray, X-ray, radio </a:t>
            </a:r>
            <a:r>
              <a:rPr lang="it-IT" sz="2800" b="0" dirty="0" err="1">
                <a:latin typeface="Century Gothic" panose="020B0502020202020204" pitchFamily="34" charset="0"/>
              </a:rPr>
              <a:t>bands</a:t>
            </a:r>
            <a:endParaRPr lang="it-IT" sz="2800" b="0" dirty="0">
              <a:latin typeface="Century Gothic" panose="020B0502020202020204" pitchFamily="34" charset="0"/>
            </a:endParaRPr>
          </a:p>
          <a:p>
            <a:endParaRPr lang="it-IT" sz="2800" b="0" dirty="0">
              <a:latin typeface="Century Gothic" panose="020B0502020202020204" pitchFamily="34" charset="0"/>
            </a:endParaRPr>
          </a:p>
          <a:p>
            <a:r>
              <a:rPr lang="it-IT" sz="2800" b="0" dirty="0">
                <a:latin typeface="Century Gothic" panose="020B0502020202020204" pitchFamily="34" charset="0"/>
              </a:rPr>
              <a:t>Optical </a:t>
            </a:r>
            <a:r>
              <a:rPr lang="it-IT" sz="2800" b="0" dirty="0" err="1">
                <a:latin typeface="Century Gothic" panose="020B0502020202020204" pitchFamily="34" charset="0"/>
              </a:rPr>
              <a:t>astronomy</a:t>
            </a:r>
            <a:r>
              <a:rPr lang="it-IT" sz="2800" b="0" dirty="0"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latin typeface="Century Gothic" panose="020B0502020202020204" pitchFamily="34" charset="0"/>
              </a:rPr>
              <a:t>focused</a:t>
            </a:r>
            <a:r>
              <a:rPr lang="it-IT" sz="2800" b="0" dirty="0">
                <a:latin typeface="Century Gothic" panose="020B0502020202020204" pitchFamily="34" charset="0"/>
              </a:rPr>
              <a:t> on </a:t>
            </a:r>
            <a:r>
              <a:rPr lang="it-IT" sz="2800" b="0" dirty="0" err="1">
                <a:latin typeface="Century Gothic" panose="020B0502020202020204" pitchFamily="34" charset="0"/>
              </a:rPr>
              <a:t>longer</a:t>
            </a:r>
            <a:r>
              <a:rPr lang="it-IT" sz="2800" b="0" dirty="0"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latin typeface="Century Gothic" panose="020B0502020202020204" pitchFamily="34" charset="0"/>
              </a:rPr>
              <a:t>timescales</a:t>
            </a:r>
            <a:endParaRPr lang="it-IT" sz="2800" b="0" dirty="0">
              <a:latin typeface="Century Gothic" panose="020B0502020202020204" pitchFamily="34" charset="0"/>
            </a:endParaRPr>
          </a:p>
        </p:txBody>
      </p:sp>
      <p:sp>
        <p:nvSpPr>
          <p:cNvPr id="13" name="Image credit: NASA’s Goddard Space Flight Center/S. Wiessinger">
            <a:extLst>
              <a:ext uri="{FF2B5EF4-FFF2-40B4-BE49-F238E27FC236}">
                <a16:creationId xmlns:a16="http://schemas.microsoft.com/office/drawing/2014/main" id="{97BB91A3-2E91-D1FE-A37C-C317789A1190}"/>
              </a:ext>
            </a:extLst>
          </p:cNvPr>
          <p:cNvSpPr txBox="1"/>
          <p:nvPr/>
        </p:nvSpPr>
        <p:spPr>
          <a:xfrm>
            <a:off x="273666" y="6576331"/>
            <a:ext cx="6000040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numCol="1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1200" dirty="0">
                <a:latin typeface="Century Gothic" panose="020B0502020202020204" pitchFamily="34" charset="0"/>
              </a:rPr>
              <a:t>Image credit:</a:t>
            </a:r>
            <a:r>
              <a:rPr lang="it-IT" sz="1200" dirty="0">
                <a:latin typeface="Century Gothic" panose="020B0502020202020204" pitchFamily="34" charset="0"/>
              </a:rPr>
              <a:t> </a:t>
            </a:r>
            <a:r>
              <a:rPr lang="it-IT" sz="1200" dirty="0" err="1">
                <a:latin typeface="Century Gothic" panose="020B0502020202020204" pitchFamily="34" charset="0"/>
              </a:rPr>
              <a:t>modified</a:t>
            </a:r>
            <a:r>
              <a:rPr lang="it-IT" sz="1200" dirty="0">
                <a:latin typeface="Century Gothic" panose="020B0502020202020204" pitchFamily="34" charset="0"/>
              </a:rPr>
              <a:t> from</a:t>
            </a:r>
            <a:r>
              <a:rPr sz="1200" dirty="0">
                <a:latin typeface="Century Gothic" panose="020B0502020202020204" pitchFamily="34" charset="0"/>
              </a:rPr>
              <a:t> </a:t>
            </a:r>
            <a:r>
              <a:rPr sz="1200" dirty="0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NASA’s Goddard Space Flight Center/S. </a:t>
            </a:r>
            <a:r>
              <a:rPr sz="1200" dirty="0" err="1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Wiessinger</a:t>
            </a:r>
            <a:endParaRPr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6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D5F14-277F-34B9-2BAA-15973A8AB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>
            <a:extLst>
              <a:ext uri="{FF2B5EF4-FFF2-40B4-BE49-F238E27FC236}">
                <a16:creationId xmlns:a16="http://schemas.microsoft.com/office/drawing/2014/main" id="{5E8994FF-26FE-80AA-4E38-93817C057B55}"/>
              </a:ext>
            </a:extLst>
          </p:cNvPr>
          <p:cNvSpPr/>
          <p:nvPr/>
        </p:nvSpPr>
        <p:spPr>
          <a:xfrm>
            <a:off x="5716031" y="1913629"/>
            <a:ext cx="7383993" cy="7157369"/>
          </a:xfrm>
          <a:prstGeom prst="ellipse">
            <a:avLst/>
          </a:prstGeom>
          <a:noFill/>
          <a:ln w="57150">
            <a:solidFill>
              <a:srgbClr val="E7CCA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657924"/>
                      <a:gd name="connsiteY0" fmla="*/ 3226792 h 6453584"/>
                      <a:gd name="connsiteX1" fmla="*/ 3328962 w 6657924"/>
                      <a:gd name="connsiteY1" fmla="*/ 0 h 6453584"/>
                      <a:gd name="connsiteX2" fmla="*/ 6657924 w 6657924"/>
                      <a:gd name="connsiteY2" fmla="*/ 3226792 h 6453584"/>
                      <a:gd name="connsiteX3" fmla="*/ 3328962 w 6657924"/>
                      <a:gd name="connsiteY3" fmla="*/ 6453584 h 6453584"/>
                      <a:gd name="connsiteX4" fmla="*/ 0 w 6657924"/>
                      <a:gd name="connsiteY4" fmla="*/ 3226792 h 6453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57924" h="6453584" extrusionOk="0">
                        <a:moveTo>
                          <a:pt x="0" y="3226792"/>
                        </a:moveTo>
                        <a:cubicBezTo>
                          <a:pt x="-210557" y="1314808"/>
                          <a:pt x="1428057" y="23408"/>
                          <a:pt x="3328962" y="0"/>
                        </a:cubicBezTo>
                        <a:cubicBezTo>
                          <a:pt x="5538105" y="78022"/>
                          <a:pt x="6291874" y="1456323"/>
                          <a:pt x="6657924" y="3226792"/>
                        </a:cubicBezTo>
                        <a:cubicBezTo>
                          <a:pt x="6492941" y="5170014"/>
                          <a:pt x="5117399" y="6730492"/>
                          <a:pt x="3328962" y="6453584"/>
                        </a:cubicBezTo>
                        <a:cubicBezTo>
                          <a:pt x="1246663" y="6320215"/>
                          <a:pt x="436690" y="5217554"/>
                          <a:pt x="0" y="322679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9733DFE-E551-3668-B7FD-F6D5B590512C}"/>
              </a:ext>
            </a:extLst>
          </p:cNvPr>
          <p:cNvSpPr/>
          <p:nvPr/>
        </p:nvSpPr>
        <p:spPr>
          <a:xfrm>
            <a:off x="6879502" y="3068073"/>
            <a:ext cx="5090920" cy="4934674"/>
          </a:xfrm>
          <a:prstGeom prst="ellipse">
            <a:avLst/>
          </a:prstGeom>
          <a:solidFill>
            <a:srgbClr val="4B3A6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2C59E80-3326-7423-5043-8C9FBDAE5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915" y="2618301"/>
            <a:ext cx="517803" cy="502685"/>
          </a:xfrm>
          <a:prstGeom prst="rect">
            <a:avLst/>
          </a:prstGeom>
        </p:spPr>
      </p:pic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32273E8D-A3CB-61DE-C9B9-6584D16DCCEE}"/>
              </a:ext>
            </a:extLst>
          </p:cNvPr>
          <p:cNvCxnSpPr>
            <a:cxnSpLocks/>
          </p:cNvCxnSpPr>
          <p:nvPr/>
        </p:nvCxnSpPr>
        <p:spPr>
          <a:xfrm>
            <a:off x="9408028" y="5433955"/>
            <a:ext cx="1071533" cy="1359940"/>
          </a:xfrm>
          <a:prstGeom prst="straightConnector1">
            <a:avLst/>
          </a:prstGeom>
          <a:ln w="57150">
            <a:solidFill>
              <a:srgbClr val="E7CC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me-domain astronomy">
            <a:extLst>
              <a:ext uri="{FF2B5EF4-FFF2-40B4-BE49-F238E27FC236}">
                <a16:creationId xmlns:a16="http://schemas.microsoft.com/office/drawing/2014/main" id="{4D024252-9400-09FF-98A7-E16830FCC3B9}"/>
              </a:ext>
            </a:extLst>
          </p:cNvPr>
          <p:cNvSpPr txBox="1"/>
          <p:nvPr/>
        </p:nvSpPr>
        <p:spPr>
          <a:xfrm rot="3109406">
            <a:off x="9439277" y="6045543"/>
            <a:ext cx="2190038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rgbClr val="E7CCA0"/>
                </a:solidFill>
                <a:latin typeface="Century Gothic" panose="020B0502020202020204" pitchFamily="34" charset="0"/>
              </a:rPr>
              <a:t>Sun</a:t>
            </a:r>
            <a:endParaRPr sz="2800" b="0" dirty="0">
              <a:solidFill>
                <a:srgbClr val="E7CCA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me-domain astronomy">
            <a:extLst>
              <a:ext uri="{FF2B5EF4-FFF2-40B4-BE49-F238E27FC236}">
                <a16:creationId xmlns:a16="http://schemas.microsoft.com/office/drawing/2014/main" id="{6CCB5530-967C-0662-6E56-BD826DBB016B}"/>
              </a:ext>
            </a:extLst>
          </p:cNvPr>
          <p:cNvSpPr txBox="1"/>
          <p:nvPr/>
        </p:nvSpPr>
        <p:spPr>
          <a:xfrm rot="19282448">
            <a:off x="6387428" y="4610238"/>
            <a:ext cx="5006530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Earth’s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shadow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Arco 12">
            <a:extLst>
              <a:ext uri="{FF2B5EF4-FFF2-40B4-BE49-F238E27FC236}">
                <a16:creationId xmlns:a16="http://schemas.microsoft.com/office/drawing/2014/main" id="{C4BB624F-1C3B-AAAB-7D6B-E9805B4123AD}"/>
              </a:ext>
            </a:extLst>
          </p:cNvPr>
          <p:cNvSpPr/>
          <p:nvPr/>
        </p:nvSpPr>
        <p:spPr>
          <a:xfrm rot="3006807">
            <a:off x="9090778" y="5108464"/>
            <a:ext cx="736386" cy="736386"/>
          </a:xfrm>
          <a:prstGeom prst="arc">
            <a:avLst>
              <a:gd name="adj1" fmla="val 18201029"/>
              <a:gd name="adj2" fmla="val 0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me-domain astronomy">
            <a:extLst>
              <a:ext uri="{FF2B5EF4-FFF2-40B4-BE49-F238E27FC236}">
                <a16:creationId xmlns:a16="http://schemas.microsoft.com/office/drawing/2014/main" id="{A605DBEB-0DBC-A0B7-8590-D24FF7693C6C}"/>
              </a:ext>
            </a:extLst>
          </p:cNvPr>
          <p:cNvSpPr txBox="1"/>
          <p:nvPr/>
        </p:nvSpPr>
        <p:spPr>
          <a:xfrm>
            <a:off x="9749940" y="5492314"/>
            <a:ext cx="747581" cy="420628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-40°</a:t>
            </a:r>
            <a:endParaRPr sz="24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A36459C0-AF0B-DF54-70F6-FD8ED9DC4950}"/>
              </a:ext>
            </a:extLst>
          </p:cNvPr>
          <p:cNvCxnSpPr>
            <a:cxnSpLocks/>
          </p:cNvCxnSpPr>
          <p:nvPr/>
        </p:nvCxnSpPr>
        <p:spPr>
          <a:xfrm flipH="1">
            <a:off x="9370594" y="5432310"/>
            <a:ext cx="666247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61973CEE-C6C6-8CA2-8EC6-E283550BC2E8}"/>
              </a:ext>
            </a:extLst>
          </p:cNvPr>
          <p:cNvGrpSpPr/>
          <p:nvPr/>
        </p:nvGrpSpPr>
        <p:grpSpPr>
          <a:xfrm>
            <a:off x="9565853" y="313312"/>
            <a:ext cx="1073027" cy="2427183"/>
            <a:chOff x="9642423" y="1264145"/>
            <a:chExt cx="1073027" cy="2427183"/>
          </a:xfrm>
        </p:grpSpPr>
        <p:cxnSp>
          <p:nvCxnSpPr>
            <p:cNvPr id="31" name="Connettore 2 30">
              <a:extLst>
                <a:ext uri="{FF2B5EF4-FFF2-40B4-BE49-F238E27FC236}">
                  <a16:creationId xmlns:a16="http://schemas.microsoft.com/office/drawing/2014/main" id="{890AF40B-4444-C7F6-D5FB-8B51E00C1F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2423" y="1671115"/>
              <a:ext cx="434822" cy="2020213"/>
            </a:xfrm>
            <a:prstGeom prst="straightConnector1">
              <a:avLst/>
            </a:prstGeom>
            <a:ln w="57150">
              <a:solidFill>
                <a:srgbClr val="4B3A6A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ime-domain astronomy">
              <a:extLst>
                <a:ext uri="{FF2B5EF4-FFF2-40B4-BE49-F238E27FC236}">
                  <a16:creationId xmlns:a16="http://schemas.microsoft.com/office/drawing/2014/main" id="{B407C508-2A47-56A9-0ABA-E40E2DE80BB7}"/>
                </a:ext>
              </a:extLst>
            </p:cNvPr>
            <p:cNvSpPr txBox="1"/>
            <p:nvPr/>
          </p:nvSpPr>
          <p:spPr>
            <a:xfrm rot="16933494">
              <a:off x="9379340" y="2118072"/>
              <a:ext cx="2190038" cy="482183"/>
            </a:xfrm>
            <a:prstGeom prst="rect">
              <a:avLst/>
            </a:prstGeom>
            <a:ln w="12700">
              <a:miter lim="400000"/>
            </a:ln>
            <a:effectLst>
              <a:outerShdw dist="9672" sx="1000" sy="1000" rotWithShape="0">
                <a:srgbClr val="000000"/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sz="7000" b="1">
                  <a:solidFill>
                    <a:srgbClr val="FFFFFF"/>
                  </a:solidFill>
                </a:defRPr>
              </a:lvl1pPr>
            </a:lstStyle>
            <a:p>
              <a:r>
                <a:rPr lang="it-IT" sz="2800" b="0" dirty="0">
                  <a:solidFill>
                    <a:srgbClr val="3B294F"/>
                  </a:solidFill>
                  <a:latin typeface="Century Gothic" panose="020B0502020202020204" pitchFamily="34" charset="0"/>
                </a:rPr>
                <a:t>Line of </a:t>
              </a:r>
              <a:r>
                <a:rPr lang="it-IT" sz="2800" b="0" dirty="0" err="1">
                  <a:solidFill>
                    <a:srgbClr val="3B294F"/>
                  </a:solidFill>
                  <a:latin typeface="Century Gothic" panose="020B0502020202020204" pitchFamily="34" charset="0"/>
                </a:rPr>
                <a:t>sight</a:t>
              </a:r>
              <a:endParaRPr sz="2800" b="0" dirty="0">
                <a:solidFill>
                  <a:srgbClr val="3B294F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6" name="Immagine 35" descr="Immagine che contiene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5A256E64-AAD3-CEE5-0E73-21C3A178D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667" y="1465693"/>
            <a:ext cx="794814" cy="794814"/>
          </a:xfrm>
          <a:prstGeom prst="rect">
            <a:avLst/>
          </a:prstGeom>
        </p:spPr>
      </p:pic>
      <p:sp>
        <p:nvSpPr>
          <p:cNvPr id="39" name="Rettangolo 38">
            <a:extLst>
              <a:ext uri="{FF2B5EF4-FFF2-40B4-BE49-F238E27FC236}">
                <a16:creationId xmlns:a16="http://schemas.microsoft.com/office/drawing/2014/main" id="{B114F1B3-509A-EC6F-69EA-BB82703209F4}"/>
              </a:ext>
            </a:extLst>
          </p:cNvPr>
          <p:cNvSpPr/>
          <p:nvPr/>
        </p:nvSpPr>
        <p:spPr>
          <a:xfrm rot="3079363">
            <a:off x="1912527" y="-623521"/>
            <a:ext cx="9173785" cy="5019436"/>
          </a:xfrm>
          <a:prstGeom prst="rect">
            <a:avLst/>
          </a:prstGeom>
          <a:solidFill>
            <a:schemeClr val="tx1">
              <a:alpha val="1986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1B7F37DD-A7AD-D06C-06CA-73AE60C6DA66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with solar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elevation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angle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28B59FD6-A662-8426-0819-CDDA425227EA}"/>
              </a:ext>
            </a:extLst>
          </p:cNvPr>
          <p:cNvCxnSpPr>
            <a:cxnSpLocks/>
          </p:cNvCxnSpPr>
          <p:nvPr/>
        </p:nvCxnSpPr>
        <p:spPr>
          <a:xfrm flipH="1" flipV="1">
            <a:off x="7099171" y="2740495"/>
            <a:ext cx="701722" cy="891817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me-domain astronomy">
            <a:extLst>
              <a:ext uri="{FF2B5EF4-FFF2-40B4-BE49-F238E27FC236}">
                <a16:creationId xmlns:a16="http://schemas.microsoft.com/office/drawing/2014/main" id="{03578981-B8C4-84C1-0BAB-C429A0D0ED07}"/>
              </a:ext>
            </a:extLst>
          </p:cNvPr>
          <p:cNvSpPr txBox="1"/>
          <p:nvPr/>
        </p:nvSpPr>
        <p:spPr>
          <a:xfrm rot="19357647">
            <a:off x="7141934" y="3607817"/>
            <a:ext cx="1634769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800 km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A2B13833-D748-4A3C-C8D2-1BC5CD0D8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2" y="972614"/>
            <a:ext cx="7572378" cy="5679284"/>
          </a:xfrm>
          <a:prstGeom prst="rect">
            <a:avLst/>
          </a:prstGeom>
        </p:spPr>
      </p:pic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E62D885F-AFBF-FA53-627A-2660F48CE264}"/>
              </a:ext>
            </a:extLst>
          </p:cNvPr>
          <p:cNvCxnSpPr>
            <a:cxnSpLocks/>
          </p:cNvCxnSpPr>
          <p:nvPr/>
        </p:nvCxnSpPr>
        <p:spPr>
          <a:xfrm>
            <a:off x="1427024" y="4518877"/>
            <a:ext cx="2807278" cy="0"/>
          </a:xfrm>
          <a:prstGeom prst="line">
            <a:avLst/>
          </a:prstGeom>
          <a:ln w="50800">
            <a:solidFill>
              <a:srgbClr val="64A2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>
            <a:extLst>
              <a:ext uri="{FF2B5EF4-FFF2-40B4-BE49-F238E27FC236}">
                <a16:creationId xmlns:a16="http://schemas.microsoft.com/office/drawing/2014/main" id="{02728FFE-A25A-81A1-F6B5-225A14ADBFAB}"/>
              </a:ext>
            </a:extLst>
          </p:cNvPr>
          <p:cNvCxnSpPr>
            <a:cxnSpLocks/>
          </p:cNvCxnSpPr>
          <p:nvPr/>
        </p:nvCxnSpPr>
        <p:spPr>
          <a:xfrm flipH="1">
            <a:off x="4037600" y="2270051"/>
            <a:ext cx="2642190" cy="2312582"/>
          </a:xfrm>
          <a:prstGeom prst="line">
            <a:avLst/>
          </a:prstGeom>
          <a:ln w="50800">
            <a:solidFill>
              <a:srgbClr val="64A2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>
            <a:extLst>
              <a:ext uri="{FF2B5EF4-FFF2-40B4-BE49-F238E27FC236}">
                <a16:creationId xmlns:a16="http://schemas.microsoft.com/office/drawing/2014/main" id="{F6065BF7-E268-84CA-19F7-B7F53CA69DD9}"/>
              </a:ext>
            </a:extLst>
          </p:cNvPr>
          <p:cNvCxnSpPr>
            <a:cxnSpLocks/>
          </p:cNvCxnSpPr>
          <p:nvPr/>
        </p:nvCxnSpPr>
        <p:spPr>
          <a:xfrm>
            <a:off x="4183498" y="1405467"/>
            <a:ext cx="0" cy="4589822"/>
          </a:xfrm>
          <a:prstGeom prst="line">
            <a:avLst/>
          </a:prstGeom>
          <a:ln w="50800">
            <a:solidFill>
              <a:srgbClr val="C1AB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ime-domain astronomy">
            <a:extLst>
              <a:ext uri="{FF2B5EF4-FFF2-40B4-BE49-F238E27FC236}">
                <a16:creationId xmlns:a16="http://schemas.microsoft.com/office/drawing/2014/main" id="{2F7F0574-1E74-A59B-1E3F-048299DFFA68}"/>
              </a:ext>
            </a:extLst>
          </p:cNvPr>
          <p:cNvSpPr txBox="1"/>
          <p:nvPr/>
        </p:nvSpPr>
        <p:spPr>
          <a:xfrm rot="19282448">
            <a:off x="6387427" y="4610239"/>
            <a:ext cx="5006530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Earth’s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shadow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6645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CC7B8-1E60-6FE8-43A9-134363922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diagramma, Disegno tecnico, Piano&#10;&#10;Il contenuto generato dall'IA potrebbe non essere corretto.">
            <a:extLst>
              <a:ext uri="{FF2B5EF4-FFF2-40B4-BE49-F238E27FC236}">
                <a16:creationId xmlns:a16="http://schemas.microsoft.com/office/drawing/2014/main" id="{10CFE69F-27F3-0EDB-B1CB-69A92F1D3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45" y="1538673"/>
            <a:ext cx="5254134" cy="4559373"/>
          </a:xfrm>
          <a:prstGeom prst="rect">
            <a:avLst/>
          </a:prstGeom>
        </p:spPr>
      </p:pic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B7A583A8-D320-C127-062B-1364A39B3499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with solar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elevation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angle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4EF5F74B-2843-1E8B-458D-F3794230B107}"/>
              </a:ext>
            </a:extLst>
          </p:cNvPr>
          <p:cNvCxnSpPr>
            <a:cxnSpLocks/>
          </p:cNvCxnSpPr>
          <p:nvPr/>
        </p:nvCxnSpPr>
        <p:spPr>
          <a:xfrm>
            <a:off x="9253475" y="1891621"/>
            <a:ext cx="0" cy="3671561"/>
          </a:xfrm>
          <a:prstGeom prst="line">
            <a:avLst/>
          </a:prstGeom>
          <a:ln w="50800">
            <a:solidFill>
              <a:srgbClr val="66578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me-domain astronomy">
            <a:extLst>
              <a:ext uri="{FF2B5EF4-FFF2-40B4-BE49-F238E27FC236}">
                <a16:creationId xmlns:a16="http://schemas.microsoft.com/office/drawing/2014/main" id="{A8E6B357-D04F-FD35-BE6F-DACFA9670128}"/>
              </a:ext>
            </a:extLst>
          </p:cNvPr>
          <p:cNvSpPr txBox="1"/>
          <p:nvPr/>
        </p:nvSpPr>
        <p:spPr>
          <a:xfrm>
            <a:off x="8436090" y="1409438"/>
            <a:ext cx="1634769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rgbClr val="665780"/>
                </a:solidFill>
                <a:latin typeface="Century Gothic" panose="020B0502020202020204" pitchFamily="34" charset="0"/>
              </a:rPr>
              <a:t>800 km</a:t>
            </a:r>
            <a:endParaRPr sz="2800" b="0" dirty="0">
              <a:solidFill>
                <a:srgbClr val="66578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A18DC046-0FF9-075D-D64C-F13A3EDA0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2" y="972614"/>
            <a:ext cx="7572378" cy="5679284"/>
          </a:xfrm>
          <a:prstGeom prst="rect">
            <a:avLst/>
          </a:prstGeom>
        </p:spPr>
      </p:pic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33E32746-DD2B-67CE-6527-EF1A152E119D}"/>
              </a:ext>
            </a:extLst>
          </p:cNvPr>
          <p:cNvCxnSpPr>
            <a:cxnSpLocks/>
          </p:cNvCxnSpPr>
          <p:nvPr/>
        </p:nvCxnSpPr>
        <p:spPr>
          <a:xfrm>
            <a:off x="1427024" y="4518877"/>
            <a:ext cx="2807278" cy="0"/>
          </a:xfrm>
          <a:prstGeom prst="line">
            <a:avLst/>
          </a:prstGeom>
          <a:ln w="50800">
            <a:solidFill>
              <a:srgbClr val="64A2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id="{B032FA8E-4887-2973-E61E-592C918EB8E0}"/>
              </a:ext>
            </a:extLst>
          </p:cNvPr>
          <p:cNvCxnSpPr>
            <a:cxnSpLocks/>
          </p:cNvCxnSpPr>
          <p:nvPr/>
        </p:nvCxnSpPr>
        <p:spPr>
          <a:xfrm flipH="1">
            <a:off x="4037600" y="2270051"/>
            <a:ext cx="2642190" cy="2312582"/>
          </a:xfrm>
          <a:prstGeom prst="line">
            <a:avLst/>
          </a:prstGeom>
          <a:ln w="50800">
            <a:solidFill>
              <a:srgbClr val="64A2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14747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FECFA-99EC-25B1-F496-11D7434C0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ACC45B1-D229-E20F-61E9-17ED2DA6EF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15282" y="1444765"/>
            <a:ext cx="6809912" cy="5107434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C3FFA3D2-BB86-0800-5186-F18641772978}"/>
              </a:ext>
            </a:extLst>
          </p:cNvPr>
          <p:cNvSpPr/>
          <p:nvPr/>
        </p:nvSpPr>
        <p:spPr>
          <a:xfrm>
            <a:off x="1663614" y="2998033"/>
            <a:ext cx="2045761" cy="1982974"/>
          </a:xfrm>
          <a:prstGeom prst="ellipse">
            <a:avLst/>
          </a:prstGeom>
          <a:solidFill>
            <a:srgbClr val="4B3A6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D3280EE-F476-5602-9273-7C2F34098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25001">
            <a:off x="3211408" y="2816467"/>
            <a:ext cx="517803" cy="502685"/>
          </a:xfrm>
          <a:prstGeom prst="rect">
            <a:avLst/>
          </a:prstGeom>
        </p:spPr>
      </p:pic>
      <p:sp>
        <p:nvSpPr>
          <p:cNvPr id="15" name="Google Shape;63;p13">
            <a:extLst>
              <a:ext uri="{FF2B5EF4-FFF2-40B4-BE49-F238E27FC236}">
                <a16:creationId xmlns:a16="http://schemas.microsoft.com/office/drawing/2014/main" id="{EBC7CE3A-4D4A-1C36-A20E-33DB26DE60EB}"/>
              </a:ext>
            </a:extLst>
          </p:cNvPr>
          <p:cNvSpPr/>
          <p:nvPr/>
        </p:nvSpPr>
        <p:spPr>
          <a:xfrm rot="16200000">
            <a:off x="356023" y="1680659"/>
            <a:ext cx="4635645" cy="4635645"/>
          </a:xfrm>
          <a:prstGeom prst="donut">
            <a:avLst>
              <a:gd name="adj" fmla="val 11536"/>
            </a:avLst>
          </a:prstGeom>
          <a:solidFill>
            <a:srgbClr val="E7CCA0">
              <a:alpha val="49804"/>
            </a:srgbClr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Circle">
              <a:avLst>
                <a:gd name="adj" fmla="val 11778989"/>
              </a:avLst>
            </a:prstTxWarp>
            <a:noAutofit/>
          </a:bodyPr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Low Earth </a:t>
            </a:r>
            <a:r>
              <a:rPr lang="it-IT" sz="2400" dirty="0" err="1">
                <a:latin typeface="Century Gothic" panose="020B0502020202020204" pitchFamily="34" charset="0"/>
              </a:rPr>
              <a:t>Orbits</a:t>
            </a:r>
            <a:r>
              <a:rPr lang="it-IT" sz="2400" dirty="0">
                <a:latin typeface="Century Gothic" panose="020B0502020202020204" pitchFamily="34" charset="0"/>
              </a:rPr>
              <a:t>			</a:t>
            </a:r>
          </a:p>
          <a:p>
            <a:pPr algn="ctr"/>
            <a:endParaRPr lang="it-IT" sz="2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3F56DB8-38D1-8C7A-2F3D-99FE6BDD1D0C}"/>
              </a:ext>
            </a:extLst>
          </p:cNvPr>
          <p:cNvSpPr/>
          <p:nvPr/>
        </p:nvSpPr>
        <p:spPr>
          <a:xfrm rot="6842131">
            <a:off x="1192446" y="715942"/>
            <a:ext cx="5000871" cy="2034246"/>
          </a:xfrm>
          <a:prstGeom prst="rect">
            <a:avLst/>
          </a:prstGeom>
          <a:solidFill>
            <a:schemeClr val="tx1">
              <a:alpha val="1986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Time-domain astronomy">
            <a:extLst>
              <a:ext uri="{FF2B5EF4-FFF2-40B4-BE49-F238E27FC236}">
                <a16:creationId xmlns:a16="http://schemas.microsoft.com/office/drawing/2014/main" id="{589FF9D1-FD04-C052-6E2E-39F16C84DE79}"/>
              </a:ext>
            </a:extLst>
          </p:cNvPr>
          <p:cNvSpPr txBox="1"/>
          <p:nvPr/>
        </p:nvSpPr>
        <p:spPr>
          <a:xfrm rot="1391598">
            <a:off x="2779102" y="1321281"/>
            <a:ext cx="2034046" cy="35907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Earth’s</a:t>
            </a:r>
            <a:r>
              <a:rPr lang="it-IT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shadow</a:t>
            </a:r>
            <a:endParaRPr sz="20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FC513C9-5368-548D-9FA8-1631F6DC2A25}"/>
              </a:ext>
            </a:extLst>
          </p:cNvPr>
          <p:cNvCxnSpPr>
            <a:cxnSpLocks/>
          </p:cNvCxnSpPr>
          <p:nvPr/>
        </p:nvCxnSpPr>
        <p:spPr>
          <a:xfrm flipH="1">
            <a:off x="1443795" y="5164352"/>
            <a:ext cx="711592" cy="1592489"/>
          </a:xfrm>
          <a:prstGeom prst="straightConnector1">
            <a:avLst/>
          </a:prstGeom>
          <a:ln w="57150">
            <a:solidFill>
              <a:srgbClr val="6657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me-domain astronomy">
            <a:extLst>
              <a:ext uri="{FF2B5EF4-FFF2-40B4-BE49-F238E27FC236}">
                <a16:creationId xmlns:a16="http://schemas.microsoft.com/office/drawing/2014/main" id="{EF97C5A6-5F0E-BE3E-E53C-27945A891186}"/>
              </a:ext>
            </a:extLst>
          </p:cNvPr>
          <p:cNvSpPr txBox="1"/>
          <p:nvPr/>
        </p:nvSpPr>
        <p:spPr>
          <a:xfrm rot="17645217">
            <a:off x="696549" y="5892430"/>
            <a:ext cx="1440425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rgbClr val="665780"/>
                </a:solidFill>
                <a:latin typeface="Century Gothic" panose="020B0502020202020204" pitchFamily="34" charset="0"/>
              </a:rPr>
              <a:t>Sun</a:t>
            </a:r>
            <a:endParaRPr sz="2800" b="0" dirty="0">
              <a:solidFill>
                <a:srgbClr val="66578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Google Shape;62;p13">
            <a:extLst>
              <a:ext uri="{FF2B5EF4-FFF2-40B4-BE49-F238E27FC236}">
                <a16:creationId xmlns:a16="http://schemas.microsoft.com/office/drawing/2014/main" id="{211A2076-F981-966F-AB16-33A0566E6692}"/>
              </a:ext>
            </a:extLst>
          </p:cNvPr>
          <p:cNvSpPr txBox="1"/>
          <p:nvPr/>
        </p:nvSpPr>
        <p:spPr>
          <a:xfrm rot="12180052">
            <a:off x="1558933" y="2897006"/>
            <a:ext cx="2255123" cy="220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t" anchorCtr="0">
            <a:prstTxWarp prst="textCircle">
              <a:avLst>
                <a:gd name="adj" fmla="val 16181942"/>
              </a:avLst>
            </a:prstTxWarp>
            <a:spAutoFit/>
          </a:bodyPr>
          <a:lstStyle/>
          <a:p>
            <a:pPr algn="ctr"/>
            <a:r>
              <a:rPr lang="it" sz="2400" dirty="0">
                <a:solidFill>
                  <a:srgbClr val="665780"/>
                </a:solidFill>
                <a:latin typeface="Century Gothic" panose="020B0502020202020204" pitchFamily="34" charset="0"/>
              </a:rPr>
              <a:t>Earth</a:t>
            </a:r>
            <a:endParaRPr sz="2400" dirty="0">
              <a:solidFill>
                <a:srgbClr val="66578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B063079-1931-BECB-7B0A-B231A4DB97B7}"/>
              </a:ext>
            </a:extLst>
          </p:cNvPr>
          <p:cNvCxnSpPr>
            <a:cxnSpLocks/>
          </p:cNvCxnSpPr>
          <p:nvPr/>
        </p:nvCxnSpPr>
        <p:spPr>
          <a:xfrm>
            <a:off x="3659735" y="3039484"/>
            <a:ext cx="2072198" cy="584249"/>
          </a:xfrm>
          <a:prstGeom prst="straightConnector1">
            <a:avLst/>
          </a:prstGeom>
          <a:ln w="57150">
            <a:solidFill>
              <a:srgbClr val="4B3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me-domain astronomy">
            <a:extLst>
              <a:ext uri="{FF2B5EF4-FFF2-40B4-BE49-F238E27FC236}">
                <a16:creationId xmlns:a16="http://schemas.microsoft.com/office/drawing/2014/main" id="{C5DD3415-4CEF-00B0-9751-32EB520DE314}"/>
              </a:ext>
            </a:extLst>
          </p:cNvPr>
          <p:cNvSpPr txBox="1"/>
          <p:nvPr/>
        </p:nvSpPr>
        <p:spPr>
          <a:xfrm rot="1438183">
            <a:off x="1842390" y="3368226"/>
            <a:ext cx="2036452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Night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me-domain astronomy">
            <a:extLst>
              <a:ext uri="{FF2B5EF4-FFF2-40B4-BE49-F238E27FC236}">
                <a16:creationId xmlns:a16="http://schemas.microsoft.com/office/drawing/2014/main" id="{DFC2FFAD-FEAA-3D1D-16EC-96021E6F1ADB}"/>
              </a:ext>
            </a:extLst>
          </p:cNvPr>
          <p:cNvSpPr txBox="1"/>
          <p:nvPr/>
        </p:nvSpPr>
        <p:spPr>
          <a:xfrm rot="1438183">
            <a:off x="1494121" y="4119486"/>
            <a:ext cx="2037060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rgbClr val="2B1F3C"/>
                </a:solidFill>
                <a:latin typeface="Century Gothic" panose="020B0502020202020204" pitchFamily="34" charset="0"/>
              </a:rPr>
              <a:t>Day</a:t>
            </a:r>
            <a:endParaRPr sz="2800" b="0" dirty="0">
              <a:solidFill>
                <a:srgbClr val="2B1F3C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me-domain astronomy">
            <a:extLst>
              <a:ext uri="{FF2B5EF4-FFF2-40B4-BE49-F238E27FC236}">
                <a16:creationId xmlns:a16="http://schemas.microsoft.com/office/drawing/2014/main" id="{F81147C3-5C52-8964-070C-64DF3B56D287}"/>
              </a:ext>
            </a:extLst>
          </p:cNvPr>
          <p:cNvSpPr txBox="1"/>
          <p:nvPr/>
        </p:nvSpPr>
        <p:spPr>
          <a:xfrm rot="942136">
            <a:off x="3639303" y="2815972"/>
            <a:ext cx="2190038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it-IT" sz="2800" b="0" dirty="0">
                <a:solidFill>
                  <a:srgbClr val="3B294F"/>
                </a:solidFill>
                <a:latin typeface="Century Gothic" panose="020B0502020202020204" pitchFamily="34" charset="0"/>
              </a:rPr>
              <a:t>Line of </a:t>
            </a:r>
            <a:r>
              <a:rPr lang="it-IT" sz="2800" b="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sight</a:t>
            </a:r>
            <a:endParaRPr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ime-domain astronomy">
            <a:extLst>
              <a:ext uri="{FF2B5EF4-FFF2-40B4-BE49-F238E27FC236}">
                <a16:creationId xmlns:a16="http://schemas.microsoft.com/office/drawing/2014/main" id="{3D3460B4-7742-D27F-DBDE-E726BF685D6B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with Low Earth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Orbits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sunlight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exposure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2070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7E671-0FD3-B14D-4FB9-CC47EB490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2E1F057-296A-EB6C-B4F4-D20186D2BB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15282" y="1444765"/>
            <a:ext cx="6809912" cy="5107434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DE5B3617-C1FE-ED99-FC59-BAC688AAEB6C}"/>
              </a:ext>
            </a:extLst>
          </p:cNvPr>
          <p:cNvSpPr/>
          <p:nvPr/>
        </p:nvSpPr>
        <p:spPr>
          <a:xfrm>
            <a:off x="1663614" y="2998033"/>
            <a:ext cx="2045761" cy="1982974"/>
          </a:xfrm>
          <a:prstGeom prst="ellipse">
            <a:avLst/>
          </a:prstGeom>
          <a:solidFill>
            <a:srgbClr val="4B3A6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D946823-E6F9-111C-B005-57B235E1D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25001">
            <a:off x="3211408" y="2816467"/>
            <a:ext cx="517803" cy="502685"/>
          </a:xfrm>
          <a:prstGeom prst="rect">
            <a:avLst/>
          </a:prstGeom>
        </p:spPr>
      </p:pic>
      <p:sp>
        <p:nvSpPr>
          <p:cNvPr id="15" name="Google Shape;63;p13">
            <a:extLst>
              <a:ext uri="{FF2B5EF4-FFF2-40B4-BE49-F238E27FC236}">
                <a16:creationId xmlns:a16="http://schemas.microsoft.com/office/drawing/2014/main" id="{9E1EA12F-5CE0-B3BF-6801-32748774E055}"/>
              </a:ext>
            </a:extLst>
          </p:cNvPr>
          <p:cNvSpPr/>
          <p:nvPr/>
        </p:nvSpPr>
        <p:spPr>
          <a:xfrm rot="16200000">
            <a:off x="356023" y="1680659"/>
            <a:ext cx="4635645" cy="4635645"/>
          </a:xfrm>
          <a:prstGeom prst="donut">
            <a:avLst>
              <a:gd name="adj" fmla="val 11536"/>
            </a:avLst>
          </a:prstGeom>
          <a:solidFill>
            <a:srgbClr val="E7CCA0">
              <a:alpha val="49804"/>
            </a:srgbClr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Circle">
              <a:avLst>
                <a:gd name="adj" fmla="val 11778989"/>
              </a:avLst>
            </a:prstTxWarp>
            <a:noAutofit/>
          </a:bodyPr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Low Earth </a:t>
            </a:r>
            <a:r>
              <a:rPr lang="it-IT" sz="2400" dirty="0" err="1">
                <a:latin typeface="Century Gothic" panose="020B0502020202020204" pitchFamily="34" charset="0"/>
              </a:rPr>
              <a:t>Orbits</a:t>
            </a:r>
            <a:r>
              <a:rPr lang="it-IT" sz="2400" dirty="0">
                <a:latin typeface="Century Gothic" panose="020B0502020202020204" pitchFamily="34" charset="0"/>
              </a:rPr>
              <a:t>			</a:t>
            </a:r>
          </a:p>
          <a:p>
            <a:pPr algn="ctr"/>
            <a:endParaRPr lang="it-IT" sz="2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3076CBA-144C-1412-5E8E-7BA77792627F}"/>
              </a:ext>
            </a:extLst>
          </p:cNvPr>
          <p:cNvSpPr/>
          <p:nvPr/>
        </p:nvSpPr>
        <p:spPr>
          <a:xfrm rot="6842131">
            <a:off x="1192446" y="715942"/>
            <a:ext cx="5000871" cy="2034246"/>
          </a:xfrm>
          <a:prstGeom prst="rect">
            <a:avLst/>
          </a:prstGeom>
          <a:solidFill>
            <a:schemeClr val="tx1">
              <a:alpha val="1986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Time-domain astronomy">
            <a:extLst>
              <a:ext uri="{FF2B5EF4-FFF2-40B4-BE49-F238E27FC236}">
                <a16:creationId xmlns:a16="http://schemas.microsoft.com/office/drawing/2014/main" id="{042778A0-E6FF-B51B-1781-A4F9E55CB8BF}"/>
              </a:ext>
            </a:extLst>
          </p:cNvPr>
          <p:cNvSpPr txBox="1"/>
          <p:nvPr/>
        </p:nvSpPr>
        <p:spPr>
          <a:xfrm rot="1391598">
            <a:off x="2779102" y="1321281"/>
            <a:ext cx="2034046" cy="35907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Earth’s</a:t>
            </a:r>
            <a:r>
              <a:rPr lang="it-IT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shadow</a:t>
            </a:r>
            <a:endParaRPr sz="20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EDA63AA-E7C9-F573-5CBC-5FC30963A806}"/>
              </a:ext>
            </a:extLst>
          </p:cNvPr>
          <p:cNvCxnSpPr>
            <a:cxnSpLocks/>
          </p:cNvCxnSpPr>
          <p:nvPr/>
        </p:nvCxnSpPr>
        <p:spPr>
          <a:xfrm flipH="1">
            <a:off x="1443795" y="5164352"/>
            <a:ext cx="711592" cy="1592489"/>
          </a:xfrm>
          <a:prstGeom prst="straightConnector1">
            <a:avLst/>
          </a:prstGeom>
          <a:ln w="57150">
            <a:solidFill>
              <a:srgbClr val="6657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me-domain astronomy">
            <a:extLst>
              <a:ext uri="{FF2B5EF4-FFF2-40B4-BE49-F238E27FC236}">
                <a16:creationId xmlns:a16="http://schemas.microsoft.com/office/drawing/2014/main" id="{B3B0553C-DDA3-EFC2-0FC6-16F93C3A4927}"/>
              </a:ext>
            </a:extLst>
          </p:cNvPr>
          <p:cNvSpPr txBox="1"/>
          <p:nvPr/>
        </p:nvSpPr>
        <p:spPr>
          <a:xfrm rot="17645217">
            <a:off x="696549" y="5892430"/>
            <a:ext cx="1440425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rgbClr val="665780"/>
                </a:solidFill>
                <a:latin typeface="Century Gothic" panose="020B0502020202020204" pitchFamily="34" charset="0"/>
              </a:rPr>
              <a:t>Sun</a:t>
            </a:r>
            <a:endParaRPr sz="2800" b="0" dirty="0">
              <a:solidFill>
                <a:srgbClr val="66578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Google Shape;62;p13">
            <a:extLst>
              <a:ext uri="{FF2B5EF4-FFF2-40B4-BE49-F238E27FC236}">
                <a16:creationId xmlns:a16="http://schemas.microsoft.com/office/drawing/2014/main" id="{126D3B7F-E25A-B63C-8203-CFA29E27FFFC}"/>
              </a:ext>
            </a:extLst>
          </p:cNvPr>
          <p:cNvSpPr txBox="1"/>
          <p:nvPr/>
        </p:nvSpPr>
        <p:spPr>
          <a:xfrm rot="12180052">
            <a:off x="1558933" y="2897006"/>
            <a:ext cx="2255123" cy="220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t" anchorCtr="0">
            <a:prstTxWarp prst="textCircle">
              <a:avLst>
                <a:gd name="adj" fmla="val 16181942"/>
              </a:avLst>
            </a:prstTxWarp>
            <a:spAutoFit/>
          </a:bodyPr>
          <a:lstStyle/>
          <a:p>
            <a:pPr algn="ctr"/>
            <a:r>
              <a:rPr lang="it" sz="2400" dirty="0">
                <a:solidFill>
                  <a:srgbClr val="665780"/>
                </a:solidFill>
                <a:latin typeface="Century Gothic" panose="020B0502020202020204" pitchFamily="34" charset="0"/>
              </a:rPr>
              <a:t>Earth</a:t>
            </a:r>
            <a:endParaRPr sz="2400" dirty="0">
              <a:solidFill>
                <a:srgbClr val="66578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80E8C44-B998-2726-86E6-5F59CE4811D2}"/>
              </a:ext>
            </a:extLst>
          </p:cNvPr>
          <p:cNvCxnSpPr>
            <a:cxnSpLocks/>
          </p:cNvCxnSpPr>
          <p:nvPr/>
        </p:nvCxnSpPr>
        <p:spPr>
          <a:xfrm flipV="1">
            <a:off x="3659735" y="2771619"/>
            <a:ext cx="2308431" cy="267865"/>
          </a:xfrm>
          <a:prstGeom prst="straightConnector1">
            <a:avLst/>
          </a:prstGeom>
          <a:ln w="57150">
            <a:solidFill>
              <a:srgbClr val="4B3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me-domain astronomy">
            <a:extLst>
              <a:ext uri="{FF2B5EF4-FFF2-40B4-BE49-F238E27FC236}">
                <a16:creationId xmlns:a16="http://schemas.microsoft.com/office/drawing/2014/main" id="{F7AE68F3-ADBC-5942-C2BF-7386206B15D8}"/>
              </a:ext>
            </a:extLst>
          </p:cNvPr>
          <p:cNvSpPr txBox="1"/>
          <p:nvPr/>
        </p:nvSpPr>
        <p:spPr>
          <a:xfrm rot="1438183">
            <a:off x="1842390" y="3368226"/>
            <a:ext cx="2036452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Night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me-domain astronomy">
            <a:extLst>
              <a:ext uri="{FF2B5EF4-FFF2-40B4-BE49-F238E27FC236}">
                <a16:creationId xmlns:a16="http://schemas.microsoft.com/office/drawing/2014/main" id="{D4DCC360-8197-73AA-8882-A1DF90275BF6}"/>
              </a:ext>
            </a:extLst>
          </p:cNvPr>
          <p:cNvSpPr txBox="1"/>
          <p:nvPr/>
        </p:nvSpPr>
        <p:spPr>
          <a:xfrm rot="1438183">
            <a:off x="1494121" y="4119486"/>
            <a:ext cx="2037060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rgbClr val="2B1F3C"/>
                </a:solidFill>
                <a:latin typeface="Century Gothic" panose="020B0502020202020204" pitchFamily="34" charset="0"/>
              </a:rPr>
              <a:t>Day</a:t>
            </a:r>
            <a:endParaRPr sz="2800" b="0" dirty="0">
              <a:solidFill>
                <a:srgbClr val="2B1F3C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me-domain astronomy">
            <a:extLst>
              <a:ext uri="{FF2B5EF4-FFF2-40B4-BE49-F238E27FC236}">
                <a16:creationId xmlns:a16="http://schemas.microsoft.com/office/drawing/2014/main" id="{8C14EA24-4C11-8699-2C7A-78D23ED5F23F}"/>
              </a:ext>
            </a:extLst>
          </p:cNvPr>
          <p:cNvSpPr txBox="1"/>
          <p:nvPr/>
        </p:nvSpPr>
        <p:spPr>
          <a:xfrm rot="21202346">
            <a:off x="3770438" y="2378487"/>
            <a:ext cx="2190038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it-IT" sz="2800" b="0" dirty="0">
                <a:solidFill>
                  <a:srgbClr val="3B294F"/>
                </a:solidFill>
                <a:latin typeface="Century Gothic" panose="020B0502020202020204" pitchFamily="34" charset="0"/>
              </a:rPr>
              <a:t>Line of </a:t>
            </a:r>
            <a:r>
              <a:rPr lang="it-IT" sz="2800" b="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sight</a:t>
            </a:r>
            <a:endParaRPr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me-domain astronomy">
            <a:extLst>
              <a:ext uri="{FF2B5EF4-FFF2-40B4-BE49-F238E27FC236}">
                <a16:creationId xmlns:a16="http://schemas.microsoft.com/office/drawing/2014/main" id="{E94797E2-FD66-7839-C824-11464B337E73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with Low Earth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Orbits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sunlight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exposure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638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50158-60C2-DED1-438A-323AB85D4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CDB145A-6273-6E3B-C3C3-316F0D6610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15282" y="1444765"/>
            <a:ext cx="6809912" cy="5107434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7627D8D1-C307-553A-D98A-453CB5F4854B}"/>
              </a:ext>
            </a:extLst>
          </p:cNvPr>
          <p:cNvSpPr/>
          <p:nvPr/>
        </p:nvSpPr>
        <p:spPr>
          <a:xfrm>
            <a:off x="1663614" y="2998033"/>
            <a:ext cx="2045761" cy="1982974"/>
          </a:xfrm>
          <a:prstGeom prst="ellipse">
            <a:avLst/>
          </a:prstGeom>
          <a:solidFill>
            <a:srgbClr val="4B3A6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FA9B3BC-8940-C366-A874-A1A32D035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25001">
            <a:off x="3211408" y="2816467"/>
            <a:ext cx="517803" cy="502685"/>
          </a:xfrm>
          <a:prstGeom prst="rect">
            <a:avLst/>
          </a:prstGeom>
        </p:spPr>
      </p:pic>
      <p:sp>
        <p:nvSpPr>
          <p:cNvPr id="15" name="Google Shape;63;p13">
            <a:extLst>
              <a:ext uri="{FF2B5EF4-FFF2-40B4-BE49-F238E27FC236}">
                <a16:creationId xmlns:a16="http://schemas.microsoft.com/office/drawing/2014/main" id="{A3613F23-E4E4-0F4F-866F-C0BAF18DE06C}"/>
              </a:ext>
            </a:extLst>
          </p:cNvPr>
          <p:cNvSpPr/>
          <p:nvPr/>
        </p:nvSpPr>
        <p:spPr>
          <a:xfrm rot="16200000">
            <a:off x="356023" y="1680659"/>
            <a:ext cx="4635645" cy="4635645"/>
          </a:xfrm>
          <a:prstGeom prst="donut">
            <a:avLst>
              <a:gd name="adj" fmla="val 11536"/>
            </a:avLst>
          </a:prstGeom>
          <a:solidFill>
            <a:srgbClr val="E7CCA0">
              <a:alpha val="49804"/>
            </a:srgbClr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Circle">
              <a:avLst>
                <a:gd name="adj" fmla="val 11778989"/>
              </a:avLst>
            </a:prstTxWarp>
            <a:noAutofit/>
          </a:bodyPr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Low Earth </a:t>
            </a:r>
            <a:r>
              <a:rPr lang="it-IT" sz="2400" dirty="0" err="1">
                <a:latin typeface="Century Gothic" panose="020B0502020202020204" pitchFamily="34" charset="0"/>
              </a:rPr>
              <a:t>Orbits</a:t>
            </a:r>
            <a:r>
              <a:rPr lang="it-IT" sz="2400" dirty="0">
                <a:latin typeface="Century Gothic" panose="020B0502020202020204" pitchFamily="34" charset="0"/>
              </a:rPr>
              <a:t>			</a:t>
            </a:r>
          </a:p>
          <a:p>
            <a:pPr algn="ctr"/>
            <a:endParaRPr lang="it-IT" sz="2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08AF6C5-B3B9-9CF1-C537-0B3BF8B1AA91}"/>
              </a:ext>
            </a:extLst>
          </p:cNvPr>
          <p:cNvSpPr/>
          <p:nvPr/>
        </p:nvSpPr>
        <p:spPr>
          <a:xfrm rot="6842131">
            <a:off x="1192446" y="715942"/>
            <a:ext cx="5000871" cy="2034246"/>
          </a:xfrm>
          <a:prstGeom prst="rect">
            <a:avLst/>
          </a:prstGeom>
          <a:solidFill>
            <a:schemeClr val="tx1">
              <a:alpha val="1986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Time-domain astronomy">
            <a:extLst>
              <a:ext uri="{FF2B5EF4-FFF2-40B4-BE49-F238E27FC236}">
                <a16:creationId xmlns:a16="http://schemas.microsoft.com/office/drawing/2014/main" id="{B7696EB4-DD66-D008-2AE6-9ACB1895254F}"/>
              </a:ext>
            </a:extLst>
          </p:cNvPr>
          <p:cNvSpPr txBox="1"/>
          <p:nvPr/>
        </p:nvSpPr>
        <p:spPr>
          <a:xfrm rot="1391598">
            <a:off x="2779102" y="1321281"/>
            <a:ext cx="2034046" cy="35907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Earth’s</a:t>
            </a:r>
            <a:r>
              <a:rPr lang="it-IT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shadow</a:t>
            </a:r>
            <a:endParaRPr sz="20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5D1195A-B8EB-D9D8-426C-97B26EAF76D0}"/>
              </a:ext>
            </a:extLst>
          </p:cNvPr>
          <p:cNvCxnSpPr>
            <a:cxnSpLocks/>
          </p:cNvCxnSpPr>
          <p:nvPr/>
        </p:nvCxnSpPr>
        <p:spPr>
          <a:xfrm flipH="1">
            <a:off x="1443795" y="5164352"/>
            <a:ext cx="711592" cy="1592489"/>
          </a:xfrm>
          <a:prstGeom prst="straightConnector1">
            <a:avLst/>
          </a:prstGeom>
          <a:ln w="57150">
            <a:solidFill>
              <a:srgbClr val="6657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me-domain astronomy">
            <a:extLst>
              <a:ext uri="{FF2B5EF4-FFF2-40B4-BE49-F238E27FC236}">
                <a16:creationId xmlns:a16="http://schemas.microsoft.com/office/drawing/2014/main" id="{CD2C2F01-A828-F693-E27F-4E39F3C3C59E}"/>
              </a:ext>
            </a:extLst>
          </p:cNvPr>
          <p:cNvSpPr txBox="1"/>
          <p:nvPr/>
        </p:nvSpPr>
        <p:spPr>
          <a:xfrm rot="17645217">
            <a:off x="696549" y="5892430"/>
            <a:ext cx="1440425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rgbClr val="665780"/>
                </a:solidFill>
                <a:latin typeface="Century Gothic" panose="020B0502020202020204" pitchFamily="34" charset="0"/>
              </a:rPr>
              <a:t>Sun</a:t>
            </a:r>
            <a:endParaRPr sz="2800" b="0" dirty="0">
              <a:solidFill>
                <a:srgbClr val="66578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Google Shape;62;p13">
            <a:extLst>
              <a:ext uri="{FF2B5EF4-FFF2-40B4-BE49-F238E27FC236}">
                <a16:creationId xmlns:a16="http://schemas.microsoft.com/office/drawing/2014/main" id="{FDED0822-577B-26E9-1D44-B317FD1B1378}"/>
              </a:ext>
            </a:extLst>
          </p:cNvPr>
          <p:cNvSpPr txBox="1"/>
          <p:nvPr/>
        </p:nvSpPr>
        <p:spPr>
          <a:xfrm rot="12180052">
            <a:off x="1558933" y="2897006"/>
            <a:ext cx="2255123" cy="220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t" anchorCtr="0">
            <a:prstTxWarp prst="textCircle">
              <a:avLst>
                <a:gd name="adj" fmla="val 16181942"/>
              </a:avLst>
            </a:prstTxWarp>
            <a:spAutoFit/>
          </a:bodyPr>
          <a:lstStyle/>
          <a:p>
            <a:pPr algn="ctr"/>
            <a:r>
              <a:rPr lang="it" sz="2400" dirty="0">
                <a:solidFill>
                  <a:srgbClr val="665780"/>
                </a:solidFill>
                <a:latin typeface="Century Gothic" panose="020B0502020202020204" pitchFamily="34" charset="0"/>
              </a:rPr>
              <a:t>Earth</a:t>
            </a:r>
            <a:endParaRPr sz="2400" dirty="0">
              <a:solidFill>
                <a:srgbClr val="66578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579038F-EEA6-293E-5DF7-DBFAB0424880}"/>
              </a:ext>
            </a:extLst>
          </p:cNvPr>
          <p:cNvCxnSpPr>
            <a:cxnSpLocks/>
          </p:cNvCxnSpPr>
          <p:nvPr/>
        </p:nvCxnSpPr>
        <p:spPr>
          <a:xfrm flipV="1">
            <a:off x="3659735" y="1939277"/>
            <a:ext cx="2039390" cy="1100207"/>
          </a:xfrm>
          <a:prstGeom prst="straightConnector1">
            <a:avLst/>
          </a:prstGeom>
          <a:ln w="57150">
            <a:solidFill>
              <a:srgbClr val="4B3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me-domain astronomy">
            <a:extLst>
              <a:ext uri="{FF2B5EF4-FFF2-40B4-BE49-F238E27FC236}">
                <a16:creationId xmlns:a16="http://schemas.microsoft.com/office/drawing/2014/main" id="{F245F890-B31B-F6D3-CFC9-967AB0A042DA}"/>
              </a:ext>
            </a:extLst>
          </p:cNvPr>
          <p:cNvSpPr txBox="1"/>
          <p:nvPr/>
        </p:nvSpPr>
        <p:spPr>
          <a:xfrm rot="1438183">
            <a:off x="1842390" y="3368226"/>
            <a:ext cx="2036452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Night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me-domain astronomy">
            <a:extLst>
              <a:ext uri="{FF2B5EF4-FFF2-40B4-BE49-F238E27FC236}">
                <a16:creationId xmlns:a16="http://schemas.microsoft.com/office/drawing/2014/main" id="{EA48D58D-8EB8-0054-1AF3-005C297936ED}"/>
              </a:ext>
            </a:extLst>
          </p:cNvPr>
          <p:cNvSpPr txBox="1"/>
          <p:nvPr/>
        </p:nvSpPr>
        <p:spPr>
          <a:xfrm rot="1438183">
            <a:off x="1494121" y="4119486"/>
            <a:ext cx="2037060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rgbClr val="2B1F3C"/>
                </a:solidFill>
                <a:latin typeface="Century Gothic" panose="020B0502020202020204" pitchFamily="34" charset="0"/>
              </a:rPr>
              <a:t>Day</a:t>
            </a:r>
            <a:endParaRPr sz="2800" b="0" dirty="0">
              <a:solidFill>
                <a:srgbClr val="2B1F3C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me-domain astronomy">
            <a:extLst>
              <a:ext uri="{FF2B5EF4-FFF2-40B4-BE49-F238E27FC236}">
                <a16:creationId xmlns:a16="http://schemas.microsoft.com/office/drawing/2014/main" id="{7AAE1E2A-323C-900D-9937-5E915BF1A2E8}"/>
              </a:ext>
            </a:extLst>
          </p:cNvPr>
          <p:cNvSpPr txBox="1"/>
          <p:nvPr/>
        </p:nvSpPr>
        <p:spPr>
          <a:xfrm rot="19903988">
            <a:off x="3427976" y="2018735"/>
            <a:ext cx="2190038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it-IT" sz="2800" b="0" dirty="0">
                <a:solidFill>
                  <a:srgbClr val="3B294F"/>
                </a:solidFill>
                <a:latin typeface="Century Gothic" panose="020B0502020202020204" pitchFamily="34" charset="0"/>
              </a:rPr>
              <a:t>Line of </a:t>
            </a:r>
            <a:r>
              <a:rPr lang="it-IT" sz="2800" b="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sight</a:t>
            </a:r>
            <a:endParaRPr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me-domain astronomy">
            <a:extLst>
              <a:ext uri="{FF2B5EF4-FFF2-40B4-BE49-F238E27FC236}">
                <a16:creationId xmlns:a16="http://schemas.microsoft.com/office/drawing/2014/main" id="{D1E931FA-6DE0-F911-68D1-B330DB9D0B3D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with Low Earth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Orbits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sunlight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exposure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5564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8A345-CADD-43A7-C0B9-241AB4EF4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917F607-6DB1-A815-5AB9-FE231C8499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15282" y="1444765"/>
            <a:ext cx="6809912" cy="5107434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C236463E-3207-04A2-BF79-377AF5B14FF4}"/>
              </a:ext>
            </a:extLst>
          </p:cNvPr>
          <p:cNvSpPr/>
          <p:nvPr/>
        </p:nvSpPr>
        <p:spPr>
          <a:xfrm>
            <a:off x="1663614" y="2998033"/>
            <a:ext cx="2045761" cy="1982974"/>
          </a:xfrm>
          <a:prstGeom prst="ellipse">
            <a:avLst/>
          </a:prstGeom>
          <a:solidFill>
            <a:srgbClr val="4B3A6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9583FAE-F386-8D29-C4D5-BBD259BD4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25001">
            <a:off x="3211408" y="2816467"/>
            <a:ext cx="517803" cy="502685"/>
          </a:xfrm>
          <a:prstGeom prst="rect">
            <a:avLst/>
          </a:prstGeom>
        </p:spPr>
      </p:pic>
      <p:sp>
        <p:nvSpPr>
          <p:cNvPr id="15" name="Google Shape;63;p13">
            <a:extLst>
              <a:ext uri="{FF2B5EF4-FFF2-40B4-BE49-F238E27FC236}">
                <a16:creationId xmlns:a16="http://schemas.microsoft.com/office/drawing/2014/main" id="{0CC102F9-5C85-D0E8-42E8-B4047000BE81}"/>
              </a:ext>
            </a:extLst>
          </p:cNvPr>
          <p:cNvSpPr/>
          <p:nvPr/>
        </p:nvSpPr>
        <p:spPr>
          <a:xfrm rot="16200000">
            <a:off x="356023" y="1680659"/>
            <a:ext cx="4635645" cy="4635645"/>
          </a:xfrm>
          <a:prstGeom prst="donut">
            <a:avLst>
              <a:gd name="adj" fmla="val 11536"/>
            </a:avLst>
          </a:prstGeom>
          <a:solidFill>
            <a:srgbClr val="E7CCA0">
              <a:alpha val="49804"/>
            </a:srgbClr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Circle">
              <a:avLst>
                <a:gd name="adj" fmla="val 11778989"/>
              </a:avLst>
            </a:prstTxWarp>
            <a:noAutofit/>
          </a:bodyPr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Low Earth </a:t>
            </a:r>
            <a:r>
              <a:rPr lang="it-IT" sz="2400" dirty="0" err="1">
                <a:latin typeface="Century Gothic" panose="020B0502020202020204" pitchFamily="34" charset="0"/>
              </a:rPr>
              <a:t>Orbits</a:t>
            </a:r>
            <a:r>
              <a:rPr lang="it-IT" sz="2400" dirty="0">
                <a:latin typeface="Century Gothic" panose="020B0502020202020204" pitchFamily="34" charset="0"/>
              </a:rPr>
              <a:t>			</a:t>
            </a:r>
          </a:p>
          <a:p>
            <a:pPr algn="ctr"/>
            <a:endParaRPr lang="it-IT" sz="2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264479D-3436-BA8E-313A-23F963127385}"/>
              </a:ext>
            </a:extLst>
          </p:cNvPr>
          <p:cNvSpPr/>
          <p:nvPr/>
        </p:nvSpPr>
        <p:spPr>
          <a:xfrm rot="6842131">
            <a:off x="1192446" y="715942"/>
            <a:ext cx="5000871" cy="2034246"/>
          </a:xfrm>
          <a:prstGeom prst="rect">
            <a:avLst/>
          </a:prstGeom>
          <a:solidFill>
            <a:schemeClr val="tx1">
              <a:alpha val="1986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Time-domain astronomy">
            <a:extLst>
              <a:ext uri="{FF2B5EF4-FFF2-40B4-BE49-F238E27FC236}">
                <a16:creationId xmlns:a16="http://schemas.microsoft.com/office/drawing/2014/main" id="{8A6B1AC3-94E1-623F-AA05-6E819AAEC39F}"/>
              </a:ext>
            </a:extLst>
          </p:cNvPr>
          <p:cNvSpPr txBox="1"/>
          <p:nvPr/>
        </p:nvSpPr>
        <p:spPr>
          <a:xfrm rot="1391598">
            <a:off x="2779102" y="1321281"/>
            <a:ext cx="2034046" cy="35907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Earth’s</a:t>
            </a:r>
            <a:r>
              <a:rPr lang="it-IT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shadow</a:t>
            </a:r>
            <a:endParaRPr sz="20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3B5236A6-E07B-E2CF-3A4B-BA4391DDEF88}"/>
              </a:ext>
            </a:extLst>
          </p:cNvPr>
          <p:cNvCxnSpPr>
            <a:cxnSpLocks/>
          </p:cNvCxnSpPr>
          <p:nvPr/>
        </p:nvCxnSpPr>
        <p:spPr>
          <a:xfrm flipH="1">
            <a:off x="1443795" y="5164352"/>
            <a:ext cx="711592" cy="1592489"/>
          </a:xfrm>
          <a:prstGeom prst="straightConnector1">
            <a:avLst/>
          </a:prstGeom>
          <a:ln w="57150">
            <a:solidFill>
              <a:srgbClr val="6657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me-domain astronomy">
            <a:extLst>
              <a:ext uri="{FF2B5EF4-FFF2-40B4-BE49-F238E27FC236}">
                <a16:creationId xmlns:a16="http://schemas.microsoft.com/office/drawing/2014/main" id="{06825A44-ED55-8FBB-F017-6377816CC189}"/>
              </a:ext>
            </a:extLst>
          </p:cNvPr>
          <p:cNvSpPr txBox="1"/>
          <p:nvPr/>
        </p:nvSpPr>
        <p:spPr>
          <a:xfrm rot="17645217">
            <a:off x="696549" y="5892430"/>
            <a:ext cx="1440425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rgbClr val="665780"/>
                </a:solidFill>
                <a:latin typeface="Century Gothic" panose="020B0502020202020204" pitchFamily="34" charset="0"/>
              </a:rPr>
              <a:t>Sun</a:t>
            </a:r>
            <a:endParaRPr sz="2800" b="0" dirty="0">
              <a:solidFill>
                <a:srgbClr val="66578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Google Shape;62;p13">
            <a:extLst>
              <a:ext uri="{FF2B5EF4-FFF2-40B4-BE49-F238E27FC236}">
                <a16:creationId xmlns:a16="http://schemas.microsoft.com/office/drawing/2014/main" id="{0DDFFEFC-1724-2F0B-3E90-1AEAEE20B624}"/>
              </a:ext>
            </a:extLst>
          </p:cNvPr>
          <p:cNvSpPr txBox="1"/>
          <p:nvPr/>
        </p:nvSpPr>
        <p:spPr>
          <a:xfrm rot="12180052">
            <a:off x="1558933" y="2897006"/>
            <a:ext cx="2255123" cy="220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t" anchorCtr="0">
            <a:prstTxWarp prst="textCircle">
              <a:avLst>
                <a:gd name="adj" fmla="val 16181942"/>
              </a:avLst>
            </a:prstTxWarp>
            <a:spAutoFit/>
          </a:bodyPr>
          <a:lstStyle/>
          <a:p>
            <a:pPr algn="ctr"/>
            <a:r>
              <a:rPr lang="it" sz="2400" dirty="0">
                <a:solidFill>
                  <a:srgbClr val="665780"/>
                </a:solidFill>
                <a:latin typeface="Century Gothic" panose="020B0502020202020204" pitchFamily="34" charset="0"/>
              </a:rPr>
              <a:t>Earth</a:t>
            </a:r>
            <a:endParaRPr sz="2400" dirty="0">
              <a:solidFill>
                <a:srgbClr val="66578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C147486-0972-6812-77B3-6F002B134F36}"/>
              </a:ext>
            </a:extLst>
          </p:cNvPr>
          <p:cNvCxnSpPr>
            <a:cxnSpLocks/>
          </p:cNvCxnSpPr>
          <p:nvPr/>
        </p:nvCxnSpPr>
        <p:spPr>
          <a:xfrm flipV="1">
            <a:off x="3659735" y="1285875"/>
            <a:ext cx="1448627" cy="1753609"/>
          </a:xfrm>
          <a:prstGeom prst="straightConnector1">
            <a:avLst/>
          </a:prstGeom>
          <a:ln w="57150">
            <a:solidFill>
              <a:srgbClr val="4B3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me-domain astronomy">
            <a:extLst>
              <a:ext uri="{FF2B5EF4-FFF2-40B4-BE49-F238E27FC236}">
                <a16:creationId xmlns:a16="http://schemas.microsoft.com/office/drawing/2014/main" id="{9EC86A27-7583-AF5E-B74F-C4ECAF02B810}"/>
              </a:ext>
            </a:extLst>
          </p:cNvPr>
          <p:cNvSpPr txBox="1"/>
          <p:nvPr/>
        </p:nvSpPr>
        <p:spPr>
          <a:xfrm rot="1438183">
            <a:off x="1842390" y="3368226"/>
            <a:ext cx="2036452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Night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me-domain astronomy">
            <a:extLst>
              <a:ext uri="{FF2B5EF4-FFF2-40B4-BE49-F238E27FC236}">
                <a16:creationId xmlns:a16="http://schemas.microsoft.com/office/drawing/2014/main" id="{AB6F71B6-9EAC-A2FF-6B04-BF1E129325DA}"/>
              </a:ext>
            </a:extLst>
          </p:cNvPr>
          <p:cNvSpPr txBox="1"/>
          <p:nvPr/>
        </p:nvSpPr>
        <p:spPr>
          <a:xfrm rot="1438183">
            <a:off x="1494121" y="4119486"/>
            <a:ext cx="2037060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rgbClr val="2B1F3C"/>
                </a:solidFill>
                <a:latin typeface="Century Gothic" panose="020B0502020202020204" pitchFamily="34" charset="0"/>
              </a:rPr>
              <a:t>Day</a:t>
            </a:r>
            <a:endParaRPr sz="2800" b="0" dirty="0">
              <a:solidFill>
                <a:srgbClr val="2B1F3C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me-domain astronomy">
            <a:extLst>
              <a:ext uri="{FF2B5EF4-FFF2-40B4-BE49-F238E27FC236}">
                <a16:creationId xmlns:a16="http://schemas.microsoft.com/office/drawing/2014/main" id="{FCE46572-F55F-0902-B2FB-0AC4CD5D0D6A}"/>
              </a:ext>
            </a:extLst>
          </p:cNvPr>
          <p:cNvSpPr txBox="1"/>
          <p:nvPr/>
        </p:nvSpPr>
        <p:spPr>
          <a:xfrm rot="18577382">
            <a:off x="3126136" y="1691360"/>
            <a:ext cx="2190038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it-IT" sz="2800" b="0" dirty="0">
                <a:solidFill>
                  <a:srgbClr val="3B294F"/>
                </a:solidFill>
                <a:latin typeface="Century Gothic" panose="020B0502020202020204" pitchFamily="34" charset="0"/>
              </a:rPr>
              <a:t>Line of </a:t>
            </a:r>
            <a:r>
              <a:rPr lang="it-IT" sz="2800" b="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sight</a:t>
            </a:r>
            <a:endParaRPr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ime-domain astronomy">
            <a:extLst>
              <a:ext uri="{FF2B5EF4-FFF2-40B4-BE49-F238E27FC236}">
                <a16:creationId xmlns:a16="http://schemas.microsoft.com/office/drawing/2014/main" id="{BCD47171-D9FA-7980-DEB0-CBF6B026E9A5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with Low Earth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Orbits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sunlight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exposure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5452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38CD4-9503-8FFE-84EE-D34CFD412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o 31">
            <a:extLst>
              <a:ext uri="{FF2B5EF4-FFF2-40B4-BE49-F238E27FC236}">
                <a16:creationId xmlns:a16="http://schemas.microsoft.com/office/drawing/2014/main" id="{03E14F09-EBB8-D4C7-1F5E-7F3F5A027424}"/>
              </a:ext>
            </a:extLst>
          </p:cNvPr>
          <p:cNvGrpSpPr/>
          <p:nvPr/>
        </p:nvGrpSpPr>
        <p:grpSpPr>
          <a:xfrm>
            <a:off x="10172484" y="1444765"/>
            <a:ext cx="2071740" cy="4972177"/>
            <a:chOff x="10262796" y="1444765"/>
            <a:chExt cx="2071740" cy="4972177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DF1807C6-906D-8776-6E50-03F34233F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262796" y="1444765"/>
              <a:ext cx="2071740" cy="4972177"/>
            </a:xfrm>
            <a:prstGeom prst="rect">
              <a:avLst/>
            </a:prstGeom>
          </p:spPr>
        </p:pic>
        <p:cxnSp>
          <p:nvCxnSpPr>
            <p:cNvPr id="25" name="Connettore 1 24">
              <a:extLst>
                <a:ext uri="{FF2B5EF4-FFF2-40B4-BE49-F238E27FC236}">
                  <a16:creationId xmlns:a16="http://schemas.microsoft.com/office/drawing/2014/main" id="{22A5723C-C3D2-49DA-CFB0-CDA946229D43}"/>
                </a:ext>
              </a:extLst>
            </p:cNvPr>
            <p:cNvCxnSpPr>
              <a:cxnSpLocks/>
            </p:cNvCxnSpPr>
            <p:nvPr/>
          </p:nvCxnSpPr>
          <p:spPr>
            <a:xfrm>
              <a:off x="10544175" y="4997834"/>
              <a:ext cx="1603375" cy="0"/>
            </a:xfrm>
            <a:prstGeom prst="line">
              <a:avLst/>
            </a:prstGeom>
            <a:ln w="50800">
              <a:solidFill>
                <a:srgbClr val="64A2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5C038DFD-4D10-6826-FD24-525607BADD7F}"/>
                </a:ext>
              </a:extLst>
            </p:cNvPr>
            <p:cNvSpPr txBox="1"/>
            <p:nvPr/>
          </p:nvSpPr>
          <p:spPr>
            <a:xfrm>
              <a:off x="10529742" y="1932451"/>
              <a:ext cx="1247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800" b="0" dirty="0">
                  <a:solidFill>
                    <a:srgbClr val="64A200"/>
                  </a:solidFill>
                  <a:latin typeface="Century Gothic" panose="020B0502020202020204" pitchFamily="34" charset="0"/>
                </a:rPr>
                <a:t>+3.0 </a:t>
              </a:r>
              <a:r>
                <a:rPr lang="el-GR" sz="2800" b="0" dirty="0">
                  <a:solidFill>
                    <a:srgbClr val="64A200"/>
                  </a:solidFill>
                  <a:latin typeface="Century Gothic" panose="020B0502020202020204" pitchFamily="34" charset="0"/>
                </a:rPr>
                <a:t>σ</a:t>
              </a:r>
              <a:endParaRPr lang="it-IT" sz="2800" dirty="0">
                <a:solidFill>
                  <a:srgbClr val="64A20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D744261E-7C8A-1D1C-3E85-DADEC0F3C43F}"/>
                </a:ext>
              </a:extLst>
            </p:cNvPr>
            <p:cNvSpPr txBox="1"/>
            <p:nvPr/>
          </p:nvSpPr>
          <p:spPr>
            <a:xfrm>
              <a:off x="11017728" y="3578727"/>
              <a:ext cx="1247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800" b="0" dirty="0">
                  <a:solidFill>
                    <a:srgbClr val="64A200"/>
                  </a:solidFill>
                  <a:latin typeface="Century Gothic" panose="020B0502020202020204" pitchFamily="34" charset="0"/>
                </a:rPr>
                <a:t>+2.1 </a:t>
              </a:r>
              <a:r>
                <a:rPr lang="el-GR" sz="2800" b="0" dirty="0">
                  <a:solidFill>
                    <a:srgbClr val="64A200"/>
                  </a:solidFill>
                  <a:latin typeface="Century Gothic" panose="020B0502020202020204" pitchFamily="34" charset="0"/>
                </a:rPr>
                <a:t>σ</a:t>
              </a:r>
              <a:endParaRPr lang="it-IT" sz="2800" dirty="0">
                <a:solidFill>
                  <a:srgbClr val="64A200"/>
                </a:solidFill>
              </a:endParaRPr>
            </a:p>
          </p:txBody>
        </p:sp>
      </p:grpSp>
      <p:sp>
        <p:nvSpPr>
          <p:cNvPr id="15" name="Google Shape;63;p13">
            <a:extLst>
              <a:ext uri="{FF2B5EF4-FFF2-40B4-BE49-F238E27FC236}">
                <a16:creationId xmlns:a16="http://schemas.microsoft.com/office/drawing/2014/main" id="{D7EE25A1-41FE-1E12-74D9-EDC6A7F70622}"/>
              </a:ext>
            </a:extLst>
          </p:cNvPr>
          <p:cNvSpPr/>
          <p:nvPr/>
        </p:nvSpPr>
        <p:spPr>
          <a:xfrm rot="16200000">
            <a:off x="356023" y="1680659"/>
            <a:ext cx="4635645" cy="4635645"/>
          </a:xfrm>
          <a:prstGeom prst="donut">
            <a:avLst>
              <a:gd name="adj" fmla="val 11536"/>
            </a:avLst>
          </a:prstGeom>
          <a:solidFill>
            <a:srgbClr val="E7CCA0">
              <a:alpha val="49804"/>
            </a:srgbClr>
          </a:solidFill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Circle">
              <a:avLst>
                <a:gd name="adj" fmla="val 11778989"/>
              </a:avLst>
            </a:prstTxWarp>
            <a:noAutofit/>
          </a:bodyPr>
          <a:lstStyle/>
          <a:p>
            <a:pPr algn="ctr"/>
            <a:r>
              <a:rPr lang="it-IT" sz="2400" dirty="0">
                <a:latin typeface="Century Gothic" panose="020B0502020202020204" pitchFamily="34" charset="0"/>
              </a:rPr>
              <a:t>Low Earth </a:t>
            </a:r>
            <a:r>
              <a:rPr lang="it-IT" sz="2400" dirty="0" err="1">
                <a:latin typeface="Century Gothic" panose="020B0502020202020204" pitchFamily="34" charset="0"/>
              </a:rPr>
              <a:t>Orbits</a:t>
            </a:r>
            <a:r>
              <a:rPr lang="it-IT" sz="2400" dirty="0">
                <a:latin typeface="Century Gothic" panose="020B0502020202020204" pitchFamily="34" charset="0"/>
              </a:rPr>
              <a:t>			</a:t>
            </a:r>
          </a:p>
          <a:p>
            <a:pPr algn="ctr"/>
            <a:endParaRPr lang="it-IT" sz="2400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FDFEAC95-34F1-8BB2-DE7B-9B49F880A212}"/>
              </a:ext>
            </a:extLst>
          </p:cNvPr>
          <p:cNvSpPr/>
          <p:nvPr/>
        </p:nvSpPr>
        <p:spPr>
          <a:xfrm>
            <a:off x="1663614" y="2998033"/>
            <a:ext cx="2045761" cy="1982974"/>
          </a:xfrm>
          <a:prstGeom prst="ellipse">
            <a:avLst/>
          </a:prstGeom>
          <a:solidFill>
            <a:srgbClr val="4B3A6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C92A5B2-D564-CE02-DD49-9BFCD98BD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25001">
            <a:off x="3211408" y="2816467"/>
            <a:ext cx="517803" cy="50268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0FA7DD07-040A-4E17-B614-189E8EFF2EA5}"/>
              </a:ext>
            </a:extLst>
          </p:cNvPr>
          <p:cNvSpPr/>
          <p:nvPr/>
        </p:nvSpPr>
        <p:spPr>
          <a:xfrm rot="6842131">
            <a:off x="1192446" y="715942"/>
            <a:ext cx="5000871" cy="2034246"/>
          </a:xfrm>
          <a:prstGeom prst="rect">
            <a:avLst/>
          </a:prstGeom>
          <a:solidFill>
            <a:schemeClr val="tx1">
              <a:alpha val="1986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Time-domain astronomy">
            <a:extLst>
              <a:ext uri="{FF2B5EF4-FFF2-40B4-BE49-F238E27FC236}">
                <a16:creationId xmlns:a16="http://schemas.microsoft.com/office/drawing/2014/main" id="{05ED9F91-6DDE-B415-DE05-501C54002A7B}"/>
              </a:ext>
            </a:extLst>
          </p:cNvPr>
          <p:cNvSpPr txBox="1"/>
          <p:nvPr/>
        </p:nvSpPr>
        <p:spPr>
          <a:xfrm rot="1391598">
            <a:off x="2779102" y="1321281"/>
            <a:ext cx="2034046" cy="35907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Earth’s</a:t>
            </a:r>
            <a:r>
              <a:rPr lang="it-IT" sz="2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shadow</a:t>
            </a:r>
            <a:endParaRPr sz="20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80986EC-94E6-7509-3E44-215AF0C2F490}"/>
              </a:ext>
            </a:extLst>
          </p:cNvPr>
          <p:cNvCxnSpPr>
            <a:cxnSpLocks/>
          </p:cNvCxnSpPr>
          <p:nvPr/>
        </p:nvCxnSpPr>
        <p:spPr>
          <a:xfrm flipH="1">
            <a:off x="1443795" y="5164352"/>
            <a:ext cx="711592" cy="1592489"/>
          </a:xfrm>
          <a:prstGeom prst="straightConnector1">
            <a:avLst/>
          </a:prstGeom>
          <a:ln w="57150">
            <a:solidFill>
              <a:srgbClr val="66578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me-domain astronomy">
            <a:extLst>
              <a:ext uri="{FF2B5EF4-FFF2-40B4-BE49-F238E27FC236}">
                <a16:creationId xmlns:a16="http://schemas.microsoft.com/office/drawing/2014/main" id="{DD022F97-91B9-C932-525D-2AAE20931280}"/>
              </a:ext>
            </a:extLst>
          </p:cNvPr>
          <p:cNvSpPr txBox="1"/>
          <p:nvPr/>
        </p:nvSpPr>
        <p:spPr>
          <a:xfrm rot="17645217">
            <a:off x="696549" y="5892430"/>
            <a:ext cx="1440425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rgbClr val="665780"/>
                </a:solidFill>
                <a:latin typeface="Century Gothic" panose="020B0502020202020204" pitchFamily="34" charset="0"/>
              </a:rPr>
              <a:t>Sun</a:t>
            </a:r>
            <a:endParaRPr sz="2800" b="0" dirty="0">
              <a:solidFill>
                <a:srgbClr val="66578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Google Shape;62;p13">
            <a:extLst>
              <a:ext uri="{FF2B5EF4-FFF2-40B4-BE49-F238E27FC236}">
                <a16:creationId xmlns:a16="http://schemas.microsoft.com/office/drawing/2014/main" id="{B8EB5200-B6B0-D5E2-8B64-F4B3B52F4E1B}"/>
              </a:ext>
            </a:extLst>
          </p:cNvPr>
          <p:cNvSpPr txBox="1"/>
          <p:nvPr/>
        </p:nvSpPr>
        <p:spPr>
          <a:xfrm rot="12180052">
            <a:off x="1558933" y="2897006"/>
            <a:ext cx="2255123" cy="220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t" anchorCtr="0">
            <a:prstTxWarp prst="textCircle">
              <a:avLst>
                <a:gd name="adj" fmla="val 16181942"/>
              </a:avLst>
            </a:prstTxWarp>
            <a:spAutoFit/>
          </a:bodyPr>
          <a:lstStyle/>
          <a:p>
            <a:pPr algn="ctr"/>
            <a:r>
              <a:rPr lang="it" sz="2400" dirty="0">
                <a:solidFill>
                  <a:srgbClr val="665780"/>
                </a:solidFill>
                <a:latin typeface="Century Gothic" panose="020B0502020202020204" pitchFamily="34" charset="0"/>
              </a:rPr>
              <a:t>Earth</a:t>
            </a:r>
            <a:endParaRPr sz="2400" dirty="0">
              <a:solidFill>
                <a:srgbClr val="66578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63858AD8-0887-F90D-27C0-468245C6DC89}"/>
              </a:ext>
            </a:extLst>
          </p:cNvPr>
          <p:cNvCxnSpPr>
            <a:cxnSpLocks/>
          </p:cNvCxnSpPr>
          <p:nvPr/>
        </p:nvCxnSpPr>
        <p:spPr>
          <a:xfrm flipV="1">
            <a:off x="3659735" y="1285875"/>
            <a:ext cx="1448627" cy="1753609"/>
          </a:xfrm>
          <a:prstGeom prst="straightConnector1">
            <a:avLst/>
          </a:prstGeom>
          <a:ln w="57150">
            <a:solidFill>
              <a:srgbClr val="4B3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me-domain astronomy">
            <a:extLst>
              <a:ext uri="{FF2B5EF4-FFF2-40B4-BE49-F238E27FC236}">
                <a16:creationId xmlns:a16="http://schemas.microsoft.com/office/drawing/2014/main" id="{C2984760-8DBC-71FA-9503-A71660A6C509}"/>
              </a:ext>
            </a:extLst>
          </p:cNvPr>
          <p:cNvSpPr txBox="1"/>
          <p:nvPr/>
        </p:nvSpPr>
        <p:spPr>
          <a:xfrm rot="1438183">
            <a:off x="1842390" y="3368226"/>
            <a:ext cx="2036452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Night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me-domain astronomy">
            <a:extLst>
              <a:ext uri="{FF2B5EF4-FFF2-40B4-BE49-F238E27FC236}">
                <a16:creationId xmlns:a16="http://schemas.microsoft.com/office/drawing/2014/main" id="{30D0C4C7-C047-BAC2-9D34-6A691E88E14E}"/>
              </a:ext>
            </a:extLst>
          </p:cNvPr>
          <p:cNvSpPr txBox="1"/>
          <p:nvPr/>
        </p:nvSpPr>
        <p:spPr>
          <a:xfrm rot="1438183">
            <a:off x="1494121" y="4119486"/>
            <a:ext cx="2037060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b="0" dirty="0">
                <a:solidFill>
                  <a:srgbClr val="2B1F3C"/>
                </a:solidFill>
                <a:latin typeface="Century Gothic" panose="020B0502020202020204" pitchFamily="34" charset="0"/>
              </a:rPr>
              <a:t>Day</a:t>
            </a:r>
            <a:endParaRPr sz="2800" b="0" dirty="0">
              <a:solidFill>
                <a:srgbClr val="2B1F3C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me-domain astronomy">
            <a:extLst>
              <a:ext uri="{FF2B5EF4-FFF2-40B4-BE49-F238E27FC236}">
                <a16:creationId xmlns:a16="http://schemas.microsoft.com/office/drawing/2014/main" id="{CFB2EA0C-3F0A-0FAD-BDA5-95D72C59D77F}"/>
              </a:ext>
            </a:extLst>
          </p:cNvPr>
          <p:cNvSpPr txBox="1"/>
          <p:nvPr/>
        </p:nvSpPr>
        <p:spPr>
          <a:xfrm rot="18577382">
            <a:off x="3126136" y="1691360"/>
            <a:ext cx="2190038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it-IT" sz="2800" b="0" dirty="0">
                <a:solidFill>
                  <a:srgbClr val="3B294F"/>
                </a:solidFill>
                <a:latin typeface="Century Gothic" panose="020B0502020202020204" pitchFamily="34" charset="0"/>
              </a:rPr>
              <a:t>Line of </a:t>
            </a:r>
            <a:r>
              <a:rPr lang="it-IT" sz="2800" b="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sight</a:t>
            </a:r>
            <a:endParaRPr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ime-domain astronomy">
            <a:extLst>
              <a:ext uri="{FF2B5EF4-FFF2-40B4-BE49-F238E27FC236}">
                <a16:creationId xmlns:a16="http://schemas.microsoft.com/office/drawing/2014/main" id="{4BC9A238-93F0-9B3E-5B92-22B848FF94CA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FOBs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per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observed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 source class (LEO in </a:t>
            </a:r>
            <a:r>
              <a:rPr lang="it-IT" sz="350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shadow</a:t>
            </a:r>
            <a:r>
              <a:rPr lang="it-IT" sz="3500" dirty="0">
                <a:solidFill>
                  <a:srgbClr val="3B294F"/>
                </a:solidFill>
                <a:latin typeface="Century Gothic" panose="020B0502020202020204" pitchFamily="34" charset="0"/>
              </a:rPr>
              <a:t>)</a:t>
            </a:r>
            <a:endParaRPr sz="350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0E636562-6AE2-87E8-FE08-9A07701281D9}"/>
              </a:ext>
            </a:extLst>
          </p:cNvPr>
          <p:cNvGrpSpPr/>
          <p:nvPr/>
        </p:nvGrpSpPr>
        <p:grpSpPr>
          <a:xfrm>
            <a:off x="4021746" y="1436601"/>
            <a:ext cx="6848056" cy="5136042"/>
            <a:chOff x="4100769" y="1436601"/>
            <a:chExt cx="6848056" cy="5136042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78522FF-C5DC-6288-93E8-A38058595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100769" y="1436601"/>
              <a:ext cx="6848056" cy="5136042"/>
            </a:xfrm>
            <a:prstGeom prst="rect">
              <a:avLst/>
            </a:prstGeom>
          </p:spPr>
        </p:pic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102F5596-5C1A-4570-C1F8-1944A082F0F9}"/>
                </a:ext>
              </a:extLst>
            </p:cNvPr>
            <p:cNvCxnSpPr>
              <a:cxnSpLocks/>
            </p:cNvCxnSpPr>
            <p:nvPr/>
          </p:nvCxnSpPr>
          <p:spPr>
            <a:xfrm>
              <a:off x="5044950" y="4997335"/>
              <a:ext cx="5251268" cy="0"/>
            </a:xfrm>
            <a:prstGeom prst="line">
              <a:avLst/>
            </a:prstGeom>
            <a:ln w="50800">
              <a:solidFill>
                <a:srgbClr val="64A2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88DD0432-4C41-08D4-A3A0-A5DEB369E85F}"/>
                </a:ext>
              </a:extLst>
            </p:cNvPr>
            <p:cNvCxnSpPr>
              <a:cxnSpLocks/>
            </p:cNvCxnSpPr>
            <p:nvPr/>
          </p:nvCxnSpPr>
          <p:spPr>
            <a:xfrm>
              <a:off x="6701293" y="3511550"/>
              <a:ext cx="0" cy="1485785"/>
            </a:xfrm>
            <a:prstGeom prst="straightConnector1">
              <a:avLst/>
            </a:prstGeom>
            <a:ln w="57150">
              <a:solidFill>
                <a:srgbClr val="64A2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403176CA-F41A-8D50-20BD-6DD71F3BC2EA}"/>
                </a:ext>
              </a:extLst>
            </p:cNvPr>
            <p:cNvSpPr txBox="1"/>
            <p:nvPr/>
          </p:nvSpPr>
          <p:spPr>
            <a:xfrm>
              <a:off x="6701293" y="3502794"/>
              <a:ext cx="1247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800" b="0" dirty="0">
                  <a:solidFill>
                    <a:srgbClr val="64A200"/>
                  </a:solidFill>
                  <a:latin typeface="Century Gothic" panose="020B0502020202020204" pitchFamily="34" charset="0"/>
                </a:rPr>
                <a:t>+3.6 </a:t>
              </a:r>
              <a:r>
                <a:rPr lang="el-GR" sz="2800" b="0" dirty="0">
                  <a:solidFill>
                    <a:srgbClr val="64A200"/>
                  </a:solidFill>
                  <a:latin typeface="Century Gothic" panose="020B0502020202020204" pitchFamily="34" charset="0"/>
                </a:rPr>
                <a:t>σ</a:t>
              </a:r>
              <a:endParaRPr lang="it-IT" sz="2800" dirty="0">
                <a:solidFill>
                  <a:srgbClr val="64A2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519776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579D04-579B-FCD8-4198-B4A4F88EB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23328E-7AA6-F1D1-FD08-EA808822B4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1436338">
            <a:off x="5831937" y="1952465"/>
            <a:ext cx="6134618" cy="4600964"/>
          </a:xfrm>
          <a:prstGeom prst="rect">
            <a:avLst/>
          </a:prstGeom>
          <a:ln w="57150">
            <a:solidFill>
              <a:srgbClr val="F3E5CF"/>
            </a:solidFill>
          </a:ln>
        </p:spPr>
      </p:pic>
      <p:sp>
        <p:nvSpPr>
          <p:cNvPr id="27" name="Time-domain astronomy">
            <a:extLst>
              <a:ext uri="{FF2B5EF4-FFF2-40B4-BE49-F238E27FC236}">
                <a16:creationId xmlns:a16="http://schemas.microsoft.com/office/drawing/2014/main" id="{3CDFF41A-F4A8-5F2E-562F-7B4177E48D4A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Final</a:t>
            </a:r>
            <a:r>
              <a:rPr lang="it-IT" sz="35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recap</a:t>
            </a:r>
            <a:endParaRPr sz="3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me-domain astronomy">
            <a:extLst>
              <a:ext uri="{FF2B5EF4-FFF2-40B4-BE49-F238E27FC236}">
                <a16:creationId xmlns:a16="http://schemas.microsoft.com/office/drawing/2014/main" id="{81508F36-F8F1-9EC3-613E-763874E41891}"/>
              </a:ext>
            </a:extLst>
          </p:cNvPr>
          <p:cNvSpPr txBox="1"/>
          <p:nvPr/>
        </p:nvSpPr>
        <p:spPr>
          <a:xfrm>
            <a:off x="216025" y="1297647"/>
            <a:ext cx="7176950" cy="913070"/>
          </a:xfrm>
          <a:prstGeom prst="rect">
            <a:avLst/>
          </a:prstGeom>
          <a:ln w="12700">
            <a:miter lim="400000"/>
          </a:ln>
          <a:effectLst>
            <a:glow rad="127000">
              <a:srgbClr val="4B3A6A"/>
            </a:glow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Developed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a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modified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Bayesian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blocks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algorithm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to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search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for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FOBs</a:t>
            </a:r>
            <a:endParaRPr sz="2800" b="0" dirty="0">
              <a:solidFill>
                <a:schemeClr val="bg1"/>
              </a:solidFill>
              <a:effectLst>
                <a:glow rad="25400">
                  <a:srgbClr val="4B3A6A"/>
                </a:glow>
                <a:outerShdw blurRad="76200" dir="5400000" algn="ctr" rotWithShape="0">
                  <a:srgbClr val="4B3A6A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8665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E424C7-2C66-72C6-5816-707582D23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D5320DB2-5220-BA28-54D6-DEE23EA12F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39215">
            <a:off x="6003603" y="2115168"/>
            <a:ext cx="5921767" cy="4441325"/>
          </a:xfrm>
          <a:prstGeom prst="rect">
            <a:avLst/>
          </a:prstGeom>
          <a:ln w="57150">
            <a:solidFill>
              <a:srgbClr val="F3E5CF"/>
            </a:solidFill>
          </a:ln>
        </p:spPr>
      </p:pic>
      <p:sp>
        <p:nvSpPr>
          <p:cNvPr id="27" name="Time-domain astronomy">
            <a:extLst>
              <a:ext uri="{FF2B5EF4-FFF2-40B4-BE49-F238E27FC236}">
                <a16:creationId xmlns:a16="http://schemas.microsoft.com/office/drawing/2014/main" id="{D84A82DE-3FA6-AC00-A29C-8DF16DB48FCC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Final</a:t>
            </a:r>
            <a:r>
              <a:rPr lang="it-IT" sz="35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recap</a:t>
            </a:r>
            <a:endParaRPr sz="3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ime-domain astronomy">
            <a:extLst>
              <a:ext uri="{FF2B5EF4-FFF2-40B4-BE49-F238E27FC236}">
                <a16:creationId xmlns:a16="http://schemas.microsoft.com/office/drawing/2014/main" id="{8E7734B5-EA03-2DEE-CECF-83DCDD3F1861}"/>
              </a:ext>
            </a:extLst>
          </p:cNvPr>
          <p:cNvSpPr txBox="1"/>
          <p:nvPr/>
        </p:nvSpPr>
        <p:spPr>
          <a:xfrm>
            <a:off x="216025" y="1297647"/>
            <a:ext cx="7176950" cy="913070"/>
          </a:xfrm>
          <a:prstGeom prst="rect">
            <a:avLst/>
          </a:prstGeom>
          <a:ln w="12700">
            <a:miter lim="400000"/>
          </a:ln>
          <a:effectLst>
            <a:glow rad="127000">
              <a:srgbClr val="4B3A6A"/>
            </a:glow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Developed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a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modified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Bayesian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blocks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algorithm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to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search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for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FOBs</a:t>
            </a:r>
            <a:endParaRPr sz="2800" b="0" dirty="0">
              <a:solidFill>
                <a:schemeClr val="bg1"/>
              </a:solidFill>
              <a:effectLst>
                <a:glow rad="25400">
                  <a:srgbClr val="4B3A6A"/>
                </a:glow>
                <a:outerShdw blurRad="76200" dir="5400000" algn="ctr" rotWithShape="0">
                  <a:srgbClr val="4B3A6A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Time-domain astronomy">
            <a:extLst>
              <a:ext uri="{FF2B5EF4-FFF2-40B4-BE49-F238E27FC236}">
                <a16:creationId xmlns:a16="http://schemas.microsoft.com/office/drawing/2014/main" id="{A7625F0C-251C-0501-9094-5B1FD220AE64}"/>
              </a:ext>
            </a:extLst>
          </p:cNvPr>
          <p:cNvSpPr txBox="1"/>
          <p:nvPr/>
        </p:nvSpPr>
        <p:spPr>
          <a:xfrm>
            <a:off x="787523" y="2321601"/>
            <a:ext cx="6605451" cy="913070"/>
          </a:xfrm>
          <a:prstGeom prst="rect">
            <a:avLst/>
          </a:prstGeom>
          <a:ln w="12700">
            <a:miter lim="400000"/>
          </a:ln>
          <a:effectLst>
            <a:glow>
              <a:srgbClr val="4B3A6A"/>
            </a:glow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Tx/>
              <a:buChar char="-"/>
            </a:pP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sx="100087" sy="100087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Linearized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sx="100087" sy="100087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sx="100087" sy="100087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version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sx="100087" sy="100087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to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sx="100087" sy="100087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improve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sx="100087" sy="100087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speed</a:t>
            </a:r>
            <a:endParaRPr sz="2800" b="0" dirty="0">
              <a:solidFill>
                <a:schemeClr val="bg1"/>
              </a:solidFill>
              <a:effectLst>
                <a:glow rad="25400">
                  <a:srgbClr val="4B3A6A"/>
                </a:glow>
                <a:outerShdw blurRad="76200" dir="5400000" sx="100087" sy="100087" algn="ctr" rotWithShape="0">
                  <a:srgbClr val="4B3A6A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287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7FAEA-C85F-913B-346C-D0ECF6DE3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me-domain astronomy">
            <a:extLst>
              <a:ext uri="{FF2B5EF4-FFF2-40B4-BE49-F238E27FC236}">
                <a16:creationId xmlns:a16="http://schemas.microsoft.com/office/drawing/2014/main" id="{99D6235C-D5C4-D882-0C06-AC7900977BF9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Final</a:t>
            </a:r>
            <a:r>
              <a:rPr lang="it-IT" sz="35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recap</a:t>
            </a:r>
            <a:endParaRPr sz="3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me-domain astronomy">
            <a:extLst>
              <a:ext uri="{FF2B5EF4-FFF2-40B4-BE49-F238E27FC236}">
                <a16:creationId xmlns:a16="http://schemas.microsoft.com/office/drawing/2014/main" id="{43D31401-7978-6A25-2327-C0E20084A7E1}"/>
              </a:ext>
            </a:extLst>
          </p:cNvPr>
          <p:cNvSpPr txBox="1"/>
          <p:nvPr/>
        </p:nvSpPr>
        <p:spPr>
          <a:xfrm>
            <a:off x="216025" y="1297647"/>
            <a:ext cx="7176950" cy="913070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Developed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a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modified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Bayesian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blocks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algorithm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to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search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for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FOBs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me-domain astronomy">
            <a:extLst>
              <a:ext uri="{FF2B5EF4-FFF2-40B4-BE49-F238E27FC236}">
                <a16:creationId xmlns:a16="http://schemas.microsoft.com/office/drawing/2014/main" id="{89BD0835-D9A6-593D-7921-2D440248894B}"/>
              </a:ext>
            </a:extLst>
          </p:cNvPr>
          <p:cNvSpPr txBox="1"/>
          <p:nvPr/>
        </p:nvSpPr>
        <p:spPr>
          <a:xfrm>
            <a:off x="787524" y="2321601"/>
            <a:ext cx="6605451" cy="177484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Tx/>
              <a:buChar char="-"/>
            </a:pP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Linearized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version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to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improve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speed</a:t>
            </a:r>
          </a:p>
          <a:p>
            <a:pPr marL="457200" indent="-457200">
              <a:buFontTx/>
              <a:buChar char="-"/>
            </a:pP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Poisson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likelihood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including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Crosstalk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correction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0DF3CC6-FCA3-3A6F-0356-31342E009A2C}"/>
              </a:ext>
            </a:extLst>
          </p:cNvPr>
          <p:cNvGrpSpPr/>
          <p:nvPr/>
        </p:nvGrpSpPr>
        <p:grpSpPr>
          <a:xfrm rot="211926">
            <a:off x="7735544" y="-2791"/>
            <a:ext cx="4140922" cy="3358091"/>
            <a:chOff x="224653" y="1314507"/>
            <a:chExt cx="5871347" cy="476138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84DC25F2-90CA-786A-E25B-89F3A027E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24654" y="1672382"/>
              <a:ext cx="5871346" cy="4403509"/>
            </a:xfrm>
            <a:prstGeom prst="rect">
              <a:avLst/>
            </a:prstGeom>
            <a:ln w="57150">
              <a:solidFill>
                <a:srgbClr val="E7CCA0"/>
              </a:solidFill>
            </a:ln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5766FD9-EEB4-7944-43D1-181581F34A5C}"/>
                </a:ext>
              </a:extLst>
            </p:cNvPr>
            <p:cNvSpPr txBox="1"/>
            <p:nvPr/>
          </p:nvSpPr>
          <p:spPr>
            <a:xfrm>
              <a:off x="224653" y="1314507"/>
              <a:ext cx="5871346" cy="6545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it-IT" sz="2400" dirty="0">
                  <a:solidFill>
                    <a:schemeClr val="bg1"/>
                  </a:solidFill>
                  <a:effectLst>
                    <a:glow rad="76200">
                      <a:srgbClr val="4B3A6A"/>
                    </a:glow>
                    <a:outerShdw blurRad="76200" dir="5400000" algn="ctr" rotWithShape="0">
                      <a:srgbClr val="4B3A6A"/>
                    </a:outerShdw>
                  </a:effectLst>
                  <a:latin typeface="Century Gothic" panose="020B0502020202020204" pitchFamily="34" charset="0"/>
                </a:rPr>
                <a:t>From </a:t>
              </a:r>
              <a:r>
                <a:rPr lang="it-IT" sz="2400" b="1" dirty="0" err="1">
                  <a:solidFill>
                    <a:schemeClr val="bg1"/>
                  </a:solidFill>
                  <a:effectLst>
                    <a:glow rad="76200">
                      <a:srgbClr val="4B3A6A"/>
                    </a:glow>
                    <a:outerShdw blurRad="76200" dir="5400000" algn="ctr" rotWithShape="0">
                      <a:srgbClr val="4B3A6A"/>
                    </a:outerShdw>
                  </a:effectLst>
                  <a:latin typeface="Century Gothic" panose="020B0502020202020204" pitchFamily="34" charset="0"/>
                </a:rPr>
                <a:t>real</a:t>
              </a:r>
              <a:r>
                <a:rPr lang="it-IT" sz="2400" dirty="0">
                  <a:solidFill>
                    <a:schemeClr val="bg1"/>
                  </a:solidFill>
                  <a:effectLst>
                    <a:glow rad="76200">
                      <a:srgbClr val="4B3A6A"/>
                    </a:glow>
                    <a:outerShdw blurRad="76200" dir="5400000" algn="ctr" rotWithShape="0">
                      <a:srgbClr val="4B3A6A"/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it-IT" sz="2400" dirty="0" err="1">
                  <a:solidFill>
                    <a:schemeClr val="bg1"/>
                  </a:solidFill>
                  <a:effectLst>
                    <a:glow rad="76200">
                      <a:srgbClr val="4B3A6A"/>
                    </a:glow>
                    <a:outerShdw blurRad="76200" dir="5400000" algn="ctr" rotWithShape="0">
                      <a:srgbClr val="4B3A6A"/>
                    </a:outerShdw>
                  </a:effectLst>
                  <a:latin typeface="Century Gothic" panose="020B0502020202020204" pitchFamily="34" charset="0"/>
                </a:rPr>
                <a:t>observations</a:t>
              </a:r>
              <a:endParaRPr lang="it-IT" sz="2400" b="0" dirty="0">
                <a:solidFill>
                  <a:schemeClr val="bg1"/>
                </a:solidFill>
                <a:effectLst>
                  <a:glow rad="762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255C0853-315A-DA0F-EB06-CAF8F0B91239}"/>
              </a:ext>
            </a:extLst>
          </p:cNvPr>
          <p:cNvGrpSpPr/>
          <p:nvPr/>
        </p:nvGrpSpPr>
        <p:grpSpPr>
          <a:xfrm rot="21394910">
            <a:off x="6506189" y="3226613"/>
            <a:ext cx="4140922" cy="3332398"/>
            <a:chOff x="6096000" y="1350521"/>
            <a:chExt cx="5878976" cy="4731093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EFF3AA0D-DCA5-00E1-928A-B587C9512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096000" y="1672382"/>
              <a:ext cx="5878976" cy="4409232"/>
            </a:xfrm>
            <a:prstGeom prst="rect">
              <a:avLst/>
            </a:prstGeom>
            <a:ln w="57150">
              <a:solidFill>
                <a:srgbClr val="E7CCA0"/>
              </a:solidFill>
            </a:ln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5BBF924D-6E69-5175-4898-368582E88694}"/>
                </a:ext>
              </a:extLst>
            </p:cNvPr>
            <p:cNvSpPr txBox="1"/>
            <p:nvPr/>
          </p:nvSpPr>
          <p:spPr>
            <a:xfrm>
              <a:off x="6096000" y="1350521"/>
              <a:ext cx="5878976" cy="65543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it-IT" sz="2400" dirty="0">
                  <a:solidFill>
                    <a:schemeClr val="bg1"/>
                  </a:solidFill>
                  <a:effectLst>
                    <a:glow rad="76200">
                      <a:srgbClr val="4B3A6A"/>
                    </a:glow>
                    <a:outerShdw blurRad="50800" dir="5400000" algn="ctr" rotWithShape="0">
                      <a:srgbClr val="4B3A6A"/>
                    </a:outerShdw>
                  </a:effectLst>
                  <a:latin typeface="Century Gothic" panose="020B0502020202020204" pitchFamily="34" charset="0"/>
                </a:rPr>
                <a:t>From </a:t>
              </a:r>
              <a:r>
                <a:rPr lang="it-IT" sz="2400" b="1" dirty="0">
                  <a:solidFill>
                    <a:schemeClr val="bg1"/>
                  </a:solidFill>
                  <a:effectLst>
                    <a:glow rad="76200">
                      <a:srgbClr val="4B3A6A"/>
                    </a:glow>
                    <a:outerShdw blurRad="50800" dir="5400000" algn="ctr" rotWithShape="0">
                      <a:srgbClr val="4B3A6A"/>
                    </a:outerShdw>
                  </a:effectLst>
                  <a:latin typeface="Century Gothic" panose="020B0502020202020204" pitchFamily="34" charset="0"/>
                </a:rPr>
                <a:t>dark</a:t>
              </a:r>
              <a:r>
                <a:rPr lang="it-IT" sz="2400" dirty="0">
                  <a:solidFill>
                    <a:schemeClr val="bg1"/>
                  </a:solidFill>
                  <a:effectLst>
                    <a:glow rad="76200">
                      <a:srgbClr val="4B3A6A"/>
                    </a:glow>
                    <a:outerShdw blurRad="50800" dir="5400000" algn="ctr" rotWithShape="0">
                      <a:srgbClr val="4B3A6A"/>
                    </a:outerShdw>
                  </a:effectLst>
                  <a:latin typeface="Century Gothic" panose="020B0502020202020204" pitchFamily="34" charset="0"/>
                </a:rPr>
                <a:t> </a:t>
              </a:r>
              <a:r>
                <a:rPr lang="it-IT" sz="2400" dirty="0" err="1">
                  <a:solidFill>
                    <a:schemeClr val="bg1"/>
                  </a:solidFill>
                  <a:effectLst>
                    <a:glow rad="76200">
                      <a:srgbClr val="4B3A6A"/>
                    </a:glow>
                    <a:outerShdw blurRad="50800" dir="5400000" algn="ctr" rotWithShape="0">
                      <a:srgbClr val="4B3A6A"/>
                    </a:outerShdw>
                  </a:effectLst>
                  <a:latin typeface="Century Gothic" panose="020B0502020202020204" pitchFamily="34" charset="0"/>
                </a:rPr>
                <a:t>observations</a:t>
              </a:r>
              <a:endParaRPr lang="it-IT" sz="2400" b="0" dirty="0">
                <a:solidFill>
                  <a:schemeClr val="bg1"/>
                </a:solidFill>
                <a:effectLst>
                  <a:glow rad="76200">
                    <a:srgbClr val="4B3A6A"/>
                  </a:glow>
                  <a:outerShdw blurRad="508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7534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3D6EAC-392C-41D8-9934-8CA353A44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me-domain astronomy">
            <a:extLst>
              <a:ext uri="{FF2B5EF4-FFF2-40B4-BE49-F238E27FC236}">
                <a16:creationId xmlns:a16="http://schemas.microsoft.com/office/drawing/2014/main" id="{40E0CA16-1389-813F-C5EE-4E12CF4E22E5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latin typeface="Century Gothic" panose="020B0502020202020204" pitchFamily="34" charset="0"/>
              </a:rPr>
              <a:t>Search</a:t>
            </a:r>
            <a:r>
              <a:rPr lang="it-IT" sz="3500" dirty="0">
                <a:latin typeface="Century Gothic" panose="020B0502020202020204" pitchFamily="34" charset="0"/>
              </a:rPr>
              <a:t> for sub-second </a:t>
            </a:r>
            <a:r>
              <a:rPr lang="it-IT" sz="3500" dirty="0" err="1">
                <a:latin typeface="Century Gothic" panose="020B0502020202020204" pitchFamily="34" charset="0"/>
              </a:rPr>
              <a:t>transients</a:t>
            </a:r>
            <a:endParaRPr sz="3500" dirty="0">
              <a:latin typeface="Century Gothic" panose="020B0502020202020204" pitchFamily="34" charset="0"/>
            </a:endParaRPr>
          </a:p>
        </p:txBody>
      </p:sp>
      <p:sp>
        <p:nvSpPr>
          <p:cNvPr id="12" name="Time-domain astronomy">
            <a:extLst>
              <a:ext uri="{FF2B5EF4-FFF2-40B4-BE49-F238E27FC236}">
                <a16:creationId xmlns:a16="http://schemas.microsoft.com/office/drawing/2014/main" id="{7025E1B1-2665-A1FC-3DE5-1DEB46111168}"/>
              </a:ext>
            </a:extLst>
          </p:cNvPr>
          <p:cNvSpPr txBox="1"/>
          <p:nvPr/>
        </p:nvSpPr>
        <p:spPr>
          <a:xfrm>
            <a:off x="1596487" y="2502150"/>
            <a:ext cx="9823202" cy="2205732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t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r>
              <a:rPr lang="it-IT" sz="2800" b="0" dirty="0">
                <a:latin typeface="Century Gothic" panose="020B0502020202020204" pitchFamily="34" charset="0"/>
              </a:rPr>
              <a:t>Common in gamma-ray, X-ray, radio </a:t>
            </a:r>
            <a:r>
              <a:rPr lang="it-IT" sz="2800" b="0" dirty="0" err="1">
                <a:latin typeface="Century Gothic" panose="020B0502020202020204" pitchFamily="34" charset="0"/>
              </a:rPr>
              <a:t>bands</a:t>
            </a:r>
            <a:endParaRPr lang="it-IT" sz="2800" b="0" dirty="0">
              <a:latin typeface="Century Gothic" panose="020B0502020202020204" pitchFamily="34" charset="0"/>
            </a:endParaRPr>
          </a:p>
          <a:p>
            <a:endParaRPr lang="it-IT" sz="2800" b="0" dirty="0">
              <a:latin typeface="Century Gothic" panose="020B0502020202020204" pitchFamily="34" charset="0"/>
            </a:endParaRPr>
          </a:p>
          <a:p>
            <a:r>
              <a:rPr lang="it-IT" sz="2800" b="0" dirty="0">
                <a:latin typeface="Century Gothic" panose="020B0502020202020204" pitchFamily="34" charset="0"/>
              </a:rPr>
              <a:t>Optical </a:t>
            </a:r>
            <a:r>
              <a:rPr lang="it-IT" sz="2800" b="0" dirty="0" err="1">
                <a:latin typeface="Century Gothic" panose="020B0502020202020204" pitchFamily="34" charset="0"/>
              </a:rPr>
              <a:t>astronomy</a:t>
            </a:r>
            <a:r>
              <a:rPr lang="it-IT" sz="2800" b="0" dirty="0"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latin typeface="Century Gothic" panose="020B0502020202020204" pitchFamily="34" charset="0"/>
              </a:rPr>
              <a:t>focused</a:t>
            </a:r>
            <a:r>
              <a:rPr lang="it-IT" sz="2800" b="0" dirty="0">
                <a:latin typeface="Century Gothic" panose="020B0502020202020204" pitchFamily="34" charset="0"/>
              </a:rPr>
              <a:t> on </a:t>
            </a:r>
            <a:r>
              <a:rPr lang="it-IT" sz="2800" b="0" dirty="0" err="1">
                <a:latin typeface="Century Gothic" panose="020B0502020202020204" pitchFamily="34" charset="0"/>
              </a:rPr>
              <a:t>longer</a:t>
            </a:r>
            <a:r>
              <a:rPr lang="it-IT" sz="2800" b="0" dirty="0"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latin typeface="Century Gothic" panose="020B0502020202020204" pitchFamily="34" charset="0"/>
              </a:rPr>
              <a:t>timescales</a:t>
            </a:r>
            <a:endParaRPr lang="it-IT" sz="2800" b="0" dirty="0">
              <a:latin typeface="Century Gothic" panose="020B0502020202020204" pitchFamily="34" charset="0"/>
            </a:endParaRPr>
          </a:p>
          <a:p>
            <a:endParaRPr lang="it-IT" sz="2800" b="0" dirty="0">
              <a:latin typeface="Century Gothic" panose="020B0502020202020204" pitchFamily="34" charset="0"/>
            </a:endParaRPr>
          </a:p>
          <a:p>
            <a:r>
              <a:rPr lang="it-IT" sz="2800" b="0" dirty="0" err="1">
                <a:latin typeface="Century Gothic" panose="020B0502020202020204" pitchFamily="34" charset="0"/>
              </a:rPr>
              <a:t>Now</a:t>
            </a:r>
            <a:r>
              <a:rPr lang="it-IT" sz="2800" b="0" dirty="0">
                <a:latin typeface="Century Gothic" panose="020B0502020202020204" pitchFamily="34" charset="0"/>
              </a:rPr>
              <a:t> new </a:t>
            </a:r>
            <a:r>
              <a:rPr lang="it-IT" sz="2800" b="0" dirty="0" err="1">
                <a:latin typeface="Century Gothic" panose="020B0502020202020204" pitchFamily="34" charset="0"/>
              </a:rPr>
              <a:t>larger</a:t>
            </a:r>
            <a:r>
              <a:rPr lang="it-IT" sz="2800" b="0" dirty="0"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latin typeface="Century Gothic" panose="020B0502020202020204" pitchFamily="34" charset="0"/>
              </a:rPr>
              <a:t>telescopes</a:t>
            </a:r>
            <a:r>
              <a:rPr lang="it-IT" sz="2800" b="0" dirty="0">
                <a:latin typeface="Century Gothic" panose="020B0502020202020204" pitchFamily="34" charset="0"/>
              </a:rPr>
              <a:t> &amp; new generation detectors</a:t>
            </a:r>
            <a:endParaRPr sz="2800" b="0" dirty="0">
              <a:latin typeface="Century Gothic" panose="020B0502020202020204" pitchFamily="34" charset="0"/>
            </a:endParaRPr>
          </a:p>
        </p:txBody>
      </p:sp>
      <p:sp>
        <p:nvSpPr>
          <p:cNvPr id="13" name="Image credit: NASA’s Goddard Space Flight Center/S. Wiessinger">
            <a:extLst>
              <a:ext uri="{FF2B5EF4-FFF2-40B4-BE49-F238E27FC236}">
                <a16:creationId xmlns:a16="http://schemas.microsoft.com/office/drawing/2014/main" id="{3EADE1D8-246B-F636-E914-4EB476570881}"/>
              </a:ext>
            </a:extLst>
          </p:cNvPr>
          <p:cNvSpPr txBox="1"/>
          <p:nvPr/>
        </p:nvSpPr>
        <p:spPr>
          <a:xfrm>
            <a:off x="273666" y="6576331"/>
            <a:ext cx="6000040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numCol="1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1200" dirty="0">
                <a:latin typeface="Century Gothic" panose="020B0502020202020204" pitchFamily="34" charset="0"/>
              </a:rPr>
              <a:t>Image credit:</a:t>
            </a:r>
            <a:r>
              <a:rPr lang="it-IT" sz="1200" dirty="0">
                <a:latin typeface="Century Gothic" panose="020B0502020202020204" pitchFamily="34" charset="0"/>
              </a:rPr>
              <a:t> </a:t>
            </a:r>
            <a:r>
              <a:rPr lang="it-IT" sz="1200" dirty="0" err="1">
                <a:latin typeface="Century Gothic" panose="020B0502020202020204" pitchFamily="34" charset="0"/>
              </a:rPr>
              <a:t>modified</a:t>
            </a:r>
            <a:r>
              <a:rPr lang="it-IT" sz="1200" dirty="0">
                <a:latin typeface="Century Gothic" panose="020B0502020202020204" pitchFamily="34" charset="0"/>
              </a:rPr>
              <a:t> from</a:t>
            </a:r>
            <a:r>
              <a:rPr sz="1200" dirty="0">
                <a:latin typeface="Century Gothic" panose="020B0502020202020204" pitchFamily="34" charset="0"/>
              </a:rPr>
              <a:t> </a:t>
            </a:r>
            <a:r>
              <a:rPr sz="1200" dirty="0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NASA’s Goddard Space Flight Center/S. </a:t>
            </a:r>
            <a:r>
              <a:rPr sz="1200" dirty="0" err="1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Wiessinger</a:t>
            </a:r>
            <a:endParaRPr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1AE17-5377-D306-6EAB-067480CF9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F0618AB5-1AB6-F19F-418A-5640B1576DF4}"/>
              </a:ext>
            </a:extLst>
          </p:cNvPr>
          <p:cNvGrpSpPr/>
          <p:nvPr/>
        </p:nvGrpSpPr>
        <p:grpSpPr>
          <a:xfrm rot="191287">
            <a:off x="6316970" y="1709287"/>
            <a:ext cx="5805896" cy="4774318"/>
            <a:chOff x="1923998" y="1160674"/>
            <a:chExt cx="6335486" cy="520981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25A754C-DE08-AA7E-EE53-2271AEF56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8794"/>
            <a:stretch/>
          </p:blipFill>
          <p:spPr>
            <a:xfrm>
              <a:off x="1923998" y="1160674"/>
              <a:ext cx="6335486" cy="5209812"/>
            </a:xfrm>
            <a:prstGeom prst="rect">
              <a:avLst/>
            </a:prstGeom>
            <a:ln w="57150">
              <a:solidFill>
                <a:srgbClr val="F3E5CF"/>
              </a:solidFill>
            </a:ln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8A1A5CF-C393-EEBB-7537-068A2FCF7617}"/>
                </a:ext>
              </a:extLst>
            </p:cNvPr>
            <p:cNvSpPr/>
            <p:nvPr/>
          </p:nvSpPr>
          <p:spPr>
            <a:xfrm>
              <a:off x="2926080" y="1616459"/>
              <a:ext cx="4069080" cy="386771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id="{F56A1B93-95C2-F525-5807-AE489DC87B3A}"/>
                </a:ext>
              </a:extLst>
            </p:cNvPr>
            <p:cNvCxnSpPr>
              <a:cxnSpLocks/>
            </p:cNvCxnSpPr>
            <p:nvPr/>
          </p:nvCxnSpPr>
          <p:spPr>
            <a:xfrm>
              <a:off x="2926081" y="3958045"/>
              <a:ext cx="5251268" cy="0"/>
            </a:xfrm>
            <a:prstGeom prst="line">
              <a:avLst/>
            </a:prstGeom>
            <a:ln w="50800">
              <a:solidFill>
                <a:srgbClr val="64A2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1F1ABFA3-70E9-A329-A9FC-528AE9B7C3FB}"/>
                </a:ext>
              </a:extLst>
            </p:cNvPr>
            <p:cNvSpPr/>
            <p:nvPr/>
          </p:nvSpPr>
          <p:spPr>
            <a:xfrm>
              <a:off x="7610619" y="5500049"/>
              <a:ext cx="215756" cy="7842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92803D32-1D5B-E720-97D1-C0BE1D509323}"/>
                </a:ext>
              </a:extLst>
            </p:cNvPr>
            <p:cNvSpPr/>
            <p:nvPr/>
          </p:nvSpPr>
          <p:spPr>
            <a:xfrm>
              <a:off x="7610619" y="5405749"/>
              <a:ext cx="215756" cy="7842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7" name="Time-domain astronomy">
            <a:extLst>
              <a:ext uri="{FF2B5EF4-FFF2-40B4-BE49-F238E27FC236}">
                <a16:creationId xmlns:a16="http://schemas.microsoft.com/office/drawing/2014/main" id="{EE069D25-D1BF-BFDD-69C7-140B5769CBEF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Final</a:t>
            </a:r>
            <a:r>
              <a:rPr lang="it-IT" sz="35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recap</a:t>
            </a:r>
            <a:endParaRPr sz="3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me-domain astronomy">
            <a:extLst>
              <a:ext uri="{FF2B5EF4-FFF2-40B4-BE49-F238E27FC236}">
                <a16:creationId xmlns:a16="http://schemas.microsoft.com/office/drawing/2014/main" id="{48651608-7B5E-3312-0311-1DD07D7E42FD}"/>
              </a:ext>
            </a:extLst>
          </p:cNvPr>
          <p:cNvSpPr txBox="1"/>
          <p:nvPr/>
        </p:nvSpPr>
        <p:spPr>
          <a:xfrm>
            <a:off x="216025" y="4207330"/>
            <a:ext cx="6246859" cy="913070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Most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FOBs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does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not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originate from the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targeted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source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me-domain astronomy">
            <a:extLst>
              <a:ext uri="{FF2B5EF4-FFF2-40B4-BE49-F238E27FC236}">
                <a16:creationId xmlns:a16="http://schemas.microsoft.com/office/drawing/2014/main" id="{11F50E95-162D-B285-AC77-A439AB024498}"/>
              </a:ext>
            </a:extLst>
          </p:cNvPr>
          <p:cNvSpPr txBox="1"/>
          <p:nvPr/>
        </p:nvSpPr>
        <p:spPr>
          <a:xfrm>
            <a:off x="787524" y="2321601"/>
            <a:ext cx="6605451" cy="177484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Tx/>
              <a:buChar char="-"/>
            </a:pP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Linearized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version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to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improve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speed</a:t>
            </a:r>
          </a:p>
          <a:p>
            <a:pPr marL="457200" indent="-457200">
              <a:buFontTx/>
              <a:buChar char="-"/>
            </a:pP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Poisson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likelihood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including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Crosstalk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correction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ime-domain astronomy">
            <a:extLst>
              <a:ext uri="{FF2B5EF4-FFF2-40B4-BE49-F238E27FC236}">
                <a16:creationId xmlns:a16="http://schemas.microsoft.com/office/drawing/2014/main" id="{53F69B8C-0743-AB5D-758A-3D18721FB778}"/>
              </a:ext>
            </a:extLst>
          </p:cNvPr>
          <p:cNvSpPr txBox="1"/>
          <p:nvPr/>
        </p:nvSpPr>
        <p:spPr>
          <a:xfrm>
            <a:off x="216025" y="1297647"/>
            <a:ext cx="7176950" cy="913070"/>
          </a:xfrm>
          <a:prstGeom prst="rect">
            <a:avLst/>
          </a:prstGeom>
          <a:ln w="12700">
            <a:miter lim="400000"/>
          </a:ln>
          <a:effectLst>
            <a:glow rad="127000">
              <a:srgbClr val="4B3A6A"/>
            </a:glow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Developed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a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modified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Bayesian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blocks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algorithm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to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search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for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FOBs</a:t>
            </a:r>
            <a:endParaRPr sz="2800" b="0" dirty="0">
              <a:solidFill>
                <a:schemeClr val="bg1"/>
              </a:solidFill>
              <a:effectLst>
                <a:glow rad="25400">
                  <a:srgbClr val="4B3A6A"/>
                </a:glow>
                <a:outerShdw blurRad="76200" dir="5400000" algn="ctr" rotWithShape="0">
                  <a:srgbClr val="4B3A6A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2309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29F182-4C91-37F5-2DFF-3CFB8698A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me-domain astronomy">
            <a:extLst>
              <a:ext uri="{FF2B5EF4-FFF2-40B4-BE49-F238E27FC236}">
                <a16:creationId xmlns:a16="http://schemas.microsoft.com/office/drawing/2014/main" id="{D7B67252-1BC6-C55A-9BA2-BA2EB100BA1D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Final</a:t>
            </a:r>
            <a:r>
              <a:rPr lang="it-IT" sz="35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recap</a:t>
            </a:r>
            <a:endParaRPr sz="3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me-domain astronomy">
            <a:extLst>
              <a:ext uri="{FF2B5EF4-FFF2-40B4-BE49-F238E27FC236}">
                <a16:creationId xmlns:a16="http://schemas.microsoft.com/office/drawing/2014/main" id="{33C9D7A9-EADE-C309-11F2-99C75F916E60}"/>
              </a:ext>
            </a:extLst>
          </p:cNvPr>
          <p:cNvSpPr txBox="1"/>
          <p:nvPr/>
        </p:nvSpPr>
        <p:spPr>
          <a:xfrm>
            <a:off x="216025" y="4207330"/>
            <a:ext cx="6246859" cy="913070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Most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FOBs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does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not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originate from the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targeted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source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me-domain astronomy">
            <a:extLst>
              <a:ext uri="{FF2B5EF4-FFF2-40B4-BE49-F238E27FC236}">
                <a16:creationId xmlns:a16="http://schemas.microsoft.com/office/drawing/2014/main" id="{2F065A72-0A50-17F8-6A1E-8920379868E0}"/>
              </a:ext>
            </a:extLst>
          </p:cNvPr>
          <p:cNvSpPr txBox="1"/>
          <p:nvPr/>
        </p:nvSpPr>
        <p:spPr>
          <a:xfrm>
            <a:off x="216025" y="1297647"/>
            <a:ext cx="7176950" cy="913070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Developed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a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modified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Bayesian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blocks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algorithm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to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search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for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FOBs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me-domain astronomy">
            <a:extLst>
              <a:ext uri="{FF2B5EF4-FFF2-40B4-BE49-F238E27FC236}">
                <a16:creationId xmlns:a16="http://schemas.microsoft.com/office/drawing/2014/main" id="{6428AF6D-8581-5137-5A0F-C0664516837F}"/>
              </a:ext>
            </a:extLst>
          </p:cNvPr>
          <p:cNvSpPr txBox="1"/>
          <p:nvPr/>
        </p:nvSpPr>
        <p:spPr>
          <a:xfrm>
            <a:off x="787524" y="2321601"/>
            <a:ext cx="6605451" cy="177484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Tx/>
              <a:buChar char="-"/>
            </a:pP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Linearized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version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to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improve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speed</a:t>
            </a:r>
          </a:p>
          <a:p>
            <a:pPr marL="457200" indent="-457200">
              <a:buFontTx/>
              <a:buChar char="-"/>
            </a:pP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Poisson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likelihood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including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Crosstalk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correction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me-domain astronomy">
            <a:extLst>
              <a:ext uri="{FF2B5EF4-FFF2-40B4-BE49-F238E27FC236}">
                <a16:creationId xmlns:a16="http://schemas.microsoft.com/office/drawing/2014/main" id="{4724EF9A-E956-75ED-50AC-3F1AB260170B}"/>
              </a:ext>
            </a:extLst>
          </p:cNvPr>
          <p:cNvSpPr txBox="1"/>
          <p:nvPr/>
        </p:nvSpPr>
        <p:spPr>
          <a:xfrm>
            <a:off x="787524" y="5231284"/>
            <a:ext cx="7087883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Tx/>
              <a:buChar char="-"/>
            </a:pP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Sunlight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reflection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of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object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in LEO?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E32E983-B393-EB1F-6C66-E12DDFD15E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1442036">
            <a:off x="7450067" y="3428792"/>
            <a:ext cx="4481218" cy="3360914"/>
          </a:xfrm>
          <a:prstGeom prst="rect">
            <a:avLst/>
          </a:prstGeom>
          <a:ln w="57150">
            <a:solidFill>
              <a:srgbClr val="F3E5CF"/>
            </a:solidFill>
          </a:ln>
        </p:spPr>
      </p:pic>
      <p:grpSp>
        <p:nvGrpSpPr>
          <p:cNvPr id="34" name="Gruppo 33">
            <a:extLst>
              <a:ext uri="{FF2B5EF4-FFF2-40B4-BE49-F238E27FC236}">
                <a16:creationId xmlns:a16="http://schemas.microsoft.com/office/drawing/2014/main" id="{78C9B364-813C-78C2-6F1B-337CF85BD04F}"/>
              </a:ext>
            </a:extLst>
          </p:cNvPr>
          <p:cNvGrpSpPr/>
          <p:nvPr/>
        </p:nvGrpSpPr>
        <p:grpSpPr>
          <a:xfrm rot="211977">
            <a:off x="7612862" y="-20341"/>
            <a:ext cx="4580589" cy="3435442"/>
            <a:chOff x="7037128" y="171572"/>
            <a:chExt cx="4580589" cy="3435442"/>
          </a:xfrm>
        </p:grpSpPr>
        <p:pic>
          <p:nvPicPr>
            <p:cNvPr id="33" name="Immagine 32" descr="Immagine che contiene testo, diagramma, schermata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64EC7543-4F82-5E8D-3232-6A06125A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7128" y="171572"/>
              <a:ext cx="4580589" cy="3435442"/>
            </a:xfrm>
            <a:prstGeom prst="rect">
              <a:avLst/>
            </a:prstGeom>
            <a:ln w="57150">
              <a:solidFill>
                <a:srgbClr val="F3E5CF"/>
              </a:solidFill>
            </a:ln>
          </p:spPr>
        </p:pic>
        <p:cxnSp>
          <p:nvCxnSpPr>
            <p:cNvPr id="12" name="Connettore 1 11">
              <a:extLst>
                <a:ext uri="{FF2B5EF4-FFF2-40B4-BE49-F238E27FC236}">
                  <a16:creationId xmlns:a16="http://schemas.microsoft.com/office/drawing/2014/main" id="{58D6EDC6-97E3-3E1D-4DCB-3FDBC7CF4F6F}"/>
                </a:ext>
              </a:extLst>
            </p:cNvPr>
            <p:cNvCxnSpPr>
              <a:cxnSpLocks/>
            </p:cNvCxnSpPr>
            <p:nvPr/>
          </p:nvCxnSpPr>
          <p:spPr>
            <a:xfrm>
              <a:off x="7860096" y="2314966"/>
              <a:ext cx="1696011" cy="0"/>
            </a:xfrm>
            <a:prstGeom prst="line">
              <a:avLst/>
            </a:prstGeom>
            <a:ln w="50800">
              <a:solidFill>
                <a:srgbClr val="64A2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id="{078533AB-108B-CA6F-4508-7D11D2E033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37270" y="956342"/>
              <a:ext cx="1596274" cy="1397142"/>
            </a:xfrm>
            <a:prstGeom prst="line">
              <a:avLst/>
            </a:prstGeom>
            <a:ln w="50800">
              <a:solidFill>
                <a:srgbClr val="64A2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204970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40EC9B-C555-447E-F313-DE2DC7C4F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me-domain astronomy">
            <a:extLst>
              <a:ext uri="{FF2B5EF4-FFF2-40B4-BE49-F238E27FC236}">
                <a16:creationId xmlns:a16="http://schemas.microsoft.com/office/drawing/2014/main" id="{427E5C34-16AC-9274-3157-44426DE5099E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Final</a:t>
            </a:r>
            <a:r>
              <a:rPr lang="it-IT" sz="35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recap</a:t>
            </a:r>
            <a:endParaRPr sz="3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me-domain astronomy">
            <a:extLst>
              <a:ext uri="{FF2B5EF4-FFF2-40B4-BE49-F238E27FC236}">
                <a16:creationId xmlns:a16="http://schemas.microsoft.com/office/drawing/2014/main" id="{336E0D0E-BE94-DD4B-A10B-28263B403BAD}"/>
              </a:ext>
            </a:extLst>
          </p:cNvPr>
          <p:cNvSpPr txBox="1"/>
          <p:nvPr/>
        </p:nvSpPr>
        <p:spPr>
          <a:xfrm>
            <a:off x="216025" y="4207330"/>
            <a:ext cx="6246859" cy="913070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Most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FOBs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does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not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originate from the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targeted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source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me-domain astronomy">
            <a:extLst>
              <a:ext uri="{FF2B5EF4-FFF2-40B4-BE49-F238E27FC236}">
                <a16:creationId xmlns:a16="http://schemas.microsoft.com/office/drawing/2014/main" id="{FDE1B892-56D8-0DD2-62B7-5F50B0D053C6}"/>
              </a:ext>
            </a:extLst>
          </p:cNvPr>
          <p:cNvSpPr txBox="1"/>
          <p:nvPr/>
        </p:nvSpPr>
        <p:spPr>
          <a:xfrm>
            <a:off x="216025" y="5824351"/>
            <a:ext cx="8075663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Excess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from the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directions</a:t>
            </a:r>
            <a:r>
              <a:rPr lang="it-IT" sz="2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 of the </a:t>
            </a:r>
            <a:r>
              <a:rPr lang="it-IT" sz="28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magnetars</a:t>
            </a:r>
            <a:endParaRPr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D70526E3-0AD6-AA10-29C1-6CB53D38070E}"/>
              </a:ext>
            </a:extLst>
          </p:cNvPr>
          <p:cNvGrpSpPr/>
          <p:nvPr/>
        </p:nvGrpSpPr>
        <p:grpSpPr>
          <a:xfrm rot="167562">
            <a:off x="6019370" y="1561108"/>
            <a:ext cx="6096000" cy="3853026"/>
            <a:chOff x="6370831" y="1669231"/>
            <a:chExt cx="6096000" cy="3853026"/>
          </a:xfrm>
        </p:grpSpPr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8ED41EFF-9ED9-C504-19ED-F4922F228B0A}"/>
                </a:ext>
              </a:extLst>
            </p:cNvPr>
            <p:cNvGrpSpPr/>
            <p:nvPr/>
          </p:nvGrpSpPr>
          <p:grpSpPr>
            <a:xfrm>
              <a:off x="6370831" y="1669231"/>
              <a:ext cx="6096000" cy="3853026"/>
              <a:chOff x="6370831" y="1669231"/>
              <a:chExt cx="6096000" cy="3853026"/>
            </a:xfrm>
          </p:grpSpPr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197DA76D-ECC0-93F1-6CB2-3CEC32214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0831" y="1712257"/>
                <a:ext cx="6096000" cy="3810000"/>
              </a:xfrm>
              <a:prstGeom prst="rect">
                <a:avLst/>
              </a:prstGeom>
              <a:ln w="57150">
                <a:solidFill>
                  <a:srgbClr val="F3E5CF"/>
                </a:solidFill>
              </a:ln>
            </p:spPr>
          </p:pic>
          <p:cxnSp>
            <p:nvCxnSpPr>
              <p:cNvPr id="12" name="Connettore 1 11">
                <a:extLst>
                  <a:ext uri="{FF2B5EF4-FFF2-40B4-BE49-F238E27FC236}">
                    <a16:creationId xmlns:a16="http://schemas.microsoft.com/office/drawing/2014/main" id="{9F16273A-DB63-8E1F-E418-8B0E9B866F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8199" y="3750647"/>
                <a:ext cx="3830697" cy="0"/>
              </a:xfrm>
              <a:prstGeom prst="line">
                <a:avLst/>
              </a:prstGeom>
              <a:ln w="50800">
                <a:solidFill>
                  <a:srgbClr val="64A2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2 12">
                <a:extLst>
                  <a:ext uri="{FF2B5EF4-FFF2-40B4-BE49-F238E27FC236}">
                    <a16:creationId xmlns:a16="http://schemas.microsoft.com/office/drawing/2014/main" id="{EB209E0E-417A-A5F0-2408-F0AEC6550E3C}"/>
                  </a:ext>
                </a:extLst>
              </p:cNvPr>
              <p:cNvCxnSpPr/>
              <p:nvPr/>
            </p:nvCxnSpPr>
            <p:spPr>
              <a:xfrm>
                <a:off x="8323765" y="2397516"/>
                <a:ext cx="0" cy="1353131"/>
              </a:xfrm>
              <a:prstGeom prst="straightConnector1">
                <a:avLst/>
              </a:prstGeom>
              <a:ln w="57150">
                <a:solidFill>
                  <a:srgbClr val="64A2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1679322-3A13-D2BB-C5EC-D3DA962679F6}"/>
                  </a:ext>
                </a:extLst>
              </p:cNvPr>
              <p:cNvSpPr txBox="1"/>
              <p:nvPr/>
            </p:nvSpPr>
            <p:spPr>
              <a:xfrm>
                <a:off x="8323764" y="2692404"/>
                <a:ext cx="14170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400" b="0" dirty="0">
                    <a:solidFill>
                      <a:srgbClr val="64A200"/>
                    </a:solidFill>
                    <a:latin typeface="Century Gothic" panose="020B0502020202020204" pitchFamily="34" charset="0"/>
                  </a:rPr>
                  <a:t>+4.5 </a:t>
                </a:r>
                <a:r>
                  <a:rPr lang="el-GR" sz="2400" b="0" dirty="0">
                    <a:solidFill>
                      <a:srgbClr val="64A200"/>
                    </a:solidFill>
                    <a:latin typeface="Century Gothic" panose="020B0502020202020204" pitchFamily="34" charset="0"/>
                  </a:rPr>
                  <a:t>σ</a:t>
                </a:r>
                <a:endParaRPr lang="it-IT" sz="2400" dirty="0">
                  <a:solidFill>
                    <a:srgbClr val="64A200"/>
                  </a:solidFill>
                </a:endParaRPr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7545BB9-0AC0-7BBD-4633-6004FD43F876}"/>
                  </a:ext>
                </a:extLst>
              </p:cNvPr>
              <p:cNvSpPr txBox="1"/>
              <p:nvPr/>
            </p:nvSpPr>
            <p:spPr>
              <a:xfrm>
                <a:off x="10915506" y="2062656"/>
                <a:ext cx="124919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400" b="0" dirty="0">
                    <a:solidFill>
                      <a:srgbClr val="64A200"/>
                    </a:solidFill>
                    <a:latin typeface="Century Gothic" panose="020B0502020202020204" pitchFamily="34" charset="0"/>
                  </a:rPr>
                  <a:t>+3.6 </a:t>
                </a:r>
                <a:r>
                  <a:rPr lang="el-GR" sz="2400" b="0" dirty="0">
                    <a:solidFill>
                      <a:srgbClr val="64A200"/>
                    </a:solidFill>
                    <a:latin typeface="Century Gothic" panose="020B0502020202020204" pitchFamily="34" charset="0"/>
                  </a:rPr>
                  <a:t>σ</a:t>
                </a:r>
                <a:endParaRPr lang="it-IT" sz="2400" dirty="0">
                  <a:solidFill>
                    <a:srgbClr val="64A200"/>
                  </a:solidFill>
                </a:endParaRP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19F4CEC-210C-00E4-65B8-E96B2AE197A3}"/>
                  </a:ext>
                </a:extLst>
              </p:cNvPr>
              <p:cNvSpPr txBox="1"/>
              <p:nvPr/>
            </p:nvSpPr>
            <p:spPr>
              <a:xfrm>
                <a:off x="11347010" y="1669231"/>
                <a:ext cx="110618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400" b="0" dirty="0">
                    <a:solidFill>
                      <a:srgbClr val="64A200"/>
                    </a:solidFill>
                    <a:latin typeface="Century Gothic" panose="020B0502020202020204" pitchFamily="34" charset="0"/>
                  </a:rPr>
                  <a:t>+2.8 </a:t>
                </a:r>
                <a:r>
                  <a:rPr lang="el-GR" sz="2400" b="0" dirty="0">
                    <a:solidFill>
                      <a:srgbClr val="64A200"/>
                    </a:solidFill>
                    <a:latin typeface="Century Gothic" panose="020B0502020202020204" pitchFamily="34" charset="0"/>
                  </a:rPr>
                  <a:t>σ</a:t>
                </a:r>
                <a:endParaRPr lang="it-IT" sz="2400" dirty="0">
                  <a:solidFill>
                    <a:srgbClr val="64A200"/>
                  </a:solidFill>
                </a:endParaRPr>
              </a:p>
            </p:txBody>
          </p:sp>
        </p:grpSp>
        <p:cxnSp>
          <p:nvCxnSpPr>
            <p:cNvPr id="18" name="Connettore 1 17">
              <a:extLst>
                <a:ext uri="{FF2B5EF4-FFF2-40B4-BE49-F238E27FC236}">
                  <a16:creationId xmlns:a16="http://schemas.microsoft.com/office/drawing/2014/main" id="{7D260934-A844-F48F-332C-0FEEC804F3BE}"/>
                </a:ext>
              </a:extLst>
            </p:cNvPr>
            <p:cNvCxnSpPr>
              <a:cxnSpLocks/>
            </p:cNvCxnSpPr>
            <p:nvPr/>
          </p:nvCxnSpPr>
          <p:spPr>
            <a:xfrm>
              <a:off x="11112270" y="3750647"/>
              <a:ext cx="1206300" cy="0"/>
            </a:xfrm>
            <a:prstGeom prst="line">
              <a:avLst/>
            </a:prstGeom>
            <a:ln w="50800">
              <a:solidFill>
                <a:srgbClr val="64A2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me-domain astronomy">
            <a:extLst>
              <a:ext uri="{FF2B5EF4-FFF2-40B4-BE49-F238E27FC236}">
                <a16:creationId xmlns:a16="http://schemas.microsoft.com/office/drawing/2014/main" id="{C4ABFF5C-DDA4-43D2-BA9A-EEE6309E3234}"/>
              </a:ext>
            </a:extLst>
          </p:cNvPr>
          <p:cNvSpPr txBox="1"/>
          <p:nvPr/>
        </p:nvSpPr>
        <p:spPr>
          <a:xfrm>
            <a:off x="216025" y="1297647"/>
            <a:ext cx="7176950" cy="913070"/>
          </a:xfrm>
          <a:prstGeom prst="rect">
            <a:avLst/>
          </a:prstGeom>
          <a:ln w="12700">
            <a:miter lim="400000"/>
          </a:ln>
          <a:effectLst>
            <a:glow rad="127000">
              <a:srgbClr val="4B3A6A"/>
            </a:glow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Developed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a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modified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Bayesian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blocks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algorithm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to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search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for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FOBs</a:t>
            </a:r>
            <a:endParaRPr sz="2800" b="0" dirty="0">
              <a:solidFill>
                <a:schemeClr val="bg1"/>
              </a:solidFill>
              <a:effectLst>
                <a:glow rad="25400">
                  <a:srgbClr val="4B3A6A"/>
                </a:glow>
                <a:outerShdw blurRad="76200" dir="5400000" algn="ctr" rotWithShape="0">
                  <a:srgbClr val="4B3A6A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ime-domain astronomy">
            <a:extLst>
              <a:ext uri="{FF2B5EF4-FFF2-40B4-BE49-F238E27FC236}">
                <a16:creationId xmlns:a16="http://schemas.microsoft.com/office/drawing/2014/main" id="{5E343FF0-C2A9-3961-D38A-C58CC1DA31E9}"/>
              </a:ext>
            </a:extLst>
          </p:cNvPr>
          <p:cNvSpPr txBox="1"/>
          <p:nvPr/>
        </p:nvSpPr>
        <p:spPr>
          <a:xfrm>
            <a:off x="787524" y="2321601"/>
            <a:ext cx="6605451" cy="177484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Tx/>
              <a:buChar char="-"/>
            </a:pP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Linearized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version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to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improve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speed</a:t>
            </a:r>
          </a:p>
          <a:p>
            <a:pPr marL="457200" indent="-457200">
              <a:buFontTx/>
              <a:buChar char="-"/>
            </a:pP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Poisson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likelihood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including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Crosstalk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correction</a:t>
            </a:r>
            <a:endParaRPr sz="2800" b="0" dirty="0">
              <a:solidFill>
                <a:schemeClr val="bg1"/>
              </a:solidFill>
              <a:effectLst>
                <a:glow rad="25400">
                  <a:srgbClr val="4B3A6A"/>
                </a:glow>
                <a:outerShdw blurRad="76200" dir="5400000" algn="ctr" rotWithShape="0">
                  <a:srgbClr val="4B3A6A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Time-domain astronomy">
            <a:extLst>
              <a:ext uri="{FF2B5EF4-FFF2-40B4-BE49-F238E27FC236}">
                <a16:creationId xmlns:a16="http://schemas.microsoft.com/office/drawing/2014/main" id="{4D6628B9-098A-11D1-9C45-B801209D1F05}"/>
              </a:ext>
            </a:extLst>
          </p:cNvPr>
          <p:cNvSpPr txBox="1"/>
          <p:nvPr/>
        </p:nvSpPr>
        <p:spPr>
          <a:xfrm>
            <a:off x="787524" y="5231284"/>
            <a:ext cx="7087883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Tx/>
              <a:buChar char="-"/>
            </a:pP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Sunlight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reflection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of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object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in LEO?</a:t>
            </a:r>
            <a:endParaRPr sz="2800" b="0" dirty="0">
              <a:solidFill>
                <a:schemeClr val="bg1"/>
              </a:solidFill>
              <a:effectLst>
                <a:glow rad="25400">
                  <a:srgbClr val="4B3A6A"/>
                </a:glow>
                <a:outerShdw blurRad="76200" dir="5400000" algn="ctr" rotWithShape="0">
                  <a:srgbClr val="4B3A6A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783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5C4C07-1D23-7152-C137-251238E39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me-domain astronomy">
            <a:extLst>
              <a:ext uri="{FF2B5EF4-FFF2-40B4-BE49-F238E27FC236}">
                <a16:creationId xmlns:a16="http://schemas.microsoft.com/office/drawing/2014/main" id="{C356EFD9-C504-F5E0-1696-9A71083EA477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>
                <a:solidFill>
                  <a:schemeClr val="bg1"/>
                </a:solidFill>
                <a:latin typeface="Century Gothic" panose="020B0502020202020204" pitchFamily="34" charset="0"/>
              </a:rPr>
              <a:t>Future steps</a:t>
            </a:r>
            <a:endParaRPr sz="3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me-domain astronomy">
            <a:extLst>
              <a:ext uri="{FF2B5EF4-FFF2-40B4-BE49-F238E27FC236}">
                <a16:creationId xmlns:a16="http://schemas.microsoft.com/office/drawing/2014/main" id="{3B77A6FE-89AF-8558-C5F4-11B058B76C2E}"/>
              </a:ext>
            </a:extLst>
          </p:cNvPr>
          <p:cNvSpPr txBox="1"/>
          <p:nvPr/>
        </p:nvSpPr>
        <p:spPr>
          <a:xfrm>
            <a:off x="4556010" y="2061941"/>
            <a:ext cx="7176950" cy="913070"/>
          </a:xfrm>
          <a:prstGeom prst="rect">
            <a:avLst/>
          </a:prstGeom>
          <a:ln w="12700">
            <a:miter lim="400000"/>
          </a:ln>
          <a:effectLst>
            <a:glow rad="127000">
              <a:srgbClr val="4B3A6A"/>
            </a:glow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Morphology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analysis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of bursts,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starting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with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simmetry</a:t>
            </a:r>
            <a:endParaRPr lang="it-IT" sz="2800" b="0" dirty="0">
              <a:solidFill>
                <a:schemeClr val="bg1"/>
              </a:solidFill>
              <a:effectLst>
                <a:glow rad="25400">
                  <a:srgbClr val="4B3A6A"/>
                </a:glow>
                <a:outerShdw blurRad="76200" dir="5400000" algn="ctr" rotWithShape="0">
                  <a:srgbClr val="4B3A6A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" name="Immagine 9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B109BD03-B973-857C-8CB0-D6702AB27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9388">
            <a:off x="299232" y="2202491"/>
            <a:ext cx="2997200" cy="2247900"/>
          </a:xfrm>
          <a:prstGeom prst="rect">
            <a:avLst/>
          </a:prstGeom>
          <a:ln w="57150">
            <a:solidFill>
              <a:srgbClr val="F3E5CF"/>
            </a:solidFill>
          </a:ln>
        </p:spPr>
      </p:pic>
      <p:pic>
        <p:nvPicPr>
          <p:cNvPr id="12" name="Immagine 11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D6970558-0254-D989-F2B8-D08E3F935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7814">
            <a:off x="424505" y="-2622"/>
            <a:ext cx="2997200" cy="2247900"/>
          </a:xfrm>
          <a:prstGeom prst="rect">
            <a:avLst/>
          </a:prstGeom>
          <a:ln w="57150">
            <a:solidFill>
              <a:srgbClr val="F3E5CF"/>
            </a:solidFill>
          </a:ln>
        </p:spPr>
      </p:pic>
      <p:pic>
        <p:nvPicPr>
          <p:cNvPr id="14" name="Immagine 13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7DFA8606-9DD0-8CEF-67F3-0DE4A75AA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0140">
            <a:off x="33778" y="4558469"/>
            <a:ext cx="2997200" cy="2247900"/>
          </a:xfrm>
          <a:prstGeom prst="rect">
            <a:avLst/>
          </a:prstGeom>
          <a:ln w="57150">
            <a:solidFill>
              <a:srgbClr val="F3E5CF"/>
            </a:solidFill>
          </a:ln>
        </p:spPr>
      </p:pic>
      <p:pic>
        <p:nvPicPr>
          <p:cNvPr id="16" name="Immagine 15" descr="Immagine che contiene testo, diagramma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F4954C36-4943-C1B3-916F-5948D6D4F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39340">
            <a:off x="3143647" y="4456127"/>
            <a:ext cx="2997200" cy="2247900"/>
          </a:xfrm>
          <a:prstGeom prst="rect">
            <a:avLst/>
          </a:prstGeom>
          <a:ln w="57150">
            <a:solidFill>
              <a:srgbClr val="F3E5CF"/>
            </a:solidFill>
          </a:ln>
        </p:spPr>
      </p:pic>
    </p:spTree>
    <p:extLst>
      <p:ext uri="{BB962C8B-B14F-4D97-AF65-F5344CB8AC3E}">
        <p14:creationId xmlns:p14="http://schemas.microsoft.com/office/powerpoint/2010/main" val="1608466584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7FA46F-E2E6-4215-133F-D4B2C4462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141DE2A3-7CE5-C775-CDA3-D2F36A3B1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2822">
            <a:off x="27230" y="1824567"/>
            <a:ext cx="4572000" cy="3429000"/>
          </a:xfrm>
          <a:prstGeom prst="rect">
            <a:avLst/>
          </a:prstGeom>
          <a:ln w="57150">
            <a:solidFill>
              <a:srgbClr val="F3E5CF"/>
            </a:solidFill>
          </a:ln>
        </p:spPr>
      </p:pic>
      <p:sp>
        <p:nvSpPr>
          <p:cNvPr id="27" name="Time-domain astronomy">
            <a:extLst>
              <a:ext uri="{FF2B5EF4-FFF2-40B4-BE49-F238E27FC236}">
                <a16:creationId xmlns:a16="http://schemas.microsoft.com/office/drawing/2014/main" id="{A33635D7-C3A7-F8E1-1ED7-5BD2F4B39988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>
                <a:solidFill>
                  <a:schemeClr val="bg1"/>
                </a:solidFill>
                <a:latin typeface="Century Gothic" panose="020B0502020202020204" pitchFamily="34" charset="0"/>
              </a:rPr>
              <a:t>Future steps</a:t>
            </a:r>
            <a:endParaRPr sz="3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me-domain astronomy">
            <a:extLst>
              <a:ext uri="{FF2B5EF4-FFF2-40B4-BE49-F238E27FC236}">
                <a16:creationId xmlns:a16="http://schemas.microsoft.com/office/drawing/2014/main" id="{BB35DBAE-FB7F-B7A0-E335-089CF60AA9FD}"/>
              </a:ext>
            </a:extLst>
          </p:cNvPr>
          <p:cNvSpPr txBox="1"/>
          <p:nvPr/>
        </p:nvSpPr>
        <p:spPr>
          <a:xfrm>
            <a:off x="4556010" y="2061941"/>
            <a:ext cx="7176950" cy="2205732"/>
          </a:xfrm>
          <a:prstGeom prst="rect">
            <a:avLst/>
          </a:prstGeom>
          <a:ln w="12700">
            <a:miter lim="400000"/>
          </a:ln>
          <a:effectLst>
            <a:glow rad="127000">
              <a:srgbClr val="4B3A6A"/>
            </a:glow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Morphology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analysis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of bursts,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starting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with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simmetry</a:t>
            </a:r>
            <a:endParaRPr lang="it-IT" sz="2800" b="0" dirty="0">
              <a:solidFill>
                <a:schemeClr val="bg1"/>
              </a:solidFill>
              <a:effectLst>
                <a:glow rad="25400">
                  <a:srgbClr val="4B3A6A"/>
                </a:glow>
                <a:outerShdw blurRad="76200" dir="5400000" algn="ctr" rotWithShape="0">
                  <a:srgbClr val="4B3A6A"/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0" dirty="0">
              <a:solidFill>
                <a:schemeClr val="bg1"/>
              </a:solidFill>
              <a:effectLst>
                <a:glow rad="25400">
                  <a:srgbClr val="4B3A6A"/>
                </a:glow>
                <a:outerShdw blurRad="76200" dir="5400000" algn="ctr" rotWithShape="0">
                  <a:srgbClr val="4B3A6A"/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Unsupervised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machine learning for clustering</a:t>
            </a:r>
          </a:p>
        </p:txBody>
      </p:sp>
    </p:spTree>
    <p:extLst>
      <p:ext uri="{BB962C8B-B14F-4D97-AF65-F5344CB8AC3E}">
        <p14:creationId xmlns:p14="http://schemas.microsoft.com/office/powerpoint/2010/main" val="64900405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3A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0231D-A8E9-069B-289F-924AB6939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me-domain astronomy">
            <a:extLst>
              <a:ext uri="{FF2B5EF4-FFF2-40B4-BE49-F238E27FC236}">
                <a16:creationId xmlns:a16="http://schemas.microsoft.com/office/drawing/2014/main" id="{3722CAD7-8B46-6464-5A29-84D2F196F190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>
                <a:solidFill>
                  <a:schemeClr val="bg1"/>
                </a:solidFill>
                <a:latin typeface="Century Gothic" panose="020B0502020202020204" pitchFamily="34" charset="0"/>
              </a:rPr>
              <a:t>Future steps</a:t>
            </a:r>
            <a:endParaRPr sz="3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me-domain astronomy">
            <a:extLst>
              <a:ext uri="{FF2B5EF4-FFF2-40B4-BE49-F238E27FC236}">
                <a16:creationId xmlns:a16="http://schemas.microsoft.com/office/drawing/2014/main" id="{FCFDD04A-8870-D9E3-999E-0744637CDBE4}"/>
              </a:ext>
            </a:extLst>
          </p:cNvPr>
          <p:cNvSpPr txBox="1"/>
          <p:nvPr/>
        </p:nvSpPr>
        <p:spPr>
          <a:xfrm>
            <a:off x="4556010" y="2061941"/>
            <a:ext cx="7176950" cy="3498394"/>
          </a:xfrm>
          <a:prstGeom prst="rect">
            <a:avLst/>
          </a:prstGeom>
          <a:ln w="12700">
            <a:miter lim="400000"/>
          </a:ln>
          <a:effectLst>
            <a:glow rad="127000">
              <a:srgbClr val="4B3A6A"/>
            </a:glow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Morphology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analysis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of bursts,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starting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with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simmetry</a:t>
            </a:r>
            <a:endParaRPr lang="it-IT" sz="2800" b="0" dirty="0">
              <a:solidFill>
                <a:schemeClr val="bg1"/>
              </a:solidFill>
              <a:effectLst>
                <a:glow rad="25400">
                  <a:srgbClr val="4B3A6A"/>
                </a:glow>
                <a:outerShdw blurRad="76200" dir="5400000" algn="ctr" rotWithShape="0">
                  <a:srgbClr val="4B3A6A"/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0" dirty="0">
              <a:solidFill>
                <a:schemeClr val="bg1"/>
              </a:solidFill>
              <a:effectLst>
                <a:glow rad="25400">
                  <a:srgbClr val="4B3A6A"/>
                </a:glow>
                <a:outerShdw blurRad="76200" dir="5400000" algn="ctr" rotWithShape="0">
                  <a:srgbClr val="4B3A6A"/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Unsupervised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machine learning for clustering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0" dirty="0">
              <a:solidFill>
                <a:schemeClr val="bg1"/>
              </a:solidFill>
              <a:effectLst>
                <a:glow rad="25400">
                  <a:srgbClr val="4B3A6A"/>
                </a:glow>
                <a:outerShdw blurRad="76200" dir="5400000" algn="ctr" rotWithShape="0">
                  <a:srgbClr val="4B3A6A"/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Simultaneous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observations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with optical and multi-</a:t>
            </a:r>
            <a:r>
              <a:rPr lang="it-IT" sz="2800" b="0" dirty="0" err="1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wavelength</a:t>
            </a:r>
            <a:r>
              <a:rPr lang="it-IT" sz="2800" b="0" dirty="0">
                <a:solidFill>
                  <a:schemeClr val="bg1"/>
                </a:solidFill>
                <a:effectLst>
                  <a:glow rad="25400">
                    <a:srgbClr val="4B3A6A"/>
                  </a:glow>
                  <a:outerShdw blurRad="76200" dir="5400000" algn="ctr" rotWithShape="0">
                    <a:srgbClr val="4B3A6A"/>
                  </a:outerShdw>
                </a:effectLst>
                <a:latin typeface="Century Gothic" panose="020B0502020202020204" pitchFamily="34" charset="0"/>
              </a:rPr>
              <a:t> facilities</a:t>
            </a:r>
          </a:p>
        </p:txBody>
      </p:sp>
      <p:pic>
        <p:nvPicPr>
          <p:cNvPr id="3" name="Immagine 2" descr="Immagine che contiene telescopio, cielo&#10;&#10;Il contenuto generato dall'IA potrebbe non essere corretto.">
            <a:extLst>
              <a:ext uri="{FF2B5EF4-FFF2-40B4-BE49-F238E27FC236}">
                <a16:creationId xmlns:a16="http://schemas.microsoft.com/office/drawing/2014/main" id="{BDE5070A-9222-CEF9-881D-F67F61221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5176">
            <a:off x="382839" y="235489"/>
            <a:ext cx="3164693" cy="4066630"/>
          </a:xfrm>
          <a:prstGeom prst="rect">
            <a:avLst/>
          </a:prstGeom>
          <a:ln w="57150">
            <a:solidFill>
              <a:srgbClr val="F3E5CF"/>
            </a:solidFill>
          </a:ln>
        </p:spPr>
      </p:pic>
      <p:pic>
        <p:nvPicPr>
          <p:cNvPr id="5" name="Immagine 4" descr="Immagine che contiene trasporto, satellite, cielo, spazio&#10;&#10;Il contenuto generato dall'IA potrebbe non essere corretto.">
            <a:extLst>
              <a:ext uri="{FF2B5EF4-FFF2-40B4-BE49-F238E27FC236}">
                <a16:creationId xmlns:a16="http://schemas.microsoft.com/office/drawing/2014/main" id="{C7CD4A31-DB33-75EA-5EBB-F24B2829B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0797">
            <a:off x="343117" y="4497438"/>
            <a:ext cx="4115319" cy="2125794"/>
          </a:xfrm>
          <a:prstGeom prst="rect">
            <a:avLst/>
          </a:prstGeom>
          <a:ln w="57150">
            <a:solidFill>
              <a:srgbClr val="F3E5CF"/>
            </a:solidFill>
          </a:ln>
        </p:spPr>
      </p:pic>
    </p:spTree>
    <p:extLst>
      <p:ext uri="{BB962C8B-B14F-4D97-AF65-F5344CB8AC3E}">
        <p14:creationId xmlns:p14="http://schemas.microsoft.com/office/powerpoint/2010/main" val="83028609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2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9CD1ADEA-E26C-201F-6BFF-BD476F01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4176" y="2502150"/>
            <a:ext cx="7306876" cy="4588486"/>
          </a:xfrm>
          <a:prstGeom prst="rect">
            <a:avLst/>
          </a:prstGeom>
        </p:spPr>
      </p:pic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0992D80A-C3C8-F0CC-F88B-C8CAC451012B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>
                <a:latin typeface="Century Gothic" panose="020B0502020202020204" pitchFamily="34" charset="0"/>
              </a:rPr>
              <a:t>SiFAP2 – Telescopio Nazionale Galileo</a:t>
            </a:r>
            <a:endParaRPr sz="3500" dirty="0">
              <a:latin typeface="Century Gothic" panose="020B0502020202020204" pitchFamily="34" charset="0"/>
            </a:endParaRPr>
          </a:p>
        </p:txBody>
      </p:sp>
      <p:sp>
        <p:nvSpPr>
          <p:cNvPr id="16" name="Time-domain astronomy">
            <a:extLst>
              <a:ext uri="{FF2B5EF4-FFF2-40B4-BE49-F238E27FC236}">
                <a16:creationId xmlns:a16="http://schemas.microsoft.com/office/drawing/2014/main" id="{02C3826E-206B-D3B9-2638-511B93FDBFD1}"/>
              </a:ext>
            </a:extLst>
          </p:cNvPr>
          <p:cNvSpPr txBox="1"/>
          <p:nvPr/>
        </p:nvSpPr>
        <p:spPr>
          <a:xfrm>
            <a:off x="1596487" y="2502150"/>
            <a:ext cx="9058813" cy="482183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it-IT" sz="2800" b="0" dirty="0" err="1">
                <a:latin typeface="Century Gothic" panose="020B0502020202020204" pitchFamily="34" charset="0"/>
              </a:rPr>
              <a:t>Mounted</a:t>
            </a:r>
            <a:r>
              <a:rPr lang="it-IT" sz="2800" b="0" dirty="0">
                <a:latin typeface="Century Gothic" panose="020B0502020202020204" pitchFamily="34" charset="0"/>
              </a:rPr>
              <a:t> on TNG: the </a:t>
            </a:r>
            <a:r>
              <a:rPr lang="it-IT" sz="2800" b="0" dirty="0" err="1">
                <a:latin typeface="Century Gothic" panose="020B0502020202020204" pitchFamily="34" charset="0"/>
              </a:rPr>
              <a:t>largest</a:t>
            </a:r>
            <a:r>
              <a:rPr lang="it-IT" sz="2800" b="0" dirty="0"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latin typeface="Century Gothic" panose="020B0502020202020204" pitchFamily="34" charset="0"/>
              </a:rPr>
              <a:t>italian</a:t>
            </a:r>
            <a:r>
              <a:rPr lang="it-IT" sz="2800" b="0" dirty="0"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latin typeface="Century Gothic" panose="020B0502020202020204" pitchFamily="34" charset="0"/>
              </a:rPr>
              <a:t>telescope</a:t>
            </a:r>
            <a:endParaRPr lang="it-IT" sz="2800" b="0" dirty="0">
              <a:latin typeface="Century Gothic" panose="020B0502020202020204" pitchFamily="34" charset="0"/>
            </a:endParaRPr>
          </a:p>
        </p:txBody>
      </p:sp>
      <p:sp>
        <p:nvSpPr>
          <p:cNvPr id="19" name="Image credit: NASA’s Goddard Space Flight Center/S. Wiessinger">
            <a:extLst>
              <a:ext uri="{FF2B5EF4-FFF2-40B4-BE49-F238E27FC236}">
                <a16:creationId xmlns:a16="http://schemas.microsoft.com/office/drawing/2014/main" id="{49CD9781-2A78-49DA-462E-A9767CAFB5E8}"/>
              </a:ext>
            </a:extLst>
          </p:cNvPr>
          <p:cNvSpPr txBox="1"/>
          <p:nvPr/>
        </p:nvSpPr>
        <p:spPr>
          <a:xfrm>
            <a:off x="5552629" y="6576331"/>
            <a:ext cx="6506589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numCol="1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r>
              <a:rPr sz="1200" dirty="0">
                <a:latin typeface="Century Gothic" panose="020B0502020202020204" pitchFamily="34" charset="0"/>
              </a:rPr>
              <a:t>Image credit</a:t>
            </a:r>
            <a:r>
              <a:rPr lang="it-IT" sz="1200" dirty="0">
                <a:latin typeface="Century Gothic" panose="020B0502020202020204" pitchFamily="34" charset="0"/>
              </a:rPr>
              <a:t>: </a:t>
            </a:r>
            <a:r>
              <a:rPr lang="it-IT" sz="1200" dirty="0" err="1">
                <a:latin typeface="Century Gothic" panose="020B0502020202020204" pitchFamily="34" charset="0"/>
              </a:rPr>
              <a:t>modified</a:t>
            </a:r>
            <a:r>
              <a:rPr lang="it-IT" sz="1200" dirty="0">
                <a:latin typeface="Century Gothic" panose="020B0502020202020204" pitchFamily="34" charset="0"/>
              </a:rPr>
              <a:t> from Giovanni </a:t>
            </a:r>
            <a:r>
              <a:rPr lang="it-IT" sz="1200" dirty="0" err="1">
                <a:latin typeface="Century Gothic" panose="020B0502020202020204" pitchFamily="34" charset="0"/>
              </a:rPr>
              <a:t>Tessicini</a:t>
            </a:r>
            <a:r>
              <a:rPr lang="it-IT" sz="1200" dirty="0">
                <a:latin typeface="Century Gothic" panose="020B0502020202020204" pitchFamily="34" charset="0"/>
              </a:rPr>
              <a:t>, public domain 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Wikimedia Commons</a:t>
            </a:r>
            <a:endParaRPr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761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294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4F8C6-AD86-0D3E-CAFC-5C9436366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89D4FBEA-DDE7-36BB-5AC3-BCA03F5AB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4176" y="2502150"/>
            <a:ext cx="7306876" cy="4588486"/>
          </a:xfrm>
          <a:prstGeom prst="rect">
            <a:avLst/>
          </a:prstGeom>
        </p:spPr>
      </p:pic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2688B319-F99B-432A-7C58-AA2A5BDD441C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>
                <a:latin typeface="Century Gothic" panose="020B0502020202020204" pitchFamily="34" charset="0"/>
              </a:rPr>
              <a:t>SiFAP2 – Telescopio Nazionale Galileo</a:t>
            </a:r>
            <a:endParaRPr sz="3500" dirty="0">
              <a:latin typeface="Century Gothic" panose="020B0502020202020204" pitchFamily="34" charset="0"/>
            </a:endParaRPr>
          </a:p>
        </p:txBody>
      </p:sp>
      <p:sp>
        <p:nvSpPr>
          <p:cNvPr id="16" name="Time-domain astronomy">
            <a:extLst>
              <a:ext uri="{FF2B5EF4-FFF2-40B4-BE49-F238E27FC236}">
                <a16:creationId xmlns:a16="http://schemas.microsoft.com/office/drawing/2014/main" id="{ED0A8BB4-A6A0-35E7-4D84-87377D0846D0}"/>
              </a:ext>
            </a:extLst>
          </p:cNvPr>
          <p:cNvSpPr txBox="1"/>
          <p:nvPr/>
        </p:nvSpPr>
        <p:spPr>
          <a:xfrm>
            <a:off x="1596487" y="2502150"/>
            <a:ext cx="9058813" cy="1343958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it-IT" sz="2800" b="0" dirty="0" err="1">
                <a:latin typeface="Century Gothic" panose="020B0502020202020204" pitchFamily="34" charset="0"/>
              </a:rPr>
              <a:t>Mounted</a:t>
            </a:r>
            <a:r>
              <a:rPr lang="it-IT" sz="2800" b="0" dirty="0">
                <a:latin typeface="Century Gothic" panose="020B0502020202020204" pitchFamily="34" charset="0"/>
              </a:rPr>
              <a:t> on TNG: the </a:t>
            </a:r>
            <a:r>
              <a:rPr lang="it-IT" sz="2800" b="0" dirty="0" err="1">
                <a:latin typeface="Century Gothic" panose="020B0502020202020204" pitchFamily="34" charset="0"/>
              </a:rPr>
              <a:t>largest</a:t>
            </a:r>
            <a:r>
              <a:rPr lang="it-IT" sz="2800" b="0" dirty="0"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latin typeface="Century Gothic" panose="020B0502020202020204" pitchFamily="34" charset="0"/>
              </a:rPr>
              <a:t>italian</a:t>
            </a:r>
            <a:r>
              <a:rPr lang="it-IT" sz="2800" b="0" dirty="0"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latin typeface="Century Gothic" panose="020B0502020202020204" pitchFamily="34" charset="0"/>
              </a:rPr>
              <a:t>telescope</a:t>
            </a:r>
            <a:endParaRPr lang="it-IT" sz="2800" b="0" dirty="0">
              <a:latin typeface="Century Gothic" panose="020B0502020202020204" pitchFamily="34" charset="0"/>
            </a:endParaRPr>
          </a:p>
          <a:p>
            <a:pPr algn="r"/>
            <a:endParaRPr lang="it-IT" sz="2800" b="0" dirty="0">
              <a:latin typeface="Century Gothic" panose="020B0502020202020204" pitchFamily="34" charset="0"/>
            </a:endParaRPr>
          </a:p>
          <a:p>
            <a:pPr algn="r"/>
            <a:r>
              <a:rPr lang="it-IT" sz="2800" b="0" dirty="0">
                <a:latin typeface="Century Gothic" panose="020B0502020202020204" pitchFamily="34" charset="0"/>
              </a:rPr>
              <a:t>Time </a:t>
            </a:r>
            <a:r>
              <a:rPr lang="it-IT" sz="2800" b="0" dirty="0" err="1">
                <a:latin typeface="Century Gothic" panose="020B0502020202020204" pitchFamily="34" charset="0"/>
              </a:rPr>
              <a:t>resolution</a:t>
            </a:r>
            <a:r>
              <a:rPr lang="it-IT" sz="2800" b="0" dirty="0">
                <a:latin typeface="Century Gothic" panose="020B0502020202020204" pitchFamily="34" charset="0"/>
              </a:rPr>
              <a:t> of 80 </a:t>
            </a:r>
            <a:r>
              <a:rPr lang="it-IT" sz="2800" b="0" dirty="0" err="1">
                <a:latin typeface="Century Gothic" panose="020B0502020202020204" pitchFamily="34" charset="0"/>
              </a:rPr>
              <a:t>ps</a:t>
            </a:r>
            <a:r>
              <a:rPr lang="it-IT" sz="2800" b="0" dirty="0">
                <a:latin typeface="Century Gothic" panose="020B0502020202020204" pitchFamily="34" charset="0"/>
              </a:rPr>
              <a:t> (</a:t>
            </a:r>
            <a:r>
              <a:rPr lang="it-IT" sz="2800" b="0" dirty="0" err="1">
                <a:latin typeface="Century Gothic" panose="020B0502020202020204" pitchFamily="34" charset="0"/>
              </a:rPr>
              <a:t>previously</a:t>
            </a:r>
            <a:r>
              <a:rPr lang="it-IT" sz="2800" b="0" dirty="0">
                <a:latin typeface="Century Gothic" panose="020B0502020202020204" pitchFamily="34" charset="0"/>
              </a:rPr>
              <a:t> 8 ns)</a:t>
            </a:r>
          </a:p>
        </p:txBody>
      </p:sp>
      <p:sp>
        <p:nvSpPr>
          <p:cNvPr id="19" name="Image credit: NASA’s Goddard Space Flight Center/S. Wiessinger">
            <a:extLst>
              <a:ext uri="{FF2B5EF4-FFF2-40B4-BE49-F238E27FC236}">
                <a16:creationId xmlns:a16="http://schemas.microsoft.com/office/drawing/2014/main" id="{FFF81A36-CD7A-7B32-95C1-737AA80F3889}"/>
              </a:ext>
            </a:extLst>
          </p:cNvPr>
          <p:cNvSpPr txBox="1"/>
          <p:nvPr/>
        </p:nvSpPr>
        <p:spPr>
          <a:xfrm>
            <a:off x="5552629" y="6576331"/>
            <a:ext cx="6506589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numCol="1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r>
              <a:rPr sz="1200" dirty="0">
                <a:latin typeface="Century Gothic" panose="020B0502020202020204" pitchFamily="34" charset="0"/>
              </a:rPr>
              <a:t>Image credit</a:t>
            </a:r>
            <a:r>
              <a:rPr lang="it-IT" sz="1200" dirty="0">
                <a:latin typeface="Century Gothic" panose="020B0502020202020204" pitchFamily="34" charset="0"/>
              </a:rPr>
              <a:t>: </a:t>
            </a:r>
            <a:r>
              <a:rPr lang="it-IT" sz="1200" dirty="0" err="1">
                <a:latin typeface="Century Gothic" panose="020B0502020202020204" pitchFamily="34" charset="0"/>
              </a:rPr>
              <a:t>modified</a:t>
            </a:r>
            <a:r>
              <a:rPr lang="it-IT" sz="1200" dirty="0">
                <a:latin typeface="Century Gothic" panose="020B0502020202020204" pitchFamily="34" charset="0"/>
              </a:rPr>
              <a:t> from Giovanni </a:t>
            </a:r>
            <a:r>
              <a:rPr lang="it-IT" sz="1200" dirty="0" err="1">
                <a:latin typeface="Century Gothic" panose="020B0502020202020204" pitchFamily="34" charset="0"/>
              </a:rPr>
              <a:t>Tessicini</a:t>
            </a:r>
            <a:r>
              <a:rPr lang="it-IT" sz="1200" dirty="0">
                <a:latin typeface="Century Gothic" panose="020B0502020202020204" pitchFamily="34" charset="0"/>
              </a:rPr>
              <a:t>, public domain 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Wikimedia Commons</a:t>
            </a:r>
            <a:endParaRPr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615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294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B01DA6-0BD6-C896-FD5B-815C41724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263142AD-54E1-2A1C-E8D8-9C18143BA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4176" y="2502150"/>
            <a:ext cx="7306876" cy="4588486"/>
          </a:xfrm>
          <a:prstGeom prst="rect">
            <a:avLst/>
          </a:prstGeom>
        </p:spPr>
      </p:pic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7CF3B2A6-E91F-00AB-72E4-91329EE4649C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>
                <a:latin typeface="Century Gothic" panose="020B0502020202020204" pitchFamily="34" charset="0"/>
              </a:rPr>
              <a:t>SiFAP2 – Telescopio Nazionale Galileo</a:t>
            </a:r>
            <a:endParaRPr sz="3500" dirty="0">
              <a:latin typeface="Century Gothic" panose="020B0502020202020204" pitchFamily="34" charset="0"/>
            </a:endParaRPr>
          </a:p>
        </p:txBody>
      </p:sp>
      <p:sp>
        <p:nvSpPr>
          <p:cNvPr id="16" name="Time-domain astronomy">
            <a:extLst>
              <a:ext uri="{FF2B5EF4-FFF2-40B4-BE49-F238E27FC236}">
                <a16:creationId xmlns:a16="http://schemas.microsoft.com/office/drawing/2014/main" id="{33A7C86E-BC00-262B-F058-7DA371A471DB}"/>
              </a:ext>
            </a:extLst>
          </p:cNvPr>
          <p:cNvSpPr txBox="1"/>
          <p:nvPr/>
        </p:nvSpPr>
        <p:spPr>
          <a:xfrm>
            <a:off x="1596487" y="2502150"/>
            <a:ext cx="9058813" cy="2205732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it-IT" sz="2800" b="0" dirty="0" err="1">
                <a:latin typeface="Century Gothic" panose="020B0502020202020204" pitchFamily="34" charset="0"/>
              </a:rPr>
              <a:t>Mounted</a:t>
            </a:r>
            <a:r>
              <a:rPr lang="it-IT" sz="2800" b="0" dirty="0">
                <a:latin typeface="Century Gothic" panose="020B0502020202020204" pitchFamily="34" charset="0"/>
              </a:rPr>
              <a:t> on TNG: the </a:t>
            </a:r>
            <a:r>
              <a:rPr lang="it-IT" sz="2800" b="0" dirty="0" err="1">
                <a:latin typeface="Century Gothic" panose="020B0502020202020204" pitchFamily="34" charset="0"/>
              </a:rPr>
              <a:t>largest</a:t>
            </a:r>
            <a:r>
              <a:rPr lang="it-IT" sz="2800" b="0" dirty="0"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latin typeface="Century Gothic" panose="020B0502020202020204" pitchFamily="34" charset="0"/>
              </a:rPr>
              <a:t>italian</a:t>
            </a:r>
            <a:r>
              <a:rPr lang="it-IT" sz="2800" b="0" dirty="0">
                <a:latin typeface="Century Gothic" panose="020B0502020202020204" pitchFamily="34" charset="0"/>
              </a:rPr>
              <a:t> </a:t>
            </a:r>
            <a:r>
              <a:rPr lang="it-IT" sz="2800" b="0" dirty="0" err="1">
                <a:latin typeface="Century Gothic" panose="020B0502020202020204" pitchFamily="34" charset="0"/>
              </a:rPr>
              <a:t>telescope</a:t>
            </a:r>
            <a:endParaRPr lang="it-IT" sz="2800" b="0" dirty="0">
              <a:latin typeface="Century Gothic" panose="020B0502020202020204" pitchFamily="34" charset="0"/>
            </a:endParaRPr>
          </a:p>
          <a:p>
            <a:pPr algn="r"/>
            <a:endParaRPr lang="it-IT" sz="2800" b="0" dirty="0">
              <a:latin typeface="Century Gothic" panose="020B0502020202020204" pitchFamily="34" charset="0"/>
            </a:endParaRPr>
          </a:p>
          <a:p>
            <a:pPr algn="r"/>
            <a:r>
              <a:rPr lang="it-IT" sz="2800" b="0" dirty="0">
                <a:latin typeface="Century Gothic" panose="020B0502020202020204" pitchFamily="34" charset="0"/>
              </a:rPr>
              <a:t>Time </a:t>
            </a:r>
            <a:r>
              <a:rPr lang="it-IT" sz="2800" b="0" dirty="0" err="1">
                <a:latin typeface="Century Gothic" panose="020B0502020202020204" pitchFamily="34" charset="0"/>
              </a:rPr>
              <a:t>resolution</a:t>
            </a:r>
            <a:r>
              <a:rPr lang="it-IT" sz="2800" b="0" dirty="0">
                <a:latin typeface="Century Gothic" panose="020B0502020202020204" pitchFamily="34" charset="0"/>
              </a:rPr>
              <a:t> of 80 </a:t>
            </a:r>
            <a:r>
              <a:rPr lang="it-IT" sz="2800" b="0" dirty="0" err="1">
                <a:latin typeface="Century Gothic" panose="020B0502020202020204" pitchFamily="34" charset="0"/>
              </a:rPr>
              <a:t>ps</a:t>
            </a:r>
            <a:r>
              <a:rPr lang="it-IT" sz="2800" b="0" dirty="0">
                <a:latin typeface="Century Gothic" panose="020B0502020202020204" pitchFamily="34" charset="0"/>
              </a:rPr>
              <a:t> (</a:t>
            </a:r>
            <a:r>
              <a:rPr lang="it-IT" sz="2800" b="0" dirty="0" err="1">
                <a:latin typeface="Century Gothic" panose="020B0502020202020204" pitchFamily="34" charset="0"/>
              </a:rPr>
              <a:t>previously</a:t>
            </a:r>
            <a:r>
              <a:rPr lang="it-IT" sz="2800" b="0" dirty="0">
                <a:latin typeface="Century Gothic" panose="020B0502020202020204" pitchFamily="34" charset="0"/>
              </a:rPr>
              <a:t> 8 ns)</a:t>
            </a:r>
          </a:p>
          <a:p>
            <a:pPr algn="r"/>
            <a:endParaRPr lang="it-IT" sz="2800" b="0" dirty="0">
              <a:latin typeface="Century Gothic" panose="020B0502020202020204" pitchFamily="34" charset="0"/>
            </a:endParaRPr>
          </a:p>
          <a:p>
            <a:pPr algn="r"/>
            <a:r>
              <a:rPr lang="it-IT" sz="2800" b="0" dirty="0">
                <a:latin typeface="Century Gothic" panose="020B0502020202020204" pitchFamily="34" charset="0"/>
              </a:rPr>
              <a:t>Field of </a:t>
            </a:r>
            <a:r>
              <a:rPr lang="it-IT" sz="2800" b="0" dirty="0" err="1">
                <a:latin typeface="Century Gothic" panose="020B0502020202020204" pitchFamily="34" charset="0"/>
              </a:rPr>
              <a:t>view</a:t>
            </a:r>
            <a:r>
              <a:rPr lang="it-IT" sz="2800" b="0" dirty="0">
                <a:latin typeface="Century Gothic" panose="020B0502020202020204" pitchFamily="34" charset="0"/>
              </a:rPr>
              <a:t> of 7’’</a:t>
            </a:r>
            <a:endParaRPr sz="2800" b="0" dirty="0">
              <a:latin typeface="Century Gothic" panose="020B0502020202020204" pitchFamily="34" charset="0"/>
            </a:endParaRPr>
          </a:p>
        </p:txBody>
      </p:sp>
      <p:sp>
        <p:nvSpPr>
          <p:cNvPr id="19" name="Image credit: NASA’s Goddard Space Flight Center/S. Wiessinger">
            <a:extLst>
              <a:ext uri="{FF2B5EF4-FFF2-40B4-BE49-F238E27FC236}">
                <a16:creationId xmlns:a16="http://schemas.microsoft.com/office/drawing/2014/main" id="{7202C3C0-DB5F-F9FD-F9F6-FD6912D62FB3}"/>
              </a:ext>
            </a:extLst>
          </p:cNvPr>
          <p:cNvSpPr txBox="1"/>
          <p:nvPr/>
        </p:nvSpPr>
        <p:spPr>
          <a:xfrm>
            <a:off x="5552629" y="6576331"/>
            <a:ext cx="6506589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numCol="1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r>
              <a:rPr sz="1200" dirty="0">
                <a:latin typeface="Century Gothic" panose="020B0502020202020204" pitchFamily="34" charset="0"/>
              </a:rPr>
              <a:t>Image credit</a:t>
            </a:r>
            <a:r>
              <a:rPr lang="it-IT" sz="1200" dirty="0">
                <a:latin typeface="Century Gothic" panose="020B0502020202020204" pitchFamily="34" charset="0"/>
              </a:rPr>
              <a:t>: </a:t>
            </a:r>
            <a:r>
              <a:rPr lang="it-IT" sz="1200" dirty="0" err="1">
                <a:latin typeface="Century Gothic" panose="020B0502020202020204" pitchFamily="34" charset="0"/>
              </a:rPr>
              <a:t>modified</a:t>
            </a:r>
            <a:r>
              <a:rPr lang="it-IT" sz="1200" dirty="0">
                <a:latin typeface="Century Gothic" panose="020B0502020202020204" pitchFamily="34" charset="0"/>
              </a:rPr>
              <a:t> from Giovanni </a:t>
            </a:r>
            <a:r>
              <a:rPr lang="it-IT" sz="1200" dirty="0" err="1">
                <a:latin typeface="Century Gothic" panose="020B0502020202020204" pitchFamily="34" charset="0"/>
              </a:rPr>
              <a:t>Tessicini</a:t>
            </a:r>
            <a:r>
              <a:rPr lang="it-IT" sz="1200" dirty="0">
                <a:latin typeface="Century Gothic" panose="020B0502020202020204" pitchFamily="34" charset="0"/>
              </a:rPr>
              <a:t>, public domain 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Wikimedia Commons</a:t>
            </a:r>
            <a:endParaRPr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524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294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20C62-7486-46AC-BCEE-03D075152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2F279342-B884-F547-45D5-76D890C6C13C}"/>
              </a:ext>
            </a:extLst>
          </p:cNvPr>
          <p:cNvSpPr/>
          <p:nvPr/>
        </p:nvSpPr>
        <p:spPr>
          <a:xfrm>
            <a:off x="196776" y="2011577"/>
            <a:ext cx="241261" cy="241415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er 10">
            <a:extLst>
              <a:ext uri="{FF2B5EF4-FFF2-40B4-BE49-F238E27FC236}">
                <a16:creationId xmlns:a16="http://schemas.microsoft.com/office/drawing/2014/main" id="{86C4F76B-3F44-3E77-8168-53BEF945E5B9}"/>
              </a:ext>
            </a:extLst>
          </p:cNvPr>
          <p:cNvSpPr/>
          <p:nvPr/>
        </p:nvSpPr>
        <p:spPr>
          <a:xfrm>
            <a:off x="128311" y="2377585"/>
            <a:ext cx="378190" cy="416305"/>
          </a:xfrm>
          <a:prstGeom prst="mathMultiply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Più 11">
            <a:extLst>
              <a:ext uri="{FF2B5EF4-FFF2-40B4-BE49-F238E27FC236}">
                <a16:creationId xmlns:a16="http://schemas.microsoft.com/office/drawing/2014/main" id="{D06AA9B2-6603-1EAD-03EE-CC1253195D56}"/>
              </a:ext>
            </a:extLst>
          </p:cNvPr>
          <p:cNvSpPr/>
          <p:nvPr/>
        </p:nvSpPr>
        <p:spPr>
          <a:xfrm>
            <a:off x="116075" y="2817394"/>
            <a:ext cx="416305" cy="416305"/>
          </a:xfrm>
          <a:prstGeom prst="mathPlus">
            <a:avLst/>
          </a:prstGeom>
          <a:solidFill>
            <a:srgbClr val="FFEC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35A0D1D-7E36-DDDA-05AE-E2A5B2273649}"/>
              </a:ext>
            </a:extLst>
          </p:cNvPr>
          <p:cNvSpPr/>
          <p:nvPr/>
        </p:nvSpPr>
        <p:spPr>
          <a:xfrm>
            <a:off x="212958" y="3322125"/>
            <a:ext cx="215106" cy="283797"/>
          </a:xfrm>
          <a:prstGeom prst="roundRect">
            <a:avLst/>
          </a:prstGeom>
          <a:solidFill>
            <a:srgbClr val="00BFB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mbo 16">
            <a:extLst>
              <a:ext uri="{FF2B5EF4-FFF2-40B4-BE49-F238E27FC236}">
                <a16:creationId xmlns:a16="http://schemas.microsoft.com/office/drawing/2014/main" id="{F8144210-8598-E928-1EA9-4EF8A5911536}"/>
              </a:ext>
            </a:extLst>
          </p:cNvPr>
          <p:cNvSpPr/>
          <p:nvPr/>
        </p:nvSpPr>
        <p:spPr>
          <a:xfrm>
            <a:off x="196776" y="3759658"/>
            <a:ext cx="244653" cy="339187"/>
          </a:xfrm>
          <a:prstGeom prst="diamond">
            <a:avLst/>
          </a:prstGeom>
          <a:solidFill>
            <a:srgbClr val="A6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Triangolo 17">
            <a:extLst>
              <a:ext uri="{FF2B5EF4-FFF2-40B4-BE49-F238E27FC236}">
                <a16:creationId xmlns:a16="http://schemas.microsoft.com/office/drawing/2014/main" id="{0F3DB73F-9225-B9CA-00AE-456E6E13CB09}"/>
              </a:ext>
            </a:extLst>
          </p:cNvPr>
          <p:cNvSpPr/>
          <p:nvPr/>
        </p:nvSpPr>
        <p:spPr>
          <a:xfrm rot="10800000">
            <a:off x="185309" y="4240706"/>
            <a:ext cx="247752" cy="283799"/>
          </a:xfrm>
          <a:prstGeom prst="triangle">
            <a:avLst/>
          </a:prstGeom>
          <a:solidFill>
            <a:srgbClr val="FFEC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Triangolo 18">
            <a:extLst>
              <a:ext uri="{FF2B5EF4-FFF2-40B4-BE49-F238E27FC236}">
                <a16:creationId xmlns:a16="http://schemas.microsoft.com/office/drawing/2014/main" id="{539E85FC-5606-E825-6989-773E29A3B7CE}"/>
              </a:ext>
            </a:extLst>
          </p:cNvPr>
          <p:cNvSpPr/>
          <p:nvPr/>
        </p:nvSpPr>
        <p:spPr>
          <a:xfrm>
            <a:off x="196635" y="4666366"/>
            <a:ext cx="247751" cy="283798"/>
          </a:xfrm>
          <a:prstGeom prst="triangl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724FC372-D9E8-E43F-13AE-CF2583AC146E}"/>
              </a:ext>
            </a:extLst>
          </p:cNvPr>
          <p:cNvSpPr/>
          <p:nvPr/>
        </p:nvSpPr>
        <p:spPr>
          <a:xfrm>
            <a:off x="208328" y="5584160"/>
            <a:ext cx="219736" cy="219736"/>
          </a:xfrm>
          <a:prstGeom prst="ellipse">
            <a:avLst/>
          </a:prstGeom>
          <a:solidFill>
            <a:srgbClr val="3B294F"/>
          </a:solidFill>
          <a:ln w="571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Triangolo 20">
            <a:extLst>
              <a:ext uri="{FF2B5EF4-FFF2-40B4-BE49-F238E27FC236}">
                <a16:creationId xmlns:a16="http://schemas.microsoft.com/office/drawing/2014/main" id="{7087F778-743A-F2B7-760E-41AC7D6F53C7}"/>
              </a:ext>
            </a:extLst>
          </p:cNvPr>
          <p:cNvSpPr/>
          <p:nvPr/>
        </p:nvSpPr>
        <p:spPr>
          <a:xfrm rot="5400000">
            <a:off x="193385" y="5132961"/>
            <a:ext cx="283797" cy="244652"/>
          </a:xfrm>
          <a:prstGeom prst="triangl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28DCF628-C60A-5EC7-AE79-8DEAB1DD745A}"/>
              </a:ext>
            </a:extLst>
          </p:cNvPr>
          <p:cNvGrpSpPr/>
          <p:nvPr/>
        </p:nvGrpSpPr>
        <p:grpSpPr>
          <a:xfrm>
            <a:off x="3187849" y="1664736"/>
            <a:ext cx="8912850" cy="4488210"/>
            <a:chOff x="3237724" y="1697986"/>
            <a:chExt cx="8912850" cy="448821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795A4664-F300-1C81-F6CA-0BF866B6B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7724" y="1697986"/>
              <a:ext cx="8912850" cy="4488210"/>
            </a:xfrm>
            <a:prstGeom prst="rect">
              <a:avLst/>
            </a:prstGeom>
          </p:spPr>
        </p:pic>
        <p:sp>
          <p:nvSpPr>
            <p:cNvPr id="23" name="Triangolo 22">
              <a:extLst>
                <a:ext uri="{FF2B5EF4-FFF2-40B4-BE49-F238E27FC236}">
                  <a16:creationId xmlns:a16="http://schemas.microsoft.com/office/drawing/2014/main" id="{C3584CF5-5585-5555-27FC-DBE9F607D024}"/>
                </a:ext>
              </a:extLst>
            </p:cNvPr>
            <p:cNvSpPr/>
            <p:nvPr/>
          </p:nvSpPr>
          <p:spPr>
            <a:xfrm rot="10800000">
              <a:off x="5778627" y="1886437"/>
              <a:ext cx="125059" cy="143254"/>
            </a:xfrm>
            <a:prstGeom prst="triangle">
              <a:avLst/>
            </a:prstGeom>
            <a:solidFill>
              <a:srgbClr val="FFEC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98AC0163-AF40-61CA-6821-E687E1E25254}"/>
                </a:ext>
              </a:extLst>
            </p:cNvPr>
            <p:cNvSpPr/>
            <p:nvPr/>
          </p:nvSpPr>
          <p:spPr>
            <a:xfrm>
              <a:off x="4798787" y="2200376"/>
              <a:ext cx="132359" cy="174625"/>
            </a:xfrm>
            <a:prstGeom prst="roundRect">
              <a:avLst/>
            </a:prstGeom>
            <a:solidFill>
              <a:srgbClr val="00BFB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4A0C0CF6-F05D-92D7-5D43-BEC561F6E9F6}"/>
                </a:ext>
              </a:extLst>
            </p:cNvPr>
            <p:cNvSpPr/>
            <p:nvPr/>
          </p:nvSpPr>
          <p:spPr>
            <a:xfrm>
              <a:off x="8745312" y="1738615"/>
              <a:ext cx="132359" cy="174625"/>
            </a:xfrm>
            <a:prstGeom prst="roundRect">
              <a:avLst/>
            </a:prstGeom>
            <a:solidFill>
              <a:srgbClr val="00BFB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14D41AF8-BB80-913B-5C75-705241FDFE0A}"/>
                </a:ext>
              </a:extLst>
            </p:cNvPr>
            <p:cNvSpPr/>
            <p:nvPr/>
          </p:nvSpPr>
          <p:spPr>
            <a:xfrm>
              <a:off x="7414257" y="1725546"/>
              <a:ext cx="190636" cy="190636"/>
            </a:xfrm>
            <a:prstGeom prst="ellipse">
              <a:avLst/>
            </a:prstGeom>
            <a:noFill/>
            <a:ln w="15875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6" name="Time-domain astronomy">
            <a:extLst>
              <a:ext uri="{FF2B5EF4-FFF2-40B4-BE49-F238E27FC236}">
                <a16:creationId xmlns:a16="http://schemas.microsoft.com/office/drawing/2014/main" id="{1558765C-5067-2962-4D1B-B1DA4DC143A4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Astronomical</a:t>
            </a:r>
            <a:r>
              <a:rPr lang="it-IT" sz="35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observations</a:t>
            </a:r>
            <a:endParaRPr sz="3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me-domain astronomy">
            <a:extLst>
              <a:ext uri="{FF2B5EF4-FFF2-40B4-BE49-F238E27FC236}">
                <a16:creationId xmlns:a16="http://schemas.microsoft.com/office/drawing/2014/main" id="{126BF86B-BA60-128E-0964-C98C72BCC6FC}"/>
              </a:ext>
            </a:extLst>
          </p:cNvPr>
          <p:cNvSpPr txBox="1"/>
          <p:nvPr/>
        </p:nvSpPr>
        <p:spPr>
          <a:xfrm>
            <a:off x="532380" y="1858280"/>
            <a:ext cx="3686621" cy="4046942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>
              <a:lnSpc>
                <a:spcPts val="3500"/>
              </a:lnSpc>
              <a:buSzPct val="100000"/>
            </a:pPr>
            <a:r>
              <a:rPr lang="it-IT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Pulsar</a:t>
            </a:r>
          </a:p>
          <a:p>
            <a:pPr>
              <a:lnSpc>
                <a:spcPts val="3500"/>
              </a:lnSpc>
              <a:buSzPct val="100000"/>
            </a:pPr>
            <a:r>
              <a:rPr lang="it-IT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Fast Radio Burst</a:t>
            </a:r>
          </a:p>
          <a:p>
            <a:pPr>
              <a:lnSpc>
                <a:spcPts val="3500"/>
              </a:lnSpc>
              <a:buSzPct val="100000"/>
            </a:pPr>
            <a:r>
              <a:rPr lang="it-IT" sz="24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Magnetar</a:t>
            </a:r>
            <a:endParaRPr lang="it-IT" sz="24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500"/>
              </a:lnSpc>
              <a:buSzPct val="100000"/>
            </a:pPr>
            <a:r>
              <a:rPr lang="it-IT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White </a:t>
            </a:r>
            <a:r>
              <a:rPr lang="it-IT" sz="24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Dwarf</a:t>
            </a:r>
            <a:endParaRPr lang="it-IT" sz="24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500"/>
              </a:lnSpc>
              <a:buSzPct val="100000"/>
            </a:pPr>
            <a:r>
              <a:rPr lang="it-IT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Black Hole </a:t>
            </a:r>
            <a:r>
              <a:rPr lang="it-IT" sz="2400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Binary</a:t>
            </a:r>
            <a:endParaRPr lang="it-IT" sz="24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ts val="3500"/>
              </a:lnSpc>
              <a:buSzPct val="100000"/>
            </a:pPr>
            <a:r>
              <a:rPr lang="it-IT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Blazar</a:t>
            </a:r>
          </a:p>
          <a:p>
            <a:pPr>
              <a:lnSpc>
                <a:spcPts val="3500"/>
              </a:lnSpc>
              <a:buSzPct val="100000"/>
            </a:pPr>
            <a:r>
              <a:rPr lang="it-IT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Gamma-ray burst</a:t>
            </a:r>
          </a:p>
          <a:p>
            <a:pPr>
              <a:lnSpc>
                <a:spcPts val="3500"/>
              </a:lnSpc>
              <a:buSzPct val="100000"/>
            </a:pPr>
            <a:r>
              <a:rPr lang="it-IT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Supernova</a:t>
            </a:r>
          </a:p>
          <a:p>
            <a:pPr>
              <a:lnSpc>
                <a:spcPts val="3500"/>
              </a:lnSpc>
              <a:buSzPct val="100000"/>
            </a:pPr>
            <a:r>
              <a:rPr lang="it-IT" sz="2400" b="0" dirty="0">
                <a:solidFill>
                  <a:schemeClr val="bg1"/>
                </a:solidFill>
                <a:latin typeface="Century Gothic" panose="020B0502020202020204" pitchFamily="34" charset="0"/>
              </a:rPr>
              <a:t>Blank field</a:t>
            </a:r>
            <a:endParaRPr sz="24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4634B315-396F-C67F-0092-2132E6C0F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" y="7276875"/>
            <a:ext cx="2342972" cy="7490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810743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762B7-914B-A7D0-27B7-6F6733B61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me-domain astronomy">
            <a:extLst>
              <a:ext uri="{FF2B5EF4-FFF2-40B4-BE49-F238E27FC236}">
                <a16:creationId xmlns:a16="http://schemas.microsoft.com/office/drawing/2014/main" id="{1F4967E7-B397-35E4-A2F5-B36A76A65DDB}"/>
              </a:ext>
            </a:extLst>
          </p:cNvPr>
          <p:cNvSpPr txBox="1"/>
          <p:nvPr/>
        </p:nvSpPr>
        <p:spPr>
          <a:xfrm>
            <a:off x="0" y="387889"/>
            <a:ext cx="12192000" cy="589905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3500" dirty="0" err="1">
                <a:solidFill>
                  <a:srgbClr val="4B3A6A"/>
                </a:solidFill>
                <a:latin typeface="Century Gothic" panose="020B0502020202020204" pitchFamily="34" charset="0"/>
              </a:rPr>
              <a:t>Astronomical</a:t>
            </a:r>
            <a:r>
              <a:rPr lang="it-IT" sz="3500" dirty="0">
                <a:solidFill>
                  <a:srgbClr val="4B3A6A"/>
                </a:solidFill>
                <a:latin typeface="Century Gothic" panose="020B0502020202020204" pitchFamily="34" charset="0"/>
              </a:rPr>
              <a:t> </a:t>
            </a:r>
            <a:r>
              <a:rPr lang="it-IT" sz="3500" dirty="0" err="1">
                <a:solidFill>
                  <a:srgbClr val="4B3A6A"/>
                </a:solidFill>
                <a:latin typeface="Century Gothic" panose="020B0502020202020204" pitchFamily="34" charset="0"/>
              </a:rPr>
              <a:t>observations</a:t>
            </a:r>
            <a:endParaRPr sz="3500" dirty="0">
              <a:solidFill>
                <a:srgbClr val="4B3A6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Logo_SiFAP2.jpeg" descr="Logo_SiFAP2.jpeg">
            <a:extLst>
              <a:ext uri="{FF2B5EF4-FFF2-40B4-BE49-F238E27FC236}">
                <a16:creationId xmlns:a16="http://schemas.microsoft.com/office/drawing/2014/main" id="{747FF601-80C3-8B16-E83E-C4FF0399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77" y="2476879"/>
            <a:ext cx="2868213" cy="904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 7" descr="Immagine che contiene testo, Carattere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ED054A87-6B4E-1840-0162-70AD47BDC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511" y="977794"/>
            <a:ext cx="7580489" cy="5685367"/>
          </a:xfrm>
          <a:prstGeom prst="rect">
            <a:avLst/>
          </a:prstGeom>
        </p:spPr>
      </p:pic>
      <p:sp>
        <p:nvSpPr>
          <p:cNvPr id="9" name="Time-domain astronomy">
            <a:extLst>
              <a:ext uri="{FF2B5EF4-FFF2-40B4-BE49-F238E27FC236}">
                <a16:creationId xmlns:a16="http://schemas.microsoft.com/office/drawing/2014/main" id="{B04D2B75-71A7-3FD4-54BA-7A6646379DD7}"/>
              </a:ext>
            </a:extLst>
          </p:cNvPr>
          <p:cNvSpPr txBox="1"/>
          <p:nvPr/>
        </p:nvSpPr>
        <p:spPr>
          <a:xfrm>
            <a:off x="963526" y="3745496"/>
            <a:ext cx="3686621" cy="1343958"/>
          </a:xfrm>
          <a:prstGeom prst="rect">
            <a:avLst/>
          </a:prstGeom>
          <a:ln w="12700">
            <a:miter lim="400000"/>
          </a:ln>
          <a:effectLst>
            <a:outerShdw dist="9672" sx="1000" sy="1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7000" b="1">
                <a:solidFill>
                  <a:srgbClr val="FFFFFF"/>
                </a:solidFill>
              </a:defRPr>
            </a:lvl1pPr>
          </a:lstStyle>
          <a:p>
            <a:pPr marL="457200" indent="-457200">
              <a:buSzPct val="100000"/>
              <a:buFont typeface="Font di sistema regolare"/>
              <a:buChar char="•"/>
            </a:pPr>
            <a:r>
              <a:rPr lang="it-IT" sz="2800" b="0" dirty="0">
                <a:solidFill>
                  <a:srgbClr val="3B294F"/>
                </a:solidFill>
                <a:latin typeface="Century Gothic" panose="020B0502020202020204" pitchFamily="34" charset="0"/>
              </a:rPr>
              <a:t>200 </a:t>
            </a:r>
            <a:r>
              <a:rPr lang="it-IT" sz="2800" b="0" dirty="0" err="1">
                <a:solidFill>
                  <a:srgbClr val="3B294F"/>
                </a:solidFill>
                <a:latin typeface="Century Gothic" panose="020B0502020202020204" pitchFamily="34" charset="0"/>
              </a:rPr>
              <a:t>observations</a:t>
            </a:r>
            <a:endParaRPr lang="it-IT"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  <a:p>
            <a:pPr marL="457200" indent="-457200">
              <a:buSzPct val="100000"/>
              <a:buFont typeface="Font di sistema regolare"/>
              <a:buChar char="•"/>
            </a:pPr>
            <a:r>
              <a:rPr lang="it-IT" sz="2800" b="0" dirty="0">
                <a:solidFill>
                  <a:srgbClr val="3B294F"/>
                </a:solidFill>
                <a:latin typeface="Century Gothic" panose="020B0502020202020204" pitchFamily="34" charset="0"/>
              </a:rPr>
              <a:t>~333 hours</a:t>
            </a:r>
          </a:p>
          <a:p>
            <a:pPr marL="457200" indent="-457200">
              <a:buSzPct val="100000"/>
              <a:buFont typeface="Font di sistema regolare"/>
              <a:buChar char="•"/>
            </a:pPr>
            <a:r>
              <a:rPr lang="it-IT" sz="2800" b="0" dirty="0">
                <a:solidFill>
                  <a:srgbClr val="3B294F"/>
                </a:solidFill>
                <a:latin typeface="Century Gothic" panose="020B0502020202020204" pitchFamily="34" charset="0"/>
              </a:rPr>
              <a:t>63 targets</a:t>
            </a:r>
            <a:endParaRPr sz="2800" b="0" dirty="0">
              <a:solidFill>
                <a:srgbClr val="3B294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tangolo">
            <a:extLst>
              <a:ext uri="{FF2B5EF4-FFF2-40B4-BE49-F238E27FC236}">
                <a16:creationId xmlns:a16="http://schemas.microsoft.com/office/drawing/2014/main" id="{848EFB67-981A-0BA5-2DE3-EE7FD002600E}"/>
              </a:ext>
            </a:extLst>
          </p:cNvPr>
          <p:cNvSpPr/>
          <p:nvPr/>
        </p:nvSpPr>
        <p:spPr>
          <a:xfrm>
            <a:off x="700277" y="3745496"/>
            <a:ext cx="136850" cy="1343958"/>
          </a:xfrm>
          <a:prstGeom prst="rect">
            <a:avLst/>
          </a:prstGeom>
          <a:solidFill>
            <a:srgbClr val="E7CCA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2719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8818</TotalTime>
  <Words>1037</Words>
  <Application>Microsoft Macintosh PowerPoint</Application>
  <PresentationFormat>Widescreen</PresentationFormat>
  <Paragraphs>223</Paragraphs>
  <Slides>45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2" baseType="lpstr">
      <vt:lpstr>Aptos</vt:lpstr>
      <vt:lpstr>Aptos Display</vt:lpstr>
      <vt:lpstr>Arial</vt:lpstr>
      <vt:lpstr>Century Gothic</vt:lpstr>
      <vt:lpstr>Font di sistema regolare</vt:lpstr>
      <vt:lpstr>Helvetica Neue Medium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 Campa</dc:creator>
  <cp:lastModifiedBy>Carlo Campa</cp:lastModifiedBy>
  <cp:revision>39</cp:revision>
  <dcterms:created xsi:type="dcterms:W3CDTF">2025-04-29T14:13:50Z</dcterms:created>
  <dcterms:modified xsi:type="dcterms:W3CDTF">2025-05-06T16:57:04Z</dcterms:modified>
</cp:coreProperties>
</file>