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7"/>
  </p:notesMasterIdLst>
  <p:sldIdLst>
    <p:sldId id="256" r:id="rId2"/>
    <p:sldId id="303" r:id="rId3"/>
    <p:sldId id="304" r:id="rId4"/>
    <p:sldId id="308" r:id="rId5"/>
    <p:sldId id="314" r:id="rId6"/>
    <p:sldId id="283" r:id="rId7"/>
    <p:sldId id="307" r:id="rId8"/>
    <p:sldId id="305" r:id="rId9"/>
    <p:sldId id="291" r:id="rId10"/>
    <p:sldId id="316" r:id="rId11"/>
    <p:sldId id="275" r:id="rId12"/>
    <p:sldId id="295" r:id="rId13"/>
    <p:sldId id="309" r:id="rId14"/>
    <p:sldId id="317" r:id="rId15"/>
    <p:sldId id="311" r:id="rId16"/>
    <p:sldId id="312" r:id="rId17"/>
    <p:sldId id="313" r:id="rId18"/>
    <p:sldId id="310" r:id="rId19"/>
    <p:sldId id="318" r:id="rId20"/>
    <p:sldId id="262" r:id="rId21"/>
    <p:sldId id="263" r:id="rId22"/>
    <p:sldId id="264" r:id="rId23"/>
    <p:sldId id="315" r:id="rId24"/>
    <p:sldId id="306" r:id="rId25"/>
    <p:sldId id="277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Montserrat ExtraBold" panose="020B0604020202020204" charset="0"/>
      <p:bold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4319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9155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2682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3699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6949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0036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1e1af9a1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51e1af9a1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1e1af9a1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1e1af9a1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1e1af9a1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1e1af9a1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928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3f2e7b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13f2e7b1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860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1538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715071d22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715071d22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Sorry if the presentation was very high-level, but if you have any very specific questions, you can also contact me via email, and I will forward them to the colleagues who deal with that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3f2e7b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13f2e7b1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504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3f2e7b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13f2e7b1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383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45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530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655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9031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440c60d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440c60d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Allineare le informazioni per tipo sui tre slot, integrazione antenne con il frontend aggiungere nei punti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056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961200" y="-75"/>
            <a:ext cx="41829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-75"/>
            <a:ext cx="453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303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1921688" y="1703819"/>
            <a:ext cx="3546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947031" y="3080756"/>
            <a:ext cx="2405100" cy="3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_ONLY_1_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 idx="2"/>
          </p:nvPr>
        </p:nvSpPr>
        <p:spPr>
          <a:xfrm>
            <a:off x="1295600" y="3784275"/>
            <a:ext cx="2804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1295600" y="2558450"/>
            <a:ext cx="28044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 idx="3"/>
          </p:nvPr>
        </p:nvSpPr>
        <p:spPr>
          <a:xfrm>
            <a:off x="5044000" y="3784275"/>
            <a:ext cx="2804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4"/>
          </p:nvPr>
        </p:nvSpPr>
        <p:spPr>
          <a:xfrm>
            <a:off x="5044000" y="2558450"/>
            <a:ext cx="28044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0" y="4748000"/>
            <a:ext cx="7500600" cy="3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" name="Google Shape;135;p17"/>
          <p:cNvCxnSpPr/>
          <p:nvPr/>
        </p:nvCxnSpPr>
        <p:spPr>
          <a:xfrm rot="10800000">
            <a:off x="781225" y="4940300"/>
            <a:ext cx="677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7"/>
          <p:cNvCxnSpPr/>
          <p:nvPr/>
        </p:nvCxnSpPr>
        <p:spPr>
          <a:xfrm rot="10800000">
            <a:off x="7496925" y="4940300"/>
            <a:ext cx="1095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" name="Google Shape;137;p17"/>
          <p:cNvSpPr/>
          <p:nvPr/>
        </p:nvSpPr>
        <p:spPr>
          <a:xfrm>
            <a:off x="4522375" y="0"/>
            <a:ext cx="4634100" cy="14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accent1"/>
                </a:solidFill>
              </a:rPr>
              <a:t>EX</a:t>
            </a:r>
            <a:r>
              <a:rPr lang="it-IT" sz="900" dirty="0">
                <a:solidFill>
                  <a:schemeClr val="accent1"/>
                </a:solidFill>
              </a:rPr>
              <a:t>OITALY</a:t>
            </a:r>
            <a:r>
              <a:rPr lang="en" sz="900" dirty="0">
                <a:solidFill>
                  <a:schemeClr val="accent1"/>
                </a:solidFill>
              </a:rPr>
              <a:t> 2025</a:t>
            </a:r>
            <a:endParaRPr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_ONLY_1_3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/>
          <p:nvPr/>
        </p:nvSpPr>
        <p:spPr>
          <a:xfrm>
            <a:off x="0" y="1348375"/>
            <a:ext cx="8620200" cy="165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title" idx="2"/>
          </p:nvPr>
        </p:nvSpPr>
        <p:spPr>
          <a:xfrm>
            <a:off x="1006450" y="3238500"/>
            <a:ext cx="1938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1"/>
          </p:nvPr>
        </p:nvSpPr>
        <p:spPr>
          <a:xfrm>
            <a:off x="1006450" y="3589125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title" idx="3"/>
          </p:nvPr>
        </p:nvSpPr>
        <p:spPr>
          <a:xfrm>
            <a:off x="3603000" y="3238500"/>
            <a:ext cx="1938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3603000" y="3589125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title" idx="5"/>
          </p:nvPr>
        </p:nvSpPr>
        <p:spPr>
          <a:xfrm>
            <a:off x="6199550" y="3238500"/>
            <a:ext cx="1938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>
            <a:off x="6199550" y="3589125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title" idx="7"/>
          </p:nvPr>
        </p:nvSpPr>
        <p:spPr>
          <a:xfrm>
            <a:off x="1006450" y="1614500"/>
            <a:ext cx="1938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8"/>
          </p:nvPr>
        </p:nvSpPr>
        <p:spPr>
          <a:xfrm>
            <a:off x="1006450" y="1965125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title" idx="9"/>
          </p:nvPr>
        </p:nvSpPr>
        <p:spPr>
          <a:xfrm>
            <a:off x="3603000" y="1614500"/>
            <a:ext cx="1938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3"/>
          </p:nvPr>
        </p:nvSpPr>
        <p:spPr>
          <a:xfrm>
            <a:off x="3603000" y="1965125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title" idx="14"/>
          </p:nvPr>
        </p:nvSpPr>
        <p:spPr>
          <a:xfrm>
            <a:off x="6199550" y="1614500"/>
            <a:ext cx="1938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15"/>
          </p:nvPr>
        </p:nvSpPr>
        <p:spPr>
          <a:xfrm>
            <a:off x="6199550" y="1965125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9"/>
          <p:cNvSpPr/>
          <p:nvPr/>
        </p:nvSpPr>
        <p:spPr>
          <a:xfrm>
            <a:off x="0" y="4748000"/>
            <a:ext cx="7500600" cy="3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4" name="Google Shape;164;p19"/>
          <p:cNvCxnSpPr/>
          <p:nvPr/>
        </p:nvCxnSpPr>
        <p:spPr>
          <a:xfrm rot="10800000">
            <a:off x="781225" y="4940300"/>
            <a:ext cx="677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19"/>
          <p:cNvCxnSpPr/>
          <p:nvPr/>
        </p:nvCxnSpPr>
        <p:spPr>
          <a:xfrm rot="10800000">
            <a:off x="7496925" y="4940300"/>
            <a:ext cx="1095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6" name="Google Shape;16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accent1"/>
                </a:solidFill>
              </a:rPr>
              <a:t>EX</a:t>
            </a:r>
            <a:r>
              <a:rPr lang="it-IT" sz="900" dirty="0">
                <a:solidFill>
                  <a:schemeClr val="accent1"/>
                </a:solidFill>
              </a:rPr>
              <a:t>OITALY</a:t>
            </a:r>
            <a:r>
              <a:rPr lang="en" sz="900" dirty="0">
                <a:solidFill>
                  <a:schemeClr val="accent1"/>
                </a:solidFill>
              </a:rPr>
              <a:t> 2025</a:t>
            </a:r>
            <a:endParaRPr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CAPTION_ONLY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76" name="Google Shape;176;p21"/>
          <p:cNvCxnSpPr/>
          <p:nvPr/>
        </p:nvCxnSpPr>
        <p:spPr>
          <a:xfrm rot="10800000">
            <a:off x="781100" y="4940300"/>
            <a:ext cx="835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21"/>
          <p:cNvSpPr txBox="1">
            <a:spLocks noGrp="1"/>
          </p:cNvSpPr>
          <p:nvPr>
            <p:ph type="title" idx="2"/>
          </p:nvPr>
        </p:nvSpPr>
        <p:spPr>
          <a:xfrm>
            <a:off x="5746088" y="1725825"/>
            <a:ext cx="26754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"/>
          </p:nvPr>
        </p:nvSpPr>
        <p:spPr>
          <a:xfrm>
            <a:off x="5746087" y="2001025"/>
            <a:ext cx="25287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 idx="3"/>
          </p:nvPr>
        </p:nvSpPr>
        <p:spPr>
          <a:xfrm>
            <a:off x="5746088" y="3347598"/>
            <a:ext cx="26754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4"/>
          </p:nvPr>
        </p:nvSpPr>
        <p:spPr>
          <a:xfrm>
            <a:off x="5746087" y="3622800"/>
            <a:ext cx="25287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title" idx="5"/>
          </p:nvPr>
        </p:nvSpPr>
        <p:spPr>
          <a:xfrm>
            <a:off x="722513" y="1725825"/>
            <a:ext cx="26754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6"/>
          </p:nvPr>
        </p:nvSpPr>
        <p:spPr>
          <a:xfrm>
            <a:off x="869137" y="2001025"/>
            <a:ext cx="25287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title" idx="7"/>
          </p:nvPr>
        </p:nvSpPr>
        <p:spPr>
          <a:xfrm>
            <a:off x="722513" y="3347598"/>
            <a:ext cx="26754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8"/>
          </p:nvPr>
        </p:nvSpPr>
        <p:spPr>
          <a:xfrm>
            <a:off x="869137" y="3622800"/>
            <a:ext cx="25287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5" name="Google Shape;185;p21"/>
          <p:cNvSpPr/>
          <p:nvPr/>
        </p:nvSpPr>
        <p:spPr>
          <a:xfrm>
            <a:off x="3738600" y="1533525"/>
            <a:ext cx="1666800" cy="28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accent1"/>
                </a:solidFill>
              </a:rPr>
              <a:t>EX</a:t>
            </a:r>
            <a:r>
              <a:rPr lang="it-IT" sz="900" dirty="0">
                <a:solidFill>
                  <a:schemeClr val="accent1"/>
                </a:solidFill>
              </a:rPr>
              <a:t>OITALY</a:t>
            </a:r>
            <a:r>
              <a:rPr lang="en" sz="900" dirty="0">
                <a:solidFill>
                  <a:schemeClr val="accent1"/>
                </a:solidFill>
              </a:rPr>
              <a:t> 2025</a:t>
            </a:r>
            <a:endParaRPr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1">
  <p:cSld name="TITLE_ONLY_1_2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title" idx="2"/>
          </p:nvPr>
        </p:nvSpPr>
        <p:spPr>
          <a:xfrm>
            <a:off x="1670763" y="3194675"/>
            <a:ext cx="2207400" cy="35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1"/>
          </p:nvPr>
        </p:nvSpPr>
        <p:spPr>
          <a:xfrm>
            <a:off x="1670763" y="3553150"/>
            <a:ext cx="2207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9" name="Google Shape;209;p24"/>
          <p:cNvSpPr/>
          <p:nvPr/>
        </p:nvSpPr>
        <p:spPr>
          <a:xfrm>
            <a:off x="0" y="4748000"/>
            <a:ext cx="7185600" cy="3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0" name="Google Shape;210;p24"/>
          <p:cNvCxnSpPr/>
          <p:nvPr/>
        </p:nvCxnSpPr>
        <p:spPr>
          <a:xfrm rot="10800000">
            <a:off x="781225" y="4940300"/>
            <a:ext cx="677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4"/>
          <p:cNvCxnSpPr>
            <a:endCxn id="209" idx="3"/>
          </p:cNvCxnSpPr>
          <p:nvPr/>
        </p:nvCxnSpPr>
        <p:spPr>
          <a:xfrm flipH="1">
            <a:off x="7185600" y="4940300"/>
            <a:ext cx="1406700" cy="5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24"/>
          <p:cNvSpPr txBox="1">
            <a:spLocks noGrp="1"/>
          </p:cNvSpPr>
          <p:nvPr>
            <p:ph type="title" idx="3"/>
          </p:nvPr>
        </p:nvSpPr>
        <p:spPr>
          <a:xfrm>
            <a:off x="5265838" y="3194675"/>
            <a:ext cx="2207400" cy="35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subTitle" idx="4"/>
          </p:nvPr>
        </p:nvSpPr>
        <p:spPr>
          <a:xfrm>
            <a:off x="5265838" y="3553150"/>
            <a:ext cx="2207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14" name="Google Shape;21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accent1"/>
                </a:solidFill>
              </a:rPr>
              <a:t>EX</a:t>
            </a:r>
            <a:r>
              <a:rPr lang="it-IT" sz="900" dirty="0">
                <a:solidFill>
                  <a:schemeClr val="accent1"/>
                </a:solidFill>
              </a:rPr>
              <a:t>OITALY</a:t>
            </a:r>
            <a:r>
              <a:rPr lang="en" sz="900" dirty="0">
                <a:solidFill>
                  <a:schemeClr val="accent1"/>
                </a:solidFill>
              </a:rPr>
              <a:t> 2025</a:t>
            </a:r>
            <a:endParaRPr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ONE_COLUMN_TEXT_1_2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/>
          <p:nvPr/>
        </p:nvSpPr>
        <p:spPr>
          <a:xfrm flipH="1">
            <a:off x="275" y="0"/>
            <a:ext cx="5300400" cy="516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705222" y="7615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body" idx="1"/>
          </p:nvPr>
        </p:nvSpPr>
        <p:spPr>
          <a:xfrm>
            <a:off x="705225" y="1517250"/>
            <a:ext cx="2808000" cy="12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ONE_COLUMN_TEXT_1_1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/>
          <p:nvPr/>
        </p:nvSpPr>
        <p:spPr>
          <a:xfrm>
            <a:off x="2207650" y="1307425"/>
            <a:ext cx="6936600" cy="38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22" name="Google Shape;222;p26"/>
          <p:cNvSpPr txBox="1">
            <a:spLocks noGrp="1"/>
          </p:cNvSpPr>
          <p:nvPr>
            <p:ph type="body" idx="1"/>
          </p:nvPr>
        </p:nvSpPr>
        <p:spPr>
          <a:xfrm>
            <a:off x="2577375" y="1699975"/>
            <a:ext cx="4366800" cy="30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300">
                <a:solidFill>
                  <a:schemeClr val="lt1"/>
                </a:solidFill>
              </a:defRPr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 sz="1300">
                <a:solidFill>
                  <a:schemeClr val="lt1"/>
                </a:solidFill>
              </a:defRPr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 sz="1300">
                <a:solidFill>
                  <a:schemeClr val="lt1"/>
                </a:solidFill>
              </a:defRPr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300"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 sz="1300">
                <a:solidFill>
                  <a:schemeClr val="lt1"/>
                </a:solidFill>
              </a:defRPr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 sz="1300">
                <a:solidFill>
                  <a:schemeClr val="lt1"/>
                </a:solidFill>
              </a:defRPr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300">
                <a:solidFill>
                  <a:schemeClr val="lt1"/>
                </a:solidFill>
              </a:defRPr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 sz="1300">
                <a:solidFill>
                  <a:schemeClr val="lt1"/>
                </a:solidFill>
              </a:defRPr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Char char="■"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_AND_TWO_COLUMNS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966675" y="1468475"/>
            <a:ext cx="3276600" cy="29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body" idx="2"/>
          </p:nvPr>
        </p:nvSpPr>
        <p:spPr>
          <a:xfrm>
            <a:off x="4900625" y="1468475"/>
            <a:ext cx="3276600" cy="29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4800" y="-22200"/>
            <a:ext cx="9158700" cy="5202600"/>
          </a:xfrm>
          <a:prstGeom prst="rect">
            <a:avLst/>
          </a:prstGeom>
          <a:solidFill>
            <a:srgbClr val="00AF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88325" y="2056650"/>
            <a:ext cx="4878000" cy="10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88325" y="4399261"/>
            <a:ext cx="3430800" cy="3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 amt="48000"/>
          </a:blip>
          <a:srcRect t="47454"/>
          <a:stretch/>
        </p:blipFill>
        <p:spPr>
          <a:xfrm rot="-5400000">
            <a:off x="4715297" y="754613"/>
            <a:ext cx="5208227" cy="3648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442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3C1BF-4DC0-4C84-A3B3-5500CB711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E52A04-6B6E-4CE8-A60D-F32A93934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D0D98D-97A6-4C8E-BE02-FB94CCC5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1537-74C0-4666-B4D0-8CF59708DAD2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98BA62-CC45-44B1-968C-8BF3552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A4A8F0-2826-4AA7-B531-0CD58EE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FD359-87E7-4D5E-9A05-9C76166EB0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5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05225" y="1166075"/>
            <a:ext cx="71385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28050" y="1958550"/>
            <a:ext cx="2817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5098350" y="1958550"/>
            <a:ext cx="2817600" cy="2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4748000"/>
            <a:ext cx="7500600" cy="3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accent1"/>
                </a:solidFill>
              </a:rPr>
              <a:t>EX</a:t>
            </a:r>
            <a:r>
              <a:rPr lang="it-IT" sz="900" dirty="0">
                <a:solidFill>
                  <a:schemeClr val="accent1"/>
                </a:solidFill>
              </a:rPr>
              <a:t>OITALY</a:t>
            </a:r>
            <a:r>
              <a:rPr lang="en" sz="900" dirty="0">
                <a:solidFill>
                  <a:schemeClr val="accent1"/>
                </a:solidFill>
              </a:rPr>
              <a:t> 2025</a:t>
            </a:r>
            <a:endParaRPr sz="900" dirty="0">
              <a:solidFill>
                <a:schemeClr val="accent1"/>
              </a:solidFill>
            </a:endParaRPr>
          </a:p>
        </p:txBody>
      </p:sp>
      <p:cxnSp>
        <p:nvCxnSpPr>
          <p:cNvPr id="29" name="Google Shape;29;p5"/>
          <p:cNvCxnSpPr/>
          <p:nvPr/>
        </p:nvCxnSpPr>
        <p:spPr>
          <a:xfrm rot="10800000">
            <a:off x="781225" y="4940300"/>
            <a:ext cx="677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5"/>
          <p:cNvCxnSpPr/>
          <p:nvPr/>
        </p:nvCxnSpPr>
        <p:spPr>
          <a:xfrm rot="10800000">
            <a:off x="7496925" y="4940300"/>
            <a:ext cx="1095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228048" y="1163688"/>
            <a:ext cx="2506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5098348" y="1163675"/>
            <a:ext cx="2506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0" y="4748000"/>
            <a:ext cx="6972600" cy="3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Google Shape;37;p6"/>
          <p:cNvCxnSpPr/>
          <p:nvPr/>
        </p:nvCxnSpPr>
        <p:spPr>
          <a:xfrm rot="10800000">
            <a:off x="781225" y="4940300"/>
            <a:ext cx="677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 txBox="1"/>
          <p:nvPr/>
        </p:nvSpPr>
        <p:spPr>
          <a:xfrm>
            <a:off x="7296700" y="4641558"/>
            <a:ext cx="13797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accent1"/>
                </a:solidFill>
              </a:rPr>
              <a:t>EXOITALY 2025</a:t>
            </a:r>
            <a:endParaRPr sz="900" dirty="0">
              <a:solidFill>
                <a:schemeClr val="accent1"/>
              </a:solidFill>
            </a:endParaRPr>
          </a:p>
        </p:txBody>
      </p:sp>
      <p:cxnSp>
        <p:nvCxnSpPr>
          <p:cNvPr id="39" name="Google Shape;39;p6"/>
          <p:cNvCxnSpPr/>
          <p:nvPr/>
        </p:nvCxnSpPr>
        <p:spPr>
          <a:xfrm flipH="1">
            <a:off x="6976725" y="4940300"/>
            <a:ext cx="1615500" cy="3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" name="Google Shape;4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355725" y="769934"/>
            <a:ext cx="39579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1355725" y="991934"/>
            <a:ext cx="3957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2" hasCustomPrompt="1"/>
          </p:nvPr>
        </p:nvSpPr>
        <p:spPr>
          <a:xfrm>
            <a:off x="689200" y="619763"/>
            <a:ext cx="7701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3"/>
          </p:nvPr>
        </p:nvSpPr>
        <p:spPr>
          <a:xfrm>
            <a:off x="1355725" y="1555159"/>
            <a:ext cx="39579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4"/>
          </p:nvPr>
        </p:nvSpPr>
        <p:spPr>
          <a:xfrm>
            <a:off x="1355725" y="1777159"/>
            <a:ext cx="3957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5" hasCustomPrompt="1"/>
          </p:nvPr>
        </p:nvSpPr>
        <p:spPr>
          <a:xfrm>
            <a:off x="689200" y="1404988"/>
            <a:ext cx="7701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6"/>
          </p:nvPr>
        </p:nvSpPr>
        <p:spPr>
          <a:xfrm>
            <a:off x="1355725" y="2340384"/>
            <a:ext cx="39579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7"/>
          </p:nvPr>
        </p:nvSpPr>
        <p:spPr>
          <a:xfrm>
            <a:off x="1355725" y="2562384"/>
            <a:ext cx="3957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8" hasCustomPrompt="1"/>
          </p:nvPr>
        </p:nvSpPr>
        <p:spPr>
          <a:xfrm>
            <a:off x="689200" y="2190213"/>
            <a:ext cx="7701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9"/>
          </p:nvPr>
        </p:nvSpPr>
        <p:spPr>
          <a:xfrm>
            <a:off x="1355725" y="3125609"/>
            <a:ext cx="39579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3"/>
          </p:nvPr>
        </p:nvSpPr>
        <p:spPr>
          <a:xfrm>
            <a:off x="1355725" y="3347609"/>
            <a:ext cx="3957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4" hasCustomPrompt="1"/>
          </p:nvPr>
        </p:nvSpPr>
        <p:spPr>
          <a:xfrm>
            <a:off x="689200" y="2975438"/>
            <a:ext cx="7701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5"/>
          </p:nvPr>
        </p:nvSpPr>
        <p:spPr>
          <a:xfrm>
            <a:off x="1355725" y="3910834"/>
            <a:ext cx="39579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6"/>
          </p:nvPr>
        </p:nvSpPr>
        <p:spPr>
          <a:xfrm>
            <a:off x="1355725" y="4132834"/>
            <a:ext cx="3957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7" hasCustomPrompt="1"/>
          </p:nvPr>
        </p:nvSpPr>
        <p:spPr>
          <a:xfrm>
            <a:off x="689200" y="3760663"/>
            <a:ext cx="770100" cy="5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/>
          <p:nvPr/>
        </p:nvSpPr>
        <p:spPr>
          <a:xfrm>
            <a:off x="6864925" y="0"/>
            <a:ext cx="2279100" cy="516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13"/>
          <p:cNvCxnSpPr/>
          <p:nvPr/>
        </p:nvCxnSpPr>
        <p:spPr>
          <a:xfrm rot="10800000">
            <a:off x="781100" y="4940300"/>
            <a:ext cx="835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3"/>
          <p:cNvCxnSpPr/>
          <p:nvPr/>
        </p:nvCxnSpPr>
        <p:spPr>
          <a:xfrm rot="10800000">
            <a:off x="6860625" y="4940300"/>
            <a:ext cx="1731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3"/>
          <p:cNvSpPr txBox="1"/>
          <p:nvPr/>
        </p:nvSpPr>
        <p:spPr>
          <a:xfrm>
            <a:off x="7214838" y="4632155"/>
            <a:ext cx="13797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bg1"/>
                </a:solidFill>
              </a:rPr>
              <a:t>EX</a:t>
            </a:r>
            <a:r>
              <a:rPr lang="it-IT" sz="900" dirty="0">
                <a:solidFill>
                  <a:schemeClr val="bg1"/>
                </a:solidFill>
              </a:rPr>
              <a:t>OITALY</a:t>
            </a:r>
            <a:r>
              <a:rPr lang="en" sz="900" dirty="0">
                <a:solidFill>
                  <a:schemeClr val="bg1"/>
                </a:solidFill>
              </a:rPr>
              <a:t> 2025</a:t>
            </a:r>
            <a:endParaRPr sz="900" dirty="0">
              <a:solidFill>
                <a:schemeClr val="bg1"/>
              </a:solidFill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ONLY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2"/>
          </p:nvPr>
        </p:nvSpPr>
        <p:spPr>
          <a:xfrm>
            <a:off x="1006450" y="2677125"/>
            <a:ext cx="19380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1006450" y="3243850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3"/>
          </p:nvPr>
        </p:nvSpPr>
        <p:spPr>
          <a:xfrm>
            <a:off x="3603000" y="2677125"/>
            <a:ext cx="19380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4"/>
          </p:nvPr>
        </p:nvSpPr>
        <p:spPr>
          <a:xfrm>
            <a:off x="3603000" y="3243850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5"/>
          </p:nvPr>
        </p:nvSpPr>
        <p:spPr>
          <a:xfrm>
            <a:off x="6199550" y="2677125"/>
            <a:ext cx="19380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6"/>
          </p:nvPr>
        </p:nvSpPr>
        <p:spPr>
          <a:xfrm>
            <a:off x="6199550" y="3243850"/>
            <a:ext cx="19380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0" y="4748000"/>
            <a:ext cx="7500600" cy="3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14"/>
          <p:cNvCxnSpPr/>
          <p:nvPr/>
        </p:nvCxnSpPr>
        <p:spPr>
          <a:xfrm rot="10800000">
            <a:off x="781225" y="4940300"/>
            <a:ext cx="677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4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accent1"/>
              </a:solidFill>
            </a:endParaRPr>
          </a:p>
        </p:txBody>
      </p:sp>
      <p:cxnSp>
        <p:nvCxnSpPr>
          <p:cNvPr id="109" name="Google Shape;109;p14"/>
          <p:cNvCxnSpPr/>
          <p:nvPr/>
        </p:nvCxnSpPr>
        <p:spPr>
          <a:xfrm rot="10800000">
            <a:off x="7496925" y="4940300"/>
            <a:ext cx="1095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0" name="Google Shape;11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accent1"/>
                </a:solidFill>
              </a:rPr>
              <a:t>EX</a:t>
            </a:r>
            <a:r>
              <a:rPr lang="it-IT" sz="900" dirty="0">
                <a:solidFill>
                  <a:schemeClr val="accent1"/>
                </a:solidFill>
              </a:rPr>
              <a:t>OITALY</a:t>
            </a:r>
            <a:r>
              <a:rPr lang="en" sz="900" dirty="0">
                <a:solidFill>
                  <a:schemeClr val="accent1"/>
                </a:solidFill>
              </a:rPr>
              <a:t> 2025</a:t>
            </a:r>
            <a:endParaRPr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_ONLY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 idx="2"/>
          </p:nvPr>
        </p:nvSpPr>
        <p:spPr>
          <a:xfrm>
            <a:off x="899300" y="3039075"/>
            <a:ext cx="16938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1"/>
          </p:nvPr>
        </p:nvSpPr>
        <p:spPr>
          <a:xfrm>
            <a:off x="899300" y="3605800"/>
            <a:ext cx="16938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 idx="3"/>
          </p:nvPr>
        </p:nvSpPr>
        <p:spPr>
          <a:xfrm>
            <a:off x="2799525" y="3039075"/>
            <a:ext cx="16938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4"/>
          </p:nvPr>
        </p:nvSpPr>
        <p:spPr>
          <a:xfrm>
            <a:off x="2799525" y="3605800"/>
            <a:ext cx="16938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title" idx="5"/>
          </p:nvPr>
        </p:nvSpPr>
        <p:spPr>
          <a:xfrm>
            <a:off x="4699750" y="3039075"/>
            <a:ext cx="16938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6"/>
          </p:nvPr>
        </p:nvSpPr>
        <p:spPr>
          <a:xfrm>
            <a:off x="4699750" y="3605800"/>
            <a:ext cx="16938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title" idx="7"/>
          </p:nvPr>
        </p:nvSpPr>
        <p:spPr>
          <a:xfrm>
            <a:off x="6599975" y="3039075"/>
            <a:ext cx="16938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8"/>
          </p:nvPr>
        </p:nvSpPr>
        <p:spPr>
          <a:xfrm>
            <a:off x="6599975" y="3605800"/>
            <a:ext cx="16938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-13950" y="1309000"/>
            <a:ext cx="9205200" cy="123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3" name="Google Shape;123;p15"/>
          <p:cNvCxnSpPr/>
          <p:nvPr/>
        </p:nvCxnSpPr>
        <p:spPr>
          <a:xfrm rot="10800000">
            <a:off x="781100" y="4940300"/>
            <a:ext cx="8358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4" name="Google Shape;12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4702325"/>
            <a:ext cx="842056" cy="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/>
        </p:nvSpPr>
        <p:spPr>
          <a:xfrm>
            <a:off x="5247350" y="4637895"/>
            <a:ext cx="3430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accent1"/>
                </a:solidFill>
              </a:rPr>
              <a:t>EX</a:t>
            </a:r>
            <a:r>
              <a:rPr lang="it-IT" sz="900" dirty="0">
                <a:solidFill>
                  <a:schemeClr val="accent1"/>
                </a:solidFill>
              </a:rPr>
              <a:t>OITALY</a:t>
            </a:r>
            <a:r>
              <a:rPr lang="en" sz="900" dirty="0">
                <a:solidFill>
                  <a:schemeClr val="accent1"/>
                </a:solidFill>
              </a:rPr>
              <a:t> 2025</a:t>
            </a:r>
            <a:endParaRPr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 ExtraBold"/>
              <a:buNone/>
              <a:defRPr sz="28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5" r:id="rId11"/>
    <p:sldLayoutId id="2147483667" r:id="rId12"/>
    <p:sldLayoutId id="2147483670" r:id="rId13"/>
    <p:sldLayoutId id="2147483671" r:id="rId14"/>
    <p:sldLayoutId id="2147483672" r:id="rId15"/>
    <p:sldLayoutId id="2147483673" r:id="rId16"/>
    <p:sldLayoutId id="2147483675" r:id="rId17"/>
    <p:sldLayoutId id="214748367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/>
          <p:nvPr/>
        </p:nvSpPr>
        <p:spPr>
          <a:xfrm>
            <a:off x="72284" y="1731750"/>
            <a:ext cx="5081400" cy="16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ctrTitle"/>
          </p:nvPr>
        </p:nvSpPr>
        <p:spPr>
          <a:xfrm>
            <a:off x="167829" y="2028124"/>
            <a:ext cx="4878000" cy="10757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ItaliaN</a:t>
            </a:r>
            <a:r>
              <a:rPr lang="it-IT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Single-</a:t>
            </a:r>
            <a:r>
              <a:rPr lang="it-IT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dish</a:t>
            </a:r>
            <a:r>
              <a:rPr lang="it-IT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radio </a:t>
            </a:r>
            <a:r>
              <a:rPr lang="it-IT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telescopes</a:t>
            </a:r>
            <a:r>
              <a:rPr lang="it-IT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enhancement for </a:t>
            </a:r>
            <a:r>
              <a:rPr lang="it-IT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studying</a:t>
            </a:r>
            <a:r>
              <a:rPr lang="it-IT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Transients</a:t>
            </a:r>
            <a:r>
              <a:rPr lang="it-IT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GRAvitational</a:t>
            </a:r>
            <a:r>
              <a:rPr lang="it-IT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Waves</a:t>
            </a:r>
            <a:r>
              <a:rPr lang="it-IT" sz="2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(INSTAGRAW)</a:t>
            </a:r>
            <a:endParaRPr sz="2500" dirty="0">
              <a:solidFill>
                <a:schemeClr val="tx1"/>
              </a:solidFill>
            </a:endParaRPr>
          </a:p>
        </p:txBody>
      </p:sp>
      <p:sp>
        <p:nvSpPr>
          <p:cNvPr id="234" name="Google Shape;234;p28"/>
          <p:cNvSpPr txBox="1">
            <a:spLocks noGrp="1"/>
          </p:cNvSpPr>
          <p:nvPr>
            <p:ph type="subTitle" idx="1"/>
          </p:nvPr>
        </p:nvSpPr>
        <p:spPr>
          <a:xfrm>
            <a:off x="56273" y="3506725"/>
            <a:ext cx="3861000" cy="7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r>
              <a:rPr lang="it-IT" dirty="0" err="1"/>
              <a:t>ndrea</a:t>
            </a:r>
            <a:r>
              <a:rPr lang="it-IT" dirty="0"/>
              <a:t> Melis</a:t>
            </a:r>
            <a:r>
              <a:rPr lang="en" dirty="0"/>
              <a:t> - INAF Cagliari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5" name="Google Shape;235;p28"/>
          <p:cNvCxnSpPr/>
          <p:nvPr/>
        </p:nvCxnSpPr>
        <p:spPr>
          <a:xfrm rot="10800000">
            <a:off x="2710275" y="4950525"/>
            <a:ext cx="5530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28"/>
          <p:cNvCxnSpPr/>
          <p:nvPr/>
        </p:nvCxnSpPr>
        <p:spPr>
          <a:xfrm rot="10800000">
            <a:off x="4037775" y="264650"/>
            <a:ext cx="420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" name="Google Shape;237;p28"/>
          <p:cNvSpPr txBox="1"/>
          <p:nvPr/>
        </p:nvSpPr>
        <p:spPr>
          <a:xfrm>
            <a:off x="2606829" y="4619910"/>
            <a:ext cx="6036391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FRB – Italy 2025 – </a:t>
            </a:r>
            <a:r>
              <a:rPr lang="it-IT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Area Territoriale di Ricerca di Bologna</a:t>
            </a: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it-IT" sz="11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8</a:t>
            </a:r>
            <a:r>
              <a:rPr lang="en" sz="1100" baseline="30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2025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158425"/>
            <a:ext cx="2821683" cy="14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2DD07-4210-4A60-89BD-37142077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7" y="126883"/>
            <a:ext cx="8906006" cy="716633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              </a:t>
            </a:r>
            <a:r>
              <a:rPr lang="it-IT" sz="2300" b="1" dirty="0"/>
              <a:t>SKARAB </a:t>
            </a:r>
            <a:r>
              <a:rPr lang="it-IT" sz="2300" b="1" dirty="0" err="1"/>
              <a:t>as</a:t>
            </a:r>
            <a:r>
              <a:rPr lang="it-IT" sz="2300" b="1" dirty="0"/>
              <a:t> a </a:t>
            </a:r>
            <a:r>
              <a:rPr lang="it-IT" sz="2300" b="1" dirty="0" err="1"/>
              <a:t>main</a:t>
            </a:r>
            <a:r>
              <a:rPr lang="it-IT" sz="2300" b="1" dirty="0"/>
              <a:t> processing </a:t>
            </a:r>
            <a:r>
              <a:rPr lang="it-IT" sz="2300" b="1" dirty="0" err="1"/>
              <a:t>engine</a:t>
            </a:r>
            <a:r>
              <a:rPr lang="it-IT" sz="2300" b="1" dirty="0"/>
              <a:t> </a:t>
            </a:r>
            <a:r>
              <a:rPr lang="it-IT" sz="2300" b="1" dirty="0" err="1"/>
              <a:t>at</a:t>
            </a:r>
            <a:r>
              <a:rPr lang="it-IT" sz="2300" b="1" dirty="0"/>
              <a:t> </a:t>
            </a:r>
            <a:r>
              <a:rPr lang="it-IT" sz="2300" b="1" dirty="0" err="1"/>
              <a:t>MeerKAT</a:t>
            </a:r>
            <a:br>
              <a:rPr lang="it-IT" sz="2300" b="1" dirty="0"/>
            </a:br>
            <a:r>
              <a:rPr lang="it-IT" sz="2300" b="1" dirty="0"/>
              <a:t>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CF6712-C1D8-46C7-98FB-73F5205A2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07" y="1076785"/>
            <a:ext cx="8235986" cy="33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8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2DD07-4210-4A60-89BD-37142077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7" y="66408"/>
            <a:ext cx="8906006" cy="994172"/>
          </a:xfrm>
        </p:spPr>
        <p:txBody>
          <a:bodyPr>
            <a:normAutofit/>
          </a:bodyPr>
          <a:lstStyle/>
          <a:p>
            <a:r>
              <a:rPr lang="it-IT" b="1" dirty="0"/>
              <a:t>                           ADC </a:t>
            </a:r>
            <a:r>
              <a:rPr lang="it-IT" b="1" dirty="0" err="1"/>
              <a:t>mezzanine</a:t>
            </a:r>
            <a:r>
              <a:rPr lang="it-IT" b="1" dirty="0"/>
              <a:t> card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7CAE7D-E331-4007-81A9-AB3C6FA09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86" y="729168"/>
            <a:ext cx="3305520" cy="21997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858F1D1-419A-4F02-AB3E-280051F5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441" y="1052893"/>
            <a:ext cx="3460070" cy="15188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90ADB86-403F-45C1-B01E-11649497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020" y="2796238"/>
            <a:ext cx="3750469" cy="218161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E974EA-8B49-4CA6-802F-EC7957938E62}"/>
              </a:ext>
            </a:extLst>
          </p:cNvPr>
          <p:cNvSpPr txBox="1"/>
          <p:nvPr/>
        </p:nvSpPr>
        <p:spPr>
          <a:xfrm>
            <a:off x="121055" y="2873401"/>
            <a:ext cx="4389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4 IF, maximum output sample rate 2800 </a:t>
            </a:r>
            <a:r>
              <a:rPr lang="it-IT" dirty="0" err="1"/>
              <a:t>Msample</a:t>
            </a:r>
            <a:r>
              <a:rPr lang="it-IT" dirty="0"/>
              <a:t>/sec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5.6 GHz of </a:t>
            </a:r>
            <a:r>
              <a:rPr lang="it-IT" dirty="0" err="1"/>
              <a:t>instantaneous</a:t>
            </a:r>
            <a:r>
              <a:rPr lang="it-IT" dirty="0"/>
              <a:t> </a:t>
            </a:r>
            <a:r>
              <a:rPr lang="it-IT" dirty="0" err="1"/>
              <a:t>bandwidth</a:t>
            </a:r>
            <a:r>
              <a:rPr lang="it-IT" dirty="0"/>
              <a:t> (4x1.4 GHz)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Each</a:t>
            </a:r>
            <a:r>
              <a:rPr lang="it-IT" dirty="0"/>
              <a:t> sample </a:t>
            </a:r>
            <a:r>
              <a:rPr lang="it-IT" dirty="0" err="1"/>
              <a:t>coded</a:t>
            </a:r>
            <a:r>
              <a:rPr lang="it-IT" dirty="0"/>
              <a:t> with 12 (full-band) or 16 (medium/</a:t>
            </a:r>
            <a:r>
              <a:rPr lang="it-IT" dirty="0" err="1"/>
              <a:t>narrow</a:t>
            </a:r>
            <a:r>
              <a:rPr lang="it-IT" dirty="0"/>
              <a:t> band) bits -&gt; </a:t>
            </a:r>
            <a:r>
              <a:rPr lang="it-IT" dirty="0" err="1"/>
              <a:t>very</a:t>
            </a:r>
            <a:r>
              <a:rPr lang="it-IT" dirty="0"/>
              <a:t> high </a:t>
            </a:r>
            <a:r>
              <a:rPr lang="it-IT" dirty="0" err="1"/>
              <a:t>dynamic</a:t>
            </a:r>
            <a:r>
              <a:rPr lang="it-IT" dirty="0"/>
              <a:t> range.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A </a:t>
            </a:r>
            <a:r>
              <a:rPr lang="it-IT" dirty="0" err="1"/>
              <a:t>digital</a:t>
            </a:r>
            <a:r>
              <a:rPr lang="it-IT" dirty="0"/>
              <a:t> output </a:t>
            </a:r>
            <a:r>
              <a:rPr lang="it-IT" dirty="0" err="1"/>
              <a:t>devoted</a:t>
            </a:r>
            <a:r>
              <a:rPr lang="it-IT" dirty="0"/>
              <a:t> for the fast </a:t>
            </a:r>
            <a:r>
              <a:rPr lang="it-IT" dirty="0" err="1"/>
              <a:t>noise</a:t>
            </a:r>
            <a:r>
              <a:rPr lang="it-IT" dirty="0"/>
              <a:t> </a:t>
            </a:r>
            <a:r>
              <a:rPr lang="it-IT" dirty="0" err="1"/>
              <a:t>mark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831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2DD07-4210-4A60-89BD-37142077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7" y="-57573"/>
            <a:ext cx="8906006" cy="994172"/>
          </a:xfrm>
        </p:spPr>
        <p:txBody>
          <a:bodyPr>
            <a:normAutofit/>
          </a:bodyPr>
          <a:lstStyle/>
          <a:p>
            <a:r>
              <a:rPr lang="it-IT" b="1" dirty="0"/>
              <a:t>                ADC available sampling </a:t>
            </a:r>
            <a:r>
              <a:rPr lang="it-IT" b="1" dirty="0" err="1"/>
              <a:t>rates</a:t>
            </a:r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CC79393-BB65-4B8F-9737-A8A6C1BBB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04" y="593044"/>
            <a:ext cx="4488244" cy="45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42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33153" y="66841"/>
            <a:ext cx="1027105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</a:t>
            </a:r>
            <a:r>
              <a:rPr lang="it-IT" sz="1700" dirty="0"/>
              <a:t>MUSKAS (</a:t>
            </a:r>
            <a:r>
              <a:rPr lang="it-IT" sz="1700" dirty="0" err="1"/>
              <a:t>MUlti</a:t>
            </a:r>
            <a:r>
              <a:rPr lang="it-IT" sz="1700" dirty="0"/>
              <a:t>-feed SKARAB-</a:t>
            </a:r>
            <a:r>
              <a:rPr lang="it-IT" sz="1700" dirty="0" err="1"/>
              <a:t>based</a:t>
            </a:r>
            <a:r>
              <a:rPr lang="it-IT" sz="1700" dirty="0"/>
              <a:t> backend for the </a:t>
            </a:r>
            <a:r>
              <a:rPr lang="it-IT" sz="1700" dirty="0" err="1"/>
              <a:t>Sardinia</a:t>
            </a:r>
            <a:r>
              <a:rPr lang="it-IT" sz="1700" dirty="0"/>
              <a:t> radio </a:t>
            </a:r>
            <a:r>
              <a:rPr lang="it-IT" sz="1700" dirty="0" err="1"/>
              <a:t>telescope</a:t>
            </a:r>
            <a:r>
              <a:rPr lang="it-IT" sz="1700" dirty="0"/>
              <a:t>)</a:t>
            </a:r>
            <a:endParaRPr sz="17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C9242ED-4800-4373-8D9D-6DD69A81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" y="732456"/>
            <a:ext cx="2955851" cy="39341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739C4B3-3637-4F36-AFC0-AE234452B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559" y="732456"/>
            <a:ext cx="5854370" cy="2925607"/>
          </a:xfrm>
          <a:prstGeom prst="rect">
            <a:avLst/>
          </a:prstGeom>
        </p:spPr>
      </p:pic>
      <p:sp>
        <p:nvSpPr>
          <p:cNvPr id="4" name="Elaborazione alternativa 3">
            <a:extLst>
              <a:ext uri="{FF2B5EF4-FFF2-40B4-BE49-F238E27FC236}">
                <a16:creationId xmlns:a16="http://schemas.microsoft.com/office/drawing/2014/main" id="{F441F237-4828-424E-99A7-4E7AF7B61A0D}"/>
              </a:ext>
            </a:extLst>
          </p:cNvPr>
          <p:cNvSpPr/>
          <p:nvPr/>
        </p:nvSpPr>
        <p:spPr>
          <a:xfrm>
            <a:off x="3098559" y="2745554"/>
            <a:ext cx="5854370" cy="912509"/>
          </a:xfrm>
          <a:prstGeom prst="flowChartAlternateProcess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2986DA-08F0-4B26-B745-CE0C9D05C6CB}"/>
              </a:ext>
            </a:extLst>
          </p:cNvPr>
          <p:cNvSpPr txBox="1"/>
          <p:nvPr/>
        </p:nvSpPr>
        <p:spPr>
          <a:xfrm>
            <a:off x="3391788" y="3856074"/>
            <a:ext cx="54651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Medicina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 SKARAB board</a:t>
            </a:r>
          </a:p>
          <a:p>
            <a:r>
              <a:rPr lang="it-IT" dirty="0"/>
              <a:t>Noto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SKARABs</a:t>
            </a:r>
            <a:r>
              <a:rPr lang="it-IT" dirty="0"/>
              <a:t>, </a:t>
            </a:r>
            <a:r>
              <a:rPr lang="it-IT" dirty="0" err="1"/>
              <a:t>purchased</a:t>
            </a:r>
            <a:r>
              <a:rPr lang="it-IT" dirty="0"/>
              <a:t> in the framework of the PNRR KM3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57F67CD-4768-4A7E-9BEE-063FDDD19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175" y="4447570"/>
            <a:ext cx="20288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07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7209" y="66841"/>
            <a:ext cx="10115107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FPGA firmware </a:t>
            </a:r>
            <a:r>
              <a:rPr lang="it-IT" sz="1600" dirty="0" err="1"/>
              <a:t>designed</a:t>
            </a:r>
            <a:r>
              <a:rPr lang="it-IT" sz="1600" dirty="0"/>
              <a:t> in the framework of the CASPER (Collaboration</a:t>
            </a:r>
            <a:br>
              <a:rPr lang="it-IT" sz="1600" dirty="0"/>
            </a:br>
            <a:r>
              <a:rPr lang="it-IT" sz="1600" dirty="0"/>
              <a:t>       for </a:t>
            </a:r>
            <a:r>
              <a:rPr lang="it-IT" sz="1600" dirty="0" err="1"/>
              <a:t>Astronomy</a:t>
            </a:r>
            <a:r>
              <a:rPr lang="it-IT" sz="1600" dirty="0"/>
              <a:t> Signal Processing and Electronics Research) </a:t>
            </a:r>
            <a:r>
              <a:rPr lang="it-IT" sz="1600" dirty="0" err="1"/>
              <a:t>Toolflow</a:t>
            </a:r>
            <a:endParaRPr sz="1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57F67CD-4768-4A7E-9BEE-063FDDD19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5" y="4447570"/>
            <a:ext cx="2028825" cy="4381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D84166-5A99-4F29-AA58-27896460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484" y="1070895"/>
            <a:ext cx="5266660" cy="36783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435B04-0553-40A6-BC4B-6DDB10D1F55C}"/>
              </a:ext>
            </a:extLst>
          </p:cNvPr>
          <p:cNvSpPr txBox="1"/>
          <p:nvPr/>
        </p:nvSpPr>
        <p:spPr>
          <a:xfrm>
            <a:off x="63797" y="934384"/>
            <a:ext cx="3664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256 MHz complex </a:t>
            </a:r>
            <a:r>
              <a:rPr lang="it-IT" b="1" dirty="0" err="1"/>
              <a:t>voltage</a:t>
            </a:r>
            <a:r>
              <a:rPr lang="it-IT" b="1" dirty="0"/>
              <a:t> </a:t>
            </a:r>
            <a:r>
              <a:rPr lang="it-IT" b="1" dirty="0" err="1"/>
              <a:t>baseband</a:t>
            </a:r>
            <a:r>
              <a:rPr lang="it-IT" b="1" dirty="0"/>
              <a:t> data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628829-2AD3-4219-81A3-6E9911555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" y="1537004"/>
            <a:ext cx="3527172" cy="8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01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33153" y="66841"/>
            <a:ext cx="1027105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                                              </a:t>
            </a:r>
            <a:r>
              <a:rPr lang="it-IT" sz="1800" dirty="0"/>
              <a:t>Pulsar/FRB search full-</a:t>
            </a:r>
            <a:r>
              <a:rPr lang="it-IT" sz="1800" dirty="0" err="1"/>
              <a:t>Stokes</a:t>
            </a:r>
            <a:r>
              <a:rPr lang="it-IT" sz="1800" dirty="0"/>
              <a:t> </a:t>
            </a:r>
            <a:r>
              <a:rPr lang="it-IT" sz="1800" dirty="0" err="1"/>
              <a:t>spectra</a:t>
            </a:r>
            <a:endParaRPr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66F84D-AC8A-4EFD-80AC-F7AF1ABC5182}"/>
              </a:ext>
            </a:extLst>
          </p:cNvPr>
          <p:cNvSpPr txBox="1"/>
          <p:nvPr/>
        </p:nvSpPr>
        <p:spPr>
          <a:xfrm>
            <a:off x="2190859" y="3386913"/>
            <a:ext cx="553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Main</a:t>
            </a:r>
            <a:r>
              <a:rPr lang="it-IT" sz="1600" dirty="0"/>
              <a:t> features:</a:t>
            </a:r>
          </a:p>
          <a:p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/>
              <a:t>2048 channels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Integration time: 16 </a:t>
            </a:r>
            <a:r>
              <a:rPr lang="it-IT" sz="1600" dirty="0" err="1"/>
              <a:t>microsec</a:t>
            </a:r>
            <a:r>
              <a:rPr lang="it-IT" sz="1600" dirty="0"/>
              <a:t> (62500 </a:t>
            </a:r>
            <a:r>
              <a:rPr lang="it-IT" sz="1600" dirty="0" err="1"/>
              <a:t>spectra</a:t>
            </a:r>
            <a:r>
              <a:rPr lang="it-IT" sz="1600" dirty="0"/>
              <a:t>/sec)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Data </a:t>
            </a:r>
            <a:r>
              <a:rPr lang="it-IT" sz="1600" dirty="0" err="1"/>
              <a:t>saved</a:t>
            </a:r>
            <a:r>
              <a:rPr lang="it-IT" sz="1600" dirty="0"/>
              <a:t> in </a:t>
            </a:r>
            <a:r>
              <a:rPr lang="it-IT" sz="1600" dirty="0" err="1"/>
              <a:t>binary</a:t>
            </a:r>
            <a:r>
              <a:rPr lang="it-IT" sz="1600" dirty="0"/>
              <a:t> </a:t>
            </a:r>
            <a:r>
              <a:rPr lang="it-IT" sz="1600" dirty="0" err="1"/>
              <a:t>files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5CCE72-BDBA-423C-A710-51AB3588E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99" y="752807"/>
            <a:ext cx="7172325" cy="29432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6C4C0A-0539-490C-BFB7-1F7A2145A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511" y="4491277"/>
            <a:ext cx="20288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33153" y="66841"/>
            <a:ext cx="1027105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                            </a:t>
            </a:r>
            <a:r>
              <a:rPr lang="it-IT" sz="1800" dirty="0"/>
              <a:t>Pulsar B03354+54 </a:t>
            </a:r>
            <a:r>
              <a:rPr lang="it-IT" sz="1800" dirty="0" err="1"/>
              <a:t>observed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5 GHz with the SRT</a:t>
            </a:r>
            <a:endParaRPr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66F84D-AC8A-4EFD-80AC-F7AF1ABC5182}"/>
              </a:ext>
            </a:extLst>
          </p:cNvPr>
          <p:cNvSpPr txBox="1"/>
          <p:nvPr/>
        </p:nvSpPr>
        <p:spPr>
          <a:xfrm>
            <a:off x="120502" y="4142711"/>
            <a:ext cx="573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Pulse profile of B03354+54, the signal to noise ratio is in agreement with corresponding literature measurements. </a:t>
            </a:r>
            <a:endParaRPr lang="it-IT" sz="1600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9FF7A45-0C4C-464F-B485-A4012FD8A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83" y="1000789"/>
            <a:ext cx="3824177" cy="28773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955417-D545-49B5-9D5E-AFED97E55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3" y="948401"/>
            <a:ext cx="3967918" cy="29821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904714C-408B-4ABE-8033-6A21FC7A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225" y="4447946"/>
            <a:ext cx="20288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15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33153" y="-39479"/>
            <a:ext cx="1027105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                                              </a:t>
            </a:r>
            <a:r>
              <a:rPr lang="it-IT" sz="1800" dirty="0" err="1"/>
              <a:t>Coherent</a:t>
            </a:r>
            <a:r>
              <a:rPr lang="it-IT" sz="1800" dirty="0"/>
              <a:t> mode first </a:t>
            </a:r>
            <a:r>
              <a:rPr lang="it-IT" sz="1800" dirty="0" err="1"/>
              <a:t>tests</a:t>
            </a:r>
            <a:endParaRPr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66F84D-AC8A-4EFD-80AC-F7AF1ABC5182}"/>
              </a:ext>
            </a:extLst>
          </p:cNvPr>
          <p:cNvSpPr txBox="1"/>
          <p:nvPr/>
        </p:nvSpPr>
        <p:spPr>
          <a:xfrm>
            <a:off x="99238" y="2768335"/>
            <a:ext cx="7067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pPr marL="285750" indent="-285750">
              <a:buFontTx/>
              <a:buChar char="-"/>
            </a:pPr>
            <a:r>
              <a:rPr lang="en-US" sz="1600" b="1" dirty="0"/>
              <a:t>Single tone in input</a:t>
            </a:r>
            <a:endParaRPr lang="it-IT" sz="1600" b="1" dirty="0"/>
          </a:p>
          <a:p>
            <a:endParaRPr lang="it-IT" sz="1600" b="1" dirty="0"/>
          </a:p>
          <a:p>
            <a:pPr marL="285750" indent="-285750">
              <a:buFontTx/>
              <a:buChar char="-"/>
            </a:pPr>
            <a:r>
              <a:rPr lang="en-US" sz="1600" b="1" dirty="0"/>
              <a:t>2x16 MHz bandwidth successful raw data recording mode (</a:t>
            </a:r>
            <a:r>
              <a:rPr lang="en-US" sz="1600" b="1"/>
              <a:t>128 MB/</a:t>
            </a:r>
            <a:r>
              <a:rPr lang="en-US" sz="1600" b="1" dirty="0"/>
              <a:t>sec)</a:t>
            </a:r>
          </a:p>
          <a:p>
            <a:endParaRPr lang="en-US" sz="1600" b="1" dirty="0"/>
          </a:p>
          <a:p>
            <a:pPr marL="285750" indent="-285750">
              <a:buFontTx/>
              <a:buChar char="-"/>
            </a:pPr>
            <a:r>
              <a:rPr lang="en-US" sz="1600" b="1" dirty="0"/>
              <a:t>Next steps: optimizing code to gradually widen the bandwidth to be recorded on SP4000C</a:t>
            </a:r>
          </a:p>
          <a:p>
            <a:pPr marL="285750" indent="-285750">
              <a:buFontTx/>
              <a:buChar char="-"/>
            </a:pPr>
            <a:endParaRPr lang="en-US" sz="16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54A0C9-5F8B-4EF4-9DE2-1FB9E1033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69" y="497781"/>
            <a:ext cx="5748670" cy="25242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28EFD9-4413-4718-9F54-072F601EF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175" y="4436656"/>
            <a:ext cx="20288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9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33153" y="66841"/>
            <a:ext cx="1027105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</a:t>
            </a:r>
            <a:r>
              <a:rPr lang="it-IT" sz="1500" dirty="0"/>
              <a:t>High-performing SSD </a:t>
            </a:r>
            <a:r>
              <a:rPr lang="it-IT" sz="1500" dirty="0" err="1"/>
              <a:t>based</a:t>
            </a:r>
            <a:r>
              <a:rPr lang="it-IT" sz="1500" dirty="0"/>
              <a:t> </a:t>
            </a:r>
            <a:r>
              <a:rPr lang="it-IT" sz="1500" dirty="0" err="1"/>
              <a:t>recorder</a:t>
            </a:r>
            <a:r>
              <a:rPr lang="it-IT" sz="1500" dirty="0"/>
              <a:t> SP4000C to be </a:t>
            </a:r>
            <a:r>
              <a:rPr lang="it-IT" sz="1500" dirty="0" err="1"/>
              <a:t>installed</a:t>
            </a:r>
            <a:r>
              <a:rPr lang="it-IT" sz="1500" dirty="0"/>
              <a:t> </a:t>
            </a:r>
            <a:r>
              <a:rPr lang="it-IT" sz="1500" dirty="0" err="1"/>
              <a:t>at</a:t>
            </a:r>
            <a:r>
              <a:rPr lang="it-IT" sz="1500" dirty="0"/>
              <a:t> SRT, Medicina and Noto</a:t>
            </a:r>
            <a:endParaRPr sz="15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CFEBC9-853B-4A04-B760-118E2458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05" y="864777"/>
            <a:ext cx="5419864" cy="21205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66F84D-AC8A-4EFD-80AC-F7AF1ABC5182}"/>
              </a:ext>
            </a:extLst>
          </p:cNvPr>
          <p:cNvSpPr txBox="1"/>
          <p:nvPr/>
        </p:nvSpPr>
        <p:spPr>
          <a:xfrm>
            <a:off x="1567827" y="3125971"/>
            <a:ext cx="5536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Main</a:t>
            </a:r>
            <a:r>
              <a:rPr lang="it-IT" sz="1600" dirty="0"/>
              <a:t> features:</a:t>
            </a:r>
          </a:p>
          <a:p>
            <a:endParaRPr lang="it-IT" sz="1600" dirty="0"/>
          </a:p>
          <a:p>
            <a:pPr marL="285750" indent="-285750">
              <a:buFontTx/>
              <a:buChar char="-"/>
            </a:pPr>
            <a:r>
              <a:rPr lang="it-IT" sz="1600" dirty="0"/>
              <a:t>96 TB (48 disks 2TB)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QSFP+ port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Recording </a:t>
            </a:r>
            <a:r>
              <a:rPr lang="it-IT" sz="1600" dirty="0" err="1"/>
              <a:t>capacity</a:t>
            </a:r>
            <a:r>
              <a:rPr lang="it-IT" sz="1600" dirty="0"/>
              <a:t>: up to 38 </a:t>
            </a:r>
            <a:r>
              <a:rPr lang="it-IT" sz="1600" dirty="0" err="1"/>
              <a:t>Gbit</a:t>
            </a:r>
            <a:r>
              <a:rPr lang="it-IT" sz="1600" dirty="0"/>
              <a:t>/sec</a:t>
            </a:r>
          </a:p>
          <a:p>
            <a:pPr marL="285750" indent="-285750">
              <a:buFontTx/>
              <a:buChar char="-"/>
            </a:pPr>
            <a:r>
              <a:rPr lang="it-IT" sz="1600" dirty="0" err="1"/>
              <a:t>Fully</a:t>
            </a:r>
            <a:r>
              <a:rPr lang="it-IT" sz="1600" dirty="0"/>
              <a:t> operational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MeerKAT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a large </a:t>
            </a:r>
            <a:r>
              <a:rPr lang="it-IT" sz="1600" dirty="0" err="1"/>
              <a:t>memory</a:t>
            </a:r>
            <a:r>
              <a:rPr lang="it-IT" sz="1600" dirty="0"/>
              <a:t> buffer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DFD244-EC29-4AD1-9E9A-775C1B96A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175" y="4476556"/>
            <a:ext cx="20288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20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33153" y="66841"/>
            <a:ext cx="1027105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                                                   </a:t>
            </a:r>
            <a:r>
              <a:rPr lang="it-IT" sz="1500" dirty="0"/>
              <a:t>SKARAB + Recorder SP4000C</a:t>
            </a:r>
            <a:endParaRPr sz="15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DFD244-EC29-4AD1-9E9A-775C1B96A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5" y="4476556"/>
            <a:ext cx="2028825" cy="438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3E31A13-4CA6-48DB-9415-20A26CF97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06" y="1103112"/>
            <a:ext cx="5235096" cy="29372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6BA11C-487B-49D3-B7E0-707C1E2EA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065" y="1288190"/>
            <a:ext cx="3037214" cy="25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715897" y="3307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/>
              <a:t>   Techno Grant </a:t>
            </a:r>
            <a:r>
              <a:rPr lang="it-IT" sz="2000" dirty="0" err="1"/>
              <a:t>financed</a:t>
            </a:r>
            <a:r>
              <a:rPr lang="it-IT" sz="2000" dirty="0"/>
              <a:t> with 100k </a:t>
            </a:r>
            <a:r>
              <a:rPr lang="it-IT" sz="2000" dirty="0" err="1"/>
              <a:t>euros</a:t>
            </a:r>
            <a:endParaRPr sz="20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D2267B2-4BC3-43EC-82CD-ADA948E1F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36" y="1240336"/>
            <a:ext cx="8111100" cy="3742560"/>
          </a:xfrm>
          <a:prstGeom prst="rect">
            <a:avLst/>
          </a:prstGeom>
        </p:spPr>
      </p:pic>
      <p:sp>
        <p:nvSpPr>
          <p:cNvPr id="4" name="Elaborazione alternativa 3">
            <a:extLst>
              <a:ext uri="{FF2B5EF4-FFF2-40B4-BE49-F238E27FC236}">
                <a16:creationId xmlns:a16="http://schemas.microsoft.com/office/drawing/2014/main" id="{C1740B3B-F61B-4140-B766-DD65F8E3B6A4}"/>
              </a:ext>
            </a:extLst>
          </p:cNvPr>
          <p:cNvSpPr/>
          <p:nvPr/>
        </p:nvSpPr>
        <p:spPr>
          <a:xfrm>
            <a:off x="454596" y="2757378"/>
            <a:ext cx="8059539" cy="652130"/>
          </a:xfrm>
          <a:prstGeom prst="flowChartAlternateProcess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494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Efficient Data Acquisition Using the Producer-Consumer Model</a:t>
            </a:r>
            <a:endParaRPr sz="1800"/>
          </a:p>
        </p:txBody>
      </p:sp>
      <p:sp>
        <p:nvSpPr>
          <p:cNvPr id="334" name="Google Shape;334;p34"/>
          <p:cNvSpPr txBox="1"/>
          <p:nvPr/>
        </p:nvSpPr>
        <p:spPr>
          <a:xfrm>
            <a:off x="705225" y="3632200"/>
            <a:ext cx="6683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Advantages: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Separation of concerns to improve efficiency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Facilitates handling of high-speed, high-volume data streams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5" name="Google Shape;335;p34"/>
          <p:cNvSpPr/>
          <p:nvPr/>
        </p:nvSpPr>
        <p:spPr>
          <a:xfrm>
            <a:off x="2157475" y="1425150"/>
            <a:ext cx="1069200" cy="10245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PRODUCER</a:t>
            </a:r>
            <a:endParaRPr sz="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34"/>
          <p:cNvSpPr/>
          <p:nvPr/>
        </p:nvSpPr>
        <p:spPr>
          <a:xfrm>
            <a:off x="6766000" y="2334525"/>
            <a:ext cx="1069200" cy="10245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CONSUMER</a:t>
            </a:r>
            <a:endParaRPr sz="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37" name="Google Shape;337;p34"/>
          <p:cNvGrpSpPr/>
          <p:nvPr/>
        </p:nvGrpSpPr>
        <p:grpSpPr>
          <a:xfrm>
            <a:off x="3375529" y="2378206"/>
            <a:ext cx="2392928" cy="937154"/>
            <a:chOff x="2808975" y="1665975"/>
            <a:chExt cx="2560925" cy="1114200"/>
          </a:xfrm>
        </p:grpSpPr>
        <p:sp>
          <p:nvSpPr>
            <p:cNvPr id="338" name="Google Shape;338;p34"/>
            <p:cNvSpPr/>
            <p:nvPr/>
          </p:nvSpPr>
          <p:spPr>
            <a:xfrm>
              <a:off x="2925800" y="1772075"/>
              <a:ext cx="2444100" cy="907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4857500" y="1839425"/>
              <a:ext cx="404400" cy="772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4369800" y="1839425"/>
              <a:ext cx="404400" cy="772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3882100" y="1839425"/>
              <a:ext cx="404400" cy="772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2808975" y="1665975"/>
              <a:ext cx="242700" cy="1114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43" name="Google Shape;343;p34"/>
          <p:cNvSpPr/>
          <p:nvPr/>
        </p:nvSpPr>
        <p:spPr>
          <a:xfrm rot="5400000">
            <a:off x="2716875" y="2440950"/>
            <a:ext cx="468300" cy="681000"/>
          </a:xfrm>
          <a:prstGeom prst="bentUpArrow">
            <a:avLst>
              <a:gd name="adj1" fmla="val 35360"/>
              <a:gd name="adj2" fmla="val 25000"/>
              <a:gd name="adj3" fmla="val 3692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34"/>
          <p:cNvSpPr/>
          <p:nvPr/>
        </p:nvSpPr>
        <p:spPr>
          <a:xfrm>
            <a:off x="5926725" y="2680575"/>
            <a:ext cx="681000" cy="33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705225" y="1270000"/>
            <a:ext cx="1303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Retrieves data packets from the NIC and inserts them into a shared queue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46" name="Google Shape;346;p34"/>
          <p:cNvSpPr txBox="1"/>
          <p:nvPr/>
        </p:nvSpPr>
        <p:spPr>
          <a:xfrm>
            <a:off x="6592450" y="1387450"/>
            <a:ext cx="1416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Processes, formats, and writes the data to file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 txBox="1">
            <a:spLocks noGrp="1"/>
          </p:cNvSpPr>
          <p:nvPr>
            <p:ph type="title"/>
          </p:nvPr>
        </p:nvSpPr>
        <p:spPr>
          <a:xfrm>
            <a:off x="705222" y="445025"/>
            <a:ext cx="81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Producers: PF_RING Library</a:t>
            </a:r>
            <a:endParaRPr/>
          </a:p>
        </p:txBody>
      </p:sp>
      <p:sp>
        <p:nvSpPr>
          <p:cNvPr id="352" name="Google Shape;352;p35"/>
          <p:cNvSpPr txBox="1"/>
          <p:nvPr/>
        </p:nvSpPr>
        <p:spPr>
          <a:xfrm>
            <a:off x="705225" y="1509750"/>
            <a:ext cx="3985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High performance: up to 40 Gbps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Low CPU overhead thanks to "zero-copy" mode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Packets are acquired directly in kernel space without transfer to user space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Compatibility with libpcap-based applications and tools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Optimized for traffic monitoring and analysis applications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53" name="Google Shape;353;p35"/>
          <p:cNvGrpSpPr/>
          <p:nvPr/>
        </p:nvGrpSpPr>
        <p:grpSpPr>
          <a:xfrm>
            <a:off x="5121150" y="1294200"/>
            <a:ext cx="3245575" cy="2897400"/>
            <a:chOff x="4837225" y="1605050"/>
            <a:chExt cx="3245575" cy="2897400"/>
          </a:xfrm>
        </p:grpSpPr>
        <p:grpSp>
          <p:nvGrpSpPr>
            <p:cNvPr id="354" name="Google Shape;354;p35"/>
            <p:cNvGrpSpPr/>
            <p:nvPr/>
          </p:nvGrpSpPr>
          <p:grpSpPr>
            <a:xfrm>
              <a:off x="5750100" y="1605050"/>
              <a:ext cx="2332700" cy="2897400"/>
              <a:chOff x="3705225" y="1711625"/>
              <a:chExt cx="2332700" cy="2897400"/>
            </a:xfrm>
          </p:grpSpPr>
          <p:sp>
            <p:nvSpPr>
              <p:cNvPr id="355" name="Google Shape;355;p35"/>
              <p:cNvSpPr/>
              <p:nvPr/>
            </p:nvSpPr>
            <p:spPr>
              <a:xfrm>
                <a:off x="3705225" y="2162250"/>
                <a:ext cx="1912800" cy="1820700"/>
              </a:xfrm>
              <a:prstGeom prst="ellipse">
                <a:avLst/>
              </a:pr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356" name="Google Shape;356;p35"/>
              <p:cNvCxnSpPr>
                <a:stCxn id="355" idx="1"/>
              </p:cNvCxnSpPr>
              <p:nvPr/>
            </p:nvCxnSpPr>
            <p:spPr>
              <a:xfrm>
                <a:off x="3985348" y="2428885"/>
                <a:ext cx="645900" cy="653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35"/>
              <p:cNvCxnSpPr>
                <a:stCxn id="355" idx="2"/>
              </p:cNvCxnSpPr>
              <p:nvPr/>
            </p:nvCxnSpPr>
            <p:spPr>
              <a:xfrm>
                <a:off x="3705225" y="3072600"/>
                <a:ext cx="9162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35"/>
              <p:cNvCxnSpPr>
                <a:stCxn id="355" idx="3"/>
              </p:cNvCxnSpPr>
              <p:nvPr/>
            </p:nvCxnSpPr>
            <p:spPr>
              <a:xfrm rot="10800000" flipH="1">
                <a:off x="3985348" y="3077615"/>
                <a:ext cx="645900" cy="638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35"/>
              <p:cNvCxnSpPr>
                <a:stCxn id="355" idx="0"/>
              </p:cNvCxnSpPr>
              <p:nvPr/>
            </p:nvCxnSpPr>
            <p:spPr>
              <a:xfrm flipH="1">
                <a:off x="4631325" y="2162250"/>
                <a:ext cx="30300" cy="930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35"/>
              <p:cNvCxnSpPr>
                <a:endCxn id="355" idx="4"/>
              </p:cNvCxnSpPr>
              <p:nvPr/>
            </p:nvCxnSpPr>
            <p:spPr>
              <a:xfrm>
                <a:off x="4631325" y="3072450"/>
                <a:ext cx="30300" cy="910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35"/>
              <p:cNvCxnSpPr>
                <a:stCxn id="355" idx="7"/>
              </p:cNvCxnSpPr>
              <p:nvPr/>
            </p:nvCxnSpPr>
            <p:spPr>
              <a:xfrm flipH="1">
                <a:off x="4641002" y="2428885"/>
                <a:ext cx="696900" cy="648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35"/>
              <p:cNvCxnSpPr>
                <a:stCxn id="355" idx="6"/>
              </p:cNvCxnSpPr>
              <p:nvPr/>
            </p:nvCxnSpPr>
            <p:spPr>
              <a:xfrm rot="10800000">
                <a:off x="4636125" y="3072600"/>
                <a:ext cx="9819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35"/>
              <p:cNvCxnSpPr>
                <a:stCxn id="355" idx="5"/>
              </p:cNvCxnSpPr>
              <p:nvPr/>
            </p:nvCxnSpPr>
            <p:spPr>
              <a:xfrm rot="10800000">
                <a:off x="4631402" y="3072515"/>
                <a:ext cx="706500" cy="643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35"/>
              <p:cNvCxnSpPr/>
              <p:nvPr/>
            </p:nvCxnSpPr>
            <p:spPr>
              <a:xfrm rot="10800000">
                <a:off x="4631350" y="3072700"/>
                <a:ext cx="912900" cy="340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35"/>
              <p:cNvCxnSpPr/>
              <p:nvPr/>
            </p:nvCxnSpPr>
            <p:spPr>
              <a:xfrm>
                <a:off x="4641100" y="3077600"/>
                <a:ext cx="394800" cy="834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35"/>
              <p:cNvCxnSpPr/>
              <p:nvPr/>
            </p:nvCxnSpPr>
            <p:spPr>
              <a:xfrm flipH="1">
                <a:off x="4285900" y="3092425"/>
                <a:ext cx="355200" cy="8241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35"/>
              <p:cNvCxnSpPr/>
              <p:nvPr/>
            </p:nvCxnSpPr>
            <p:spPr>
              <a:xfrm flipH="1">
                <a:off x="3772600" y="3092425"/>
                <a:ext cx="868500" cy="315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35"/>
              <p:cNvCxnSpPr/>
              <p:nvPr/>
            </p:nvCxnSpPr>
            <p:spPr>
              <a:xfrm rot="10800000">
                <a:off x="3773575" y="2742875"/>
                <a:ext cx="868500" cy="345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35"/>
              <p:cNvCxnSpPr/>
              <p:nvPr/>
            </p:nvCxnSpPr>
            <p:spPr>
              <a:xfrm rot="10800000">
                <a:off x="4293675" y="2238725"/>
                <a:ext cx="340500" cy="844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35"/>
              <p:cNvCxnSpPr/>
              <p:nvPr/>
            </p:nvCxnSpPr>
            <p:spPr>
              <a:xfrm rot="10800000" flipH="1">
                <a:off x="4640100" y="2229725"/>
                <a:ext cx="384900" cy="8538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35"/>
              <p:cNvCxnSpPr/>
              <p:nvPr/>
            </p:nvCxnSpPr>
            <p:spPr>
              <a:xfrm rot="10800000" flipH="1">
                <a:off x="4636150" y="2698500"/>
                <a:ext cx="903300" cy="3801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2" name="Google Shape;372;p35"/>
              <p:cNvSpPr/>
              <p:nvPr/>
            </p:nvSpPr>
            <p:spPr>
              <a:xfrm>
                <a:off x="3927375" y="2384700"/>
                <a:ext cx="1468500" cy="13758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Montserrat"/>
                    <a:ea typeface="Montserrat"/>
                    <a:cs typeface="Montserrat"/>
                    <a:sym typeface="Montserrat"/>
                  </a:rPr>
                  <a:t>RING BUFFER</a:t>
                </a:r>
                <a:endParaRPr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373" name="Google Shape;373;p35"/>
              <p:cNvCxnSpPr/>
              <p:nvPr/>
            </p:nvCxnSpPr>
            <p:spPr>
              <a:xfrm rot="10800000">
                <a:off x="5056025" y="3973725"/>
                <a:ext cx="95100" cy="21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74" name="Google Shape;374;p35"/>
              <p:cNvSpPr txBox="1"/>
              <p:nvPr/>
            </p:nvSpPr>
            <p:spPr>
              <a:xfrm>
                <a:off x="5151125" y="4085825"/>
                <a:ext cx="8685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Release old data</a:t>
                </a:r>
                <a:endParaRPr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375" name="Google Shape;375;p35"/>
              <p:cNvCxnSpPr/>
              <p:nvPr/>
            </p:nvCxnSpPr>
            <p:spPr>
              <a:xfrm rot="10800000" flipH="1">
                <a:off x="5032200" y="1919725"/>
                <a:ext cx="75300" cy="233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76" name="Google Shape;376;p35"/>
              <p:cNvSpPr txBox="1"/>
              <p:nvPr/>
            </p:nvSpPr>
            <p:spPr>
              <a:xfrm>
                <a:off x="5056025" y="1711625"/>
                <a:ext cx="9819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Fetch data</a:t>
                </a:r>
                <a:endParaRPr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377" name="Google Shape;377;p35"/>
            <p:cNvCxnSpPr/>
            <p:nvPr/>
          </p:nvCxnSpPr>
          <p:spPr>
            <a:xfrm rot="10800000">
              <a:off x="5539200" y="2532550"/>
              <a:ext cx="210900" cy="5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78" name="Google Shape;378;p35"/>
            <p:cNvSpPr txBox="1"/>
            <p:nvPr/>
          </p:nvSpPr>
          <p:spPr>
            <a:xfrm>
              <a:off x="4837225" y="2224750"/>
              <a:ext cx="868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Add new data</a:t>
              </a:r>
              <a:endPara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"/>
          <p:cNvSpPr txBox="1">
            <a:spLocks noGrp="1"/>
          </p:cNvSpPr>
          <p:nvPr>
            <p:ph type="title"/>
          </p:nvPr>
        </p:nvSpPr>
        <p:spPr>
          <a:xfrm>
            <a:off x="375684" y="445025"/>
            <a:ext cx="84406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 of Producers: DPDK (</a:t>
            </a:r>
            <a:r>
              <a:rPr lang="it-IT" dirty="0"/>
              <a:t>Data </a:t>
            </a:r>
            <a:r>
              <a:rPr lang="it-IT" dirty="0" err="1"/>
              <a:t>Plane</a:t>
            </a:r>
            <a:r>
              <a:rPr lang="it-IT" dirty="0"/>
              <a:t> Development Kit)</a:t>
            </a:r>
            <a:endParaRPr dirty="0"/>
          </a:p>
        </p:txBody>
      </p:sp>
      <p:sp>
        <p:nvSpPr>
          <p:cNvPr id="384" name="Google Shape;384;p36"/>
          <p:cNvSpPr txBox="1"/>
          <p:nvPr/>
        </p:nvSpPr>
        <p:spPr>
          <a:xfrm>
            <a:off x="705225" y="1478675"/>
            <a:ext cx="3240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Superior performance: up to 40–100+ Gbps on compatible hardware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Very low latency (kernel bypass)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Optimized for multi-core CPUs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Advanced control over packet flow and scheduling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Broad hardware support and active community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385" name="Google Shape;385;p36"/>
          <p:cNvGrpSpPr/>
          <p:nvPr/>
        </p:nvGrpSpPr>
        <p:grpSpPr>
          <a:xfrm>
            <a:off x="4098525" y="1170125"/>
            <a:ext cx="4893075" cy="2568900"/>
            <a:chOff x="4098525" y="1170125"/>
            <a:chExt cx="4893075" cy="2568900"/>
          </a:xfrm>
        </p:grpSpPr>
        <p:pic>
          <p:nvPicPr>
            <p:cNvPr id="386" name="Google Shape;386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98525" y="1170125"/>
              <a:ext cx="4893075" cy="24430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36"/>
            <p:cNvSpPr txBox="1"/>
            <p:nvPr/>
          </p:nvSpPr>
          <p:spPr>
            <a:xfrm>
              <a:off x="4675075" y="1792425"/>
              <a:ext cx="8406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8" name="Google Shape;388;p36"/>
            <p:cNvSpPr txBox="1"/>
            <p:nvPr/>
          </p:nvSpPr>
          <p:spPr>
            <a:xfrm>
              <a:off x="4383750" y="2493900"/>
              <a:ext cx="892200" cy="61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Linux kernel</a:t>
              </a: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9" name="Google Shape;389;p36"/>
            <p:cNvSpPr txBox="1"/>
            <p:nvPr/>
          </p:nvSpPr>
          <p:spPr>
            <a:xfrm>
              <a:off x="6952100" y="2908625"/>
              <a:ext cx="1353600" cy="61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Network Controller</a:t>
              </a: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0" name="Google Shape;390;p36"/>
            <p:cNvSpPr txBox="1"/>
            <p:nvPr/>
          </p:nvSpPr>
          <p:spPr>
            <a:xfrm>
              <a:off x="7619975" y="1622100"/>
              <a:ext cx="12909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Application</a:t>
              </a: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1" name="Google Shape;391;p36"/>
            <p:cNvSpPr txBox="1"/>
            <p:nvPr/>
          </p:nvSpPr>
          <p:spPr>
            <a:xfrm>
              <a:off x="7208600" y="2340575"/>
              <a:ext cx="8406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DPDK</a:t>
              </a:r>
              <a:endPara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2" name="Google Shape;392;p36"/>
            <p:cNvSpPr txBox="1"/>
            <p:nvPr/>
          </p:nvSpPr>
          <p:spPr>
            <a:xfrm>
              <a:off x="8151000" y="3338825"/>
              <a:ext cx="840600" cy="400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33153" y="66841"/>
            <a:ext cx="1027105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                                                   </a:t>
            </a:r>
            <a:r>
              <a:rPr lang="it-IT" dirty="0"/>
              <a:t>Deliverables and </a:t>
            </a:r>
            <a:r>
              <a:rPr lang="it-IT" dirty="0" err="1"/>
              <a:t>Milestones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66F84D-AC8A-4EFD-80AC-F7AF1ABC5182}"/>
              </a:ext>
            </a:extLst>
          </p:cNvPr>
          <p:cNvSpPr txBox="1"/>
          <p:nvPr/>
        </p:nvSpPr>
        <p:spPr>
          <a:xfrm>
            <a:off x="1048431" y="2780821"/>
            <a:ext cx="6756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highlight>
                  <a:srgbClr val="00FFFF"/>
                </a:highlight>
              </a:rPr>
              <a:t>M1</a:t>
            </a:r>
            <a:r>
              <a:rPr lang="it-IT" sz="1600" b="1" dirty="0"/>
              <a:t>: </a:t>
            </a:r>
            <a:r>
              <a:rPr lang="it-IT" sz="1600" dirty="0"/>
              <a:t>Beginning of the project (TBD)</a:t>
            </a:r>
          </a:p>
          <a:p>
            <a:r>
              <a:rPr lang="it-IT" sz="1600" b="1" dirty="0">
                <a:highlight>
                  <a:srgbClr val="00FF00"/>
                </a:highlight>
              </a:rPr>
              <a:t>D1</a:t>
            </a:r>
            <a:r>
              <a:rPr lang="it-IT" sz="1600" b="1" dirty="0"/>
              <a:t>:</a:t>
            </a:r>
            <a:r>
              <a:rPr lang="it-IT" sz="1600" dirty="0"/>
              <a:t> </a:t>
            </a:r>
            <a:r>
              <a:rPr lang="it-IT" sz="1600" dirty="0" err="1"/>
              <a:t>Completion</a:t>
            </a:r>
            <a:r>
              <a:rPr lang="it-IT" sz="1600" dirty="0"/>
              <a:t> of </a:t>
            </a:r>
            <a:r>
              <a:rPr lang="it-IT" sz="1600" dirty="0" err="1"/>
              <a:t>all</a:t>
            </a:r>
            <a:r>
              <a:rPr lang="it-IT" sz="1600" dirty="0"/>
              <a:t> SKARAB FPGA firmware</a:t>
            </a:r>
          </a:p>
          <a:p>
            <a:r>
              <a:rPr lang="it-IT" sz="1600" b="1" dirty="0">
                <a:highlight>
                  <a:srgbClr val="00FF00"/>
                </a:highlight>
              </a:rPr>
              <a:t>D2</a:t>
            </a:r>
            <a:r>
              <a:rPr lang="it-IT" sz="1600" b="1" dirty="0"/>
              <a:t>:</a:t>
            </a:r>
            <a:r>
              <a:rPr lang="it-IT" sz="1600" dirty="0"/>
              <a:t> Testing the </a:t>
            </a:r>
            <a:r>
              <a:rPr lang="it-IT" sz="1600" dirty="0" err="1"/>
              <a:t>overall</a:t>
            </a:r>
            <a:r>
              <a:rPr lang="it-IT" sz="1600" dirty="0"/>
              <a:t> </a:t>
            </a:r>
            <a:r>
              <a:rPr lang="it-IT" sz="1600" dirty="0" err="1"/>
              <a:t>chain</a:t>
            </a:r>
            <a:r>
              <a:rPr lang="it-IT" sz="1600" dirty="0"/>
              <a:t> SKARAB + Recorder SP4000C</a:t>
            </a:r>
          </a:p>
          <a:p>
            <a:r>
              <a:rPr lang="it-IT" sz="1600" b="1" dirty="0">
                <a:highlight>
                  <a:srgbClr val="00FFFF"/>
                </a:highlight>
              </a:rPr>
              <a:t>M2</a:t>
            </a:r>
            <a:r>
              <a:rPr lang="it-IT" sz="1600" b="1" dirty="0"/>
              <a:t>:</a:t>
            </a:r>
            <a:r>
              <a:rPr lang="it-IT" sz="1600" dirty="0"/>
              <a:t> Payment of the </a:t>
            </a:r>
            <a:r>
              <a:rPr lang="it-IT" sz="1600" dirty="0" err="1"/>
              <a:t>three</a:t>
            </a:r>
            <a:r>
              <a:rPr lang="it-IT" sz="1600" dirty="0"/>
              <a:t> </a:t>
            </a:r>
            <a:r>
              <a:rPr lang="it-IT" sz="1600" dirty="0" err="1"/>
              <a:t>recorders</a:t>
            </a:r>
            <a:endParaRPr lang="it-IT" sz="1600" dirty="0"/>
          </a:p>
          <a:p>
            <a:r>
              <a:rPr lang="it-IT" sz="1600" b="1" dirty="0">
                <a:highlight>
                  <a:srgbClr val="00FF00"/>
                </a:highlight>
              </a:rPr>
              <a:t>D3</a:t>
            </a:r>
            <a:r>
              <a:rPr lang="it-IT" sz="1600" b="1" dirty="0"/>
              <a:t>:</a:t>
            </a:r>
            <a:r>
              <a:rPr lang="it-IT" sz="1600" dirty="0"/>
              <a:t> Full integration in the control software of the </a:t>
            </a:r>
            <a:r>
              <a:rPr lang="it-IT" sz="1600" dirty="0" err="1"/>
              <a:t>three</a:t>
            </a:r>
            <a:r>
              <a:rPr lang="it-IT" sz="1600" dirty="0"/>
              <a:t> </a:t>
            </a:r>
            <a:r>
              <a:rPr lang="it-IT" sz="1600" dirty="0" err="1"/>
              <a:t>telescopes</a:t>
            </a:r>
            <a:r>
              <a:rPr lang="it-IT" sz="1600" dirty="0"/>
              <a:t> and</a:t>
            </a:r>
          </a:p>
          <a:p>
            <a:r>
              <a:rPr lang="it-IT" sz="1600" dirty="0"/>
              <a:t>       </a:t>
            </a:r>
            <a:r>
              <a:rPr lang="it-IT" sz="1600" dirty="0" err="1"/>
              <a:t>scientific</a:t>
            </a:r>
            <a:r>
              <a:rPr lang="it-IT" sz="1600" dirty="0"/>
              <a:t> </a:t>
            </a:r>
            <a:r>
              <a:rPr lang="it-IT" sz="1600" dirty="0" err="1"/>
              <a:t>commissioning</a:t>
            </a:r>
            <a:endParaRPr lang="it-IT" sz="1600" dirty="0"/>
          </a:p>
          <a:p>
            <a:r>
              <a:rPr lang="it-IT" sz="1600" b="1" dirty="0">
                <a:highlight>
                  <a:srgbClr val="00FFFF"/>
                </a:highlight>
              </a:rPr>
              <a:t>M3</a:t>
            </a:r>
            <a:r>
              <a:rPr lang="it-IT" sz="1600" b="1" dirty="0"/>
              <a:t>:</a:t>
            </a:r>
            <a:r>
              <a:rPr lang="it-IT" sz="1600" dirty="0"/>
              <a:t> </a:t>
            </a:r>
            <a:r>
              <a:rPr lang="it-IT" sz="1600" dirty="0" err="1"/>
              <a:t>Submitting</a:t>
            </a:r>
            <a:r>
              <a:rPr lang="it-IT" sz="1600" dirty="0"/>
              <a:t> a paper </a:t>
            </a:r>
            <a:r>
              <a:rPr lang="it-IT" sz="1600" dirty="0" err="1"/>
              <a:t>describing</a:t>
            </a:r>
            <a:r>
              <a:rPr lang="it-IT" sz="1600" dirty="0"/>
              <a:t> the </a:t>
            </a:r>
            <a:r>
              <a:rPr lang="it-IT" sz="1600" dirty="0" err="1"/>
              <a:t>whole</a:t>
            </a:r>
            <a:r>
              <a:rPr lang="it-IT" sz="1600" dirty="0"/>
              <a:t> project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DFD244-EC29-4AD1-9E9A-775C1B96A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5" y="4476556"/>
            <a:ext cx="2028825" cy="438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D9661D8-B8A9-44D0-A53E-DF8023A6C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73" y="765439"/>
            <a:ext cx="6868633" cy="17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0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ADD878-3E31-44B4-9E03-6D0F9AC7F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26" y="255191"/>
            <a:ext cx="6217950" cy="12050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38D8C8-3301-4F0A-8FCB-835CF4F9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25" y="1495646"/>
            <a:ext cx="6217950" cy="33430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792EED5-CD42-4FA8-B769-FB2272E4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88" y="134689"/>
            <a:ext cx="6674426" cy="129346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D7FFFD9-59FD-4361-A6ED-185930534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787" y="1431848"/>
            <a:ext cx="6674426" cy="35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75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9"/>
          <p:cNvSpPr txBox="1">
            <a:spLocks noGrp="1"/>
          </p:cNvSpPr>
          <p:nvPr>
            <p:ph type="title"/>
          </p:nvPr>
        </p:nvSpPr>
        <p:spPr>
          <a:xfrm>
            <a:off x="705222" y="7615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539" name="Google Shape;539;p49"/>
          <p:cNvSpPr txBox="1">
            <a:spLocks noGrp="1"/>
          </p:cNvSpPr>
          <p:nvPr>
            <p:ph type="body" idx="1"/>
          </p:nvPr>
        </p:nvSpPr>
        <p:spPr>
          <a:xfrm>
            <a:off x="705225" y="1517250"/>
            <a:ext cx="4089300" cy="12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Email: </a:t>
            </a:r>
            <a:r>
              <a:rPr lang="en" b="1" dirty="0"/>
              <a:t>a</a:t>
            </a:r>
            <a:r>
              <a:rPr lang="it-IT" b="1" dirty="0" err="1"/>
              <a:t>ndrea</a:t>
            </a:r>
            <a:r>
              <a:rPr lang="en" b="1" dirty="0"/>
              <a:t>.</a:t>
            </a:r>
            <a:r>
              <a:rPr lang="it-IT" b="1" dirty="0" err="1"/>
              <a:t>melis</a:t>
            </a:r>
            <a:r>
              <a:rPr lang="en" b="1" dirty="0"/>
              <a:t>@inaf.it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INAF - Astronomical Observatory of Cagliari</a:t>
            </a:r>
            <a:endParaRPr dirty="0"/>
          </a:p>
        </p:txBody>
      </p:sp>
      <p:pic>
        <p:nvPicPr>
          <p:cNvPr id="540" name="Google Shape;5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89" y="3467049"/>
            <a:ext cx="2174377" cy="113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98;p51">
            <a:extLst>
              <a:ext uri="{FF2B5EF4-FFF2-40B4-BE49-F238E27FC236}">
                <a16:creationId xmlns:a16="http://schemas.microsoft.com/office/drawing/2014/main" id="{BDEBBAB7-1B14-4AEA-B6F1-8783E6FB94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6759" y="3851100"/>
            <a:ext cx="1114649" cy="5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2424194" y="96809"/>
            <a:ext cx="373560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/>
              <a:t>   Short Abstract</a:t>
            </a:r>
            <a:endParaRPr sz="2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0EB31DA-6ADF-4BB7-BD11-430CDEA26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43" y="903425"/>
            <a:ext cx="8609514" cy="39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2424194" y="96809"/>
            <a:ext cx="3735601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/>
              <a:t>   INSTAGRAW team</a:t>
            </a:r>
            <a:endParaRPr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9DAE85-CDEA-4CCE-811E-49749494A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27" y="695403"/>
            <a:ext cx="8378456" cy="44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9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79944" y="19820"/>
            <a:ext cx="10384465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                       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platforms</a:t>
            </a:r>
            <a:r>
              <a:rPr lang="it-IT" dirty="0"/>
              <a:t> for </a:t>
            </a:r>
            <a:r>
              <a:rPr lang="it-IT" dirty="0" err="1"/>
              <a:t>transients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antennas</a:t>
            </a:r>
            <a:endParaRPr sz="2000" dirty="0"/>
          </a:p>
        </p:txBody>
      </p:sp>
      <p:sp>
        <p:nvSpPr>
          <p:cNvPr id="5" name="Google Shape;243;p29">
            <a:extLst>
              <a:ext uri="{FF2B5EF4-FFF2-40B4-BE49-F238E27FC236}">
                <a16:creationId xmlns:a16="http://schemas.microsoft.com/office/drawing/2014/main" id="{74E6CEA5-32E1-44AD-8C19-EBEE8003205E}"/>
              </a:ext>
            </a:extLst>
          </p:cNvPr>
          <p:cNvSpPr txBox="1">
            <a:spLocks/>
          </p:cNvSpPr>
          <p:nvPr/>
        </p:nvSpPr>
        <p:spPr>
          <a:xfrm>
            <a:off x="389861" y="-36882"/>
            <a:ext cx="7818474" cy="399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Montserrat ExtraBold"/>
              <a:buNone/>
              <a:defRPr sz="20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LEAP cluster (SRT only)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Pulsar Digital Filter Bank (SRT only)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SARDARA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1310190-DC75-4CBA-9C2B-0FBA2BFA2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365" y="4322578"/>
            <a:ext cx="20478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51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51590" y="-13448"/>
            <a:ext cx="10384465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                                                  </a:t>
            </a:r>
            <a:r>
              <a:rPr lang="it-IT" sz="2000" dirty="0"/>
              <a:t>Large </a:t>
            </a:r>
            <a:r>
              <a:rPr lang="it-IT" sz="2000" dirty="0" err="1"/>
              <a:t>European</a:t>
            </a:r>
            <a:r>
              <a:rPr lang="it-IT" sz="2000" dirty="0"/>
              <a:t> Array for </a:t>
            </a:r>
            <a:r>
              <a:rPr lang="it-IT" sz="2000" dirty="0" err="1"/>
              <a:t>Pulsars</a:t>
            </a:r>
            <a:endParaRPr sz="2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F346CD-D936-431D-AA2D-58FF9DF2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57" y="684028"/>
            <a:ext cx="3196262" cy="41865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94B0CAD-746A-49EE-B1CD-E8235686F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01" y="684028"/>
            <a:ext cx="5259572" cy="1452527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E95AF18-765D-445D-80DF-A63AEC06BCF8}"/>
              </a:ext>
            </a:extLst>
          </p:cNvPr>
          <p:cNvSpPr txBox="1">
            <a:spLocks/>
          </p:cNvSpPr>
          <p:nvPr/>
        </p:nvSpPr>
        <p:spPr>
          <a:xfrm>
            <a:off x="386315" y="2650682"/>
            <a:ext cx="5259573" cy="1605662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i="1" dirty="0"/>
              <a:t>- Two 512 MHz IF are split into 32 channels and outputs the spectrum over two 10GbE CX4 links. A switch distribute the 32 outputs over 32 possible servers. SRT only uses 8 sub-bands 16 MHz-wide each, for a total of 128 MHz bandwidth.</a:t>
            </a:r>
          </a:p>
          <a:p>
            <a:endParaRPr lang="en-US" i="1" dirty="0"/>
          </a:p>
          <a:p>
            <a:r>
              <a:rPr lang="it-IT" i="1" dirty="0"/>
              <a:t>- ROACH board </a:t>
            </a:r>
            <a:r>
              <a:rPr lang="it-IT" i="1" dirty="0" err="1"/>
              <a:t>is</a:t>
            </a:r>
            <a:r>
              <a:rPr lang="it-IT" i="1" dirty="0"/>
              <a:t> </a:t>
            </a:r>
            <a:r>
              <a:rPr lang="it-IT" i="1" dirty="0" err="1"/>
              <a:t>deprecated</a:t>
            </a:r>
            <a:r>
              <a:rPr lang="it-IT" i="1" dirty="0"/>
              <a:t>, </a:t>
            </a:r>
            <a:r>
              <a:rPr lang="it-IT" i="1" dirty="0" err="1"/>
              <a:t>as</a:t>
            </a:r>
            <a:r>
              <a:rPr lang="it-IT" i="1" dirty="0"/>
              <a:t> </a:t>
            </a:r>
            <a:r>
              <a:rPr lang="it-IT" i="1" dirty="0" err="1"/>
              <a:t>well</a:t>
            </a:r>
            <a:r>
              <a:rPr lang="it-IT" i="1" dirty="0"/>
              <a:t> </a:t>
            </a:r>
            <a:r>
              <a:rPr lang="it-IT" i="1" dirty="0" err="1"/>
              <a:t>as</a:t>
            </a:r>
            <a:r>
              <a:rPr lang="it-IT" i="1" dirty="0"/>
              <a:t> the CX4 switch. LEAP </a:t>
            </a:r>
            <a:r>
              <a:rPr lang="it-IT" i="1" dirty="0" err="1"/>
              <a:t>nodes</a:t>
            </a:r>
            <a:r>
              <a:rPr lang="it-IT" i="1" dirty="0"/>
              <a:t> and the storage out of production.</a:t>
            </a:r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540433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79944" y="19820"/>
            <a:ext cx="10384465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                                                  </a:t>
            </a:r>
            <a:r>
              <a:rPr lang="it-IT" sz="2000" dirty="0"/>
              <a:t>Pulsar Digital Filter Bank</a:t>
            </a:r>
            <a:endParaRPr sz="2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B623A1-685B-4F8E-BD16-5FDEB07FC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5" y="4280048"/>
            <a:ext cx="2047875" cy="60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905C0D-2637-4308-8D41-201F6918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991" y="1073721"/>
            <a:ext cx="3978135" cy="2996055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D3040F2-D688-4579-B06F-369E5B0A8F88}"/>
              </a:ext>
            </a:extLst>
          </p:cNvPr>
          <p:cNvSpPr txBox="1">
            <a:spLocks/>
          </p:cNvSpPr>
          <p:nvPr/>
        </p:nvSpPr>
        <p:spPr>
          <a:xfrm>
            <a:off x="350874" y="1391536"/>
            <a:ext cx="3646967" cy="257307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Tx/>
              <a:buChar char="-"/>
            </a:pPr>
            <a:r>
              <a:rPr lang="it-IT" sz="1500" i="1" dirty="0"/>
              <a:t>4 IF, </a:t>
            </a:r>
            <a:r>
              <a:rPr lang="it-IT" sz="1500" i="1" dirty="0" err="1"/>
              <a:t>max</a:t>
            </a:r>
            <a:r>
              <a:rPr lang="it-IT" sz="1500" i="1" dirty="0"/>
              <a:t> BW 1 GHz</a:t>
            </a:r>
          </a:p>
          <a:p>
            <a:pPr marL="285750" indent="-285750">
              <a:buFontTx/>
              <a:buChar char="-"/>
            </a:pPr>
            <a:endParaRPr lang="it-IT" sz="1500" i="1" dirty="0"/>
          </a:p>
          <a:p>
            <a:pPr marL="285750" indent="-285750">
              <a:buFontTx/>
              <a:buChar char="-"/>
            </a:pPr>
            <a:r>
              <a:rPr lang="it-IT" sz="1500" i="1" dirty="0"/>
              <a:t>Sample </a:t>
            </a:r>
            <a:r>
              <a:rPr lang="it-IT" sz="1500" i="1" dirty="0" err="1"/>
              <a:t>coded</a:t>
            </a:r>
            <a:r>
              <a:rPr lang="it-IT" sz="1500" i="1" dirty="0"/>
              <a:t> with 8 bits</a:t>
            </a:r>
          </a:p>
          <a:p>
            <a:endParaRPr lang="it-IT" sz="1500" i="1" dirty="0"/>
          </a:p>
          <a:p>
            <a:pPr marL="285750" indent="-285750">
              <a:buFontTx/>
              <a:buChar char="-"/>
            </a:pPr>
            <a:r>
              <a:rPr lang="it-IT" sz="1500" i="1" dirty="0"/>
              <a:t>No </a:t>
            </a:r>
            <a:r>
              <a:rPr lang="it-IT" sz="1500" i="1" dirty="0" err="1"/>
              <a:t>allowed</a:t>
            </a:r>
            <a:r>
              <a:rPr lang="it-IT" sz="1500" i="1" dirty="0"/>
              <a:t> </a:t>
            </a:r>
            <a:r>
              <a:rPr lang="it-IT" sz="1500" i="1" dirty="0" err="1"/>
              <a:t>raw</a:t>
            </a:r>
            <a:r>
              <a:rPr lang="it-IT" sz="1500" i="1" dirty="0"/>
              <a:t> data recording</a:t>
            </a:r>
          </a:p>
          <a:p>
            <a:endParaRPr lang="it-IT" sz="1500" i="1" dirty="0"/>
          </a:p>
          <a:p>
            <a:pPr marL="285750" indent="-285750">
              <a:buFontTx/>
              <a:buChar char="-"/>
            </a:pPr>
            <a:r>
              <a:rPr lang="it-IT" sz="1500" i="1" dirty="0"/>
              <a:t>Limited </a:t>
            </a:r>
            <a:r>
              <a:rPr lang="it-IT" sz="1500" i="1" dirty="0" err="1"/>
              <a:t>combinations</a:t>
            </a:r>
            <a:r>
              <a:rPr lang="it-IT" sz="1500" i="1" dirty="0"/>
              <a:t> BW/channels</a:t>
            </a:r>
          </a:p>
          <a:p>
            <a:endParaRPr lang="it-IT" sz="1500" i="1" dirty="0"/>
          </a:p>
          <a:p>
            <a:pPr marL="285750" indent="-285750">
              <a:buFontTx/>
              <a:buChar char="-"/>
            </a:pPr>
            <a:r>
              <a:rPr lang="it-IT" sz="1500" i="1" dirty="0" err="1"/>
              <a:t>Deprecated</a:t>
            </a:r>
            <a:r>
              <a:rPr lang="it-IT" sz="1500" i="1" dirty="0"/>
              <a:t> technology</a:t>
            </a:r>
          </a:p>
          <a:p>
            <a:pPr marL="285750" indent="-285750">
              <a:buFontTx/>
              <a:buChar char="-"/>
            </a:pPr>
            <a:endParaRPr lang="it-IT" i="1" dirty="0"/>
          </a:p>
          <a:p>
            <a:pPr marL="285750" indent="-285750">
              <a:buFontTx/>
              <a:buChar char="-"/>
            </a:pPr>
            <a:endParaRPr lang="it-IT" i="1" dirty="0"/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074651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51;p29">
            <a:extLst>
              <a:ext uri="{FF2B5EF4-FFF2-40B4-BE49-F238E27FC236}">
                <a16:creationId xmlns:a16="http://schemas.microsoft.com/office/drawing/2014/main" id="{F79AD92B-BE6C-44E9-933D-04ADB84AC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44502" y="0"/>
            <a:ext cx="10675088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                       </a:t>
            </a:r>
            <a:r>
              <a:rPr lang="it-IT" sz="1700" dirty="0"/>
              <a:t>SARDARA (</a:t>
            </a:r>
            <a:r>
              <a:rPr lang="it-IT" sz="1700" dirty="0" err="1"/>
              <a:t>Sardinia</a:t>
            </a:r>
            <a:r>
              <a:rPr lang="it-IT" sz="1700" dirty="0"/>
              <a:t> ROACH2-based Digital Architecture for Radio </a:t>
            </a:r>
            <a:r>
              <a:rPr lang="it-IT" sz="1700" dirty="0" err="1"/>
              <a:t>Astronomy</a:t>
            </a:r>
            <a:r>
              <a:rPr lang="it-IT" sz="1700" dirty="0"/>
              <a:t>)</a:t>
            </a:r>
            <a:endParaRPr sz="17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D44B85-22C7-4A49-9F6E-BF47EC97E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687" y="1076103"/>
            <a:ext cx="7003313" cy="3459126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3B63265-769D-4E72-92D2-FA0E2E340EA3}"/>
              </a:ext>
            </a:extLst>
          </p:cNvPr>
          <p:cNvSpPr txBox="1">
            <a:spLocks/>
          </p:cNvSpPr>
          <p:nvPr/>
        </p:nvSpPr>
        <p:spPr>
          <a:xfrm>
            <a:off x="-56708" y="1001529"/>
            <a:ext cx="1970567" cy="34591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Tx/>
              <a:buChar char="-"/>
            </a:pPr>
            <a:endParaRPr lang="en-US" i="1" dirty="0"/>
          </a:p>
          <a:p>
            <a:pPr marL="285750" indent="-285750">
              <a:buFontTx/>
              <a:buChar char="-"/>
            </a:pPr>
            <a:endParaRPr lang="en-US" i="1" dirty="0"/>
          </a:p>
          <a:p>
            <a:pPr marL="285750" indent="-285750">
              <a:buFontTx/>
              <a:buChar char="-"/>
            </a:pPr>
            <a:endParaRPr lang="en-US" i="1" dirty="0"/>
          </a:p>
          <a:p>
            <a:pPr marL="285750" indent="-285750">
              <a:buFontTx/>
              <a:buChar char="-"/>
            </a:pPr>
            <a:r>
              <a:rPr lang="en-US" b="1" i="1" dirty="0"/>
              <a:t>Deployed for SRT, ported to </a:t>
            </a:r>
            <a:r>
              <a:rPr lang="en-US" b="1" i="1" dirty="0" err="1"/>
              <a:t>Medicina</a:t>
            </a:r>
            <a:r>
              <a:rPr lang="en-US" b="1" i="1" dirty="0"/>
              <a:t> and Noto for single-feed modes only.</a:t>
            </a:r>
          </a:p>
          <a:p>
            <a:endParaRPr lang="en-US" b="1" i="1" dirty="0"/>
          </a:p>
          <a:p>
            <a:pPr marL="285750" indent="-285750">
              <a:buFontTx/>
              <a:buChar char="-"/>
            </a:pPr>
            <a:r>
              <a:rPr lang="en-US" b="1" i="1" dirty="0"/>
              <a:t>ROACH2s deprecated and out of production</a:t>
            </a:r>
          </a:p>
          <a:p>
            <a:pPr marL="285750" indent="-285750">
              <a:buFontTx/>
              <a:buChar char="-"/>
            </a:pPr>
            <a:endParaRPr lang="en-US" b="1" i="1" dirty="0"/>
          </a:p>
          <a:p>
            <a:endParaRPr lang="en-US" b="1" i="1" dirty="0"/>
          </a:p>
          <a:p>
            <a:pPr marL="285750" indent="-285750">
              <a:buFontTx/>
              <a:buChar char="-"/>
            </a:pPr>
            <a:r>
              <a:rPr lang="en-US" b="1" i="1" dirty="0"/>
              <a:t>10G technology limits the throughput.</a:t>
            </a:r>
          </a:p>
          <a:p>
            <a:endParaRPr lang="en-US" i="1" dirty="0"/>
          </a:p>
          <a:p>
            <a:endParaRPr lang="it-IT" i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5EA2EB5-D371-43BA-BA0A-A33639A87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054" y="4705350"/>
            <a:ext cx="20288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0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2DD07-4210-4A60-89BD-37142077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7" y="126883"/>
            <a:ext cx="8906006" cy="994172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                                       </a:t>
            </a:r>
            <a:r>
              <a:rPr lang="it-IT" sz="2300" b="1" dirty="0"/>
              <a:t> SKARAB</a:t>
            </a:r>
            <a:br>
              <a:rPr lang="it-IT" sz="2300" b="1" dirty="0"/>
            </a:br>
            <a:r>
              <a:rPr lang="it-IT" sz="2300" b="1" dirty="0"/>
              <a:t>  (</a:t>
            </a:r>
            <a:r>
              <a:rPr lang="it-IT" sz="2300" b="1" dirty="0" err="1"/>
              <a:t>Square</a:t>
            </a:r>
            <a:r>
              <a:rPr lang="it-IT" sz="2300" b="1" dirty="0"/>
              <a:t> </a:t>
            </a:r>
            <a:r>
              <a:rPr lang="it-IT" sz="2300" b="1" dirty="0" err="1"/>
              <a:t>Kilometer</a:t>
            </a:r>
            <a:r>
              <a:rPr lang="it-IT" sz="2300" b="1" dirty="0"/>
              <a:t> Array </a:t>
            </a:r>
            <a:r>
              <a:rPr lang="it-IT" sz="2300" b="1" dirty="0" err="1"/>
              <a:t>Reconfigurable</a:t>
            </a:r>
            <a:r>
              <a:rPr lang="it-IT" sz="2300" b="1" dirty="0"/>
              <a:t> Application Board)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786A0A-EE1C-4EE1-8F20-1CF94FB06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24" y="1266631"/>
            <a:ext cx="4000345" cy="9168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2FCA5C-DE04-4E7B-A7CD-596DBE527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24" y="2694120"/>
            <a:ext cx="3796755" cy="20565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DEA820-8961-48E7-B550-B285590FF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838" y="1314793"/>
            <a:ext cx="4830163" cy="331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80943"/>
      </p:ext>
    </p:extLst>
  </p:cSld>
  <p:clrMapOvr>
    <a:masterClrMapping/>
  </p:clrMapOvr>
</p:sld>
</file>

<file path=ppt/theme/theme1.xml><?xml version="1.0" encoding="utf-8"?>
<a:theme xmlns:a="http://schemas.openxmlformats.org/drawingml/2006/main" name="Coronavirus Clinical Case by Slidesgo">
  <a:themeElements>
    <a:clrScheme name="Simple Light">
      <a:dk1>
        <a:srgbClr val="666666"/>
      </a:dk1>
      <a:lt1>
        <a:srgbClr val="FFFFFF"/>
      </a:lt1>
      <a:dk2>
        <a:srgbClr val="999999"/>
      </a:dk2>
      <a:lt2>
        <a:srgbClr val="666666"/>
      </a:lt2>
      <a:accent1>
        <a:srgbClr val="00AFEC"/>
      </a:accent1>
      <a:accent2>
        <a:srgbClr val="999999"/>
      </a:accent2>
      <a:accent3>
        <a:srgbClr val="A5D5FC"/>
      </a:accent3>
      <a:accent4>
        <a:srgbClr val="27BBFF"/>
      </a:accent4>
      <a:accent5>
        <a:srgbClr val="18379E"/>
      </a:accent5>
      <a:accent6>
        <a:srgbClr val="467A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10522</TotalTime>
  <Words>1006</Words>
  <Application>Microsoft Office PowerPoint</Application>
  <PresentationFormat>Presentazione su schermo (16:9)</PresentationFormat>
  <Paragraphs>129</Paragraphs>
  <Slides>25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Montserrat ExtraBold</vt:lpstr>
      <vt:lpstr>Montserrat</vt:lpstr>
      <vt:lpstr>Arial</vt:lpstr>
      <vt:lpstr>Calibri</vt:lpstr>
      <vt:lpstr>Coronavirus Clinical Case by Slidesgo</vt:lpstr>
      <vt:lpstr>ItaliaN Single-dish radio telescopes enhancement for studying Transients And GRAvitational Waves (INSTAGRAW)</vt:lpstr>
      <vt:lpstr>   Techno Grant financed with 100k euros</vt:lpstr>
      <vt:lpstr>   Short Abstract</vt:lpstr>
      <vt:lpstr>   INSTAGRAW team</vt:lpstr>
      <vt:lpstr>                         Current digital platforms for transients at the three antennas</vt:lpstr>
      <vt:lpstr>                                                   Large European Array for Pulsars</vt:lpstr>
      <vt:lpstr>                                                   Pulsar Digital Filter Bank</vt:lpstr>
      <vt:lpstr>                        SARDARA (Sardinia ROACH2-based Digital Architecture for Radio Astronomy)</vt:lpstr>
      <vt:lpstr>                                        SKARAB   (Square Kilometer Array Reconfigurable Application Board)</vt:lpstr>
      <vt:lpstr>              SKARAB as a main processing engine at MeerKAT   </vt:lpstr>
      <vt:lpstr>                           ADC mezzanine card</vt:lpstr>
      <vt:lpstr>                ADC available sampling rates</vt:lpstr>
      <vt:lpstr>       MUSKAS (MUlti-feed SKARAB-based backend for the Sardinia radio telescope)</vt:lpstr>
      <vt:lpstr>       FPGA firmware designed in the framework of the CASPER (Collaboration        for Astronomy Signal Processing and Electronics Research) Toolflow</vt:lpstr>
      <vt:lpstr>                                                     Pulsar/FRB search full-Stokes spectra</vt:lpstr>
      <vt:lpstr>                                   Pulsar B03354+54 observed at 5 GHz with the SRT</vt:lpstr>
      <vt:lpstr>                                                     Coherent mode first tests</vt:lpstr>
      <vt:lpstr>       High-performing SSD based recorder SP4000C to be installed at SRT, Medicina and Noto</vt:lpstr>
      <vt:lpstr>                                                          SKARAB + Recorder SP4000C</vt:lpstr>
      <vt:lpstr>Efficient Data Acquisition Using the Producer-Consumer Model</vt:lpstr>
      <vt:lpstr>Examples of Producers: PF_RING Library</vt:lpstr>
      <vt:lpstr>Examples of Producers: DPDK (Data Plane Development Kit)</vt:lpstr>
      <vt:lpstr>                                                   Deliverables and Milestones</vt:lpstr>
      <vt:lpstr>Presentazione standard di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Sardinia Radio Telescope in the Breakthrough Listen Program and synergies with the science of exoplanets</dc:title>
  <dc:creator>Andrea Melis</dc:creator>
  <cp:lastModifiedBy>Andrea Melis</cp:lastModifiedBy>
  <cp:revision>187</cp:revision>
  <dcterms:modified xsi:type="dcterms:W3CDTF">2025-05-08T08:02:44Z</dcterms:modified>
</cp:coreProperties>
</file>