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9" r:id="rId2"/>
    <p:sldId id="321" r:id="rId3"/>
    <p:sldId id="318" r:id="rId4"/>
    <p:sldId id="367" r:id="rId5"/>
    <p:sldId id="342" r:id="rId6"/>
    <p:sldId id="375" r:id="rId7"/>
    <p:sldId id="383" r:id="rId8"/>
    <p:sldId id="418" r:id="rId9"/>
    <p:sldId id="384" r:id="rId10"/>
    <p:sldId id="435" r:id="rId11"/>
    <p:sldId id="436" r:id="rId12"/>
    <p:sldId id="386" r:id="rId13"/>
    <p:sldId id="376" r:id="rId14"/>
    <p:sldId id="312" r:id="rId15"/>
    <p:sldId id="38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BAB"/>
    <a:srgbClr val="9F9F9F"/>
    <a:srgbClr val="A7A7A7"/>
    <a:srgbClr val="BABABA"/>
    <a:srgbClr val="8708A0"/>
    <a:srgbClr val="167C22"/>
    <a:srgbClr val="FF99CC"/>
    <a:srgbClr val="C9A9E1"/>
    <a:srgbClr val="6C06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4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84" y="15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6083B-B8EB-484F-B714-D619ED967723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56E34-1496-478C-A3F9-EEEB597ACF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29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6E99B-DA2E-4908-97F2-8C01DA822CE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99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08/05/2025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Filippo Ambrosino - FRB Meeting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26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08/05/2025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Filippo Ambrosino - FRB Meeting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93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08/05/2025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Filippo Ambrosino - FRB Meeting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67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08/05/2025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Filippo Ambrosino - FRB Meeting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29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08/05/2025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Filippo Ambrosino - FRB Meeting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13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08/05/2025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Filippo Ambrosino - FRB Meeting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44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08/05/2025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Filippo Ambrosino - FRB Meeting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20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08/05/2025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Filippo Ambrosino - FRB Meeting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88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08/05/2025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Filippo Ambrosino - FRB Meeting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25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08/05/2025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Filippo Ambrosino - FRB Meeting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80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08/05/2025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Filippo Ambrosino - FRB Meeting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44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08/05/2025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Filippo Ambrosino - FRB Meeting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F4E2-2E2A-4175-B0AE-966B4AF3F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41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gif"/><Relationship Id="rId7" Type="http://schemas.openxmlformats.org/officeDocument/2006/relationships/hyperlink" Target="mailto:filippo.ambrosino@inaf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6400" r="19200" b="21600"/>
          <a:stretch/>
        </p:blipFill>
        <p:spPr>
          <a:xfrm>
            <a:off x="6792377" y="1617043"/>
            <a:ext cx="1361584" cy="134423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003638" y="287050"/>
            <a:ext cx="184731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it-IT" sz="3700" b="1" dirty="0">
              <a:latin typeface="Palatino Linotype" panose="0204050205050503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26841" y="10630"/>
            <a:ext cx="9152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Search for optical counterparts of FRBs with SiFAP2@TNG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7" y="1709324"/>
            <a:ext cx="3943394" cy="2610958"/>
          </a:xfrm>
          <a:prstGeom prst="rect">
            <a:avLst/>
          </a:prstGeom>
          <a:effectLst>
            <a:outerShdw blurRad="190500" dist="228600" dir="27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965" y="1710151"/>
            <a:ext cx="1198418" cy="1198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21" y="1709325"/>
            <a:ext cx="3873215" cy="2614420"/>
          </a:xfrm>
          <a:prstGeom prst="rect">
            <a:avLst/>
          </a:prstGeom>
          <a:effectLst>
            <a:outerShdw blurRad="190500" dist="228600" dir="27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2" name="Rettangolo 1"/>
          <p:cNvSpPr/>
          <p:nvPr/>
        </p:nvSpPr>
        <p:spPr>
          <a:xfrm>
            <a:off x="302128" y="4761952"/>
            <a:ext cx="1051037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err="1">
                <a:latin typeface="+mj-lt"/>
              </a:rPr>
              <a:t>Collaborators</a:t>
            </a:r>
            <a:r>
              <a:rPr lang="it-IT" sz="2000" b="1" dirty="0">
                <a:latin typeface="+mj-lt"/>
              </a:rPr>
              <a:t>:</a:t>
            </a:r>
            <a:r>
              <a:rPr lang="it-IT" sz="1500" dirty="0">
                <a:latin typeface="+mj-lt"/>
              </a:rPr>
              <a:t> </a:t>
            </a:r>
            <a:r>
              <a:rPr lang="it-IT" sz="1600" dirty="0">
                <a:latin typeface="+mj-lt"/>
              </a:rPr>
              <a:t>Piergiorgio Casella, Carlo Campa, Alessandro </a:t>
            </a:r>
            <a:r>
              <a:rPr lang="it-IT" sz="1600" dirty="0" err="1">
                <a:latin typeface="+mj-lt"/>
              </a:rPr>
              <a:t>Papitto</a:t>
            </a:r>
            <a:r>
              <a:rPr lang="it-IT" sz="1600" dirty="0">
                <a:latin typeface="+mj-lt"/>
              </a:rPr>
              <a:t>, Riccardo La Placa, Roberta Amato, Gianluca Israel, </a:t>
            </a:r>
          </a:p>
          <a:p>
            <a:r>
              <a:rPr lang="it-IT" sz="1600" dirty="0">
                <a:latin typeface="+mj-lt"/>
              </a:rPr>
              <a:t>	           Luigi Stella (INAF-OAR)</a:t>
            </a:r>
          </a:p>
          <a:p>
            <a:r>
              <a:rPr lang="it-IT" sz="1600" dirty="0">
                <a:latin typeface="+mj-lt"/>
              </a:rPr>
              <a:t>	           Giulia </a:t>
            </a:r>
            <a:r>
              <a:rPr lang="it-IT" sz="1600" dirty="0" err="1">
                <a:latin typeface="+mj-lt"/>
              </a:rPr>
              <a:t>Illiano</a:t>
            </a:r>
            <a:r>
              <a:rPr lang="it-IT" sz="1600" dirty="0">
                <a:latin typeface="+mj-lt"/>
              </a:rPr>
              <a:t> (INAF-OAB), Arianna </a:t>
            </a:r>
            <a:r>
              <a:rPr lang="it-IT" sz="1600" dirty="0" err="1">
                <a:latin typeface="+mj-lt"/>
              </a:rPr>
              <a:t>Miraval</a:t>
            </a:r>
            <a:r>
              <a:rPr lang="it-IT" sz="1600" dirty="0">
                <a:latin typeface="+mj-lt"/>
              </a:rPr>
              <a:t> Zanon (ASI)</a:t>
            </a:r>
          </a:p>
          <a:p>
            <a:r>
              <a:rPr lang="it-IT" sz="1600" dirty="0">
                <a:latin typeface="+mj-lt"/>
              </a:rPr>
              <a:t>	           Franco </a:t>
            </a:r>
            <a:r>
              <a:rPr lang="it-IT" sz="1600" dirty="0" err="1">
                <a:latin typeface="+mj-lt"/>
              </a:rPr>
              <a:t>Meddi</a:t>
            </a:r>
            <a:r>
              <a:rPr lang="it-IT" sz="1600" dirty="0">
                <a:latin typeface="+mj-lt"/>
              </a:rPr>
              <a:t> (Sapienza Università di Roma), Franco Leone (Università di Catania)</a:t>
            </a:r>
          </a:p>
          <a:p>
            <a:r>
              <a:rPr lang="it-IT" sz="1600" dirty="0">
                <a:latin typeface="+mj-lt"/>
              </a:rPr>
              <a:t>	           Adriano Ghedina, Massimo Cecconi, Manuel Gonzales, Marcos Hernandez, Hector Perez Ventura (INAF-FGG)</a:t>
            </a:r>
          </a:p>
          <a:p>
            <a:r>
              <a:rPr lang="it-IT" sz="1600" dirty="0">
                <a:latin typeface="+mj-lt"/>
              </a:rPr>
              <a:t>		… and </a:t>
            </a:r>
            <a:r>
              <a:rPr lang="it-IT" sz="1600" dirty="0" err="1">
                <a:latin typeface="+mj-lt"/>
              </a:rPr>
              <a:t>many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others</a:t>
            </a:r>
            <a:endParaRPr lang="it-IT" sz="1600" dirty="0"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488776" y="3204872"/>
            <a:ext cx="322216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dirty="0">
                <a:latin typeface="+mj-lt"/>
              </a:rPr>
              <a:t>Filippo Ambrosino</a:t>
            </a:r>
          </a:p>
          <a:p>
            <a:pPr lvl="0" algn="ctr"/>
            <a:r>
              <a:rPr lang="it-IT" sz="1400" dirty="0">
                <a:solidFill>
                  <a:prstClr val="black"/>
                </a:solidFill>
                <a:latin typeface="+mj-lt"/>
                <a:hlinkClick r:id="rId7"/>
              </a:rPr>
              <a:t>filippo.ambrosino@inaf.it</a:t>
            </a:r>
            <a:endParaRPr lang="it-IT" sz="14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BE83F8A-08A6-495D-867D-13893A7C29F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5650" r="72834" b="8803"/>
          <a:stretch/>
        </p:blipFill>
        <p:spPr>
          <a:xfrm>
            <a:off x="4291522" y="1646523"/>
            <a:ext cx="1052052" cy="1309646"/>
          </a:xfrm>
          <a:prstGeom prst="rect">
            <a:avLst/>
          </a:prstGeom>
        </p:spPr>
      </p:pic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142E384-FD94-4841-9226-A63E2B6D7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08/05/2025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60C80B0-8AAF-4989-B359-F7DA85785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Filippo Ambrosino - FRB Meeting 2025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12581346-3B1D-49AF-A753-E39F9C31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48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0">
            <a:extLst>
              <a:ext uri="{FF2B5EF4-FFF2-40B4-BE49-F238E27FC236}">
                <a16:creationId xmlns:a16="http://schemas.microsoft.com/office/drawing/2014/main" id="{33090132-9B55-4CD3-9594-C49A304D873E}"/>
              </a:ext>
            </a:extLst>
          </p:cNvPr>
          <p:cNvSpPr txBox="1"/>
          <p:nvPr/>
        </p:nvSpPr>
        <p:spPr>
          <a:xfrm>
            <a:off x="2190090" y="0"/>
            <a:ext cx="7747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/>
              <a:t>FRB20180916B (R3) – </a:t>
            </a:r>
            <a:r>
              <a:rPr lang="it-IT" sz="4000" b="1" dirty="0" err="1"/>
              <a:t>Latest</a:t>
            </a:r>
            <a:r>
              <a:rPr lang="it-IT" sz="4000" b="1" dirty="0"/>
              <a:t> </a:t>
            </a:r>
            <a:r>
              <a:rPr lang="it-IT" sz="4000" b="1" dirty="0" err="1"/>
              <a:t>results</a:t>
            </a:r>
            <a:endParaRPr lang="it-IT" sz="16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A2A062B-BFB8-4C9B-ABB6-6BD8A804E0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4227" r="4125"/>
          <a:stretch/>
        </p:blipFill>
        <p:spPr>
          <a:xfrm>
            <a:off x="949575" y="991846"/>
            <a:ext cx="4390292" cy="293146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5E2D207-113C-4E36-95F7-B437A11F96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4227" r="4125"/>
          <a:stretch/>
        </p:blipFill>
        <p:spPr>
          <a:xfrm>
            <a:off x="6582507" y="991846"/>
            <a:ext cx="4390293" cy="293146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8D5AC01-AF5E-41CA-817A-4C5A87C82245}"/>
              </a:ext>
            </a:extLst>
          </p:cNvPr>
          <p:cNvSpPr txBox="1"/>
          <p:nvPr/>
        </p:nvSpPr>
        <p:spPr>
          <a:xfrm>
            <a:off x="2473575" y="694550"/>
            <a:ext cx="1342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u="sng" dirty="0">
                <a:solidFill>
                  <a:srgbClr val="222222"/>
                </a:solidFill>
                <a:sym typeface="Wingdings" panose="05000000000000000000" pitchFamily="2" charset="2"/>
              </a:rPr>
              <a:t>2025-02-01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842FBFE-E328-4AFC-8078-37A0986C1551}"/>
              </a:ext>
            </a:extLst>
          </p:cNvPr>
          <p:cNvSpPr txBox="1"/>
          <p:nvPr/>
        </p:nvSpPr>
        <p:spPr>
          <a:xfrm>
            <a:off x="8106507" y="694550"/>
            <a:ext cx="1342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u="sng" dirty="0">
                <a:solidFill>
                  <a:srgbClr val="222222"/>
                </a:solidFill>
                <a:sym typeface="Wingdings" panose="05000000000000000000" pitchFamily="2" charset="2"/>
              </a:rPr>
              <a:t>2025-02-02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CEE6499-AFF2-4DF5-8850-99B46951EB14}"/>
              </a:ext>
            </a:extLst>
          </p:cNvPr>
          <p:cNvSpPr txBox="1"/>
          <p:nvPr/>
        </p:nvSpPr>
        <p:spPr>
          <a:xfrm>
            <a:off x="533403" y="3983026"/>
            <a:ext cx="56915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222222"/>
                </a:solidFill>
                <a:sym typeface="Wingdings" panose="05000000000000000000" pitchFamily="2" charset="2"/>
              </a:rPr>
              <a:t>SiFAP2@TNG </a:t>
            </a:r>
            <a:r>
              <a:rPr lang="it-IT" sz="3200" b="1" dirty="0" err="1">
                <a:solidFill>
                  <a:srgbClr val="222222"/>
                </a:solidFill>
                <a:sym typeface="Wingdings" panose="05000000000000000000" pitchFamily="2" charset="2"/>
              </a:rPr>
              <a:t>simultaneous</a:t>
            </a:r>
            <a:r>
              <a:rPr lang="it-IT" sz="3200" b="1" dirty="0">
                <a:solidFill>
                  <a:srgbClr val="222222"/>
                </a:solidFill>
                <a:sym typeface="Wingdings" panose="05000000000000000000" pitchFamily="2" charset="2"/>
              </a:rPr>
              <a:t> </a:t>
            </a:r>
            <a:r>
              <a:rPr lang="it-IT" sz="3200" b="1" dirty="0" err="1">
                <a:solidFill>
                  <a:srgbClr val="222222"/>
                </a:solidFill>
                <a:sym typeface="Wingdings" panose="05000000000000000000" pitchFamily="2" charset="2"/>
              </a:rPr>
              <a:t>observations</a:t>
            </a:r>
            <a:r>
              <a:rPr lang="it-IT" sz="3200" b="1" dirty="0">
                <a:solidFill>
                  <a:srgbClr val="222222"/>
                </a:solidFill>
                <a:sym typeface="Wingdings" panose="05000000000000000000" pitchFamily="2" charset="2"/>
              </a:rPr>
              <a:t> with</a:t>
            </a:r>
          </a:p>
          <a:p>
            <a:endParaRPr lang="it-IT" sz="1200" b="1" dirty="0">
              <a:solidFill>
                <a:srgbClr val="222222"/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Optical: 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Aqueye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+@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Copernicus</a:t>
            </a:r>
            <a:endParaRPr lang="it-IT" dirty="0">
              <a:solidFill>
                <a:srgbClr val="222222"/>
              </a:solidFill>
              <a:latin typeface="+mj-lt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Radio: SRT</a:t>
            </a: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876E70CF-0DDA-406D-9749-495575FDC070}"/>
              </a:ext>
            </a:extLst>
          </p:cNvPr>
          <p:cNvSpPr/>
          <p:nvPr/>
        </p:nvSpPr>
        <p:spPr>
          <a:xfrm>
            <a:off x="6459421" y="4494968"/>
            <a:ext cx="447141" cy="43818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E897AE2-2242-4C47-A1A2-30ECBE73C92E}"/>
              </a:ext>
            </a:extLst>
          </p:cNvPr>
          <p:cNvSpPr txBox="1"/>
          <p:nvPr/>
        </p:nvSpPr>
        <p:spPr>
          <a:xfrm>
            <a:off x="7086595" y="4446659"/>
            <a:ext cx="370962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 FRB found with SRT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5B105E7-8CC4-4E98-BBDA-A1AC03F7E281}"/>
              </a:ext>
            </a:extLst>
          </p:cNvPr>
          <p:cNvSpPr txBox="1"/>
          <p:nvPr/>
        </p:nvSpPr>
        <p:spPr>
          <a:xfrm>
            <a:off x="5193328" y="5174468"/>
            <a:ext cx="6769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it-IT" sz="3600" b="1" u="sng" dirty="0">
                <a:solidFill>
                  <a:srgbClr val="222222"/>
                </a:solidFill>
                <a:sym typeface="Wingdings" panose="05000000000000000000" pitchFamily="2" charset="2"/>
              </a:rPr>
              <a:t>No optical </a:t>
            </a:r>
            <a:r>
              <a:rPr lang="it-IT" sz="3600" b="1" u="sng" dirty="0" err="1">
                <a:solidFill>
                  <a:srgbClr val="222222"/>
                </a:solidFill>
                <a:sym typeface="Wingdings" panose="05000000000000000000" pitchFamily="2" charset="2"/>
              </a:rPr>
              <a:t>simultaneous</a:t>
            </a:r>
            <a:r>
              <a:rPr lang="it-IT" sz="3600" b="1" u="sng" dirty="0">
                <a:solidFill>
                  <a:srgbClr val="222222"/>
                </a:solidFill>
                <a:sym typeface="Wingdings" panose="05000000000000000000" pitchFamily="2" charset="2"/>
              </a:rPr>
              <a:t> events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FD2B7B5-3382-4FA0-AEF7-CB477C5B1CDA}"/>
              </a:ext>
            </a:extLst>
          </p:cNvPr>
          <p:cNvSpPr txBox="1"/>
          <p:nvPr/>
        </p:nvSpPr>
        <p:spPr>
          <a:xfrm>
            <a:off x="3511062" y="1264276"/>
            <a:ext cx="14067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SiFAP2@TNG</a:t>
            </a:r>
            <a:endParaRPr lang="it-IT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A026CA1-5DC9-47E1-91F1-4E34175A95F0}"/>
              </a:ext>
            </a:extLst>
          </p:cNvPr>
          <p:cNvSpPr txBox="1"/>
          <p:nvPr/>
        </p:nvSpPr>
        <p:spPr>
          <a:xfrm>
            <a:off x="9138139" y="1264276"/>
            <a:ext cx="14067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SiFAP2@TNG</a:t>
            </a:r>
            <a:endParaRPr lang="it-IT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E7840D1-7D86-4BCA-AF6F-DFFFBC6396D5}"/>
              </a:ext>
            </a:extLst>
          </p:cNvPr>
          <p:cNvSpPr txBox="1"/>
          <p:nvPr/>
        </p:nvSpPr>
        <p:spPr>
          <a:xfrm>
            <a:off x="331178" y="5984646"/>
            <a:ext cx="11631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>
                <a:latin typeface="+mj-lt"/>
              </a:rPr>
              <a:t>Other</a:t>
            </a:r>
            <a:r>
              <a:rPr lang="it-IT" sz="1800" dirty="0">
                <a:latin typeface="+mj-lt"/>
              </a:rPr>
              <a:t> </a:t>
            </a:r>
            <a:r>
              <a:rPr lang="it-IT" sz="1800" b="1" dirty="0" err="1"/>
              <a:t>active</a:t>
            </a:r>
            <a:r>
              <a:rPr lang="it-IT" sz="1800" dirty="0">
                <a:latin typeface="+mj-lt"/>
              </a:rPr>
              <a:t> FRB MWL </a:t>
            </a:r>
            <a:r>
              <a:rPr lang="it-IT" sz="1800" dirty="0" err="1">
                <a:latin typeface="+mj-lt"/>
              </a:rPr>
              <a:t>campaigns</a:t>
            </a:r>
            <a:r>
              <a:rPr lang="it-IT" sz="1800" dirty="0">
                <a:latin typeface="+mj-lt"/>
              </a:rPr>
              <a:t> on</a:t>
            </a:r>
            <a:r>
              <a:rPr lang="it-IT" sz="1800" b="1" dirty="0"/>
              <a:t> </a:t>
            </a:r>
            <a:r>
              <a:rPr lang="it-IT" sz="1800" b="1" i="0" u="none" strike="noStrike" baseline="0" dirty="0">
                <a:solidFill>
                  <a:srgbClr val="000000"/>
                </a:solidFill>
              </a:rPr>
              <a:t>FRB20121102A, FRB20240114A</a:t>
            </a:r>
            <a:r>
              <a:rPr lang="it-IT" b="1" dirty="0">
                <a:solidFill>
                  <a:srgbClr val="000000"/>
                </a:solidFill>
              </a:rPr>
              <a:t>, </a:t>
            </a:r>
            <a:r>
              <a:rPr lang="it-IT" sz="1800" b="1" i="0" u="none" strike="noStrike" baseline="0" dirty="0">
                <a:solidFill>
                  <a:srgbClr val="000000"/>
                </a:solidFill>
              </a:rPr>
              <a:t>FRB20240209A</a:t>
            </a:r>
            <a:r>
              <a:rPr lang="it-IT" b="1" dirty="0">
                <a:solidFill>
                  <a:srgbClr val="000000"/>
                </a:solidFill>
              </a:rPr>
              <a:t>, </a:t>
            </a:r>
            <a:r>
              <a:rPr lang="it-IT" sz="1800" b="1" i="0" u="none" strike="noStrike" baseline="0" dirty="0">
                <a:solidFill>
                  <a:srgbClr val="000000"/>
                </a:solidFill>
              </a:rPr>
              <a:t>FRB20240619D</a:t>
            </a:r>
            <a:r>
              <a:rPr lang="it-IT" b="1" dirty="0">
                <a:solidFill>
                  <a:srgbClr val="000000"/>
                </a:solidFill>
              </a:rPr>
              <a:t>, </a:t>
            </a:r>
            <a:r>
              <a:rPr lang="it-IT" sz="1800" b="1" i="0" u="none" strike="noStrike" baseline="0" dirty="0">
                <a:solidFill>
                  <a:srgbClr val="000000"/>
                </a:solidFill>
              </a:rPr>
              <a:t>FRB20250316A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  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800" b="1" dirty="0"/>
              <a:t> </a:t>
            </a:r>
            <a:endParaRPr lang="it-IT" sz="900" b="1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B3BAAC46-703F-4DC1-B5F3-FB7FC152F3F7}"/>
              </a:ext>
            </a:extLst>
          </p:cNvPr>
          <p:cNvCxnSpPr>
            <a:cxnSpLocks/>
          </p:cNvCxnSpPr>
          <p:nvPr/>
        </p:nvCxnSpPr>
        <p:spPr>
          <a:xfrm>
            <a:off x="1317477" y="1180724"/>
            <a:ext cx="1236537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A560C5A-F6B3-4808-A7EF-338490CFA9D5}"/>
              </a:ext>
            </a:extLst>
          </p:cNvPr>
          <p:cNvSpPr txBox="1"/>
          <p:nvPr/>
        </p:nvSpPr>
        <p:spPr>
          <a:xfrm>
            <a:off x="1613642" y="1110387"/>
            <a:ext cx="644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+mj-lt"/>
              </a:rPr>
              <a:t>5 </a:t>
            </a:r>
            <a:r>
              <a:rPr lang="it-IT" sz="1400" dirty="0" err="1">
                <a:latin typeface="+mj-lt"/>
              </a:rPr>
              <a:t>ms</a:t>
            </a:r>
            <a:endParaRPr lang="it-IT" sz="1800" dirty="0">
              <a:latin typeface="+mj-lt"/>
            </a:endParaRP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9B5B77A2-61F4-4288-8B81-CFE1586907EB}"/>
              </a:ext>
            </a:extLst>
          </p:cNvPr>
          <p:cNvCxnSpPr>
            <a:cxnSpLocks/>
          </p:cNvCxnSpPr>
          <p:nvPr/>
        </p:nvCxnSpPr>
        <p:spPr>
          <a:xfrm>
            <a:off x="7175534" y="1180724"/>
            <a:ext cx="523141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2433352-D7DE-4810-90D5-58ADFAA1E96C}"/>
              </a:ext>
            </a:extLst>
          </p:cNvPr>
          <p:cNvSpPr txBox="1"/>
          <p:nvPr/>
        </p:nvSpPr>
        <p:spPr>
          <a:xfrm>
            <a:off x="7115001" y="1110386"/>
            <a:ext cx="644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+mj-lt"/>
              </a:rPr>
              <a:t>2 </a:t>
            </a:r>
            <a:r>
              <a:rPr lang="it-IT" sz="1400" dirty="0" err="1">
                <a:latin typeface="+mj-lt"/>
              </a:rPr>
              <a:t>ms</a:t>
            </a:r>
            <a:endParaRPr lang="it-IT" sz="1800" dirty="0">
              <a:latin typeface="+mj-lt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09AF5D-F067-4DE7-B9B0-3BE463BE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08/05/2025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487A95E-D239-46AB-96BB-B4B35912D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Filippo Ambrosino - FRB Meeting 2025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0709F070-EEEB-43B8-8F30-123B9104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74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0">
            <a:extLst>
              <a:ext uri="{FF2B5EF4-FFF2-40B4-BE49-F238E27FC236}">
                <a16:creationId xmlns:a16="http://schemas.microsoft.com/office/drawing/2014/main" id="{37255479-CB38-4910-968C-59E4C9F76D9B}"/>
              </a:ext>
            </a:extLst>
          </p:cNvPr>
          <p:cNvSpPr txBox="1"/>
          <p:nvPr/>
        </p:nvSpPr>
        <p:spPr>
          <a:xfrm>
            <a:off x="494064" y="0"/>
            <a:ext cx="11139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/>
              <a:t>Space </a:t>
            </a:r>
            <a:r>
              <a:rPr lang="it-IT" sz="4000" b="1" dirty="0" err="1"/>
              <a:t>debris</a:t>
            </a:r>
            <a:r>
              <a:rPr lang="it-IT" sz="4000" b="1" dirty="0"/>
              <a:t> – Collaboration with </a:t>
            </a:r>
            <a:r>
              <a:rPr lang="it-IT" sz="4000" b="1" dirty="0" err="1"/>
              <a:t>PoliMi</a:t>
            </a:r>
            <a:r>
              <a:rPr lang="it-IT" sz="4000" b="1" dirty="0"/>
              <a:t>/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Leonardo</a:t>
            </a:r>
            <a:endParaRPr lang="it-IT" sz="1600" b="1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FE9F0EA-B24A-40B6-81E0-31377B94E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266" y="970511"/>
            <a:ext cx="5395382" cy="1085842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2097C6CA-D508-42DA-A323-7AE52984A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52" y="828994"/>
            <a:ext cx="6477914" cy="5122787"/>
          </a:xfrm>
          <a:prstGeom prst="rect">
            <a:avLst/>
          </a:prstGeom>
        </p:spPr>
      </p:pic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272E156E-1103-42DB-A8FA-E81001D208EB}"/>
              </a:ext>
            </a:extLst>
          </p:cNvPr>
          <p:cNvCxnSpPr>
            <a:cxnSpLocks/>
          </p:cNvCxnSpPr>
          <p:nvPr/>
        </p:nvCxnSpPr>
        <p:spPr>
          <a:xfrm>
            <a:off x="829117" y="1088193"/>
            <a:ext cx="406412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4E99CAF-9C8A-410C-BC01-C996C5ACD8F8}"/>
              </a:ext>
            </a:extLst>
          </p:cNvPr>
          <p:cNvSpPr txBox="1"/>
          <p:nvPr/>
        </p:nvSpPr>
        <p:spPr>
          <a:xfrm>
            <a:off x="710220" y="1034186"/>
            <a:ext cx="644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+mj-lt"/>
              </a:rPr>
              <a:t>1 s</a:t>
            </a:r>
            <a:endParaRPr lang="it-IT" sz="1800" dirty="0">
              <a:latin typeface="+mj-lt"/>
            </a:endParaRP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5D00B157-0DA9-4035-90EA-F67606B66A2E}"/>
              </a:ext>
            </a:extLst>
          </p:cNvPr>
          <p:cNvCxnSpPr>
            <a:cxnSpLocks/>
          </p:cNvCxnSpPr>
          <p:nvPr/>
        </p:nvCxnSpPr>
        <p:spPr>
          <a:xfrm>
            <a:off x="4083946" y="1088193"/>
            <a:ext cx="406412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B367461-9665-4FB3-A811-02AA04EE7F11}"/>
              </a:ext>
            </a:extLst>
          </p:cNvPr>
          <p:cNvSpPr txBox="1"/>
          <p:nvPr/>
        </p:nvSpPr>
        <p:spPr>
          <a:xfrm>
            <a:off x="3965049" y="1034186"/>
            <a:ext cx="644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+mj-lt"/>
              </a:rPr>
              <a:t>20 </a:t>
            </a:r>
            <a:r>
              <a:rPr lang="it-IT" sz="1400" dirty="0" err="1">
                <a:latin typeface="+mj-lt"/>
              </a:rPr>
              <a:t>ms</a:t>
            </a:r>
            <a:endParaRPr lang="it-IT" sz="1800" dirty="0">
              <a:latin typeface="+mj-lt"/>
            </a:endParaRP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61652FCE-9DFF-48B4-A1AA-79879018F04D}"/>
              </a:ext>
            </a:extLst>
          </p:cNvPr>
          <p:cNvCxnSpPr>
            <a:cxnSpLocks/>
          </p:cNvCxnSpPr>
          <p:nvPr/>
        </p:nvCxnSpPr>
        <p:spPr>
          <a:xfrm>
            <a:off x="821423" y="3825950"/>
            <a:ext cx="406412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AAAF1C0-37DC-43D4-9BB5-80ECD112A22B}"/>
              </a:ext>
            </a:extLst>
          </p:cNvPr>
          <p:cNvSpPr txBox="1"/>
          <p:nvPr/>
        </p:nvSpPr>
        <p:spPr>
          <a:xfrm>
            <a:off x="702526" y="3771943"/>
            <a:ext cx="644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+mj-lt"/>
              </a:rPr>
              <a:t>20 </a:t>
            </a:r>
            <a:r>
              <a:rPr lang="it-IT" sz="1400" dirty="0" err="1">
                <a:latin typeface="+mj-lt"/>
              </a:rPr>
              <a:t>ms</a:t>
            </a:r>
            <a:endParaRPr lang="it-IT" sz="1800" dirty="0">
              <a:latin typeface="+mj-lt"/>
            </a:endParaRPr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C8468CF5-A004-445E-B382-6FA103420147}"/>
              </a:ext>
            </a:extLst>
          </p:cNvPr>
          <p:cNvCxnSpPr>
            <a:cxnSpLocks/>
          </p:cNvCxnSpPr>
          <p:nvPr/>
        </p:nvCxnSpPr>
        <p:spPr>
          <a:xfrm>
            <a:off x="4083946" y="3825950"/>
            <a:ext cx="406412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20C060D-5D62-4DB6-8318-9D0A4BBCC930}"/>
              </a:ext>
            </a:extLst>
          </p:cNvPr>
          <p:cNvSpPr txBox="1"/>
          <p:nvPr/>
        </p:nvSpPr>
        <p:spPr>
          <a:xfrm>
            <a:off x="3965049" y="3777386"/>
            <a:ext cx="644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+mj-lt"/>
              </a:rPr>
              <a:t>50 </a:t>
            </a:r>
            <a:r>
              <a:rPr lang="it-IT" sz="1400" dirty="0" err="1">
                <a:latin typeface="+mj-lt"/>
              </a:rPr>
              <a:t>ms</a:t>
            </a:r>
            <a:endParaRPr lang="it-IT" sz="1800" dirty="0">
              <a:latin typeface="+mj-lt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AA583A7-A81A-47BD-96FD-7FD8DDAFBC7B}"/>
              </a:ext>
            </a:extLst>
          </p:cNvPr>
          <p:cNvSpPr txBox="1"/>
          <p:nvPr/>
        </p:nvSpPr>
        <p:spPr>
          <a:xfrm>
            <a:off x="6999515" y="2298290"/>
            <a:ext cx="49511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Debris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ephemeris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predicted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by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U. Colangelo (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PoliMi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/Leonardo)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dirty="0">
              <a:solidFill>
                <a:srgbClr val="222222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4 out of 22 events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detected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(~20%)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err="1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mid</a:t>
            </a:r>
            <a:r>
              <a:rPr lang="it-IT" dirty="0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-high </a:t>
            </a:r>
            <a:r>
              <a:rPr lang="it-IT" dirty="0" err="1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object</a:t>
            </a:r>
            <a:r>
              <a:rPr lang="it-IT" dirty="0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dimensions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(~m)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err="1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mid</a:t>
            </a:r>
            <a:r>
              <a:rPr lang="it-IT" dirty="0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-high </a:t>
            </a:r>
            <a:r>
              <a:rPr lang="it-IT" dirty="0" err="1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orbit</a:t>
            </a:r>
            <a:r>
              <a:rPr lang="it-IT" dirty="0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 (Low-MEO and GEO)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time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scales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from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tens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of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ms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up to seconds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quasi-</a:t>
            </a:r>
            <a:r>
              <a:rPr lang="it-IT" dirty="0" err="1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simmetric</a:t>
            </a:r>
            <a:r>
              <a:rPr lang="it-IT" dirty="0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shape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65204698-540C-4E94-8348-1115A356174A}"/>
              </a:ext>
            </a:extLst>
          </p:cNvPr>
          <p:cNvSpPr txBox="1"/>
          <p:nvPr/>
        </p:nvSpPr>
        <p:spPr>
          <a:xfrm>
            <a:off x="6999515" y="4960164"/>
            <a:ext cx="4794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No LEO </a:t>
            </a:r>
            <a:r>
              <a:rPr lang="it-IT" sz="3600" b="1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object</a:t>
            </a:r>
            <a:r>
              <a:rPr lang="it-IT" sz="36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sz="3600" b="1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detected</a:t>
            </a:r>
            <a:r>
              <a:rPr lang="it-IT" sz="36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!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CBFC3B2-8238-4A76-B8AE-C4877E0A13F6}"/>
              </a:ext>
            </a:extLst>
          </p:cNvPr>
          <p:cNvSpPr txBox="1"/>
          <p:nvPr/>
        </p:nvSpPr>
        <p:spPr>
          <a:xfrm>
            <a:off x="7360255" y="5553242"/>
            <a:ext cx="4533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 </a:t>
            </a:r>
            <a:r>
              <a:rPr lang="it-IT" sz="2400" dirty="0" err="1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ephemeris</a:t>
            </a:r>
            <a:r>
              <a:rPr lang="it-IT" sz="2400" dirty="0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 </a:t>
            </a:r>
            <a:r>
              <a:rPr lang="it-IT" sz="2400" dirty="0" err="1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not</a:t>
            </a:r>
            <a:r>
              <a:rPr lang="it-IT" sz="2400" dirty="0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 </a:t>
            </a:r>
            <a:r>
              <a:rPr lang="it-IT" sz="2400" dirty="0" err="1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enough</a:t>
            </a:r>
            <a:r>
              <a:rPr lang="it-IT" sz="2400" dirty="0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 accurate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39" name="Segnaposto data 38">
            <a:extLst>
              <a:ext uri="{FF2B5EF4-FFF2-40B4-BE49-F238E27FC236}">
                <a16:creationId xmlns:a16="http://schemas.microsoft.com/office/drawing/2014/main" id="{FE470C42-90ED-4580-88B9-756B1410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08/05/2025</a:t>
            </a:r>
          </a:p>
        </p:txBody>
      </p:sp>
      <p:sp>
        <p:nvSpPr>
          <p:cNvPr id="40" name="Segnaposto piè di pagina 39">
            <a:extLst>
              <a:ext uri="{FF2B5EF4-FFF2-40B4-BE49-F238E27FC236}">
                <a16:creationId xmlns:a16="http://schemas.microsoft.com/office/drawing/2014/main" id="{C7777BF6-103E-4FD9-A2F5-E375ED165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Filippo Ambrosino - FRB Meeting 2025</a:t>
            </a:r>
          </a:p>
        </p:txBody>
      </p:sp>
      <p:sp>
        <p:nvSpPr>
          <p:cNvPr id="41" name="Segnaposto numero diapositiva 40">
            <a:extLst>
              <a:ext uri="{FF2B5EF4-FFF2-40B4-BE49-F238E27FC236}">
                <a16:creationId xmlns:a16="http://schemas.microsoft.com/office/drawing/2014/main" id="{43C3D470-73B4-41F4-B8AB-D5056879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02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EEF57709-E6DE-47EC-8121-71FDCF71FAFF}"/>
              </a:ext>
            </a:extLst>
          </p:cNvPr>
          <p:cNvSpPr txBox="1"/>
          <p:nvPr/>
        </p:nvSpPr>
        <p:spPr>
          <a:xfrm>
            <a:off x="5845" y="0"/>
            <a:ext cx="1218032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latin typeface="Palatino Linotype" panose="02040502050505030304" pitchFamily="18" charset="0"/>
              </a:rPr>
              <a:t>      </a:t>
            </a:r>
            <a:r>
              <a:rPr lang="it-IT" sz="4000" b="1" u="sng" dirty="0" err="1"/>
              <a:t>SiFAP-SoFT@Cassini</a:t>
            </a:r>
            <a:r>
              <a:rPr lang="it-IT" sz="4000" b="1" u="sng" dirty="0"/>
              <a:t>: INAF Techno Grant (100 k€)</a:t>
            </a:r>
            <a:r>
              <a:rPr lang="it-IT" sz="4000" b="1" dirty="0"/>
              <a:t>        </a:t>
            </a:r>
          </a:p>
        </p:txBody>
      </p:sp>
      <p:pic>
        <p:nvPicPr>
          <p:cNvPr id="1030" name="Picture 6" descr="Telescopio Cassini – INAF OAS Bologna">
            <a:extLst>
              <a:ext uri="{FF2B5EF4-FFF2-40B4-BE49-F238E27FC236}">
                <a16:creationId xmlns:a16="http://schemas.microsoft.com/office/drawing/2014/main" id="{0EAA86F1-F3EB-4691-9098-E6EC50701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1"/>
          <a:stretch/>
        </p:blipFill>
        <p:spPr bwMode="auto">
          <a:xfrm>
            <a:off x="419128" y="1023370"/>
            <a:ext cx="2513729" cy="165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0609A70-8299-4B8B-A545-9A0C9B56C8E9}"/>
              </a:ext>
            </a:extLst>
          </p:cNvPr>
          <p:cNvSpPr txBox="1"/>
          <p:nvPr/>
        </p:nvSpPr>
        <p:spPr>
          <a:xfrm>
            <a:off x="801250" y="658558"/>
            <a:ext cx="17494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1.5 m Cassini</a:t>
            </a:r>
            <a:endParaRPr lang="it-IT" sz="20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73D795D-8FC5-4864-91A0-CC85165CCB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35" y="1003192"/>
            <a:ext cx="3569677" cy="4759569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B31B61B-2FA3-453C-B15B-3A2D20569168}"/>
              </a:ext>
            </a:extLst>
          </p:cNvPr>
          <p:cNvSpPr txBox="1"/>
          <p:nvPr/>
        </p:nvSpPr>
        <p:spPr>
          <a:xfrm>
            <a:off x="7608912" y="865742"/>
            <a:ext cx="452863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 err="1">
                <a:solidFill>
                  <a:srgbClr val="222222"/>
                </a:solidFill>
                <a:sym typeface="Wingdings" panose="05000000000000000000" pitchFamily="2" charset="2"/>
              </a:rPr>
              <a:t>Simultaneous</a:t>
            </a:r>
            <a:r>
              <a:rPr lang="it-IT" sz="2800" b="1" dirty="0">
                <a:solidFill>
                  <a:srgbClr val="222222"/>
                </a:solidFill>
                <a:sym typeface="Wingdings" panose="05000000000000000000" pitchFamily="2" charset="2"/>
              </a:rPr>
              <a:t> </a:t>
            </a:r>
            <a:r>
              <a:rPr lang="it-IT" sz="2800" b="1" dirty="0" err="1">
                <a:solidFill>
                  <a:srgbClr val="222222"/>
                </a:solidFill>
                <a:sym typeface="Wingdings" panose="05000000000000000000" pitchFamily="2" charset="2"/>
              </a:rPr>
              <a:t>observations</a:t>
            </a:r>
            <a:r>
              <a:rPr lang="it-IT" sz="2800" b="1" dirty="0">
                <a:solidFill>
                  <a:srgbClr val="222222"/>
                </a:solidFill>
                <a:sym typeface="Wingdings" panose="05000000000000000000" pitchFamily="2" charset="2"/>
              </a:rPr>
              <a:t> with SiFAP2@TNG and NC</a:t>
            </a:r>
          </a:p>
          <a:p>
            <a:endParaRPr lang="it-IT" sz="1400" b="1" dirty="0">
              <a:solidFill>
                <a:srgbClr val="222222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50 – 100 </a:t>
            </a:r>
            <a:r>
              <a:rPr lang="it-IT" sz="2000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hr</a:t>
            </a:r>
            <a:r>
              <a:rPr lang="it-IT" sz="2000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it-IT" sz="2000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reserved</a:t>
            </a:r>
            <a:r>
              <a:rPr lang="it-IT" sz="2000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 per </a:t>
            </a:r>
            <a:r>
              <a:rPr lang="it-IT" sz="2000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semester</a:t>
            </a:r>
            <a:endParaRPr lang="it-IT" sz="2000" dirty="0">
              <a:solidFill>
                <a:srgbClr val="222222"/>
              </a:solidFill>
              <a:latin typeface="+mj-lt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FRBs</a:t>
            </a:r>
            <a:endParaRPr lang="it-IT" sz="2000" dirty="0">
              <a:solidFill>
                <a:srgbClr val="222222"/>
              </a:solidFill>
              <a:latin typeface="+mj-lt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Space </a:t>
            </a:r>
            <a:r>
              <a:rPr lang="it-IT" sz="2000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Debris</a:t>
            </a:r>
            <a:endParaRPr lang="it-IT" sz="2000" dirty="0">
              <a:solidFill>
                <a:srgbClr val="222222"/>
              </a:solidFill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733C50B-9D3F-4C93-98E8-5D81AC3EA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84" y="2884713"/>
            <a:ext cx="3806260" cy="200219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EEDA35C-8D3F-494E-82CF-31CD59E873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9" r="-1"/>
          <a:stretch/>
        </p:blipFill>
        <p:spPr>
          <a:xfrm>
            <a:off x="7970097" y="4565344"/>
            <a:ext cx="3806260" cy="183358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6CDCDC6-157C-4AB3-87D8-156E0CC4858F}"/>
              </a:ext>
            </a:extLst>
          </p:cNvPr>
          <p:cNvSpPr txBox="1"/>
          <p:nvPr/>
        </p:nvSpPr>
        <p:spPr>
          <a:xfrm>
            <a:off x="8039076" y="3332359"/>
            <a:ext cx="3929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200" b="1" u="sng" dirty="0">
                <a:solidFill>
                  <a:srgbClr val="222222"/>
                </a:solidFill>
                <a:sym typeface="Wingdings" panose="05000000000000000000" pitchFamily="2" charset="2"/>
              </a:rPr>
              <a:t>First </a:t>
            </a:r>
            <a:r>
              <a:rPr lang="it-IT" sz="2200" b="1" u="sng" dirty="0" err="1">
                <a:solidFill>
                  <a:srgbClr val="222222"/>
                </a:solidFill>
                <a:sym typeface="Wingdings" panose="05000000000000000000" pitchFamily="2" charset="2"/>
              </a:rPr>
              <a:t>tests</a:t>
            </a:r>
            <a:r>
              <a:rPr lang="it-IT" sz="2200" b="1" u="sng" dirty="0">
                <a:solidFill>
                  <a:srgbClr val="222222"/>
                </a:solidFill>
                <a:sym typeface="Wingdings" panose="05000000000000000000" pitchFamily="2" charset="2"/>
              </a:rPr>
              <a:t> are </a:t>
            </a:r>
            <a:r>
              <a:rPr lang="it-IT" sz="2200" b="1" u="sng" dirty="0" err="1">
                <a:solidFill>
                  <a:srgbClr val="222222"/>
                </a:solidFill>
                <a:sym typeface="Wingdings" panose="05000000000000000000" pitchFamily="2" charset="2"/>
              </a:rPr>
              <a:t>currently</a:t>
            </a:r>
            <a:r>
              <a:rPr lang="it-IT" sz="2200" b="1" u="sng" dirty="0">
                <a:solidFill>
                  <a:srgbClr val="222222"/>
                </a:solidFill>
                <a:sym typeface="Wingdings" panose="05000000000000000000" pitchFamily="2" charset="2"/>
              </a:rPr>
              <a:t> </a:t>
            </a:r>
            <a:r>
              <a:rPr lang="it-IT" sz="2200" b="1" u="sng" dirty="0" err="1">
                <a:solidFill>
                  <a:srgbClr val="222222"/>
                </a:solidFill>
                <a:sym typeface="Wingdings" panose="05000000000000000000" pitchFamily="2" charset="2"/>
              </a:rPr>
              <a:t>ongoing</a:t>
            </a:r>
            <a:endParaRPr lang="it-IT" sz="2200" b="1" u="sng" dirty="0">
              <a:solidFill>
                <a:srgbClr val="222222"/>
              </a:solidFill>
              <a:sym typeface="Wingdings" panose="05000000000000000000" pitchFamily="2" charset="2"/>
            </a:endParaRPr>
          </a:p>
          <a:p>
            <a:pPr>
              <a:defRPr/>
            </a:pPr>
            <a:endParaRPr lang="it-IT" sz="1400" b="1" dirty="0">
              <a:solidFill>
                <a:srgbClr val="222222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kumimoji="0" lang="it-IT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old</a:t>
            </a:r>
            <a:r>
              <a:rPr kumimoji="0" lang="it-IT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detectors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it-IT" dirty="0" err="1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old</a:t>
            </a:r>
            <a:r>
              <a:rPr lang="it-IT" dirty="0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Calibri Light" panose="020F0302020204030204"/>
                <a:sym typeface="Wingdings" panose="05000000000000000000" pitchFamily="2" charset="2"/>
              </a:rPr>
              <a:t>electronics</a:t>
            </a:r>
            <a:endParaRPr kumimoji="0" lang="it-IT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10" name="Segnaposto data 9">
            <a:extLst>
              <a:ext uri="{FF2B5EF4-FFF2-40B4-BE49-F238E27FC236}">
                <a16:creationId xmlns:a16="http://schemas.microsoft.com/office/drawing/2014/main" id="{5BD7712A-7276-47E8-B219-0D95584D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08/05/2025</a:t>
            </a:r>
          </a:p>
        </p:txBody>
      </p:sp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4528CD21-6CAA-4E37-B02F-5FEDB03F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Filippo Ambrosino - FRB Meeting 2025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125B11D6-D994-439C-8A4C-0E945F2D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198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A8C65A-51E2-49D2-99F9-2BC05FFB2504}"/>
              </a:ext>
            </a:extLst>
          </p:cNvPr>
          <p:cNvSpPr txBox="1"/>
          <p:nvPr/>
        </p:nvSpPr>
        <p:spPr>
          <a:xfrm>
            <a:off x="541149" y="0"/>
            <a:ext cx="1110970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latin typeface="Palatino Linotype" panose="02040502050505030304" pitchFamily="18" charset="0"/>
              </a:rPr>
              <a:t>      </a:t>
            </a:r>
            <a:r>
              <a:rPr lang="it-IT" sz="4000" b="1" u="sng" dirty="0" err="1"/>
              <a:t>eSiFAP@TNG</a:t>
            </a:r>
            <a:r>
              <a:rPr lang="it-IT" sz="4000" b="1" u="sng" dirty="0"/>
              <a:t>: PNRR/CTA+ project (~600 k€)</a:t>
            </a:r>
            <a:r>
              <a:rPr lang="it-IT" sz="4000" b="1" dirty="0"/>
              <a:t>       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BDDE2B-1070-4873-AA44-317F15C076C7}"/>
              </a:ext>
            </a:extLst>
          </p:cNvPr>
          <p:cNvCxnSpPr>
            <a:cxnSpLocks/>
          </p:cNvCxnSpPr>
          <p:nvPr/>
        </p:nvCxnSpPr>
        <p:spPr>
          <a:xfrm flipV="1">
            <a:off x="1748742" y="5950267"/>
            <a:ext cx="1250330" cy="5347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133BB53-DB09-4E04-B38E-FC02CD6F1A73}"/>
              </a:ext>
            </a:extLst>
          </p:cNvPr>
          <p:cNvSpPr/>
          <p:nvPr/>
        </p:nvSpPr>
        <p:spPr>
          <a:xfrm>
            <a:off x="98455" y="3700588"/>
            <a:ext cx="1681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u="sng" dirty="0">
                <a:latin typeface="+mj-lt"/>
              </a:rPr>
              <a:t>AdOpt box</a:t>
            </a:r>
          </a:p>
        </p:txBody>
      </p:sp>
      <p:sp>
        <p:nvSpPr>
          <p:cNvPr id="14" name="Freccia a destra 44">
            <a:extLst>
              <a:ext uri="{FF2B5EF4-FFF2-40B4-BE49-F238E27FC236}">
                <a16:creationId xmlns:a16="http://schemas.microsoft.com/office/drawing/2014/main" id="{06896A61-D27B-4780-8906-44DCCF956261}"/>
              </a:ext>
            </a:extLst>
          </p:cNvPr>
          <p:cNvSpPr/>
          <p:nvPr/>
        </p:nvSpPr>
        <p:spPr>
          <a:xfrm>
            <a:off x="3231317" y="5929763"/>
            <a:ext cx="591974" cy="581025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46">
            <a:extLst>
              <a:ext uri="{FF2B5EF4-FFF2-40B4-BE49-F238E27FC236}">
                <a16:creationId xmlns:a16="http://schemas.microsoft.com/office/drawing/2014/main" id="{2A7D56F3-DE83-4BBB-BE47-C29E3F2EBD66}"/>
              </a:ext>
            </a:extLst>
          </p:cNvPr>
          <p:cNvSpPr txBox="1"/>
          <p:nvPr/>
        </p:nvSpPr>
        <p:spPr>
          <a:xfrm>
            <a:off x="3823292" y="5968964"/>
            <a:ext cx="7694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Optical/</a:t>
            </a:r>
            <a:r>
              <a:rPr lang="en-US" sz="2400" b="1" dirty="0" err="1">
                <a:solidFill>
                  <a:srgbClr val="00B050"/>
                </a:solidFill>
              </a:rPr>
              <a:t>nIR</a:t>
            </a:r>
            <a:r>
              <a:rPr lang="en-US" sz="2400" b="1" dirty="0">
                <a:solidFill>
                  <a:srgbClr val="00B050"/>
                </a:solidFill>
              </a:rPr>
              <a:t> simultaneous fast photometry and polarimetry</a:t>
            </a:r>
            <a:endParaRPr lang="it-IT" sz="2400" dirty="0">
              <a:solidFill>
                <a:srgbClr val="00B05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B1F2C5F-5B97-45A9-9D9D-4F51BFADA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749" y="652499"/>
            <a:ext cx="8986695" cy="5167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95C984-1248-40F5-B070-485C4E97F0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60" r="55185" b="39382"/>
          <a:stretch/>
        </p:blipFill>
        <p:spPr>
          <a:xfrm>
            <a:off x="93133" y="4223809"/>
            <a:ext cx="2905939" cy="24976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B92CF9-4E9A-42D5-8274-95D0041977E5}"/>
              </a:ext>
            </a:extLst>
          </p:cNvPr>
          <p:cNvCxnSpPr>
            <a:cxnSpLocks/>
          </p:cNvCxnSpPr>
          <p:nvPr/>
        </p:nvCxnSpPr>
        <p:spPr>
          <a:xfrm flipV="1">
            <a:off x="1676400" y="652499"/>
            <a:ext cx="1436349" cy="46281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1">
            <a:extLst>
              <a:ext uri="{FF2B5EF4-FFF2-40B4-BE49-F238E27FC236}">
                <a16:creationId xmlns:a16="http://schemas.microsoft.com/office/drawing/2014/main" id="{E54BBB04-0080-42F1-8EA5-9D709B528AC8}"/>
              </a:ext>
            </a:extLst>
          </p:cNvPr>
          <p:cNvCxnSpPr>
            <a:cxnSpLocks/>
          </p:cNvCxnSpPr>
          <p:nvPr/>
        </p:nvCxnSpPr>
        <p:spPr>
          <a:xfrm flipV="1">
            <a:off x="1748742" y="5820295"/>
            <a:ext cx="1364007" cy="6647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>
            <a:extLst>
              <a:ext uri="{FF2B5EF4-FFF2-40B4-BE49-F238E27FC236}">
                <a16:creationId xmlns:a16="http://schemas.microsoft.com/office/drawing/2014/main" id="{A6902110-07CC-411F-B27F-9020BB89E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9"/>
          <a:stretch/>
        </p:blipFill>
        <p:spPr bwMode="auto">
          <a:xfrm>
            <a:off x="92556" y="872642"/>
            <a:ext cx="2285862" cy="188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36DCB8F-2182-47CD-B0E2-AADD89881132}"/>
              </a:ext>
            </a:extLst>
          </p:cNvPr>
          <p:cNvSpPr txBox="1"/>
          <p:nvPr/>
        </p:nvSpPr>
        <p:spPr>
          <a:xfrm>
            <a:off x="597087" y="507831"/>
            <a:ext cx="1276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3.6m TNG</a:t>
            </a:r>
            <a:endParaRPr lang="it-IT" sz="20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F5C04C-741B-476F-BD1C-D8E49178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Filippo Ambrosino - FRB Meeting 2025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F58AB3-69B8-4FC2-8287-2770C860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7376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135200" y="0"/>
            <a:ext cx="7859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err="1"/>
              <a:t>Conclusions</a:t>
            </a:r>
            <a:r>
              <a:rPr lang="it-IT" sz="4000" b="1" dirty="0"/>
              <a:t> and future </a:t>
            </a:r>
            <a:r>
              <a:rPr lang="it-IT" sz="4000" b="1" dirty="0" err="1"/>
              <a:t>perspectives</a:t>
            </a:r>
            <a:endParaRPr lang="it-IT" sz="1600" b="1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0" y="541254"/>
            <a:ext cx="12191999" cy="623510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185392" tIns="90000" rIns="185392" bIns="9000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2540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it-IT" b="1" dirty="0">
                <a:solidFill>
                  <a:srgbClr val="FF0000"/>
                </a:solidFill>
                <a:latin typeface="+mj-lt"/>
                <a:ea typeface="ＭＳ Ｐゴシック" charset="0"/>
                <a:cs typeface="Calibri"/>
              </a:rPr>
              <a:t>SiFAP2@TNG</a:t>
            </a:r>
          </a:p>
          <a:p>
            <a:pPr marL="0" indent="0" defTabSz="325401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endParaRPr lang="it-IT" sz="1200" b="1" dirty="0">
              <a:solidFill>
                <a:srgbClr val="FF0000"/>
              </a:solidFill>
              <a:ea typeface="ＭＳ Ｐゴシック" charset="0"/>
              <a:cs typeface="Calibri"/>
            </a:endParaRPr>
          </a:p>
          <a:p>
            <a:pPr lvl="1" defTabSz="325401">
              <a:buClrTx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it-IT" sz="1800" b="1" dirty="0">
                <a:solidFill>
                  <a:schemeClr val="tx1"/>
                </a:solidFill>
                <a:ea typeface="ＭＳ Ｐゴシック" charset="0"/>
                <a:cs typeface="Calibri"/>
                <a:sym typeface="Wingdings" panose="05000000000000000000" pitchFamily="2" charset="2"/>
              </a:rPr>
              <a:t> More </a:t>
            </a:r>
            <a:r>
              <a:rPr lang="it-IT" sz="1800" b="1" dirty="0" err="1">
                <a:solidFill>
                  <a:schemeClr val="tx1"/>
                </a:solidFill>
                <a:ea typeface="ＭＳ Ｐゴシック" charset="0"/>
                <a:cs typeface="Calibri"/>
                <a:sym typeface="Wingdings" panose="05000000000000000000" pitchFamily="2" charset="2"/>
              </a:rPr>
              <a:t>than</a:t>
            </a:r>
            <a:r>
              <a:rPr lang="it-IT" sz="1800" b="1" dirty="0">
                <a:solidFill>
                  <a:schemeClr val="tx1"/>
                </a:solidFill>
                <a:ea typeface="ＭＳ Ｐゴシック" charset="0"/>
                <a:cs typeface="Calibri"/>
                <a:sym typeface="Wingdings" panose="05000000000000000000" pitchFamily="2" charset="2"/>
              </a:rPr>
              <a:t> 450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impulsive events (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FOBs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) 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detected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so far from 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different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class of sources</a:t>
            </a:r>
          </a:p>
          <a:p>
            <a:pPr lvl="1" defTabSz="325401">
              <a:buClrTx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it-IT" sz="1800" b="1" dirty="0">
                <a:solidFill>
                  <a:schemeClr val="tx1"/>
                </a:solidFill>
                <a:ea typeface="ＭＳ Ｐゴシック" charset="0"/>
                <a:cs typeface="Calibri"/>
                <a:sym typeface="Wingdings" panose="05000000000000000000" pitchFamily="2" charset="2"/>
              </a:rPr>
              <a:t> ~1.5 </a:t>
            </a:r>
            <a:r>
              <a:rPr lang="it-IT" sz="1800" b="1" dirty="0" err="1">
                <a:solidFill>
                  <a:schemeClr val="tx1"/>
                </a:solidFill>
                <a:ea typeface="ＭＳ Ｐゴシック" charset="0"/>
                <a:cs typeface="Calibri"/>
                <a:sym typeface="Wingdings" panose="05000000000000000000" pitchFamily="2" charset="2"/>
              </a:rPr>
              <a:t>FOBs</a:t>
            </a:r>
            <a:r>
              <a:rPr lang="it-IT" sz="1800" b="1" dirty="0">
                <a:solidFill>
                  <a:schemeClr val="tx1"/>
                </a:solidFill>
                <a:ea typeface="ＭＳ Ｐゴシック" charset="0"/>
                <a:cs typeface="Calibri"/>
                <a:sym typeface="Wingdings" panose="05000000000000000000" pitchFamily="2" charset="2"/>
              </a:rPr>
              <a:t>/</a:t>
            </a:r>
            <a:r>
              <a:rPr lang="it-IT" sz="1800" b="1" dirty="0" err="1">
                <a:solidFill>
                  <a:schemeClr val="tx1"/>
                </a:solidFill>
                <a:ea typeface="ＭＳ Ｐゴシック" charset="0"/>
                <a:cs typeface="Calibri"/>
                <a:sym typeface="Wingdings" panose="05000000000000000000" pitchFamily="2" charset="2"/>
              </a:rPr>
              <a:t>hr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on 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average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endParaRPr lang="it-IT" sz="1800" dirty="0">
              <a:solidFill>
                <a:srgbClr val="FF0000"/>
              </a:solidFill>
              <a:latin typeface="+mj-lt"/>
              <a:ea typeface="ＭＳ Ｐゴシック" charset="0"/>
              <a:cs typeface="Calibri"/>
              <a:sym typeface="Wingdings" panose="05000000000000000000" pitchFamily="2" charset="2"/>
            </a:endParaRPr>
          </a:p>
          <a:p>
            <a:pPr lvl="1" defTabSz="325401">
              <a:buClrTx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it-IT" sz="1800" b="1" dirty="0">
                <a:solidFill>
                  <a:schemeClr val="tx1"/>
                </a:solidFill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r>
              <a:rPr lang="it-IT" sz="1800" b="1" dirty="0" err="1">
                <a:solidFill>
                  <a:schemeClr val="tx1"/>
                </a:solidFill>
                <a:ea typeface="ＭＳ Ｐゴシック" charset="0"/>
                <a:cs typeface="Calibri"/>
                <a:sym typeface="Wingdings" panose="05000000000000000000" pitchFamily="2" charset="2"/>
              </a:rPr>
              <a:t>Very</a:t>
            </a:r>
            <a:r>
              <a:rPr lang="it-IT" sz="1800" b="1" dirty="0">
                <a:solidFill>
                  <a:schemeClr val="tx1"/>
                </a:solidFill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r>
              <a:rPr lang="it-IT" sz="1800" b="1" dirty="0" err="1">
                <a:solidFill>
                  <a:schemeClr val="tx1"/>
                </a:solidFill>
                <a:ea typeface="ＭＳ Ｐゴシック" charset="0"/>
                <a:cs typeface="Calibri"/>
                <a:sym typeface="Wingdings" panose="05000000000000000000" pitchFamily="2" charset="2"/>
              </a:rPr>
              <a:t>interesting</a:t>
            </a:r>
            <a:r>
              <a:rPr lang="it-IT" sz="1800" b="1" dirty="0">
                <a:solidFill>
                  <a:schemeClr val="tx1"/>
                </a:solidFill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r>
              <a:rPr lang="it-IT" sz="1800" b="1" dirty="0" err="1">
                <a:solidFill>
                  <a:schemeClr val="tx1"/>
                </a:solidFill>
                <a:ea typeface="ＭＳ Ｐゴシック" charset="0"/>
                <a:cs typeface="Calibri"/>
                <a:sym typeface="Wingdings" panose="05000000000000000000" pitchFamily="2" charset="2"/>
              </a:rPr>
              <a:t>excess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from the 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magnetar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r>
              <a:rPr lang="it-IT" sz="1800" b="1" dirty="0">
                <a:solidFill>
                  <a:schemeClr val="tx1"/>
                </a:solidFill>
                <a:ea typeface="ＭＳ Ｐゴシック" charset="0"/>
                <a:cs typeface="Calibri"/>
                <a:sym typeface="Wingdings" panose="05000000000000000000" pitchFamily="2" charset="2"/>
              </a:rPr>
              <a:t>SGR 1935+2154</a:t>
            </a:r>
          </a:p>
          <a:p>
            <a:pPr lvl="1" defTabSz="325401">
              <a:buClrTx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it-IT" sz="1800" b="1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Ongoing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campaigns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on (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repeating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) 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FRBs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(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expecially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FRB 20180916B)</a:t>
            </a:r>
            <a:endParaRPr lang="it-IT" sz="1800" dirty="0">
              <a:solidFill>
                <a:srgbClr val="002060"/>
              </a:solidFill>
              <a:latin typeface="+mj-lt"/>
              <a:ea typeface="ＭＳ Ｐゴシック" charset="0"/>
              <a:cs typeface="Calibri"/>
            </a:endParaRPr>
          </a:p>
          <a:p>
            <a:pPr marL="0" indent="0" defTabSz="325401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it-IT" sz="1600" dirty="0">
                <a:solidFill>
                  <a:srgbClr val="002060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			</a:t>
            </a:r>
            <a:r>
              <a:rPr lang="it-IT" sz="15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 Optical </a:t>
            </a:r>
            <a:r>
              <a:rPr lang="it-IT" sz="15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upper</a:t>
            </a:r>
            <a:r>
              <a:rPr lang="it-IT" sz="15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limit</a:t>
            </a:r>
            <a:r>
              <a:rPr lang="it-IT" sz="15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at</a:t>
            </a:r>
            <a:r>
              <a:rPr lang="it-IT" sz="15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1.02 </a:t>
            </a:r>
            <a:r>
              <a:rPr lang="it-IT" sz="15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mJy</a:t>
            </a:r>
            <a:r>
              <a:rPr lang="it-IT" sz="15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ms</a:t>
            </a:r>
            <a:r>
              <a:rPr lang="it-IT" sz="15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</a:p>
          <a:p>
            <a:pPr lvl="1" defTabSz="325401">
              <a:buClrTx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Collaboration with 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PoliMi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/Leonardo for 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space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debris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monitoring</a:t>
            </a:r>
          </a:p>
          <a:p>
            <a:pPr marL="822960" lvl="3" indent="0" defTabSz="325401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it-IT" sz="14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 </a:t>
            </a:r>
            <a:r>
              <a:rPr lang="it-IT" sz="15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4 events </a:t>
            </a:r>
            <a:r>
              <a:rPr lang="it-IT" sz="15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detected</a:t>
            </a:r>
            <a:r>
              <a:rPr lang="it-IT" sz="15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out of 22</a:t>
            </a:r>
          </a:p>
          <a:p>
            <a:pPr marL="822960" lvl="3" indent="0" defTabSz="325401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it-IT" sz="15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	 </a:t>
            </a:r>
            <a:r>
              <a:rPr lang="it-IT" sz="15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mid</a:t>
            </a:r>
            <a:r>
              <a:rPr lang="it-IT" sz="15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-high </a:t>
            </a:r>
            <a:r>
              <a:rPr lang="it-IT" sz="15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orbit</a:t>
            </a:r>
            <a:r>
              <a:rPr lang="it-IT" sz="15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(low-MEO and GEO) and </a:t>
            </a:r>
            <a:r>
              <a:rPr lang="it-IT" sz="15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dimensions</a:t>
            </a:r>
            <a:r>
              <a:rPr lang="it-IT" sz="15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(~m)</a:t>
            </a:r>
          </a:p>
          <a:p>
            <a:pPr marL="0" indent="0" defTabSz="325401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			</a:t>
            </a:r>
            <a:endParaRPr lang="it-IT" sz="2000" dirty="0">
              <a:solidFill>
                <a:srgbClr val="7030A0"/>
              </a:solidFill>
              <a:latin typeface="+mj-lt"/>
              <a:ea typeface="ＭＳ Ｐゴシック" charset="0"/>
              <a:cs typeface="Calibri"/>
            </a:endParaRPr>
          </a:p>
          <a:p>
            <a:pPr defTabSz="325401">
              <a:spcBef>
                <a:spcPts val="0"/>
              </a:spcBef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it-IT" b="1" dirty="0" err="1">
                <a:solidFill>
                  <a:srgbClr val="8708A0"/>
                </a:solidFill>
                <a:latin typeface="+mj-lt"/>
                <a:ea typeface="ＭＳ Ｐゴシック" charset="0"/>
                <a:cs typeface="Calibri"/>
              </a:rPr>
              <a:t>Technological</a:t>
            </a:r>
            <a:r>
              <a:rPr lang="it-IT" b="1" dirty="0">
                <a:solidFill>
                  <a:srgbClr val="8708A0"/>
                </a:solidFill>
                <a:latin typeface="+mj-lt"/>
                <a:ea typeface="ＭＳ Ｐゴシック" charset="0"/>
                <a:cs typeface="Calibri"/>
              </a:rPr>
              <a:t> </a:t>
            </a:r>
            <a:r>
              <a:rPr lang="it-IT" b="1" dirty="0" err="1">
                <a:solidFill>
                  <a:srgbClr val="8708A0"/>
                </a:solidFill>
                <a:latin typeface="+mj-lt"/>
                <a:ea typeface="ＭＳ Ｐゴシック" charset="0"/>
                <a:cs typeface="Calibri"/>
              </a:rPr>
              <a:t>improvements</a:t>
            </a:r>
            <a:endParaRPr lang="it-IT" b="1" dirty="0">
              <a:solidFill>
                <a:srgbClr val="8708A0"/>
              </a:solidFill>
              <a:latin typeface="+mj-lt"/>
              <a:ea typeface="ＭＳ Ｐゴシック" charset="0"/>
              <a:cs typeface="Calibri"/>
            </a:endParaRPr>
          </a:p>
          <a:p>
            <a:pPr defTabSz="325401">
              <a:spcBef>
                <a:spcPts val="0"/>
              </a:spcBef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endParaRPr lang="it-IT" sz="1200" dirty="0">
              <a:solidFill>
                <a:srgbClr val="8708A0"/>
              </a:solidFill>
              <a:latin typeface="+mj-lt"/>
              <a:ea typeface="ＭＳ Ｐゴシック" charset="0"/>
              <a:cs typeface="Calibri"/>
            </a:endParaRPr>
          </a:p>
          <a:p>
            <a:pPr marL="617220" lvl="1" indent="-342900" defTabSz="325401">
              <a:lnSpc>
                <a:spcPct val="150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it-IT" sz="1800" dirty="0">
                <a:solidFill>
                  <a:schemeClr val="tx1"/>
                </a:solidFill>
                <a:ea typeface="ＭＳ Ｐゴシック" charset="0"/>
                <a:cs typeface="Calibri"/>
                <a:sym typeface="Wingdings" panose="05000000000000000000" pitchFamily="2" charset="2"/>
              </a:rPr>
              <a:t>INAF</a:t>
            </a:r>
            <a:r>
              <a:rPr lang="it-IT" sz="1800" b="1" dirty="0">
                <a:solidFill>
                  <a:schemeClr val="tx1"/>
                </a:solidFill>
                <a:ea typeface="ＭＳ Ｐゴシック" charset="0"/>
                <a:cs typeface="Calibri"/>
                <a:sym typeface="Wingdings" panose="05000000000000000000" pitchFamily="2" charset="2"/>
              </a:rPr>
              <a:t> Techno Grant (100 k€)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to build up a new 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instrument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(</a:t>
            </a:r>
            <a:r>
              <a:rPr lang="it-IT" sz="1800" b="1" dirty="0" err="1">
                <a:solidFill>
                  <a:schemeClr val="tx1"/>
                </a:solidFill>
                <a:ea typeface="ＭＳ Ｐゴシック" charset="0"/>
                <a:cs typeface="Calibri"/>
                <a:sym typeface="Wingdings" panose="05000000000000000000" pitchFamily="2" charset="2"/>
              </a:rPr>
              <a:t>SiFAP-SoFT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) to be 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mounted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at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r>
              <a:rPr lang="it-IT" sz="1800" b="1" dirty="0">
                <a:solidFill>
                  <a:schemeClr val="tx1"/>
                </a:solidFill>
                <a:ea typeface="ＭＳ Ｐゴシック" charset="0"/>
                <a:cs typeface="Calibri"/>
                <a:sym typeface="Wingdings" panose="05000000000000000000" pitchFamily="2" charset="2"/>
              </a:rPr>
              <a:t>1.5 m Cassini </a:t>
            </a:r>
            <a:r>
              <a:rPr lang="it-IT" sz="1800" b="1" dirty="0" err="1">
                <a:solidFill>
                  <a:schemeClr val="tx1"/>
                </a:solidFill>
                <a:ea typeface="ＭＳ Ｐゴシック" charset="0"/>
                <a:cs typeface="Calibri"/>
                <a:sym typeface="Wingdings" panose="05000000000000000000" pitchFamily="2" charset="2"/>
              </a:rPr>
              <a:t>Telecope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(Loiano) </a:t>
            </a:r>
          </a:p>
          <a:p>
            <a:pPr marL="891540" lvl="2" indent="-342900" defTabSz="325401">
              <a:lnSpc>
                <a:spcPct val="150000"/>
              </a:lnSpc>
              <a:spcBef>
                <a:spcPts val="0"/>
              </a:spcBef>
              <a:buClrTx/>
              <a:buSzTx/>
              <a:buFont typeface="+mj-lt"/>
              <a:buAutoNum type="alphaL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kumimoji="0" 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50 – 100 </a:t>
            </a:r>
            <a:r>
              <a:rPr kumimoji="0" lang="it-IT" sz="15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hr</a:t>
            </a:r>
            <a:r>
              <a:rPr kumimoji="0" 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r>
              <a:rPr kumimoji="0" lang="it-IT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reserved</a:t>
            </a:r>
            <a:r>
              <a:rPr kumimoji="0" 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for </a:t>
            </a:r>
            <a:r>
              <a:rPr kumimoji="0" lang="it-IT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simultaneous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optical </a:t>
            </a:r>
            <a:r>
              <a:rPr kumimoji="0" lang="it-IT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observations</a:t>
            </a:r>
            <a:r>
              <a:rPr kumimoji="0" 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on </a:t>
            </a:r>
            <a:r>
              <a:rPr kumimoji="0" lang="it-IT" sz="15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FRBs</a:t>
            </a:r>
            <a:r>
              <a:rPr lang="it-IT" sz="15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and </a:t>
            </a:r>
            <a:r>
              <a:rPr lang="it-IT" sz="15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space</a:t>
            </a:r>
            <a:r>
              <a:rPr lang="it-IT" sz="15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debris</a:t>
            </a:r>
            <a:r>
              <a:rPr kumimoji="0" 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</a:p>
          <a:p>
            <a:pPr marL="891540" lvl="2" indent="-342900" defTabSz="325401">
              <a:lnSpc>
                <a:spcPct val="150000"/>
              </a:lnSpc>
              <a:spcBef>
                <a:spcPts val="0"/>
              </a:spcBef>
              <a:buClrTx/>
              <a:buSzTx/>
              <a:buFont typeface="+mj-lt"/>
              <a:buAutoNum type="alphaL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it-IT" sz="15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possibly</a:t>
            </a:r>
            <a:r>
              <a:rPr lang="it-IT" sz="15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r>
              <a:rPr lang="it-IT" sz="1500" b="1" dirty="0" err="1">
                <a:solidFill>
                  <a:srgbClr val="00B050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move</a:t>
            </a:r>
            <a:r>
              <a:rPr lang="it-IT" sz="1500" b="1" dirty="0">
                <a:solidFill>
                  <a:srgbClr val="00B050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the </a:t>
            </a:r>
            <a:r>
              <a:rPr lang="it-IT" sz="1500" b="1" dirty="0" err="1">
                <a:solidFill>
                  <a:srgbClr val="00B050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instrument</a:t>
            </a:r>
            <a:r>
              <a:rPr lang="it-IT" sz="1500" b="1" dirty="0">
                <a:solidFill>
                  <a:srgbClr val="00B050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to South facilities</a:t>
            </a:r>
            <a:r>
              <a:rPr kumimoji="0" 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endParaRPr lang="it-IT" sz="1500" dirty="0">
              <a:solidFill>
                <a:schemeClr val="tx1"/>
              </a:solidFill>
              <a:latin typeface="+mj-lt"/>
              <a:ea typeface="ＭＳ Ｐゴシック" charset="0"/>
              <a:cs typeface="Calibri"/>
              <a:sym typeface="Wingdings" panose="05000000000000000000" pitchFamily="2" charset="2"/>
            </a:endParaRPr>
          </a:p>
          <a:p>
            <a:pPr marL="617220" lvl="1" indent="-342900" defTabSz="325401">
              <a:lnSpc>
                <a:spcPct val="150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PNRR/CTA+ </a:t>
            </a:r>
            <a:r>
              <a:rPr lang="it-IT" sz="1800" b="1" dirty="0">
                <a:solidFill>
                  <a:schemeClr val="tx1"/>
                </a:solidFill>
                <a:ea typeface="ＭＳ Ｐゴシック" charset="0"/>
                <a:cs typeface="Calibri"/>
                <a:sym typeface="Wingdings" panose="05000000000000000000" pitchFamily="2" charset="2"/>
              </a:rPr>
              <a:t>project fundings (~600 k€)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to build up a new 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instrument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(</a:t>
            </a:r>
            <a:r>
              <a:rPr lang="it-IT" sz="1800" b="1" dirty="0" err="1">
                <a:solidFill>
                  <a:schemeClr val="tx1"/>
                </a:solidFill>
                <a:ea typeface="ＭＳ Ｐゴシック" charset="0"/>
                <a:cs typeface="Calibri"/>
                <a:sym typeface="Wingdings" panose="05000000000000000000" pitchFamily="2" charset="2"/>
              </a:rPr>
              <a:t>eSiFAP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) to be 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mounted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at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r>
              <a:rPr lang="it-IT" sz="1800" b="1" dirty="0">
                <a:solidFill>
                  <a:schemeClr val="tx1"/>
                </a:solidFill>
                <a:ea typeface="ＭＳ Ｐゴシック" charset="0"/>
                <a:cs typeface="Calibri"/>
                <a:sym typeface="Wingdings" panose="05000000000000000000" pitchFamily="2" charset="2"/>
              </a:rPr>
              <a:t>3.6 m TNG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(ORM) </a:t>
            </a:r>
          </a:p>
          <a:p>
            <a:pPr marL="891540" lvl="2" indent="-342900" defTabSz="325401">
              <a:lnSpc>
                <a:spcPct val="150000"/>
              </a:lnSpc>
              <a:spcBef>
                <a:spcPts val="0"/>
              </a:spcBef>
              <a:buClrTx/>
              <a:buSzTx/>
              <a:buFont typeface="+mj-lt"/>
              <a:buAutoNum type="alphaL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kumimoji="0" lang="it-IT" sz="15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simultaneous</a:t>
            </a:r>
            <a:r>
              <a:rPr kumimoji="0" 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fast </a:t>
            </a:r>
            <a:r>
              <a:rPr kumimoji="0" lang="it-IT" sz="15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photometry</a:t>
            </a:r>
            <a:r>
              <a:rPr kumimoji="0" 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in the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optical/</a:t>
            </a:r>
            <a:r>
              <a:rPr kumimoji="0" lang="it-IT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nIR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r>
              <a:rPr kumimoji="0" lang="it-IT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bands</a:t>
            </a:r>
            <a:endParaRPr kumimoji="0" lang="it-IT" sz="1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ＭＳ Ｐゴシック" charset="0"/>
              <a:cs typeface="Calibri"/>
              <a:sym typeface="Wingdings" panose="05000000000000000000" pitchFamily="2" charset="2"/>
            </a:endParaRPr>
          </a:p>
          <a:p>
            <a:pPr marL="891540" lvl="2" indent="-342900" defTabSz="325401">
              <a:lnSpc>
                <a:spcPct val="150000"/>
              </a:lnSpc>
              <a:spcBef>
                <a:spcPts val="0"/>
              </a:spcBef>
              <a:buClrTx/>
              <a:buSzTx/>
              <a:buFont typeface="+mj-lt"/>
              <a:buAutoNum type="alphaL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kumimoji="0" lang="it-IT" sz="15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simultaneous</a:t>
            </a:r>
            <a:r>
              <a:rPr kumimoji="0" 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optical </a:t>
            </a:r>
            <a:r>
              <a:rPr kumimoji="0" lang="it-IT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observations</a:t>
            </a:r>
            <a:r>
              <a:rPr kumimoji="0" 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on CTA targets (blazars, </a:t>
            </a:r>
            <a:r>
              <a:rPr kumimoji="0" lang="it-IT" sz="15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pulsars</a:t>
            </a:r>
            <a:r>
              <a:rPr kumimoji="0" 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, </a:t>
            </a:r>
            <a:r>
              <a:rPr kumimoji="0" lang="it-IT" sz="15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magnetars</a:t>
            </a:r>
            <a:r>
              <a:rPr kumimoji="0" 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), </a:t>
            </a:r>
            <a:r>
              <a:rPr kumimoji="0" lang="it-IT" sz="15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FRBs</a:t>
            </a:r>
            <a:r>
              <a:rPr kumimoji="0" 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, </a:t>
            </a:r>
            <a:r>
              <a:rPr lang="it-IT" sz="15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space</a:t>
            </a:r>
            <a:r>
              <a:rPr lang="it-IT" sz="15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debris</a:t>
            </a:r>
            <a:endParaRPr lang="it-IT" sz="1500" dirty="0">
              <a:solidFill>
                <a:schemeClr val="tx1"/>
              </a:solidFill>
              <a:latin typeface="+mj-lt"/>
              <a:ea typeface="ＭＳ Ｐゴシック" charset="0"/>
              <a:cs typeface="Calibri"/>
              <a:sym typeface="Wingdings" panose="05000000000000000000" pitchFamily="2" charset="2"/>
            </a:endParaRPr>
          </a:p>
          <a:p>
            <a:pPr marL="0" indent="0" defTabSz="325401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it-IT" sz="1800" dirty="0">
                <a:solidFill>
                  <a:schemeClr val="tx1"/>
                </a:solidFill>
                <a:latin typeface="+mj-lt"/>
                <a:ea typeface="ＭＳ Ｐゴシック" charset="0"/>
                <a:cs typeface="Calibri"/>
                <a:sym typeface="Wingdings" panose="05000000000000000000" pitchFamily="2" charset="2"/>
              </a:rPr>
              <a:t>	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85" y="1747780"/>
            <a:ext cx="3297310" cy="1143466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184D6B-AF05-4898-B5A2-ECE7BDCB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228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i.ytimg.com/vi/AYZz_qYw_j4/maxresdefault.jpg">
            <a:extLst>
              <a:ext uri="{FF2B5EF4-FFF2-40B4-BE49-F238E27FC236}">
                <a16:creationId xmlns:a16="http://schemas.microsoft.com/office/drawing/2014/main" id="{73D68573-8611-40BD-9594-CFD3A360D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5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569142" y="-1580"/>
            <a:ext cx="2983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/>
              <a:t>SiFAP2@TNG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96907" y="6136700"/>
            <a:ext cx="3421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Nasmyth</a:t>
            </a:r>
            <a:r>
              <a:rPr lang="it-IT" sz="3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A focus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3246328" y="731144"/>
            <a:ext cx="5271743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2400" b="1" i="0" u="none" strike="noStrike" dirty="0">
                <a:solidFill>
                  <a:srgbClr val="000000"/>
                </a:solidFill>
                <a:effectLst/>
                <a:latin typeface="+mj-lt"/>
              </a:rPr>
              <a:t>http://www.tng.iac.es/instruments/sifap2/</a:t>
            </a:r>
            <a:endParaRPr lang="it-IT" sz="2400" dirty="0">
              <a:solidFill>
                <a:srgbClr val="222222"/>
              </a:solidFill>
              <a:latin typeface="+mj-lt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6" y="1022943"/>
            <a:ext cx="2936652" cy="1018394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" y="2094786"/>
            <a:ext cx="7432220" cy="4757482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5BDB7115-E142-40A9-8319-34D8519567D0}"/>
              </a:ext>
            </a:extLst>
          </p:cNvPr>
          <p:cNvSpPr/>
          <p:nvPr/>
        </p:nvSpPr>
        <p:spPr>
          <a:xfrm>
            <a:off x="3186553" y="1656216"/>
            <a:ext cx="1738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222222"/>
                </a:solidFill>
                <a:latin typeface="+mj-lt"/>
              </a:rPr>
              <a:t>[Ghedina et al., 2018]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B44FE30-B134-4325-A445-F1EDD98499E2}"/>
              </a:ext>
            </a:extLst>
          </p:cNvPr>
          <p:cNvSpPr txBox="1"/>
          <p:nvPr/>
        </p:nvSpPr>
        <p:spPr>
          <a:xfrm>
            <a:off x="6427650" y="4708003"/>
            <a:ext cx="54328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it-IT" sz="2800" dirty="0" err="1">
                <a:latin typeface="+mj-lt"/>
              </a:rPr>
              <a:t>spectral</a:t>
            </a:r>
            <a:r>
              <a:rPr lang="it-IT" sz="2800" dirty="0">
                <a:latin typeface="+mj-lt"/>
              </a:rPr>
              <a:t> range: </a:t>
            </a:r>
            <a:r>
              <a:rPr lang="it-IT" sz="2800" b="1" dirty="0">
                <a:latin typeface="+mj-lt"/>
              </a:rPr>
              <a:t>320 – </a:t>
            </a:r>
            <a:r>
              <a:rPr lang="it-IT" sz="2800" b="1">
                <a:latin typeface="+mj-lt"/>
              </a:rPr>
              <a:t>900 nm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time </a:t>
            </a:r>
            <a:r>
              <a:rPr kumimoji="0" lang="it-IT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resolution</a:t>
            </a: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80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ps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relative time </a:t>
            </a:r>
            <a:r>
              <a:rPr kumimoji="0" lang="it-IT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accuracy</a:t>
            </a:r>
            <a:r>
              <a:rPr lang="it-IT" sz="2800" dirty="0">
                <a:latin typeface="+mj-lt"/>
              </a:rPr>
              <a:t>:</a:t>
            </a: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10</a:t>
            </a:r>
            <a:r>
              <a:rPr kumimoji="0" lang="it-IT" sz="28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-10</a:t>
            </a:r>
            <a:endParaRPr lang="it-IT" sz="2800" b="1" baseline="30000" dirty="0"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it-IT" sz="2800" dirty="0">
                <a:latin typeface="+mj-lt"/>
              </a:rPr>
              <a:t>a</a:t>
            </a:r>
            <a:r>
              <a:rPr kumimoji="0" lang="it-IT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bsolute</a:t>
            </a:r>
            <a:r>
              <a:rPr kumimoji="0" lang="it-IT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time </a:t>
            </a:r>
            <a:r>
              <a:rPr kumimoji="0" lang="it-IT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accuracy</a:t>
            </a:r>
            <a:r>
              <a:rPr kumimoji="0" lang="it-IT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0" lang="it-IT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&lt;60 µs</a:t>
            </a: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F78A5F26-888A-4B15-A382-0B9FA80917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3" t="24259" r="58184" b="9075"/>
          <a:stretch/>
        </p:blipFill>
        <p:spPr>
          <a:xfrm>
            <a:off x="7496071" y="1366226"/>
            <a:ext cx="2734281" cy="2664442"/>
          </a:xfrm>
          <a:prstGeom prst="rect">
            <a:avLst/>
          </a:prstGeom>
          <a:effectLst>
            <a:outerShdw blurRad="190500" dist="228600" dir="2700000" algn="l" rotWithShape="0">
              <a:prstClr val="black">
                <a:alpha val="30000"/>
              </a:prstClr>
            </a:outerShdw>
          </a:effectLst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64A2AEA9-FBCB-4329-B748-042F4353CB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351" t="24464" r="17193" b="9415"/>
          <a:stretch/>
        </p:blipFill>
        <p:spPr>
          <a:xfrm>
            <a:off x="9728659" y="2257256"/>
            <a:ext cx="2360068" cy="2343487"/>
          </a:xfrm>
          <a:prstGeom prst="rect">
            <a:avLst/>
          </a:prstGeom>
          <a:effectLst>
            <a:outerShdw blurRad="190500" dist="228600" dir="2700000" algn="l" rotWithShape="0">
              <a:prstClr val="black">
                <a:alpha val="30000"/>
              </a:prstClr>
            </a:outerShdw>
          </a:effec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B55035-03C3-4871-8E3D-D3BE17B5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78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312331" y="-1580"/>
            <a:ext cx="7503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/>
              <a:t>State of the art: HTRA </a:t>
            </a:r>
            <a:r>
              <a:rPr lang="it-IT" sz="4000" b="1" dirty="0" err="1"/>
              <a:t>instruments</a:t>
            </a:r>
            <a:endParaRPr lang="it-IT" sz="4000" b="1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D42D047-EE41-4BD3-9EA6-8C71C2469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" y="1020871"/>
            <a:ext cx="12058933" cy="4816257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8ACAE3A-FAF3-4329-9A6C-513B0EEE0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08/05/2025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EC3342-491C-4211-AC95-80615852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Filippo Ambrosino - FRB Meeting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7501C6-4D7E-45CA-A1E0-DE4DDB4F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214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0">
            <a:extLst>
              <a:ext uri="{FF2B5EF4-FFF2-40B4-BE49-F238E27FC236}">
                <a16:creationId xmlns:a16="http://schemas.microsoft.com/office/drawing/2014/main" id="{56747122-E422-985D-C4C1-BCFFA5DFEE2E}"/>
              </a:ext>
            </a:extLst>
          </p:cNvPr>
          <p:cNvSpPr txBox="1"/>
          <p:nvPr/>
        </p:nvSpPr>
        <p:spPr>
          <a:xfrm>
            <a:off x="2092895" y="0"/>
            <a:ext cx="7941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dirty="0"/>
              <a:t>PSR J1023+0038 &amp; 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SAX J1808.4-3658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7D68F28-5C8A-B8EE-4A24-2741DA9B8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45959"/>
            <a:ext cx="5197162" cy="1901083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174BC1A-0332-C2BC-DD33-9BDD262942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45" t="14127" r="67470" b="15714"/>
          <a:stretch/>
        </p:blipFill>
        <p:spPr>
          <a:xfrm>
            <a:off x="5739614" y="1490208"/>
            <a:ext cx="3192719" cy="284225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BECEFC6-C015-4EA4-B707-ACCDA8638003}"/>
              </a:ext>
            </a:extLst>
          </p:cNvPr>
          <p:cNvSpPr txBox="1"/>
          <p:nvPr/>
        </p:nvSpPr>
        <p:spPr>
          <a:xfrm>
            <a:off x="117341" y="583702"/>
            <a:ext cx="8298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dirty="0">
                <a:solidFill>
                  <a:srgbClr val="FF0000"/>
                </a:solidFill>
                <a:effectLst/>
              </a:rPr>
              <a:t>First optical pulsations from a </a:t>
            </a:r>
            <a:r>
              <a:rPr lang="en-US" sz="2800" b="1" i="0" dirty="0" err="1">
                <a:solidFill>
                  <a:srgbClr val="FF0000"/>
                </a:solidFill>
                <a:effectLst/>
              </a:rPr>
              <a:t>tMSP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 discovered!!!</a:t>
            </a:r>
            <a:endParaRPr lang="en-US" sz="2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CECF9CC-0F92-1B09-20CD-2FA186B6B2CC}"/>
              </a:ext>
            </a:extLst>
          </p:cNvPr>
          <p:cNvSpPr txBox="1"/>
          <p:nvPr/>
        </p:nvSpPr>
        <p:spPr>
          <a:xfrm>
            <a:off x="9120253" y="1427798"/>
            <a:ext cx="25291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[Ambrosino,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Papitto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et al. 2017,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Nature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Astronomy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]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82F671A-6122-42B8-973A-E44C8072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08/05/2025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E8A8EC3-3D4E-41EA-A63F-2D2AA985E8E5}"/>
              </a:ext>
            </a:extLst>
          </p:cNvPr>
          <p:cNvSpPr txBox="1"/>
          <p:nvPr/>
        </p:nvSpPr>
        <p:spPr>
          <a:xfrm>
            <a:off x="117341" y="1001346"/>
            <a:ext cx="8391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dirty="0">
                <a:solidFill>
                  <a:srgbClr val="FF0000"/>
                </a:solidFill>
                <a:effectLst/>
              </a:rPr>
              <a:t>First optical/UV pulsations from an AMXP discovered!!!</a:t>
            </a:r>
            <a:endParaRPr lang="en-US" sz="2800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FA651A7-6627-4ADE-9EF8-546A3C229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3549916"/>
            <a:ext cx="5148000" cy="247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5B319BB-B75E-4F42-B95B-30AA07DAA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570" y="2546025"/>
            <a:ext cx="3398422" cy="40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4A4FCF4-5472-4F3D-8FBB-E17C3E6CDDC6}"/>
              </a:ext>
            </a:extLst>
          </p:cNvPr>
          <p:cNvSpPr txBox="1"/>
          <p:nvPr/>
        </p:nvSpPr>
        <p:spPr>
          <a:xfrm>
            <a:off x="9113415" y="1914398"/>
            <a:ext cx="3019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[Ambrosino,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Miraval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Zanon et al. 2021,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Nature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Astronomy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]</a:t>
            </a:r>
          </a:p>
        </p:txBody>
      </p:sp>
      <p:sp>
        <p:nvSpPr>
          <p:cNvPr id="20" name="Segnaposto piè di pagina 2">
            <a:extLst>
              <a:ext uri="{FF2B5EF4-FFF2-40B4-BE49-F238E27FC236}">
                <a16:creationId xmlns:a16="http://schemas.microsoft.com/office/drawing/2014/main" id="{E954F04A-AAFD-4E98-AB5E-393A6EE11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Filippo Ambrosino - FRB Meeting 2025</a:t>
            </a:r>
          </a:p>
        </p:txBody>
      </p:sp>
      <p:sp>
        <p:nvSpPr>
          <p:cNvPr id="21" name="Segnaposto numero diapositiva 3">
            <a:extLst>
              <a:ext uri="{FF2B5EF4-FFF2-40B4-BE49-F238E27FC236}">
                <a16:creationId xmlns:a16="http://schemas.microsoft.com/office/drawing/2014/main" id="{D4CB2A4D-2E44-4835-B6A2-67B82541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2BF4E2-2E2A-4175-B0AE-966B4AF3F427}" type="slidenum">
              <a:rPr lang="it-IT" smtClean="0"/>
              <a:t>4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873A7CD-077B-41A8-8252-888771B24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741" y="4443262"/>
            <a:ext cx="2936226" cy="191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7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0">
            <a:extLst>
              <a:ext uri="{FF2B5EF4-FFF2-40B4-BE49-F238E27FC236}">
                <a16:creationId xmlns:a16="http://schemas.microsoft.com/office/drawing/2014/main" id="{53F27E3A-47B5-4482-AB2B-E27158C05747}"/>
              </a:ext>
            </a:extLst>
          </p:cNvPr>
          <p:cNvSpPr txBox="1"/>
          <p:nvPr/>
        </p:nvSpPr>
        <p:spPr>
          <a:xfrm>
            <a:off x="3257841" y="0"/>
            <a:ext cx="5611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/>
              <a:t>Fast Optical </a:t>
            </a:r>
            <a:r>
              <a:rPr lang="it-IT" sz="4000" b="1" dirty="0" err="1"/>
              <a:t>Bursts</a:t>
            </a:r>
            <a:r>
              <a:rPr lang="it-IT" sz="4000" b="1" dirty="0"/>
              <a:t> (</a:t>
            </a:r>
            <a:r>
              <a:rPr lang="it-IT" sz="4000" b="1" dirty="0" err="1"/>
              <a:t>FOBs</a:t>
            </a:r>
            <a:r>
              <a:rPr lang="it-IT" sz="4000" b="1" dirty="0"/>
              <a:t>)</a:t>
            </a:r>
            <a:endParaRPr lang="it-IT" sz="1600" b="1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ED22D00-741A-4558-9CD7-F953D710AA0C}"/>
              </a:ext>
            </a:extLst>
          </p:cNvPr>
          <p:cNvGrpSpPr/>
          <p:nvPr/>
        </p:nvGrpSpPr>
        <p:grpSpPr>
          <a:xfrm>
            <a:off x="626898" y="4227730"/>
            <a:ext cx="3898206" cy="2537319"/>
            <a:chOff x="33895" y="1265274"/>
            <a:chExt cx="3964241" cy="2165794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11272FA7-ED30-4C7B-910F-4A844FDEE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5" y="1519111"/>
              <a:ext cx="3964241" cy="1911957"/>
            </a:xfrm>
            <a:prstGeom prst="rect">
              <a:avLst/>
            </a:prstGeom>
          </p:spPr>
        </p:pic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1992CF07-60CE-42C5-B7BB-20E51633FCF1}"/>
                </a:ext>
              </a:extLst>
            </p:cNvPr>
            <p:cNvSpPr txBox="1"/>
            <p:nvPr/>
          </p:nvSpPr>
          <p:spPr>
            <a:xfrm>
              <a:off x="1308278" y="1265274"/>
              <a:ext cx="1291238" cy="3940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2400" u="sng" dirty="0" err="1">
                  <a:latin typeface="+mj-lt"/>
                </a:rPr>
                <a:t>Pulsars</a:t>
              </a:r>
              <a:endParaRPr lang="it-IT" sz="2400" u="sng" dirty="0">
                <a:latin typeface="+mj-lt"/>
              </a:endParaRP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A1F83F0A-B513-43AF-ABFE-47A5080743BD}"/>
              </a:ext>
            </a:extLst>
          </p:cNvPr>
          <p:cNvGrpSpPr/>
          <p:nvPr/>
        </p:nvGrpSpPr>
        <p:grpSpPr>
          <a:xfrm>
            <a:off x="533405" y="760101"/>
            <a:ext cx="4288021" cy="3217057"/>
            <a:chOff x="3684975" y="684369"/>
            <a:chExt cx="4288021" cy="3217057"/>
          </a:xfrm>
        </p:grpSpPr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9769EFCD-B1B3-417B-969C-1FA4594F7F48}"/>
                </a:ext>
              </a:extLst>
            </p:cNvPr>
            <p:cNvGrpSpPr/>
            <p:nvPr/>
          </p:nvGrpSpPr>
          <p:grpSpPr>
            <a:xfrm>
              <a:off x="3684975" y="1039838"/>
              <a:ext cx="4288021" cy="2861588"/>
              <a:chOff x="3637350" y="1039838"/>
              <a:chExt cx="4288021" cy="2861588"/>
            </a:xfrm>
          </p:grpSpPr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0CBF8656-189A-4607-BEE5-15DEA969FD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7350" y="1039838"/>
                <a:ext cx="4288021" cy="2662657"/>
              </a:xfrm>
              <a:prstGeom prst="rect">
                <a:avLst/>
              </a:prstGeom>
            </p:spPr>
          </p:pic>
          <p:pic>
            <p:nvPicPr>
              <p:cNvPr id="20" name="Immagine 19">
                <a:extLst>
                  <a:ext uri="{FF2B5EF4-FFF2-40B4-BE49-F238E27FC236}">
                    <a16:creationId xmlns:a16="http://schemas.microsoft.com/office/drawing/2014/main" id="{77B80265-311E-4BD9-8077-B3D875477F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92425"/>
              <a:stretch/>
            </p:blipFill>
            <p:spPr>
              <a:xfrm>
                <a:off x="3663900" y="3688701"/>
                <a:ext cx="4234920" cy="212725"/>
              </a:xfrm>
              <a:prstGeom prst="rect">
                <a:avLst/>
              </a:prstGeom>
            </p:spPr>
          </p:pic>
        </p:grp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6194B726-E448-4840-ABB7-9B4D042F0309}"/>
                </a:ext>
              </a:extLst>
            </p:cNvPr>
            <p:cNvSpPr txBox="1"/>
            <p:nvPr/>
          </p:nvSpPr>
          <p:spPr>
            <a:xfrm>
              <a:off x="5183366" y="684369"/>
              <a:ext cx="12912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2400" u="sng" dirty="0" err="1">
                  <a:latin typeface="+mj-lt"/>
                </a:rPr>
                <a:t>FRBs</a:t>
              </a:r>
              <a:endParaRPr lang="it-IT" sz="2400" u="sng" dirty="0">
                <a:latin typeface="+mj-lt"/>
              </a:endParaRPr>
            </a:p>
          </p:txBody>
        </p:sp>
        <p:cxnSp>
          <p:nvCxnSpPr>
            <p:cNvPr id="35" name="Connettore 2 34">
              <a:extLst>
                <a:ext uri="{FF2B5EF4-FFF2-40B4-BE49-F238E27FC236}">
                  <a16:creationId xmlns:a16="http://schemas.microsoft.com/office/drawing/2014/main" id="{FCDD399F-BCE3-444A-A41F-ACF5FF9108C8}"/>
                </a:ext>
              </a:extLst>
            </p:cNvPr>
            <p:cNvCxnSpPr/>
            <p:nvPr/>
          </p:nvCxnSpPr>
          <p:spPr>
            <a:xfrm>
              <a:off x="6153542" y="154642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36CFCF8D-3A2A-4B3B-8CA0-268923F4476A}"/>
                </a:ext>
              </a:extLst>
            </p:cNvPr>
            <p:cNvSpPr txBox="1"/>
            <p:nvPr/>
          </p:nvSpPr>
          <p:spPr>
            <a:xfrm>
              <a:off x="6063767" y="1238650"/>
              <a:ext cx="6442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dirty="0">
                  <a:latin typeface="+mj-lt"/>
                </a:rPr>
                <a:t>1 </a:t>
              </a:r>
              <a:r>
                <a:rPr lang="it-IT" sz="1400" dirty="0" err="1">
                  <a:latin typeface="+mj-lt"/>
                </a:rPr>
                <a:t>ms</a:t>
              </a:r>
              <a:endParaRPr lang="it-IT" sz="1800" dirty="0">
                <a:latin typeface="+mj-lt"/>
              </a:endParaRPr>
            </a:p>
          </p:txBody>
        </p:sp>
      </p:grp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A772CD6E-5006-443A-9066-AFE303765759}"/>
              </a:ext>
            </a:extLst>
          </p:cNvPr>
          <p:cNvSpPr txBox="1"/>
          <p:nvPr/>
        </p:nvSpPr>
        <p:spPr>
          <a:xfrm>
            <a:off x="5485182" y="1107680"/>
            <a:ext cx="6513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00"/>
                </a:solidFill>
              </a:rPr>
              <a:t>A new class of fast (</a:t>
            </a:r>
            <a:r>
              <a:rPr lang="en-US" sz="2800" b="1" u="sng" dirty="0" err="1">
                <a:solidFill>
                  <a:srgbClr val="000000"/>
                </a:solidFill>
              </a:rPr>
              <a:t>ms</a:t>
            </a:r>
            <a:r>
              <a:rPr lang="en-US" sz="2800" b="1" u="sng" dirty="0">
                <a:solidFill>
                  <a:srgbClr val="000000"/>
                </a:solidFill>
              </a:rPr>
              <a:t>) optical transients?</a:t>
            </a:r>
            <a:endParaRPr lang="it-IT" sz="2800" b="1" u="sng" dirty="0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5672777-42E3-4709-BBFE-148EB73641CE}"/>
              </a:ext>
            </a:extLst>
          </p:cNvPr>
          <p:cNvSpPr txBox="1"/>
          <p:nvPr/>
        </p:nvSpPr>
        <p:spPr>
          <a:xfrm>
            <a:off x="5947471" y="1606807"/>
            <a:ext cx="566571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latin typeface="+mj-lt"/>
              </a:rPr>
              <a:t>Rate of ~1.5/</a:t>
            </a:r>
            <a:r>
              <a:rPr lang="it-IT" sz="2000" b="1" dirty="0" err="1">
                <a:latin typeface="+mj-lt"/>
              </a:rPr>
              <a:t>hr</a:t>
            </a:r>
            <a:r>
              <a:rPr lang="it-IT" sz="2000" b="1" dirty="0">
                <a:latin typeface="+mj-lt"/>
              </a:rPr>
              <a:t> in a </a:t>
            </a:r>
            <a:r>
              <a:rPr lang="it-IT" sz="2000" b="1" dirty="0" err="1">
                <a:latin typeface="+mj-lt"/>
              </a:rPr>
              <a:t>FoV</a:t>
            </a:r>
            <a:r>
              <a:rPr lang="it-IT" sz="2000" b="1" dirty="0">
                <a:latin typeface="+mj-lt"/>
              </a:rPr>
              <a:t> of 7 x 7 arcsec</a:t>
            </a:r>
            <a:r>
              <a:rPr lang="it-IT" sz="2000" b="1" baseline="30000" dirty="0">
                <a:latin typeface="+mj-lt"/>
              </a:rPr>
              <a:t>2</a:t>
            </a:r>
            <a:r>
              <a:rPr lang="it-IT" sz="2000" b="1" dirty="0">
                <a:latin typeface="+mj-lt"/>
              </a:rPr>
              <a:t>!!!</a:t>
            </a:r>
            <a:endParaRPr lang="it-IT" sz="2000" b="1" baseline="30000" dirty="0"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 err="1">
                <a:latin typeface="+mj-lt"/>
              </a:rPr>
              <a:t>Meteors</a:t>
            </a:r>
            <a:r>
              <a:rPr lang="it-IT" dirty="0">
                <a:latin typeface="+mj-lt"/>
              </a:rPr>
              <a:t>/</a:t>
            </a:r>
            <a:r>
              <a:rPr lang="it-IT" dirty="0" err="1">
                <a:latin typeface="+mj-lt"/>
              </a:rPr>
              <a:t>Fireballs</a:t>
            </a:r>
            <a:r>
              <a:rPr lang="it-IT" dirty="0">
                <a:latin typeface="+mj-lt"/>
              </a:rPr>
              <a:t>?</a:t>
            </a:r>
            <a:r>
              <a:rPr lang="it-IT" sz="1600" dirty="0">
                <a:latin typeface="+mj-lt"/>
              </a:rPr>
              <a:t> </a:t>
            </a:r>
            <a:r>
              <a:rPr lang="it-IT" sz="1200" dirty="0">
                <a:latin typeface="+mj-lt"/>
              </a:rPr>
              <a:t>(rate of </a:t>
            </a:r>
            <a:r>
              <a:rPr lang="it-IT" sz="1200" dirty="0" err="1">
                <a:latin typeface="+mj-lt"/>
              </a:rPr>
              <a:t>FOBs</a:t>
            </a:r>
            <a:r>
              <a:rPr lang="it-IT" sz="1200" dirty="0">
                <a:latin typeface="+mj-lt"/>
              </a:rPr>
              <a:t> </a:t>
            </a:r>
            <a:r>
              <a:rPr lang="it-IT" sz="1200" dirty="0" err="1">
                <a:latin typeface="+mj-lt"/>
              </a:rPr>
              <a:t>several</a:t>
            </a:r>
            <a:r>
              <a:rPr lang="it-IT" sz="1200" dirty="0">
                <a:latin typeface="+mj-lt"/>
              </a:rPr>
              <a:t> </a:t>
            </a:r>
            <a:r>
              <a:rPr lang="it-IT" sz="1200" dirty="0" err="1">
                <a:latin typeface="+mj-lt"/>
              </a:rPr>
              <a:t>orders</a:t>
            </a:r>
            <a:r>
              <a:rPr lang="it-IT" sz="1200" dirty="0">
                <a:latin typeface="+mj-lt"/>
              </a:rPr>
              <a:t> of </a:t>
            </a:r>
            <a:r>
              <a:rPr lang="it-IT" sz="1200" dirty="0" err="1">
                <a:latin typeface="+mj-lt"/>
              </a:rPr>
              <a:t>magnitude</a:t>
            </a:r>
            <a:r>
              <a:rPr lang="it-IT" sz="1200" dirty="0">
                <a:latin typeface="+mj-lt"/>
              </a:rPr>
              <a:t> </a:t>
            </a:r>
            <a:r>
              <a:rPr lang="it-IT" sz="1200" dirty="0" err="1">
                <a:latin typeface="+mj-lt"/>
              </a:rPr>
              <a:t>higher</a:t>
            </a:r>
            <a:r>
              <a:rPr lang="it-IT" sz="1200" dirty="0">
                <a:latin typeface="+mj-lt"/>
              </a:rPr>
              <a:t> </a:t>
            </a:r>
            <a:r>
              <a:rPr lang="it-IT" sz="1200" dirty="0" err="1">
                <a:latin typeface="+mj-lt"/>
              </a:rPr>
              <a:t>than</a:t>
            </a:r>
            <a:r>
              <a:rPr lang="it-IT" sz="1200" dirty="0">
                <a:latin typeface="+mj-lt"/>
              </a:rPr>
              <a:t> </a:t>
            </a:r>
            <a:r>
              <a:rPr lang="it-IT" sz="1200" dirty="0" err="1">
                <a:latin typeface="+mj-lt"/>
              </a:rPr>
              <a:t>that</a:t>
            </a:r>
            <a:r>
              <a:rPr lang="it-IT" sz="1200" dirty="0">
                <a:latin typeface="+mj-lt"/>
              </a:rPr>
              <a:t> </a:t>
            </a:r>
            <a:r>
              <a:rPr lang="it-IT" sz="1200" dirty="0" err="1">
                <a:latin typeface="+mj-lt"/>
              </a:rPr>
              <a:t>expected</a:t>
            </a:r>
            <a:r>
              <a:rPr lang="it-IT" sz="1200" dirty="0">
                <a:latin typeface="+mj-lt"/>
              </a:rPr>
              <a:t> for </a:t>
            </a:r>
            <a:r>
              <a:rPr lang="it-IT" sz="1200" dirty="0" err="1">
                <a:latin typeface="+mj-lt"/>
              </a:rPr>
              <a:t>meteors</a:t>
            </a:r>
            <a:r>
              <a:rPr lang="it-IT" sz="1200" dirty="0">
                <a:latin typeface="+mj-lt"/>
              </a:rPr>
              <a:t> from MAGIC </a:t>
            </a:r>
            <a:r>
              <a:rPr lang="it-IT" sz="1200" dirty="0" err="1">
                <a:latin typeface="+mj-lt"/>
              </a:rPr>
              <a:t>estimates</a:t>
            </a:r>
            <a:r>
              <a:rPr lang="it-IT" sz="1200" dirty="0">
                <a:latin typeface="+mj-lt"/>
              </a:rPr>
              <a:t>)</a:t>
            </a:r>
            <a:endParaRPr lang="it-IT" sz="1600" dirty="0"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+mj-lt"/>
              </a:rPr>
              <a:t>Space </a:t>
            </a:r>
            <a:r>
              <a:rPr lang="it-IT" dirty="0" err="1">
                <a:latin typeface="+mj-lt"/>
              </a:rPr>
              <a:t>debris</a:t>
            </a:r>
            <a:r>
              <a:rPr lang="it-IT" dirty="0">
                <a:latin typeface="+mj-lt"/>
              </a:rPr>
              <a:t>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 err="1">
                <a:latin typeface="+mj-lt"/>
              </a:rPr>
              <a:t>Satellites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passages</a:t>
            </a:r>
            <a:r>
              <a:rPr lang="it-IT" dirty="0">
                <a:latin typeface="+mj-lt"/>
              </a:rPr>
              <a:t>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 err="1">
                <a:latin typeface="+mj-lt"/>
              </a:rPr>
              <a:t>Atmospheric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origin</a:t>
            </a:r>
            <a:r>
              <a:rPr lang="it-IT" dirty="0">
                <a:latin typeface="+mj-lt"/>
              </a:rPr>
              <a:t> (optical flashes)?</a:t>
            </a:r>
            <a:endParaRPr lang="it-IT" sz="2000" dirty="0">
              <a:latin typeface="+mj-lt"/>
            </a:endParaRPr>
          </a:p>
        </p:txBody>
      </p:sp>
      <p:sp>
        <p:nvSpPr>
          <p:cNvPr id="44" name="Freccia a destra 43">
            <a:extLst>
              <a:ext uri="{FF2B5EF4-FFF2-40B4-BE49-F238E27FC236}">
                <a16:creationId xmlns:a16="http://schemas.microsoft.com/office/drawing/2014/main" id="{876D60A2-7F23-4494-9E58-49BB66539ECD}"/>
              </a:ext>
            </a:extLst>
          </p:cNvPr>
          <p:cNvSpPr/>
          <p:nvPr/>
        </p:nvSpPr>
        <p:spPr>
          <a:xfrm>
            <a:off x="4889764" y="1083171"/>
            <a:ext cx="610388" cy="581025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Freccia a destra 44">
            <a:extLst>
              <a:ext uri="{FF2B5EF4-FFF2-40B4-BE49-F238E27FC236}">
                <a16:creationId xmlns:a16="http://schemas.microsoft.com/office/drawing/2014/main" id="{C6176BCC-3319-4822-BC95-837A698526AD}"/>
              </a:ext>
            </a:extLst>
          </p:cNvPr>
          <p:cNvSpPr/>
          <p:nvPr/>
        </p:nvSpPr>
        <p:spPr>
          <a:xfrm>
            <a:off x="4889764" y="4542780"/>
            <a:ext cx="591974" cy="58102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37D67CD-4408-450C-ACA1-AB8513392B3C}"/>
              </a:ext>
            </a:extLst>
          </p:cNvPr>
          <p:cNvSpPr txBox="1"/>
          <p:nvPr/>
        </p:nvSpPr>
        <p:spPr>
          <a:xfrm>
            <a:off x="5470287" y="4479350"/>
            <a:ext cx="66982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Need for more statistics to identify the optical counterpart of impulsive events with simultaneous (optical) campaigns!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BF7898-4C71-48A1-AD3D-B7B50EB21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Filippo Ambrosino - FRB Meeting 2025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0BF25290-9166-4BD1-914D-E6CCBBA0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45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6;p27">
            <a:extLst>
              <a:ext uri="{FF2B5EF4-FFF2-40B4-BE49-F238E27FC236}">
                <a16:creationId xmlns:a16="http://schemas.microsoft.com/office/drawing/2014/main" id="{99A7DEFF-48AC-4524-8433-25EC542063E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9782" t="3536" r="8130" b="5202"/>
          <a:stretch/>
        </p:blipFill>
        <p:spPr>
          <a:xfrm>
            <a:off x="1498601" y="855133"/>
            <a:ext cx="9525000" cy="537633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CasellaDiTesto 10">
            <a:extLst>
              <a:ext uri="{FF2B5EF4-FFF2-40B4-BE49-F238E27FC236}">
                <a16:creationId xmlns:a16="http://schemas.microsoft.com/office/drawing/2014/main" id="{3DCC1357-E518-493A-8FAB-1A73BA2B0798}"/>
              </a:ext>
            </a:extLst>
          </p:cNvPr>
          <p:cNvSpPr txBox="1"/>
          <p:nvPr/>
        </p:nvSpPr>
        <p:spPr>
          <a:xfrm>
            <a:off x="4082591" y="0"/>
            <a:ext cx="3962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err="1"/>
              <a:t>FOBs</a:t>
            </a:r>
            <a:r>
              <a:rPr lang="it-IT" sz="4000" b="1" dirty="0"/>
              <a:t> </a:t>
            </a:r>
            <a:r>
              <a:rPr lang="it-IT" sz="4000" b="1" dirty="0" err="1"/>
              <a:t>morphology</a:t>
            </a:r>
            <a:endParaRPr lang="it-IT" sz="1600" b="1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682794-5DD5-48D3-BA86-CA9739C6D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08/05/2025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D8CD87-EB85-44C3-BCC0-8EC8DA09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Filippo Ambrosino - FRB Meeting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EAD2B1-084E-4C0B-8B72-A2470239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74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0">
            <a:extLst>
              <a:ext uri="{FF2B5EF4-FFF2-40B4-BE49-F238E27FC236}">
                <a16:creationId xmlns:a16="http://schemas.microsoft.com/office/drawing/2014/main" id="{696CC1F4-DE95-4487-B674-7D2A89E050E3}"/>
              </a:ext>
            </a:extLst>
          </p:cNvPr>
          <p:cNvSpPr txBox="1"/>
          <p:nvPr/>
        </p:nvSpPr>
        <p:spPr>
          <a:xfrm>
            <a:off x="4453909" y="0"/>
            <a:ext cx="3219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err="1"/>
              <a:t>FOBs</a:t>
            </a:r>
            <a:r>
              <a:rPr lang="it-IT" sz="4000" b="1" dirty="0"/>
              <a:t> </a:t>
            </a:r>
            <a:r>
              <a:rPr lang="it-IT" sz="4000" b="1" dirty="0" err="1"/>
              <a:t>statistics</a:t>
            </a:r>
            <a:endParaRPr lang="it-IT" sz="1600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1803E5F-5C0E-4FEA-8771-CC23D5F8216D}"/>
              </a:ext>
            </a:extLst>
          </p:cNvPr>
          <p:cNvSpPr txBox="1"/>
          <p:nvPr/>
        </p:nvSpPr>
        <p:spPr>
          <a:xfrm>
            <a:off x="7673637" y="4729444"/>
            <a:ext cx="4243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(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see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 Carlo 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Campa’s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presentation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 for 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details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)</a:t>
            </a:r>
            <a:endParaRPr lang="it-IT" dirty="0">
              <a:solidFill>
                <a:srgbClr val="222222"/>
              </a:solidFill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CF0FC4D-FDDE-4BB9-A387-D80376B8796F}"/>
              </a:ext>
            </a:extLst>
          </p:cNvPr>
          <p:cNvSpPr txBox="1"/>
          <p:nvPr/>
        </p:nvSpPr>
        <p:spPr>
          <a:xfrm>
            <a:off x="7588581" y="1392481"/>
            <a:ext cx="45623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222222"/>
                </a:solidFill>
                <a:sym typeface="Wingdings" panose="05000000000000000000" pitchFamily="2" charset="2"/>
              </a:rPr>
              <a:t>More </a:t>
            </a:r>
            <a:r>
              <a:rPr lang="it-IT" sz="2000" b="1" dirty="0" err="1">
                <a:solidFill>
                  <a:srgbClr val="222222"/>
                </a:solidFill>
                <a:sym typeface="Wingdings" panose="05000000000000000000" pitchFamily="2" charset="2"/>
              </a:rPr>
              <a:t>than</a:t>
            </a:r>
            <a:r>
              <a:rPr lang="it-IT" sz="2000" b="1" dirty="0">
                <a:solidFill>
                  <a:srgbClr val="222222"/>
                </a:solidFill>
                <a:sym typeface="Wingdings" panose="05000000000000000000" pitchFamily="2" charset="2"/>
              </a:rPr>
              <a:t> 300 </a:t>
            </a:r>
            <a:r>
              <a:rPr lang="it-IT" sz="2000" b="1" dirty="0" err="1">
                <a:solidFill>
                  <a:srgbClr val="222222"/>
                </a:solidFill>
                <a:sym typeface="Wingdings" panose="05000000000000000000" pitchFamily="2" charset="2"/>
              </a:rPr>
              <a:t>hr</a:t>
            </a:r>
            <a:r>
              <a:rPr lang="it-IT" sz="2000" b="1" dirty="0">
                <a:solidFill>
                  <a:srgbClr val="222222"/>
                </a:solidFill>
                <a:sym typeface="Wingdings" panose="05000000000000000000" pitchFamily="2" charset="2"/>
              </a:rPr>
              <a:t> of </a:t>
            </a:r>
            <a:r>
              <a:rPr lang="it-IT" sz="2000" b="1" dirty="0" err="1">
                <a:solidFill>
                  <a:srgbClr val="222222"/>
                </a:solidFill>
                <a:sym typeface="Wingdings" panose="05000000000000000000" pitchFamily="2" charset="2"/>
              </a:rPr>
              <a:t>observations</a:t>
            </a:r>
            <a:r>
              <a:rPr lang="it-IT" sz="2000" b="1" dirty="0">
                <a:solidFill>
                  <a:srgbClr val="222222"/>
                </a:solidFill>
                <a:sym typeface="Wingdings" panose="05000000000000000000" pitchFamily="2" charset="2"/>
              </a:rPr>
              <a:t> on </a:t>
            </a:r>
            <a:r>
              <a:rPr lang="it-IT" sz="2000" b="1" dirty="0" err="1">
                <a:solidFill>
                  <a:srgbClr val="222222"/>
                </a:solidFill>
                <a:sym typeface="Wingdings" panose="05000000000000000000" pitchFamily="2" charset="2"/>
              </a:rPr>
              <a:t>different</a:t>
            </a:r>
            <a:r>
              <a:rPr lang="it-IT" sz="2000" b="1" dirty="0">
                <a:solidFill>
                  <a:srgbClr val="222222"/>
                </a:solidFill>
                <a:sym typeface="Wingdings" panose="05000000000000000000" pitchFamily="2" charset="2"/>
              </a:rPr>
              <a:t> classes of </a:t>
            </a:r>
            <a:r>
              <a:rPr lang="it-IT" sz="2000" b="1" dirty="0" err="1">
                <a:solidFill>
                  <a:srgbClr val="222222"/>
                </a:solidFill>
                <a:sym typeface="Wingdings" panose="05000000000000000000" pitchFamily="2" charset="2"/>
              </a:rPr>
              <a:t>objects</a:t>
            </a:r>
            <a:endParaRPr lang="it-IT" sz="2000" b="1" dirty="0">
              <a:solidFill>
                <a:srgbClr val="222222"/>
              </a:solidFill>
              <a:sym typeface="Wingdings" panose="05000000000000000000" pitchFamily="2" charset="2"/>
            </a:endParaRPr>
          </a:p>
          <a:p>
            <a:endParaRPr lang="it-IT" sz="1400" b="1" dirty="0">
              <a:solidFill>
                <a:srgbClr val="222222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more 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than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 450 events 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detected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~1.5 events/hour on 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average</a:t>
            </a:r>
            <a:endParaRPr lang="it-IT" dirty="0">
              <a:solidFill>
                <a:srgbClr val="222222"/>
              </a:solidFill>
              <a:latin typeface="+mj-lt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most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 of hours 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spent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 on (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ms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) 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pulsars</a:t>
            </a:r>
            <a:endParaRPr lang="it-IT" dirty="0">
              <a:solidFill>
                <a:srgbClr val="222222"/>
              </a:solidFill>
              <a:latin typeface="+mj-lt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SGR1935 shows an </a:t>
            </a:r>
            <a:r>
              <a:rPr lang="it-IT" b="1" dirty="0" err="1">
                <a:solidFill>
                  <a:srgbClr val="222222"/>
                </a:solidFill>
                <a:sym typeface="Wingdings" panose="05000000000000000000" pitchFamily="2" charset="2"/>
              </a:rPr>
              <a:t>interesting</a:t>
            </a:r>
            <a:r>
              <a:rPr lang="it-IT" b="1" dirty="0">
                <a:solidFill>
                  <a:srgbClr val="222222"/>
                </a:solidFill>
                <a:sym typeface="Wingdings" panose="05000000000000000000" pitchFamily="2" charset="2"/>
              </a:rPr>
              <a:t> </a:t>
            </a:r>
            <a:r>
              <a:rPr lang="it-IT" b="1" dirty="0" err="1">
                <a:solidFill>
                  <a:srgbClr val="222222"/>
                </a:solidFill>
                <a:sym typeface="Wingdings" panose="05000000000000000000" pitchFamily="2" charset="2"/>
              </a:rPr>
              <a:t>excess</a:t>
            </a:r>
            <a:endParaRPr lang="it-IT" b="1" dirty="0">
              <a:solidFill>
                <a:srgbClr val="222222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F016623-04CF-4F92-A306-D1B86B260C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t="5317" r="8274"/>
          <a:stretch/>
        </p:blipFill>
        <p:spPr>
          <a:xfrm>
            <a:off x="152402" y="642257"/>
            <a:ext cx="7244441" cy="5839607"/>
          </a:xfrm>
          <a:prstGeom prst="rect">
            <a:avLst/>
          </a:prstGeom>
        </p:spPr>
      </p:pic>
      <p:sp>
        <p:nvSpPr>
          <p:cNvPr id="10" name="Segnaposto data 9">
            <a:extLst>
              <a:ext uri="{FF2B5EF4-FFF2-40B4-BE49-F238E27FC236}">
                <a16:creationId xmlns:a16="http://schemas.microsoft.com/office/drawing/2014/main" id="{3422CAB1-38DA-4EF7-B2C2-B35BF4AD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08/05/2025</a:t>
            </a:r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DB6A05-D02E-43A4-960E-0D2C6098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Filippo Ambrosino - FRB Meeting 2025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D6FAEA87-EC99-4171-8387-703E9112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7</a:t>
            </a:fld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89BCA35-5B45-4EAB-B1D7-66389885A24D}"/>
              </a:ext>
            </a:extLst>
          </p:cNvPr>
          <p:cNvSpPr/>
          <p:nvPr/>
        </p:nvSpPr>
        <p:spPr>
          <a:xfrm>
            <a:off x="7117840" y="5741033"/>
            <a:ext cx="1821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222222"/>
                </a:solidFill>
                <a:latin typeface="+mj-lt"/>
              </a:rPr>
              <a:t>[Campa et al., in </a:t>
            </a:r>
            <a:r>
              <a:rPr lang="it-IT" sz="1400" dirty="0" err="1">
                <a:solidFill>
                  <a:srgbClr val="222222"/>
                </a:solidFill>
                <a:latin typeface="+mj-lt"/>
              </a:rPr>
              <a:t>prep</a:t>
            </a:r>
            <a:r>
              <a:rPr lang="it-IT" sz="1400">
                <a:solidFill>
                  <a:srgbClr val="222222"/>
                </a:solidFill>
                <a:latin typeface="+mj-lt"/>
              </a:rPr>
              <a:t>.]</a:t>
            </a:r>
            <a:endParaRPr lang="it-IT" sz="1400" dirty="0">
              <a:solidFill>
                <a:srgbClr val="22222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395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0">
            <a:extLst>
              <a:ext uri="{FF2B5EF4-FFF2-40B4-BE49-F238E27FC236}">
                <a16:creationId xmlns:a16="http://schemas.microsoft.com/office/drawing/2014/main" id="{A669878C-F9D3-4A62-8CB9-2FA8622DAF0F}"/>
              </a:ext>
            </a:extLst>
          </p:cNvPr>
          <p:cNvSpPr txBox="1"/>
          <p:nvPr/>
        </p:nvSpPr>
        <p:spPr>
          <a:xfrm>
            <a:off x="4318753" y="0"/>
            <a:ext cx="3490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/>
              <a:t>SGR 1935+2154</a:t>
            </a:r>
            <a:endParaRPr lang="it-IT" sz="1600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032945F-EBE7-438A-A80E-027EFEAAB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36" y="657912"/>
            <a:ext cx="7604177" cy="554217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C049D08-AC98-4380-B9F9-A7E8BA1D2EAB}"/>
              </a:ext>
            </a:extLst>
          </p:cNvPr>
          <p:cNvSpPr txBox="1"/>
          <p:nvPr/>
        </p:nvSpPr>
        <p:spPr>
          <a:xfrm>
            <a:off x="7761516" y="1418284"/>
            <a:ext cx="43670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u="sng" dirty="0">
                <a:solidFill>
                  <a:srgbClr val="222222"/>
                </a:solidFill>
                <a:sym typeface="Wingdings" panose="05000000000000000000" pitchFamily="2" charset="2"/>
              </a:rPr>
              <a:t>Two </a:t>
            </a:r>
            <a:r>
              <a:rPr lang="it-IT" sz="2400" b="1" u="sng" dirty="0" err="1">
                <a:solidFill>
                  <a:srgbClr val="222222"/>
                </a:solidFill>
                <a:sym typeface="Wingdings" panose="05000000000000000000" pitchFamily="2" charset="2"/>
              </a:rPr>
              <a:t>bursts</a:t>
            </a:r>
            <a:r>
              <a:rPr lang="it-IT" sz="2400" b="1" u="sng" dirty="0">
                <a:solidFill>
                  <a:srgbClr val="222222"/>
                </a:solidFill>
                <a:sym typeface="Wingdings" panose="05000000000000000000" pitchFamily="2" charset="2"/>
              </a:rPr>
              <a:t> from SGR 1935+2154</a:t>
            </a:r>
          </a:p>
          <a:p>
            <a:endParaRPr lang="it-IT" sz="1600" b="1" dirty="0">
              <a:solidFill>
                <a:srgbClr val="222222"/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Very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similar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shape</a:t>
            </a:r>
            <a:endParaRPr lang="it-IT" dirty="0">
              <a:solidFill>
                <a:srgbClr val="222222"/>
              </a:solidFill>
              <a:latin typeface="+mj-lt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Very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similar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 duration (~3 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ms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Similar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peak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magnitude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 (V~12.6)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E4B2DB4-99DA-46B1-BB91-5B11C79E39E6}"/>
              </a:ext>
            </a:extLst>
          </p:cNvPr>
          <p:cNvSpPr txBox="1"/>
          <p:nvPr/>
        </p:nvSpPr>
        <p:spPr>
          <a:xfrm>
            <a:off x="8695226" y="4518240"/>
            <a:ext cx="3258207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>
                <a:solidFill>
                  <a:srgbClr val="00B050"/>
                </a:solidFill>
                <a:sym typeface="Wingdings" panose="05000000000000000000" pitchFamily="2" charset="2"/>
              </a:rPr>
              <a:t>Likely</a:t>
            </a:r>
            <a:r>
              <a:rPr lang="it-IT" sz="2800" b="1" dirty="0">
                <a:solidFill>
                  <a:srgbClr val="00B050"/>
                </a:solidFill>
                <a:sym typeface="Wingdings" panose="05000000000000000000" pitchFamily="2" charset="2"/>
              </a:rPr>
              <a:t> to come </a:t>
            </a:r>
          </a:p>
          <a:p>
            <a:pPr algn="ctr"/>
            <a:r>
              <a:rPr lang="it-IT" sz="2800" b="1" dirty="0">
                <a:solidFill>
                  <a:srgbClr val="00B050"/>
                </a:solidFill>
                <a:sym typeface="Wingdings" panose="05000000000000000000" pitchFamily="2" charset="2"/>
              </a:rPr>
              <a:t>from the </a:t>
            </a:r>
            <a:r>
              <a:rPr lang="it-IT" sz="2800" b="1" dirty="0" err="1">
                <a:solidFill>
                  <a:srgbClr val="00B050"/>
                </a:solidFill>
                <a:sym typeface="Wingdings" panose="05000000000000000000" pitchFamily="2" charset="2"/>
              </a:rPr>
              <a:t>magnetar</a:t>
            </a:r>
            <a:endParaRPr lang="it-IT" sz="2800" b="1" dirty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808C2D40-E033-4B2D-A10F-411EC76E7A15}"/>
              </a:ext>
            </a:extLst>
          </p:cNvPr>
          <p:cNvSpPr/>
          <p:nvPr/>
        </p:nvSpPr>
        <p:spPr>
          <a:xfrm>
            <a:off x="8062249" y="4776203"/>
            <a:ext cx="447141" cy="438182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egnaposto data 13">
            <a:extLst>
              <a:ext uri="{FF2B5EF4-FFF2-40B4-BE49-F238E27FC236}">
                <a16:creationId xmlns:a16="http://schemas.microsoft.com/office/drawing/2014/main" id="{B7462827-7FF3-4172-A413-DC4B6E65A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08/05/2025</a:t>
            </a:r>
          </a:p>
        </p:txBody>
      </p:sp>
      <p:sp>
        <p:nvSpPr>
          <p:cNvPr id="15" name="Segnaposto piè di pagina 14">
            <a:extLst>
              <a:ext uri="{FF2B5EF4-FFF2-40B4-BE49-F238E27FC236}">
                <a16:creationId xmlns:a16="http://schemas.microsoft.com/office/drawing/2014/main" id="{4D3CE0A3-A700-4250-BFE3-41CB4040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Filippo Ambrosino - FRB Meeting 2025</a:t>
            </a:r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A83CB1C7-3BC0-4A0B-B900-4F4C10F3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40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75ABB88-2717-4E8D-A5B6-63C62149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35"/>
          <a:stretch/>
        </p:blipFill>
        <p:spPr>
          <a:xfrm>
            <a:off x="72063" y="2814104"/>
            <a:ext cx="5131702" cy="1259679"/>
          </a:xfrm>
          <a:prstGeom prst="rect">
            <a:avLst/>
          </a:prstGeom>
        </p:spPr>
      </p:pic>
      <p:sp>
        <p:nvSpPr>
          <p:cNvPr id="6" name="CasellaDiTesto 10">
            <a:extLst>
              <a:ext uri="{FF2B5EF4-FFF2-40B4-BE49-F238E27FC236}">
                <a16:creationId xmlns:a16="http://schemas.microsoft.com/office/drawing/2014/main" id="{5994BD9B-2B94-44FA-8B2D-CE7F64430300}"/>
              </a:ext>
            </a:extLst>
          </p:cNvPr>
          <p:cNvSpPr txBox="1"/>
          <p:nvPr/>
        </p:nvSpPr>
        <p:spPr>
          <a:xfrm>
            <a:off x="3891546" y="0"/>
            <a:ext cx="4344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/>
              <a:t>FRB20180916B (R3)</a:t>
            </a:r>
            <a:endParaRPr lang="it-IT" sz="1600" b="1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1B3124E-71C2-4F89-97EC-5AD9AA58BE57}"/>
              </a:ext>
            </a:extLst>
          </p:cNvPr>
          <p:cNvSpPr/>
          <p:nvPr/>
        </p:nvSpPr>
        <p:spPr>
          <a:xfrm>
            <a:off x="72063" y="2600114"/>
            <a:ext cx="14309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222222"/>
                </a:solidFill>
                <a:latin typeface="+mj-lt"/>
              </a:rPr>
              <a:t>[Pilia et al., 2020]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C473943-D48E-4E9B-B362-939445D2E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138"/>
            <a:ext cx="4454769" cy="181210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513FE78B-F476-4E59-84BA-F58D231F01E4}"/>
              </a:ext>
            </a:extLst>
          </p:cNvPr>
          <p:cNvSpPr/>
          <p:nvPr/>
        </p:nvSpPr>
        <p:spPr>
          <a:xfrm>
            <a:off x="72062" y="4254731"/>
            <a:ext cx="15501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222222"/>
                </a:solidFill>
                <a:latin typeface="+mj-lt"/>
              </a:rPr>
              <a:t>[Trudu et al., 2023]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B694D36-3012-4640-83FE-217ED9256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750" y="973872"/>
            <a:ext cx="5418790" cy="5152292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FA8F929-22BF-4785-9727-10D409E35FF1}"/>
              </a:ext>
            </a:extLst>
          </p:cNvPr>
          <p:cNvSpPr/>
          <p:nvPr/>
        </p:nvSpPr>
        <p:spPr>
          <a:xfrm>
            <a:off x="10405959" y="5368412"/>
            <a:ext cx="15501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222222"/>
                </a:solidFill>
                <a:latin typeface="+mj-lt"/>
              </a:rPr>
              <a:t>[Trudu et al., 2023]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BECBA58-29C3-4B82-A60A-43AC963D4953}"/>
              </a:ext>
            </a:extLst>
          </p:cNvPr>
          <p:cNvSpPr txBox="1"/>
          <p:nvPr/>
        </p:nvSpPr>
        <p:spPr>
          <a:xfrm>
            <a:off x="181782" y="568340"/>
            <a:ext cx="660588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u="sng" dirty="0" err="1">
                <a:solidFill>
                  <a:srgbClr val="222222"/>
                </a:solidFill>
                <a:sym typeface="Wingdings" panose="05000000000000000000" pitchFamily="2" charset="2"/>
              </a:rPr>
              <a:t>Ongoing</a:t>
            </a:r>
            <a:r>
              <a:rPr lang="it-IT" sz="2400" b="1" u="sng" dirty="0">
                <a:solidFill>
                  <a:srgbClr val="222222"/>
                </a:solidFill>
                <a:sym typeface="Wingdings" panose="05000000000000000000" pitchFamily="2" charset="2"/>
              </a:rPr>
              <a:t> MWL </a:t>
            </a:r>
            <a:r>
              <a:rPr lang="it-IT" sz="2400" b="1" u="sng" dirty="0" err="1">
                <a:solidFill>
                  <a:srgbClr val="222222"/>
                </a:solidFill>
                <a:sym typeface="Wingdings" panose="05000000000000000000" pitchFamily="2" charset="2"/>
              </a:rPr>
              <a:t>campaigns</a:t>
            </a:r>
            <a:r>
              <a:rPr lang="it-IT" sz="2400" b="1" u="sng" dirty="0">
                <a:solidFill>
                  <a:srgbClr val="222222"/>
                </a:solidFill>
                <a:sym typeface="Wingdings" panose="05000000000000000000" pitchFamily="2" charset="2"/>
              </a:rPr>
              <a:t> on the source from 2020</a:t>
            </a:r>
          </a:p>
          <a:p>
            <a:endParaRPr lang="it-IT" dirty="0">
              <a:solidFill>
                <a:srgbClr val="222222"/>
              </a:solidFill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Radio: </a:t>
            </a:r>
            <a:r>
              <a:rPr lang="it-IT" b="1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SRT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, </a:t>
            </a:r>
            <a:r>
              <a:rPr lang="it-IT" b="1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NC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uGMRT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, GBT, 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Effelsberg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, Torun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Optical: </a:t>
            </a:r>
            <a:r>
              <a:rPr lang="it-IT" b="1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SiFAP2@TNG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, </a:t>
            </a:r>
            <a:r>
              <a:rPr lang="it-IT" b="1" dirty="0" err="1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Aqueye</a:t>
            </a:r>
            <a:r>
              <a:rPr lang="it-IT" b="1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+/</a:t>
            </a:r>
            <a:r>
              <a:rPr lang="it-IT" b="1" dirty="0" err="1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Iqueye@Asiago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, </a:t>
            </a:r>
          </a:p>
          <a:p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	  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HiperCam@GTC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AstraLux@CAHA</a:t>
            </a:r>
            <a:endParaRPr lang="it-IT" dirty="0">
              <a:solidFill>
                <a:srgbClr val="222222"/>
              </a:solidFill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X/</a:t>
            </a:r>
            <a:r>
              <a:rPr lang="el-GR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γ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-</a:t>
            </a:r>
            <a:r>
              <a:rPr lang="it-IT" dirty="0" err="1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rays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: NICER, Swift, HXMT, </a:t>
            </a:r>
            <a:r>
              <a:rPr lang="it-IT" b="1" dirty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AGILE</a:t>
            </a:r>
            <a:r>
              <a:rPr lang="it-IT" dirty="0">
                <a:solidFill>
                  <a:srgbClr val="222222"/>
                </a:solidFill>
                <a:latin typeface="+mj-lt"/>
                <a:sym typeface="Wingdings" panose="05000000000000000000" pitchFamily="2" charset="2"/>
              </a:rPr>
              <a:t>, INTEGRAL</a:t>
            </a:r>
            <a:endParaRPr lang="it-IT" dirty="0">
              <a:solidFill>
                <a:srgbClr val="222222"/>
              </a:solidFill>
              <a:latin typeface="+mj-lt"/>
            </a:endParaRP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CBD403C-6203-4EDA-B615-5EB6742DF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08/05/2025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42025A-4A2A-469A-BC61-B23BDF08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Filippo Ambrosino - FRB Meeting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CA94E8-BA75-4038-8DF8-C448D7FC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F4E2-2E2A-4175-B0AE-966B4AF3F42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504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3751</TotalTime>
  <Words>969</Words>
  <Application>Microsoft Office PowerPoint</Application>
  <PresentationFormat>Widescreen</PresentationFormat>
  <Paragraphs>166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Palatino Linotype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franco</dc:creator>
  <cp:lastModifiedBy>Filippo Ambrosino</cp:lastModifiedBy>
  <cp:revision>511</cp:revision>
  <dcterms:created xsi:type="dcterms:W3CDTF">2018-04-05T15:04:26Z</dcterms:created>
  <dcterms:modified xsi:type="dcterms:W3CDTF">2025-05-07T12:38:23Z</dcterms:modified>
</cp:coreProperties>
</file>