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06" r:id="rId3"/>
    <p:sldId id="296" r:id="rId4"/>
    <p:sldId id="294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7" r:id="rId14"/>
    <p:sldId id="275" r:id="rId15"/>
  </p:sldIdLst>
  <p:sldSz cx="9144000" cy="5143500" type="screen16x9"/>
  <p:notesSz cx="6858000" cy="9144000"/>
  <p:embeddedFontLst>
    <p:embeddedFont>
      <p:font typeface="PT Serif" panose="020B0604020202020204" charset="0"/>
      <p:regular r:id="rId17"/>
      <p:bold r:id="rId18"/>
      <p:italic r:id="rId19"/>
      <p:boldItalic r:id="rId20"/>
    </p:embeddedFont>
    <p:embeddedFont>
      <p:font typeface="Michroma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v74O1Ite475/pp9dq+qw4F7AL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093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314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602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55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72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331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613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607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32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08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03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85C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formulario-ina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ctrTitle"/>
          </p:nvPr>
        </p:nvSpPr>
        <p:spPr>
          <a:xfrm>
            <a:off x="52164" y="771354"/>
            <a:ext cx="9039672" cy="18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cap="small" dirty="0" smtClean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FRB-Italy</a:t>
            </a:r>
            <a:r>
              <a:rPr lang="en-US" sz="2800" cap="small" dirty="0" smtClean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/>
            </a:r>
            <a:br>
              <a:rPr lang="en-US" sz="2800" cap="small" dirty="0" smtClean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</a:br>
            <a:r>
              <a:rPr lang="en-US" sz="2000" cap="small" dirty="0" smtClean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Strategies </a:t>
            </a:r>
            <a:r>
              <a:rPr lang="en-US" sz="2000" cap="small" dirty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for </a:t>
            </a:r>
            <a:r>
              <a:rPr lang="en-US" sz="2000" cap="small" dirty="0" smtClean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Effective Science </a:t>
            </a:r>
            <a:r>
              <a:rPr lang="en-US" sz="2000" cap="small" dirty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Communication</a:t>
            </a:r>
            <a:endParaRPr sz="2000" dirty="0">
              <a:solidFill>
                <a:srgbClr val="FFFFFF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4" name="Google Shape;44;p1"/>
          <p:cNvSpPr txBox="1">
            <a:spLocks noGrp="1"/>
          </p:cNvSpPr>
          <p:nvPr>
            <p:ph type="subTitle" idx="1"/>
          </p:nvPr>
        </p:nvSpPr>
        <p:spPr>
          <a:xfrm>
            <a:off x="-6503" y="2856542"/>
            <a:ext cx="9144000" cy="51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it-IT" sz="2000" dirty="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Maura </a:t>
            </a:r>
            <a:r>
              <a:rPr lang="it-IT" sz="2000" dirty="0" err="1" smtClean="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Sandri</a:t>
            </a:r>
            <a:endParaRPr lang="it-IT" sz="2000" dirty="0" smtClean="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7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Tone and Style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Clear, accurate, engaging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Use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analogies and storytelling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Avoid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hype, highlight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relevance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Avoid self-</a:t>
            </a:r>
            <a:r>
              <a:rPr lang="en-US" sz="2000" dirty="0" err="1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referentiality</a:t>
            </a:r>
            <a:endParaRPr lang="en-US" sz="2000" dirty="0" smtClean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>
              <a:buClr>
                <a:schemeClr val="lt1"/>
              </a:buClr>
            </a:pPr>
            <a:endParaRPr lang="en-US" sz="20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139700" lvl="0" indent="0">
              <a:buClr>
                <a:schemeClr val="lt1"/>
              </a:buClr>
              <a:buNone/>
            </a:pP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These points help build clear, effective, and audience-centered communication, capable of explaining complex concepts without being heavy or distant.</a:t>
            </a: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7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Measuring Impact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Website and social metrics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Press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mentions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Community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and public feedback</a:t>
            </a: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1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What’s Next?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Build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the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website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Create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social media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profiles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Train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researchers in communication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Develop educational content (</a:t>
            </a:r>
            <a:r>
              <a:rPr lang="en-US" sz="2000" dirty="0" err="1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Rachele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 </a:t>
            </a:r>
            <a:r>
              <a:rPr lang="en-US" sz="2000" dirty="0" err="1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Toniolo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 et al.)</a:t>
            </a: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3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r="597"/>
          <a:stretch/>
        </p:blipFill>
        <p:spPr>
          <a:xfrm>
            <a:off x="1227676" y="1261729"/>
            <a:ext cx="6744244" cy="333862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285175" y="461471"/>
            <a:ext cx="262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PT Serif" panose="020B0604020202020204" charset="0"/>
              </a:rPr>
              <a:t>https://frb.inaf.it/</a:t>
            </a:r>
          </a:p>
        </p:txBody>
      </p:sp>
    </p:spTree>
    <p:extLst>
      <p:ext uri="{BB962C8B-B14F-4D97-AF65-F5344CB8AC3E}">
        <p14:creationId xmlns:p14="http://schemas.microsoft.com/office/powerpoint/2010/main" val="19477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>
            <a:spLocks noGrp="1"/>
          </p:cNvSpPr>
          <p:nvPr>
            <p:ph type="ctrTitle"/>
          </p:nvPr>
        </p:nvSpPr>
        <p:spPr>
          <a:xfrm>
            <a:off x="0" y="3418991"/>
            <a:ext cx="9144000" cy="80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 dirty="0" smtClean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THANKS!</a:t>
            </a:r>
            <a:endParaRPr sz="3600" dirty="0">
              <a:solidFill>
                <a:srgbClr val="FFFFFF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0" y="4187528"/>
            <a:ext cx="91440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Maura Sandri (maura.sandri@inaf.it)</a:t>
            </a:r>
            <a:endParaRPr sz="1200" b="0" i="0" u="none" strike="noStrike" cap="none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6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4" y="324509"/>
            <a:ext cx="6778374" cy="45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4182140" y="445025"/>
            <a:ext cx="20227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 smtClean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Index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4182140" y="1152475"/>
            <a:ext cx="454364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Introduction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Why </a:t>
            </a: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Science Communication matters</a:t>
            </a:r>
            <a:endParaRPr lang="en-US" sz="16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Goals of </a:t>
            </a: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the communication strategy</a:t>
            </a:r>
            <a:endParaRPr lang="en-US" sz="16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Strategy 1: Website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Strategy 2: Press Releases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Strategy 3: Social Media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Tone and Style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Measuring </a:t>
            </a: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Impact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What’s Next?</a:t>
            </a:r>
          </a:p>
          <a:p>
            <a:pPr marL="596900" lvl="0" indent="-457200">
              <a:buClr>
                <a:schemeClr val="lt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Conclusion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6097" cy="5143500"/>
          </a:xfrm>
          <a:prstGeom prst="rect">
            <a:avLst/>
          </a:prstGeom>
        </p:spPr>
      </p:pic>
      <p:pic>
        <p:nvPicPr>
          <p:cNvPr id="7" name="Google Shape;18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8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2" y="4386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 smtClean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Introduction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139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Fast Radio Bursts (FRBs) are among the most fascinating astrophysical phenomena discovered in recent </a:t>
            </a: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decades</a:t>
            </a:r>
          </a:p>
          <a:p>
            <a:pPr lvl="0">
              <a:buClr>
                <a:schemeClr val="lt1"/>
              </a:buClr>
            </a:pP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The </a:t>
            </a: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Italian scientific community around </a:t>
            </a: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FRBs </a:t>
            </a: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is </a:t>
            </a: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growing</a:t>
            </a:r>
          </a:p>
          <a:p>
            <a:pPr lvl="0">
              <a:buClr>
                <a:schemeClr val="lt1"/>
              </a:buClr>
            </a:pPr>
            <a:r>
              <a:rPr lang="en-US" sz="16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Communication plays a strategic role in fostering development and </a:t>
            </a:r>
            <a:r>
              <a:rPr lang="en-US" sz="16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collaboration</a:t>
            </a:r>
            <a:endParaRPr lang="en-US" sz="16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" t="34162" r="310" b="16929"/>
          <a:stretch/>
        </p:blipFill>
        <p:spPr>
          <a:xfrm>
            <a:off x="-37953" y="2485895"/>
            <a:ext cx="9181953" cy="26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Makes complex science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relatable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Engages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experts and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the public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Supports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funding and collaboration</a:t>
            </a: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0" y="2640938"/>
            <a:ext cx="5182966" cy="209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Clr>
                <a:schemeClr val="lt1"/>
              </a:buClr>
              <a:buNone/>
            </a:pPr>
            <a:r>
              <a:rPr lang="it-IT" sz="2000" b="1" dirty="0" err="1">
                <a:solidFill>
                  <a:schemeClr val="bg1"/>
                </a:solidFill>
                <a:latin typeface="PT Serif" panose="020B0604020202020204" charset="0"/>
              </a:rPr>
              <a:t>About</a:t>
            </a:r>
            <a:r>
              <a:rPr lang="it-IT" sz="2000" b="1" dirty="0">
                <a:solidFill>
                  <a:schemeClr val="bg1"/>
                </a:solidFill>
                <a:latin typeface="PT Serif" panose="020B0604020202020204" charset="0"/>
              </a:rPr>
              <a:t> 70 </a:t>
            </a:r>
            <a:r>
              <a:rPr lang="it-IT" sz="2000" b="1" dirty="0" smtClean="0">
                <a:solidFill>
                  <a:schemeClr val="bg1"/>
                </a:solidFill>
                <a:latin typeface="PT Serif" panose="020B0604020202020204" charset="0"/>
              </a:rPr>
              <a:t>news on </a:t>
            </a:r>
            <a:r>
              <a:rPr lang="it-IT" sz="2000" b="1" dirty="0" err="1" smtClean="0">
                <a:solidFill>
                  <a:schemeClr val="bg1"/>
                </a:solidFill>
                <a:latin typeface="PT Serif" panose="020B0604020202020204" charset="0"/>
              </a:rPr>
              <a:t>FRBs</a:t>
            </a:r>
            <a:r>
              <a:rPr lang="it-IT" sz="2000" b="1" dirty="0" smtClean="0">
                <a:solidFill>
                  <a:schemeClr val="bg1"/>
                </a:solidFill>
                <a:latin typeface="PT Serif" panose="020B0604020202020204" charset="0"/>
              </a:rPr>
              <a:t> </a:t>
            </a:r>
            <a:r>
              <a:rPr lang="it-IT" sz="2000" b="1" dirty="0">
                <a:solidFill>
                  <a:schemeClr val="bg1"/>
                </a:solidFill>
                <a:latin typeface="PT Serif" panose="020B0604020202020204" charset="0"/>
              </a:rPr>
              <a:t>in </a:t>
            </a:r>
            <a:r>
              <a:rPr lang="it-IT" sz="2000" b="1" dirty="0" err="1">
                <a:solidFill>
                  <a:schemeClr val="bg1"/>
                </a:solidFill>
                <a:latin typeface="PT Serif" panose="020B0604020202020204" charset="0"/>
              </a:rPr>
              <a:t>ten</a:t>
            </a:r>
            <a:r>
              <a:rPr lang="it-IT" sz="2000" b="1" dirty="0">
                <a:solidFill>
                  <a:schemeClr val="bg1"/>
                </a:solidFill>
                <a:latin typeface="PT Serif" panose="020B060402020202020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PT Serif" panose="020B0604020202020204" charset="0"/>
              </a:rPr>
              <a:t>years</a:t>
            </a:r>
            <a:r>
              <a:rPr lang="it-IT" sz="2000" b="1" dirty="0" smtClean="0">
                <a:solidFill>
                  <a:schemeClr val="bg1"/>
                </a:solidFill>
                <a:latin typeface="PT Serif" panose="020B0604020202020204" charset="0"/>
              </a:rPr>
              <a:t>!</a:t>
            </a:r>
            <a:endParaRPr lang="it-IT" sz="2000" b="1" dirty="0">
              <a:solidFill>
                <a:schemeClr val="bg1"/>
              </a:solidFill>
              <a:latin typeface="PT Serif" panose="020B060402020202020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/>
          <a:stretch/>
        </p:blipFill>
        <p:spPr>
          <a:xfrm>
            <a:off x="5698576" y="998320"/>
            <a:ext cx="3178145" cy="4031715"/>
          </a:xfrm>
          <a:prstGeom prst="rect">
            <a:avLst/>
          </a:prstGeom>
        </p:spPr>
      </p:pic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53178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Why Science Communication </a:t>
            </a:r>
            <a:r>
              <a:rPr lang="en-US" sz="2000" dirty="0" smtClean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matters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944" t="1660" b="1398"/>
          <a:stretch/>
        </p:blipFill>
        <p:spPr>
          <a:xfrm>
            <a:off x="2239926" y="3355363"/>
            <a:ext cx="2670556" cy="149707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06192" y="3355363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PT Serif" panose="020B0604020202020204" charset="0"/>
              </a:rPr>
              <a:t>and </a:t>
            </a:r>
            <a:r>
              <a:rPr lang="it-IT" dirty="0" err="1" smtClean="0">
                <a:solidFill>
                  <a:schemeClr val="bg1"/>
                </a:solidFill>
                <a:latin typeface="PT Serif" panose="020B0604020202020204" charset="0"/>
              </a:rPr>
              <a:t>videos</a:t>
            </a:r>
            <a:r>
              <a:rPr lang="it-IT" dirty="0" smtClean="0">
                <a:solidFill>
                  <a:schemeClr val="bg1"/>
                </a:solidFill>
                <a:latin typeface="PT Serif" panose="020B0604020202020204" charset="0"/>
              </a:rPr>
              <a:t>…</a:t>
            </a:r>
            <a:endParaRPr lang="it-IT" dirty="0">
              <a:solidFill>
                <a:schemeClr val="bg1"/>
              </a:solidFill>
              <a:latin typeface="PT Serif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Goals of </a:t>
            </a:r>
            <a:r>
              <a:rPr lang="en-US" sz="2000" dirty="0" smtClean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the </a:t>
            </a: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Communication Strategy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Increase the visibility of the Italian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community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Build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 recognizable community identity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Attract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media and young researchers</a:t>
            </a: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r="15736"/>
          <a:stretch/>
        </p:blipFill>
        <p:spPr>
          <a:xfrm>
            <a:off x="5368199" y="1566530"/>
            <a:ext cx="3520619" cy="34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Strategy 1: Website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website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where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anyone can find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articles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, studies, and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resources</a:t>
            </a:r>
            <a:endParaRPr lang="en-US" sz="20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Public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+ scientific content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Long-term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archive and outreach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resources</a:t>
            </a: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2;p2"/>
          <p:cNvSpPr txBox="1">
            <a:spLocks noGrp="1"/>
          </p:cNvSpPr>
          <p:nvPr>
            <p:ph type="body" idx="1"/>
          </p:nvPr>
        </p:nvSpPr>
        <p:spPr>
          <a:xfrm>
            <a:off x="999274" y="2860675"/>
            <a:ext cx="7055372" cy="140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A great deal of material already exists — and continues to be produced — in English, which we could translate or adapt into Italian with the help of the FRB community</a:t>
            </a:r>
            <a:endParaRPr lang="en-US" sz="20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592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Strategy 2: Press </a:t>
            </a:r>
            <a:r>
              <a:rPr lang="en-US" sz="2000" dirty="0" smtClean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Releases (and News)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43051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Tailored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to reach both general and specialized scientific media, ensuring broad and relevant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coverage</a:t>
            </a:r>
          </a:p>
          <a:p>
            <a:pPr marL="139700" indent="0">
              <a:buClr>
                <a:schemeClr val="lt1"/>
              </a:buClr>
              <a:buNone/>
            </a:pPr>
            <a:endParaRPr lang="en-US" sz="2000" dirty="0" smtClean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Collaborate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closely with both local and central press offices to ensure consistent messaging and timely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distribution</a:t>
            </a:r>
          </a:p>
          <a:p>
            <a:pPr lvl="1">
              <a:buClr>
                <a:schemeClr val="lt1"/>
              </a:buClr>
            </a:pPr>
            <a:r>
              <a:rPr lang="en-US" sz="1800" dirty="0">
                <a:solidFill>
                  <a:schemeClr val="bg1"/>
                </a:solidFill>
                <a:latin typeface="PT Serif"/>
                <a:ea typeface="PT Serif"/>
                <a:cs typeface="PT Serif"/>
                <a:sym typeface="PT Serif"/>
                <a:hlinkClick r:id="rId3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latin typeface="PT Serif"/>
                <a:ea typeface="PT Serif"/>
                <a:cs typeface="PT Serif"/>
                <a:sym typeface="PT Serif"/>
                <a:hlinkClick r:id="rId3"/>
              </a:rPr>
              <a:t>tinyurl.com/formulario-inaf</a:t>
            </a:r>
            <a:endParaRPr lang="en-US" sz="1800" dirty="0" smtClean="0">
              <a:solidFill>
                <a:schemeClr val="bg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609600" lvl="1" indent="0">
              <a:buClr>
                <a:schemeClr val="lt1"/>
              </a:buClr>
              <a:buNone/>
            </a:pPr>
            <a:endParaRPr lang="en-US" sz="1800" dirty="0" smtClean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Strategically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timed to coincide with key milestones, such as major publications, events, and scientific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discoveries</a:t>
            </a:r>
            <a:endParaRPr lang="en-US" sz="20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6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111111"/>
            </a:pPr>
            <a:r>
              <a:rPr lang="en-US" sz="2000" dirty="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rPr>
              <a:t>Strategy 3: Social Media</a:t>
            </a:r>
            <a:endParaRPr sz="2000" dirty="0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594362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X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(formerly Twitter) to engage directly with journalists, sharing updates, news, and resources in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real-time</a:t>
            </a:r>
          </a:p>
          <a:p>
            <a:pPr lvl="0"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Instagram/Facebook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for the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general public</a:t>
            </a:r>
          </a:p>
          <a:p>
            <a:pPr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Telegram </a:t>
            </a:r>
            <a:r>
              <a:rPr lang="en-US" sz="2000" dirty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channel </a:t>
            </a: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(with a dedicated bot)</a:t>
            </a:r>
          </a:p>
          <a:p>
            <a:pPr>
              <a:buClr>
                <a:schemeClr val="lt1"/>
              </a:buClr>
            </a:pPr>
            <a:r>
              <a:rPr lang="en-US" sz="2000" dirty="0" smtClean="0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Infographics, videos, and impactful quotes to enhance engagement</a:t>
            </a:r>
            <a:endParaRPr lang="en-US" sz="2000" dirty="0"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4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294" y="161496"/>
            <a:ext cx="1246272" cy="49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5186"/>
          <a:stretch/>
        </p:blipFill>
        <p:spPr>
          <a:xfrm rot="1512056">
            <a:off x="6074733" y="1098699"/>
            <a:ext cx="2892057" cy="2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Personalizzato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4FF8D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378</Words>
  <Application>Microsoft Office PowerPoint</Application>
  <PresentationFormat>Presentazione su schermo (16:9)</PresentationFormat>
  <Paragraphs>63</Paragraphs>
  <Slides>14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Wingdings</vt:lpstr>
      <vt:lpstr>PT Serif</vt:lpstr>
      <vt:lpstr>Michroma</vt:lpstr>
      <vt:lpstr>Arial</vt:lpstr>
      <vt:lpstr>Simple Light</vt:lpstr>
      <vt:lpstr>FRB-Italy Strategies for Effective Science Communication</vt:lpstr>
      <vt:lpstr>Presentazione standard di PowerPoint</vt:lpstr>
      <vt:lpstr>Index</vt:lpstr>
      <vt:lpstr>Introduction</vt:lpstr>
      <vt:lpstr>Why Science Communication matters</vt:lpstr>
      <vt:lpstr>Goals of the Communication Strategy</vt:lpstr>
      <vt:lpstr>Strategy 1: Website</vt:lpstr>
      <vt:lpstr>Strategy 2: Press Releases (and News)</vt:lpstr>
      <vt:lpstr>Strategy 3: Social Media</vt:lpstr>
      <vt:lpstr>Tone and Style</vt:lpstr>
      <vt:lpstr>Measuring Impact</vt:lpstr>
      <vt:lpstr>What’s Next?</vt:lpstr>
      <vt:lpstr>Presentazione standard di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Telegram Bots in Science Education: Applications in the Context of Astrophysics</dc:title>
  <dc:creator>Sandri</dc:creator>
  <cp:lastModifiedBy>Maura</cp:lastModifiedBy>
  <cp:revision>99</cp:revision>
  <dcterms:modified xsi:type="dcterms:W3CDTF">2025-05-09T08:16:57Z</dcterms:modified>
</cp:coreProperties>
</file>