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99" r:id="rId4"/>
    <p:sldId id="298" r:id="rId5"/>
    <p:sldId id="267" r:id="rId6"/>
    <p:sldId id="296" r:id="rId7"/>
    <p:sldId id="284" r:id="rId8"/>
    <p:sldId id="300" r:id="rId9"/>
    <p:sldId id="302" r:id="rId10"/>
    <p:sldId id="301" r:id="rId11"/>
    <p:sldId id="305" r:id="rId12"/>
    <p:sldId id="306" r:id="rId13"/>
    <p:sldId id="304" r:id="rId14"/>
    <p:sldId id="303" r:id="rId15"/>
    <p:sldId id="264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0"/>
    <p:restoredTop sz="94792"/>
  </p:normalViewPr>
  <p:slideViewPr>
    <p:cSldViewPr snapToGrid="0">
      <p:cViewPr varScale="1">
        <p:scale>
          <a:sx n="152" d="100"/>
          <a:sy n="152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1ECC-0C1D-3E4B-A10C-09A19AB5D4B0}" type="datetimeFigureOut">
              <a:rPr lang="en-IT" smtClean="0"/>
              <a:t>08/05/25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1BE48-BEA6-E844-9CAA-D6DCE9417B4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2251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C75C-1549-BF03-26AD-FE226252F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3F86E-9265-3920-CB97-FA1F30629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714508-744C-C845-73FE-4DA2D0A03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13A21-56F4-A777-D79F-B37384BC5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1BE48-BEA6-E844-9CAA-D6DCE9417B46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930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F386-2D0D-7946-8212-F02C28AB61A0}" type="datetime1">
              <a:rPr lang="it-IT" smtClean="0"/>
              <a:t>08/05/25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9718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FB4-5624-8F4E-BB6D-A9E7DC446F7A}" type="datetime1">
              <a:rPr lang="it-IT" smtClean="0"/>
              <a:t>08/05/25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8199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C58F-B704-5345-BCD6-DBF5420487D3}" type="datetime1">
              <a:rPr lang="it-IT" smtClean="0"/>
              <a:t>08/05/25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361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8AAB-2443-DB4D-B9A8-39C40339DCC9}" type="datetime1">
              <a:rPr lang="it-IT" smtClean="0"/>
              <a:t>08/05/25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0898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23F5-D25F-6A42-A382-DB7906BA95AB}" type="datetime1">
              <a:rPr lang="it-IT" smtClean="0"/>
              <a:t>08/05/25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906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BEEC-F2B7-994E-9A90-87A70CA89078}" type="datetime1">
              <a:rPr lang="it-IT" smtClean="0"/>
              <a:t>08/05/25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648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70AE-7141-F449-8C24-2152D96B2CC3}" type="datetime1">
              <a:rPr lang="it-IT" smtClean="0"/>
              <a:t>08/05/25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350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E81D-B4D3-B84C-B9BD-2D7CB1B67063}" type="datetime1">
              <a:rPr lang="it-IT" smtClean="0"/>
              <a:t>08/05/25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225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2014-1FB5-194E-A2C5-AD7A1237C509}" type="datetime1">
              <a:rPr lang="it-IT" smtClean="0"/>
              <a:t>08/05/25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45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3287-3E55-2442-BCA0-8E8E5914A2AA}" type="datetime1">
              <a:rPr lang="it-IT" smtClean="0"/>
              <a:t>08/05/25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844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A4E3-A418-3B4A-864B-530F91B4022A}" type="datetime1">
              <a:rPr lang="it-IT" smtClean="0"/>
              <a:t>08/05/25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0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9088-24E0-3740-A889-3672B37100DA}" type="datetime1">
              <a:rPr lang="it-IT" smtClean="0"/>
              <a:t>08/05/25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BAA1-8B60-A447-BA55-856C68CDA9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4610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atsweb.oas.inaf.i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FRBs/FR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sweb.oas.inaf.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ladin.cds.unistra.fr/hi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nicastro/DIF" TargetMode="External"/><Relationship Id="rId7" Type="http://schemas.openxmlformats.org/officeDocument/2006/relationships/hyperlink" Target="https://www.amcharts.com/" TargetMode="External"/><Relationship Id="rId2" Type="http://schemas.openxmlformats.org/officeDocument/2006/relationships/hyperlink" Target="https://dev.mysq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tables.net/" TargetMode="External"/><Relationship Id="rId5" Type="http://schemas.openxmlformats.org/officeDocument/2006/relationships/hyperlink" Target="https://aladin.cds.unistra.fr/hips/" TargetMode="External"/><Relationship Id="rId4" Type="http://schemas.openxmlformats.org/officeDocument/2006/relationships/hyperlink" Target="https://aladin.cds.unistra.fr/AladinLite/do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1C4C-333F-BF4E-B0B8-374E92230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The FRB host galaxies catalogue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0F3F6-EC52-2D48-B981-E8B015CA4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48599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community powered repository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13FF2-C082-FE49-857D-12E7F45B144F}"/>
              </a:ext>
            </a:extLst>
          </p:cNvPr>
          <p:cNvSpPr txBox="1"/>
          <p:nvPr/>
        </p:nvSpPr>
        <p:spPr>
          <a:xfrm>
            <a:off x="258423" y="4495752"/>
            <a:ext cx="290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Luciano Nicastro, INAF – OAS Bologna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F04D1-2D84-B92C-010B-42C6E6B7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784" y="4149224"/>
            <a:ext cx="1840233" cy="654305"/>
          </a:xfrm>
          <a:prstGeom prst="rect">
            <a:avLst/>
          </a:prstGeom>
        </p:spPr>
      </p:pic>
      <p:pic>
        <p:nvPicPr>
          <p:cNvPr id="1026" name="Picture 2" descr="Indico">
            <a:extLst>
              <a:ext uri="{FF2B5EF4-FFF2-40B4-BE49-F238E27FC236}">
                <a16:creationId xmlns:a16="http://schemas.microsoft.com/office/drawing/2014/main" id="{355DB6E5-E65F-F803-9E87-5E23756C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2702" y="4469757"/>
            <a:ext cx="342916" cy="3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3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2E86-1E5A-0E67-2A9E-C3938A70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7A223C2-B437-86CE-2CAC-1D5513EC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" y="1570597"/>
            <a:ext cx="2962375" cy="29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34753A-62FB-BBFA-FB56-52F9AFFA0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16" y="643790"/>
            <a:ext cx="5972562" cy="3998060"/>
          </a:xfrm>
          <a:prstGeom prst="rect">
            <a:avLst/>
          </a:prstGeom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F082C6AB-165C-4DC5-6E17-D38FFE77AF31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1306D767-56C9-512E-D787-094DA88C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10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00A64-1E6E-E30C-7278-03BED91CD769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FRB Hosts catalogue – </a:t>
            </a:r>
            <a:r>
              <a:rPr lang="en-GB" sz="3000" i="1" dirty="0">
                <a:solidFill>
                  <a:schemeClr val="accent1"/>
                </a:solidFill>
              </a:rPr>
              <a:t>list server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037E8-A273-07D8-BA93-4098AD75761A}"/>
              </a:ext>
            </a:extLst>
          </p:cNvPr>
          <p:cNvSpPr txBox="1"/>
          <p:nvPr/>
        </p:nvSpPr>
        <p:spPr>
          <a:xfrm>
            <a:off x="469106" y="761400"/>
            <a:ext cx="208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 or partial </a:t>
            </a:r>
            <a:r>
              <a:rPr lang="en-IT" dirty="0">
                <a:solidFill>
                  <a:srgbClr val="0070C0"/>
                </a:solidFill>
              </a:rPr>
              <a:t>(row/column) </a:t>
            </a:r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C545DA-1024-C935-2D77-79B93711E9D6}"/>
              </a:ext>
            </a:extLst>
          </p:cNvPr>
          <p:cNvSpPr/>
          <p:nvPr/>
        </p:nvSpPr>
        <p:spPr>
          <a:xfrm>
            <a:off x="3979341" y="1349237"/>
            <a:ext cx="1473416" cy="262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rgbClr val="002060"/>
                </a:solidFill>
              </a:rPr>
              <a:t>Click &amp; zoom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92F557-CCD7-4854-6086-26E5A41E515D}"/>
              </a:ext>
            </a:extLst>
          </p:cNvPr>
          <p:cNvSpPr/>
          <p:nvPr/>
        </p:nvSpPr>
        <p:spPr>
          <a:xfrm>
            <a:off x="7530809" y="946205"/>
            <a:ext cx="556591" cy="3387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2385287-FBAA-22C5-0A0A-9C43889DC54C}"/>
              </a:ext>
            </a:extLst>
          </p:cNvPr>
          <p:cNvSpPr/>
          <p:nvPr/>
        </p:nvSpPr>
        <p:spPr>
          <a:xfrm>
            <a:off x="7227714" y="4401572"/>
            <a:ext cx="1162780" cy="262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rgbClr val="002060"/>
                </a:solidFill>
              </a:rPr>
              <a:t>ADS link</a:t>
            </a:r>
          </a:p>
        </p:txBody>
      </p:sp>
    </p:spTree>
    <p:extLst>
      <p:ext uri="{BB962C8B-B14F-4D97-AF65-F5344CB8AC3E}">
        <p14:creationId xmlns:p14="http://schemas.microsoft.com/office/powerpoint/2010/main" val="5057335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E764E-D213-94B6-70C2-3063DF2A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92F218-662F-7021-6A77-C0F6A060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9164" y="607730"/>
            <a:ext cx="8145671" cy="4197630"/>
          </a:xfrm>
          <a:prstGeom prst="rect">
            <a:avLst/>
          </a:prstGeom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1A345B66-39B5-7B47-B04C-DD95704CA28C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4083147F-104C-BCBE-64B0-904AA5E9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11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44A63-A98C-D6CE-512C-A70031E4A1D1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FRB Hosts catalogue – </a:t>
            </a:r>
            <a:r>
              <a:rPr lang="en-GB" sz="3000" i="1" dirty="0">
                <a:solidFill>
                  <a:schemeClr val="accent1"/>
                </a:solidFill>
              </a:rPr>
              <a:t>FRB 20200723B</a:t>
            </a:r>
          </a:p>
          <a:p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FFA817-D593-1FA5-A3BE-6068FB699A5C}"/>
              </a:ext>
            </a:extLst>
          </p:cNvPr>
          <p:cNvSpPr/>
          <p:nvPr/>
        </p:nvSpPr>
        <p:spPr>
          <a:xfrm>
            <a:off x="5536751" y="1602867"/>
            <a:ext cx="688686" cy="20672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BAD5AD-D7DF-6752-82C3-666F99C64228}"/>
              </a:ext>
            </a:extLst>
          </p:cNvPr>
          <p:cNvSpPr/>
          <p:nvPr/>
        </p:nvSpPr>
        <p:spPr>
          <a:xfrm>
            <a:off x="1647803" y="1516280"/>
            <a:ext cx="1232368" cy="4004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i="1" dirty="0">
                <a:solidFill>
                  <a:schemeClr val="bg1"/>
                </a:solidFill>
              </a:rPr>
              <a:t>NGC 4602</a:t>
            </a:r>
          </a:p>
        </p:txBody>
      </p:sp>
    </p:spTree>
    <p:extLst>
      <p:ext uri="{BB962C8B-B14F-4D97-AF65-F5344CB8AC3E}">
        <p14:creationId xmlns:p14="http://schemas.microsoft.com/office/powerpoint/2010/main" val="202320982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526E7-C8CB-66F1-DB69-4FF063DD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C341F-BCD1-1E33-3E41-3DF86D13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0995" y="608825"/>
            <a:ext cx="8142007" cy="4263781"/>
          </a:xfrm>
          <a:prstGeom prst="rect">
            <a:avLst/>
          </a:prstGeom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66E916A6-5F17-C25C-A711-04F79D7A959F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DE8ABAA0-B273-D9B4-F73A-86BE8ACF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12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84F94F-C6BE-D38D-E658-C104F72CF829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FRB Hosts catalogue – </a:t>
            </a:r>
            <a:r>
              <a:rPr lang="en-GB" sz="3000" i="1" dirty="0">
                <a:solidFill>
                  <a:schemeClr val="accent1"/>
                </a:solidFill>
              </a:rPr>
              <a:t>FRB 20200723B</a:t>
            </a:r>
            <a:endParaRPr lang="en-GB" sz="3000" dirty="0">
              <a:solidFill>
                <a:schemeClr val="accent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4D50EB-515B-42A9-BE9C-796686C2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5" y="619116"/>
            <a:ext cx="4263781" cy="42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467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6402-D223-FEEC-2B9A-450011F07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27911CD-F63E-5C8E-613B-74B5D3F4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538300" y="969829"/>
            <a:ext cx="3828268" cy="38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B831651-2537-B179-354C-FEC64DEC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95166" y="969828"/>
            <a:ext cx="3828267" cy="38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B5F88BA3-007F-2854-0DF2-8755AD1F13D4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BAD44391-AAFC-7A7B-A754-18B33A23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13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2C16CE-9EE7-FBE0-731D-FCB020E9971F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FRB Hosts catalogue – FRB </a:t>
            </a:r>
            <a:r>
              <a:rPr lang="en-GB" sz="3000" i="1" dirty="0">
                <a:solidFill>
                  <a:schemeClr val="accent1"/>
                </a:solidFill>
              </a:rPr>
              <a:t>20250316A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942BFC-063C-00A0-2B4E-23244F7DAE7C}"/>
              </a:ext>
            </a:extLst>
          </p:cNvPr>
          <p:cNvSpPr/>
          <p:nvPr/>
        </p:nvSpPr>
        <p:spPr>
          <a:xfrm>
            <a:off x="1993115" y="1301575"/>
            <a:ext cx="1232368" cy="4004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i="1" dirty="0">
                <a:solidFill>
                  <a:schemeClr val="bg1"/>
                </a:solidFill>
              </a:rPr>
              <a:t>NGC 4141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AB7F5-2A23-4147-6C57-7423C12B0F82}"/>
              </a:ext>
            </a:extLst>
          </p:cNvPr>
          <p:cNvSpPr txBox="1"/>
          <p:nvPr/>
        </p:nvSpPr>
        <p:spPr>
          <a:xfrm>
            <a:off x="6962862" y="684000"/>
            <a:ext cx="141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dirty="0"/>
              <a:t>13 × 13 arcsec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85D36-EC32-55FD-3EAA-73339A794E3B}"/>
              </a:ext>
            </a:extLst>
          </p:cNvPr>
          <p:cNvSpPr txBox="1"/>
          <p:nvPr/>
        </p:nvSpPr>
        <p:spPr>
          <a:xfrm>
            <a:off x="3305932" y="683334"/>
            <a:ext cx="123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dirty="0"/>
              <a:t>3 × 3 arcmin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D541C0-E618-8582-ED06-0A3A5EC28E23}"/>
              </a:ext>
            </a:extLst>
          </p:cNvPr>
          <p:cNvSpPr/>
          <p:nvPr/>
        </p:nvSpPr>
        <p:spPr>
          <a:xfrm>
            <a:off x="6554049" y="1990512"/>
            <a:ext cx="1318587" cy="4004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20250316A</a:t>
            </a:r>
            <a:endParaRPr lang="en-IT" i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F9584F-AC57-99AF-9E19-E333394EFD0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539182" y="2390982"/>
            <a:ext cx="674161" cy="4696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7B8F16-3F3D-7F40-A5FD-457818864D4D}"/>
              </a:ext>
            </a:extLst>
          </p:cNvPr>
          <p:cNvSpPr/>
          <p:nvPr/>
        </p:nvSpPr>
        <p:spPr>
          <a:xfrm>
            <a:off x="7130247" y="3110448"/>
            <a:ext cx="1318587" cy="4004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Chandra src</a:t>
            </a:r>
            <a:endParaRPr lang="en-IT" i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2C08B7-8F1E-B009-A1EE-2DD17F0BF98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789541" y="3510918"/>
            <a:ext cx="0" cy="6627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A578E78-E22D-E2CE-D4A6-99C632445ADA}"/>
              </a:ext>
            </a:extLst>
          </p:cNvPr>
          <p:cNvSpPr/>
          <p:nvPr/>
        </p:nvSpPr>
        <p:spPr>
          <a:xfrm>
            <a:off x="1105231" y="3386165"/>
            <a:ext cx="1105232" cy="400470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Swift-XRT</a:t>
            </a:r>
            <a:endParaRPr lang="en-IT" i="1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CD61445-443E-0E0B-5BE8-448F0B876544}"/>
              </a:ext>
            </a:extLst>
          </p:cNvPr>
          <p:cNvSpPr/>
          <p:nvPr/>
        </p:nvSpPr>
        <p:spPr>
          <a:xfrm>
            <a:off x="3586264" y="2172258"/>
            <a:ext cx="869770" cy="400470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EP-FXT</a:t>
            </a:r>
            <a:endParaRPr lang="en-IT" i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CFAA90-B368-4216-226B-AA6E3AE5D1C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210463" y="3110448"/>
            <a:ext cx="723568" cy="47595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73BDA2-C8C3-1FDE-BD6E-CD8FAB9BBD85}"/>
              </a:ext>
            </a:extLst>
          </p:cNvPr>
          <p:cNvCxnSpPr>
            <a:cxnSpLocks/>
          </p:cNvCxnSpPr>
          <p:nvPr/>
        </p:nvCxnSpPr>
        <p:spPr>
          <a:xfrm flipH="1">
            <a:off x="3371353" y="2571750"/>
            <a:ext cx="214911" cy="17347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557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4033-6429-239B-7EAA-D390EB1A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E3776312-A630-A698-8A89-C769CBCAFB74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07772B0B-FB99-CEEA-5B73-35196E8D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14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740784-BA8C-6063-B0C4-37B838CB04FA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FRB Hosts catalogue – </a:t>
            </a:r>
            <a:r>
              <a:rPr lang="en-GB" sz="3000" i="1" dirty="0">
                <a:solidFill>
                  <a:schemeClr val="accent1"/>
                </a:solidFill>
              </a:rPr>
              <a:t>script query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A8F84-7F97-2BF1-D894-21B5EC24CE7E}"/>
              </a:ext>
            </a:extLst>
          </p:cNvPr>
          <p:cNvSpPr txBox="1"/>
          <p:nvPr/>
        </p:nvSpPr>
        <p:spPr>
          <a:xfrm>
            <a:off x="395123" y="1711501"/>
            <a:ext cx="8470583" cy="64633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curl –o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myhosts.csv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"</a:t>
            </a:r>
            <a:r>
              <a:rPr lang="en-GB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https://cats.oas.inaf.it/</a:t>
            </a:r>
            <a:r>
              <a:rPr lang="en-GB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hosts_full</a:t>
            </a:r>
            <a:r>
              <a:rPr lang="en-GB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radius=30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ra=26.5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dec=35.5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project_name=frbhosts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private_key=</a:t>
            </a:r>
            <a:r>
              <a:rPr lang="en-GB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secret</a:t>
            </a:r>
            <a:r>
              <a:rPr lang="en-GB" sz="12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csv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95233-C51B-7579-5997-AEA55DBACFA1}"/>
              </a:ext>
            </a:extLst>
          </p:cNvPr>
          <p:cNvSpPr txBox="1"/>
          <p:nvPr/>
        </p:nvSpPr>
        <p:spPr>
          <a:xfrm>
            <a:off x="395123" y="3011145"/>
            <a:ext cx="8470583" cy="120032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 requests</a:t>
            </a:r>
          </a:p>
          <a:p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https://cats.oas.inaf.it/</a:t>
            </a:r>
            <a:r>
              <a:rPr lang="en-GB" sz="1200" b="1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hosts_full</a:t>
            </a:r>
            <a:r>
              <a:rPr lang="en-GB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radius=30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ra=26.5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dec=35.5</a:t>
            </a:r>
            <a:r>
              <a:rPr lang="en-GB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project_name=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frbhosts</a:t>
            </a:r>
            <a:r>
              <a:rPr lang="en-GB" sz="12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private_key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secret</a:t>
            </a:r>
            <a:r>
              <a:rPr lang="en-GB" sz="12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orderby</a:t>
            </a:r>
            <a:r>
              <a:rPr lang="en-GB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GB" sz="12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GB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 =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requests.get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print(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response.text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40A2B-A6F4-7716-0177-00D139950AC0}"/>
              </a:ext>
            </a:extLst>
          </p:cNvPr>
          <p:cNvSpPr txBox="1"/>
          <p:nvPr/>
        </p:nvSpPr>
        <p:spPr>
          <a:xfrm>
            <a:off x="395123" y="1285077"/>
            <a:ext cx="366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nsolas" panose="020B0609020204030204" pitchFamily="49" charset="0"/>
                <a:cs typeface="Consolas" panose="020B0609020204030204" pitchFamily="49" charset="0"/>
              </a:rPr>
              <a:t>curl</a:t>
            </a:r>
            <a:r>
              <a:rPr lang="en-GB" sz="1600" dirty="0"/>
              <a:t> query (</a:t>
            </a:r>
            <a:r>
              <a:rPr lang="en-GB" sz="1600" dirty="0">
                <a:solidFill>
                  <a:srgbClr val="C00000"/>
                </a:solidFill>
              </a:rPr>
              <a:t>csv</a:t>
            </a:r>
            <a:r>
              <a:rPr lang="en-GB" sz="1600" dirty="0"/>
              <a:t> output):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3EE0C-EFA7-0B31-FD4E-6B40779E8539}"/>
              </a:ext>
            </a:extLst>
          </p:cNvPr>
          <p:cNvSpPr txBox="1"/>
          <p:nvPr/>
        </p:nvSpPr>
        <p:spPr>
          <a:xfrm>
            <a:off x="395122" y="2584721"/>
            <a:ext cx="3731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nsolas" panose="020B0609020204030204" pitchFamily="49" charset="0"/>
                <a:cs typeface="Consolas" panose="020B0609020204030204" pitchFamily="49" charset="0"/>
              </a:rPr>
              <a:t>Python</a:t>
            </a:r>
            <a:r>
              <a:rPr lang="en-GB" sz="1600" dirty="0"/>
              <a:t> query (</a:t>
            </a:r>
            <a:r>
              <a:rPr lang="en-GB" sz="1600" dirty="0">
                <a:solidFill>
                  <a:srgbClr val="C00000"/>
                </a:solidFill>
              </a:rPr>
              <a:t>HTML</a:t>
            </a:r>
            <a:r>
              <a:rPr lang="en-GB" sz="1600" dirty="0"/>
              <a:t> output, sorted by </a:t>
            </a:r>
            <a:r>
              <a:rPr lang="en-GB" sz="1600" dirty="0">
                <a:solidFill>
                  <a:srgbClr val="C00000"/>
                </a:solidFill>
              </a:rPr>
              <a:t>z</a:t>
            </a:r>
            <a:r>
              <a:rPr lang="en-GB" sz="1600" dirty="0"/>
              <a:t>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7859A-C498-8E17-36EE-4C0CEDCB9F00}"/>
              </a:ext>
            </a:extLst>
          </p:cNvPr>
          <p:cNvSpPr txBox="1"/>
          <p:nvPr/>
        </p:nvSpPr>
        <p:spPr>
          <a:xfrm>
            <a:off x="252000" y="691721"/>
            <a:ext cx="514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Retrieve table data as </a:t>
            </a:r>
            <a:r>
              <a:rPr lang="en-GB" dirty="0" err="1">
                <a:solidFill>
                  <a:srgbClr val="C00000"/>
                </a:solidFill>
              </a:rPr>
              <a:t>VOTable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dirty="0">
                <a:solidFill>
                  <a:srgbClr val="C00000"/>
                </a:solidFill>
              </a:rPr>
              <a:t>HTML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dirty="0">
                <a:solidFill>
                  <a:srgbClr val="C00000"/>
                </a:solidFill>
              </a:rPr>
              <a:t>csv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tsv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dirty="0">
                <a:solidFill>
                  <a:srgbClr val="C00000"/>
                </a:solidFill>
              </a:rPr>
              <a:t>JSON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A293A-5D0A-107C-01B8-19ADF522303A}"/>
              </a:ext>
            </a:extLst>
          </p:cNvPr>
          <p:cNvSpPr txBox="1"/>
          <p:nvPr/>
        </p:nvSpPr>
        <p:spPr>
          <a:xfrm>
            <a:off x="395122" y="4446943"/>
            <a:ext cx="8496878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Note: </a:t>
            </a:r>
            <a:r>
              <a:rPr lang="en-GB" sz="1600" i="1" dirty="0">
                <a:solidFill>
                  <a:srgbClr val="C00000"/>
                </a:solidFill>
              </a:rPr>
              <a:t>Direct, SQL DB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 queries possible on demand</a:t>
            </a:r>
          </a:p>
        </p:txBody>
      </p:sp>
    </p:spTree>
    <p:extLst>
      <p:ext uri="{BB962C8B-B14F-4D97-AF65-F5344CB8AC3E}">
        <p14:creationId xmlns:p14="http://schemas.microsoft.com/office/powerpoint/2010/main" val="7010545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5AE8D-6E47-B408-1D11-1C72255A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6137DA59-C334-24D0-EE49-6261C850DDF9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33358707-02B6-6F36-5AE7-FA9E38A1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15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86145-6A2A-666A-D6A8-EBF4B6BD72D4}"/>
              </a:ext>
            </a:extLst>
          </p:cNvPr>
          <p:cNvSpPr txBox="1">
            <a:spLocks/>
          </p:cNvSpPr>
          <p:nvPr/>
        </p:nvSpPr>
        <p:spPr>
          <a:xfrm>
            <a:off x="359129" y="9897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Discussion on going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7D8126-0423-7807-22BD-34753E3172E4}"/>
              </a:ext>
            </a:extLst>
          </p:cNvPr>
          <p:cNvSpPr txBox="1">
            <a:spLocks/>
          </p:cNvSpPr>
          <p:nvPr/>
        </p:nvSpPr>
        <p:spPr>
          <a:xfrm>
            <a:off x="566761" y="1053956"/>
            <a:ext cx="8010478" cy="3508653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“</a:t>
            </a:r>
            <a:r>
              <a:rPr lang="en-GB" sz="1800" dirty="0">
                <a:solidFill>
                  <a:schemeClr val="accent2"/>
                </a:solidFill>
              </a:rPr>
              <a:t>observed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parameter should be mandatory?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“</a:t>
            </a:r>
            <a:r>
              <a:rPr lang="en-GB" sz="1800" dirty="0">
                <a:solidFill>
                  <a:schemeClr val="accent2"/>
                </a:solidFill>
              </a:rPr>
              <a:t>derived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parameters should be reported / computed?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</a:t>
            </a:r>
            <a:r>
              <a:rPr lang="en-GB" sz="1800" dirty="0">
                <a:solidFill>
                  <a:schemeClr val="accent2"/>
                </a:solidFill>
              </a:rPr>
              <a:t>FRB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parameters should we list?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figures for the same parameter (e.g. SFR / distance / reference / etc.)?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we convert multi-photometric mags to a common filter set?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parameter uncertainties should be non-symmetric (upper-lower)?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we have all the archival data into the DB or just a subset?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 we handle </a:t>
            </a:r>
            <a:r>
              <a:rPr lang="en-GB" sz="1800" dirty="0">
                <a:solidFill>
                  <a:schemeClr val="accent2"/>
                </a:solidFill>
              </a:rPr>
              <a:t>versioning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1800" dirty="0">
                <a:solidFill>
                  <a:schemeClr val="accent2"/>
                </a:solidFill>
              </a:rPr>
              <a:t>updates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archive and DB tables?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we accept data submission when </a:t>
            </a:r>
            <a:r>
              <a:rPr lang="en-GB" sz="1800" dirty="0">
                <a:solidFill>
                  <a:schemeClr val="accent2"/>
                </a:solidFill>
              </a:rPr>
              <a:t>no paper reference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exists yet?</a:t>
            </a:r>
          </a:p>
          <a:p>
            <a:pPr marL="271463" indent="-265113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</a:t>
            </a:r>
            <a:r>
              <a:rPr lang="en-GB" sz="1800" dirty="0">
                <a:solidFill>
                  <a:schemeClr val="accent2"/>
                </a:solidFill>
              </a:rPr>
              <a:t>technical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how do we store and define the parameters </a:t>
            </a:r>
            <a:r>
              <a:rPr lang="en-GB" sz="1800" dirty="0">
                <a:solidFill>
                  <a:schemeClr val="accent2"/>
                </a:solidFill>
              </a:rPr>
              <a:t>metadata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EC0E5-C809-D8B9-B380-B3DD4C38ECFC}"/>
              </a:ext>
            </a:extLst>
          </p:cNvPr>
          <p:cNvSpPr txBox="1">
            <a:spLocks/>
          </p:cNvSpPr>
          <p:nvPr/>
        </p:nvSpPr>
        <p:spPr>
          <a:xfrm>
            <a:off x="566761" y="574640"/>
            <a:ext cx="26424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Non-exhaustive list …</a:t>
            </a:r>
          </a:p>
        </p:txBody>
      </p:sp>
    </p:spTree>
    <p:extLst>
      <p:ext uri="{BB962C8B-B14F-4D97-AF65-F5344CB8AC3E}">
        <p14:creationId xmlns:p14="http://schemas.microsoft.com/office/powerpoint/2010/main" val="372552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E3FE9-DCB8-D7DE-97BD-44F989523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08BB7D92-09B5-3054-3728-055C833947C2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74D06CED-31DF-F99F-788D-A14235B5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16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E0E75-7D19-EC7D-E056-00254C6276AB}"/>
              </a:ext>
            </a:extLst>
          </p:cNvPr>
          <p:cNvSpPr/>
          <p:nvPr/>
        </p:nvSpPr>
        <p:spPr>
          <a:xfrm>
            <a:off x="3129265" y="1968200"/>
            <a:ext cx="2885470" cy="523220"/>
          </a:xfrm>
          <a:prstGeom prst="rect">
            <a:avLst/>
          </a:prstGeom>
          <a:ln w="12700"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Arial" panose="020B0604020202020204" pitchFamily="34" charset="0"/>
                <a:hlinkClick r:id="rId2"/>
              </a:rPr>
              <a:t>catsweb.oas.inaf.it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4347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108C3-0597-1BFC-22F2-2311A3BF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E22682F0-F168-A149-5D4B-EC1BF80FEA3B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BA94CEC5-E5FE-A7DE-7B67-5677E68B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2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D63A18-0B10-E2D7-82E5-05AA49B1B3FF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The project: who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7E0BAB-637B-755D-8D84-22A2686C91DE}"/>
              </a:ext>
            </a:extLst>
          </p:cNvPr>
          <p:cNvSpPr txBox="1">
            <a:spLocks/>
          </p:cNvSpPr>
          <p:nvPr/>
        </p:nvSpPr>
        <p:spPr>
          <a:xfrm>
            <a:off x="3787000" y="1059427"/>
            <a:ext cx="15866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joint effort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949C2-8FBF-F056-A6ED-3CAA98D1C148}"/>
              </a:ext>
            </a:extLst>
          </p:cNvPr>
          <p:cNvSpPr txBox="1"/>
          <p:nvPr/>
        </p:nvSpPr>
        <p:spPr>
          <a:xfrm>
            <a:off x="252000" y="548141"/>
            <a:ext cx="8656650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Keywords: </a:t>
            </a:r>
            <a:r>
              <a:rPr lang="en-GB" sz="1600" i="1" dirty="0">
                <a:solidFill>
                  <a:srgbClr val="C00000"/>
                </a:solidFill>
              </a:rPr>
              <a:t>C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ommunity powered archive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 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Accessibility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 Science for 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976F3D-7DD2-55CE-0F7D-DEE7E990B849}"/>
              </a:ext>
            </a:extLst>
          </p:cNvPr>
          <p:cNvSpPr txBox="1">
            <a:spLocks/>
          </p:cNvSpPr>
          <p:nvPr/>
        </p:nvSpPr>
        <p:spPr>
          <a:xfrm>
            <a:off x="3787000" y="1601491"/>
            <a:ext cx="4504412" cy="21841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Fast and Fortunate for FRB Follow-up (F</a:t>
            </a:r>
            <a:r>
              <a:rPr lang="en-GB" sz="2000" baseline="30000" dirty="0">
                <a:solidFill>
                  <a:schemeClr val="accent2"/>
                </a:solidFill>
              </a:rPr>
              <a:t>4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GitHub FRB project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https://github.com/FRBs/FRB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GB" sz="1800" dirty="0"/>
              <a:t>T. Eftekhari - </a:t>
            </a:r>
            <a:r>
              <a:rPr lang="en-GB" sz="1800" dirty="0">
                <a:solidFill>
                  <a:schemeClr val="accent1"/>
                </a:solidFill>
              </a:rPr>
              <a:t>NW Uni., IL</a:t>
            </a:r>
            <a:endParaRPr lang="en-GB" sz="1800" dirty="0"/>
          </a:p>
          <a:p>
            <a:r>
              <a:rPr lang="en-GB" sz="1800" dirty="0"/>
              <a:t>M. Glowacki - </a:t>
            </a:r>
            <a:r>
              <a:rPr lang="en-GB" sz="1800" dirty="0">
                <a:solidFill>
                  <a:schemeClr val="accent1"/>
                </a:solidFill>
              </a:rPr>
              <a:t>Curtin Uni., AUS</a:t>
            </a:r>
            <a:endParaRPr lang="en-GB" sz="1800" dirty="0"/>
          </a:p>
          <a:p>
            <a:r>
              <a:rPr lang="en-GB" sz="1800" dirty="0"/>
              <a:t>J. X. Prochaska - </a:t>
            </a:r>
            <a:r>
              <a:rPr lang="en-GB" sz="1800" dirty="0">
                <a:solidFill>
                  <a:schemeClr val="accent1"/>
                </a:solidFill>
              </a:rPr>
              <a:t>UC Santa Cruz, CA</a:t>
            </a:r>
            <a:endParaRPr lang="en-GB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881761-A881-7E29-255C-5D15BFA3431E}"/>
              </a:ext>
            </a:extLst>
          </p:cNvPr>
          <p:cNvSpPr txBox="1">
            <a:spLocks/>
          </p:cNvSpPr>
          <p:nvPr/>
        </p:nvSpPr>
        <p:spPr>
          <a:xfrm>
            <a:off x="1024416" y="1601491"/>
            <a:ext cx="2557610" cy="21287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FRB-Italy people</a:t>
            </a:r>
          </a:p>
          <a:p>
            <a:r>
              <a:rPr lang="en-GB" sz="1800" dirty="0"/>
              <a:t>M. </a:t>
            </a:r>
            <a:r>
              <a:rPr lang="en-GB" sz="1800" dirty="0" err="1"/>
              <a:t>Cinus</a:t>
            </a:r>
            <a:r>
              <a:rPr lang="en-GB" sz="1800" dirty="0"/>
              <a:t> - </a:t>
            </a:r>
            <a:r>
              <a:rPr lang="en-GB" sz="1800" dirty="0">
                <a:solidFill>
                  <a:schemeClr val="accent1"/>
                </a:solidFill>
              </a:rPr>
              <a:t>OAC</a:t>
            </a:r>
          </a:p>
          <a:p>
            <a:r>
              <a:rPr lang="en-GB" sz="1800" dirty="0"/>
              <a:t>L. Nicastro - </a:t>
            </a:r>
            <a:r>
              <a:rPr lang="en-GB" sz="1800" dirty="0">
                <a:solidFill>
                  <a:schemeClr val="accent1"/>
                </a:solidFill>
              </a:rPr>
              <a:t>OAS</a:t>
            </a:r>
          </a:p>
          <a:p>
            <a:r>
              <a:rPr lang="en-GB" sz="1800" dirty="0"/>
              <a:t>E. Palazzi - </a:t>
            </a:r>
            <a:r>
              <a:rPr lang="en-GB" sz="1800" dirty="0">
                <a:solidFill>
                  <a:schemeClr val="accent1"/>
                </a:solidFill>
              </a:rPr>
              <a:t>OAS</a:t>
            </a:r>
          </a:p>
          <a:p>
            <a:r>
              <a:rPr lang="en-GB" sz="1800" dirty="0"/>
              <a:t>D. </a:t>
            </a:r>
            <a:r>
              <a:rPr lang="en-GB" sz="1800" dirty="0" err="1"/>
              <a:t>Pelliciari</a:t>
            </a:r>
            <a:r>
              <a:rPr lang="en-GB" sz="1800" dirty="0"/>
              <a:t> - </a:t>
            </a:r>
            <a:r>
              <a:rPr lang="en-GB" sz="1800" dirty="0">
                <a:solidFill>
                  <a:schemeClr val="accent1"/>
                </a:solidFill>
              </a:rPr>
              <a:t>IRA</a:t>
            </a:r>
          </a:p>
          <a:p>
            <a:r>
              <a:rPr lang="en-GB" sz="1800" dirty="0"/>
              <a:t>S. Savaglio - </a:t>
            </a:r>
            <a:r>
              <a:rPr lang="en-GB" sz="1800" dirty="0" err="1">
                <a:solidFill>
                  <a:schemeClr val="accent1"/>
                </a:solidFill>
              </a:rPr>
              <a:t>UniCal</a:t>
            </a:r>
            <a:endParaRPr lang="en-GB" sz="18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3B7181-0724-9224-BB7D-D59419A20669}"/>
              </a:ext>
            </a:extLst>
          </p:cNvPr>
          <p:cNvGrpSpPr/>
          <p:nvPr/>
        </p:nvGrpSpPr>
        <p:grpSpPr>
          <a:xfrm>
            <a:off x="7359569" y="2039313"/>
            <a:ext cx="760015" cy="1421315"/>
            <a:chOff x="7359569" y="2039313"/>
            <a:chExt cx="760015" cy="142131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4007BFF-7078-8005-6228-B4F08FF30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776" y="285102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EF7575-7E47-5FC7-6665-3DA522F84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9569" y="2039313"/>
              <a:ext cx="760015" cy="722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35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C09E6-05D8-6BA9-D9D1-4D977E5D6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E63465F4-8F20-A0A7-298B-9FACCFD37EC5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1558D43B-FEE2-036D-5EB9-621C3971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3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2C3F0-3B51-850B-EE38-029B903F79DF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The project: motivation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A168A8-2121-EBA6-4B96-3F6C8C87A6DD}"/>
              </a:ext>
            </a:extLst>
          </p:cNvPr>
          <p:cNvSpPr txBox="1">
            <a:spLocks/>
          </p:cNvSpPr>
          <p:nvPr/>
        </p:nvSpPr>
        <p:spPr>
          <a:xfrm>
            <a:off x="628650" y="1049154"/>
            <a:ext cx="26424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&amp; Durability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F0717-3DEB-90CA-1272-34C33F8679DF}"/>
              </a:ext>
            </a:extLst>
          </p:cNvPr>
          <p:cNvSpPr txBox="1"/>
          <p:nvPr/>
        </p:nvSpPr>
        <p:spPr>
          <a:xfrm>
            <a:off x="252000" y="548141"/>
            <a:ext cx="8656650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Keywords: </a:t>
            </a:r>
            <a:r>
              <a:rPr lang="en-GB" sz="1600" i="1" dirty="0">
                <a:solidFill>
                  <a:srgbClr val="C00000"/>
                </a:solidFill>
              </a:rPr>
              <a:t>C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ommunity powered archive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 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Accessibility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 Science for all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99ABC7-CFBB-B632-986C-AA46AE20F982}"/>
              </a:ext>
            </a:extLst>
          </p:cNvPr>
          <p:cNvSpPr txBox="1">
            <a:spLocks/>
          </p:cNvSpPr>
          <p:nvPr/>
        </p:nvSpPr>
        <p:spPr>
          <a:xfrm>
            <a:off x="628650" y="1476150"/>
            <a:ext cx="8280000" cy="1045414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</a:rPr>
              <a:t>Repository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GB" sz="1800" dirty="0">
                <a:solidFill>
                  <a:schemeClr val="accent2"/>
                </a:solidFill>
              </a:rPr>
              <a:t>DB tables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supervised and managed ⟹ </a:t>
            </a:r>
            <a:r>
              <a:rPr lang="en-GB" sz="1800" dirty="0">
                <a:solidFill>
                  <a:schemeClr val="accent2"/>
                </a:solidFill>
              </a:rPr>
              <a:t>periodic version release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Peer-review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⟹ content provided and validated by the community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and select data subset in </a:t>
            </a:r>
            <a:r>
              <a:rPr lang="en-GB" sz="1800" dirty="0">
                <a:solidFill>
                  <a:schemeClr val="accent2"/>
                </a:solidFill>
              </a:rPr>
              <a:t>any language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(not just Python) + </a:t>
            </a:r>
            <a:r>
              <a:rPr lang="en-GB" sz="1800" dirty="0">
                <a:solidFill>
                  <a:schemeClr val="accent2"/>
                </a:solidFill>
              </a:rPr>
              <a:t>Web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9EB49E-F205-08D1-A7DD-ADE004FEBB6B}"/>
              </a:ext>
            </a:extLst>
          </p:cNvPr>
          <p:cNvGrpSpPr/>
          <p:nvPr/>
        </p:nvGrpSpPr>
        <p:grpSpPr>
          <a:xfrm>
            <a:off x="5340581" y="2992362"/>
            <a:ext cx="3332077" cy="1291611"/>
            <a:chOff x="5170899" y="2992362"/>
            <a:chExt cx="3332077" cy="12916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01D5DAF-6A85-42D6-AB7C-D7A15EC0F0A8}"/>
                </a:ext>
              </a:extLst>
            </p:cNvPr>
            <p:cNvSpPr/>
            <p:nvPr/>
          </p:nvSpPr>
          <p:spPr>
            <a:xfrm>
              <a:off x="6170761" y="3381598"/>
              <a:ext cx="2332215" cy="9023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300" b="1" dirty="0" err="1">
                  <a:solidFill>
                    <a:srgbClr val="C00000"/>
                  </a:solidFill>
                </a:rPr>
                <a:t>TOCats</a:t>
              </a:r>
              <a:endParaRPr lang="en-GB" sz="1300" b="1" dirty="0">
                <a:solidFill>
                  <a:srgbClr val="C00000"/>
                </a:solidFill>
              </a:endParaRPr>
            </a:p>
            <a:p>
              <a:pPr algn="ctr"/>
              <a:endParaRPr lang="en-GB" sz="800" b="1" dirty="0">
                <a:solidFill>
                  <a:srgbClr val="C00000"/>
                </a:solidFill>
              </a:endParaRPr>
            </a:p>
            <a:p>
              <a:pPr marL="180975" indent="-180975">
                <a:buFont typeface="+mj-lt"/>
                <a:buAutoNum type="arabicPeriod"/>
              </a:pPr>
              <a:r>
                <a:rPr lang="en-GB" sz="1300" dirty="0">
                  <a:solidFill>
                    <a:srgbClr val="002060"/>
                  </a:solidFill>
                </a:rPr>
                <a:t>Web browsing (</a:t>
              </a:r>
              <a:r>
                <a:rPr lang="en-GB" sz="1300" i="1" dirty="0" err="1">
                  <a:solidFill>
                    <a:srgbClr val="002060"/>
                  </a:solidFill>
                </a:rPr>
                <a:t>TOCatsweb</a:t>
              </a:r>
              <a:r>
                <a:rPr lang="en-GB" sz="1300" dirty="0">
                  <a:solidFill>
                    <a:srgbClr val="002060"/>
                  </a:solidFill>
                </a:rPr>
                <a:t>)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1300" dirty="0">
                  <a:solidFill>
                    <a:srgbClr val="002060"/>
                  </a:solidFill>
                </a:rPr>
                <a:t>Script access</a:t>
              </a:r>
            </a:p>
          </p:txBody>
        </p:sp>
        <p:sp>
          <p:nvSpPr>
            <p:cNvPr id="16" name="Left-Right Arrow 39">
              <a:extLst>
                <a:ext uri="{FF2B5EF4-FFF2-40B4-BE49-F238E27FC236}">
                  <a16:creationId xmlns:a16="http://schemas.microsoft.com/office/drawing/2014/main" id="{1FCEE514-74EA-B82D-B496-2388D58A0C0A}"/>
                </a:ext>
              </a:extLst>
            </p:cNvPr>
            <p:cNvSpPr/>
            <p:nvPr/>
          </p:nvSpPr>
          <p:spPr>
            <a:xfrm>
              <a:off x="5170899" y="3505639"/>
              <a:ext cx="914400" cy="653604"/>
            </a:xfrm>
            <a:prstGeom prst="leftRightArrow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018507-8E4B-34D1-E21C-DAFBC8CAA807}"/>
                </a:ext>
              </a:extLst>
            </p:cNvPr>
            <p:cNvSpPr txBox="1"/>
            <p:nvPr/>
          </p:nvSpPr>
          <p:spPr>
            <a:xfrm>
              <a:off x="6863975" y="2992362"/>
              <a:ext cx="13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1"/>
                  </a:solidFill>
                </a:rPr>
                <a:t>Web access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C229-AFAE-17D5-D2C9-11C81A2F8A81}"/>
              </a:ext>
            </a:extLst>
          </p:cNvPr>
          <p:cNvGrpSpPr/>
          <p:nvPr/>
        </p:nvGrpSpPr>
        <p:grpSpPr>
          <a:xfrm>
            <a:off x="493413" y="2700130"/>
            <a:ext cx="4761706" cy="2057016"/>
            <a:chOff x="323731" y="2700130"/>
            <a:chExt cx="4761706" cy="205701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BC47A34-A740-9637-0241-BE58D8CCAAA6}"/>
                </a:ext>
              </a:extLst>
            </p:cNvPr>
            <p:cNvSpPr/>
            <p:nvPr/>
          </p:nvSpPr>
          <p:spPr>
            <a:xfrm>
              <a:off x="325333" y="3089279"/>
              <a:ext cx="2036188" cy="54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C00000"/>
                  </a:solidFill>
                </a:rPr>
                <a:t>Publication table</a:t>
              </a:r>
            </a:p>
            <a:p>
              <a:pPr algn="ctr"/>
              <a:r>
                <a:rPr lang="en-GB" sz="1300" dirty="0">
                  <a:solidFill>
                    <a:srgbClr val="002060"/>
                  </a:solidFill>
                </a:rPr>
                <a:t>Manual data conversion</a:t>
              </a:r>
              <a:endParaRPr lang="en-GB" sz="13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BCD85FD-CA7F-3BE7-13C3-E97945469D4C}"/>
                </a:ext>
              </a:extLst>
            </p:cNvPr>
            <p:cNvSpPr/>
            <p:nvPr/>
          </p:nvSpPr>
          <p:spPr>
            <a:xfrm>
              <a:off x="2824048" y="3381599"/>
              <a:ext cx="2261389" cy="9023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C00000"/>
                  </a:solidFill>
                </a:rPr>
                <a:t>Project repository</a:t>
              </a:r>
            </a:p>
            <a:p>
              <a:pPr algn="ctr"/>
              <a:endParaRPr lang="en-GB" sz="800" b="1" dirty="0">
                <a:solidFill>
                  <a:srgbClr val="C00000"/>
                </a:solidFill>
              </a:endParaRPr>
            </a:p>
            <a:p>
              <a:pPr marL="180975" indent="-180975">
                <a:buFont typeface="+mj-lt"/>
                <a:buAutoNum type="arabicPeriod"/>
              </a:pPr>
              <a:r>
                <a:rPr lang="en-GB" sz="1300" dirty="0">
                  <a:solidFill>
                    <a:srgbClr val="002060"/>
                  </a:solidFill>
                </a:rPr>
                <a:t>Registered contributor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1300" dirty="0">
                  <a:solidFill>
                    <a:srgbClr val="002060"/>
                  </a:solidFill>
                </a:rPr>
                <a:t>Anonymous submitter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AF0C47-F77E-F37C-4A6A-4462A14CB078}"/>
                </a:ext>
              </a:extLst>
            </p:cNvPr>
            <p:cNvSpPr/>
            <p:nvPr/>
          </p:nvSpPr>
          <p:spPr>
            <a:xfrm>
              <a:off x="323731" y="3990979"/>
              <a:ext cx="2037790" cy="7661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C00000"/>
                  </a:solidFill>
                </a:rPr>
                <a:t>User’s submission</a:t>
              </a:r>
            </a:p>
            <a:p>
              <a:pPr algn="ctr"/>
              <a:r>
                <a:rPr lang="en-GB" sz="1300" dirty="0">
                  <a:solidFill>
                    <a:srgbClr val="002060"/>
                  </a:solidFill>
                </a:rPr>
                <a:t>Various formats allowed:</a:t>
              </a:r>
            </a:p>
            <a:p>
              <a:pPr algn="ctr"/>
              <a:r>
                <a:rPr lang="en-GB" sz="1300" i="1" dirty="0">
                  <a:solidFill>
                    <a:srgbClr val="002060"/>
                  </a:solidFill>
                </a:rPr>
                <a:t>JSON, ECSV, FITS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4311A12A-8655-D4C8-7B67-D57A868DBAE8}"/>
                </a:ext>
              </a:extLst>
            </p:cNvPr>
            <p:cNvSpPr/>
            <p:nvPr/>
          </p:nvSpPr>
          <p:spPr>
            <a:xfrm rot="-2100000">
              <a:off x="2195220" y="3893333"/>
              <a:ext cx="642705" cy="58352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FCA200-F2CA-27AD-A7E7-E324E62AD41E}"/>
                </a:ext>
              </a:extLst>
            </p:cNvPr>
            <p:cNvSpPr txBox="1"/>
            <p:nvPr/>
          </p:nvSpPr>
          <p:spPr>
            <a:xfrm>
              <a:off x="3287336" y="2992362"/>
              <a:ext cx="13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1"/>
                  </a:solidFill>
                </a:rPr>
                <a:t>GitHub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909D4CC1-4E35-51AA-7539-194DECBFC325}"/>
                </a:ext>
              </a:extLst>
            </p:cNvPr>
            <p:cNvSpPr/>
            <p:nvPr/>
          </p:nvSpPr>
          <p:spPr>
            <a:xfrm rot="2100000">
              <a:off x="2195218" y="3232581"/>
              <a:ext cx="642705" cy="54611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E6A613-DA21-3D71-02E7-64F543572AE3}"/>
                </a:ext>
              </a:extLst>
            </p:cNvPr>
            <p:cNvSpPr txBox="1"/>
            <p:nvPr/>
          </p:nvSpPr>
          <p:spPr>
            <a:xfrm>
              <a:off x="675220" y="2700130"/>
              <a:ext cx="13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1"/>
                  </a:solidFill>
                </a:rPr>
                <a:t>Data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59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49E86-0DAB-0E82-254B-FD9BCBFBF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703A3FC9-FA42-553C-C6A5-2658C516B0D4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02E7B3A0-84E8-A6B2-A4C5-E13012C3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4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9C81ED-CAF7-8A69-B93E-2E8C553DB846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The project: implementation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1E6407-3AAC-EF75-BE03-2D92E5CE5DB3}"/>
              </a:ext>
            </a:extLst>
          </p:cNvPr>
          <p:cNvSpPr txBox="1">
            <a:spLocks/>
          </p:cNvSpPr>
          <p:nvPr/>
        </p:nvSpPr>
        <p:spPr>
          <a:xfrm>
            <a:off x="628650" y="1561357"/>
            <a:ext cx="8280000" cy="2923877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2"/>
                </a:solidFill>
              </a:rPr>
              <a:t>initial phase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foresees the collection of the existing data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set of host galaxy parameters: </a:t>
            </a:r>
            <a:r>
              <a:rPr lang="en-GB" sz="2000" dirty="0">
                <a:solidFill>
                  <a:schemeClr val="accent2"/>
                </a:solidFill>
              </a:rPr>
              <a:t>measured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>
                <a:solidFill>
                  <a:schemeClr val="accent2"/>
                </a:solidFill>
              </a:rPr>
              <a:t>derived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2000" dirty="0">
                <a:solidFill>
                  <a:schemeClr val="accent2"/>
                </a:solidFill>
              </a:rPr>
              <a:t>FRB related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of user-feed new data via public </a:t>
            </a:r>
            <a:r>
              <a:rPr lang="en-GB" sz="2000" dirty="0">
                <a:solidFill>
                  <a:schemeClr val="accent2"/>
                </a:solidFill>
              </a:rPr>
              <a:t>GitHub</a:t>
            </a:r>
            <a:endParaRPr lang="en-GB" sz="2000" b="1" dirty="0">
              <a:solidFill>
                <a:schemeClr val="accent2"/>
              </a:solidFill>
              <a:cs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browsing and retrieval via </a:t>
            </a:r>
            <a:r>
              <a:rPr lang="en-GB" sz="2000" dirty="0">
                <a:solidFill>
                  <a:schemeClr val="accent2"/>
                </a:solidFill>
              </a:rPr>
              <a:t>relational DB + Web tool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⟹ HTTPS protocol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User friendly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⟹ usable also by non professional astronomers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through the existing </a:t>
            </a:r>
            <a:r>
              <a:rPr lang="en-GB" sz="2000" dirty="0" err="1">
                <a:solidFill>
                  <a:schemeClr val="accent2"/>
                </a:solidFill>
              </a:rPr>
              <a:t>frb-hosts.org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website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will complement existing general-purpose FRB archives, such as </a:t>
            </a:r>
            <a:r>
              <a:rPr lang="en-GB" sz="2000" dirty="0">
                <a:solidFill>
                  <a:schemeClr val="accent2"/>
                </a:solidFill>
              </a:rPr>
              <a:t>TNS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2000" dirty="0" err="1">
                <a:solidFill>
                  <a:schemeClr val="accent2"/>
                </a:solidFill>
              </a:rPr>
              <a:t>Blinkverse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6C7FF-C5A4-74AE-5CF5-0ACCA4C0BF0D}"/>
              </a:ext>
            </a:extLst>
          </p:cNvPr>
          <p:cNvSpPr txBox="1"/>
          <p:nvPr/>
        </p:nvSpPr>
        <p:spPr>
          <a:xfrm>
            <a:off x="252000" y="548141"/>
            <a:ext cx="8656650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Keywords: </a:t>
            </a:r>
            <a:r>
              <a:rPr lang="en-GB" sz="1600" i="1" dirty="0">
                <a:solidFill>
                  <a:srgbClr val="C00000"/>
                </a:solidFill>
              </a:rPr>
              <a:t>C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ommunity powered archive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 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Accessibility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</a:t>
            </a:r>
            <a:r>
              <a:rPr lang="en-GB" sz="1600" i="1" dirty="0">
                <a:solidFill>
                  <a:srgbClr val="C00000"/>
                </a:solidFill>
                <a:effectLst/>
              </a:rPr>
              <a:t> Science for 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B3341D-B938-DEC8-7063-57D7A7600CB1}"/>
              </a:ext>
            </a:extLst>
          </p:cNvPr>
          <p:cNvSpPr txBox="1">
            <a:spLocks/>
          </p:cNvSpPr>
          <p:nvPr/>
        </p:nvSpPr>
        <p:spPr>
          <a:xfrm>
            <a:off x="628650" y="1128664"/>
            <a:ext cx="26424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5288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8B8B4-37BA-4977-2448-E1C9F0D86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86444B59-EA97-02F9-B474-3B9D4C54582A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9F9C2474-C9EE-DAEF-D2CB-A01A4CDA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5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A715D9-3193-BE4F-5738-F9E6CC0E0D92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err="1">
                <a:solidFill>
                  <a:schemeClr val="accent1"/>
                </a:solidFill>
              </a:rPr>
              <a:t>TOCats</a:t>
            </a:r>
            <a:r>
              <a:rPr lang="en-GB" sz="3000" dirty="0">
                <a:solidFill>
                  <a:schemeClr val="accent1"/>
                </a:solidFill>
              </a:rPr>
              <a:t> &amp; </a:t>
            </a:r>
            <a:r>
              <a:rPr lang="en-GB" sz="3000" dirty="0" err="1">
                <a:solidFill>
                  <a:schemeClr val="accent1"/>
                </a:solidFill>
              </a:rPr>
              <a:t>TOCatsweb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7E1A6-4432-C4AE-794A-67FB13852B57}"/>
              </a:ext>
            </a:extLst>
          </p:cNvPr>
          <p:cNvSpPr txBox="1"/>
          <p:nvPr/>
        </p:nvSpPr>
        <p:spPr>
          <a:xfrm>
            <a:off x="252000" y="548141"/>
            <a:ext cx="8274306" cy="5847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tool for fast access to astronomical surveys and object catalogues by using hierarchical scheme techniques to split the celestial sphere, in particular the </a:t>
            </a:r>
            <a:r>
              <a:rPr lang="en-GB" sz="1600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HEALPix</a:t>
            </a:r>
            <a:r>
              <a:rPr lang="en-GB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scheme.</a:t>
            </a:r>
            <a:r>
              <a:rPr lang="en-IT" sz="1600" dirty="0">
                <a:effectLst/>
              </a:rPr>
              <a:t> </a:t>
            </a:r>
            <a:endParaRPr lang="en-IT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C94F9-C533-EC74-BF49-A5A96984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08015"/>
            <a:ext cx="5783632" cy="35130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38F7B7-C962-D424-E15B-A9376EC64779}"/>
              </a:ext>
            </a:extLst>
          </p:cNvPr>
          <p:cNvSpPr/>
          <p:nvPr/>
        </p:nvSpPr>
        <p:spPr>
          <a:xfrm>
            <a:off x="6444966" y="1208015"/>
            <a:ext cx="1724638" cy="338554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cs typeface="Arial" panose="020B0604020202020204" pitchFamily="34" charset="0"/>
                <a:hlinkClick r:id="rId3"/>
              </a:rPr>
              <a:t>catsweb.oas.inaf.it</a:t>
            </a:r>
            <a:endParaRPr lang="it-IT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99C57-E909-93FB-EA5D-AAFEF89E7F25}"/>
              </a:ext>
            </a:extLst>
          </p:cNvPr>
          <p:cNvSpPr txBox="1"/>
          <p:nvPr/>
        </p:nvSpPr>
        <p:spPr>
          <a:xfrm>
            <a:off x="6088266" y="1724294"/>
            <a:ext cx="2910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TOCats t</a:t>
            </a:r>
            <a:r>
              <a:rPr lang="en-I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hree main components</a:t>
            </a:r>
          </a:p>
          <a:p>
            <a:pPr lvl="0"/>
            <a:endParaRPr lang="en-IT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0" indent="-225425">
              <a:buFont typeface="+mj-lt"/>
              <a:buAutoNum type="arabicPeriod"/>
              <a:tabLst>
                <a:tab pos="85725" algn="l"/>
              </a:tabLst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relational </a:t>
            </a:r>
            <a:r>
              <a:rPr lang="en-IT" sz="1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DBMS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with hierarchically structured tables containing various types of catalogues and associated metadata</a:t>
            </a:r>
          </a:p>
          <a:p>
            <a:pPr marL="225425" lvl="0" indent="-225425">
              <a:buFont typeface="+mj-lt"/>
              <a:buAutoNum type="arabicPeriod"/>
              <a:tabLst>
                <a:tab pos="85725" algn="l"/>
              </a:tabLst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T" sz="1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 service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that makes images and catalogues easily queryable and accessible from a browser or a script</a:t>
            </a:r>
          </a:p>
          <a:p>
            <a:pPr marL="225425" lvl="0" indent="-225425">
              <a:buFont typeface="+mj-lt"/>
              <a:buAutoNum type="arabicPeriod"/>
              <a:tabLst>
                <a:tab pos="85725" algn="l"/>
              </a:tabLst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repository of Hierarchical Progressive Surveys (</a:t>
            </a:r>
            <a:r>
              <a:rPr lang="en-IT" sz="1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HiPS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images and object density maps</a:t>
            </a:r>
          </a:p>
        </p:txBody>
      </p:sp>
    </p:spTree>
    <p:extLst>
      <p:ext uri="{BB962C8B-B14F-4D97-AF65-F5344CB8AC3E}">
        <p14:creationId xmlns:p14="http://schemas.microsoft.com/office/powerpoint/2010/main" val="3675927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807A-4F03-73EE-46D9-B94B771F8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B8B41269-6861-9E31-2C11-AD73F278DD6D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6852F-E1A6-B06E-A8C5-8049A2B65FA0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8119772" cy="39077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Built on</a:t>
            </a:r>
          </a:p>
          <a:p>
            <a:r>
              <a:rPr lang="en-GB" sz="1600" dirty="0">
                <a:solidFill>
                  <a:srgbClr val="C00000"/>
                </a:solidFill>
              </a:rPr>
              <a:t>MySQL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dev.mysql.com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rgbClr val="C00000"/>
                </a:solidFill>
              </a:rPr>
              <a:t>DIF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	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github.com/lnicastro/DIF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 err="1">
                <a:solidFill>
                  <a:srgbClr val="C00000"/>
                </a:solidFill>
              </a:rPr>
              <a:t>Aladin</a:t>
            </a:r>
            <a:r>
              <a:rPr lang="en-GB" sz="1600" dirty="0">
                <a:solidFill>
                  <a:srgbClr val="C00000"/>
                </a:solidFill>
              </a:rPr>
              <a:t> Lite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aladin.cds.unistra.fr/AladinLite/doc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 err="1">
                <a:solidFill>
                  <a:srgbClr val="C00000"/>
                </a:solidFill>
              </a:rPr>
              <a:t>Hipsgen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	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aladin.cds.unistra.fr/hips</a:t>
            </a:r>
            <a:endParaRPr lang="en-GB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 err="1">
                <a:solidFill>
                  <a:srgbClr val="C00000"/>
                </a:solidFill>
              </a:rPr>
              <a:t>DataTables</a:t>
            </a:r>
            <a:r>
              <a:rPr lang="en-GB" sz="1600" dirty="0">
                <a:solidFill>
                  <a:srgbClr val="C00000"/>
                </a:solidFill>
              </a:rPr>
              <a:t>: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datatables.net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 err="1">
                <a:solidFill>
                  <a:srgbClr val="C00000"/>
                </a:solidFill>
              </a:rPr>
              <a:t>amCharts</a:t>
            </a:r>
            <a:r>
              <a:rPr lang="en-GB" sz="1600" dirty="0">
                <a:solidFill>
                  <a:srgbClr val="C00000"/>
                </a:solidFill>
              </a:rPr>
              <a:t>: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www.amcharts.com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and</a:t>
            </a:r>
          </a:p>
          <a:p>
            <a:r>
              <a:rPr lang="en-GB" sz="1600" dirty="0">
                <a:solidFill>
                  <a:srgbClr val="C00000"/>
                </a:solidFill>
              </a:rPr>
              <a:t>Web server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⇒ Apache</a:t>
            </a:r>
          </a:p>
          <a:p>
            <a:r>
              <a:rPr lang="en-GB" sz="1600" dirty="0">
                <a:solidFill>
                  <a:srgbClr val="C00000"/>
                </a:solidFill>
              </a:rPr>
              <a:t>Languages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⇒ C++, PHP, HTML5, CSS3, JavaScript, Python</a:t>
            </a:r>
          </a:p>
          <a:p>
            <a:r>
              <a:rPr lang="en-GB" sz="1600" dirty="0">
                <a:solidFill>
                  <a:srgbClr val="C00000"/>
                </a:solidFill>
                <a:cs typeface="Arial" panose="020B0604020202020204" pitchFamily="34" charset="0"/>
              </a:rPr>
              <a:t>+ JS packages	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⇒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JQuery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JS9, </a:t>
            </a:r>
            <a:r>
              <a:rPr lang="en-GB" sz="1600" dirty="0">
                <a:solidFill>
                  <a:srgbClr val="0070C0"/>
                </a:solidFill>
              </a:rPr>
              <a:t>custom code</a:t>
            </a:r>
          </a:p>
        </p:txBody>
      </p:sp>
      <p:sp>
        <p:nvSpPr>
          <p:cNvPr id="11" name="Slide Number Placeholder 33">
            <a:extLst>
              <a:ext uri="{FF2B5EF4-FFF2-40B4-BE49-F238E27FC236}">
                <a16:creationId xmlns:a16="http://schemas.microsoft.com/office/drawing/2014/main" id="{DA7B952F-6953-5C24-DBB7-0A279BD5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6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430770-FF1B-FD3F-74B5-F011902B91C4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err="1">
                <a:solidFill>
                  <a:schemeClr val="accent1"/>
                </a:solidFill>
              </a:rPr>
              <a:t>TOCats</a:t>
            </a:r>
            <a:r>
              <a:rPr lang="en-GB" sz="3000" dirty="0">
                <a:solidFill>
                  <a:schemeClr val="accent1"/>
                </a:solidFill>
              </a:rPr>
              <a:t> &amp; </a:t>
            </a:r>
            <a:r>
              <a:rPr lang="en-GB" sz="3000" dirty="0" err="1">
                <a:solidFill>
                  <a:schemeClr val="accent1"/>
                </a:solidFill>
              </a:rPr>
              <a:t>TOCatsweb</a:t>
            </a:r>
            <a:r>
              <a:rPr lang="en-GB" sz="3000" dirty="0">
                <a:solidFill>
                  <a:schemeClr val="accent1"/>
                </a:solidFill>
              </a:rPr>
              <a:t> – </a:t>
            </a:r>
            <a:r>
              <a:rPr lang="en-GB" sz="3000" i="1" dirty="0">
                <a:solidFill>
                  <a:schemeClr val="accent1"/>
                </a:solidFill>
              </a:rPr>
              <a:t>main components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8E9712-0825-EB4D-DBB4-8723696C920C}"/>
              </a:ext>
            </a:extLst>
          </p:cNvPr>
          <p:cNvSpPr/>
          <p:nvPr/>
        </p:nvSpPr>
        <p:spPr>
          <a:xfrm>
            <a:off x="5751160" y="1559047"/>
            <a:ext cx="2861065" cy="20254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3750" indent="-213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∼ </a:t>
            </a:r>
            <a:r>
              <a:rPr lang="en-IT" sz="1600" dirty="0">
                <a:solidFill>
                  <a:srgbClr val="0070C0"/>
                </a:solidFill>
              </a:rPr>
              <a:t>110 public</a:t>
            </a: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catalogues (Opt/IR/NIR/Radio/UV/X-𝛾)</a:t>
            </a:r>
          </a:p>
          <a:p>
            <a:pPr marL="213750" indent="-213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∼ </a:t>
            </a:r>
            <a:r>
              <a:rPr lang="en-IT" sz="1600" dirty="0">
                <a:solidFill>
                  <a:srgbClr val="0070C0"/>
                </a:solidFill>
              </a:rPr>
              <a:t>100 private</a:t>
            </a: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catalogues</a:t>
            </a:r>
          </a:p>
          <a:p>
            <a:pPr marL="213750" indent="-213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∼ </a:t>
            </a:r>
            <a:r>
              <a:rPr lang="en-IT" sz="1600" dirty="0">
                <a:solidFill>
                  <a:srgbClr val="0070C0"/>
                </a:solidFill>
              </a:rPr>
              <a:t>20 TB</a:t>
            </a: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(raid 1)</a:t>
            </a:r>
          </a:p>
          <a:p>
            <a:pPr marL="213750" indent="-213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600" dirty="0">
                <a:solidFill>
                  <a:srgbClr val="0070C0"/>
                </a:solidFill>
              </a:rPr>
              <a:t>10 projects</a:t>
            </a:r>
          </a:p>
        </p:txBody>
      </p:sp>
    </p:spTree>
    <p:extLst>
      <p:ext uri="{BB962C8B-B14F-4D97-AF65-F5344CB8AC3E}">
        <p14:creationId xmlns:p14="http://schemas.microsoft.com/office/powerpoint/2010/main" val="27161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8B27E-1BE9-C259-5B2B-963E24DD1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0F5D51CB-287D-95D3-B964-4B0557FC948C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17347B98-557C-89EE-0629-E57FDA21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7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3D5780-65ED-1EEA-B2A0-E57126B50D66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err="1">
                <a:solidFill>
                  <a:schemeClr val="accent1"/>
                </a:solidFill>
              </a:rPr>
              <a:t>TOCats</a:t>
            </a:r>
            <a:r>
              <a:rPr lang="en-GB" sz="3000" dirty="0">
                <a:solidFill>
                  <a:schemeClr val="accent1"/>
                </a:solidFill>
              </a:rPr>
              <a:t> &amp; </a:t>
            </a:r>
            <a:r>
              <a:rPr lang="en-GB" sz="3000" dirty="0" err="1">
                <a:solidFill>
                  <a:schemeClr val="accent1"/>
                </a:solidFill>
              </a:rPr>
              <a:t>TOCatsweb</a:t>
            </a:r>
            <a:r>
              <a:rPr lang="en-GB" sz="3000" dirty="0">
                <a:solidFill>
                  <a:schemeClr val="accent1"/>
                </a:solidFill>
              </a:rPr>
              <a:t> – </a:t>
            </a:r>
            <a:r>
              <a:rPr lang="en-GB" sz="3000" i="1" dirty="0">
                <a:solidFill>
                  <a:schemeClr val="accent1"/>
                </a:solidFill>
              </a:rPr>
              <a:t>capabilities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313A6-D202-3F91-9CD2-019AFF34422E}"/>
              </a:ext>
            </a:extLst>
          </p:cNvPr>
          <p:cNvSpPr txBox="1"/>
          <p:nvPr/>
        </p:nvSpPr>
        <p:spPr>
          <a:xfrm>
            <a:off x="251997" y="598534"/>
            <a:ext cx="342874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Combine </a:t>
            </a:r>
            <a:r>
              <a:rPr lang="en-IT" sz="1400" dirty="0">
                <a:solidFill>
                  <a:srgbClr val="C00000"/>
                </a:solidFill>
              </a:rPr>
              <a:t>DIF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managed catalogues with </a:t>
            </a:r>
            <a:r>
              <a:rPr lang="en-IT" sz="1400" dirty="0">
                <a:solidFill>
                  <a:srgbClr val="C00000"/>
                </a:solidFill>
              </a:rPr>
              <a:t>HiPS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and private surveys and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Handle extended sources / </a:t>
            </a:r>
            <a:r>
              <a:rPr lang="en-IT" sz="1400" dirty="0">
                <a:solidFill>
                  <a:srgbClr val="C00000"/>
                </a:solidFill>
              </a:rPr>
              <a:t>footprint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Retrieve the catalogue’s data in multiple formats from the interface or a script (</a:t>
            </a:r>
            <a:r>
              <a:rPr lang="en-IT" sz="1400" dirty="0">
                <a:solidFill>
                  <a:srgbClr val="C00000"/>
                </a:solidFill>
              </a:rPr>
              <a:t>API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Accessible from </a:t>
            </a:r>
            <a:r>
              <a:rPr lang="en-IT" sz="1400" dirty="0">
                <a:solidFill>
                  <a:srgbClr val="C00000"/>
                </a:solidFill>
              </a:rPr>
              <a:t>VO tools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(e.g. TOPCAT)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click external tools access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</a:t>
            </a:r>
            <a:r>
              <a:rPr lang="en-IT" sz="1400" dirty="0">
                <a:solidFill>
                  <a:srgbClr val="C00000"/>
                </a:solidFill>
              </a:rPr>
              <a:t>your project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implement your </a:t>
            </a:r>
            <a:r>
              <a:rPr lang="en-IT" sz="1400" dirty="0">
                <a:solidFill>
                  <a:srgbClr val="C00000"/>
                </a:solidFill>
              </a:rPr>
              <a:t>plug-in tools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handle any type of data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advantage of all the </a:t>
            </a:r>
            <a:r>
              <a:rPr lang="en-IT" sz="1400" dirty="0">
                <a:solidFill>
                  <a:srgbClr val="C00000"/>
                </a:solidFill>
              </a:rPr>
              <a:t>Aladin Lite v.3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capabilities: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ulti-surveys view (</a:t>
            </a:r>
            <a:r>
              <a:rPr lang="en-IT" sz="1300" dirty="0">
                <a:solidFill>
                  <a:srgbClr val="C00000"/>
                </a:solidFill>
              </a:rPr>
              <a:t>jpg</a:t>
            </a: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T" sz="1300" dirty="0">
                <a:solidFill>
                  <a:srgbClr val="C00000"/>
                </a:solidFill>
              </a:rPr>
              <a:t>png</a:t>
            </a: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T" sz="1300" dirty="0">
                <a:solidFill>
                  <a:srgbClr val="C00000"/>
                </a:solidFill>
              </a:rPr>
              <a:t>fits</a:t>
            </a: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FITS files (etc.) drop-in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HIPS2FITS tool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0B4E9-EA70-A931-43F4-9699C3BA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68" y="598534"/>
            <a:ext cx="5021661" cy="420938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9DAFEF8-9D72-98AC-AC98-1C6547B06F71}"/>
              </a:ext>
            </a:extLst>
          </p:cNvPr>
          <p:cNvSpPr/>
          <p:nvPr/>
        </p:nvSpPr>
        <p:spPr>
          <a:xfrm>
            <a:off x="6010148" y="4572366"/>
            <a:ext cx="2894591" cy="262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B583B-490A-5B6E-F506-02CF8E084C4D}"/>
              </a:ext>
            </a:extLst>
          </p:cNvPr>
          <p:cNvSpPr txBox="1"/>
          <p:nvPr/>
        </p:nvSpPr>
        <p:spPr>
          <a:xfrm>
            <a:off x="251998" y="4305256"/>
            <a:ext cx="347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/>
              <a:t>Note:</a:t>
            </a:r>
          </a:p>
          <a:p>
            <a:r>
              <a:rPr lang="en-IT" sz="1400" i="1" dirty="0">
                <a:solidFill>
                  <a:srgbClr val="C00000"/>
                </a:solidFill>
              </a:rPr>
              <a:t>Aladin Lite is being upgraded continuously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BB3D7C-882B-E13B-7F16-4BC2B351681A}"/>
              </a:ext>
            </a:extLst>
          </p:cNvPr>
          <p:cNvSpPr/>
          <p:nvPr/>
        </p:nvSpPr>
        <p:spPr>
          <a:xfrm>
            <a:off x="4572000" y="4572365"/>
            <a:ext cx="1174791" cy="2628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solidFill>
                  <a:srgbClr val="C00000"/>
                </a:solidFill>
              </a:rPr>
              <a:t>Click &amp; share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240F13D-0FC4-0C49-CF3B-1C9A2332D5DA}"/>
              </a:ext>
            </a:extLst>
          </p:cNvPr>
          <p:cNvSpPr/>
          <p:nvPr/>
        </p:nvSpPr>
        <p:spPr>
          <a:xfrm>
            <a:off x="5990178" y="806559"/>
            <a:ext cx="1096070" cy="20505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23D088-8F7B-C072-FEFC-4CD1A947143C}"/>
              </a:ext>
            </a:extLst>
          </p:cNvPr>
          <p:cNvSpPr/>
          <p:nvPr/>
        </p:nvSpPr>
        <p:spPr>
          <a:xfrm>
            <a:off x="7172186" y="1070539"/>
            <a:ext cx="520821" cy="20505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B72CC80-F779-5DC4-A0E1-5B148707DFF4}"/>
              </a:ext>
            </a:extLst>
          </p:cNvPr>
          <p:cNvSpPr/>
          <p:nvPr/>
        </p:nvSpPr>
        <p:spPr>
          <a:xfrm>
            <a:off x="7775138" y="581262"/>
            <a:ext cx="1223991" cy="2818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D4EE7D-E2BE-AD78-C8A0-F88867A8BCE2}"/>
              </a:ext>
            </a:extLst>
          </p:cNvPr>
          <p:cNvSpPr/>
          <p:nvPr/>
        </p:nvSpPr>
        <p:spPr>
          <a:xfrm>
            <a:off x="7828709" y="1076986"/>
            <a:ext cx="1174791" cy="342039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958861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9261A-65AA-296E-7706-4B9F5C166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075FE75E-F884-17B9-37D8-190EF8BF4DD4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C39CA3F8-0060-1952-98D8-264F60BE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8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B7A4AC-FE29-4B37-B698-D2824F9F45F5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err="1">
                <a:solidFill>
                  <a:schemeClr val="accent1"/>
                </a:solidFill>
              </a:rPr>
              <a:t>TOCats</a:t>
            </a:r>
            <a:r>
              <a:rPr lang="en-GB" sz="3000" dirty="0">
                <a:solidFill>
                  <a:schemeClr val="accent1"/>
                </a:solidFill>
              </a:rPr>
              <a:t> &amp; </a:t>
            </a:r>
            <a:r>
              <a:rPr lang="en-GB" sz="3000" dirty="0" err="1">
                <a:solidFill>
                  <a:schemeClr val="accent1"/>
                </a:solidFill>
              </a:rPr>
              <a:t>TOCatsweb</a:t>
            </a:r>
            <a:r>
              <a:rPr lang="en-GB" sz="3000" dirty="0">
                <a:solidFill>
                  <a:schemeClr val="accent1"/>
                </a:solidFill>
              </a:rPr>
              <a:t> – </a:t>
            </a:r>
            <a:r>
              <a:rPr lang="en-GB" sz="3000" i="1" dirty="0">
                <a:solidFill>
                  <a:schemeClr val="accent1"/>
                </a:solidFill>
              </a:rPr>
              <a:t>FRB Host galaxies catalogue</a:t>
            </a:r>
            <a:endParaRPr lang="en-GB" sz="30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A4BC5-E035-6C56-80BD-4C8CDFCE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25135" y="602387"/>
            <a:ext cx="6471816" cy="428051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40643C-54C6-FEF1-867F-11B6FAA2199A}"/>
              </a:ext>
            </a:extLst>
          </p:cNvPr>
          <p:cNvSpPr/>
          <p:nvPr/>
        </p:nvSpPr>
        <p:spPr>
          <a:xfrm>
            <a:off x="5346975" y="4466825"/>
            <a:ext cx="2291474" cy="17795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738D8F-44D7-5B0A-3327-C01A7CAD2C94}"/>
              </a:ext>
            </a:extLst>
          </p:cNvPr>
          <p:cNvSpPr/>
          <p:nvPr/>
        </p:nvSpPr>
        <p:spPr>
          <a:xfrm>
            <a:off x="6267819" y="3628207"/>
            <a:ext cx="292309" cy="17795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B1C5F9-65AE-791A-2F38-AE05F85CA3DC}"/>
              </a:ext>
            </a:extLst>
          </p:cNvPr>
          <p:cNvGrpSpPr/>
          <p:nvPr/>
        </p:nvGrpSpPr>
        <p:grpSpPr>
          <a:xfrm>
            <a:off x="278516" y="598534"/>
            <a:ext cx="1956021" cy="1323439"/>
            <a:chOff x="177848" y="598534"/>
            <a:chExt cx="1956021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BC3DE3-7DCD-050D-5144-BE12EFBFD85B}"/>
                </a:ext>
              </a:extLst>
            </p:cNvPr>
            <p:cNvSpPr txBox="1"/>
            <p:nvPr/>
          </p:nvSpPr>
          <p:spPr>
            <a:xfrm>
              <a:off x="177848" y="598534"/>
              <a:ext cx="19560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600" dirty="0">
                  <a:solidFill>
                    <a:srgbClr val="C00000"/>
                  </a:solidFill>
                </a:rPr>
                <a:t>Not yet released</a:t>
              </a:r>
            </a:p>
            <a:p>
              <a:endParaRPr lang="en-IT" sz="1600" dirty="0">
                <a:solidFill>
                  <a:srgbClr val="0070C0"/>
                </a:solidFill>
              </a:endParaRPr>
            </a:p>
            <a:p>
              <a:endParaRPr lang="en-IT" sz="1600" dirty="0">
                <a:solidFill>
                  <a:srgbClr val="0070C0"/>
                </a:solidFill>
              </a:endParaRPr>
            </a:p>
            <a:p>
              <a:pPr algn="ctr"/>
              <a:r>
                <a:rPr lang="en-IT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Accessible only to registered users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BF0BC07A-98F0-D0F6-A51E-717585924237}"/>
                </a:ext>
              </a:extLst>
            </p:cNvPr>
            <p:cNvSpPr/>
            <p:nvPr/>
          </p:nvSpPr>
          <p:spPr>
            <a:xfrm rot="5400000">
              <a:off x="973535" y="948343"/>
              <a:ext cx="364647" cy="38038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EA845E-D661-E290-B098-355E8E2DAB5D}"/>
              </a:ext>
            </a:extLst>
          </p:cNvPr>
          <p:cNvSpPr txBox="1"/>
          <p:nvPr/>
        </p:nvSpPr>
        <p:spPr>
          <a:xfrm>
            <a:off x="228530" y="2046474"/>
            <a:ext cx="1956021" cy="83099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T" sz="1600" dirty="0">
                <a:solidFill>
                  <a:srgbClr val="0070C0"/>
                </a:solidFill>
              </a:rPr>
              <a:t>6 DB tables</a:t>
            </a:r>
          </a:p>
          <a:p>
            <a:pPr algn="ctr"/>
            <a:r>
              <a:rPr lang="en-IT" sz="1600" dirty="0">
                <a:solidFill>
                  <a:schemeClr val="accent1"/>
                </a:solidFill>
              </a:rPr>
              <a:t>4</a:t>
            </a: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primary + </a:t>
            </a:r>
            <a:r>
              <a:rPr lang="en-IT" sz="1600" dirty="0">
                <a:solidFill>
                  <a:schemeClr val="accent1"/>
                </a:solidFill>
              </a:rPr>
              <a:t>2</a:t>
            </a: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derived</a:t>
            </a:r>
          </a:p>
          <a:p>
            <a:pPr algn="ctr"/>
            <a:r>
              <a:rPr lang="en-IT" sz="1600" dirty="0">
                <a:solidFill>
                  <a:srgbClr val="C00000"/>
                </a:solidFill>
              </a:rPr>
              <a:t>137</a:t>
            </a:r>
            <a:r>
              <a:rPr lang="en-IT" sz="1600" dirty="0">
                <a:solidFill>
                  <a:srgbClr val="0070C0"/>
                </a:solidFill>
              </a:rPr>
              <a:t> objs</a:t>
            </a:r>
            <a:r>
              <a:rPr lang="en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T" sz="1600" dirty="0">
                <a:solidFill>
                  <a:srgbClr val="0070C0"/>
                </a:solidFill>
              </a:rPr>
              <a:t>122 colums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12E6C-16BF-CCEA-7558-DA1B869A0B5C}"/>
              </a:ext>
            </a:extLst>
          </p:cNvPr>
          <p:cNvSpPr txBox="1"/>
          <p:nvPr/>
        </p:nvSpPr>
        <p:spPr>
          <a:xfrm>
            <a:off x="228530" y="3040669"/>
            <a:ext cx="1956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Note: </a:t>
            </a:r>
            <a:r>
              <a:rPr lang="en-IT" sz="1400" dirty="0">
                <a:solidFill>
                  <a:schemeClr val="accent1"/>
                </a:solidFill>
              </a:rPr>
              <a:t>Data uncertainties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IT" sz="1400" dirty="0">
                <a:solidFill>
                  <a:schemeClr val="accent1"/>
                </a:solidFill>
              </a:rPr>
              <a:t>origin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(refs.) are </a:t>
            </a:r>
            <a:r>
              <a:rPr lang="en-IT" sz="1400" dirty="0">
                <a:solidFill>
                  <a:srgbClr val="C00000"/>
                </a:solidFill>
              </a:rPr>
              <a:t>mandatory</a:t>
            </a:r>
            <a:r>
              <a:rPr lang="en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all the measured and (most of) the derived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B01EE-3C8C-D4B8-0FFC-512EF4A70260}"/>
              </a:ext>
            </a:extLst>
          </p:cNvPr>
          <p:cNvSpPr txBox="1"/>
          <p:nvPr/>
        </p:nvSpPr>
        <p:spPr>
          <a:xfrm>
            <a:off x="219234" y="4303737"/>
            <a:ext cx="1956021" cy="523220"/>
          </a:xfrm>
          <a:prstGeom prst="rect">
            <a:avLst/>
          </a:prstGeom>
          <a:noFill/>
          <a:ln w="12700">
            <a:solidFill>
              <a:srgbClr val="C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T" sz="1400" dirty="0">
                <a:solidFill>
                  <a:srgbClr val="C00000"/>
                </a:solidFill>
              </a:rPr>
              <a:t>8 unknown z</a:t>
            </a:r>
          </a:p>
          <a:p>
            <a:pPr algn="ctr"/>
            <a:r>
              <a:rPr lang="en-GB" sz="1400" dirty="0">
                <a:solidFill>
                  <a:srgbClr val="0070C0"/>
                </a:solidFill>
              </a:rPr>
              <a:t>Z</a:t>
            </a:r>
            <a:r>
              <a:rPr lang="en-IT" sz="1400" baseline="-25000" dirty="0">
                <a:solidFill>
                  <a:srgbClr val="0070C0"/>
                </a:solidFill>
              </a:rPr>
              <a:t>max</a:t>
            </a:r>
            <a:r>
              <a:rPr lang="en-IT" sz="1400" dirty="0">
                <a:solidFill>
                  <a:srgbClr val="0070C0"/>
                </a:solidFill>
              </a:rPr>
              <a:t> = 1.35</a:t>
            </a:r>
          </a:p>
        </p:txBody>
      </p:sp>
    </p:spTree>
    <p:extLst>
      <p:ext uri="{BB962C8B-B14F-4D97-AF65-F5344CB8AC3E}">
        <p14:creationId xmlns:p14="http://schemas.microsoft.com/office/powerpoint/2010/main" val="1029952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B813-307B-A5E3-1734-7807B4C1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365FED-1627-813B-0223-CAAA6920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84" y="158924"/>
            <a:ext cx="3936916" cy="4690276"/>
          </a:xfrm>
          <a:prstGeom prst="rect">
            <a:avLst/>
          </a:prstGeom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4FCBC13A-0CF7-2A68-1AC3-86310C055F72}"/>
              </a:ext>
            </a:extLst>
          </p:cNvPr>
          <p:cNvSpPr/>
          <p:nvPr/>
        </p:nvSpPr>
        <p:spPr>
          <a:xfrm>
            <a:off x="0" y="4882897"/>
            <a:ext cx="9144000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FFFFFF"/>
                </a:solidFill>
                <a:latin typeface="Cambria" panose="02040503050406030204" pitchFamily="18" charset="0"/>
              </a:rPr>
              <a:t>FRB-Italy 2025. LN @ INAF – OAS Bologna</a:t>
            </a:r>
          </a:p>
        </p:txBody>
      </p:sp>
      <p:sp>
        <p:nvSpPr>
          <p:cNvPr id="4" name="Slide Number Placeholder 33">
            <a:extLst>
              <a:ext uri="{FF2B5EF4-FFF2-40B4-BE49-F238E27FC236}">
                <a16:creationId xmlns:a16="http://schemas.microsoft.com/office/drawing/2014/main" id="{DC1ED2A5-26BB-35FC-28C3-57AD861F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29" y="4932000"/>
            <a:ext cx="360000" cy="180000"/>
          </a:xfrm>
        </p:spPr>
        <p:txBody>
          <a:bodyPr/>
          <a:lstStyle/>
          <a:p>
            <a:fld id="{F0A3BAA1-8B60-A447-BA55-856C68CDA98B}" type="slidenum">
              <a:rPr lang="en-IT" smtClean="0">
                <a:solidFill>
                  <a:schemeClr val="bg1"/>
                </a:solidFill>
              </a:rPr>
              <a:t>9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D0629-1F03-99C8-56D1-EF41D1F5EF39}"/>
              </a:ext>
            </a:extLst>
          </p:cNvPr>
          <p:cNvSpPr txBox="1">
            <a:spLocks/>
          </p:cNvSpPr>
          <p:nvPr/>
        </p:nvSpPr>
        <p:spPr>
          <a:xfrm>
            <a:off x="252000" y="58534"/>
            <a:ext cx="864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accent1"/>
                </a:solidFill>
              </a:rPr>
              <a:t>FRB Hosts catalogue – </a:t>
            </a:r>
            <a:r>
              <a:rPr lang="en-GB" sz="3000" i="1" dirty="0">
                <a:solidFill>
                  <a:schemeClr val="accent1"/>
                </a:solidFill>
              </a:rPr>
              <a:t>details</a:t>
            </a:r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A0CE6-8E18-0E50-B897-7CDA9570AFBD}"/>
              </a:ext>
            </a:extLst>
          </p:cNvPr>
          <p:cNvSpPr txBox="1"/>
          <p:nvPr/>
        </p:nvSpPr>
        <p:spPr>
          <a:xfrm>
            <a:off x="1742354" y="632231"/>
            <a:ext cx="237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Host+FRB detailed view</a:t>
            </a:r>
          </a:p>
          <a:p>
            <a:pPr algn="ctr"/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IT" dirty="0">
                <a:solidFill>
                  <a:srgbClr val="FF0000"/>
                </a:solidFill>
              </a:rPr>
              <a:t>work in progress</a:t>
            </a:r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34407D-8C02-1867-0B55-55C56CC1BDF2}"/>
              </a:ext>
            </a:extLst>
          </p:cNvPr>
          <p:cNvSpPr/>
          <p:nvPr/>
        </p:nvSpPr>
        <p:spPr>
          <a:xfrm>
            <a:off x="6708476" y="3567671"/>
            <a:ext cx="1473416" cy="262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rgbClr val="002060"/>
                </a:solidFill>
              </a:rPr>
              <a:t>20220319D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7212E9-7068-4847-A7CE-34A7864EA8D7}"/>
              </a:ext>
            </a:extLst>
          </p:cNvPr>
          <p:cNvSpPr/>
          <p:nvPr/>
        </p:nvSpPr>
        <p:spPr>
          <a:xfrm>
            <a:off x="4955083" y="2886323"/>
            <a:ext cx="2296507" cy="19329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F53067-8CCB-3185-3A3B-A116103CC75A}"/>
              </a:ext>
            </a:extLst>
          </p:cNvPr>
          <p:cNvSpPr/>
          <p:nvPr/>
        </p:nvSpPr>
        <p:spPr>
          <a:xfrm>
            <a:off x="7368174" y="2851572"/>
            <a:ext cx="1407242" cy="262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rgbClr val="002060"/>
                </a:solidFill>
              </a:rPr>
              <a:t>SIMBAD link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14E7B2-DA03-7EF9-6DCF-0D51D619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1" y="1366365"/>
            <a:ext cx="3426511" cy="34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366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11333</TotalTime>
  <Words>1193</Words>
  <Application>Microsoft Macintosh PowerPoint</Application>
  <PresentationFormat>On-screen Show (16:9)</PresentationFormat>
  <Paragraphs>176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Consolas</vt:lpstr>
      <vt:lpstr>Office Theme</vt:lpstr>
      <vt:lpstr>The FRB host galaxies catalogue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Luciano Nicastro</dc:creator>
  <cp:lastModifiedBy>Luciano Nicastro</cp:lastModifiedBy>
  <cp:revision>174</cp:revision>
  <dcterms:created xsi:type="dcterms:W3CDTF">2025-02-20T07:51:48Z</dcterms:created>
  <dcterms:modified xsi:type="dcterms:W3CDTF">2025-05-08T17:59:23Z</dcterms:modified>
</cp:coreProperties>
</file>