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3"/>
  </p:notesMasterIdLst>
  <p:sldIdLst>
    <p:sldId id="282" r:id="rId2"/>
    <p:sldId id="290" r:id="rId3"/>
    <p:sldId id="256" r:id="rId4"/>
    <p:sldId id="257" r:id="rId5"/>
    <p:sldId id="258" r:id="rId6"/>
    <p:sldId id="259" r:id="rId7"/>
    <p:sldId id="260" r:id="rId8"/>
    <p:sldId id="261" r:id="rId9"/>
    <p:sldId id="262" r:id="rId10"/>
    <p:sldId id="263" r:id="rId11"/>
    <p:sldId id="264" r:id="rId12"/>
    <p:sldId id="265" r:id="rId13"/>
    <p:sldId id="284" r:id="rId14"/>
    <p:sldId id="268" r:id="rId15"/>
    <p:sldId id="269" r:id="rId16"/>
    <p:sldId id="286" r:id="rId17"/>
    <p:sldId id="276" r:id="rId18"/>
    <p:sldId id="277" r:id="rId19"/>
    <p:sldId id="289" r:id="rId20"/>
    <p:sldId id="280" r:id="rId21"/>
    <p:sldId id="281" r:id="rId22"/>
    <p:sldId id="287" r:id="rId23"/>
    <p:sldId id="283" r:id="rId24"/>
    <p:sldId id="266" r:id="rId25"/>
    <p:sldId id="272" r:id="rId26"/>
    <p:sldId id="273" r:id="rId27"/>
    <p:sldId id="285" r:id="rId28"/>
    <p:sldId id="274" r:id="rId29"/>
    <p:sldId id="275" r:id="rId30"/>
    <p:sldId id="288" r:id="rId31"/>
    <p:sldId id="279"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Cambria Math" panose="02040503050406030204" pitchFamily="18" charset="0"/>
      <p:regular r:id="rId38"/>
    </p:embeddedFont>
    <p:embeddedFont>
      <p:font typeface="Open Sans" panose="020B0606030504020204" pitchFamily="34" charset="0"/>
      <p:regular r:id="rId39"/>
      <p:bold r:id="rId40"/>
      <p:italic r:id="rId41"/>
      <p:boldItalic r:id="rId42"/>
    </p:embeddedFont>
    <p:embeddedFont>
      <p:font typeface="PT Sans Narrow" panose="020B0506020203020204" pitchFamily="34" charset="0"/>
      <p:regular r:id="rId43"/>
      <p:bold r:id="rId44"/>
    </p:embeddedFont>
    <p:embeddedFont>
      <p:font typeface="Raleway"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726" y="2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4cdcfe91c8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4cdcfe91c8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4cdcfe91c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g34cdcfe91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4cdcfe91c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g34cdcfe91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2913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4cdcfe91c8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g34cdcfe91c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4cdcfe91c8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g34cdcfe91c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4cdcfe91c8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g34cdcfe91c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9140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4cdcfe91c8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g34cdcfe91c8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4cdcfe91c8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g34cdcfe91c8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4cdcfe91c8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g34cdcfe91c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086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4cdcfe91c8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4cdcfe91c8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50a60c2c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50a60c2c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4cdcfe91c8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4cdcfe91c8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4cdcfe91c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g34cdcfe91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8468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4cdcfe91c8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g34cdcfe91c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4cdcfe91c8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g34cdcfe91c8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4cdcfe91c8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g34cdcfe91c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4cdcfe91c8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g34cdcfe91c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095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4cdcfe91c8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g34cdcfe91c8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4cdcfe91c8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g34cdcfe91c8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4cdcfe91c8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g34cdcfe91c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3658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4cdcfe91c8_0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34cdcfe91c8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50a60c2c2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50a60c2c2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it"/>
              <a:t>Let's consider photometric redshift, I spent most of my career trying to improve the quality of photometric redshift,</a:t>
            </a:r>
            <a:endParaRPr/>
          </a:p>
          <a:p>
            <a:pPr marL="0" lvl="0" indent="0" algn="l" rtl="0">
              <a:lnSpc>
                <a:spcPct val="120000"/>
              </a:lnSpc>
              <a:spcBef>
                <a:spcPts val="0"/>
              </a:spcBef>
              <a:spcAft>
                <a:spcPts val="0"/>
              </a:spcAft>
              <a:buClr>
                <a:schemeClr val="dk1"/>
              </a:buClr>
              <a:buSzPts val="1100"/>
              <a:buFont typeface="Arial"/>
              <a:buNone/>
            </a:pPr>
            <a:r>
              <a:rPr lang="it"/>
              <a:t>in doing so I found at certain point a barrier, some objects are outliers not because the method is not working properly</a:t>
            </a:r>
            <a:endParaRPr/>
          </a:p>
          <a:p>
            <a:pPr marL="0" lvl="0" indent="0" algn="l" rtl="0">
              <a:lnSpc>
                <a:spcPct val="120000"/>
              </a:lnSpc>
              <a:spcBef>
                <a:spcPts val="0"/>
              </a:spcBef>
              <a:spcAft>
                <a:spcPts val="0"/>
              </a:spcAft>
              <a:buClr>
                <a:schemeClr val="dk1"/>
              </a:buClr>
              <a:buSzPts val="1100"/>
              <a:buFont typeface="Arial"/>
              <a:buNone/>
            </a:pPr>
            <a:r>
              <a:rPr lang="it"/>
              <a:t>but because they are rare objects, problems with the data (photometric or spectroscopic and so on)</a:t>
            </a:r>
            <a:endParaRPr/>
          </a:p>
          <a:p>
            <a:pPr marL="0" lvl="0" indent="0" algn="l" rtl="0">
              <a:lnSpc>
                <a:spcPct val="120000"/>
              </a:lnSpc>
              <a:spcBef>
                <a:spcPts val="0"/>
              </a:spcBef>
              <a:spcAft>
                <a:spcPts val="0"/>
              </a:spcAft>
              <a:buClr>
                <a:schemeClr val="dk1"/>
              </a:buClr>
              <a:buSzPts val="1100"/>
              <a:buFont typeface="Arial"/>
              <a:buNone/>
            </a:pPr>
            <a:r>
              <a:rPr lang="it"/>
              <a:t>and this will affect the results no matter what you did unless you're able to filter them out somehow,</a:t>
            </a:r>
            <a:endParaRPr/>
          </a:p>
          <a:p>
            <a:pPr marL="0" lvl="0" indent="0" algn="l" rtl="0">
              <a:lnSpc>
                <a:spcPct val="120000"/>
              </a:lnSpc>
              <a:spcBef>
                <a:spcPts val="0"/>
              </a:spcBef>
              <a:spcAft>
                <a:spcPts val="0"/>
              </a:spcAft>
              <a:buClr>
                <a:schemeClr val="dk1"/>
              </a:buClr>
              <a:buSzPts val="1100"/>
              <a:buFont typeface="Arial"/>
              <a:buNone/>
            </a:pPr>
            <a:r>
              <a:rPr lang="it"/>
              <a:t>It is ironic that sometimes what is the research core of some people could be just garbage for someone else.</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20000"/>
              </a:lnSpc>
              <a:spcBef>
                <a:spcPts val="0"/>
              </a:spcBef>
              <a:spcAft>
                <a:spcPts val="0"/>
              </a:spcAft>
              <a:buNone/>
            </a:pPr>
            <a:r>
              <a:rPr lang="it"/>
              <a:t>Here we have a ML method and a classical template fitting method applied to the same data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0a60c2c2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0a60c2c2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t>we can see that for most of the objects both methods are fine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50a60c2c2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50a60c2c2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t>there are points for which template fitting is doing well and ML is failing, so there is probably a lack</a:t>
            </a:r>
            <a:endParaRPr/>
          </a:p>
          <a:p>
            <a:pPr marL="0" lvl="0" indent="0" algn="l" rtl="0">
              <a:spcBef>
                <a:spcPts val="0"/>
              </a:spcBef>
              <a:spcAft>
                <a:spcPts val="0"/>
              </a:spcAft>
              <a:buClr>
                <a:schemeClr val="dk1"/>
              </a:buClr>
              <a:buSzPts val="1100"/>
              <a:buFont typeface="Arial"/>
              <a:buNone/>
            </a:pPr>
            <a:r>
              <a:rPr lang="it"/>
              <a:t>in our training set, since the let's say theory is capable to obtain the correct result</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0a60c2c26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0a60c2c2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t>there are of course points for which there is the opposite, so the theory is not capable to get the proper answer while the ML is able to get that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50a60c2c2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50a60c2c2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t>finally there are points for which both are saying the same thing, often this is related to an error in the spectra itself</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0a60c2c26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0a60c2c2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t>those are scary points for which our theory and ML are not able to get a proper answer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0a60c2c26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350a60c2c26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it"/>
              <a:t>if we look at outliers one by one often we found that they are rare objects such as blazar lens or something that could have some problem in their photometry given some rare configuration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it"/>
              <a:t>But this is something that we can look when we have spectra, on a new point there is nothing that we can do in that way, so what can we do</a:t>
            </a:r>
            <a:endParaRPr/>
          </a:p>
          <a:p>
            <a:pPr marL="0" lvl="0" indent="0" algn="l" rtl="0">
              <a:spcBef>
                <a:spcPts val="0"/>
              </a:spcBef>
              <a:spcAft>
                <a:spcPts val="0"/>
              </a:spcAft>
              <a:buNone/>
            </a:pPr>
            <a:endParaRPr/>
          </a:p>
        </p:txBody>
      </p:sp>
      <p:sp>
        <p:nvSpPr>
          <p:cNvPr id="187" name="Google Shape;187;g350a60c2c26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rgbClr val="939598"/>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rgbClr val="939598"/>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rgbClr val="00AFEC"/>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rgbClr val="00AFEC"/>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rgbClr val="00AFEC"/>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rgbClr val="00AFEC"/>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164C9D"/>
              </a:buClr>
              <a:buSzPts val="5400"/>
              <a:buNone/>
              <a:defRPr sz="5400">
                <a:solidFill>
                  <a:srgbClr val="164C9D"/>
                </a:solidFill>
              </a:defRPr>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939598"/>
              </a:buClr>
              <a:buSzPts val="2400"/>
              <a:buNone/>
              <a:defRPr sz="2400">
                <a:solidFill>
                  <a:srgbClr val="939598"/>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00AFEC"/>
              </a:buClr>
              <a:buSzPts val="13000"/>
              <a:buNone/>
              <a:defRPr sz="13000">
                <a:solidFill>
                  <a:srgbClr val="00AFEC"/>
                </a:solidFill>
              </a:defRPr>
            </a:lvl1pPr>
            <a:lvl2pPr lvl="1" algn="ctr" rtl="0">
              <a:spcBef>
                <a:spcPts val="0"/>
              </a:spcBef>
              <a:spcAft>
                <a:spcPts val="0"/>
              </a:spcAft>
              <a:buClr>
                <a:schemeClr val="accent3"/>
              </a:buClr>
              <a:buSzPts val="13000"/>
              <a:buNone/>
              <a:defRPr sz="13000">
                <a:solidFill>
                  <a:schemeClr val="accent3"/>
                </a:solidFill>
              </a:defRPr>
            </a:lvl2pPr>
            <a:lvl3pPr lvl="2" algn="ctr" rtl="0">
              <a:spcBef>
                <a:spcPts val="0"/>
              </a:spcBef>
              <a:spcAft>
                <a:spcPts val="0"/>
              </a:spcAft>
              <a:buClr>
                <a:schemeClr val="accent3"/>
              </a:buClr>
              <a:buSzPts val="13000"/>
              <a:buNone/>
              <a:defRPr sz="13000">
                <a:solidFill>
                  <a:schemeClr val="accent3"/>
                </a:solidFill>
              </a:defRPr>
            </a:lvl3pPr>
            <a:lvl4pPr lvl="3" algn="ctr" rtl="0">
              <a:spcBef>
                <a:spcPts val="0"/>
              </a:spcBef>
              <a:spcAft>
                <a:spcPts val="0"/>
              </a:spcAft>
              <a:buClr>
                <a:schemeClr val="accent3"/>
              </a:buClr>
              <a:buSzPts val="13000"/>
              <a:buNone/>
              <a:defRPr sz="13000">
                <a:solidFill>
                  <a:schemeClr val="accent3"/>
                </a:solidFill>
              </a:defRPr>
            </a:lvl4pPr>
            <a:lvl5pPr lvl="4" algn="ctr" rtl="0">
              <a:spcBef>
                <a:spcPts val="0"/>
              </a:spcBef>
              <a:spcAft>
                <a:spcPts val="0"/>
              </a:spcAft>
              <a:buClr>
                <a:schemeClr val="accent3"/>
              </a:buClr>
              <a:buSzPts val="13000"/>
              <a:buNone/>
              <a:defRPr sz="13000">
                <a:solidFill>
                  <a:schemeClr val="accent3"/>
                </a:solidFill>
              </a:defRPr>
            </a:lvl5pPr>
            <a:lvl6pPr lvl="5" algn="ctr" rtl="0">
              <a:spcBef>
                <a:spcPts val="0"/>
              </a:spcBef>
              <a:spcAft>
                <a:spcPts val="0"/>
              </a:spcAft>
              <a:buClr>
                <a:schemeClr val="accent3"/>
              </a:buClr>
              <a:buSzPts val="13000"/>
              <a:buNone/>
              <a:defRPr sz="13000">
                <a:solidFill>
                  <a:schemeClr val="accent3"/>
                </a:solidFill>
              </a:defRPr>
            </a:lvl6pPr>
            <a:lvl7pPr lvl="6" algn="ctr" rtl="0">
              <a:spcBef>
                <a:spcPts val="0"/>
              </a:spcBef>
              <a:spcAft>
                <a:spcPts val="0"/>
              </a:spcAft>
              <a:buClr>
                <a:schemeClr val="accent3"/>
              </a:buClr>
              <a:buSzPts val="13000"/>
              <a:buNone/>
              <a:defRPr sz="13000">
                <a:solidFill>
                  <a:schemeClr val="accent3"/>
                </a:solidFill>
              </a:defRPr>
            </a:lvl7pPr>
            <a:lvl8pPr lvl="7" algn="ctr" rtl="0">
              <a:spcBef>
                <a:spcPts val="0"/>
              </a:spcBef>
              <a:spcAft>
                <a:spcPts val="0"/>
              </a:spcAft>
              <a:buClr>
                <a:schemeClr val="accent3"/>
              </a:buClr>
              <a:buSzPts val="13000"/>
              <a:buNone/>
              <a:defRPr sz="13000">
                <a:solidFill>
                  <a:schemeClr val="accent3"/>
                </a:solidFill>
              </a:defRPr>
            </a:lvl8pPr>
            <a:lvl9pPr lvl="8" algn="ctr" rtl="0">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Clr>
                <a:srgbClr val="164C9D"/>
              </a:buClr>
              <a:buSzPts val="1800"/>
              <a:buChar char="●"/>
              <a:defRPr>
                <a:solidFill>
                  <a:srgbClr val="164C9D"/>
                </a:solidFill>
              </a:defRPr>
            </a:lvl1pPr>
            <a:lvl2pPr marL="914400" lvl="1" indent="-317500" algn="ctr" rtl="0">
              <a:spcBef>
                <a:spcPts val="0"/>
              </a:spcBef>
              <a:spcAft>
                <a:spcPts val="0"/>
              </a:spcAft>
              <a:buClr>
                <a:srgbClr val="164C9D"/>
              </a:buClr>
              <a:buSzPts val="1400"/>
              <a:buChar char="○"/>
              <a:defRPr>
                <a:solidFill>
                  <a:srgbClr val="164C9D"/>
                </a:solidFill>
              </a:defRPr>
            </a:lvl2pPr>
            <a:lvl3pPr marL="1371600" lvl="2" indent="-317500" algn="ctr" rtl="0">
              <a:spcBef>
                <a:spcPts val="0"/>
              </a:spcBef>
              <a:spcAft>
                <a:spcPts val="0"/>
              </a:spcAft>
              <a:buClr>
                <a:srgbClr val="164C9D"/>
              </a:buClr>
              <a:buSzPts val="1400"/>
              <a:buChar char="■"/>
              <a:defRPr>
                <a:solidFill>
                  <a:srgbClr val="164C9D"/>
                </a:solidFill>
              </a:defRPr>
            </a:lvl3pPr>
            <a:lvl4pPr marL="1828800" lvl="3" indent="-317500" algn="ctr" rtl="0">
              <a:spcBef>
                <a:spcPts val="0"/>
              </a:spcBef>
              <a:spcAft>
                <a:spcPts val="0"/>
              </a:spcAft>
              <a:buClr>
                <a:srgbClr val="164C9D"/>
              </a:buClr>
              <a:buSzPts val="1400"/>
              <a:buChar char="●"/>
              <a:defRPr>
                <a:solidFill>
                  <a:srgbClr val="164C9D"/>
                </a:solidFill>
              </a:defRPr>
            </a:lvl4pPr>
            <a:lvl5pPr marL="2286000" lvl="4" indent="-317500" algn="ctr" rtl="0">
              <a:spcBef>
                <a:spcPts val="0"/>
              </a:spcBef>
              <a:spcAft>
                <a:spcPts val="0"/>
              </a:spcAft>
              <a:buClr>
                <a:srgbClr val="164C9D"/>
              </a:buClr>
              <a:buSzPts val="1400"/>
              <a:buChar char="○"/>
              <a:defRPr>
                <a:solidFill>
                  <a:srgbClr val="164C9D"/>
                </a:solidFill>
              </a:defRPr>
            </a:lvl5pPr>
            <a:lvl6pPr marL="2743200" lvl="5" indent="-317500" algn="ctr" rtl="0">
              <a:spcBef>
                <a:spcPts val="0"/>
              </a:spcBef>
              <a:spcAft>
                <a:spcPts val="0"/>
              </a:spcAft>
              <a:buClr>
                <a:srgbClr val="164C9D"/>
              </a:buClr>
              <a:buSzPts val="1400"/>
              <a:buChar char="■"/>
              <a:defRPr>
                <a:solidFill>
                  <a:srgbClr val="164C9D"/>
                </a:solidFill>
              </a:defRPr>
            </a:lvl6pPr>
            <a:lvl7pPr marL="3200400" lvl="6" indent="-317500" algn="ctr" rtl="0">
              <a:spcBef>
                <a:spcPts val="0"/>
              </a:spcBef>
              <a:spcAft>
                <a:spcPts val="0"/>
              </a:spcAft>
              <a:buClr>
                <a:srgbClr val="164C9D"/>
              </a:buClr>
              <a:buSzPts val="1400"/>
              <a:buChar char="●"/>
              <a:defRPr>
                <a:solidFill>
                  <a:srgbClr val="164C9D"/>
                </a:solidFill>
              </a:defRPr>
            </a:lvl7pPr>
            <a:lvl8pPr marL="3657600" lvl="7" indent="-317500" algn="ctr" rtl="0">
              <a:spcBef>
                <a:spcPts val="0"/>
              </a:spcBef>
              <a:spcAft>
                <a:spcPts val="0"/>
              </a:spcAft>
              <a:buClr>
                <a:srgbClr val="164C9D"/>
              </a:buClr>
              <a:buSzPts val="1400"/>
              <a:buChar char="○"/>
              <a:defRPr>
                <a:solidFill>
                  <a:srgbClr val="164C9D"/>
                </a:solidFill>
              </a:defRPr>
            </a:lvl8pPr>
            <a:lvl9pPr marL="4114800" lvl="8" indent="-317500" algn="ctr" rtl="0">
              <a:spcBef>
                <a:spcPts val="0"/>
              </a:spcBef>
              <a:spcAft>
                <a:spcPts val="0"/>
              </a:spcAft>
              <a:buClr>
                <a:srgbClr val="164C9D"/>
              </a:buClr>
              <a:buSzPts val="1400"/>
              <a:buChar char="■"/>
              <a:defRPr>
                <a:solidFill>
                  <a:srgbClr val="164C9D"/>
                </a:solidFill>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4" name="Google Shape;64;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5" name="Google Shape;65;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6" name="Google Shape;66;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7" name="Google Shape;67;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rgbClr val="00AF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164C9D"/>
              </a:buClr>
              <a:buSzPts val="3600"/>
              <a:buNone/>
              <a:defRPr>
                <a:solidFill>
                  <a:srgbClr val="164C9D"/>
                </a:solidFill>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rgbClr val="00AF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75" y="0"/>
            <a:ext cx="8520600" cy="7074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64C9D"/>
              </a:buClr>
              <a:buSzPts val="3600"/>
              <a:buNone/>
              <a:defRPr>
                <a:solidFill>
                  <a:srgbClr val="164C9D"/>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164C9D"/>
              </a:buClr>
              <a:buSzPts val="1800"/>
              <a:buChar char="●"/>
              <a:defRPr>
                <a:solidFill>
                  <a:srgbClr val="164C9D"/>
                </a:solidFill>
              </a:defRPr>
            </a:lvl1pPr>
            <a:lvl2pPr marL="914400" lvl="1" indent="-317500" rtl="0">
              <a:spcBef>
                <a:spcPts val="0"/>
              </a:spcBef>
              <a:spcAft>
                <a:spcPts val="0"/>
              </a:spcAft>
              <a:buClr>
                <a:srgbClr val="164C9D"/>
              </a:buClr>
              <a:buSzPts val="1400"/>
              <a:buChar char="○"/>
              <a:defRPr>
                <a:solidFill>
                  <a:srgbClr val="164C9D"/>
                </a:solidFill>
              </a:defRPr>
            </a:lvl2pPr>
            <a:lvl3pPr marL="1371600" lvl="2" indent="-317500" rtl="0">
              <a:spcBef>
                <a:spcPts val="0"/>
              </a:spcBef>
              <a:spcAft>
                <a:spcPts val="0"/>
              </a:spcAft>
              <a:buClr>
                <a:srgbClr val="164C9D"/>
              </a:buClr>
              <a:buSzPts val="1400"/>
              <a:buChar char="■"/>
              <a:defRPr>
                <a:solidFill>
                  <a:srgbClr val="164C9D"/>
                </a:solidFill>
              </a:defRPr>
            </a:lvl3pPr>
            <a:lvl4pPr marL="1828800" lvl="3" indent="-317500" rtl="0">
              <a:spcBef>
                <a:spcPts val="0"/>
              </a:spcBef>
              <a:spcAft>
                <a:spcPts val="0"/>
              </a:spcAft>
              <a:buClr>
                <a:srgbClr val="164C9D"/>
              </a:buClr>
              <a:buSzPts val="1400"/>
              <a:buChar char="●"/>
              <a:defRPr>
                <a:solidFill>
                  <a:srgbClr val="164C9D"/>
                </a:solidFill>
              </a:defRPr>
            </a:lvl4pPr>
            <a:lvl5pPr marL="2286000" lvl="4" indent="-317500" rtl="0">
              <a:spcBef>
                <a:spcPts val="0"/>
              </a:spcBef>
              <a:spcAft>
                <a:spcPts val="0"/>
              </a:spcAft>
              <a:buClr>
                <a:srgbClr val="164C9D"/>
              </a:buClr>
              <a:buSzPts val="1400"/>
              <a:buChar char="○"/>
              <a:defRPr>
                <a:solidFill>
                  <a:srgbClr val="164C9D"/>
                </a:solidFill>
              </a:defRPr>
            </a:lvl5pPr>
            <a:lvl6pPr marL="2743200" lvl="5" indent="-317500" rtl="0">
              <a:spcBef>
                <a:spcPts val="0"/>
              </a:spcBef>
              <a:spcAft>
                <a:spcPts val="0"/>
              </a:spcAft>
              <a:buClr>
                <a:srgbClr val="164C9D"/>
              </a:buClr>
              <a:buSzPts val="1400"/>
              <a:buChar char="■"/>
              <a:defRPr>
                <a:solidFill>
                  <a:srgbClr val="164C9D"/>
                </a:solidFill>
              </a:defRPr>
            </a:lvl6pPr>
            <a:lvl7pPr marL="3200400" lvl="6" indent="-317500" rtl="0">
              <a:spcBef>
                <a:spcPts val="0"/>
              </a:spcBef>
              <a:spcAft>
                <a:spcPts val="0"/>
              </a:spcAft>
              <a:buClr>
                <a:srgbClr val="164C9D"/>
              </a:buClr>
              <a:buSzPts val="1400"/>
              <a:buChar char="●"/>
              <a:defRPr>
                <a:solidFill>
                  <a:srgbClr val="164C9D"/>
                </a:solidFill>
              </a:defRPr>
            </a:lvl7pPr>
            <a:lvl8pPr marL="3657600" lvl="7" indent="-317500" rtl="0">
              <a:spcBef>
                <a:spcPts val="0"/>
              </a:spcBef>
              <a:spcAft>
                <a:spcPts val="0"/>
              </a:spcAft>
              <a:buClr>
                <a:srgbClr val="164C9D"/>
              </a:buClr>
              <a:buSzPts val="1400"/>
              <a:buChar char="○"/>
              <a:defRPr>
                <a:solidFill>
                  <a:srgbClr val="164C9D"/>
                </a:solidFill>
              </a:defRPr>
            </a:lvl8pPr>
            <a:lvl9pPr marL="4114800" lvl="8" indent="-317500" rtl="0">
              <a:spcBef>
                <a:spcPts val="0"/>
              </a:spcBef>
              <a:spcAft>
                <a:spcPts val="0"/>
              </a:spcAft>
              <a:buClr>
                <a:srgbClr val="164C9D"/>
              </a:buClr>
              <a:buSzPts val="1400"/>
              <a:buChar char="■"/>
              <a:defRPr>
                <a:solidFill>
                  <a:srgbClr val="164C9D"/>
                </a:solidFill>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64C9D"/>
              </a:buClr>
              <a:buSzPts val="3600"/>
              <a:buNone/>
              <a:defRPr>
                <a:solidFill>
                  <a:srgbClr val="164C9D"/>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164C9D"/>
              </a:buClr>
              <a:buSzPts val="1400"/>
              <a:buChar char="●"/>
              <a:defRPr sz="1400">
                <a:solidFill>
                  <a:srgbClr val="164C9D"/>
                </a:solidFill>
              </a:defRPr>
            </a:lvl1pPr>
            <a:lvl2pPr marL="914400" lvl="1" indent="-304800" rtl="0">
              <a:spcBef>
                <a:spcPts val="0"/>
              </a:spcBef>
              <a:spcAft>
                <a:spcPts val="0"/>
              </a:spcAft>
              <a:buClr>
                <a:srgbClr val="164C9D"/>
              </a:buClr>
              <a:buSzPts val="1200"/>
              <a:buChar char="○"/>
              <a:defRPr sz="1200">
                <a:solidFill>
                  <a:srgbClr val="164C9D"/>
                </a:solidFill>
              </a:defRPr>
            </a:lvl2pPr>
            <a:lvl3pPr marL="1371600" lvl="2" indent="-304800" rtl="0">
              <a:spcBef>
                <a:spcPts val="0"/>
              </a:spcBef>
              <a:spcAft>
                <a:spcPts val="0"/>
              </a:spcAft>
              <a:buClr>
                <a:srgbClr val="164C9D"/>
              </a:buClr>
              <a:buSzPts val="1200"/>
              <a:buChar char="■"/>
              <a:defRPr sz="1200">
                <a:solidFill>
                  <a:srgbClr val="164C9D"/>
                </a:solidFill>
              </a:defRPr>
            </a:lvl3pPr>
            <a:lvl4pPr marL="1828800" lvl="3" indent="-304800" rtl="0">
              <a:spcBef>
                <a:spcPts val="0"/>
              </a:spcBef>
              <a:spcAft>
                <a:spcPts val="0"/>
              </a:spcAft>
              <a:buClr>
                <a:srgbClr val="164C9D"/>
              </a:buClr>
              <a:buSzPts val="1200"/>
              <a:buChar char="●"/>
              <a:defRPr sz="1200">
                <a:solidFill>
                  <a:srgbClr val="164C9D"/>
                </a:solidFill>
              </a:defRPr>
            </a:lvl4pPr>
            <a:lvl5pPr marL="2286000" lvl="4" indent="-304800" rtl="0">
              <a:spcBef>
                <a:spcPts val="0"/>
              </a:spcBef>
              <a:spcAft>
                <a:spcPts val="0"/>
              </a:spcAft>
              <a:buClr>
                <a:srgbClr val="164C9D"/>
              </a:buClr>
              <a:buSzPts val="1200"/>
              <a:buChar char="○"/>
              <a:defRPr sz="1200">
                <a:solidFill>
                  <a:srgbClr val="164C9D"/>
                </a:solidFill>
              </a:defRPr>
            </a:lvl5pPr>
            <a:lvl6pPr marL="2743200" lvl="5" indent="-304800" rtl="0">
              <a:spcBef>
                <a:spcPts val="0"/>
              </a:spcBef>
              <a:spcAft>
                <a:spcPts val="0"/>
              </a:spcAft>
              <a:buClr>
                <a:srgbClr val="164C9D"/>
              </a:buClr>
              <a:buSzPts val="1200"/>
              <a:buChar char="■"/>
              <a:defRPr sz="1200">
                <a:solidFill>
                  <a:srgbClr val="164C9D"/>
                </a:solidFill>
              </a:defRPr>
            </a:lvl6pPr>
            <a:lvl7pPr marL="3200400" lvl="6" indent="-304800" rtl="0">
              <a:spcBef>
                <a:spcPts val="0"/>
              </a:spcBef>
              <a:spcAft>
                <a:spcPts val="0"/>
              </a:spcAft>
              <a:buClr>
                <a:srgbClr val="164C9D"/>
              </a:buClr>
              <a:buSzPts val="1200"/>
              <a:buChar char="●"/>
              <a:defRPr sz="1200">
                <a:solidFill>
                  <a:srgbClr val="164C9D"/>
                </a:solidFill>
              </a:defRPr>
            </a:lvl7pPr>
            <a:lvl8pPr marL="3657600" lvl="7" indent="-304800" rtl="0">
              <a:spcBef>
                <a:spcPts val="0"/>
              </a:spcBef>
              <a:spcAft>
                <a:spcPts val="0"/>
              </a:spcAft>
              <a:buClr>
                <a:srgbClr val="164C9D"/>
              </a:buClr>
              <a:buSzPts val="1200"/>
              <a:buChar char="○"/>
              <a:defRPr sz="1200">
                <a:solidFill>
                  <a:srgbClr val="164C9D"/>
                </a:solidFill>
              </a:defRPr>
            </a:lvl8pPr>
            <a:lvl9pPr marL="4114800" lvl="8" indent="-304800" rtl="0">
              <a:spcBef>
                <a:spcPts val="0"/>
              </a:spcBef>
              <a:spcAft>
                <a:spcPts val="0"/>
              </a:spcAft>
              <a:buClr>
                <a:srgbClr val="164C9D"/>
              </a:buClr>
              <a:buSzPts val="1200"/>
              <a:buChar char="■"/>
              <a:defRPr sz="1200">
                <a:solidFill>
                  <a:srgbClr val="164C9D"/>
                </a:solidFill>
              </a:defRPr>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164C9D"/>
              </a:buClr>
              <a:buSzPts val="1400"/>
              <a:buChar char="●"/>
              <a:defRPr sz="1400">
                <a:solidFill>
                  <a:srgbClr val="164C9D"/>
                </a:solidFill>
              </a:defRPr>
            </a:lvl1pPr>
            <a:lvl2pPr marL="914400" lvl="1" indent="-304800" rtl="0">
              <a:spcBef>
                <a:spcPts val="0"/>
              </a:spcBef>
              <a:spcAft>
                <a:spcPts val="0"/>
              </a:spcAft>
              <a:buClr>
                <a:srgbClr val="164C9D"/>
              </a:buClr>
              <a:buSzPts val="1200"/>
              <a:buChar char="○"/>
              <a:defRPr sz="1200">
                <a:solidFill>
                  <a:srgbClr val="164C9D"/>
                </a:solidFill>
              </a:defRPr>
            </a:lvl2pPr>
            <a:lvl3pPr marL="1371600" lvl="2" indent="-304800" rtl="0">
              <a:spcBef>
                <a:spcPts val="0"/>
              </a:spcBef>
              <a:spcAft>
                <a:spcPts val="0"/>
              </a:spcAft>
              <a:buClr>
                <a:srgbClr val="164C9D"/>
              </a:buClr>
              <a:buSzPts val="1200"/>
              <a:buChar char="■"/>
              <a:defRPr sz="1200">
                <a:solidFill>
                  <a:srgbClr val="164C9D"/>
                </a:solidFill>
              </a:defRPr>
            </a:lvl3pPr>
            <a:lvl4pPr marL="1828800" lvl="3" indent="-304800" rtl="0">
              <a:spcBef>
                <a:spcPts val="0"/>
              </a:spcBef>
              <a:spcAft>
                <a:spcPts val="0"/>
              </a:spcAft>
              <a:buClr>
                <a:srgbClr val="164C9D"/>
              </a:buClr>
              <a:buSzPts val="1200"/>
              <a:buChar char="●"/>
              <a:defRPr sz="1200">
                <a:solidFill>
                  <a:srgbClr val="164C9D"/>
                </a:solidFill>
              </a:defRPr>
            </a:lvl4pPr>
            <a:lvl5pPr marL="2286000" lvl="4" indent="-304800" rtl="0">
              <a:spcBef>
                <a:spcPts val="0"/>
              </a:spcBef>
              <a:spcAft>
                <a:spcPts val="0"/>
              </a:spcAft>
              <a:buClr>
                <a:srgbClr val="164C9D"/>
              </a:buClr>
              <a:buSzPts val="1200"/>
              <a:buChar char="○"/>
              <a:defRPr sz="1200">
                <a:solidFill>
                  <a:srgbClr val="164C9D"/>
                </a:solidFill>
              </a:defRPr>
            </a:lvl5pPr>
            <a:lvl6pPr marL="2743200" lvl="5" indent="-304800" rtl="0">
              <a:spcBef>
                <a:spcPts val="0"/>
              </a:spcBef>
              <a:spcAft>
                <a:spcPts val="0"/>
              </a:spcAft>
              <a:buClr>
                <a:srgbClr val="164C9D"/>
              </a:buClr>
              <a:buSzPts val="1200"/>
              <a:buChar char="■"/>
              <a:defRPr sz="1200">
                <a:solidFill>
                  <a:srgbClr val="164C9D"/>
                </a:solidFill>
              </a:defRPr>
            </a:lvl6pPr>
            <a:lvl7pPr marL="3200400" lvl="6" indent="-304800" rtl="0">
              <a:spcBef>
                <a:spcPts val="0"/>
              </a:spcBef>
              <a:spcAft>
                <a:spcPts val="0"/>
              </a:spcAft>
              <a:buClr>
                <a:srgbClr val="164C9D"/>
              </a:buClr>
              <a:buSzPts val="1200"/>
              <a:buChar char="●"/>
              <a:defRPr sz="1200">
                <a:solidFill>
                  <a:srgbClr val="164C9D"/>
                </a:solidFill>
              </a:defRPr>
            </a:lvl7pPr>
            <a:lvl8pPr marL="3657600" lvl="7" indent="-304800" rtl="0">
              <a:spcBef>
                <a:spcPts val="0"/>
              </a:spcBef>
              <a:spcAft>
                <a:spcPts val="0"/>
              </a:spcAft>
              <a:buClr>
                <a:srgbClr val="164C9D"/>
              </a:buClr>
              <a:buSzPts val="1200"/>
              <a:buChar char="○"/>
              <a:defRPr sz="1200">
                <a:solidFill>
                  <a:srgbClr val="164C9D"/>
                </a:solidFill>
              </a:defRPr>
            </a:lvl8pPr>
            <a:lvl9pPr marL="4114800" lvl="8" indent="-304800" rtl="0">
              <a:spcBef>
                <a:spcPts val="0"/>
              </a:spcBef>
              <a:spcAft>
                <a:spcPts val="0"/>
              </a:spcAft>
              <a:buClr>
                <a:srgbClr val="164C9D"/>
              </a:buClr>
              <a:buSzPts val="1200"/>
              <a:buChar char="■"/>
              <a:defRPr sz="1200">
                <a:solidFill>
                  <a:srgbClr val="164C9D"/>
                </a:solidFill>
              </a:defRPr>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64C9D"/>
              </a:buClr>
              <a:buSzPts val="3600"/>
              <a:buNone/>
              <a:defRPr>
                <a:solidFill>
                  <a:srgbClr val="164C9D"/>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164C9D"/>
              </a:buClr>
              <a:buSzPts val="2400"/>
              <a:buNone/>
              <a:defRPr sz="2400">
                <a:solidFill>
                  <a:srgbClr val="164C9D"/>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164C9D"/>
              </a:buClr>
              <a:buSzPts val="1200"/>
              <a:buChar char="●"/>
              <a:defRPr sz="1200">
                <a:solidFill>
                  <a:srgbClr val="164C9D"/>
                </a:solidFill>
              </a:defRPr>
            </a:lvl1pPr>
            <a:lvl2pPr marL="914400" lvl="1" indent="-304800" rtl="0">
              <a:spcBef>
                <a:spcPts val="0"/>
              </a:spcBef>
              <a:spcAft>
                <a:spcPts val="0"/>
              </a:spcAft>
              <a:buClr>
                <a:srgbClr val="164C9D"/>
              </a:buClr>
              <a:buSzPts val="1200"/>
              <a:buChar char="○"/>
              <a:defRPr sz="1200">
                <a:solidFill>
                  <a:srgbClr val="164C9D"/>
                </a:solidFill>
              </a:defRPr>
            </a:lvl2pPr>
            <a:lvl3pPr marL="1371600" lvl="2" indent="-304800" rtl="0">
              <a:spcBef>
                <a:spcPts val="0"/>
              </a:spcBef>
              <a:spcAft>
                <a:spcPts val="0"/>
              </a:spcAft>
              <a:buClr>
                <a:srgbClr val="164C9D"/>
              </a:buClr>
              <a:buSzPts val="1200"/>
              <a:buChar char="■"/>
              <a:defRPr sz="1200">
                <a:solidFill>
                  <a:srgbClr val="164C9D"/>
                </a:solidFill>
              </a:defRPr>
            </a:lvl3pPr>
            <a:lvl4pPr marL="1828800" lvl="3" indent="-304800" rtl="0">
              <a:spcBef>
                <a:spcPts val="0"/>
              </a:spcBef>
              <a:spcAft>
                <a:spcPts val="0"/>
              </a:spcAft>
              <a:buClr>
                <a:srgbClr val="164C9D"/>
              </a:buClr>
              <a:buSzPts val="1200"/>
              <a:buChar char="●"/>
              <a:defRPr sz="1200">
                <a:solidFill>
                  <a:srgbClr val="164C9D"/>
                </a:solidFill>
              </a:defRPr>
            </a:lvl4pPr>
            <a:lvl5pPr marL="2286000" lvl="4" indent="-304800" rtl="0">
              <a:spcBef>
                <a:spcPts val="0"/>
              </a:spcBef>
              <a:spcAft>
                <a:spcPts val="0"/>
              </a:spcAft>
              <a:buClr>
                <a:srgbClr val="164C9D"/>
              </a:buClr>
              <a:buSzPts val="1200"/>
              <a:buChar char="○"/>
              <a:defRPr sz="1200">
                <a:solidFill>
                  <a:srgbClr val="164C9D"/>
                </a:solidFill>
              </a:defRPr>
            </a:lvl5pPr>
            <a:lvl6pPr marL="2743200" lvl="5" indent="-304800" rtl="0">
              <a:spcBef>
                <a:spcPts val="0"/>
              </a:spcBef>
              <a:spcAft>
                <a:spcPts val="0"/>
              </a:spcAft>
              <a:buClr>
                <a:srgbClr val="164C9D"/>
              </a:buClr>
              <a:buSzPts val="1200"/>
              <a:buChar char="■"/>
              <a:defRPr sz="1200">
                <a:solidFill>
                  <a:srgbClr val="164C9D"/>
                </a:solidFill>
              </a:defRPr>
            </a:lvl6pPr>
            <a:lvl7pPr marL="3200400" lvl="6" indent="-304800" rtl="0">
              <a:spcBef>
                <a:spcPts val="0"/>
              </a:spcBef>
              <a:spcAft>
                <a:spcPts val="0"/>
              </a:spcAft>
              <a:buClr>
                <a:srgbClr val="164C9D"/>
              </a:buClr>
              <a:buSzPts val="1200"/>
              <a:buChar char="●"/>
              <a:defRPr sz="1200">
                <a:solidFill>
                  <a:srgbClr val="164C9D"/>
                </a:solidFill>
              </a:defRPr>
            </a:lvl7pPr>
            <a:lvl8pPr marL="3657600" lvl="7" indent="-304800" rtl="0">
              <a:spcBef>
                <a:spcPts val="0"/>
              </a:spcBef>
              <a:spcAft>
                <a:spcPts val="0"/>
              </a:spcAft>
              <a:buClr>
                <a:srgbClr val="164C9D"/>
              </a:buClr>
              <a:buSzPts val="1200"/>
              <a:buChar char="○"/>
              <a:defRPr sz="1200">
                <a:solidFill>
                  <a:srgbClr val="164C9D"/>
                </a:solidFill>
              </a:defRPr>
            </a:lvl8pPr>
            <a:lvl9pPr marL="4114800" lvl="8" indent="-304800" rtl="0">
              <a:spcBef>
                <a:spcPts val="0"/>
              </a:spcBef>
              <a:spcAft>
                <a:spcPts val="0"/>
              </a:spcAft>
              <a:buClr>
                <a:srgbClr val="164C9D"/>
              </a:buClr>
              <a:buSzPts val="1200"/>
              <a:buChar char="■"/>
              <a:defRPr sz="1200">
                <a:solidFill>
                  <a:srgbClr val="164C9D"/>
                </a:solidFill>
              </a:defRPr>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5400"/>
              <a:buNone/>
              <a:defRPr sz="5400" b="0">
                <a:solidFill>
                  <a:schemeClr val="dk2"/>
                </a:solidFill>
              </a:defRPr>
            </a:lvl1pPr>
            <a:lvl2pPr lvl="1" rtl="0">
              <a:spcBef>
                <a:spcPts val="0"/>
              </a:spcBef>
              <a:spcAft>
                <a:spcPts val="0"/>
              </a:spcAft>
              <a:buClr>
                <a:schemeClr val="dk2"/>
              </a:buClr>
              <a:buSzPts val="5400"/>
              <a:buNone/>
              <a:defRPr sz="5400" b="0">
                <a:solidFill>
                  <a:schemeClr val="dk2"/>
                </a:solidFill>
              </a:defRPr>
            </a:lvl2pPr>
            <a:lvl3pPr lvl="2" rtl="0">
              <a:spcBef>
                <a:spcPts val="0"/>
              </a:spcBef>
              <a:spcAft>
                <a:spcPts val="0"/>
              </a:spcAft>
              <a:buClr>
                <a:schemeClr val="dk2"/>
              </a:buClr>
              <a:buSzPts val="5400"/>
              <a:buNone/>
              <a:defRPr sz="5400" b="0">
                <a:solidFill>
                  <a:schemeClr val="dk2"/>
                </a:solidFill>
              </a:defRPr>
            </a:lvl3pPr>
            <a:lvl4pPr lvl="3" rtl="0">
              <a:spcBef>
                <a:spcPts val="0"/>
              </a:spcBef>
              <a:spcAft>
                <a:spcPts val="0"/>
              </a:spcAft>
              <a:buClr>
                <a:schemeClr val="dk2"/>
              </a:buClr>
              <a:buSzPts val="5400"/>
              <a:buNone/>
              <a:defRPr sz="5400" b="0">
                <a:solidFill>
                  <a:schemeClr val="dk2"/>
                </a:solidFill>
              </a:defRPr>
            </a:lvl4pPr>
            <a:lvl5pPr lvl="4" rtl="0">
              <a:spcBef>
                <a:spcPts val="0"/>
              </a:spcBef>
              <a:spcAft>
                <a:spcPts val="0"/>
              </a:spcAft>
              <a:buClr>
                <a:schemeClr val="dk2"/>
              </a:buClr>
              <a:buSzPts val="5400"/>
              <a:buNone/>
              <a:defRPr sz="5400" b="0">
                <a:solidFill>
                  <a:schemeClr val="dk2"/>
                </a:solidFill>
              </a:defRPr>
            </a:lvl5pPr>
            <a:lvl6pPr lvl="5" rtl="0">
              <a:spcBef>
                <a:spcPts val="0"/>
              </a:spcBef>
              <a:spcAft>
                <a:spcPts val="0"/>
              </a:spcAft>
              <a:buClr>
                <a:schemeClr val="dk2"/>
              </a:buClr>
              <a:buSzPts val="5400"/>
              <a:buNone/>
              <a:defRPr sz="5400" b="0">
                <a:solidFill>
                  <a:schemeClr val="dk2"/>
                </a:solidFill>
              </a:defRPr>
            </a:lvl6pPr>
            <a:lvl7pPr lvl="6" rtl="0">
              <a:spcBef>
                <a:spcPts val="0"/>
              </a:spcBef>
              <a:spcAft>
                <a:spcPts val="0"/>
              </a:spcAft>
              <a:buClr>
                <a:schemeClr val="dk2"/>
              </a:buClr>
              <a:buSzPts val="5400"/>
              <a:buNone/>
              <a:defRPr sz="5400" b="0">
                <a:solidFill>
                  <a:schemeClr val="dk2"/>
                </a:solidFill>
              </a:defRPr>
            </a:lvl7pPr>
            <a:lvl8pPr lvl="7" rtl="0">
              <a:spcBef>
                <a:spcPts val="0"/>
              </a:spcBef>
              <a:spcAft>
                <a:spcPts val="0"/>
              </a:spcAft>
              <a:buClr>
                <a:schemeClr val="dk2"/>
              </a:buClr>
              <a:buSzPts val="5400"/>
              <a:buNone/>
              <a:defRPr sz="5400" b="0">
                <a:solidFill>
                  <a:schemeClr val="dk2"/>
                </a:solidFill>
              </a:defRPr>
            </a:lvl8pPr>
            <a:lvl9pPr lvl="8" rtl="0">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rgbClr val="00AF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164C9D"/>
              </a:buClr>
              <a:buSzPts val="4200"/>
              <a:buNone/>
              <a:defRPr sz="4200">
                <a:solidFill>
                  <a:srgbClr val="164C9D"/>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939598"/>
              </a:buClr>
              <a:buSzPts val="2100"/>
              <a:buNone/>
              <a:defRPr sz="2100">
                <a:solidFill>
                  <a:srgbClr val="939598"/>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rgbClr val="164C9D"/>
              </a:buClr>
              <a:buSzPts val="2400"/>
              <a:buFont typeface="PT Sans Narrow"/>
              <a:buNone/>
              <a:defRPr sz="2400">
                <a:solidFill>
                  <a:srgbClr val="164C9D"/>
                </a:solidFill>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Open Sans"/>
                <a:ea typeface="Open Sans"/>
                <a:cs typeface="Open Sans"/>
                <a:sym typeface="Open Sans"/>
              </a:defRPr>
            </a:lvl1pPr>
            <a:lvl2pPr lvl="1" algn="r" rtl="0">
              <a:buNone/>
              <a:defRPr sz="1000">
                <a:solidFill>
                  <a:schemeClr val="dk2"/>
                </a:solidFill>
                <a:latin typeface="Open Sans"/>
                <a:ea typeface="Open Sans"/>
                <a:cs typeface="Open Sans"/>
                <a:sym typeface="Open Sans"/>
              </a:defRPr>
            </a:lvl2pPr>
            <a:lvl3pPr lvl="2" algn="r" rtl="0">
              <a:buNone/>
              <a:defRPr sz="1000">
                <a:solidFill>
                  <a:schemeClr val="dk2"/>
                </a:solidFill>
                <a:latin typeface="Open Sans"/>
                <a:ea typeface="Open Sans"/>
                <a:cs typeface="Open Sans"/>
                <a:sym typeface="Open Sans"/>
              </a:defRPr>
            </a:lvl3pPr>
            <a:lvl4pPr lvl="3" algn="r" rtl="0">
              <a:buNone/>
              <a:defRPr sz="1000">
                <a:solidFill>
                  <a:schemeClr val="dk2"/>
                </a:solidFill>
                <a:latin typeface="Open Sans"/>
                <a:ea typeface="Open Sans"/>
                <a:cs typeface="Open Sans"/>
                <a:sym typeface="Open Sans"/>
              </a:defRPr>
            </a:lvl4pPr>
            <a:lvl5pPr lvl="4" algn="r" rtl="0">
              <a:buNone/>
              <a:defRPr sz="1000">
                <a:solidFill>
                  <a:schemeClr val="dk2"/>
                </a:solidFill>
                <a:latin typeface="Open Sans"/>
                <a:ea typeface="Open Sans"/>
                <a:cs typeface="Open Sans"/>
                <a:sym typeface="Open Sans"/>
              </a:defRPr>
            </a:lvl5pPr>
            <a:lvl6pPr lvl="5" algn="r" rtl="0">
              <a:buNone/>
              <a:defRPr sz="1000">
                <a:solidFill>
                  <a:schemeClr val="dk2"/>
                </a:solidFill>
                <a:latin typeface="Open Sans"/>
                <a:ea typeface="Open Sans"/>
                <a:cs typeface="Open Sans"/>
                <a:sym typeface="Open Sans"/>
              </a:defRPr>
            </a:lvl6pPr>
            <a:lvl7pPr lvl="6" algn="r" rtl="0">
              <a:buNone/>
              <a:defRPr sz="1000">
                <a:solidFill>
                  <a:schemeClr val="dk2"/>
                </a:solidFill>
                <a:latin typeface="Open Sans"/>
                <a:ea typeface="Open Sans"/>
                <a:cs typeface="Open Sans"/>
                <a:sym typeface="Open Sans"/>
              </a:defRPr>
            </a:lvl7pPr>
            <a:lvl8pPr lvl="7" algn="r" rtl="0">
              <a:buNone/>
              <a:defRPr sz="1000">
                <a:solidFill>
                  <a:schemeClr val="dk2"/>
                </a:solidFill>
                <a:latin typeface="Open Sans"/>
                <a:ea typeface="Open Sans"/>
                <a:cs typeface="Open Sans"/>
                <a:sym typeface="Open Sans"/>
              </a:defRPr>
            </a:lvl8pPr>
            <a:lvl9pPr lvl="8" algn="r" rtl="0">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iuseppe.angora@inaf.it" TargetMode="External"/><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hyperlink" Target="mailto:stefano.cavuoti@inaf.i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gi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34;p23">
            <a:extLst>
              <a:ext uri="{FF2B5EF4-FFF2-40B4-BE49-F238E27FC236}">
                <a16:creationId xmlns:a16="http://schemas.microsoft.com/office/drawing/2014/main" id="{AE513DB9-3161-4F65-A21C-063BED7B9837}"/>
              </a:ext>
            </a:extLst>
          </p:cNvPr>
          <p:cNvSpPr txBox="1">
            <a:spLocks/>
          </p:cNvSpPr>
          <p:nvPr/>
        </p:nvSpPr>
        <p:spPr>
          <a:xfrm>
            <a:off x="0" y="715926"/>
            <a:ext cx="9144000" cy="1282999"/>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lt1"/>
              </a:buClr>
              <a:buSzPts val="3600"/>
              <a:buFont typeface="Calibri"/>
              <a:buNone/>
            </a:pPr>
            <a:r>
              <a:rPr lang="en-US" sz="3600" b="1" dirty="0">
                <a:solidFill>
                  <a:srgbClr val="0070C0"/>
                </a:solidFill>
                <a:latin typeface="Calibri"/>
                <a:ea typeface="Calibri"/>
                <a:cs typeface="Calibri"/>
                <a:sym typeface="Calibri"/>
              </a:rPr>
              <a:t>Regression models for Astronomical data:</a:t>
            </a:r>
          </a:p>
          <a:p>
            <a:pPr algn="ctr">
              <a:buClr>
                <a:schemeClr val="lt1"/>
              </a:buClr>
              <a:buSzPts val="3600"/>
              <a:buFont typeface="Calibri"/>
              <a:buNone/>
            </a:pPr>
            <a:r>
              <a:rPr lang="en-US" sz="2500" b="1" dirty="0">
                <a:solidFill>
                  <a:srgbClr val="0070C0"/>
                </a:solidFill>
                <a:latin typeface="Calibri"/>
                <a:ea typeface="Calibri"/>
                <a:cs typeface="Calibri"/>
                <a:sym typeface="Calibri"/>
              </a:rPr>
              <a:t>A brief layout</a:t>
            </a:r>
          </a:p>
        </p:txBody>
      </p:sp>
      <p:sp>
        <p:nvSpPr>
          <p:cNvPr id="7" name="CasellaDiTesto 6">
            <a:extLst>
              <a:ext uri="{FF2B5EF4-FFF2-40B4-BE49-F238E27FC236}">
                <a16:creationId xmlns:a16="http://schemas.microsoft.com/office/drawing/2014/main" id="{1D8E90C4-4CF5-4D6B-90A0-551CFC989A4A}"/>
              </a:ext>
            </a:extLst>
          </p:cNvPr>
          <p:cNvSpPr txBox="1"/>
          <p:nvPr/>
        </p:nvSpPr>
        <p:spPr>
          <a:xfrm>
            <a:off x="0" y="1835891"/>
            <a:ext cx="9143999" cy="307777"/>
          </a:xfrm>
          <a:prstGeom prst="rect">
            <a:avLst/>
          </a:prstGeom>
          <a:noFill/>
        </p:spPr>
        <p:txBody>
          <a:bodyPr wrap="square" rtlCol="0">
            <a:spAutoFit/>
          </a:bodyPr>
          <a:lstStyle/>
          <a:p>
            <a:pPr algn="ctr"/>
            <a:r>
              <a:rPr lang="en-US" b="1" dirty="0"/>
              <a:t>Giuseppe Angora</a:t>
            </a:r>
            <a:r>
              <a:rPr lang="en-US" dirty="0"/>
              <a:t>, Stefano </a:t>
            </a:r>
            <a:r>
              <a:rPr lang="en-US" dirty="0" err="1"/>
              <a:t>Cavuoti</a:t>
            </a:r>
            <a:endParaRPr lang="en-US" b="1" dirty="0"/>
          </a:p>
        </p:txBody>
      </p:sp>
      <p:pic>
        <p:nvPicPr>
          <p:cNvPr id="8" name="Immagine 7">
            <a:extLst>
              <a:ext uri="{FF2B5EF4-FFF2-40B4-BE49-F238E27FC236}">
                <a16:creationId xmlns:a16="http://schemas.microsoft.com/office/drawing/2014/main" id="{BEAF2C56-ED43-44EF-BB1D-1892C24F3C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52" y="19023"/>
            <a:ext cx="939486" cy="937907"/>
          </a:xfrm>
          <a:prstGeom prst="rect">
            <a:avLst/>
          </a:prstGeom>
          <a:ln>
            <a:noFill/>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D2A1C53A-48F6-4F8F-8461-C04A7E997420}"/>
              </a:ext>
            </a:extLst>
          </p:cNvPr>
          <p:cNvSpPr txBox="1"/>
          <p:nvPr/>
        </p:nvSpPr>
        <p:spPr>
          <a:xfrm>
            <a:off x="0" y="4314744"/>
            <a:ext cx="2991293" cy="830997"/>
          </a:xfrm>
          <a:prstGeom prst="rect">
            <a:avLst/>
          </a:prstGeom>
          <a:noFill/>
        </p:spPr>
        <p:txBody>
          <a:bodyPr wrap="square" rtlCol="0">
            <a:spAutoFit/>
          </a:bodyPr>
          <a:lstStyle/>
          <a:p>
            <a:r>
              <a:rPr lang="en-US" sz="1200" dirty="0"/>
              <a:t>Giuseppe Angora:</a:t>
            </a:r>
          </a:p>
          <a:p>
            <a:r>
              <a:rPr lang="en-US" sz="1200" dirty="0">
                <a:hlinkClick r:id="rId3"/>
              </a:rPr>
              <a:t>giuseppe.angora@inaf.it</a:t>
            </a:r>
            <a:endParaRPr lang="en-US" sz="1200" dirty="0"/>
          </a:p>
          <a:p>
            <a:r>
              <a:rPr lang="en-US" sz="1200" dirty="0"/>
              <a:t>Stefano </a:t>
            </a:r>
            <a:r>
              <a:rPr lang="en-US" sz="1200" dirty="0" err="1"/>
              <a:t>Cavuoti</a:t>
            </a:r>
            <a:r>
              <a:rPr lang="en-US" sz="1200" dirty="0"/>
              <a:t>:</a:t>
            </a:r>
          </a:p>
          <a:p>
            <a:r>
              <a:rPr lang="en-US" sz="1200" dirty="0">
                <a:hlinkClick r:id="rId4"/>
              </a:rPr>
              <a:t>stefano.cavuoti@inaf.it</a:t>
            </a:r>
            <a:endParaRPr lang="en-US" sz="1200" dirty="0"/>
          </a:p>
        </p:txBody>
      </p:sp>
      <p:sp>
        <p:nvSpPr>
          <p:cNvPr id="10" name="CasellaDiTesto 9">
            <a:extLst>
              <a:ext uri="{FF2B5EF4-FFF2-40B4-BE49-F238E27FC236}">
                <a16:creationId xmlns:a16="http://schemas.microsoft.com/office/drawing/2014/main" id="{9407ECCB-4EBE-440D-86A4-8D4324F0CDE3}"/>
              </a:ext>
            </a:extLst>
          </p:cNvPr>
          <p:cNvSpPr txBox="1"/>
          <p:nvPr/>
        </p:nvSpPr>
        <p:spPr>
          <a:xfrm>
            <a:off x="4104168" y="4866501"/>
            <a:ext cx="5248940" cy="276999"/>
          </a:xfrm>
          <a:prstGeom prst="rect">
            <a:avLst/>
          </a:prstGeom>
          <a:noFill/>
        </p:spPr>
        <p:txBody>
          <a:bodyPr wrap="square" rtlCol="0">
            <a:spAutoFit/>
          </a:bodyPr>
          <a:lstStyle/>
          <a:p>
            <a:r>
              <a:rPr lang="en-US" sz="1200" dirty="0"/>
              <a:t>AI in Astronomy Workshop, Hands-on, 23/05/2025, INAF-OACT, Catania</a:t>
            </a:r>
          </a:p>
        </p:txBody>
      </p:sp>
    </p:spTree>
    <p:extLst>
      <p:ext uri="{BB962C8B-B14F-4D97-AF65-F5344CB8AC3E}">
        <p14:creationId xmlns:p14="http://schemas.microsoft.com/office/powerpoint/2010/main" val="3682843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1"/>
          <p:cNvSpPr txBox="1">
            <a:spLocks noGrp="1"/>
          </p:cNvSpPr>
          <p:nvPr>
            <p:ph type="title"/>
          </p:nvPr>
        </p:nvSpPr>
        <p:spPr>
          <a:xfrm>
            <a:off x="0" y="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Machine Learning vs Template Fitting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3" name="Google Shape;173;p21"/>
          <p:cNvSpPr txBox="1"/>
          <p:nvPr/>
        </p:nvSpPr>
        <p:spPr>
          <a:xfrm>
            <a:off x="546300" y="4250888"/>
            <a:ext cx="5619000" cy="4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74" name="Google Shape;174;p21"/>
          <p:cNvPicPr preferRelativeResize="0"/>
          <p:nvPr/>
        </p:nvPicPr>
        <p:blipFill>
          <a:blip r:embed="rId3">
            <a:alphaModFix/>
          </a:blip>
          <a:stretch>
            <a:fillRect/>
          </a:stretch>
        </p:blipFill>
        <p:spPr>
          <a:xfrm>
            <a:off x="2347150" y="1152429"/>
            <a:ext cx="4449701" cy="3695500"/>
          </a:xfrm>
          <a:prstGeom prst="rect">
            <a:avLst/>
          </a:prstGeom>
          <a:noFill/>
          <a:ln>
            <a:noFill/>
          </a:ln>
        </p:spPr>
      </p:pic>
      <p:sp>
        <p:nvSpPr>
          <p:cNvPr id="175" name="Google Shape;175;p21"/>
          <p:cNvSpPr/>
          <p:nvPr/>
        </p:nvSpPr>
        <p:spPr>
          <a:xfrm rot="10800000">
            <a:off x="3141675" y="1858475"/>
            <a:ext cx="1460400" cy="8340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1"/>
          <p:cNvSpPr txBox="1"/>
          <p:nvPr/>
        </p:nvSpPr>
        <p:spPr>
          <a:xfrm>
            <a:off x="6820775" y="1512375"/>
            <a:ext cx="2247000" cy="19590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2"/>
                </a:solidFill>
              </a:rPr>
              <a:t>Highlighted points are outliers for both methods both theory and information within the data are not enough</a:t>
            </a: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r>
              <a:rPr lang="it" b="1">
                <a:solidFill>
                  <a:schemeClr val="dk2"/>
                </a:solidFill>
              </a:rPr>
              <a:t>those are scary points!</a:t>
            </a:r>
            <a:endParaRPr b="1">
              <a:solidFill>
                <a:schemeClr val="dk2"/>
              </a:solidFill>
            </a:endParaRPr>
          </a:p>
        </p:txBody>
      </p:sp>
      <p:sp>
        <p:nvSpPr>
          <p:cNvPr id="177" name="Google Shape;177;p21"/>
          <p:cNvSpPr/>
          <p:nvPr/>
        </p:nvSpPr>
        <p:spPr>
          <a:xfrm rot="10800000">
            <a:off x="5911800" y="2002600"/>
            <a:ext cx="678300" cy="7074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1"/>
          <p:cNvSpPr/>
          <p:nvPr/>
        </p:nvSpPr>
        <p:spPr>
          <a:xfrm rot="10800000">
            <a:off x="3111575" y="2998750"/>
            <a:ext cx="1219800" cy="3888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1"/>
          <p:cNvSpPr/>
          <p:nvPr/>
        </p:nvSpPr>
        <p:spPr>
          <a:xfrm rot="10800000">
            <a:off x="4953325" y="2258625"/>
            <a:ext cx="285300" cy="2802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1"/>
          <p:cNvSpPr/>
          <p:nvPr/>
        </p:nvSpPr>
        <p:spPr>
          <a:xfrm rot="10800000">
            <a:off x="3049775" y="3488700"/>
            <a:ext cx="285300" cy="2802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1"/>
          <p:cNvSpPr txBox="1"/>
          <p:nvPr/>
        </p:nvSpPr>
        <p:spPr>
          <a:xfrm>
            <a:off x="0" y="4742600"/>
            <a:ext cx="5619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i="1">
                <a:solidFill>
                  <a:schemeClr val="dk2"/>
                </a:solidFill>
              </a:rPr>
              <a:t>Brescia, M. et al. 2019 MNRAS 489, 1, 663 (QSO stripe 82 SDSS)</a:t>
            </a:r>
            <a:endParaRPr i="1">
              <a:solidFill>
                <a:schemeClr val="dk2"/>
              </a:solidFill>
            </a:endParaRPr>
          </a:p>
        </p:txBody>
      </p:sp>
      <p:sp>
        <p:nvSpPr>
          <p:cNvPr id="182" name="Google Shape;182;p21"/>
          <p:cNvSpPr txBox="1"/>
          <p:nvPr/>
        </p:nvSpPr>
        <p:spPr>
          <a:xfrm rot="-5400000">
            <a:off x="1630000" y="2643200"/>
            <a:ext cx="1863000" cy="381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b="1">
                <a:latin typeface="Open Sans"/>
                <a:ea typeface="Open Sans"/>
                <a:cs typeface="Open Sans"/>
                <a:sym typeface="Open Sans"/>
              </a:rPr>
              <a:t>Δz ML</a:t>
            </a:r>
            <a:endParaRPr b="1">
              <a:latin typeface="Open Sans"/>
              <a:ea typeface="Open Sans"/>
              <a:cs typeface="Open Sans"/>
              <a:sym typeface="Open Sans"/>
            </a:endParaRPr>
          </a:p>
        </p:txBody>
      </p:sp>
      <p:sp>
        <p:nvSpPr>
          <p:cNvPr id="183" name="Google Shape;183;p21"/>
          <p:cNvSpPr txBox="1"/>
          <p:nvPr/>
        </p:nvSpPr>
        <p:spPr>
          <a:xfrm>
            <a:off x="3999500" y="4512661"/>
            <a:ext cx="1562700" cy="304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b="1">
                <a:latin typeface="Open Sans"/>
                <a:ea typeface="Open Sans"/>
                <a:cs typeface="Open Sans"/>
                <a:sym typeface="Open Sans"/>
              </a:rPr>
              <a:t>Δz SED</a:t>
            </a:r>
            <a:endParaRPr b="1">
              <a:latin typeface="Open Sans"/>
              <a:ea typeface="Open Sans"/>
              <a:cs typeface="Open Sans"/>
              <a:sym typeface="Open Sans"/>
            </a:endParaRPr>
          </a:p>
        </p:txBody>
      </p:sp>
      <p:sp>
        <p:nvSpPr>
          <p:cNvPr id="15" name="CasellaDiTesto 14">
            <a:extLst>
              <a:ext uri="{FF2B5EF4-FFF2-40B4-BE49-F238E27FC236}">
                <a16:creationId xmlns:a16="http://schemas.microsoft.com/office/drawing/2014/main" id="{9E211B98-74AE-43DF-83A2-EEA2622719BF}"/>
              </a:ext>
            </a:extLst>
          </p:cNvPr>
          <p:cNvSpPr txBox="1"/>
          <p:nvPr/>
        </p:nvSpPr>
        <p:spPr>
          <a:xfrm>
            <a:off x="-47589" y="3765500"/>
            <a:ext cx="2145139" cy="692497"/>
          </a:xfrm>
          <a:prstGeom prst="rect">
            <a:avLst/>
          </a:prstGeom>
          <a:noFill/>
        </p:spPr>
        <p:txBody>
          <a:bodyPr wrap="none" rtlCol="0">
            <a:spAutoFit/>
          </a:bodyPr>
          <a:lstStyle/>
          <a:p>
            <a:r>
              <a:rPr lang="el-GR" sz="1300" dirty="0"/>
              <a:t>η</a:t>
            </a:r>
            <a:r>
              <a:rPr lang="it-IT" sz="1300" dirty="0"/>
              <a:t> i</a:t>
            </a:r>
            <a:r>
              <a:rPr lang="en-US" sz="1300" dirty="0"/>
              <a:t>s the percentage of </a:t>
            </a:r>
          </a:p>
          <a:p>
            <a:r>
              <a:rPr lang="en-US" sz="1300" dirty="0"/>
              <a:t>sources with |</a:t>
            </a:r>
            <a:r>
              <a:rPr lang="el-GR" sz="1300" dirty="0"/>
              <a:t>Δ</a:t>
            </a:r>
            <a:r>
              <a:rPr lang="en-US" sz="1300" dirty="0"/>
              <a:t>z|&gt;0.15</a:t>
            </a:r>
          </a:p>
          <a:p>
            <a:r>
              <a:rPr lang="en-US" sz="1300" dirty="0"/>
              <a:t>σ is the standard deviation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2"/>
          <p:cNvPicPr preferRelativeResize="0"/>
          <p:nvPr/>
        </p:nvPicPr>
        <p:blipFill rotWithShape="1">
          <a:blip r:embed="rId3">
            <a:alphaModFix/>
          </a:blip>
          <a:srcRect t="2629" r="6507"/>
          <a:stretch/>
        </p:blipFill>
        <p:spPr>
          <a:xfrm>
            <a:off x="0" y="625288"/>
            <a:ext cx="5553636" cy="3154712"/>
          </a:xfrm>
          <a:prstGeom prst="rect">
            <a:avLst/>
          </a:prstGeom>
          <a:noFill/>
          <a:ln>
            <a:noFill/>
          </a:ln>
        </p:spPr>
      </p:pic>
      <p:sp>
        <p:nvSpPr>
          <p:cNvPr id="190" name="Google Shape;190;p22"/>
          <p:cNvSpPr txBox="1"/>
          <p:nvPr/>
        </p:nvSpPr>
        <p:spPr>
          <a:xfrm>
            <a:off x="857250" y="0"/>
            <a:ext cx="6078300" cy="484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525252"/>
              </a:buClr>
              <a:buSzPts val="2700"/>
              <a:buFont typeface="Calibri"/>
              <a:buNone/>
            </a:pPr>
            <a:endParaRPr sz="2700" b="1" i="0" u="none" strike="noStrike" cap="none">
              <a:solidFill>
                <a:srgbClr val="525252"/>
              </a:solidFill>
              <a:latin typeface="Calibri"/>
              <a:ea typeface="Calibri"/>
              <a:cs typeface="Calibri"/>
              <a:sym typeface="Calibri"/>
            </a:endParaRPr>
          </a:p>
        </p:txBody>
      </p:sp>
      <p:sp>
        <p:nvSpPr>
          <p:cNvPr id="191" name="Google Shape;191;p22"/>
          <p:cNvSpPr txBox="1"/>
          <p:nvPr/>
        </p:nvSpPr>
        <p:spPr>
          <a:xfrm>
            <a:off x="5702618" y="685838"/>
            <a:ext cx="3388200" cy="742800"/>
          </a:xfrm>
          <a:prstGeom prst="rect">
            <a:avLst/>
          </a:prstGeom>
          <a:noFill/>
          <a:ln>
            <a:noFill/>
          </a:ln>
        </p:spPr>
        <p:txBody>
          <a:bodyPr spcFirstLastPara="1" wrap="square" lIns="68575" tIns="34275" rIns="68575" bIns="34275" anchor="t" anchorCtr="0">
            <a:noAutofit/>
          </a:bodyPr>
          <a:lstStyle/>
          <a:p>
            <a:pPr marL="215900" marR="0" lvl="0" indent="-215900" algn="l" rtl="0">
              <a:lnSpc>
                <a:spcPct val="100000"/>
              </a:lnSpc>
              <a:spcBef>
                <a:spcPts val="0"/>
              </a:spcBef>
              <a:spcAft>
                <a:spcPts val="0"/>
              </a:spcAft>
              <a:buClr>
                <a:srgbClr val="0070C0"/>
              </a:buClr>
              <a:buSzPts val="1400"/>
              <a:buChar char="•"/>
            </a:pPr>
            <a:r>
              <a:rPr lang="it" sz="1400" b="1" i="0" u="none" strike="noStrike" cap="none">
                <a:solidFill>
                  <a:srgbClr val="0070C0"/>
                </a:solidFill>
              </a:rPr>
              <a:t>Blue dots: blazars</a:t>
            </a:r>
            <a:endParaRPr sz="1100"/>
          </a:p>
          <a:p>
            <a:pPr marL="215900" marR="0" lvl="0" indent="-215900" algn="l" rtl="0">
              <a:lnSpc>
                <a:spcPct val="100000"/>
              </a:lnSpc>
              <a:spcBef>
                <a:spcPts val="0"/>
              </a:spcBef>
              <a:spcAft>
                <a:spcPts val="0"/>
              </a:spcAft>
              <a:buClr>
                <a:srgbClr val="00B050"/>
              </a:buClr>
              <a:buSzPts val="1400"/>
              <a:buChar char="•"/>
            </a:pPr>
            <a:r>
              <a:rPr lang="it" sz="1400" b="1" i="0" u="none" strike="noStrike" cap="none">
                <a:solidFill>
                  <a:srgbClr val="00B050"/>
                </a:solidFill>
              </a:rPr>
              <a:t>Green dots: </a:t>
            </a:r>
            <a:r>
              <a:rPr lang="it" b="1">
                <a:solidFill>
                  <a:srgbClr val="00B050"/>
                </a:solidFill>
              </a:rPr>
              <a:t>rare configuration</a:t>
            </a:r>
            <a:endParaRPr sz="1100"/>
          </a:p>
          <a:p>
            <a:pPr marL="215900" marR="0" lvl="0" indent="-215900" algn="l" rtl="0">
              <a:lnSpc>
                <a:spcPct val="100000"/>
              </a:lnSpc>
              <a:spcBef>
                <a:spcPts val="0"/>
              </a:spcBef>
              <a:spcAft>
                <a:spcPts val="0"/>
              </a:spcAft>
              <a:buClr>
                <a:srgbClr val="FF0000"/>
              </a:buClr>
              <a:buSzPts val="1400"/>
              <a:buChar char="•"/>
            </a:pPr>
            <a:r>
              <a:rPr lang="it" sz="1400" b="1" i="0" u="none" strike="noStrike" cap="none">
                <a:solidFill>
                  <a:srgbClr val="FF0000"/>
                </a:solidFill>
              </a:rPr>
              <a:t>Red triangles: gravitationally lensed QSOs</a:t>
            </a:r>
            <a:endParaRPr sz="1400" b="1" i="0" u="none" strike="noStrike" cap="none">
              <a:solidFill>
                <a:srgbClr val="FF0000"/>
              </a:solidFill>
            </a:endParaRPr>
          </a:p>
        </p:txBody>
      </p:sp>
      <p:cxnSp>
        <p:nvCxnSpPr>
          <p:cNvPr id="192" name="Google Shape;192;p22"/>
          <p:cNvCxnSpPr>
            <a:stCxn id="193" idx="5"/>
            <a:endCxn id="194" idx="0"/>
          </p:cNvCxnSpPr>
          <p:nvPr/>
        </p:nvCxnSpPr>
        <p:spPr>
          <a:xfrm>
            <a:off x="5133621" y="2787657"/>
            <a:ext cx="436200" cy="868800"/>
          </a:xfrm>
          <a:prstGeom prst="straightConnector1">
            <a:avLst/>
          </a:prstGeom>
          <a:noFill/>
          <a:ln w="12700" cap="flat" cmpd="sng">
            <a:solidFill>
              <a:srgbClr val="0070C0"/>
            </a:solidFill>
            <a:prstDash val="solid"/>
            <a:miter lim="8000"/>
            <a:headEnd type="none" w="sm" len="sm"/>
            <a:tailEnd type="triangle" w="lg" len="lg"/>
          </a:ln>
        </p:spPr>
      </p:cxnSp>
      <p:pic>
        <p:nvPicPr>
          <p:cNvPr id="195" name="Google Shape;195;p22"/>
          <p:cNvPicPr preferRelativeResize="0"/>
          <p:nvPr/>
        </p:nvPicPr>
        <p:blipFill rotWithShape="1">
          <a:blip r:embed="rId4">
            <a:alphaModFix/>
          </a:blip>
          <a:srcRect/>
          <a:stretch/>
        </p:blipFill>
        <p:spPr>
          <a:xfrm>
            <a:off x="3474198" y="3656543"/>
            <a:ext cx="1162801" cy="1162801"/>
          </a:xfrm>
          <a:prstGeom prst="rect">
            <a:avLst/>
          </a:prstGeom>
          <a:noFill/>
          <a:ln>
            <a:noFill/>
          </a:ln>
        </p:spPr>
      </p:pic>
      <p:pic>
        <p:nvPicPr>
          <p:cNvPr id="196" name="Google Shape;196;p22"/>
          <p:cNvPicPr preferRelativeResize="0"/>
          <p:nvPr/>
        </p:nvPicPr>
        <p:blipFill rotWithShape="1">
          <a:blip r:embed="rId5">
            <a:alphaModFix/>
          </a:blip>
          <a:srcRect/>
          <a:stretch/>
        </p:blipFill>
        <p:spPr>
          <a:xfrm>
            <a:off x="471065" y="3656543"/>
            <a:ext cx="1164150" cy="1164150"/>
          </a:xfrm>
          <a:prstGeom prst="rect">
            <a:avLst/>
          </a:prstGeom>
          <a:noFill/>
          <a:ln>
            <a:noFill/>
          </a:ln>
        </p:spPr>
      </p:pic>
      <p:cxnSp>
        <p:nvCxnSpPr>
          <p:cNvPr id="197" name="Google Shape;197;p22"/>
          <p:cNvCxnSpPr>
            <a:stCxn id="198" idx="3"/>
            <a:endCxn id="196" idx="0"/>
          </p:cNvCxnSpPr>
          <p:nvPr/>
        </p:nvCxnSpPr>
        <p:spPr>
          <a:xfrm flipH="1">
            <a:off x="1053015" y="2814563"/>
            <a:ext cx="1263000" cy="842100"/>
          </a:xfrm>
          <a:prstGeom prst="straightConnector1">
            <a:avLst/>
          </a:prstGeom>
          <a:noFill/>
          <a:ln w="9525" cap="flat" cmpd="sng">
            <a:solidFill>
              <a:srgbClr val="00B050"/>
            </a:solidFill>
            <a:prstDash val="solid"/>
            <a:miter lim="800000"/>
            <a:headEnd type="none" w="sm" len="sm"/>
            <a:tailEnd type="triangle" w="lg" len="lg"/>
          </a:ln>
        </p:spPr>
      </p:cxnSp>
      <p:pic>
        <p:nvPicPr>
          <p:cNvPr id="199" name="Google Shape;199;p22"/>
          <p:cNvPicPr preferRelativeResize="0"/>
          <p:nvPr/>
        </p:nvPicPr>
        <p:blipFill rotWithShape="1">
          <a:blip r:embed="rId6">
            <a:alphaModFix/>
          </a:blip>
          <a:srcRect/>
          <a:stretch/>
        </p:blipFill>
        <p:spPr>
          <a:xfrm>
            <a:off x="1892263" y="3656543"/>
            <a:ext cx="1162801" cy="1162801"/>
          </a:xfrm>
          <a:prstGeom prst="rect">
            <a:avLst/>
          </a:prstGeom>
          <a:noFill/>
          <a:ln>
            <a:noFill/>
          </a:ln>
        </p:spPr>
      </p:pic>
      <p:cxnSp>
        <p:nvCxnSpPr>
          <p:cNvPr id="200" name="Google Shape;200;p22"/>
          <p:cNvCxnSpPr>
            <a:stCxn id="201" idx="3"/>
            <a:endCxn id="195" idx="0"/>
          </p:cNvCxnSpPr>
          <p:nvPr/>
        </p:nvCxnSpPr>
        <p:spPr>
          <a:xfrm>
            <a:off x="3230631" y="2803591"/>
            <a:ext cx="825000" cy="852900"/>
          </a:xfrm>
          <a:prstGeom prst="straightConnector1">
            <a:avLst/>
          </a:prstGeom>
          <a:noFill/>
          <a:ln w="12700" cap="flat" cmpd="sng">
            <a:solidFill>
              <a:srgbClr val="FF0000"/>
            </a:solidFill>
            <a:prstDash val="solid"/>
            <a:miter lim="8000"/>
            <a:headEnd type="none" w="sm" len="sm"/>
            <a:tailEnd type="triangle" w="lg" len="lg"/>
          </a:ln>
        </p:spPr>
      </p:cxnSp>
      <p:cxnSp>
        <p:nvCxnSpPr>
          <p:cNvPr id="202" name="Google Shape;202;p22"/>
          <p:cNvCxnSpPr>
            <a:stCxn id="203" idx="3"/>
            <a:endCxn id="199" idx="0"/>
          </p:cNvCxnSpPr>
          <p:nvPr/>
        </p:nvCxnSpPr>
        <p:spPr>
          <a:xfrm flipH="1">
            <a:off x="2473675" y="2796868"/>
            <a:ext cx="198900" cy="859800"/>
          </a:xfrm>
          <a:prstGeom prst="straightConnector1">
            <a:avLst/>
          </a:prstGeom>
          <a:noFill/>
          <a:ln w="12700" cap="flat" cmpd="sng">
            <a:solidFill>
              <a:srgbClr val="FF0000"/>
            </a:solidFill>
            <a:prstDash val="solid"/>
            <a:miter lim="8000"/>
            <a:headEnd type="none" w="sm" len="sm"/>
            <a:tailEnd type="triangle" w="lg" len="lg"/>
          </a:ln>
        </p:spPr>
      </p:cxnSp>
      <p:pic>
        <p:nvPicPr>
          <p:cNvPr id="194" name="Google Shape;194;p22" descr="Risultati immagini per blazar"/>
          <p:cNvPicPr preferRelativeResize="0"/>
          <p:nvPr/>
        </p:nvPicPr>
        <p:blipFill rotWithShape="1">
          <a:blip r:embed="rId7">
            <a:alphaModFix/>
          </a:blip>
          <a:srcRect l="14726" r="24294"/>
          <a:stretch/>
        </p:blipFill>
        <p:spPr>
          <a:xfrm>
            <a:off x="4938375" y="3656550"/>
            <a:ext cx="1263000" cy="1162800"/>
          </a:xfrm>
          <a:prstGeom prst="rect">
            <a:avLst/>
          </a:prstGeom>
          <a:noFill/>
          <a:ln>
            <a:noFill/>
          </a:ln>
        </p:spPr>
      </p:pic>
      <p:sp>
        <p:nvSpPr>
          <p:cNvPr id="204" name="Google Shape;204;p22"/>
          <p:cNvSpPr txBox="1"/>
          <p:nvPr/>
        </p:nvSpPr>
        <p:spPr>
          <a:xfrm>
            <a:off x="290661" y="1242108"/>
            <a:ext cx="1858800" cy="207600"/>
          </a:xfrm>
          <a:prstGeom prst="rect">
            <a:avLst/>
          </a:prstGeom>
          <a:blipFill rotWithShape="1">
            <a:blip r:embed="rId8">
              <a:alphaModFix/>
            </a:blip>
            <a:stretch>
              <a:fillRect l="-1969" t="-169541" r="-1959" b="-249966"/>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t" sz="1400">
                <a:solidFill>
                  <a:schemeClr val="dk2"/>
                </a:solidFill>
                <a:latin typeface="Calibri"/>
                <a:ea typeface="Calibri"/>
                <a:cs typeface="Calibri"/>
                <a:sym typeface="Calibri"/>
              </a:rPr>
              <a:t> </a:t>
            </a:r>
            <a:endParaRPr sz="1100">
              <a:solidFill>
                <a:schemeClr val="dk2"/>
              </a:solidFill>
            </a:endParaRPr>
          </a:p>
        </p:txBody>
      </p:sp>
      <p:sp>
        <p:nvSpPr>
          <p:cNvPr id="205" name="Google Shape;205;p22"/>
          <p:cNvSpPr/>
          <p:nvPr/>
        </p:nvSpPr>
        <p:spPr>
          <a:xfrm>
            <a:off x="290649" y="729075"/>
            <a:ext cx="23034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Calibri"/>
              <a:buNone/>
            </a:pPr>
            <a:r>
              <a:rPr lang="it" sz="1400" b="1" i="0" u="none" strike="noStrike" cap="none">
                <a:solidFill>
                  <a:srgbClr val="000000"/>
                </a:solidFill>
                <a:latin typeface="Calibri"/>
                <a:ea typeface="Calibri"/>
                <a:cs typeface="Calibri"/>
                <a:sym typeface="Calibri"/>
              </a:rPr>
              <a:t>GALEX+SDSS+UKIDSS+WISE</a:t>
            </a:r>
            <a:endParaRPr sz="1400" b="1" i="0" u="none" strike="noStrike" cap="none">
              <a:solidFill>
                <a:srgbClr val="000000"/>
              </a:solidFill>
              <a:latin typeface="Calibri"/>
              <a:ea typeface="Calibri"/>
              <a:cs typeface="Calibri"/>
              <a:sym typeface="Calibri"/>
            </a:endParaRPr>
          </a:p>
        </p:txBody>
      </p:sp>
      <p:sp>
        <p:nvSpPr>
          <p:cNvPr id="206" name="Google Shape;206;p22"/>
          <p:cNvSpPr txBox="1"/>
          <p:nvPr/>
        </p:nvSpPr>
        <p:spPr>
          <a:xfrm>
            <a:off x="530027" y="1005424"/>
            <a:ext cx="795900" cy="207600"/>
          </a:xfrm>
          <a:prstGeom prst="rect">
            <a:avLst/>
          </a:prstGeom>
          <a:blipFill rotWithShape="1">
            <a:blip r:embed="rId9">
              <a:alphaModFix/>
            </a:blip>
            <a:stretch>
              <a:fillRect l="-5169" r="-5748" b="-26668"/>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t" sz="1400">
                <a:latin typeface="Calibri"/>
                <a:ea typeface="Calibri"/>
                <a:cs typeface="Calibri"/>
                <a:sym typeface="Calibri"/>
              </a:rPr>
              <a:t> </a:t>
            </a:r>
            <a:endParaRPr sz="1100"/>
          </a:p>
        </p:txBody>
      </p:sp>
      <p:sp>
        <p:nvSpPr>
          <p:cNvPr id="207" name="Google Shape;207;p22"/>
          <p:cNvSpPr/>
          <p:nvPr/>
        </p:nvSpPr>
        <p:spPr>
          <a:xfrm>
            <a:off x="5721724" y="1752554"/>
            <a:ext cx="3283200" cy="692400"/>
          </a:xfrm>
          <a:prstGeom prst="rect">
            <a:avLst/>
          </a:prstGeom>
          <a:noFill/>
          <a:ln>
            <a:noFill/>
          </a:ln>
        </p:spPr>
        <p:txBody>
          <a:bodyPr spcFirstLastPara="1" wrap="square" lIns="68575" tIns="34275" rIns="68575" bIns="34275" anchor="t" anchorCtr="0">
            <a:noAutofit/>
          </a:bodyPr>
          <a:lstStyle/>
          <a:p>
            <a:pPr marL="0" marR="0" lvl="0" indent="0" algn="just" rtl="0">
              <a:lnSpc>
                <a:spcPct val="100000"/>
              </a:lnSpc>
              <a:spcBef>
                <a:spcPts val="0"/>
              </a:spcBef>
              <a:spcAft>
                <a:spcPts val="0"/>
              </a:spcAft>
              <a:buClr>
                <a:srgbClr val="000000"/>
              </a:buClr>
              <a:buSzPts val="1400"/>
              <a:buFont typeface="Calibri"/>
              <a:buNone/>
            </a:pPr>
            <a:r>
              <a:rPr lang="it" sz="1400" b="1" i="0" u="none" strike="noStrike" cap="none">
                <a:solidFill>
                  <a:schemeClr val="dk2"/>
                </a:solidFill>
              </a:rPr>
              <a:t>Catastrophic Outliers could be an indirect serendipity tool, e.g. tracers of peculiar object types.</a:t>
            </a:r>
            <a:endParaRPr sz="1100">
              <a:solidFill>
                <a:schemeClr val="dk2"/>
              </a:solidFill>
            </a:endParaRPr>
          </a:p>
        </p:txBody>
      </p:sp>
      <p:pic>
        <p:nvPicPr>
          <p:cNvPr id="208" name="Google Shape;208;p22"/>
          <p:cNvPicPr preferRelativeResize="0"/>
          <p:nvPr/>
        </p:nvPicPr>
        <p:blipFill rotWithShape="1">
          <a:blip r:embed="rId10">
            <a:alphaModFix/>
          </a:blip>
          <a:srcRect l="6626" t="10979" r="7764" b="2835"/>
          <a:stretch/>
        </p:blipFill>
        <p:spPr>
          <a:xfrm>
            <a:off x="6880393" y="3357394"/>
            <a:ext cx="2124634" cy="1358152"/>
          </a:xfrm>
          <a:prstGeom prst="rect">
            <a:avLst/>
          </a:prstGeom>
          <a:noFill/>
          <a:ln>
            <a:noFill/>
          </a:ln>
        </p:spPr>
      </p:pic>
      <p:sp>
        <p:nvSpPr>
          <p:cNvPr id="209" name="Google Shape;209;p22"/>
          <p:cNvSpPr txBox="1"/>
          <p:nvPr/>
        </p:nvSpPr>
        <p:spPr>
          <a:xfrm>
            <a:off x="5658412" y="2617535"/>
            <a:ext cx="3433800" cy="692400"/>
          </a:xfrm>
          <a:prstGeom prst="rect">
            <a:avLst/>
          </a:prstGeom>
          <a:noFill/>
          <a:ln>
            <a:noFill/>
          </a:ln>
        </p:spPr>
        <p:txBody>
          <a:bodyPr spcFirstLastPara="1" wrap="square" lIns="68575" tIns="34275" rIns="68575" bIns="34275" anchor="t" anchorCtr="0">
            <a:noAutofit/>
          </a:bodyPr>
          <a:lstStyle/>
          <a:p>
            <a:pPr marL="0" marR="0" lvl="0" indent="0" algn="just" rtl="0">
              <a:lnSpc>
                <a:spcPct val="100000"/>
              </a:lnSpc>
              <a:spcBef>
                <a:spcPts val="0"/>
              </a:spcBef>
              <a:spcAft>
                <a:spcPts val="0"/>
              </a:spcAft>
              <a:buClr>
                <a:srgbClr val="000000"/>
              </a:buClr>
              <a:buSzPts val="1400"/>
              <a:buFont typeface="Calibri"/>
              <a:buNone/>
            </a:pPr>
            <a:r>
              <a:rPr lang="it" sz="1400" i="0" u="none" strike="noStrike" cap="none">
                <a:solidFill>
                  <a:schemeClr val="dk2"/>
                </a:solidFill>
              </a:rPr>
              <a:t>Inspection of SDSS quality flags for outliers shows that these flag are practically useless to discriminate them</a:t>
            </a:r>
            <a:endParaRPr sz="1400" i="0" u="none" strike="noStrike" cap="none">
              <a:solidFill>
                <a:schemeClr val="dk2"/>
              </a:solidFill>
            </a:endParaRPr>
          </a:p>
        </p:txBody>
      </p:sp>
      <p:sp>
        <p:nvSpPr>
          <p:cNvPr id="210" name="Google Shape;210;p22"/>
          <p:cNvSpPr/>
          <p:nvPr/>
        </p:nvSpPr>
        <p:spPr>
          <a:xfrm>
            <a:off x="2" y="4813350"/>
            <a:ext cx="53547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t" sz="1400" i="1">
                <a:solidFill>
                  <a:schemeClr val="dk2"/>
                </a:solidFill>
                <a:latin typeface="Calibri"/>
                <a:ea typeface="Calibri"/>
                <a:cs typeface="Calibri"/>
                <a:sym typeface="Calibri"/>
              </a:rPr>
              <a:t>Brescia</a:t>
            </a:r>
            <a:r>
              <a:rPr lang="it" i="1">
                <a:solidFill>
                  <a:schemeClr val="dk2"/>
                </a:solidFill>
                <a:latin typeface="Calibri"/>
                <a:ea typeface="Calibri"/>
                <a:cs typeface="Calibri"/>
                <a:sym typeface="Calibri"/>
              </a:rPr>
              <a:t> et al. </a:t>
            </a:r>
            <a:r>
              <a:rPr lang="it" sz="1400" i="1">
                <a:solidFill>
                  <a:schemeClr val="dk2"/>
                </a:solidFill>
                <a:latin typeface="Calibri"/>
                <a:ea typeface="Calibri"/>
                <a:cs typeface="Calibri"/>
                <a:sym typeface="Calibri"/>
              </a:rPr>
              <a:t> 2013 ApJ 772, 2 (QSO SDSS + GALEX + UKIDSS + WISE)</a:t>
            </a:r>
            <a:endParaRPr sz="1400" i="1">
              <a:solidFill>
                <a:schemeClr val="dk2"/>
              </a:solidFill>
              <a:latin typeface="Calibri"/>
              <a:ea typeface="Calibri"/>
              <a:cs typeface="Calibri"/>
              <a:sym typeface="Calibri"/>
            </a:endParaRPr>
          </a:p>
        </p:txBody>
      </p:sp>
      <p:sp>
        <p:nvSpPr>
          <p:cNvPr id="211" name="Google Shape;211;p22"/>
          <p:cNvSpPr/>
          <p:nvPr/>
        </p:nvSpPr>
        <p:spPr>
          <a:xfrm>
            <a:off x="310828" y="409033"/>
            <a:ext cx="45669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1" i="0" u="none" strike="noStrike" cap="none">
              <a:solidFill>
                <a:srgbClr val="000000"/>
              </a:solidFill>
              <a:latin typeface="Calibri"/>
              <a:ea typeface="Calibri"/>
              <a:cs typeface="Calibri"/>
              <a:sym typeface="Calibri"/>
            </a:endParaRPr>
          </a:p>
        </p:txBody>
      </p:sp>
      <p:cxnSp>
        <p:nvCxnSpPr>
          <p:cNvPr id="212" name="Google Shape;212;p22"/>
          <p:cNvCxnSpPr/>
          <p:nvPr/>
        </p:nvCxnSpPr>
        <p:spPr>
          <a:xfrm rot="10800000" flipH="1">
            <a:off x="185881" y="651592"/>
            <a:ext cx="3905100" cy="2857800"/>
          </a:xfrm>
          <a:prstGeom prst="straightConnector1">
            <a:avLst/>
          </a:prstGeom>
          <a:noFill/>
          <a:ln w="9525" cap="flat" cmpd="sng">
            <a:solidFill>
              <a:schemeClr val="dk1"/>
            </a:solidFill>
            <a:prstDash val="dash"/>
            <a:miter lim="800000"/>
            <a:headEnd type="none" w="sm" len="sm"/>
            <a:tailEnd type="none" w="sm" len="sm"/>
          </a:ln>
        </p:spPr>
      </p:cxnSp>
      <p:cxnSp>
        <p:nvCxnSpPr>
          <p:cNvPr id="213" name="Google Shape;213;p22"/>
          <p:cNvCxnSpPr/>
          <p:nvPr/>
        </p:nvCxnSpPr>
        <p:spPr>
          <a:xfrm rot="10800000" flipH="1">
            <a:off x="172433" y="1281660"/>
            <a:ext cx="5354700" cy="2247900"/>
          </a:xfrm>
          <a:prstGeom prst="straightConnector1">
            <a:avLst/>
          </a:prstGeom>
          <a:noFill/>
          <a:ln w="9525" cap="flat" cmpd="sng">
            <a:solidFill>
              <a:schemeClr val="dk1"/>
            </a:solidFill>
            <a:prstDash val="dash"/>
            <a:miter lim="800000"/>
            <a:headEnd type="none" w="sm" len="sm"/>
            <a:tailEnd type="none" w="sm" len="sm"/>
          </a:ln>
        </p:spPr>
      </p:cxnSp>
      <p:sp>
        <p:nvSpPr>
          <p:cNvPr id="201" name="Google Shape;201;p22"/>
          <p:cNvSpPr/>
          <p:nvPr/>
        </p:nvSpPr>
        <p:spPr>
          <a:xfrm>
            <a:off x="3180231" y="2682691"/>
            <a:ext cx="100800" cy="120900"/>
          </a:xfrm>
          <a:prstGeom prst="triangle">
            <a:avLst>
              <a:gd name="adj" fmla="val 50000"/>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3" name="Google Shape;203;p22"/>
          <p:cNvSpPr/>
          <p:nvPr/>
        </p:nvSpPr>
        <p:spPr>
          <a:xfrm>
            <a:off x="2622175" y="2675968"/>
            <a:ext cx="100800" cy="120900"/>
          </a:xfrm>
          <a:prstGeom prst="triangle">
            <a:avLst>
              <a:gd name="adj" fmla="val 50000"/>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4" name="Google Shape;214;p22"/>
          <p:cNvSpPr/>
          <p:nvPr/>
        </p:nvSpPr>
        <p:spPr>
          <a:xfrm>
            <a:off x="1001810" y="2366684"/>
            <a:ext cx="100800" cy="120900"/>
          </a:xfrm>
          <a:prstGeom prst="triangle">
            <a:avLst>
              <a:gd name="adj" fmla="val 50000"/>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5" name="Google Shape;215;p22"/>
          <p:cNvSpPr/>
          <p:nvPr/>
        </p:nvSpPr>
        <p:spPr>
          <a:xfrm>
            <a:off x="1062325" y="1882586"/>
            <a:ext cx="100800" cy="120900"/>
          </a:xfrm>
          <a:prstGeom prst="triangle">
            <a:avLst>
              <a:gd name="adj" fmla="val 50000"/>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93" name="Google Shape;193;p22"/>
          <p:cNvSpPr/>
          <p:nvPr/>
        </p:nvSpPr>
        <p:spPr>
          <a:xfrm>
            <a:off x="5076262" y="2733371"/>
            <a:ext cx="67200" cy="63600"/>
          </a:xfrm>
          <a:prstGeom prst="ellipse">
            <a:avLst/>
          </a:prstGeom>
          <a:solidFill>
            <a:srgbClr val="0070C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6" name="Google Shape;216;p22"/>
          <p:cNvSpPr/>
          <p:nvPr/>
        </p:nvSpPr>
        <p:spPr>
          <a:xfrm>
            <a:off x="4074862" y="2081188"/>
            <a:ext cx="67200" cy="63600"/>
          </a:xfrm>
          <a:prstGeom prst="ellipse">
            <a:avLst/>
          </a:prstGeom>
          <a:solidFill>
            <a:srgbClr val="0070C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7" name="Google Shape;217;p22"/>
          <p:cNvSpPr/>
          <p:nvPr/>
        </p:nvSpPr>
        <p:spPr>
          <a:xfrm>
            <a:off x="611834" y="1563481"/>
            <a:ext cx="67200" cy="63600"/>
          </a:xfrm>
          <a:prstGeom prst="ellipse">
            <a:avLst/>
          </a:prstGeom>
          <a:solidFill>
            <a:srgbClr val="0070C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8" name="Google Shape;218;p22"/>
          <p:cNvSpPr/>
          <p:nvPr/>
        </p:nvSpPr>
        <p:spPr>
          <a:xfrm>
            <a:off x="2115676" y="1752355"/>
            <a:ext cx="67200" cy="63600"/>
          </a:xfrm>
          <a:prstGeom prst="ellipse">
            <a:avLst/>
          </a:prstGeom>
          <a:solidFill>
            <a:srgbClr val="0070C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98" name="Google Shape;198;p22"/>
          <p:cNvSpPr/>
          <p:nvPr/>
        </p:nvSpPr>
        <p:spPr>
          <a:xfrm>
            <a:off x="2306174" y="2760277"/>
            <a:ext cx="67200" cy="63600"/>
          </a:xfrm>
          <a:prstGeom prst="ellipse">
            <a:avLst/>
          </a:prstGeom>
          <a:solidFill>
            <a:srgbClr val="00B0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9" name="Google Shape;219;p22"/>
          <p:cNvSpPr/>
          <p:nvPr/>
        </p:nvSpPr>
        <p:spPr>
          <a:xfrm>
            <a:off x="2462037" y="2756815"/>
            <a:ext cx="67200" cy="63600"/>
          </a:xfrm>
          <a:prstGeom prst="ellipse">
            <a:avLst/>
          </a:prstGeom>
          <a:solidFill>
            <a:srgbClr val="00B0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0" name="Google Shape;220;p22"/>
          <p:cNvSpPr/>
          <p:nvPr/>
        </p:nvSpPr>
        <p:spPr>
          <a:xfrm>
            <a:off x="1447189" y="2254590"/>
            <a:ext cx="67200" cy="63600"/>
          </a:xfrm>
          <a:prstGeom prst="ellipse">
            <a:avLst/>
          </a:prstGeom>
          <a:solidFill>
            <a:srgbClr val="00B0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1" name="Google Shape;221;p22"/>
          <p:cNvSpPr/>
          <p:nvPr/>
        </p:nvSpPr>
        <p:spPr>
          <a:xfrm>
            <a:off x="577811" y="2770669"/>
            <a:ext cx="67200" cy="63600"/>
          </a:xfrm>
          <a:prstGeom prst="ellipse">
            <a:avLst/>
          </a:prstGeom>
          <a:solidFill>
            <a:srgbClr val="00B0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2" name="Google Shape;222;p22"/>
          <p:cNvSpPr/>
          <p:nvPr/>
        </p:nvSpPr>
        <p:spPr>
          <a:xfrm>
            <a:off x="511996" y="3099713"/>
            <a:ext cx="67200" cy="63600"/>
          </a:xfrm>
          <a:prstGeom prst="ellipse">
            <a:avLst/>
          </a:prstGeom>
          <a:solidFill>
            <a:srgbClr val="00B0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3" name="Google Shape;223;p22"/>
          <p:cNvSpPr/>
          <p:nvPr/>
        </p:nvSpPr>
        <p:spPr>
          <a:xfrm>
            <a:off x="958799" y="3387194"/>
            <a:ext cx="67200" cy="63600"/>
          </a:xfrm>
          <a:prstGeom prst="ellipse">
            <a:avLst/>
          </a:prstGeom>
          <a:solidFill>
            <a:srgbClr val="00B0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4" name="Google Shape;224;p22"/>
          <p:cNvSpPr/>
          <p:nvPr/>
        </p:nvSpPr>
        <p:spPr>
          <a:xfrm>
            <a:off x="1273983" y="1984418"/>
            <a:ext cx="67200" cy="63600"/>
          </a:xfrm>
          <a:prstGeom prst="ellipse">
            <a:avLst/>
          </a:prstGeom>
          <a:solidFill>
            <a:srgbClr val="00B0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5" name="Google Shape;225;p22"/>
          <p:cNvSpPr/>
          <p:nvPr/>
        </p:nvSpPr>
        <p:spPr>
          <a:xfrm>
            <a:off x="854875" y="2535135"/>
            <a:ext cx="67200" cy="63600"/>
          </a:xfrm>
          <a:prstGeom prst="ellipse">
            <a:avLst/>
          </a:prstGeom>
          <a:solidFill>
            <a:srgbClr val="00B0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6" name="Google Shape;226;p22"/>
          <p:cNvSpPr/>
          <p:nvPr/>
        </p:nvSpPr>
        <p:spPr>
          <a:xfrm>
            <a:off x="976093" y="2794908"/>
            <a:ext cx="67200" cy="63600"/>
          </a:xfrm>
          <a:prstGeom prst="ellipse">
            <a:avLst/>
          </a:prstGeom>
          <a:solidFill>
            <a:srgbClr val="00B0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7" name="Google Shape;227;p22"/>
          <p:cNvSpPr/>
          <p:nvPr/>
        </p:nvSpPr>
        <p:spPr>
          <a:xfrm>
            <a:off x="2949177" y="2472578"/>
            <a:ext cx="67200" cy="63600"/>
          </a:xfrm>
          <a:prstGeom prst="ellipse">
            <a:avLst/>
          </a:prstGeom>
          <a:solidFill>
            <a:srgbClr val="0070C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8" name="Google Shape;228;p22"/>
          <p:cNvSpPr txBox="1">
            <a:spLocks noGrp="1"/>
          </p:cNvSpPr>
          <p:nvPr>
            <p:ph type="title"/>
          </p:nvPr>
        </p:nvSpPr>
        <p:spPr>
          <a:xfrm>
            <a:off x="0" y="0"/>
            <a:ext cx="57027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dirty="0"/>
              <a:t>What are Catastrophic Outliers?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3"/>
          <p:cNvSpPr txBox="1">
            <a:spLocks noGrp="1"/>
          </p:cNvSpPr>
          <p:nvPr>
            <p:ph type="title"/>
          </p:nvPr>
        </p:nvSpPr>
        <p:spPr>
          <a:xfrm>
            <a:off x="-75" y="0"/>
            <a:ext cx="91440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dirty="0">
                <a:solidFill>
                  <a:srgbClr val="0070C0"/>
                </a:solidFill>
                <a:latin typeface="Calibri"/>
                <a:ea typeface="Calibri"/>
                <a:cs typeface="Calibri"/>
                <a:sym typeface="Calibri"/>
              </a:rPr>
              <a:t>Decision Trees</a:t>
            </a:r>
            <a:endParaRPr sz="3600" b="1" i="0" u="none" strike="noStrike" cap="none" dirty="0">
              <a:solidFill>
                <a:srgbClr val="0070C0"/>
              </a:solidFill>
              <a:latin typeface="Calibri"/>
              <a:ea typeface="Calibri"/>
              <a:cs typeface="Calibri"/>
              <a:sym typeface="Calibri"/>
            </a:endParaRPr>
          </a:p>
        </p:txBody>
      </p:sp>
      <p:sp>
        <p:nvSpPr>
          <p:cNvPr id="237" name="Google Shape;237;p23"/>
          <p:cNvSpPr/>
          <p:nvPr/>
        </p:nvSpPr>
        <p:spPr>
          <a:xfrm>
            <a:off x="0" y="0"/>
            <a:ext cx="9144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26" name="Picture 2" descr="Decision Tree Algorithm. Demystifying Decision Tree Classifier… | by  Abdul4code | GoPenAI">
            <a:extLst>
              <a:ext uri="{FF2B5EF4-FFF2-40B4-BE49-F238E27FC236}">
                <a16:creationId xmlns:a16="http://schemas.microsoft.com/office/drawing/2014/main" id="{2A9FC905-65C9-411F-B786-E19D9E58EA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0"/>
          <a:stretch/>
        </p:blipFill>
        <p:spPr bwMode="auto">
          <a:xfrm>
            <a:off x="0" y="707400"/>
            <a:ext cx="5160384" cy="28676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3"/>
          <p:cNvSpPr txBox="1">
            <a:spLocks noGrp="1"/>
          </p:cNvSpPr>
          <p:nvPr>
            <p:ph type="title"/>
          </p:nvPr>
        </p:nvSpPr>
        <p:spPr>
          <a:xfrm>
            <a:off x="-75" y="0"/>
            <a:ext cx="91440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a:solidFill>
                  <a:srgbClr val="0070C0"/>
                </a:solidFill>
                <a:latin typeface="Calibri"/>
                <a:ea typeface="Calibri"/>
                <a:cs typeface="Calibri"/>
                <a:sym typeface="Calibri"/>
              </a:rPr>
              <a:t>Decision Trees</a:t>
            </a:r>
            <a:endParaRPr sz="3600" b="1" i="0" u="none" strike="noStrike" cap="none">
              <a:solidFill>
                <a:srgbClr val="0070C0"/>
              </a:solidFill>
              <a:latin typeface="Calibri"/>
              <a:ea typeface="Calibri"/>
              <a:cs typeface="Calibri"/>
              <a:sym typeface="Calibri"/>
            </a:endParaRPr>
          </a:p>
        </p:txBody>
      </p:sp>
      <p:sp>
        <p:nvSpPr>
          <p:cNvPr id="237" name="Google Shape;237;p23"/>
          <p:cNvSpPr/>
          <p:nvPr/>
        </p:nvSpPr>
        <p:spPr>
          <a:xfrm>
            <a:off x="0" y="0"/>
            <a:ext cx="9144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26" name="Picture 2" descr="Decision Tree Algorithm. Demystifying Decision Tree Classifier… | by  Abdul4code | GoPenAI">
            <a:extLst>
              <a:ext uri="{FF2B5EF4-FFF2-40B4-BE49-F238E27FC236}">
                <a16:creationId xmlns:a16="http://schemas.microsoft.com/office/drawing/2014/main" id="{2A9FC905-65C9-411F-B786-E19D9E58EA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0"/>
          <a:stretch/>
        </p:blipFill>
        <p:spPr bwMode="auto">
          <a:xfrm>
            <a:off x="0" y="707400"/>
            <a:ext cx="5160384" cy="2867695"/>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36;p23">
            <a:extLst>
              <a:ext uri="{FF2B5EF4-FFF2-40B4-BE49-F238E27FC236}">
                <a16:creationId xmlns:a16="http://schemas.microsoft.com/office/drawing/2014/main" id="{72064008-289C-4433-9D8C-23B91EEF6C86}"/>
              </a:ext>
            </a:extLst>
          </p:cNvPr>
          <p:cNvSpPr/>
          <p:nvPr/>
        </p:nvSpPr>
        <p:spPr>
          <a:xfrm>
            <a:off x="5204650" y="1008448"/>
            <a:ext cx="3939275" cy="2967881"/>
          </a:xfrm>
          <a:prstGeom prst="rect">
            <a:avLst/>
          </a:prstGeom>
          <a:noFill/>
          <a:ln>
            <a:noFill/>
          </a:ln>
        </p:spPr>
        <p:txBody>
          <a:bodyPr spcFirstLastPara="1" wrap="square" lIns="91425" tIns="45700" rIns="91425" bIns="45700" anchor="t" anchorCtr="0">
            <a:noAutofit/>
          </a:bodyPr>
          <a:lstStyle/>
          <a:p>
            <a:r>
              <a:rPr lang="en-US" sz="1300" b="1" dirty="0">
                <a:solidFill>
                  <a:srgbClr val="0070C0"/>
                </a:solidFill>
                <a:latin typeface="Calibri"/>
                <a:ea typeface="Calibri"/>
                <a:cs typeface="Calibri"/>
                <a:sym typeface="Calibri"/>
              </a:rPr>
              <a:t>Specs:</a:t>
            </a:r>
            <a:endParaRPr lang="it" sz="1300" dirty="0">
              <a:solidFill>
                <a:srgbClr val="002060"/>
              </a:solidFill>
              <a:latin typeface="Calibri"/>
              <a:ea typeface="Calibri"/>
              <a:cs typeface="Calibri"/>
              <a:sym typeface="Calibri"/>
            </a:endParaRPr>
          </a:p>
          <a:p>
            <a:pPr marL="0" marR="0" lvl="0" indent="0" algn="l" rtl="0">
              <a:spcBef>
                <a:spcPts val="0"/>
              </a:spcBef>
              <a:spcAft>
                <a:spcPts val="0"/>
              </a:spcAft>
              <a:buNone/>
            </a:pPr>
            <a:r>
              <a:rPr lang="it" sz="1300" dirty="0">
                <a:solidFill>
                  <a:srgbClr val="002060"/>
                </a:solidFill>
                <a:latin typeface="Calibri"/>
                <a:ea typeface="Calibri"/>
                <a:cs typeface="Calibri"/>
                <a:sym typeface="Calibri"/>
              </a:rPr>
              <a:t>• A flow-chart-like tree structure </a:t>
            </a:r>
            <a:endParaRPr sz="1300" dirty="0">
              <a:solidFill>
                <a:srgbClr val="002060"/>
              </a:solidFill>
            </a:endParaRPr>
          </a:p>
          <a:p>
            <a:pPr marL="0" marR="0" lvl="0" indent="0" algn="l" rtl="0">
              <a:spcBef>
                <a:spcPts val="0"/>
              </a:spcBef>
              <a:spcAft>
                <a:spcPts val="0"/>
              </a:spcAft>
              <a:buNone/>
            </a:pPr>
            <a:r>
              <a:rPr lang="it" sz="1300" dirty="0">
                <a:solidFill>
                  <a:srgbClr val="002060"/>
                </a:solidFill>
                <a:latin typeface="Calibri"/>
                <a:ea typeface="Calibri"/>
                <a:cs typeface="Calibri"/>
                <a:sym typeface="Calibri"/>
              </a:rPr>
              <a:t>• Internal node denotes a test on a single attribute </a:t>
            </a:r>
            <a:endParaRPr sz="1300" dirty="0">
              <a:solidFill>
                <a:srgbClr val="002060"/>
              </a:solidFill>
            </a:endParaRPr>
          </a:p>
          <a:p>
            <a:pPr marL="0" marR="0" lvl="0" indent="0" algn="l" rtl="0">
              <a:spcBef>
                <a:spcPts val="0"/>
              </a:spcBef>
              <a:spcAft>
                <a:spcPts val="0"/>
              </a:spcAft>
              <a:buNone/>
            </a:pPr>
            <a:r>
              <a:rPr lang="it" sz="1300" dirty="0">
                <a:solidFill>
                  <a:srgbClr val="002060"/>
                </a:solidFill>
                <a:latin typeface="Calibri"/>
                <a:ea typeface="Calibri"/>
                <a:cs typeface="Calibri"/>
                <a:sym typeface="Calibri"/>
              </a:rPr>
              <a:t>• Branch represents an outcome of the test </a:t>
            </a:r>
            <a:endParaRPr sz="1300" dirty="0">
              <a:solidFill>
                <a:srgbClr val="002060"/>
              </a:solidFill>
            </a:endParaRPr>
          </a:p>
          <a:p>
            <a:pPr marL="0" marR="0" lvl="0" indent="0" algn="l" rtl="0">
              <a:spcBef>
                <a:spcPts val="0"/>
              </a:spcBef>
              <a:spcAft>
                <a:spcPts val="0"/>
              </a:spcAft>
              <a:buNone/>
            </a:pPr>
            <a:r>
              <a:rPr lang="it" sz="1300" dirty="0">
                <a:solidFill>
                  <a:srgbClr val="002060"/>
                </a:solidFill>
                <a:latin typeface="Calibri"/>
                <a:ea typeface="Calibri"/>
                <a:cs typeface="Calibri"/>
                <a:sym typeface="Calibri"/>
              </a:rPr>
              <a:t>• Leaf nodes represent class labels or class distribution </a:t>
            </a:r>
            <a:endParaRPr sz="1300" dirty="0">
              <a:solidFill>
                <a:srgbClr val="002060"/>
              </a:solidFill>
              <a:latin typeface="Calibri"/>
              <a:ea typeface="Calibri"/>
              <a:cs typeface="Calibri"/>
              <a:sym typeface="Calibri"/>
            </a:endParaRPr>
          </a:p>
          <a:p>
            <a:pPr marL="0" marR="0" lvl="0" indent="0" algn="l" rtl="0">
              <a:spcBef>
                <a:spcPts val="0"/>
              </a:spcBef>
              <a:spcAft>
                <a:spcPts val="0"/>
              </a:spcAft>
              <a:buNone/>
            </a:pPr>
            <a:endParaRPr sz="1300" b="1" dirty="0">
              <a:solidFill>
                <a:srgbClr val="0070C0"/>
              </a:solidFill>
              <a:latin typeface="Calibri"/>
              <a:ea typeface="Calibri"/>
              <a:cs typeface="Calibri"/>
              <a:sym typeface="Calibri"/>
            </a:endParaRPr>
          </a:p>
          <a:p>
            <a:r>
              <a:rPr lang="en-US" sz="1300" b="1" dirty="0">
                <a:solidFill>
                  <a:srgbClr val="0070C0"/>
                </a:solidFill>
                <a:latin typeface="Calibri"/>
                <a:ea typeface="Calibri"/>
                <a:cs typeface="Calibri"/>
                <a:sym typeface="Calibri"/>
              </a:rPr>
              <a:t>Tree construction:</a:t>
            </a:r>
            <a:endParaRPr lang="en-US" sz="1300" dirty="0">
              <a:solidFill>
                <a:srgbClr val="0070C0"/>
              </a:solidFill>
            </a:endParaRPr>
          </a:p>
          <a:p>
            <a:pPr marL="177800" lvl="0" indent="-177800" algn="just" rtl="0">
              <a:spcBef>
                <a:spcPts val="0"/>
              </a:spcBef>
              <a:spcAft>
                <a:spcPts val="0"/>
              </a:spcAft>
              <a:buClr>
                <a:srgbClr val="0070C0"/>
              </a:buClr>
              <a:buSzPct val="55000"/>
              <a:buFont typeface="Wingdings" panose="05000000000000000000" pitchFamily="2" charset="2"/>
              <a:buChar char="v"/>
            </a:pPr>
            <a:r>
              <a:rPr lang="it" sz="1300" dirty="0">
                <a:solidFill>
                  <a:srgbClr val="002060"/>
                </a:solidFill>
                <a:latin typeface="Calibri"/>
                <a:ea typeface="Calibri"/>
                <a:cs typeface="Calibri"/>
                <a:sym typeface="Calibri"/>
              </a:rPr>
              <a:t>Top-down, by recursively splitting the training set using conditions on the attributes. </a:t>
            </a:r>
          </a:p>
          <a:p>
            <a:pPr marL="177800" indent="-177800" algn="just">
              <a:buClr>
                <a:srgbClr val="0070C0"/>
              </a:buClr>
              <a:buSzPct val="55000"/>
              <a:buFont typeface="Wingdings" panose="05000000000000000000" pitchFamily="2" charset="2"/>
              <a:buChar char="v"/>
            </a:pPr>
            <a:r>
              <a:rPr lang="en-US" sz="1300" dirty="0">
                <a:solidFill>
                  <a:srgbClr val="002060"/>
                </a:solidFill>
                <a:latin typeface="Calibri"/>
                <a:ea typeface="Calibri"/>
                <a:cs typeface="Calibri"/>
                <a:sym typeface="Calibri"/>
              </a:rPr>
              <a:t>Identify and remove branches reflecting noise or outliers (</a:t>
            </a:r>
            <a:r>
              <a:rPr lang="en-US" sz="1300" u="sng" dirty="0">
                <a:solidFill>
                  <a:srgbClr val="002060"/>
                </a:solidFill>
                <a:latin typeface="Calibri"/>
                <a:ea typeface="Calibri"/>
                <a:cs typeface="Calibri"/>
                <a:sym typeface="Calibri"/>
              </a:rPr>
              <a:t>tree pruning</a:t>
            </a:r>
            <a:r>
              <a:rPr lang="en-US" sz="1300" dirty="0">
                <a:solidFill>
                  <a:srgbClr val="002060"/>
                </a:solidFill>
                <a:latin typeface="Calibri"/>
                <a:ea typeface="Calibri"/>
                <a:cs typeface="Calibri"/>
                <a:sym typeface="Calibri"/>
              </a:rPr>
              <a:t>).</a:t>
            </a:r>
            <a:endParaRPr lang="en-US" sz="1300" dirty="0">
              <a:solidFill>
                <a:srgbClr val="002060"/>
              </a:solidFill>
            </a:endParaRPr>
          </a:p>
          <a:p>
            <a:pPr marL="177800" lvl="0" indent="-177800" algn="just" rtl="0">
              <a:spcBef>
                <a:spcPts val="0"/>
              </a:spcBef>
              <a:spcAft>
                <a:spcPts val="0"/>
              </a:spcAft>
              <a:buClr>
                <a:srgbClr val="0070C0"/>
              </a:buClr>
              <a:buSzPct val="55000"/>
              <a:buFont typeface="Wingdings" panose="05000000000000000000" pitchFamily="2" charset="2"/>
              <a:buChar char="v"/>
            </a:pPr>
            <a:endParaRPr lang="it" sz="1300" dirty="0">
              <a:solidFill>
                <a:srgbClr val="002060"/>
              </a:solidFill>
              <a:latin typeface="Calibri"/>
              <a:ea typeface="Calibri"/>
              <a:cs typeface="Calibri"/>
              <a:sym typeface="Calibri"/>
            </a:endParaRPr>
          </a:p>
          <a:p>
            <a:pPr marL="0" lvl="0" indent="0" algn="just" rtl="0">
              <a:spcBef>
                <a:spcPts val="0"/>
              </a:spcBef>
              <a:spcAft>
                <a:spcPts val="0"/>
              </a:spcAft>
              <a:buNone/>
            </a:pPr>
            <a:r>
              <a:rPr lang="it" sz="1300" u="sng" dirty="0">
                <a:solidFill>
                  <a:srgbClr val="002060"/>
                </a:solidFill>
                <a:latin typeface="Calibri"/>
                <a:ea typeface="Calibri"/>
                <a:cs typeface="Calibri"/>
                <a:sym typeface="Calibri"/>
              </a:rPr>
              <a:t>How splitting conditions are found is one </a:t>
            </a:r>
          </a:p>
          <a:p>
            <a:pPr marL="0" lvl="0" indent="0" algn="just" rtl="0">
              <a:spcBef>
                <a:spcPts val="0"/>
              </a:spcBef>
              <a:spcAft>
                <a:spcPts val="0"/>
              </a:spcAft>
              <a:buNone/>
            </a:pPr>
            <a:r>
              <a:rPr lang="it" sz="1300" u="sng" dirty="0">
                <a:solidFill>
                  <a:srgbClr val="002060"/>
                </a:solidFill>
                <a:latin typeface="Calibri"/>
                <a:ea typeface="Calibri"/>
                <a:cs typeface="Calibri"/>
                <a:sym typeface="Calibri"/>
              </a:rPr>
              <a:t>of the key issues of decision tree induction. </a:t>
            </a:r>
            <a:endParaRPr sz="1300" u="sng" dirty="0">
              <a:solidFill>
                <a:srgbClr val="002060"/>
              </a:solidFill>
              <a:latin typeface="Calibri"/>
              <a:ea typeface="Calibri"/>
              <a:cs typeface="Calibri"/>
              <a:sym typeface="Calibri"/>
            </a:endParaRPr>
          </a:p>
          <a:p>
            <a:pPr marL="0" lvl="0" indent="0" algn="just" rtl="0">
              <a:spcBef>
                <a:spcPts val="0"/>
              </a:spcBef>
              <a:spcAft>
                <a:spcPts val="0"/>
              </a:spcAft>
              <a:buNone/>
            </a:pPr>
            <a:endParaRPr sz="1300"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4245674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6"/>
          <p:cNvSpPr txBox="1">
            <a:spLocks noGrp="1"/>
          </p:cNvSpPr>
          <p:nvPr>
            <p:ph type="title"/>
          </p:nvPr>
        </p:nvSpPr>
        <p:spPr>
          <a:xfrm>
            <a:off x="-75" y="-122832"/>
            <a:ext cx="91440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dirty="0">
                <a:solidFill>
                  <a:srgbClr val="0070C0"/>
                </a:solidFill>
                <a:latin typeface="Calibri"/>
                <a:ea typeface="Calibri"/>
                <a:cs typeface="Calibri"/>
                <a:sym typeface="Calibri"/>
              </a:rPr>
              <a:t>Decision Trees: Algorithm</a:t>
            </a:r>
            <a:endParaRPr sz="3600" b="1" i="0" u="none" strike="noStrike" cap="none" dirty="0">
              <a:solidFill>
                <a:srgbClr val="0070C0"/>
              </a:solidFill>
              <a:latin typeface="Calibri"/>
              <a:ea typeface="Calibri"/>
              <a:cs typeface="Calibri"/>
              <a:sym typeface="Calibri"/>
            </a:endParaRPr>
          </a:p>
        </p:txBody>
      </p:sp>
      <p:pic>
        <p:nvPicPr>
          <p:cNvPr id="260" name="Google Shape;260;p26"/>
          <p:cNvPicPr preferRelativeResize="0"/>
          <p:nvPr/>
        </p:nvPicPr>
        <p:blipFill rotWithShape="1">
          <a:blip r:embed="rId3">
            <a:alphaModFix/>
          </a:blip>
          <a:srcRect t="31712" r="61979" b="30721"/>
          <a:stretch/>
        </p:blipFill>
        <p:spPr>
          <a:xfrm>
            <a:off x="614149" y="564098"/>
            <a:ext cx="3162163" cy="1371600"/>
          </a:xfrm>
          <a:prstGeom prst="rect">
            <a:avLst/>
          </a:prstGeom>
          <a:noFill/>
          <a:ln>
            <a:noFill/>
          </a:ln>
        </p:spPr>
      </p:pic>
      <p:pic>
        <p:nvPicPr>
          <p:cNvPr id="5" name="Google Shape;260;p26">
            <a:extLst>
              <a:ext uri="{FF2B5EF4-FFF2-40B4-BE49-F238E27FC236}">
                <a16:creationId xmlns:a16="http://schemas.microsoft.com/office/drawing/2014/main" id="{5BAF7D93-A4CE-4D2F-907C-EF1AB05C000B}"/>
              </a:ext>
            </a:extLst>
          </p:cNvPr>
          <p:cNvPicPr preferRelativeResize="0">
            <a:picLocks noChangeAspect="1"/>
          </p:cNvPicPr>
          <p:nvPr/>
        </p:nvPicPr>
        <p:blipFill rotWithShape="1">
          <a:blip r:embed="rId3">
            <a:alphaModFix/>
          </a:blip>
          <a:srcRect l="40455"/>
          <a:stretch/>
        </p:blipFill>
        <p:spPr>
          <a:xfrm>
            <a:off x="354" y="1935698"/>
            <a:ext cx="4101793" cy="3024000"/>
          </a:xfrm>
          <a:prstGeom prst="rect">
            <a:avLst/>
          </a:prstGeom>
          <a:noFill/>
          <a:ln>
            <a:noFill/>
          </a:ln>
        </p:spPr>
      </p:pic>
      <p:sp>
        <p:nvSpPr>
          <p:cNvPr id="6" name="Google Shape;253;p25">
            <a:extLst>
              <a:ext uri="{FF2B5EF4-FFF2-40B4-BE49-F238E27FC236}">
                <a16:creationId xmlns:a16="http://schemas.microsoft.com/office/drawing/2014/main" id="{490E8635-03D2-4225-9566-2401DC5FA532}"/>
              </a:ext>
            </a:extLst>
          </p:cNvPr>
          <p:cNvSpPr/>
          <p:nvPr/>
        </p:nvSpPr>
        <p:spPr>
          <a:xfrm>
            <a:off x="4102146" y="563508"/>
            <a:ext cx="4987263" cy="42243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300" b="1" dirty="0">
                <a:solidFill>
                  <a:srgbClr val="0070C0"/>
                </a:solidFill>
                <a:latin typeface="Calibri"/>
                <a:ea typeface="Calibri"/>
                <a:cs typeface="Calibri"/>
                <a:sym typeface="Calibri"/>
              </a:rPr>
              <a:t>Basic algorithm for categorical attributes</a:t>
            </a:r>
            <a:endParaRPr sz="1300" dirty="0">
              <a:solidFill>
                <a:srgbClr val="002060"/>
              </a:solidFill>
              <a:latin typeface="Calibri"/>
              <a:ea typeface="Calibri"/>
              <a:cs typeface="Calibri"/>
              <a:sym typeface="Calibri"/>
            </a:endParaRPr>
          </a:p>
          <a:p>
            <a:pPr marL="0" marR="0" lvl="0" indent="0" algn="just" rtl="0">
              <a:spcBef>
                <a:spcPts val="0"/>
              </a:spcBef>
              <a:spcAft>
                <a:spcPts val="0"/>
              </a:spcAft>
              <a:buNone/>
            </a:pPr>
            <a:endParaRPr lang="it" sz="1300" dirty="0">
              <a:solidFill>
                <a:srgbClr val="002060"/>
              </a:solidFill>
              <a:latin typeface="Calibri"/>
              <a:ea typeface="Calibri"/>
              <a:cs typeface="Calibri"/>
              <a:sym typeface="Calibri"/>
            </a:endParaRPr>
          </a:p>
          <a:p>
            <a:pPr marL="0" marR="0" lvl="0" indent="0" algn="just" rtl="0">
              <a:spcBef>
                <a:spcPts val="0"/>
              </a:spcBef>
              <a:spcAft>
                <a:spcPts val="0"/>
              </a:spcAft>
              <a:buNone/>
            </a:pPr>
            <a:r>
              <a:rPr lang="it" sz="1300" dirty="0">
                <a:solidFill>
                  <a:srgbClr val="002060"/>
                </a:solidFill>
                <a:latin typeface="Calibri"/>
                <a:ea typeface="Calibri"/>
                <a:cs typeface="Calibri"/>
                <a:sym typeface="Calibri"/>
              </a:rPr>
              <a:t>Top-down recursive divide-and-conquer manner</a:t>
            </a:r>
            <a:endParaRPr sz="1300" dirty="0">
              <a:solidFill>
                <a:srgbClr val="002060"/>
              </a:solidFill>
            </a:endParaRPr>
          </a:p>
          <a:p>
            <a:pPr marL="0" marR="0" lvl="0" indent="0" algn="just" rtl="0">
              <a:spcBef>
                <a:spcPts val="0"/>
              </a:spcBef>
              <a:spcAft>
                <a:spcPts val="0"/>
              </a:spcAft>
              <a:buNone/>
            </a:pPr>
            <a:endParaRPr sz="1300" dirty="0">
              <a:solidFill>
                <a:srgbClr val="002060"/>
              </a:solidFill>
              <a:latin typeface="Calibri"/>
              <a:ea typeface="Calibri"/>
              <a:cs typeface="Calibri"/>
              <a:sym typeface="Calibri"/>
            </a:endParaRPr>
          </a:p>
          <a:p>
            <a:pPr marL="0" marR="0" lvl="0" indent="0" algn="just" rtl="0">
              <a:spcBef>
                <a:spcPts val="0"/>
              </a:spcBef>
              <a:spcAft>
                <a:spcPts val="0"/>
              </a:spcAft>
              <a:buNone/>
            </a:pPr>
            <a:r>
              <a:rPr lang="it" sz="1300" dirty="0">
                <a:solidFill>
                  <a:srgbClr val="002060"/>
                </a:solidFill>
                <a:latin typeface="Calibri"/>
                <a:ea typeface="Calibri"/>
                <a:cs typeface="Calibri"/>
                <a:sym typeface="Calibri"/>
              </a:rPr>
              <a:t>• At start, all the (training) samples are at the root</a:t>
            </a:r>
            <a:endParaRPr sz="1300" dirty="0">
              <a:solidFill>
                <a:srgbClr val="002060"/>
              </a:solidFill>
            </a:endParaRPr>
          </a:p>
          <a:p>
            <a:pPr marL="0" marR="0" lvl="0" indent="0" algn="just" rtl="0">
              <a:spcBef>
                <a:spcPts val="0"/>
              </a:spcBef>
              <a:spcAft>
                <a:spcPts val="0"/>
              </a:spcAft>
              <a:buNone/>
            </a:pPr>
            <a:r>
              <a:rPr lang="it" sz="1300" dirty="0">
                <a:solidFill>
                  <a:srgbClr val="002060"/>
                </a:solidFill>
                <a:latin typeface="Calibri"/>
                <a:ea typeface="Calibri"/>
                <a:cs typeface="Calibri"/>
                <a:sym typeface="Calibri"/>
              </a:rPr>
              <a:t>• Examples are partitioned recursively based on test attributes</a:t>
            </a:r>
            <a:endParaRPr sz="1300" dirty="0">
              <a:solidFill>
                <a:srgbClr val="002060"/>
              </a:solidFill>
            </a:endParaRPr>
          </a:p>
          <a:p>
            <a:pPr marL="0" marR="0" lvl="0" indent="0" algn="just" rtl="0">
              <a:spcBef>
                <a:spcPts val="0"/>
              </a:spcBef>
              <a:spcAft>
                <a:spcPts val="0"/>
              </a:spcAft>
              <a:buNone/>
            </a:pPr>
            <a:r>
              <a:rPr lang="it" sz="1300" dirty="0">
                <a:solidFill>
                  <a:srgbClr val="002060"/>
                </a:solidFill>
                <a:latin typeface="Calibri"/>
                <a:ea typeface="Calibri"/>
                <a:cs typeface="Calibri"/>
                <a:sym typeface="Calibri"/>
              </a:rPr>
              <a:t>• Test attributes are selected on the basis of a heuristic or statistical measure (e.g., information gain) </a:t>
            </a:r>
            <a:endParaRPr sz="1300" dirty="0">
              <a:solidFill>
                <a:srgbClr val="002060"/>
              </a:solidFill>
              <a:latin typeface="Calibri"/>
              <a:ea typeface="Calibri"/>
              <a:cs typeface="Calibri"/>
              <a:sym typeface="Calibri"/>
            </a:endParaRPr>
          </a:p>
          <a:p>
            <a:pPr marL="0" marR="0" lvl="0" indent="0" algn="just" rtl="0">
              <a:spcBef>
                <a:spcPts val="0"/>
              </a:spcBef>
              <a:spcAft>
                <a:spcPts val="0"/>
              </a:spcAft>
              <a:buNone/>
            </a:pPr>
            <a:endParaRPr sz="1300" dirty="0">
              <a:solidFill>
                <a:srgbClr val="002060"/>
              </a:solidFill>
              <a:latin typeface="Calibri"/>
              <a:ea typeface="Calibri"/>
              <a:cs typeface="Calibri"/>
              <a:sym typeface="Calibri"/>
            </a:endParaRPr>
          </a:p>
          <a:p>
            <a:pPr marL="0" marR="0" lvl="0" indent="0" algn="just" rtl="0">
              <a:spcBef>
                <a:spcPts val="0"/>
              </a:spcBef>
              <a:spcAft>
                <a:spcPts val="0"/>
              </a:spcAft>
              <a:buNone/>
            </a:pPr>
            <a:r>
              <a:rPr lang="it" sz="1300" b="1" dirty="0">
                <a:solidFill>
                  <a:srgbClr val="0070C0"/>
                </a:solidFill>
                <a:latin typeface="Calibri"/>
                <a:ea typeface="Calibri"/>
                <a:cs typeface="Calibri"/>
                <a:sym typeface="Calibri"/>
              </a:rPr>
              <a:t>Conditions for stopping partitioning</a:t>
            </a:r>
            <a:endParaRPr sz="1300" dirty="0">
              <a:solidFill>
                <a:srgbClr val="0070C0"/>
              </a:solidFill>
            </a:endParaRPr>
          </a:p>
          <a:p>
            <a:pPr marL="0" marR="0" lvl="0" indent="0" algn="just" rtl="0">
              <a:spcBef>
                <a:spcPts val="0"/>
              </a:spcBef>
              <a:spcAft>
                <a:spcPts val="0"/>
              </a:spcAft>
              <a:buNone/>
            </a:pPr>
            <a:r>
              <a:rPr lang="it" sz="1300" dirty="0">
                <a:solidFill>
                  <a:srgbClr val="002060"/>
                </a:solidFill>
                <a:latin typeface="Calibri"/>
                <a:ea typeface="Calibri"/>
                <a:cs typeface="Calibri"/>
                <a:sym typeface="Calibri"/>
              </a:rPr>
              <a:t>• All samples for a given node belong to the same class</a:t>
            </a:r>
            <a:endParaRPr sz="1300" dirty="0">
              <a:solidFill>
                <a:srgbClr val="002060"/>
              </a:solidFill>
            </a:endParaRPr>
          </a:p>
          <a:p>
            <a:pPr marL="0" marR="0" lvl="0" indent="0" algn="just" rtl="0">
              <a:spcBef>
                <a:spcPts val="0"/>
              </a:spcBef>
              <a:spcAft>
                <a:spcPts val="0"/>
              </a:spcAft>
              <a:buNone/>
            </a:pPr>
            <a:r>
              <a:rPr lang="it" sz="1300" dirty="0">
                <a:solidFill>
                  <a:srgbClr val="002060"/>
                </a:solidFill>
                <a:latin typeface="Calibri"/>
                <a:ea typeface="Calibri"/>
                <a:cs typeface="Calibri"/>
                <a:sym typeface="Calibri"/>
              </a:rPr>
              <a:t>• There are no remaining attributes for further partitioning</a:t>
            </a:r>
            <a:endParaRPr sz="1300" dirty="0">
              <a:solidFill>
                <a:srgbClr val="002060"/>
              </a:solidFill>
            </a:endParaRPr>
          </a:p>
          <a:p>
            <a:pPr marL="0" marR="0" lvl="0" indent="0" algn="just" rtl="0">
              <a:spcBef>
                <a:spcPts val="0"/>
              </a:spcBef>
              <a:spcAft>
                <a:spcPts val="0"/>
              </a:spcAft>
              <a:buNone/>
            </a:pPr>
            <a:r>
              <a:rPr lang="it" sz="1300" dirty="0">
                <a:solidFill>
                  <a:srgbClr val="002060"/>
                </a:solidFill>
                <a:latin typeface="Calibri"/>
                <a:ea typeface="Calibri"/>
                <a:cs typeface="Calibri"/>
                <a:sym typeface="Calibri"/>
              </a:rPr>
              <a:t>• There are no samples left </a:t>
            </a:r>
            <a:endParaRPr sz="1300" dirty="0">
              <a:solidFill>
                <a:srgbClr val="002060"/>
              </a:solidFill>
              <a:latin typeface="Calibri"/>
              <a:ea typeface="Calibri"/>
              <a:cs typeface="Calibri"/>
              <a:sym typeface="Calibri"/>
            </a:endParaRPr>
          </a:p>
          <a:p>
            <a:pPr marL="0" marR="0" lvl="0" indent="0" algn="just" rtl="0">
              <a:spcBef>
                <a:spcPts val="0"/>
              </a:spcBef>
              <a:spcAft>
                <a:spcPts val="0"/>
              </a:spcAft>
              <a:buNone/>
            </a:pPr>
            <a:endParaRPr sz="1300" b="1" dirty="0">
              <a:solidFill>
                <a:srgbClr val="002060"/>
              </a:solidFill>
              <a:latin typeface="Calibri"/>
              <a:ea typeface="Calibri"/>
              <a:cs typeface="Calibri"/>
              <a:sym typeface="Calibri"/>
            </a:endParaRPr>
          </a:p>
          <a:p>
            <a:pPr marL="0" marR="0" lvl="0" indent="0" algn="just" rtl="0">
              <a:spcBef>
                <a:spcPts val="0"/>
              </a:spcBef>
              <a:spcAft>
                <a:spcPts val="0"/>
              </a:spcAft>
              <a:buNone/>
            </a:pPr>
            <a:r>
              <a:rPr lang="it" sz="1300" b="1" dirty="0">
                <a:solidFill>
                  <a:srgbClr val="0070C0"/>
                </a:solidFill>
                <a:latin typeface="Calibri"/>
                <a:ea typeface="Calibri"/>
                <a:cs typeface="Calibri"/>
                <a:sym typeface="Calibri"/>
              </a:rPr>
              <a:t>Attribute Selection </a:t>
            </a:r>
            <a:endParaRPr sz="1300" b="1" dirty="0">
              <a:solidFill>
                <a:srgbClr val="0070C0"/>
              </a:solidFill>
              <a:latin typeface="Calibri"/>
              <a:ea typeface="Calibri"/>
              <a:cs typeface="Calibri"/>
              <a:sym typeface="Calibri"/>
            </a:endParaRPr>
          </a:p>
          <a:p>
            <a:pPr marL="0" marR="0" lvl="0" indent="0" algn="just" rtl="0">
              <a:spcBef>
                <a:spcPts val="0"/>
              </a:spcBef>
              <a:spcAft>
                <a:spcPts val="0"/>
              </a:spcAft>
              <a:buNone/>
            </a:pPr>
            <a:r>
              <a:rPr lang="it" sz="1300" dirty="0">
                <a:solidFill>
                  <a:srgbClr val="002060"/>
                </a:solidFill>
                <a:latin typeface="Calibri"/>
                <a:ea typeface="Calibri"/>
                <a:cs typeface="Calibri"/>
                <a:sym typeface="Calibri"/>
              </a:rPr>
              <a:t>Measure </a:t>
            </a:r>
            <a:r>
              <a:rPr lang="it" sz="1300" u="sng" dirty="0">
                <a:solidFill>
                  <a:srgbClr val="002060"/>
                </a:solidFill>
                <a:latin typeface="Calibri"/>
                <a:ea typeface="Calibri"/>
                <a:cs typeface="Calibri"/>
                <a:sym typeface="Calibri"/>
              </a:rPr>
              <a:t>Information Gain</a:t>
            </a:r>
            <a:endParaRPr sz="1300" u="sng" dirty="0">
              <a:solidFill>
                <a:srgbClr val="00206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6" name="Google Shape;253;p25">
            <a:extLst>
              <a:ext uri="{FF2B5EF4-FFF2-40B4-BE49-F238E27FC236}">
                <a16:creationId xmlns:a16="http://schemas.microsoft.com/office/drawing/2014/main" id="{245C2426-6B9F-4C5B-942E-07B8F4232BE1}"/>
              </a:ext>
            </a:extLst>
          </p:cNvPr>
          <p:cNvSpPr/>
          <p:nvPr/>
        </p:nvSpPr>
        <p:spPr>
          <a:xfrm>
            <a:off x="81888" y="563508"/>
            <a:ext cx="9007522" cy="2889766"/>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b="1" dirty="0">
                <a:solidFill>
                  <a:srgbClr val="0070C0"/>
                </a:solidFill>
                <a:latin typeface="Calibri"/>
                <a:ea typeface="Calibri"/>
                <a:cs typeface="Calibri"/>
                <a:sym typeface="Calibri"/>
              </a:rPr>
              <a:t>Based on Nominal Attributes:</a:t>
            </a:r>
          </a:p>
          <a:p>
            <a:pPr marL="0" marR="0" lvl="0" indent="0" algn="just" rtl="0">
              <a:spcBef>
                <a:spcPts val="0"/>
              </a:spcBef>
              <a:spcAft>
                <a:spcPts val="0"/>
              </a:spcAft>
              <a:buNone/>
            </a:pPr>
            <a:endParaRPr lang="it" dirty="0">
              <a:solidFill>
                <a:srgbClr val="002060"/>
              </a:solidFill>
              <a:latin typeface="Calibri"/>
              <a:ea typeface="Calibri"/>
              <a:cs typeface="Calibri"/>
              <a:sym typeface="Calibri"/>
            </a:endParaRPr>
          </a:p>
          <a:p>
            <a:pPr marL="0" marR="0" lvl="0" indent="0" algn="just" rtl="0">
              <a:spcBef>
                <a:spcPts val="0"/>
              </a:spcBef>
              <a:spcAft>
                <a:spcPts val="0"/>
              </a:spcAft>
              <a:buNone/>
            </a:pPr>
            <a:endParaRPr lang="it" dirty="0">
              <a:solidFill>
                <a:srgbClr val="002060"/>
              </a:solidFill>
              <a:latin typeface="Calibri"/>
              <a:ea typeface="Calibri"/>
              <a:cs typeface="Calibri"/>
              <a:sym typeface="Calibri"/>
            </a:endParaRPr>
          </a:p>
          <a:p>
            <a:pPr marL="0" marR="0" lvl="0" indent="0" algn="just" rtl="0">
              <a:spcBef>
                <a:spcPts val="0"/>
              </a:spcBef>
              <a:spcAft>
                <a:spcPts val="0"/>
              </a:spcAft>
              <a:buNone/>
            </a:pPr>
            <a:endParaRPr lang="it" dirty="0">
              <a:solidFill>
                <a:srgbClr val="002060"/>
              </a:solidFill>
              <a:latin typeface="Calibri"/>
              <a:ea typeface="Calibri"/>
              <a:cs typeface="Calibri"/>
              <a:sym typeface="Calibri"/>
            </a:endParaRPr>
          </a:p>
          <a:p>
            <a:pPr algn="just"/>
            <a:r>
              <a:rPr lang="it" b="1" dirty="0">
                <a:solidFill>
                  <a:srgbClr val="0070C0"/>
                </a:solidFill>
                <a:latin typeface="Calibri"/>
                <a:ea typeface="Calibri"/>
                <a:cs typeface="Calibri"/>
                <a:sym typeface="Calibri"/>
              </a:rPr>
              <a:t>Based on Ordinal Attributes:</a:t>
            </a:r>
          </a:p>
          <a:p>
            <a:pPr marL="0" marR="0" lvl="0" indent="0" algn="just" rtl="0">
              <a:spcBef>
                <a:spcPts val="0"/>
              </a:spcBef>
              <a:spcAft>
                <a:spcPts val="0"/>
              </a:spcAft>
              <a:buNone/>
            </a:pPr>
            <a:endParaRPr lang="it" dirty="0">
              <a:solidFill>
                <a:srgbClr val="002060"/>
              </a:solidFill>
              <a:latin typeface="Calibri"/>
              <a:ea typeface="Calibri"/>
              <a:cs typeface="Calibri"/>
              <a:sym typeface="Calibri"/>
            </a:endParaRPr>
          </a:p>
          <a:p>
            <a:pPr marL="0" marR="0" lvl="0" indent="0" algn="just" rtl="0">
              <a:spcBef>
                <a:spcPts val="0"/>
              </a:spcBef>
              <a:spcAft>
                <a:spcPts val="0"/>
              </a:spcAft>
              <a:buNone/>
            </a:pPr>
            <a:endParaRPr lang="it-IT" dirty="0">
              <a:solidFill>
                <a:srgbClr val="002060"/>
              </a:solidFill>
              <a:latin typeface="Calibri"/>
              <a:ea typeface="Calibri"/>
              <a:cs typeface="Calibri"/>
              <a:sym typeface="Calibri"/>
            </a:endParaRPr>
          </a:p>
          <a:p>
            <a:pPr marL="0" marR="0" lvl="0" indent="0" algn="just" rtl="0">
              <a:spcBef>
                <a:spcPts val="0"/>
              </a:spcBef>
              <a:spcAft>
                <a:spcPts val="0"/>
              </a:spcAft>
              <a:buNone/>
            </a:pPr>
            <a:endParaRPr lang="it-IT" dirty="0">
              <a:solidFill>
                <a:srgbClr val="002060"/>
              </a:solidFill>
              <a:latin typeface="Calibri"/>
              <a:ea typeface="Calibri"/>
              <a:cs typeface="Calibri"/>
              <a:sym typeface="Calibri"/>
            </a:endParaRPr>
          </a:p>
          <a:p>
            <a:pPr marL="0" marR="0" lvl="0" indent="0" algn="just" rtl="0">
              <a:spcBef>
                <a:spcPts val="0"/>
              </a:spcBef>
              <a:spcAft>
                <a:spcPts val="0"/>
              </a:spcAft>
              <a:buNone/>
            </a:pPr>
            <a:endParaRPr lang="it-IT" dirty="0">
              <a:solidFill>
                <a:srgbClr val="002060"/>
              </a:solidFill>
              <a:latin typeface="Calibri"/>
              <a:ea typeface="Calibri"/>
              <a:cs typeface="Calibri"/>
              <a:sym typeface="Calibri"/>
            </a:endParaRPr>
          </a:p>
          <a:p>
            <a:pPr algn="just"/>
            <a:r>
              <a:rPr lang="it" b="1" dirty="0">
                <a:solidFill>
                  <a:srgbClr val="0070C0"/>
                </a:solidFill>
                <a:latin typeface="Calibri"/>
                <a:ea typeface="Calibri"/>
                <a:cs typeface="Calibri"/>
                <a:sym typeface="Calibri"/>
              </a:rPr>
              <a:t>Based on Continuos Attributes:</a:t>
            </a:r>
          </a:p>
          <a:p>
            <a:pPr algn="just"/>
            <a:r>
              <a:rPr lang="en-US" dirty="0">
                <a:solidFill>
                  <a:srgbClr val="002060"/>
                </a:solidFill>
                <a:latin typeface="Calibri"/>
                <a:ea typeface="Calibri"/>
                <a:cs typeface="Calibri"/>
                <a:sym typeface="Calibri"/>
              </a:rPr>
              <a:t>• </a:t>
            </a:r>
            <a:r>
              <a:rPr lang="en-US" u="sng" dirty="0">
                <a:solidFill>
                  <a:srgbClr val="002060"/>
                </a:solidFill>
                <a:latin typeface="Calibri"/>
                <a:ea typeface="Calibri"/>
                <a:cs typeface="Calibri"/>
                <a:sym typeface="Calibri"/>
              </a:rPr>
              <a:t>Discretization</a:t>
            </a:r>
            <a:r>
              <a:rPr lang="en-US" dirty="0">
                <a:solidFill>
                  <a:srgbClr val="002060"/>
                </a:solidFill>
                <a:latin typeface="Calibri"/>
                <a:ea typeface="Calibri"/>
                <a:cs typeface="Calibri"/>
                <a:sym typeface="Calibri"/>
              </a:rPr>
              <a:t>: producing an ordinal categorical attribute (static – once at the beginning – or dynamic – clustering, percentiles)</a:t>
            </a:r>
          </a:p>
          <a:p>
            <a:pPr algn="just"/>
            <a:r>
              <a:rPr lang="en-US" dirty="0">
                <a:solidFill>
                  <a:srgbClr val="002060"/>
                </a:solidFill>
                <a:latin typeface="Calibri"/>
                <a:ea typeface="Calibri"/>
                <a:cs typeface="Calibri"/>
                <a:sym typeface="Calibri"/>
              </a:rPr>
              <a:t>• Binary or multi-way </a:t>
            </a:r>
            <a:r>
              <a:rPr lang="en-US" u="sng" dirty="0">
                <a:solidFill>
                  <a:srgbClr val="002060"/>
                </a:solidFill>
                <a:latin typeface="Calibri"/>
                <a:ea typeface="Calibri"/>
                <a:cs typeface="Calibri"/>
                <a:sym typeface="Calibri"/>
              </a:rPr>
              <a:t>Decision</a:t>
            </a:r>
            <a:r>
              <a:rPr lang="en-US" dirty="0">
                <a:solidFill>
                  <a:srgbClr val="002060"/>
                </a:solidFill>
                <a:latin typeface="Calibri"/>
                <a:ea typeface="Calibri"/>
                <a:cs typeface="Calibri"/>
                <a:sym typeface="Calibri"/>
              </a:rPr>
              <a:t>: find the best cut among all possible splits</a:t>
            </a:r>
          </a:p>
          <a:p>
            <a:pPr algn="just"/>
            <a:endParaRPr lang="en-US" dirty="0">
              <a:solidFill>
                <a:srgbClr val="002060"/>
              </a:solidFill>
              <a:latin typeface="Calibri"/>
              <a:ea typeface="Calibri"/>
              <a:cs typeface="Calibri"/>
              <a:sym typeface="Calibri"/>
            </a:endParaRPr>
          </a:p>
          <a:p>
            <a:pPr marL="0" marR="0" lvl="0" indent="0" algn="just" rtl="0">
              <a:spcBef>
                <a:spcPts val="0"/>
              </a:spcBef>
              <a:spcAft>
                <a:spcPts val="0"/>
              </a:spcAft>
              <a:buNone/>
            </a:pPr>
            <a:endParaRPr lang="en-US" dirty="0">
              <a:solidFill>
                <a:srgbClr val="002060"/>
              </a:solidFill>
              <a:latin typeface="Calibri"/>
              <a:ea typeface="Calibri"/>
              <a:cs typeface="Calibri"/>
              <a:sym typeface="Calibri"/>
            </a:endParaRPr>
          </a:p>
        </p:txBody>
      </p:sp>
      <p:sp>
        <p:nvSpPr>
          <p:cNvPr id="265" name="Google Shape;265;p27"/>
          <p:cNvSpPr txBox="1">
            <a:spLocks noGrp="1"/>
          </p:cNvSpPr>
          <p:nvPr>
            <p:ph type="title"/>
          </p:nvPr>
        </p:nvSpPr>
        <p:spPr>
          <a:xfrm>
            <a:off x="-75" y="-81888"/>
            <a:ext cx="91440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dirty="0">
                <a:solidFill>
                  <a:srgbClr val="0070C0"/>
                </a:solidFill>
                <a:latin typeface="Calibri"/>
                <a:ea typeface="Calibri"/>
                <a:cs typeface="Calibri"/>
                <a:sym typeface="Calibri"/>
              </a:rPr>
              <a:t>Node-splitting</a:t>
            </a:r>
            <a:endParaRPr dirty="0">
              <a:solidFill>
                <a:srgbClr val="0070C0"/>
              </a:solidFill>
              <a:latin typeface="Calibri"/>
              <a:ea typeface="Calibri"/>
              <a:cs typeface="Calibri"/>
              <a:sym typeface="Calibri"/>
            </a:endParaRPr>
          </a:p>
        </p:txBody>
      </p:sp>
      <p:sp>
        <p:nvSpPr>
          <p:cNvPr id="267" name="Google Shape;267;p27"/>
          <p:cNvSpPr/>
          <p:nvPr/>
        </p:nvSpPr>
        <p:spPr>
          <a:xfrm>
            <a:off x="0" y="0"/>
            <a:ext cx="9144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8" name="Google Shape;268;p27"/>
          <p:cNvPicPr preferRelativeResize="0"/>
          <p:nvPr/>
        </p:nvPicPr>
        <p:blipFill rotWithShape="1">
          <a:blip r:embed="rId3">
            <a:alphaModFix/>
          </a:blip>
          <a:srcRect l="59252" t="69808" r="25059" b="17373"/>
          <a:stretch/>
        </p:blipFill>
        <p:spPr>
          <a:xfrm>
            <a:off x="5464147" y="558837"/>
            <a:ext cx="2331065" cy="809625"/>
          </a:xfrm>
          <a:prstGeom prst="rect">
            <a:avLst/>
          </a:prstGeom>
          <a:noFill/>
          <a:ln>
            <a:noFill/>
          </a:ln>
        </p:spPr>
      </p:pic>
      <p:pic>
        <p:nvPicPr>
          <p:cNvPr id="7" name="Google Shape;268;p27">
            <a:extLst>
              <a:ext uri="{FF2B5EF4-FFF2-40B4-BE49-F238E27FC236}">
                <a16:creationId xmlns:a16="http://schemas.microsoft.com/office/drawing/2014/main" id="{E477A8C3-1DF2-4A75-B8BA-F02C6F2CCCFD}"/>
              </a:ext>
            </a:extLst>
          </p:cNvPr>
          <p:cNvPicPr preferRelativeResize="0"/>
          <p:nvPr/>
        </p:nvPicPr>
        <p:blipFill rotWithShape="1">
          <a:blip r:embed="rId3">
            <a:alphaModFix/>
          </a:blip>
          <a:srcRect l="42503" t="41003" r="42175" b="46178"/>
          <a:stretch/>
        </p:blipFill>
        <p:spPr>
          <a:xfrm>
            <a:off x="2800275" y="640725"/>
            <a:ext cx="2276550" cy="809625"/>
          </a:xfrm>
          <a:prstGeom prst="rect">
            <a:avLst/>
          </a:prstGeom>
          <a:noFill/>
          <a:ln>
            <a:noFill/>
          </a:ln>
        </p:spPr>
      </p:pic>
      <p:pic>
        <p:nvPicPr>
          <p:cNvPr id="8" name="Google Shape;275;p28">
            <a:extLst>
              <a:ext uri="{FF2B5EF4-FFF2-40B4-BE49-F238E27FC236}">
                <a16:creationId xmlns:a16="http://schemas.microsoft.com/office/drawing/2014/main" id="{2BAEE9CB-0BBB-4A89-931D-DC1EFCA4876B}"/>
              </a:ext>
            </a:extLst>
          </p:cNvPr>
          <p:cNvPicPr preferRelativeResize="0"/>
          <p:nvPr/>
        </p:nvPicPr>
        <p:blipFill rotWithShape="1">
          <a:blip r:embed="rId4">
            <a:alphaModFix/>
          </a:blip>
          <a:srcRect l="43094" t="39282" r="42048" b="47803"/>
          <a:stretch/>
        </p:blipFill>
        <p:spPr>
          <a:xfrm>
            <a:off x="2981325" y="1607174"/>
            <a:ext cx="2095500" cy="809625"/>
          </a:xfrm>
          <a:prstGeom prst="rect">
            <a:avLst/>
          </a:prstGeom>
          <a:noFill/>
          <a:ln>
            <a:noFill/>
          </a:ln>
        </p:spPr>
      </p:pic>
      <p:pic>
        <p:nvPicPr>
          <p:cNvPr id="9" name="Google Shape;275;p28">
            <a:extLst>
              <a:ext uri="{FF2B5EF4-FFF2-40B4-BE49-F238E27FC236}">
                <a16:creationId xmlns:a16="http://schemas.microsoft.com/office/drawing/2014/main" id="{19B6599C-1A67-4E6F-A41E-D3AB04E5D994}"/>
              </a:ext>
            </a:extLst>
          </p:cNvPr>
          <p:cNvPicPr preferRelativeResize="0"/>
          <p:nvPr/>
        </p:nvPicPr>
        <p:blipFill rotWithShape="1">
          <a:blip r:embed="rId4">
            <a:alphaModFix/>
          </a:blip>
          <a:srcRect l="29250" t="64429" r="52786" b="22656"/>
          <a:stretch/>
        </p:blipFill>
        <p:spPr>
          <a:xfrm>
            <a:off x="5316193" y="1639860"/>
            <a:ext cx="2533650" cy="809625"/>
          </a:xfrm>
          <a:prstGeom prst="rect">
            <a:avLst/>
          </a:prstGeom>
          <a:noFill/>
          <a:ln>
            <a:noFill/>
          </a:ln>
        </p:spPr>
      </p:pic>
      <p:pic>
        <p:nvPicPr>
          <p:cNvPr id="10" name="Google Shape;283;p29">
            <a:extLst>
              <a:ext uri="{FF2B5EF4-FFF2-40B4-BE49-F238E27FC236}">
                <a16:creationId xmlns:a16="http://schemas.microsoft.com/office/drawing/2014/main" id="{6F884B7E-0347-4BE6-AABD-1D98A1BEBFC6}"/>
              </a:ext>
            </a:extLst>
          </p:cNvPr>
          <p:cNvPicPr preferRelativeResize="0"/>
          <p:nvPr/>
        </p:nvPicPr>
        <p:blipFill rotWithShape="1">
          <a:blip r:embed="rId5">
            <a:alphaModFix/>
          </a:blip>
          <a:srcRect l="29363" t="36062" r="23894" b="27428"/>
          <a:stretch/>
        </p:blipFill>
        <p:spPr>
          <a:xfrm>
            <a:off x="2462887" y="3453275"/>
            <a:ext cx="4656376" cy="15460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1"/>
          <p:cNvSpPr txBox="1">
            <a:spLocks noGrp="1"/>
          </p:cNvSpPr>
          <p:nvPr>
            <p:ph type="title"/>
          </p:nvPr>
        </p:nvSpPr>
        <p:spPr>
          <a:xfrm>
            <a:off x="-75" y="0"/>
            <a:ext cx="91440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dirty="0">
                <a:solidFill>
                  <a:srgbClr val="0070C0"/>
                </a:solidFill>
                <a:latin typeface="Calibri"/>
                <a:ea typeface="Calibri"/>
                <a:cs typeface="Calibri"/>
                <a:sym typeface="Calibri"/>
              </a:rPr>
              <a:t>How to split</a:t>
            </a:r>
            <a:endParaRPr dirty="0">
              <a:solidFill>
                <a:srgbClr val="0070C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00" name="Google Shape;300;p31"/>
              <p:cNvSpPr/>
              <p:nvPr/>
            </p:nvSpPr>
            <p:spPr>
              <a:xfrm>
                <a:off x="29162" y="627533"/>
                <a:ext cx="8935200" cy="431594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dirty="0">
                    <a:solidFill>
                      <a:srgbClr val="002060"/>
                    </a:solidFill>
                    <a:latin typeface="Calibri"/>
                    <a:ea typeface="Calibri"/>
                    <a:cs typeface="Calibri"/>
                    <a:sym typeface="Calibri"/>
                  </a:rPr>
                  <a:t>Simplified approach: </a:t>
                </a:r>
                <a:endParaRPr lang="it-IT" dirty="0">
                  <a:solidFill>
                    <a:srgbClr val="002060"/>
                  </a:solidFill>
                </a:endParaRPr>
              </a:p>
              <a:p>
                <a:pPr marL="180975" marR="0" lvl="0" indent="-180975" algn="just" rtl="0">
                  <a:spcBef>
                    <a:spcPts val="0"/>
                  </a:spcBef>
                  <a:spcAft>
                    <a:spcPts val="0"/>
                  </a:spcAft>
                  <a:buFont typeface="Arial" panose="020B0604020202020204" pitchFamily="34" charset="0"/>
                  <a:buChar char="•"/>
                </a:pPr>
                <a:r>
                  <a:rPr lang="it-IT" dirty="0">
                    <a:solidFill>
                      <a:srgbClr val="002060"/>
                    </a:solidFill>
                    <a:latin typeface="Calibri"/>
                    <a:ea typeface="Calibri"/>
                    <a:cs typeface="Calibri"/>
                    <a:sym typeface="Calibri"/>
                  </a:rPr>
                  <a:t>Nodes with </a:t>
                </a:r>
                <a:r>
                  <a:rPr lang="it-IT" b="1" dirty="0">
                    <a:solidFill>
                      <a:srgbClr val="0070C0"/>
                    </a:solidFill>
                    <a:latin typeface="Calibri"/>
                    <a:ea typeface="Calibri"/>
                    <a:cs typeface="Calibri"/>
                    <a:sym typeface="Calibri"/>
                  </a:rPr>
                  <a:t>homogeneous </a:t>
                </a:r>
                <a:r>
                  <a:rPr lang="it-IT" dirty="0">
                    <a:solidFill>
                      <a:srgbClr val="002060"/>
                    </a:solidFill>
                    <a:latin typeface="Calibri"/>
                    <a:ea typeface="Calibri"/>
                    <a:cs typeface="Calibri"/>
                    <a:sym typeface="Calibri"/>
                  </a:rPr>
                  <a:t>class distribution are preferred</a:t>
                </a:r>
              </a:p>
              <a:p>
                <a:pPr marL="180975" marR="0" lvl="0" indent="-180975" algn="just" rtl="0">
                  <a:spcBef>
                    <a:spcPts val="0"/>
                  </a:spcBef>
                  <a:spcAft>
                    <a:spcPts val="0"/>
                  </a:spcAft>
                  <a:buFont typeface="Arial" panose="020B0604020202020204" pitchFamily="34" charset="0"/>
                  <a:buChar char="•"/>
                </a:pPr>
                <a:r>
                  <a:rPr lang="it-IT" dirty="0">
                    <a:solidFill>
                      <a:srgbClr val="002060"/>
                    </a:solidFill>
                    <a:latin typeface="Calibri"/>
                    <a:ea typeface="Calibri"/>
                    <a:cs typeface="Calibri"/>
                    <a:sym typeface="Calibri"/>
                  </a:rPr>
                  <a:t>Node impurity measure (prevent ambiguity in the decision flow)</a:t>
                </a:r>
              </a:p>
              <a:p>
                <a:pPr marR="0" lvl="0" algn="just" rtl="0">
                  <a:spcBef>
                    <a:spcPts val="0"/>
                  </a:spcBef>
                  <a:spcAft>
                    <a:spcPts val="0"/>
                  </a:spcAft>
                </a:pPr>
                <a:endParaRPr lang="it-IT" dirty="0">
                  <a:solidFill>
                    <a:srgbClr val="002060"/>
                  </a:solidFill>
                  <a:latin typeface="Calibri"/>
                  <a:ea typeface="Calibri"/>
                  <a:cs typeface="Calibri"/>
                  <a:sym typeface="Calibri"/>
                </a:endParaRPr>
              </a:p>
              <a:p>
                <a:pPr marR="0" lvl="0" algn="just" rtl="0">
                  <a:spcBef>
                    <a:spcPts val="0"/>
                  </a:spcBef>
                  <a:spcAft>
                    <a:spcPts val="0"/>
                  </a:spcAft>
                </a:pPr>
                <a:r>
                  <a:rPr lang="en-US" dirty="0">
                    <a:solidFill>
                      <a:srgbClr val="002060"/>
                    </a:solidFill>
                    <a:latin typeface="Calibri"/>
                    <a:ea typeface="Calibri"/>
                    <a:cs typeface="Calibri"/>
                    <a:sym typeface="Calibri"/>
                  </a:rPr>
                  <a:t>Going deeper: information measured as (binary) entropy      </a:t>
                </a:r>
                <a14:m>
                  <m:oMath xmlns:m="http://schemas.openxmlformats.org/officeDocument/2006/math">
                    <m:r>
                      <a:rPr lang="it-IT" sz="1600" b="0" i="1" smtClean="0">
                        <a:solidFill>
                          <a:srgbClr val="002060"/>
                        </a:solidFill>
                        <a:latin typeface="Cambria Math" panose="02040503050406030204" pitchFamily="18" charset="0"/>
                        <a:ea typeface="Calibri"/>
                        <a:cs typeface="Calibri"/>
                        <a:sym typeface="Calibri"/>
                      </a:rPr>
                      <m:t>𝐼</m:t>
                    </m:r>
                    <m:d>
                      <m:dPr>
                        <m:ctrlPr>
                          <a:rPr lang="it-IT" sz="1600" b="0" i="1" smtClean="0">
                            <a:solidFill>
                              <a:srgbClr val="002060"/>
                            </a:solidFill>
                            <a:latin typeface="Cambria Math" panose="02040503050406030204" pitchFamily="18" charset="0"/>
                            <a:ea typeface="Calibri"/>
                            <a:cs typeface="Calibri"/>
                            <a:sym typeface="Calibri"/>
                          </a:rPr>
                        </m:ctrlPr>
                      </m:dPr>
                      <m:e>
                        <m:r>
                          <a:rPr lang="it-IT" sz="1600" b="0" i="1" smtClean="0">
                            <a:solidFill>
                              <a:srgbClr val="002060"/>
                            </a:solidFill>
                            <a:latin typeface="Cambria Math" panose="02040503050406030204" pitchFamily="18" charset="0"/>
                            <a:ea typeface="Calibri"/>
                            <a:cs typeface="Calibri"/>
                            <a:sym typeface="Calibri"/>
                          </a:rPr>
                          <m:t>𝑝</m:t>
                        </m:r>
                        <m:r>
                          <a:rPr lang="it-IT" sz="1600" b="0" i="1" smtClean="0">
                            <a:solidFill>
                              <a:srgbClr val="002060"/>
                            </a:solidFill>
                            <a:latin typeface="Cambria Math" panose="02040503050406030204" pitchFamily="18" charset="0"/>
                            <a:ea typeface="Calibri"/>
                            <a:cs typeface="Calibri"/>
                            <a:sym typeface="Calibri"/>
                          </a:rPr>
                          <m:t>,</m:t>
                        </m:r>
                        <m:r>
                          <a:rPr lang="it-IT" sz="1600" b="0" i="1" smtClean="0">
                            <a:solidFill>
                              <a:srgbClr val="002060"/>
                            </a:solidFill>
                            <a:latin typeface="Cambria Math" panose="02040503050406030204" pitchFamily="18" charset="0"/>
                            <a:ea typeface="Calibri"/>
                            <a:cs typeface="Calibri"/>
                            <a:sym typeface="Calibri"/>
                          </a:rPr>
                          <m:t>𝑛</m:t>
                        </m:r>
                      </m:e>
                    </m:d>
                    <m:r>
                      <a:rPr lang="ar-AE" sz="1600" i="1" smtClean="0">
                        <a:solidFill>
                          <a:srgbClr val="002060"/>
                        </a:solidFill>
                        <a:latin typeface="Cambria Math" panose="02040503050406030204" pitchFamily="18" charset="0"/>
                        <a:ea typeface="Calibri"/>
                        <a:cs typeface="Calibri"/>
                        <a:sym typeface="Calibri"/>
                      </a:rPr>
                      <m:t>=</m:t>
                    </m:r>
                    <m:r>
                      <a:rPr lang="it-IT" sz="1600" b="0" i="1" smtClean="0">
                        <a:solidFill>
                          <a:srgbClr val="002060"/>
                        </a:solidFill>
                        <a:latin typeface="Cambria Math" panose="02040503050406030204" pitchFamily="18" charset="0"/>
                        <a:ea typeface="Calibri"/>
                        <a:cs typeface="Calibri"/>
                        <a:sym typeface="Calibri"/>
                      </a:rPr>
                      <m:t>−</m:t>
                    </m:r>
                    <m:f>
                      <m:fPr>
                        <m:ctrlPr>
                          <a:rPr lang="ar-AE" sz="1600" i="1" smtClean="0">
                            <a:solidFill>
                              <a:srgbClr val="002060"/>
                            </a:solidFill>
                            <a:latin typeface="Cambria Math" panose="02040503050406030204" pitchFamily="18" charset="0"/>
                            <a:ea typeface="Calibri"/>
                            <a:cs typeface="Calibri"/>
                            <a:sym typeface="Calibri"/>
                          </a:rPr>
                        </m:ctrlPr>
                      </m:fPr>
                      <m:num>
                        <m:r>
                          <a:rPr lang="it-IT" sz="1600" b="0" i="1" smtClean="0">
                            <a:solidFill>
                              <a:srgbClr val="002060"/>
                            </a:solidFill>
                            <a:latin typeface="Cambria Math" panose="02040503050406030204" pitchFamily="18" charset="0"/>
                            <a:ea typeface="Calibri"/>
                            <a:cs typeface="Calibri"/>
                            <a:sym typeface="Calibri"/>
                          </a:rPr>
                          <m:t>𝑝</m:t>
                        </m:r>
                      </m:num>
                      <m:den>
                        <m:r>
                          <a:rPr lang="it-IT" sz="1600" b="0" i="1" smtClean="0">
                            <a:solidFill>
                              <a:srgbClr val="002060"/>
                            </a:solidFill>
                            <a:latin typeface="Cambria Math" panose="02040503050406030204" pitchFamily="18" charset="0"/>
                            <a:ea typeface="Calibri"/>
                            <a:cs typeface="Calibri"/>
                            <a:sym typeface="Calibri"/>
                          </a:rPr>
                          <m:t>𝑝</m:t>
                        </m:r>
                        <m:r>
                          <a:rPr lang="it-IT" sz="1600" b="0" i="1" smtClean="0">
                            <a:solidFill>
                              <a:srgbClr val="002060"/>
                            </a:solidFill>
                            <a:latin typeface="Cambria Math" panose="02040503050406030204" pitchFamily="18" charset="0"/>
                            <a:ea typeface="Calibri"/>
                            <a:cs typeface="Calibri"/>
                            <a:sym typeface="Calibri"/>
                          </a:rPr>
                          <m:t>+</m:t>
                        </m:r>
                        <m:r>
                          <a:rPr lang="it-IT" sz="1600" b="0" i="1" smtClean="0">
                            <a:solidFill>
                              <a:srgbClr val="002060"/>
                            </a:solidFill>
                            <a:latin typeface="Cambria Math" panose="02040503050406030204" pitchFamily="18" charset="0"/>
                            <a:ea typeface="Calibri"/>
                            <a:cs typeface="Calibri"/>
                            <a:sym typeface="Calibri"/>
                          </a:rPr>
                          <m:t>𝑛</m:t>
                        </m:r>
                      </m:den>
                    </m:f>
                    <m:sSub>
                      <m:sSubPr>
                        <m:ctrlPr>
                          <a:rPr lang="ar-AE" sz="1600" i="1" smtClean="0">
                            <a:solidFill>
                              <a:srgbClr val="002060"/>
                            </a:solidFill>
                            <a:latin typeface="Cambria Math" panose="02040503050406030204" pitchFamily="18" charset="0"/>
                            <a:cs typeface="Calibri"/>
                            <a:sym typeface="Calibri"/>
                          </a:rPr>
                        </m:ctrlPr>
                      </m:sSubPr>
                      <m:e>
                        <m:r>
                          <a:rPr lang="it-IT" sz="1600" b="0" i="1" smtClean="0">
                            <a:solidFill>
                              <a:srgbClr val="002060"/>
                            </a:solidFill>
                            <a:latin typeface="Cambria Math" panose="02040503050406030204" pitchFamily="18" charset="0"/>
                            <a:cs typeface="Calibri"/>
                            <a:sym typeface="Calibri"/>
                          </a:rPr>
                          <m:t>𝑙𝑜𝑔</m:t>
                        </m:r>
                      </m:e>
                      <m:sub>
                        <m:r>
                          <a:rPr lang="it-IT" sz="1600" b="0" i="1" smtClean="0">
                            <a:solidFill>
                              <a:srgbClr val="002060"/>
                            </a:solidFill>
                            <a:latin typeface="Cambria Math" panose="02040503050406030204" pitchFamily="18" charset="0"/>
                            <a:cs typeface="Calibri"/>
                            <a:sym typeface="Calibri"/>
                          </a:rPr>
                          <m:t>2</m:t>
                        </m:r>
                      </m:sub>
                    </m:sSub>
                    <m:f>
                      <m:fPr>
                        <m:ctrlPr>
                          <a:rPr lang="ar-AE" sz="1600" i="1" smtClean="0">
                            <a:solidFill>
                              <a:srgbClr val="002060"/>
                            </a:solidFill>
                            <a:latin typeface="Cambria Math" panose="02040503050406030204" pitchFamily="18" charset="0"/>
                            <a:cs typeface="Calibri"/>
                            <a:sym typeface="Calibri"/>
                          </a:rPr>
                        </m:ctrlPr>
                      </m:fPr>
                      <m:num>
                        <m:r>
                          <a:rPr lang="it-IT" sz="1600" b="0" i="1" smtClean="0">
                            <a:solidFill>
                              <a:srgbClr val="002060"/>
                            </a:solidFill>
                            <a:latin typeface="Cambria Math" panose="02040503050406030204" pitchFamily="18" charset="0"/>
                            <a:cs typeface="Calibri"/>
                            <a:sym typeface="Calibri"/>
                          </a:rPr>
                          <m:t>𝑝</m:t>
                        </m:r>
                      </m:num>
                      <m:den>
                        <m:r>
                          <a:rPr lang="it-IT" sz="1600" b="0" i="1" smtClean="0">
                            <a:solidFill>
                              <a:srgbClr val="002060"/>
                            </a:solidFill>
                            <a:latin typeface="Cambria Math" panose="02040503050406030204" pitchFamily="18" charset="0"/>
                            <a:cs typeface="Calibri"/>
                            <a:sym typeface="Calibri"/>
                          </a:rPr>
                          <m:t>𝑝</m:t>
                        </m:r>
                        <m:r>
                          <a:rPr lang="it-IT" sz="1600" b="0" i="1" smtClean="0">
                            <a:solidFill>
                              <a:srgbClr val="002060"/>
                            </a:solidFill>
                            <a:latin typeface="Cambria Math" panose="02040503050406030204" pitchFamily="18" charset="0"/>
                            <a:cs typeface="Calibri"/>
                            <a:sym typeface="Calibri"/>
                          </a:rPr>
                          <m:t>+</m:t>
                        </m:r>
                        <m:r>
                          <a:rPr lang="it-IT" sz="1600" b="0" i="1" smtClean="0">
                            <a:solidFill>
                              <a:srgbClr val="002060"/>
                            </a:solidFill>
                            <a:latin typeface="Cambria Math" panose="02040503050406030204" pitchFamily="18" charset="0"/>
                            <a:cs typeface="Calibri"/>
                            <a:sym typeface="Calibri"/>
                          </a:rPr>
                          <m:t>𝑛</m:t>
                        </m:r>
                      </m:den>
                    </m:f>
                    <m:r>
                      <a:rPr lang="it-IT" sz="1600" b="0" i="1" smtClean="0">
                        <a:solidFill>
                          <a:srgbClr val="002060"/>
                        </a:solidFill>
                        <a:latin typeface="Cambria Math" panose="02040503050406030204" pitchFamily="18" charset="0"/>
                        <a:cs typeface="Calibri"/>
                        <a:sym typeface="Calibri"/>
                      </a:rPr>
                      <m:t>−</m:t>
                    </m:r>
                    <m:f>
                      <m:fPr>
                        <m:ctrlPr>
                          <a:rPr lang="it-IT" sz="1600" b="0" i="1" smtClean="0">
                            <a:solidFill>
                              <a:srgbClr val="002060"/>
                            </a:solidFill>
                            <a:latin typeface="Cambria Math" panose="02040503050406030204" pitchFamily="18" charset="0"/>
                            <a:cs typeface="Calibri"/>
                            <a:sym typeface="Calibri"/>
                          </a:rPr>
                        </m:ctrlPr>
                      </m:fPr>
                      <m:num>
                        <m:r>
                          <a:rPr lang="it-IT" sz="1600" b="0" i="1" smtClean="0">
                            <a:solidFill>
                              <a:srgbClr val="002060"/>
                            </a:solidFill>
                            <a:latin typeface="Cambria Math" panose="02040503050406030204" pitchFamily="18" charset="0"/>
                            <a:cs typeface="Calibri"/>
                            <a:sym typeface="Calibri"/>
                          </a:rPr>
                          <m:t>𝑛</m:t>
                        </m:r>
                      </m:num>
                      <m:den>
                        <m:r>
                          <a:rPr lang="it-IT" sz="1600" b="0" i="1" smtClean="0">
                            <a:solidFill>
                              <a:srgbClr val="002060"/>
                            </a:solidFill>
                            <a:latin typeface="Cambria Math" panose="02040503050406030204" pitchFamily="18" charset="0"/>
                            <a:cs typeface="Calibri"/>
                            <a:sym typeface="Calibri"/>
                          </a:rPr>
                          <m:t>𝑝</m:t>
                        </m:r>
                        <m:r>
                          <a:rPr lang="it-IT" sz="1600" b="0" i="1" smtClean="0">
                            <a:solidFill>
                              <a:srgbClr val="002060"/>
                            </a:solidFill>
                            <a:latin typeface="Cambria Math" panose="02040503050406030204" pitchFamily="18" charset="0"/>
                            <a:cs typeface="Calibri"/>
                            <a:sym typeface="Calibri"/>
                          </a:rPr>
                          <m:t>+</m:t>
                        </m:r>
                        <m:r>
                          <a:rPr lang="it-IT" sz="1600" b="0" i="1" smtClean="0">
                            <a:solidFill>
                              <a:srgbClr val="002060"/>
                            </a:solidFill>
                            <a:latin typeface="Cambria Math" panose="02040503050406030204" pitchFamily="18" charset="0"/>
                            <a:cs typeface="Calibri"/>
                            <a:sym typeface="Calibri"/>
                          </a:rPr>
                          <m:t>𝑛</m:t>
                        </m:r>
                      </m:den>
                    </m:f>
                    <m:sSub>
                      <m:sSubPr>
                        <m:ctrlPr>
                          <a:rPr lang="it-IT" sz="1600" b="0" i="1" smtClean="0">
                            <a:solidFill>
                              <a:srgbClr val="002060"/>
                            </a:solidFill>
                            <a:latin typeface="Cambria Math" panose="02040503050406030204" pitchFamily="18" charset="0"/>
                            <a:cs typeface="Calibri"/>
                            <a:sym typeface="Calibri"/>
                          </a:rPr>
                        </m:ctrlPr>
                      </m:sSubPr>
                      <m:e>
                        <m:r>
                          <a:rPr lang="it-IT" sz="1600" b="0" i="1" smtClean="0">
                            <a:solidFill>
                              <a:srgbClr val="002060"/>
                            </a:solidFill>
                            <a:latin typeface="Cambria Math" panose="02040503050406030204" pitchFamily="18" charset="0"/>
                            <a:cs typeface="Calibri"/>
                            <a:sym typeface="Calibri"/>
                          </a:rPr>
                          <m:t>𝑙𝑜𝑔</m:t>
                        </m:r>
                      </m:e>
                      <m:sub>
                        <m:r>
                          <a:rPr lang="it-IT" sz="1600" b="0" i="1" smtClean="0">
                            <a:solidFill>
                              <a:srgbClr val="002060"/>
                            </a:solidFill>
                            <a:latin typeface="Cambria Math" panose="02040503050406030204" pitchFamily="18" charset="0"/>
                            <a:cs typeface="Calibri"/>
                            <a:sym typeface="Calibri"/>
                          </a:rPr>
                          <m:t>2</m:t>
                        </m:r>
                      </m:sub>
                    </m:sSub>
                    <m:f>
                      <m:fPr>
                        <m:ctrlPr>
                          <a:rPr lang="ar-AE" sz="1600" i="1" smtClean="0">
                            <a:solidFill>
                              <a:srgbClr val="002060"/>
                            </a:solidFill>
                            <a:latin typeface="Cambria Math" panose="02040503050406030204" pitchFamily="18" charset="0"/>
                            <a:ea typeface="Calibri"/>
                            <a:cs typeface="Calibri"/>
                            <a:sym typeface="Calibri"/>
                          </a:rPr>
                        </m:ctrlPr>
                      </m:fPr>
                      <m:num>
                        <m:r>
                          <a:rPr lang="ar-AE" sz="1600" i="1" smtClean="0">
                            <a:solidFill>
                              <a:srgbClr val="002060"/>
                            </a:solidFill>
                            <a:latin typeface="Cambria Math" panose="02040503050406030204" pitchFamily="18" charset="0"/>
                            <a:ea typeface="Calibri"/>
                            <a:cs typeface="Calibri"/>
                            <a:sym typeface="Calibri"/>
                          </a:rPr>
                          <m:t>𝑛</m:t>
                        </m:r>
                      </m:num>
                      <m:den>
                        <m:r>
                          <a:rPr lang="it-IT" sz="1600" b="0" i="1" smtClean="0">
                            <a:solidFill>
                              <a:srgbClr val="002060"/>
                            </a:solidFill>
                            <a:latin typeface="Cambria Math" panose="02040503050406030204" pitchFamily="18" charset="0"/>
                            <a:ea typeface="Calibri"/>
                            <a:cs typeface="Calibri"/>
                            <a:sym typeface="Calibri"/>
                          </a:rPr>
                          <m:t>𝑝</m:t>
                        </m:r>
                        <m:r>
                          <a:rPr lang="it-IT" sz="1600" b="0" i="1" smtClean="0">
                            <a:solidFill>
                              <a:srgbClr val="002060"/>
                            </a:solidFill>
                            <a:latin typeface="Cambria Math" panose="02040503050406030204" pitchFamily="18" charset="0"/>
                            <a:ea typeface="Calibri"/>
                            <a:cs typeface="Calibri"/>
                            <a:sym typeface="Calibri"/>
                          </a:rPr>
                          <m:t>+</m:t>
                        </m:r>
                        <m:r>
                          <a:rPr lang="it-IT" sz="1600" b="0" i="1" smtClean="0">
                            <a:solidFill>
                              <a:srgbClr val="002060"/>
                            </a:solidFill>
                            <a:latin typeface="Cambria Math" panose="02040503050406030204" pitchFamily="18" charset="0"/>
                            <a:ea typeface="Calibri"/>
                            <a:cs typeface="Calibri"/>
                            <a:sym typeface="Calibri"/>
                          </a:rPr>
                          <m:t>𝑛</m:t>
                        </m:r>
                      </m:den>
                    </m:f>
                  </m:oMath>
                </a14:m>
                <a:endParaRPr lang="it-IT" sz="1600" dirty="0">
                  <a:solidFill>
                    <a:srgbClr val="002060"/>
                  </a:solidFill>
                  <a:latin typeface="Calibri"/>
                  <a:ea typeface="Calibri"/>
                  <a:cs typeface="Calibri"/>
                  <a:sym typeface="Calibri"/>
                </a:endParaRPr>
              </a:p>
              <a:p>
                <a:pPr marR="0" lvl="0" algn="just" rtl="0">
                  <a:spcBef>
                    <a:spcPts val="0"/>
                  </a:spcBef>
                  <a:spcAft>
                    <a:spcPts val="0"/>
                  </a:spcAft>
                </a:pPr>
                <a:r>
                  <a:rPr lang="en-US" dirty="0">
                    <a:solidFill>
                      <a:srgbClr val="002060"/>
                    </a:solidFill>
                    <a:latin typeface="Calibri"/>
                    <a:ea typeface="Calibri"/>
                    <a:cs typeface="Calibri"/>
                    <a:sym typeface="Calibri"/>
                  </a:rPr>
                  <a:t>where we are assuming: </a:t>
                </a:r>
              </a:p>
              <a:p>
                <a:pPr marR="0" lvl="0" algn="just" rtl="0">
                  <a:spcBef>
                    <a:spcPts val="0"/>
                  </a:spcBef>
                  <a:spcAft>
                    <a:spcPts val="0"/>
                  </a:spcAft>
                </a:pPr>
                <a:r>
                  <a:rPr lang="en-US" dirty="0">
                    <a:solidFill>
                      <a:srgbClr val="002060"/>
                    </a:solidFill>
                    <a:latin typeface="Calibri"/>
                    <a:ea typeface="Calibri"/>
                    <a:cs typeface="Calibri"/>
                    <a:sym typeface="Calibri"/>
                  </a:rPr>
                  <a:t>	(1) two classes (</a:t>
                </a:r>
                <a:r>
                  <a:rPr lang="en-US" b="1" dirty="0">
                    <a:solidFill>
                      <a:srgbClr val="002060"/>
                    </a:solidFill>
                    <a:latin typeface="Calibri"/>
                    <a:ea typeface="Calibri"/>
                    <a:cs typeface="Calibri"/>
                    <a:sym typeface="Calibri"/>
                  </a:rPr>
                  <a:t>P</a:t>
                </a:r>
                <a:r>
                  <a:rPr lang="en-US" dirty="0">
                    <a:solidFill>
                      <a:srgbClr val="002060"/>
                    </a:solidFill>
                    <a:latin typeface="Calibri"/>
                    <a:ea typeface="Calibri"/>
                    <a:cs typeface="Calibri"/>
                    <a:sym typeface="Calibri"/>
                  </a:rPr>
                  <a:t> and </a:t>
                </a:r>
                <a:r>
                  <a:rPr lang="en-US" b="1" dirty="0">
                    <a:solidFill>
                      <a:srgbClr val="002060"/>
                    </a:solidFill>
                    <a:latin typeface="Calibri"/>
                    <a:ea typeface="Calibri"/>
                    <a:cs typeface="Calibri"/>
                    <a:sym typeface="Calibri"/>
                  </a:rPr>
                  <a:t>N</a:t>
                </a:r>
                <a:r>
                  <a:rPr lang="en-US" dirty="0">
                    <a:solidFill>
                      <a:srgbClr val="002060"/>
                    </a:solidFill>
                    <a:latin typeface="Calibri"/>
                    <a:ea typeface="Calibri"/>
                    <a:cs typeface="Calibri"/>
                    <a:sym typeface="Calibri"/>
                  </a:rPr>
                  <a:t>) with </a:t>
                </a:r>
                <a:r>
                  <a:rPr lang="en-US" b="1" dirty="0">
                    <a:solidFill>
                      <a:srgbClr val="002060"/>
                    </a:solidFill>
                    <a:latin typeface="Calibri"/>
                    <a:ea typeface="Calibri"/>
                    <a:cs typeface="Calibri"/>
                    <a:sym typeface="Calibri"/>
                  </a:rPr>
                  <a:t>p</a:t>
                </a:r>
                <a:r>
                  <a:rPr lang="en-US" dirty="0">
                    <a:solidFill>
                      <a:srgbClr val="002060"/>
                    </a:solidFill>
                    <a:latin typeface="Calibri"/>
                    <a:ea typeface="Calibri"/>
                    <a:cs typeface="Calibri"/>
                    <a:sym typeface="Calibri"/>
                  </a:rPr>
                  <a:t> and </a:t>
                </a:r>
                <a:r>
                  <a:rPr lang="en-US" b="1" dirty="0">
                    <a:solidFill>
                      <a:srgbClr val="002060"/>
                    </a:solidFill>
                    <a:latin typeface="Calibri"/>
                    <a:ea typeface="Calibri"/>
                    <a:cs typeface="Calibri"/>
                    <a:sym typeface="Calibri"/>
                  </a:rPr>
                  <a:t>n</a:t>
                </a:r>
                <a:r>
                  <a:rPr lang="en-US" dirty="0">
                    <a:solidFill>
                      <a:srgbClr val="002060"/>
                    </a:solidFill>
                    <a:latin typeface="Calibri"/>
                    <a:ea typeface="Calibri"/>
                    <a:cs typeface="Calibri"/>
                    <a:sym typeface="Calibri"/>
                  </a:rPr>
                  <a:t> are their cardinalities</a:t>
                </a:r>
              </a:p>
              <a:p>
                <a:pPr marR="0" lvl="0" algn="just" rtl="0">
                  <a:spcBef>
                    <a:spcPts val="0"/>
                  </a:spcBef>
                  <a:spcAft>
                    <a:spcPts val="0"/>
                  </a:spcAft>
                </a:pPr>
                <a:r>
                  <a:rPr lang="en-US" dirty="0">
                    <a:solidFill>
                      <a:srgbClr val="002060"/>
                    </a:solidFill>
                    <a:latin typeface="Calibri"/>
                    <a:ea typeface="Calibri"/>
                    <a:cs typeface="Calibri"/>
                    <a:sym typeface="Calibri"/>
                  </a:rPr>
                  <a:t>	(2) the attribute A partitions the data collection S into </a:t>
                </a:r>
                <a14:m>
                  <m:oMath xmlns:m="http://schemas.openxmlformats.org/officeDocument/2006/math">
                    <m:d>
                      <m:dPr>
                        <m:begChr m:val="{"/>
                        <m:endChr m:val="}"/>
                        <m:ctrlPr>
                          <a:rPr lang="it-IT" b="0" i="1" smtClean="0">
                            <a:solidFill>
                              <a:srgbClr val="002060"/>
                            </a:solidFill>
                            <a:latin typeface="Cambria Math" panose="02040503050406030204" pitchFamily="18" charset="0"/>
                            <a:cs typeface="Calibri"/>
                            <a:sym typeface="Calibri"/>
                          </a:rPr>
                        </m:ctrlPr>
                      </m:dPr>
                      <m:e>
                        <m:sSub>
                          <m:sSubPr>
                            <m:ctrlPr>
                              <a:rPr lang="it-IT" b="0" i="1" smtClean="0">
                                <a:solidFill>
                                  <a:srgbClr val="002060"/>
                                </a:solidFill>
                                <a:latin typeface="Cambria Math" panose="02040503050406030204" pitchFamily="18" charset="0"/>
                                <a:cs typeface="Calibri"/>
                                <a:sym typeface="Calibri"/>
                              </a:rPr>
                            </m:ctrlPr>
                          </m:sSubPr>
                          <m:e>
                            <m:r>
                              <a:rPr lang="it-IT" b="0" i="1" smtClean="0">
                                <a:solidFill>
                                  <a:srgbClr val="002060"/>
                                </a:solidFill>
                                <a:latin typeface="Cambria Math" panose="02040503050406030204" pitchFamily="18" charset="0"/>
                                <a:cs typeface="Calibri"/>
                                <a:sym typeface="Calibri"/>
                              </a:rPr>
                              <m:t>𝑆</m:t>
                            </m:r>
                          </m:e>
                          <m:sub>
                            <m:r>
                              <a:rPr lang="it-IT" b="0" i="1" smtClean="0">
                                <a:solidFill>
                                  <a:srgbClr val="002060"/>
                                </a:solidFill>
                                <a:latin typeface="Cambria Math" panose="02040503050406030204" pitchFamily="18" charset="0"/>
                                <a:cs typeface="Calibri"/>
                                <a:sym typeface="Calibri"/>
                              </a:rPr>
                              <m:t>1</m:t>
                            </m:r>
                          </m:sub>
                        </m:sSub>
                        <m:r>
                          <a:rPr lang="it-IT" b="0" i="1" smtClean="0">
                            <a:solidFill>
                              <a:srgbClr val="002060"/>
                            </a:solidFill>
                            <a:latin typeface="Cambria Math" panose="02040503050406030204" pitchFamily="18" charset="0"/>
                            <a:cs typeface="Calibri"/>
                            <a:sym typeface="Calibri"/>
                          </a:rPr>
                          <m:t>, </m:t>
                        </m:r>
                        <m:sSub>
                          <m:sSubPr>
                            <m:ctrlPr>
                              <a:rPr lang="it-IT" b="0" i="1" smtClean="0">
                                <a:solidFill>
                                  <a:srgbClr val="002060"/>
                                </a:solidFill>
                                <a:latin typeface="Cambria Math" panose="02040503050406030204" pitchFamily="18" charset="0"/>
                                <a:cs typeface="Calibri"/>
                                <a:sym typeface="Calibri"/>
                              </a:rPr>
                            </m:ctrlPr>
                          </m:sSubPr>
                          <m:e>
                            <m:r>
                              <a:rPr lang="it-IT" b="0" i="1" smtClean="0">
                                <a:solidFill>
                                  <a:srgbClr val="002060"/>
                                </a:solidFill>
                                <a:latin typeface="Cambria Math" panose="02040503050406030204" pitchFamily="18" charset="0"/>
                                <a:cs typeface="Calibri"/>
                                <a:sym typeface="Calibri"/>
                              </a:rPr>
                              <m:t>𝑆</m:t>
                            </m:r>
                          </m:e>
                          <m:sub>
                            <m:r>
                              <a:rPr lang="it-IT" b="0" i="1" smtClean="0">
                                <a:solidFill>
                                  <a:srgbClr val="002060"/>
                                </a:solidFill>
                                <a:latin typeface="Cambria Math" panose="02040503050406030204" pitchFamily="18" charset="0"/>
                                <a:cs typeface="Calibri"/>
                                <a:sym typeface="Calibri"/>
                              </a:rPr>
                              <m:t>2</m:t>
                            </m:r>
                          </m:sub>
                        </m:sSub>
                        <m:r>
                          <a:rPr lang="it-IT" b="0" i="1" smtClean="0">
                            <a:solidFill>
                              <a:srgbClr val="002060"/>
                            </a:solidFill>
                            <a:latin typeface="Cambria Math" panose="02040503050406030204" pitchFamily="18" charset="0"/>
                            <a:cs typeface="Calibri"/>
                            <a:sym typeface="Calibri"/>
                          </a:rPr>
                          <m:t>,</m:t>
                        </m:r>
                        <m:r>
                          <a:rPr lang="it-IT" b="0" i="1" smtClean="0">
                            <a:solidFill>
                              <a:srgbClr val="002060"/>
                            </a:solidFill>
                            <a:latin typeface="Cambria Math" panose="02040503050406030204" pitchFamily="18" charset="0"/>
                            <a:ea typeface="Cambria Math" panose="02040503050406030204" pitchFamily="18" charset="0"/>
                            <a:cs typeface="Calibri"/>
                            <a:sym typeface="Calibri"/>
                          </a:rPr>
                          <m:t>⋯,</m:t>
                        </m:r>
                        <m:r>
                          <a:rPr lang="it-IT" b="0" i="1" smtClean="0">
                            <a:solidFill>
                              <a:srgbClr val="002060"/>
                            </a:solidFill>
                            <a:latin typeface="Cambria Math" panose="02040503050406030204" pitchFamily="18" charset="0"/>
                            <a:cs typeface="Calibri"/>
                            <a:sym typeface="Calibri"/>
                          </a:rPr>
                          <m:t> </m:t>
                        </m:r>
                        <m:sSub>
                          <m:sSubPr>
                            <m:ctrlPr>
                              <a:rPr lang="it-IT" b="0" i="1" smtClean="0">
                                <a:solidFill>
                                  <a:srgbClr val="002060"/>
                                </a:solidFill>
                                <a:latin typeface="Cambria Math" panose="02040503050406030204" pitchFamily="18" charset="0"/>
                                <a:cs typeface="Calibri"/>
                                <a:sym typeface="Calibri"/>
                              </a:rPr>
                            </m:ctrlPr>
                          </m:sSubPr>
                          <m:e>
                            <m:r>
                              <a:rPr lang="it-IT" b="0" i="1" smtClean="0">
                                <a:solidFill>
                                  <a:srgbClr val="002060"/>
                                </a:solidFill>
                                <a:latin typeface="Cambria Math" panose="02040503050406030204" pitchFamily="18" charset="0"/>
                                <a:cs typeface="Calibri"/>
                                <a:sym typeface="Calibri"/>
                              </a:rPr>
                              <m:t>𝑆</m:t>
                            </m:r>
                          </m:e>
                          <m:sub>
                            <m:r>
                              <a:rPr lang="it-IT" b="0" i="1" smtClean="0">
                                <a:solidFill>
                                  <a:srgbClr val="002060"/>
                                </a:solidFill>
                                <a:latin typeface="Cambria Math" panose="02040503050406030204" pitchFamily="18" charset="0"/>
                                <a:cs typeface="Calibri"/>
                                <a:sym typeface="Calibri"/>
                              </a:rPr>
                              <m:t>𝑀</m:t>
                            </m:r>
                          </m:sub>
                        </m:sSub>
                      </m:e>
                    </m:d>
                  </m:oMath>
                </a14:m>
                <a:endParaRPr lang="it-IT" b="0" dirty="0">
                  <a:solidFill>
                    <a:srgbClr val="002060"/>
                  </a:solidFill>
                  <a:latin typeface="Calibri"/>
                  <a:ea typeface="Calibri"/>
                  <a:cs typeface="Calibri"/>
                  <a:sym typeface="Calibri"/>
                </a:endParaRPr>
              </a:p>
              <a:p>
                <a:pPr lvl="0" algn="just"/>
                <a:r>
                  <a:rPr lang="en-US" dirty="0">
                    <a:solidFill>
                      <a:srgbClr val="002060"/>
                    </a:solidFill>
                    <a:latin typeface="Calibri"/>
                    <a:ea typeface="Calibri"/>
                    <a:cs typeface="Calibri"/>
                    <a:sym typeface="Calibri"/>
                  </a:rPr>
                  <a:t>Thus, if </a:t>
                </a:r>
                <a14:m>
                  <m:oMath xmlns:m="http://schemas.openxmlformats.org/officeDocument/2006/math">
                    <m:sSub>
                      <m:sSubPr>
                        <m:ctrlPr>
                          <a:rPr lang="en-US" i="1" smtClean="0">
                            <a:solidFill>
                              <a:srgbClr val="002060"/>
                            </a:solidFill>
                            <a:latin typeface="Cambria Math" panose="02040503050406030204" pitchFamily="18" charset="0"/>
                            <a:cs typeface="Calibri"/>
                            <a:sym typeface="Calibri"/>
                          </a:rPr>
                        </m:ctrlPr>
                      </m:sSubPr>
                      <m:e>
                        <m:r>
                          <a:rPr lang="it-IT" b="0" i="1" smtClean="0">
                            <a:solidFill>
                              <a:srgbClr val="002060"/>
                            </a:solidFill>
                            <a:latin typeface="Cambria Math" panose="02040503050406030204" pitchFamily="18" charset="0"/>
                            <a:cs typeface="Calibri"/>
                            <a:sym typeface="Calibri"/>
                          </a:rPr>
                          <m:t>𝑆</m:t>
                        </m:r>
                      </m:e>
                      <m:sub>
                        <m:r>
                          <a:rPr lang="it-IT" b="0" i="1" smtClean="0">
                            <a:solidFill>
                              <a:srgbClr val="002060"/>
                            </a:solidFill>
                            <a:latin typeface="Cambria Math" panose="02040503050406030204" pitchFamily="18" charset="0"/>
                            <a:cs typeface="Calibri"/>
                            <a:sym typeface="Calibri"/>
                          </a:rPr>
                          <m:t>𝑖</m:t>
                        </m:r>
                      </m:sub>
                    </m:sSub>
                  </m:oMath>
                </a14:m>
                <a:r>
                  <a:rPr lang="en-US" dirty="0">
                    <a:solidFill>
                      <a:srgbClr val="002060"/>
                    </a:solidFill>
                    <a:latin typeface="Calibri"/>
                    <a:ea typeface="Calibri"/>
                    <a:cs typeface="Calibri"/>
                    <a:sym typeface="Calibri"/>
                  </a:rPr>
                  <a:t> contains </a:t>
                </a:r>
                <a14:m>
                  <m:oMath xmlns:m="http://schemas.openxmlformats.org/officeDocument/2006/math">
                    <m:sSub>
                      <m:sSubPr>
                        <m:ctrlPr>
                          <a:rPr lang="en-US" i="1">
                            <a:solidFill>
                              <a:srgbClr val="002060"/>
                            </a:solidFill>
                            <a:latin typeface="Cambria Math" panose="02040503050406030204" pitchFamily="18" charset="0"/>
                            <a:cs typeface="Calibri"/>
                            <a:sym typeface="Calibri"/>
                          </a:rPr>
                        </m:ctrlPr>
                      </m:sSubPr>
                      <m:e>
                        <m:r>
                          <a:rPr lang="it-IT" b="0" i="1" smtClean="0">
                            <a:solidFill>
                              <a:srgbClr val="002060"/>
                            </a:solidFill>
                            <a:latin typeface="Cambria Math" panose="02040503050406030204" pitchFamily="18" charset="0"/>
                            <a:cs typeface="Calibri"/>
                            <a:sym typeface="Calibri"/>
                          </a:rPr>
                          <m:t>𝑝</m:t>
                        </m:r>
                      </m:e>
                      <m:sub>
                        <m:r>
                          <a:rPr lang="it-IT" i="1">
                            <a:solidFill>
                              <a:srgbClr val="002060"/>
                            </a:solidFill>
                            <a:latin typeface="Cambria Math" panose="02040503050406030204" pitchFamily="18" charset="0"/>
                            <a:cs typeface="Calibri"/>
                            <a:sym typeface="Calibri"/>
                          </a:rPr>
                          <m:t>𝑖</m:t>
                        </m:r>
                      </m:sub>
                    </m:sSub>
                  </m:oMath>
                </a14:m>
                <a:r>
                  <a:rPr lang="en-US" dirty="0">
                    <a:solidFill>
                      <a:srgbClr val="002060"/>
                    </a:solidFill>
                    <a:latin typeface="Calibri"/>
                    <a:ea typeface="Calibri"/>
                    <a:cs typeface="Calibri"/>
                    <a:sym typeface="Calibri"/>
                  </a:rPr>
                  <a:t> examples of P and </a:t>
                </a:r>
                <a14:m>
                  <m:oMath xmlns:m="http://schemas.openxmlformats.org/officeDocument/2006/math">
                    <m:sSub>
                      <m:sSubPr>
                        <m:ctrlPr>
                          <a:rPr lang="en-US" i="1">
                            <a:solidFill>
                              <a:srgbClr val="002060"/>
                            </a:solidFill>
                            <a:latin typeface="Cambria Math" panose="02040503050406030204" pitchFamily="18" charset="0"/>
                            <a:cs typeface="Calibri"/>
                            <a:sym typeface="Calibri"/>
                          </a:rPr>
                        </m:ctrlPr>
                      </m:sSubPr>
                      <m:e>
                        <m:r>
                          <a:rPr lang="it-IT" b="0" i="1" smtClean="0">
                            <a:solidFill>
                              <a:srgbClr val="002060"/>
                            </a:solidFill>
                            <a:latin typeface="Cambria Math" panose="02040503050406030204" pitchFamily="18" charset="0"/>
                            <a:cs typeface="Calibri"/>
                            <a:sym typeface="Calibri"/>
                          </a:rPr>
                          <m:t>𝑛</m:t>
                        </m:r>
                      </m:e>
                      <m:sub>
                        <m:r>
                          <a:rPr lang="it-IT" i="1">
                            <a:solidFill>
                              <a:srgbClr val="002060"/>
                            </a:solidFill>
                            <a:latin typeface="Cambria Math" panose="02040503050406030204" pitchFamily="18" charset="0"/>
                            <a:cs typeface="Calibri"/>
                            <a:sym typeface="Calibri"/>
                          </a:rPr>
                          <m:t>𝑖</m:t>
                        </m:r>
                      </m:sub>
                    </m:sSub>
                    <m:r>
                      <a:rPr lang="it-IT" i="1">
                        <a:solidFill>
                          <a:srgbClr val="002060"/>
                        </a:solidFill>
                        <a:latin typeface="Cambria Math" panose="02040503050406030204" pitchFamily="18" charset="0"/>
                        <a:cs typeface="Calibri"/>
                        <a:sym typeface="Calibri"/>
                      </a:rPr>
                      <m:t> </m:t>
                    </m:r>
                  </m:oMath>
                </a14:m>
                <a:r>
                  <a:rPr lang="en-US" dirty="0">
                    <a:solidFill>
                      <a:srgbClr val="002060"/>
                    </a:solidFill>
                    <a:latin typeface="Calibri"/>
                    <a:ea typeface="Calibri"/>
                    <a:cs typeface="Calibri"/>
                    <a:sym typeface="Calibri"/>
                  </a:rPr>
                  <a:t>examples of N, the expected information needed to classify objects in all the subtrees </a:t>
                </a:r>
                <a14:m>
                  <m:oMath xmlns:m="http://schemas.openxmlformats.org/officeDocument/2006/math">
                    <m:sSub>
                      <m:sSubPr>
                        <m:ctrlPr>
                          <a:rPr lang="en-US" i="1">
                            <a:solidFill>
                              <a:srgbClr val="002060"/>
                            </a:solidFill>
                            <a:latin typeface="Cambria Math" panose="02040503050406030204" pitchFamily="18" charset="0"/>
                            <a:cs typeface="Calibri"/>
                            <a:sym typeface="Calibri"/>
                          </a:rPr>
                        </m:ctrlPr>
                      </m:sSubPr>
                      <m:e>
                        <m:r>
                          <a:rPr lang="it-IT" i="1">
                            <a:solidFill>
                              <a:srgbClr val="002060"/>
                            </a:solidFill>
                            <a:latin typeface="Cambria Math" panose="02040503050406030204" pitchFamily="18" charset="0"/>
                            <a:cs typeface="Calibri"/>
                            <a:sym typeface="Calibri"/>
                          </a:rPr>
                          <m:t>𝑆</m:t>
                        </m:r>
                      </m:e>
                      <m:sub>
                        <m:r>
                          <a:rPr lang="it-IT" i="1">
                            <a:solidFill>
                              <a:srgbClr val="002060"/>
                            </a:solidFill>
                            <a:latin typeface="Cambria Math" panose="02040503050406030204" pitchFamily="18" charset="0"/>
                            <a:cs typeface="Calibri"/>
                            <a:sym typeface="Calibri"/>
                          </a:rPr>
                          <m:t>𝑖</m:t>
                        </m:r>
                      </m:sub>
                    </m:sSub>
                  </m:oMath>
                </a14:m>
                <a:r>
                  <a:rPr lang="en-US" dirty="0">
                    <a:solidFill>
                      <a:srgbClr val="002060"/>
                    </a:solidFill>
                    <a:latin typeface="Calibri"/>
                    <a:ea typeface="Calibri"/>
                    <a:cs typeface="Calibri"/>
                    <a:sym typeface="Calibri"/>
                  </a:rPr>
                  <a:t> is:</a:t>
                </a:r>
              </a:p>
              <a:p>
                <a:pPr lvl="0" algn="just"/>
                <a14:m>
                  <m:oMathPara xmlns:m="http://schemas.openxmlformats.org/officeDocument/2006/math">
                    <m:oMathParaPr>
                      <m:jc m:val="centerGroup"/>
                    </m:oMathParaPr>
                    <m:oMath xmlns:m="http://schemas.openxmlformats.org/officeDocument/2006/math">
                      <m:r>
                        <a:rPr lang="it-IT" sz="1400" b="0" i="1" smtClean="0">
                          <a:solidFill>
                            <a:srgbClr val="002060"/>
                          </a:solidFill>
                          <a:latin typeface="Cambria Math" panose="02040503050406030204" pitchFamily="18" charset="0"/>
                          <a:ea typeface="Calibri"/>
                          <a:cs typeface="Calibri"/>
                          <a:sym typeface="Calibri"/>
                        </a:rPr>
                        <m:t>𝐸</m:t>
                      </m:r>
                      <m:d>
                        <m:dPr>
                          <m:ctrlPr>
                            <a:rPr lang="it-IT" sz="1400" b="0" i="1" smtClean="0">
                              <a:solidFill>
                                <a:srgbClr val="002060"/>
                              </a:solidFill>
                              <a:latin typeface="Cambria Math" panose="02040503050406030204" pitchFamily="18" charset="0"/>
                              <a:ea typeface="Calibri"/>
                              <a:cs typeface="Calibri"/>
                              <a:sym typeface="Calibri"/>
                            </a:rPr>
                          </m:ctrlPr>
                        </m:dPr>
                        <m:e>
                          <m:r>
                            <a:rPr lang="it-IT" sz="1400" b="0" i="1" smtClean="0">
                              <a:solidFill>
                                <a:srgbClr val="002060"/>
                              </a:solidFill>
                              <a:latin typeface="Cambria Math" panose="02040503050406030204" pitchFamily="18" charset="0"/>
                              <a:ea typeface="Calibri"/>
                              <a:cs typeface="Calibri"/>
                              <a:sym typeface="Calibri"/>
                            </a:rPr>
                            <m:t>𝐴</m:t>
                          </m:r>
                        </m:e>
                      </m:d>
                      <m:r>
                        <a:rPr lang="ar-AE" sz="1400" i="1" smtClean="0">
                          <a:solidFill>
                            <a:srgbClr val="002060"/>
                          </a:solidFill>
                          <a:latin typeface="Cambria Math" panose="02040503050406030204" pitchFamily="18" charset="0"/>
                          <a:ea typeface="Calibri"/>
                          <a:cs typeface="Calibri"/>
                          <a:sym typeface="Calibri"/>
                        </a:rPr>
                        <m:t>=</m:t>
                      </m:r>
                      <m:nary>
                        <m:naryPr>
                          <m:chr m:val="∑"/>
                          <m:ctrlPr>
                            <a:rPr lang="ar-AE" sz="1400" i="1" smtClean="0">
                              <a:solidFill>
                                <a:srgbClr val="002060"/>
                              </a:solidFill>
                              <a:latin typeface="Cambria Math" panose="02040503050406030204" pitchFamily="18" charset="0"/>
                              <a:cs typeface="Calibri"/>
                              <a:sym typeface="Calibri"/>
                            </a:rPr>
                          </m:ctrlPr>
                        </m:naryPr>
                        <m:sub>
                          <m:r>
                            <m:rPr>
                              <m:brk m:alnAt="23"/>
                            </m:rPr>
                            <a:rPr lang="it-IT" sz="1400" b="0" i="1" smtClean="0">
                              <a:solidFill>
                                <a:srgbClr val="002060"/>
                              </a:solidFill>
                              <a:latin typeface="Cambria Math" panose="02040503050406030204" pitchFamily="18" charset="0"/>
                              <a:cs typeface="Calibri"/>
                              <a:sym typeface="Calibri"/>
                            </a:rPr>
                            <m:t>𝑖</m:t>
                          </m:r>
                          <m:r>
                            <a:rPr lang="it-IT" sz="1400" b="0" i="1" smtClean="0">
                              <a:solidFill>
                                <a:srgbClr val="002060"/>
                              </a:solidFill>
                              <a:latin typeface="Cambria Math" panose="02040503050406030204" pitchFamily="18" charset="0"/>
                              <a:cs typeface="Calibri"/>
                              <a:sym typeface="Calibri"/>
                            </a:rPr>
                            <m:t>=</m:t>
                          </m:r>
                          <m:r>
                            <m:rPr>
                              <m:brk m:alnAt="23"/>
                            </m:rPr>
                            <a:rPr lang="it-IT" sz="1400" b="0" i="1" smtClean="0">
                              <a:solidFill>
                                <a:srgbClr val="002060"/>
                              </a:solidFill>
                              <a:latin typeface="Cambria Math" panose="02040503050406030204" pitchFamily="18" charset="0"/>
                              <a:cs typeface="Calibri"/>
                              <a:sym typeface="Calibri"/>
                            </a:rPr>
                            <m:t>1</m:t>
                          </m:r>
                        </m:sub>
                        <m:sup>
                          <m:r>
                            <a:rPr lang="it-IT" sz="1400" b="0" i="1" smtClean="0">
                              <a:solidFill>
                                <a:srgbClr val="002060"/>
                              </a:solidFill>
                              <a:latin typeface="Cambria Math" panose="02040503050406030204" pitchFamily="18" charset="0"/>
                              <a:cs typeface="Calibri"/>
                              <a:sym typeface="Calibri"/>
                            </a:rPr>
                            <m:t>𝑀</m:t>
                          </m:r>
                        </m:sup>
                        <m:e>
                          <m:f>
                            <m:fPr>
                              <m:ctrlPr>
                                <a:rPr lang="ar-AE" i="1">
                                  <a:solidFill>
                                    <a:srgbClr val="002060"/>
                                  </a:solidFill>
                                  <a:latin typeface="Cambria Math" panose="02040503050406030204" pitchFamily="18" charset="0"/>
                                  <a:ea typeface="Calibri"/>
                                  <a:cs typeface="Calibri"/>
                                  <a:sym typeface="Calibri"/>
                                </a:rPr>
                              </m:ctrlPr>
                            </m:fPr>
                            <m:num>
                              <m:sSub>
                                <m:sSubPr>
                                  <m:ctrlPr>
                                    <a:rPr lang="ar-AE" i="1" smtClean="0">
                                      <a:solidFill>
                                        <a:srgbClr val="002060"/>
                                      </a:solidFill>
                                      <a:latin typeface="Cambria Math" panose="02040503050406030204" pitchFamily="18" charset="0"/>
                                      <a:cs typeface="Calibri"/>
                                      <a:sym typeface="Calibri"/>
                                    </a:rPr>
                                  </m:ctrlPr>
                                </m:sSubPr>
                                <m:e>
                                  <m:r>
                                    <a:rPr lang="it-IT" b="0" i="1" smtClean="0">
                                      <a:solidFill>
                                        <a:srgbClr val="002060"/>
                                      </a:solidFill>
                                      <a:latin typeface="Cambria Math" panose="02040503050406030204" pitchFamily="18" charset="0"/>
                                      <a:cs typeface="Calibri"/>
                                      <a:sym typeface="Calibri"/>
                                    </a:rPr>
                                    <m:t>𝑝</m:t>
                                  </m:r>
                                </m:e>
                                <m:sub>
                                  <m:r>
                                    <a:rPr lang="it-IT" b="0" i="1" smtClean="0">
                                      <a:solidFill>
                                        <a:srgbClr val="002060"/>
                                      </a:solidFill>
                                      <a:latin typeface="Cambria Math" panose="02040503050406030204" pitchFamily="18" charset="0"/>
                                      <a:cs typeface="Calibri"/>
                                      <a:sym typeface="Calibri"/>
                                    </a:rPr>
                                    <m:t>𝑖</m:t>
                                  </m:r>
                                </m:sub>
                              </m:sSub>
                              <m:r>
                                <a:rPr lang="it-IT" b="0" i="1" smtClean="0">
                                  <a:solidFill>
                                    <a:srgbClr val="002060"/>
                                  </a:solidFill>
                                  <a:latin typeface="Cambria Math" panose="02040503050406030204" pitchFamily="18" charset="0"/>
                                  <a:cs typeface="Calibri"/>
                                  <a:sym typeface="Calibri"/>
                                </a:rPr>
                                <m:t>+</m:t>
                              </m:r>
                              <m:sSub>
                                <m:sSubPr>
                                  <m:ctrlPr>
                                    <a:rPr lang="ar-AE" i="1">
                                      <a:solidFill>
                                        <a:srgbClr val="002060"/>
                                      </a:solidFill>
                                      <a:latin typeface="Cambria Math" panose="02040503050406030204" pitchFamily="18" charset="0"/>
                                      <a:cs typeface="Calibri"/>
                                      <a:sym typeface="Calibri"/>
                                    </a:rPr>
                                  </m:ctrlPr>
                                </m:sSubPr>
                                <m:e>
                                  <m:r>
                                    <a:rPr lang="it-IT" b="0" i="1" smtClean="0">
                                      <a:solidFill>
                                        <a:srgbClr val="002060"/>
                                      </a:solidFill>
                                      <a:latin typeface="Cambria Math" panose="02040503050406030204" pitchFamily="18" charset="0"/>
                                      <a:cs typeface="Calibri"/>
                                      <a:sym typeface="Calibri"/>
                                    </a:rPr>
                                    <m:t>𝑛</m:t>
                                  </m:r>
                                </m:e>
                                <m:sub>
                                  <m:r>
                                    <a:rPr lang="it-IT" i="1">
                                      <a:solidFill>
                                        <a:srgbClr val="002060"/>
                                      </a:solidFill>
                                      <a:latin typeface="Cambria Math" panose="02040503050406030204" pitchFamily="18" charset="0"/>
                                      <a:cs typeface="Calibri"/>
                                      <a:sym typeface="Calibri"/>
                                    </a:rPr>
                                    <m:t>𝑖</m:t>
                                  </m:r>
                                </m:sub>
                              </m:sSub>
                            </m:num>
                            <m:den>
                              <m:r>
                                <a:rPr lang="it-IT" i="1">
                                  <a:solidFill>
                                    <a:srgbClr val="002060"/>
                                  </a:solidFill>
                                  <a:latin typeface="Cambria Math" panose="02040503050406030204" pitchFamily="18" charset="0"/>
                                  <a:ea typeface="Calibri"/>
                                  <a:cs typeface="Calibri"/>
                                  <a:sym typeface="Calibri"/>
                                </a:rPr>
                                <m:t>𝑝</m:t>
                              </m:r>
                              <m:r>
                                <a:rPr lang="it-IT" i="1">
                                  <a:solidFill>
                                    <a:srgbClr val="002060"/>
                                  </a:solidFill>
                                  <a:latin typeface="Cambria Math" panose="02040503050406030204" pitchFamily="18" charset="0"/>
                                  <a:ea typeface="Calibri"/>
                                  <a:cs typeface="Calibri"/>
                                  <a:sym typeface="Calibri"/>
                                </a:rPr>
                                <m:t>+</m:t>
                              </m:r>
                              <m:r>
                                <a:rPr lang="it-IT" i="1">
                                  <a:solidFill>
                                    <a:srgbClr val="002060"/>
                                  </a:solidFill>
                                  <a:latin typeface="Cambria Math" panose="02040503050406030204" pitchFamily="18" charset="0"/>
                                  <a:ea typeface="Calibri"/>
                                  <a:cs typeface="Calibri"/>
                                  <a:sym typeface="Calibri"/>
                                </a:rPr>
                                <m:t>𝑛</m:t>
                              </m:r>
                            </m:den>
                          </m:f>
                          <m:r>
                            <a:rPr lang="it-IT" b="0" i="1" smtClean="0">
                              <a:solidFill>
                                <a:srgbClr val="002060"/>
                              </a:solidFill>
                              <a:latin typeface="Cambria Math" panose="02040503050406030204" pitchFamily="18" charset="0"/>
                              <a:ea typeface="Calibri"/>
                              <a:cs typeface="Calibri"/>
                              <a:sym typeface="Calibri"/>
                            </a:rPr>
                            <m:t>𝐼</m:t>
                          </m:r>
                          <m:r>
                            <a:rPr lang="it-IT" b="0" i="1" smtClean="0">
                              <a:solidFill>
                                <a:srgbClr val="002060"/>
                              </a:solidFill>
                              <a:latin typeface="Cambria Math" panose="02040503050406030204" pitchFamily="18" charset="0"/>
                              <a:ea typeface="Calibri"/>
                              <a:cs typeface="Calibri"/>
                              <a:sym typeface="Calibri"/>
                            </a:rPr>
                            <m:t>(</m:t>
                          </m:r>
                          <m:sSub>
                            <m:sSubPr>
                              <m:ctrlPr>
                                <a:rPr lang="ar-AE" i="1">
                                  <a:solidFill>
                                    <a:srgbClr val="002060"/>
                                  </a:solidFill>
                                  <a:latin typeface="Cambria Math" panose="02040503050406030204" pitchFamily="18" charset="0"/>
                                  <a:cs typeface="Calibri"/>
                                  <a:sym typeface="Calibri"/>
                                </a:rPr>
                              </m:ctrlPr>
                            </m:sSubPr>
                            <m:e>
                              <m:r>
                                <a:rPr lang="it-IT" i="1">
                                  <a:solidFill>
                                    <a:srgbClr val="002060"/>
                                  </a:solidFill>
                                  <a:latin typeface="Cambria Math" panose="02040503050406030204" pitchFamily="18" charset="0"/>
                                  <a:cs typeface="Calibri"/>
                                  <a:sym typeface="Calibri"/>
                                </a:rPr>
                                <m:t>𝑝</m:t>
                              </m:r>
                            </m:e>
                            <m:sub>
                              <m:r>
                                <a:rPr lang="it-IT" i="1">
                                  <a:solidFill>
                                    <a:srgbClr val="002060"/>
                                  </a:solidFill>
                                  <a:latin typeface="Cambria Math" panose="02040503050406030204" pitchFamily="18" charset="0"/>
                                  <a:cs typeface="Calibri"/>
                                  <a:sym typeface="Calibri"/>
                                </a:rPr>
                                <m:t>𝑖</m:t>
                              </m:r>
                            </m:sub>
                          </m:sSub>
                          <m:r>
                            <a:rPr lang="it-IT" b="0" i="1" smtClean="0">
                              <a:solidFill>
                                <a:srgbClr val="002060"/>
                              </a:solidFill>
                              <a:latin typeface="Cambria Math" panose="02040503050406030204" pitchFamily="18" charset="0"/>
                              <a:cs typeface="Calibri"/>
                              <a:sym typeface="Calibri"/>
                            </a:rPr>
                            <m:t>,</m:t>
                          </m:r>
                          <m:sSub>
                            <m:sSubPr>
                              <m:ctrlPr>
                                <a:rPr lang="ar-AE" i="1">
                                  <a:solidFill>
                                    <a:srgbClr val="002060"/>
                                  </a:solidFill>
                                  <a:latin typeface="Cambria Math" panose="02040503050406030204" pitchFamily="18" charset="0"/>
                                  <a:cs typeface="Calibri"/>
                                  <a:sym typeface="Calibri"/>
                                </a:rPr>
                              </m:ctrlPr>
                            </m:sSubPr>
                            <m:e>
                              <m:r>
                                <a:rPr lang="it-IT" b="0" i="1" smtClean="0">
                                  <a:solidFill>
                                    <a:srgbClr val="002060"/>
                                  </a:solidFill>
                                  <a:latin typeface="Cambria Math" panose="02040503050406030204" pitchFamily="18" charset="0"/>
                                  <a:cs typeface="Calibri"/>
                                  <a:sym typeface="Calibri"/>
                                </a:rPr>
                                <m:t>𝑛</m:t>
                              </m:r>
                            </m:e>
                            <m:sub>
                              <m:r>
                                <a:rPr lang="it-IT" i="1">
                                  <a:solidFill>
                                    <a:srgbClr val="002060"/>
                                  </a:solidFill>
                                  <a:latin typeface="Cambria Math" panose="02040503050406030204" pitchFamily="18" charset="0"/>
                                  <a:cs typeface="Calibri"/>
                                  <a:sym typeface="Calibri"/>
                                </a:rPr>
                                <m:t>𝑖</m:t>
                              </m:r>
                            </m:sub>
                          </m:sSub>
                          <m:r>
                            <a:rPr lang="it-IT" b="0" i="1" smtClean="0">
                              <a:solidFill>
                                <a:srgbClr val="002060"/>
                              </a:solidFill>
                              <a:latin typeface="Cambria Math" panose="02040503050406030204" pitchFamily="18" charset="0"/>
                              <a:ea typeface="Calibri"/>
                              <a:cs typeface="Calibri"/>
                              <a:sym typeface="Calibri"/>
                            </a:rPr>
                            <m:t>)</m:t>
                          </m:r>
                        </m:e>
                      </m:nary>
                    </m:oMath>
                  </m:oMathPara>
                </a14:m>
                <a:endParaRPr lang="it" dirty="0">
                  <a:solidFill>
                    <a:srgbClr val="002060"/>
                  </a:solidFill>
                  <a:latin typeface="Calibri"/>
                  <a:ea typeface="Calibri"/>
                  <a:cs typeface="Calibri"/>
                  <a:sym typeface="Calibri"/>
                </a:endParaRPr>
              </a:p>
              <a:p>
                <a:pPr lvl="0" algn="just"/>
                <a:r>
                  <a:rPr lang="it" dirty="0">
                    <a:solidFill>
                      <a:srgbClr val="002060"/>
                    </a:solidFill>
                    <a:latin typeface="Calibri"/>
                    <a:ea typeface="Calibri"/>
                    <a:cs typeface="Calibri"/>
                    <a:sym typeface="Calibri"/>
                  </a:rPr>
                  <a:t>The </a:t>
                </a:r>
                <a:r>
                  <a:rPr lang="it" b="1" dirty="0">
                    <a:solidFill>
                      <a:srgbClr val="002060"/>
                    </a:solidFill>
                    <a:latin typeface="Calibri"/>
                    <a:ea typeface="Calibri"/>
                    <a:cs typeface="Calibri"/>
                    <a:sym typeface="Calibri"/>
                  </a:rPr>
                  <a:t>information gained </a:t>
                </a:r>
                <a:r>
                  <a:rPr lang="it" dirty="0">
                    <a:solidFill>
                      <a:srgbClr val="002060"/>
                    </a:solidFill>
                    <a:latin typeface="Calibri"/>
                    <a:ea typeface="Calibri"/>
                    <a:cs typeface="Calibri"/>
                    <a:sym typeface="Calibri"/>
                  </a:rPr>
                  <a:t>by a split can be determined as </a:t>
                </a:r>
                <a:r>
                  <a:rPr lang="it" u="sng" dirty="0">
                    <a:solidFill>
                      <a:srgbClr val="002060"/>
                    </a:solidFill>
                    <a:latin typeface="Calibri"/>
                    <a:ea typeface="Calibri"/>
                    <a:cs typeface="Calibri"/>
                    <a:sym typeface="Calibri"/>
                  </a:rPr>
                  <a:t>the difference of the amount of information needed to correctly classifing before and after the split</a:t>
                </a:r>
                <a:r>
                  <a:rPr lang="it" dirty="0">
                    <a:solidFill>
                      <a:srgbClr val="002060"/>
                    </a:solidFill>
                    <a:latin typeface="Calibri"/>
                    <a:ea typeface="Calibri"/>
                    <a:cs typeface="Calibri"/>
                    <a:sym typeface="Calibri"/>
                  </a:rPr>
                  <a:t>:</a:t>
                </a:r>
              </a:p>
              <a:p>
                <a:pPr lvl="0" algn="just"/>
                <a14:m>
                  <m:oMathPara xmlns:m="http://schemas.openxmlformats.org/officeDocument/2006/math">
                    <m:oMathParaPr>
                      <m:jc m:val="centerGroup"/>
                    </m:oMathParaPr>
                    <m:oMath xmlns:m="http://schemas.openxmlformats.org/officeDocument/2006/math">
                      <m:r>
                        <a:rPr lang="it-IT" b="0" i="1" smtClean="0">
                          <a:solidFill>
                            <a:srgbClr val="002060"/>
                          </a:solidFill>
                          <a:latin typeface="Cambria Math" panose="02040503050406030204" pitchFamily="18" charset="0"/>
                          <a:ea typeface="Calibri"/>
                          <a:cs typeface="Calibri"/>
                          <a:sym typeface="Calibri"/>
                        </a:rPr>
                        <m:t>𝐺</m:t>
                      </m:r>
                      <m:d>
                        <m:dPr>
                          <m:ctrlPr>
                            <a:rPr lang="it-IT" b="0" i="1" smtClean="0">
                              <a:solidFill>
                                <a:srgbClr val="002060"/>
                              </a:solidFill>
                              <a:latin typeface="Cambria Math" panose="02040503050406030204" pitchFamily="18" charset="0"/>
                              <a:ea typeface="Calibri"/>
                              <a:cs typeface="Calibri"/>
                              <a:sym typeface="Calibri"/>
                            </a:rPr>
                          </m:ctrlPr>
                        </m:dPr>
                        <m:e>
                          <m:r>
                            <a:rPr lang="it-IT" i="1" smtClean="0">
                              <a:solidFill>
                                <a:srgbClr val="002060"/>
                              </a:solidFill>
                              <a:latin typeface="Cambria Math" panose="02040503050406030204" pitchFamily="18" charset="0"/>
                              <a:ea typeface="Calibri"/>
                              <a:cs typeface="Calibri"/>
                              <a:sym typeface="Calibri"/>
                            </a:rPr>
                            <m:t>𝐴</m:t>
                          </m:r>
                        </m:e>
                      </m:d>
                      <m:r>
                        <a:rPr lang="it-IT" i="1" smtClean="0">
                          <a:solidFill>
                            <a:srgbClr val="002060"/>
                          </a:solidFill>
                          <a:latin typeface="Cambria Math" panose="02040503050406030204" pitchFamily="18" charset="0"/>
                          <a:ea typeface="Calibri"/>
                          <a:cs typeface="Calibri"/>
                          <a:sym typeface="Calibri"/>
                        </a:rPr>
                        <m:t>=</m:t>
                      </m:r>
                      <m:r>
                        <a:rPr lang="it-IT" b="0" i="1" smtClean="0">
                          <a:solidFill>
                            <a:srgbClr val="002060"/>
                          </a:solidFill>
                          <a:latin typeface="Cambria Math" panose="02040503050406030204" pitchFamily="18" charset="0"/>
                          <a:ea typeface="Calibri"/>
                          <a:cs typeface="Calibri"/>
                          <a:sym typeface="Calibri"/>
                        </a:rPr>
                        <m:t>𝐼</m:t>
                      </m:r>
                      <m:d>
                        <m:dPr>
                          <m:ctrlPr>
                            <a:rPr lang="it-IT" b="0" i="1" smtClean="0">
                              <a:solidFill>
                                <a:srgbClr val="002060"/>
                              </a:solidFill>
                              <a:latin typeface="Cambria Math" panose="02040503050406030204" pitchFamily="18" charset="0"/>
                              <a:ea typeface="Calibri"/>
                              <a:cs typeface="Calibri"/>
                              <a:sym typeface="Calibri"/>
                            </a:rPr>
                          </m:ctrlPr>
                        </m:dPr>
                        <m:e>
                          <m:r>
                            <a:rPr lang="it-IT" b="0" i="1" smtClean="0">
                              <a:solidFill>
                                <a:srgbClr val="002060"/>
                              </a:solidFill>
                              <a:latin typeface="Cambria Math" panose="02040503050406030204" pitchFamily="18" charset="0"/>
                              <a:ea typeface="Calibri"/>
                              <a:cs typeface="Calibri"/>
                              <a:sym typeface="Calibri"/>
                            </a:rPr>
                            <m:t>𝑝</m:t>
                          </m:r>
                          <m:r>
                            <a:rPr lang="it-IT" b="0" i="1" smtClean="0">
                              <a:solidFill>
                                <a:srgbClr val="002060"/>
                              </a:solidFill>
                              <a:latin typeface="Cambria Math" panose="02040503050406030204" pitchFamily="18" charset="0"/>
                              <a:ea typeface="Calibri"/>
                              <a:cs typeface="Calibri"/>
                              <a:sym typeface="Calibri"/>
                            </a:rPr>
                            <m:t>,</m:t>
                          </m:r>
                          <m:r>
                            <a:rPr lang="it-IT" b="0" i="1" smtClean="0">
                              <a:solidFill>
                                <a:srgbClr val="002060"/>
                              </a:solidFill>
                              <a:latin typeface="Cambria Math" panose="02040503050406030204" pitchFamily="18" charset="0"/>
                              <a:ea typeface="Calibri"/>
                              <a:cs typeface="Calibri"/>
                              <a:sym typeface="Calibri"/>
                            </a:rPr>
                            <m:t>𝑛</m:t>
                          </m:r>
                        </m:e>
                      </m:d>
                      <m:r>
                        <a:rPr lang="it-IT" b="0" i="1" smtClean="0">
                          <a:solidFill>
                            <a:srgbClr val="002060"/>
                          </a:solidFill>
                          <a:latin typeface="Cambria Math" panose="02040503050406030204" pitchFamily="18" charset="0"/>
                          <a:ea typeface="Calibri"/>
                          <a:cs typeface="Calibri"/>
                          <a:sym typeface="Calibri"/>
                        </a:rPr>
                        <m:t>−</m:t>
                      </m:r>
                      <m:r>
                        <a:rPr lang="it-IT" b="0" i="1" smtClean="0">
                          <a:solidFill>
                            <a:srgbClr val="002060"/>
                          </a:solidFill>
                          <a:latin typeface="Cambria Math" panose="02040503050406030204" pitchFamily="18" charset="0"/>
                          <a:ea typeface="Calibri"/>
                          <a:cs typeface="Calibri"/>
                          <a:sym typeface="Calibri"/>
                        </a:rPr>
                        <m:t>𝐸</m:t>
                      </m:r>
                      <m:r>
                        <a:rPr lang="it-IT" b="0" i="1" smtClean="0">
                          <a:solidFill>
                            <a:srgbClr val="002060"/>
                          </a:solidFill>
                          <a:latin typeface="Cambria Math" panose="02040503050406030204" pitchFamily="18" charset="0"/>
                          <a:ea typeface="Calibri"/>
                          <a:cs typeface="Calibri"/>
                          <a:sym typeface="Calibri"/>
                        </a:rPr>
                        <m:t>(</m:t>
                      </m:r>
                      <m:r>
                        <a:rPr lang="it-IT" b="0" i="1" smtClean="0">
                          <a:solidFill>
                            <a:srgbClr val="002060"/>
                          </a:solidFill>
                          <a:latin typeface="Cambria Math" panose="02040503050406030204" pitchFamily="18" charset="0"/>
                          <a:ea typeface="Calibri"/>
                          <a:cs typeface="Calibri"/>
                          <a:sym typeface="Calibri"/>
                        </a:rPr>
                        <m:t>𝐴</m:t>
                      </m:r>
                      <m:r>
                        <a:rPr lang="it-IT" b="0" i="1" smtClean="0">
                          <a:solidFill>
                            <a:srgbClr val="002060"/>
                          </a:solidFill>
                          <a:latin typeface="Cambria Math" panose="02040503050406030204" pitchFamily="18" charset="0"/>
                          <a:ea typeface="Calibri"/>
                          <a:cs typeface="Calibri"/>
                          <a:sym typeface="Calibri"/>
                        </a:rPr>
                        <m:t>)</m:t>
                      </m:r>
                    </m:oMath>
                  </m:oMathPara>
                </a14:m>
                <a:endParaRPr lang="it" dirty="0">
                  <a:solidFill>
                    <a:srgbClr val="002060"/>
                  </a:solidFill>
                  <a:latin typeface="Calibri"/>
                  <a:ea typeface="Calibri"/>
                  <a:cs typeface="Calibri"/>
                  <a:sym typeface="Calibri"/>
                </a:endParaRPr>
              </a:p>
            </p:txBody>
          </p:sp>
        </mc:Choice>
        <mc:Fallback xmlns="">
          <p:sp>
            <p:nvSpPr>
              <p:cNvPr id="300" name="Google Shape;300;p31"/>
              <p:cNvSpPr>
                <a:spLocks noRot="1" noChangeAspect="1" noMove="1" noResize="1" noEditPoints="1" noAdjustHandles="1" noChangeArrowheads="1" noChangeShapeType="1" noTextEdit="1"/>
              </p:cNvSpPr>
              <p:nvPr/>
            </p:nvSpPr>
            <p:spPr>
              <a:xfrm>
                <a:off x="29162" y="627533"/>
                <a:ext cx="8935200" cy="4315941"/>
              </a:xfrm>
              <a:prstGeom prst="rect">
                <a:avLst/>
              </a:prstGeom>
              <a:blipFill>
                <a:blip r:embed="rId3"/>
                <a:stretch>
                  <a:fillRect l="-205" t="-141" r="-20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741023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1" name="Google Shape;331;p34"/>
          <p:cNvSpPr/>
          <p:nvPr/>
        </p:nvSpPr>
        <p:spPr>
          <a:xfrm>
            <a:off x="0" y="0"/>
            <a:ext cx="9144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34"/>
          <p:cNvSpPr txBox="1">
            <a:spLocks noGrp="1"/>
          </p:cNvSpPr>
          <p:nvPr>
            <p:ph type="title"/>
          </p:nvPr>
        </p:nvSpPr>
        <p:spPr>
          <a:xfrm>
            <a:off x="-75" y="0"/>
            <a:ext cx="85206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a:solidFill>
                  <a:srgbClr val="0070C0"/>
                </a:solidFill>
                <a:latin typeface="Calibri"/>
                <a:ea typeface="Calibri"/>
                <a:cs typeface="Calibri"/>
                <a:sym typeface="Calibri"/>
              </a:rPr>
              <a:t>DT building: example</a:t>
            </a:r>
            <a:endParaRPr sz="3600" b="1" i="0" u="none" strike="noStrike" cap="none">
              <a:solidFill>
                <a:srgbClr val="0070C0"/>
              </a:solidFill>
              <a:latin typeface="Calibri"/>
              <a:ea typeface="Calibri"/>
              <a:cs typeface="Calibri"/>
              <a:sym typeface="Calibri"/>
            </a:endParaRPr>
          </a:p>
        </p:txBody>
      </p:sp>
      <p:pic>
        <p:nvPicPr>
          <p:cNvPr id="333" name="Google Shape;333;p34"/>
          <p:cNvPicPr preferRelativeResize="0"/>
          <p:nvPr/>
        </p:nvPicPr>
        <p:blipFill rotWithShape="1">
          <a:blip r:embed="rId3">
            <a:alphaModFix/>
          </a:blip>
          <a:srcRect t="35525" r="55311" b="35087"/>
          <a:stretch/>
        </p:blipFill>
        <p:spPr>
          <a:xfrm>
            <a:off x="311701" y="1472220"/>
            <a:ext cx="3948524" cy="1645250"/>
          </a:xfrm>
          <a:prstGeom prst="rect">
            <a:avLst/>
          </a:prstGeom>
          <a:noFill/>
          <a:ln>
            <a:noFill/>
          </a:ln>
        </p:spPr>
      </p:pic>
      <p:pic>
        <p:nvPicPr>
          <p:cNvPr id="334" name="Google Shape;334;p34"/>
          <p:cNvPicPr preferRelativeResize="0"/>
          <p:nvPr/>
        </p:nvPicPr>
        <p:blipFill rotWithShape="1">
          <a:blip r:embed="rId3">
            <a:alphaModFix/>
          </a:blip>
          <a:srcRect l="44679" t="171" r="16317" b="55520"/>
          <a:stretch/>
        </p:blipFill>
        <p:spPr>
          <a:xfrm>
            <a:off x="4572000" y="1022926"/>
            <a:ext cx="4193294" cy="26002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0" name="Google Shape;340;p35"/>
          <p:cNvSpPr/>
          <p:nvPr/>
        </p:nvSpPr>
        <p:spPr>
          <a:xfrm>
            <a:off x="100924" y="711300"/>
            <a:ext cx="6192000" cy="44322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800"/>
              <a:buFont typeface="Calibri"/>
              <a:buNone/>
            </a:pPr>
            <a:r>
              <a:rPr lang="it" sz="1500" dirty="0">
                <a:solidFill>
                  <a:srgbClr val="002060"/>
                </a:solidFill>
                <a:latin typeface="Calibri"/>
                <a:ea typeface="Calibri"/>
                <a:cs typeface="Calibri"/>
                <a:sym typeface="Calibri"/>
              </a:rPr>
              <a:t>A decision tree is based on the following algorithm:</a:t>
            </a:r>
            <a:endParaRPr sz="1100" dirty="0">
              <a:solidFill>
                <a:srgbClr val="002060"/>
              </a:solidFill>
            </a:endParaRPr>
          </a:p>
          <a:p>
            <a:pPr marL="0" marR="0" lvl="0" indent="0" algn="just" rtl="0">
              <a:spcBef>
                <a:spcPts val="0"/>
              </a:spcBef>
              <a:spcAft>
                <a:spcPts val="0"/>
              </a:spcAft>
              <a:buClr>
                <a:schemeClr val="dk1"/>
              </a:buClr>
              <a:buSzPts val="1800"/>
              <a:buFont typeface="Calibri"/>
              <a:buNone/>
            </a:pPr>
            <a:endParaRPr sz="1500" dirty="0">
              <a:solidFill>
                <a:srgbClr val="002060"/>
              </a:solidFill>
              <a:latin typeface="Calibri"/>
              <a:ea typeface="Calibri"/>
              <a:cs typeface="Calibri"/>
              <a:sym typeface="Calibri"/>
            </a:endParaRPr>
          </a:p>
          <a:p>
            <a:pPr marL="331470" marR="0" lvl="0" indent="-312420" algn="just" rtl="0">
              <a:spcBef>
                <a:spcPts val="0"/>
              </a:spcBef>
              <a:spcAft>
                <a:spcPts val="0"/>
              </a:spcAft>
              <a:buClr>
                <a:srgbClr val="002060"/>
              </a:buClr>
              <a:buSzPts val="1500"/>
              <a:buFont typeface="Calibri"/>
              <a:buAutoNum type="arabicPeriod"/>
            </a:pPr>
            <a:r>
              <a:rPr lang="it" sz="1500" dirty="0">
                <a:solidFill>
                  <a:srgbClr val="002060"/>
                </a:solidFill>
                <a:latin typeface="Calibri"/>
                <a:ea typeface="Calibri"/>
                <a:cs typeface="Calibri"/>
                <a:sym typeface="Calibri"/>
              </a:rPr>
              <a:t>Given: number of training examples (</a:t>
            </a:r>
            <a:r>
              <a:rPr lang="it" sz="1500" i="1" dirty="0">
                <a:solidFill>
                  <a:srgbClr val="002060"/>
                </a:solidFill>
                <a:latin typeface="Calibri"/>
                <a:ea typeface="Calibri"/>
                <a:cs typeface="Calibri"/>
                <a:sym typeface="Calibri"/>
              </a:rPr>
              <a:t>N)</a:t>
            </a:r>
            <a:r>
              <a:rPr lang="it" sz="1500" dirty="0">
                <a:solidFill>
                  <a:srgbClr val="002060"/>
                </a:solidFill>
                <a:latin typeface="Calibri"/>
                <a:ea typeface="Calibri"/>
                <a:cs typeface="Calibri"/>
                <a:sym typeface="Calibri"/>
              </a:rPr>
              <a:t>, number of variables (i.e. features) in the classifier (</a:t>
            </a:r>
            <a:r>
              <a:rPr lang="it" sz="1500" i="1" dirty="0">
                <a:solidFill>
                  <a:srgbClr val="002060"/>
                </a:solidFill>
                <a:latin typeface="Calibri"/>
                <a:ea typeface="Calibri"/>
                <a:cs typeface="Calibri"/>
                <a:sym typeface="Calibri"/>
              </a:rPr>
              <a:t>M), </a:t>
            </a:r>
            <a:r>
              <a:rPr lang="it" sz="1500" dirty="0">
                <a:solidFill>
                  <a:srgbClr val="002060"/>
                </a:solidFill>
                <a:latin typeface="Calibri"/>
                <a:ea typeface="Calibri"/>
                <a:cs typeface="Calibri"/>
                <a:sym typeface="Calibri"/>
              </a:rPr>
              <a:t>number </a:t>
            </a:r>
            <a:r>
              <a:rPr lang="it" sz="1500" i="1" dirty="0">
                <a:solidFill>
                  <a:srgbClr val="002060"/>
                </a:solidFill>
                <a:latin typeface="Calibri"/>
                <a:ea typeface="Calibri"/>
                <a:cs typeface="Calibri"/>
                <a:sym typeface="Calibri"/>
              </a:rPr>
              <a:t>m</a:t>
            </a:r>
            <a:r>
              <a:rPr lang="it" sz="1500" dirty="0">
                <a:solidFill>
                  <a:srgbClr val="002060"/>
                </a:solidFill>
                <a:latin typeface="Calibri"/>
                <a:ea typeface="Calibri"/>
                <a:cs typeface="Calibri"/>
                <a:sym typeface="Calibri"/>
              </a:rPr>
              <a:t> of variables used to determine the decision at a node of the tree.</a:t>
            </a:r>
            <a:endParaRPr sz="1500" dirty="0">
              <a:solidFill>
                <a:srgbClr val="002060"/>
              </a:solidFill>
              <a:latin typeface="Calibri"/>
              <a:ea typeface="Calibri"/>
              <a:cs typeface="Calibri"/>
              <a:sym typeface="Calibri"/>
            </a:endParaRPr>
          </a:p>
          <a:p>
            <a:pPr marL="331470" marR="0" lvl="0" indent="-312420" algn="just" rtl="0">
              <a:spcBef>
                <a:spcPts val="0"/>
              </a:spcBef>
              <a:spcAft>
                <a:spcPts val="0"/>
              </a:spcAft>
              <a:buClr>
                <a:srgbClr val="002060"/>
              </a:buClr>
              <a:buSzPts val="1500"/>
              <a:buFont typeface="Calibri"/>
              <a:buAutoNum type="arabicPeriod"/>
            </a:pPr>
            <a:r>
              <a:rPr lang="it" sz="1500" dirty="0">
                <a:solidFill>
                  <a:srgbClr val="002060"/>
                </a:solidFill>
                <a:latin typeface="Calibri"/>
                <a:ea typeface="Calibri"/>
                <a:cs typeface="Calibri"/>
                <a:sym typeface="Calibri"/>
              </a:rPr>
              <a:t>Choose a training subset (n&lt;</a:t>
            </a:r>
            <a:r>
              <a:rPr lang="it" sz="1500" i="1" dirty="0">
                <a:solidFill>
                  <a:srgbClr val="002060"/>
                </a:solidFill>
                <a:latin typeface="Calibri"/>
                <a:ea typeface="Calibri"/>
                <a:cs typeface="Calibri"/>
                <a:sym typeface="Calibri"/>
              </a:rPr>
              <a:t>N)</a:t>
            </a:r>
            <a:r>
              <a:rPr lang="it" sz="1500" dirty="0">
                <a:solidFill>
                  <a:srgbClr val="002060"/>
                </a:solidFill>
                <a:latin typeface="Calibri"/>
                <a:ea typeface="Calibri"/>
                <a:cs typeface="Calibri"/>
                <a:sym typeface="Calibri"/>
              </a:rPr>
              <a:t>. The rest of the cases are used to estimate the error by predicting their classes.</a:t>
            </a:r>
            <a:endParaRPr sz="1100" dirty="0">
              <a:solidFill>
                <a:srgbClr val="002060"/>
              </a:solidFill>
            </a:endParaRPr>
          </a:p>
          <a:p>
            <a:pPr marL="331470" marR="0" lvl="0" indent="-312420" algn="just" rtl="0">
              <a:spcBef>
                <a:spcPts val="0"/>
              </a:spcBef>
              <a:spcAft>
                <a:spcPts val="0"/>
              </a:spcAft>
              <a:buClr>
                <a:srgbClr val="002060"/>
              </a:buClr>
              <a:buSzPts val="1500"/>
              <a:buFont typeface="Calibri"/>
              <a:buAutoNum type="arabicPeriod"/>
            </a:pPr>
            <a:r>
              <a:rPr lang="it" sz="1500" dirty="0">
                <a:solidFill>
                  <a:srgbClr val="002060"/>
                </a:solidFill>
                <a:latin typeface="Calibri"/>
                <a:ea typeface="Calibri"/>
                <a:cs typeface="Calibri"/>
                <a:sym typeface="Calibri"/>
              </a:rPr>
              <a:t>For each node, randomly choose </a:t>
            </a:r>
            <a:r>
              <a:rPr lang="it" sz="1500" i="1" dirty="0">
                <a:solidFill>
                  <a:srgbClr val="002060"/>
                </a:solidFill>
                <a:latin typeface="Calibri"/>
                <a:ea typeface="Calibri"/>
                <a:cs typeface="Calibri"/>
                <a:sym typeface="Calibri"/>
              </a:rPr>
              <a:t>m</a:t>
            </a:r>
            <a:r>
              <a:rPr lang="it" sz="1500" dirty="0">
                <a:solidFill>
                  <a:srgbClr val="002060"/>
                </a:solidFill>
                <a:latin typeface="Calibri"/>
                <a:ea typeface="Calibri"/>
                <a:cs typeface="Calibri"/>
                <a:sym typeface="Calibri"/>
              </a:rPr>
              <a:t> variables  and calculate the best split.</a:t>
            </a:r>
            <a:endParaRPr sz="1100" dirty="0">
              <a:solidFill>
                <a:srgbClr val="002060"/>
              </a:solidFill>
            </a:endParaRPr>
          </a:p>
          <a:p>
            <a:pPr marL="331470" marR="0" lvl="0" indent="-312420" algn="just" rtl="0">
              <a:spcBef>
                <a:spcPts val="0"/>
              </a:spcBef>
              <a:spcAft>
                <a:spcPts val="0"/>
              </a:spcAft>
              <a:buClr>
                <a:srgbClr val="002060"/>
              </a:buClr>
              <a:buSzPts val="1500"/>
              <a:buFont typeface="Calibri"/>
              <a:buAutoNum type="arabicPeriod"/>
            </a:pPr>
            <a:r>
              <a:rPr lang="it" sz="1500" dirty="0">
                <a:solidFill>
                  <a:srgbClr val="002060"/>
                </a:solidFill>
                <a:latin typeface="Calibri"/>
                <a:ea typeface="Calibri"/>
                <a:cs typeface="Calibri"/>
                <a:sym typeface="Calibri"/>
              </a:rPr>
              <a:t>Each tree is fully grown and not pruned (as may be done in constructing a normal tree classifier).</a:t>
            </a:r>
            <a:endParaRPr sz="1100" dirty="0">
              <a:solidFill>
                <a:srgbClr val="002060"/>
              </a:solidFill>
            </a:endParaRPr>
          </a:p>
          <a:p>
            <a:pPr marL="0" marR="0" lvl="0" indent="0" algn="just" rtl="0">
              <a:spcBef>
                <a:spcPts val="0"/>
              </a:spcBef>
              <a:spcAft>
                <a:spcPts val="0"/>
              </a:spcAft>
              <a:buClr>
                <a:schemeClr val="dk1"/>
              </a:buClr>
              <a:buSzPts val="1800"/>
              <a:buFont typeface="Calibri"/>
              <a:buNone/>
            </a:pPr>
            <a:endParaRPr sz="1500" dirty="0">
              <a:solidFill>
                <a:srgbClr val="002060"/>
              </a:solidFill>
              <a:latin typeface="Calibri"/>
              <a:ea typeface="Calibri"/>
              <a:cs typeface="Calibri"/>
              <a:sym typeface="Calibri"/>
            </a:endParaRPr>
          </a:p>
        </p:txBody>
      </p:sp>
      <p:pic>
        <p:nvPicPr>
          <p:cNvPr id="341" name="Google Shape;341;p35" descr="3.png"/>
          <p:cNvPicPr preferRelativeResize="0"/>
          <p:nvPr/>
        </p:nvPicPr>
        <p:blipFill rotWithShape="1">
          <a:blip r:embed="rId3">
            <a:alphaModFix/>
          </a:blip>
          <a:srcRect/>
          <a:stretch/>
        </p:blipFill>
        <p:spPr>
          <a:xfrm>
            <a:off x="6292999" y="1046650"/>
            <a:ext cx="2851000" cy="3378475"/>
          </a:xfrm>
          <a:prstGeom prst="rect">
            <a:avLst/>
          </a:prstGeom>
          <a:noFill/>
          <a:ln>
            <a:noFill/>
          </a:ln>
        </p:spPr>
      </p:pic>
      <p:sp>
        <p:nvSpPr>
          <p:cNvPr id="342" name="Google Shape;342;p35"/>
          <p:cNvSpPr txBox="1">
            <a:spLocks noGrp="1"/>
          </p:cNvSpPr>
          <p:nvPr>
            <p:ph type="title"/>
          </p:nvPr>
        </p:nvSpPr>
        <p:spPr>
          <a:xfrm>
            <a:off x="-75" y="0"/>
            <a:ext cx="85206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a:solidFill>
                  <a:srgbClr val="0070C0"/>
                </a:solidFill>
                <a:latin typeface="Calibri"/>
                <a:ea typeface="Calibri"/>
                <a:cs typeface="Calibri"/>
                <a:sym typeface="Calibri"/>
              </a:rPr>
              <a:t>DT building: </a:t>
            </a:r>
            <a:r>
              <a:rPr lang="it">
                <a:solidFill>
                  <a:srgbClr val="0070C0"/>
                </a:solidFill>
                <a:latin typeface="Calibri"/>
                <a:ea typeface="Calibri"/>
                <a:cs typeface="Calibri"/>
                <a:sym typeface="Calibri"/>
              </a:rPr>
              <a:t>algorithm</a:t>
            </a:r>
            <a:endParaRPr sz="3600" b="1" i="0" u="none" strike="noStrike" cap="none">
              <a:solidFill>
                <a:srgbClr val="0070C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8" name="Google Shape;348;p36"/>
          <p:cNvSpPr/>
          <p:nvPr/>
        </p:nvSpPr>
        <p:spPr>
          <a:xfrm>
            <a:off x="-75" y="576775"/>
            <a:ext cx="7010400" cy="9783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800" dirty="0">
                <a:solidFill>
                  <a:srgbClr val="002060"/>
                </a:solidFill>
                <a:latin typeface="Calibri"/>
                <a:ea typeface="Calibri"/>
                <a:cs typeface="Calibri"/>
                <a:sym typeface="Calibri"/>
              </a:rPr>
              <a:t>Learning ensemble consisting of a bagging of decision tree learners with a randomized selection of features at each split.</a:t>
            </a:r>
            <a:endParaRPr dirty="0">
              <a:solidFill>
                <a:srgbClr val="002060"/>
              </a:solidFill>
            </a:endParaRPr>
          </a:p>
        </p:txBody>
      </p:sp>
      <p:pic>
        <p:nvPicPr>
          <p:cNvPr id="349" name="Google Shape;349;p36"/>
          <p:cNvPicPr preferRelativeResize="0"/>
          <p:nvPr/>
        </p:nvPicPr>
        <p:blipFill rotWithShape="1">
          <a:blip r:embed="rId3">
            <a:alphaModFix/>
          </a:blip>
          <a:srcRect b="47106"/>
          <a:stretch/>
        </p:blipFill>
        <p:spPr>
          <a:xfrm>
            <a:off x="7010261" y="0"/>
            <a:ext cx="2133739" cy="1817879"/>
          </a:xfrm>
          <a:prstGeom prst="rect">
            <a:avLst/>
          </a:prstGeom>
          <a:noFill/>
          <a:ln>
            <a:noFill/>
          </a:ln>
        </p:spPr>
      </p:pic>
      <p:sp>
        <p:nvSpPr>
          <p:cNvPr id="350" name="Google Shape;350;p36"/>
          <p:cNvSpPr/>
          <p:nvPr/>
        </p:nvSpPr>
        <p:spPr>
          <a:xfrm>
            <a:off x="7186555" y="1748736"/>
            <a:ext cx="2046821"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 dirty="0">
                <a:solidFill>
                  <a:srgbClr val="0070C0"/>
                </a:solidFill>
                <a:latin typeface="Calibri"/>
                <a:ea typeface="Calibri"/>
                <a:cs typeface="Calibri"/>
                <a:sym typeface="Calibri"/>
              </a:rPr>
              <a:t>Leo Breiman, 1928 - 2005 </a:t>
            </a:r>
            <a:endParaRPr dirty="0">
              <a:solidFill>
                <a:srgbClr val="0070C0"/>
              </a:solidFill>
              <a:latin typeface="Calibri"/>
              <a:ea typeface="Calibri"/>
              <a:cs typeface="Calibri"/>
              <a:sym typeface="Calibri"/>
            </a:endParaRPr>
          </a:p>
        </p:txBody>
      </p:sp>
      <p:sp>
        <p:nvSpPr>
          <p:cNvPr id="351" name="Google Shape;351;p36"/>
          <p:cNvSpPr/>
          <p:nvPr/>
        </p:nvSpPr>
        <p:spPr>
          <a:xfrm>
            <a:off x="0" y="1835522"/>
            <a:ext cx="7097179" cy="299790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b="1" dirty="0">
                <a:solidFill>
                  <a:srgbClr val="002060"/>
                </a:solidFill>
                <a:latin typeface="Calibri"/>
                <a:ea typeface="Calibri"/>
                <a:cs typeface="Calibri"/>
                <a:sym typeface="Calibri"/>
              </a:rPr>
              <a:t>RF Specs</a:t>
            </a:r>
            <a:r>
              <a:rPr lang="it" dirty="0">
                <a:solidFill>
                  <a:srgbClr val="002060"/>
                </a:solidFill>
                <a:latin typeface="Calibri"/>
                <a:ea typeface="Calibri"/>
                <a:cs typeface="Calibri"/>
                <a:sym typeface="Calibri"/>
              </a:rPr>
              <a:t>:</a:t>
            </a:r>
          </a:p>
          <a:p>
            <a:pPr marL="0" marR="0" lvl="0" indent="0" algn="just" rtl="0">
              <a:spcBef>
                <a:spcPts val="0"/>
              </a:spcBef>
              <a:spcAft>
                <a:spcPts val="0"/>
              </a:spcAft>
              <a:buNone/>
            </a:pPr>
            <a:r>
              <a:rPr lang="it" dirty="0">
                <a:solidFill>
                  <a:srgbClr val="002060"/>
                </a:solidFill>
                <a:latin typeface="Calibri"/>
                <a:ea typeface="Calibri"/>
                <a:cs typeface="Calibri"/>
                <a:sym typeface="Calibri"/>
              </a:rPr>
              <a:t>Random tree: randomly </a:t>
            </a:r>
            <a:r>
              <a:rPr lang="en-US" dirty="0">
                <a:solidFill>
                  <a:srgbClr val="002060"/>
                </a:solidFill>
                <a:latin typeface="Calibri"/>
                <a:ea typeface="Calibri"/>
                <a:cs typeface="Calibri"/>
                <a:sym typeface="Calibri"/>
              </a:rPr>
              <a:t>constructed from a set of possible trees having K random features at each node.  </a:t>
            </a:r>
          </a:p>
          <a:p>
            <a:pPr marL="0" marR="0" lvl="0" indent="0" algn="just" rtl="0">
              <a:spcBef>
                <a:spcPts val="0"/>
              </a:spcBef>
              <a:spcAft>
                <a:spcPts val="0"/>
              </a:spcAft>
              <a:buNone/>
            </a:pPr>
            <a:r>
              <a:rPr lang="en-US" dirty="0">
                <a:solidFill>
                  <a:srgbClr val="002060"/>
                </a:solidFill>
                <a:latin typeface="Calibri"/>
                <a:ea typeface="Calibri"/>
                <a:cs typeface="Calibri"/>
                <a:sym typeface="Calibri"/>
              </a:rPr>
              <a:t>Efficiently generated (and computationally optimized)</a:t>
            </a:r>
          </a:p>
          <a:p>
            <a:pPr marL="0" marR="0" lvl="0" indent="0" algn="just" rtl="0">
              <a:spcBef>
                <a:spcPts val="0"/>
              </a:spcBef>
              <a:spcAft>
                <a:spcPts val="0"/>
              </a:spcAft>
              <a:buNone/>
            </a:pPr>
            <a:r>
              <a:rPr lang="en-US" dirty="0">
                <a:solidFill>
                  <a:srgbClr val="002060"/>
                </a:solidFill>
                <a:latin typeface="Calibri"/>
                <a:ea typeface="Calibri"/>
                <a:cs typeface="Calibri"/>
                <a:sym typeface="Calibri"/>
              </a:rPr>
              <a:t>Combination of large sets of random trees generally leads to accurate models.</a:t>
            </a:r>
          </a:p>
          <a:p>
            <a:pPr marL="0" marR="0" lvl="0" indent="0" algn="just" rtl="0">
              <a:spcBef>
                <a:spcPts val="0"/>
              </a:spcBef>
              <a:spcAft>
                <a:spcPts val="0"/>
              </a:spcAft>
              <a:buNone/>
            </a:pPr>
            <a:endParaRPr lang="it" dirty="0">
              <a:solidFill>
                <a:srgbClr val="002060"/>
              </a:solidFill>
              <a:latin typeface="Calibri"/>
              <a:ea typeface="Calibri"/>
              <a:cs typeface="Calibri"/>
              <a:sym typeface="Calibri"/>
            </a:endParaRPr>
          </a:p>
          <a:p>
            <a:pPr marL="0" marR="0" lvl="0" indent="0" algn="just" rtl="0">
              <a:spcBef>
                <a:spcPts val="0"/>
              </a:spcBef>
              <a:spcAft>
                <a:spcPts val="0"/>
              </a:spcAft>
              <a:buNone/>
            </a:pPr>
            <a:r>
              <a:rPr lang="en-US" sz="1400" dirty="0">
                <a:solidFill>
                  <a:srgbClr val="00AFEC"/>
                </a:solidFill>
                <a:latin typeface="Calibri"/>
                <a:ea typeface="Calibri"/>
                <a:cs typeface="Calibri"/>
                <a:sym typeface="Calibri"/>
              </a:rPr>
              <a:t>RFs average multiple deep decision trees, trained on different parts of the same training set, with the goal of overcoming over-fitting problem of individual decision trees. </a:t>
            </a:r>
            <a:endParaRPr lang="en-US" sz="1050" dirty="0">
              <a:solidFill>
                <a:srgbClr val="00AFEC"/>
              </a:solidFill>
            </a:endParaRPr>
          </a:p>
          <a:p>
            <a:pPr marL="0" marR="0" lvl="0" indent="0" algn="just" rtl="0">
              <a:spcBef>
                <a:spcPts val="0"/>
              </a:spcBef>
              <a:spcAft>
                <a:spcPts val="0"/>
              </a:spcAft>
              <a:buNone/>
            </a:pPr>
            <a:endParaRPr lang="it-IT" dirty="0">
              <a:solidFill>
                <a:srgbClr val="002060"/>
              </a:solidFill>
              <a:latin typeface="Calibri"/>
              <a:ea typeface="Calibri"/>
              <a:cs typeface="Calibri"/>
              <a:sym typeface="Calibri"/>
            </a:endParaRPr>
          </a:p>
          <a:p>
            <a:pPr algn="just"/>
            <a:r>
              <a:rPr lang="en-US" sz="1400" dirty="0">
                <a:solidFill>
                  <a:srgbClr val="0070C0"/>
                </a:solidFill>
                <a:latin typeface="Calibri"/>
                <a:ea typeface="Calibri"/>
                <a:cs typeface="Calibri"/>
                <a:sym typeface="Calibri"/>
              </a:rPr>
              <a:t>In other words, RFs are an ensemble learning method that operate by constructing a lot of decision trees and outputting the class that is the single (</a:t>
            </a:r>
            <a:r>
              <a:rPr lang="en-US" sz="1400" dirty="0" err="1">
                <a:solidFill>
                  <a:srgbClr val="0070C0"/>
                </a:solidFill>
                <a:latin typeface="Calibri"/>
                <a:ea typeface="Calibri"/>
                <a:cs typeface="Calibri"/>
                <a:sym typeface="Calibri"/>
              </a:rPr>
              <a:t>uni</a:t>
            </a:r>
            <a:r>
              <a:rPr lang="en-US" sz="1400" dirty="0">
                <a:solidFill>
                  <a:srgbClr val="0070C0"/>
                </a:solidFill>
                <a:latin typeface="Calibri"/>
                <a:ea typeface="Calibri"/>
                <a:cs typeface="Calibri"/>
                <a:sym typeface="Calibri"/>
              </a:rPr>
              <a:t>-modal) </a:t>
            </a:r>
            <a:r>
              <a:rPr lang="en-US" sz="1400" b="1" dirty="0">
                <a:solidFill>
                  <a:srgbClr val="00AFEC"/>
                </a:solidFill>
                <a:latin typeface="Calibri"/>
                <a:ea typeface="Calibri"/>
                <a:cs typeface="Calibri"/>
                <a:sym typeface="Calibri"/>
              </a:rPr>
              <a:t>mode</a:t>
            </a:r>
            <a:r>
              <a:rPr lang="en-US" sz="1400" dirty="0">
                <a:solidFill>
                  <a:srgbClr val="00AFEC"/>
                </a:solidFill>
                <a:latin typeface="Calibri"/>
                <a:ea typeface="Calibri"/>
                <a:cs typeface="Calibri"/>
                <a:sym typeface="Calibri"/>
              </a:rPr>
              <a:t> </a:t>
            </a:r>
            <a:r>
              <a:rPr lang="en-US" sz="1400" dirty="0">
                <a:solidFill>
                  <a:srgbClr val="0070C0"/>
                </a:solidFill>
                <a:latin typeface="Calibri"/>
                <a:ea typeface="Calibri"/>
                <a:cs typeface="Calibri"/>
                <a:sym typeface="Calibri"/>
              </a:rPr>
              <a:t>of the classes output by individual trees.</a:t>
            </a:r>
            <a:endParaRPr lang="en-US" sz="1100" dirty="0"/>
          </a:p>
          <a:p>
            <a:pPr marL="0" marR="0" lvl="0" indent="0" algn="just" rtl="0">
              <a:spcBef>
                <a:spcPts val="0"/>
              </a:spcBef>
              <a:spcAft>
                <a:spcPts val="0"/>
              </a:spcAft>
              <a:buNone/>
            </a:pPr>
            <a:endParaRPr dirty="0">
              <a:solidFill>
                <a:srgbClr val="002060"/>
              </a:solidFill>
              <a:latin typeface="Calibri"/>
              <a:ea typeface="Calibri"/>
              <a:cs typeface="Calibri"/>
              <a:sym typeface="Calibri"/>
            </a:endParaRPr>
          </a:p>
        </p:txBody>
      </p:sp>
      <p:sp>
        <p:nvSpPr>
          <p:cNvPr id="352" name="Google Shape;352;p36"/>
          <p:cNvSpPr/>
          <p:nvPr/>
        </p:nvSpPr>
        <p:spPr>
          <a:xfrm>
            <a:off x="1863176" y="1071670"/>
            <a:ext cx="5147149" cy="393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it" dirty="0">
                <a:solidFill>
                  <a:srgbClr val="0070C0"/>
                </a:solidFill>
                <a:latin typeface="Calibri"/>
                <a:ea typeface="Calibri"/>
                <a:cs typeface="Calibri"/>
                <a:sym typeface="Calibri"/>
              </a:rPr>
              <a:t>Leo Breiman (2001) “Random Forests”, Machine Learning, 45, 5-32 </a:t>
            </a:r>
            <a:endParaRPr dirty="0">
              <a:solidFill>
                <a:srgbClr val="0070C0"/>
              </a:solidFill>
            </a:endParaRPr>
          </a:p>
        </p:txBody>
      </p:sp>
      <p:sp>
        <p:nvSpPr>
          <p:cNvPr id="353" name="Google Shape;353;p36"/>
          <p:cNvSpPr txBox="1">
            <a:spLocks noGrp="1"/>
          </p:cNvSpPr>
          <p:nvPr>
            <p:ph type="title"/>
          </p:nvPr>
        </p:nvSpPr>
        <p:spPr>
          <a:xfrm>
            <a:off x="-75" y="0"/>
            <a:ext cx="85206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dirty="0">
                <a:solidFill>
                  <a:srgbClr val="0070C0"/>
                </a:solidFill>
                <a:latin typeface="Calibri"/>
                <a:ea typeface="Calibri"/>
                <a:cs typeface="Calibri"/>
                <a:sym typeface="Calibri"/>
              </a:rPr>
              <a:t>Random Forest</a:t>
            </a:r>
            <a:endParaRPr sz="3600" b="1" i="0" u="none" strike="noStrike" cap="none" dirty="0">
              <a:solidFill>
                <a:srgbClr val="0070C0"/>
              </a:solidFill>
              <a:latin typeface="Calibri"/>
              <a:ea typeface="Calibri"/>
              <a:cs typeface="Calibri"/>
              <a:sym typeface="Calibri"/>
            </a:endParaRPr>
          </a:p>
        </p:txBody>
      </p:sp>
      <p:pic>
        <p:nvPicPr>
          <p:cNvPr id="9" name="Google Shape;362;p37">
            <a:extLst>
              <a:ext uri="{FF2B5EF4-FFF2-40B4-BE49-F238E27FC236}">
                <a16:creationId xmlns:a16="http://schemas.microsoft.com/office/drawing/2014/main" id="{AABF2509-ED14-4D3A-AEC3-FA6819A2F96C}"/>
              </a:ext>
            </a:extLst>
          </p:cNvPr>
          <p:cNvPicPr preferRelativeResize="0"/>
          <p:nvPr/>
        </p:nvPicPr>
        <p:blipFill rotWithShape="1">
          <a:blip r:embed="rId4">
            <a:alphaModFix/>
          </a:blip>
          <a:srcRect/>
          <a:stretch/>
        </p:blipFill>
        <p:spPr>
          <a:xfrm>
            <a:off x="7167161" y="2376584"/>
            <a:ext cx="1976839" cy="1482562"/>
          </a:xfrm>
          <a:prstGeom prst="rect">
            <a:avLst/>
          </a:prstGeom>
          <a:noFill/>
          <a:ln>
            <a:noFill/>
          </a:ln>
        </p:spPr>
      </p:pic>
    </p:spTree>
    <p:extLst>
      <p:ext uri="{BB962C8B-B14F-4D97-AF65-F5344CB8AC3E}">
        <p14:creationId xmlns:p14="http://schemas.microsoft.com/office/powerpoint/2010/main" val="3836085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87D04B37-89CD-4F24-A6CF-1E988DDC4E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221" t="-1" r="16666" b="40584"/>
          <a:stretch/>
        </p:blipFill>
        <p:spPr bwMode="auto">
          <a:xfrm>
            <a:off x="1925152" y="173039"/>
            <a:ext cx="2570647" cy="2589212"/>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DF33FE00-7D3E-4463-AB31-F11D32F091C5}"/>
              </a:ext>
            </a:extLst>
          </p:cNvPr>
          <p:cNvPicPr>
            <a:picLocks noChangeAspect="1"/>
          </p:cNvPicPr>
          <p:nvPr/>
        </p:nvPicPr>
        <p:blipFill rotWithShape="1">
          <a:blip r:embed="rId3"/>
          <a:srcRect l="1125"/>
          <a:stretch/>
        </p:blipFill>
        <p:spPr>
          <a:xfrm>
            <a:off x="7074" y="473179"/>
            <a:ext cx="1911005" cy="2844179"/>
          </a:xfrm>
          <a:prstGeom prst="rect">
            <a:avLst/>
          </a:prstGeom>
        </p:spPr>
      </p:pic>
      <p:sp>
        <p:nvSpPr>
          <p:cNvPr id="2" name="Google Shape;234;p23">
            <a:extLst>
              <a:ext uri="{FF2B5EF4-FFF2-40B4-BE49-F238E27FC236}">
                <a16:creationId xmlns:a16="http://schemas.microsoft.com/office/drawing/2014/main" id="{94D144F8-F49B-4DFE-B81C-43A90AF56352}"/>
              </a:ext>
            </a:extLst>
          </p:cNvPr>
          <p:cNvSpPr txBox="1">
            <a:spLocks/>
          </p:cNvSpPr>
          <p:nvPr/>
        </p:nvSpPr>
        <p:spPr>
          <a:xfrm>
            <a:off x="0" y="14179"/>
            <a:ext cx="9144000" cy="496186"/>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lt1"/>
              </a:buClr>
              <a:buSzPts val="3600"/>
              <a:buFont typeface="Calibri"/>
              <a:buNone/>
            </a:pPr>
            <a:r>
              <a:rPr lang="en-US" sz="3600" b="1" dirty="0">
                <a:solidFill>
                  <a:srgbClr val="0070C0"/>
                </a:solidFill>
                <a:latin typeface="Calibri"/>
                <a:ea typeface="Calibri"/>
                <a:cs typeface="Calibri"/>
                <a:sym typeface="Calibri"/>
              </a:rPr>
              <a:t>Layout</a:t>
            </a:r>
            <a:endParaRPr lang="en-US" sz="2500" b="1" dirty="0">
              <a:solidFill>
                <a:srgbClr val="0070C0"/>
              </a:solidFill>
              <a:latin typeface="Calibri"/>
              <a:ea typeface="Calibri"/>
              <a:cs typeface="Calibri"/>
              <a:sym typeface="Calibri"/>
            </a:endParaRPr>
          </a:p>
        </p:txBody>
      </p:sp>
      <p:sp>
        <p:nvSpPr>
          <p:cNvPr id="3" name="CasellaDiTesto 2">
            <a:extLst>
              <a:ext uri="{FF2B5EF4-FFF2-40B4-BE49-F238E27FC236}">
                <a16:creationId xmlns:a16="http://schemas.microsoft.com/office/drawing/2014/main" id="{18A5041A-C1AC-4BC0-B9F4-0F41E14E92FB}"/>
              </a:ext>
            </a:extLst>
          </p:cNvPr>
          <p:cNvSpPr txBox="1"/>
          <p:nvPr/>
        </p:nvSpPr>
        <p:spPr>
          <a:xfrm>
            <a:off x="4457700" y="473178"/>
            <a:ext cx="4693374" cy="4401205"/>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Astrophysics introduction: </a:t>
            </a:r>
          </a:p>
          <a:p>
            <a:r>
              <a:rPr lang="en-US" dirty="0">
                <a:latin typeface="Calibri" panose="020F0502020204030204" pitchFamily="34" charset="0"/>
                <a:cs typeface="Calibri" panose="020F0502020204030204" pitchFamily="34" charset="0"/>
              </a:rPr>
              <a:t>	photometric-redshift estimation</a:t>
            </a:r>
          </a:p>
          <a:p>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comparison with traditional sed fitting algorithms</a:t>
            </a:r>
          </a:p>
          <a:p>
            <a:endParaRPr lang="en-US" dirty="0">
              <a:latin typeface="Calibri" panose="020F0502020204030204" pitchFamily="34" charset="0"/>
              <a:cs typeface="Calibri" panose="020F0502020204030204" pitchFamily="34" charset="0"/>
            </a:endParaRPr>
          </a:p>
          <a:p>
            <a:r>
              <a:rPr lang="en-US" b="1" dirty="0">
                <a:solidFill>
                  <a:srgbClr val="0070C0"/>
                </a:solidFill>
                <a:latin typeface="Calibri" panose="020F0502020204030204" pitchFamily="34" charset="0"/>
                <a:cs typeface="Calibri" panose="020F0502020204030204" pitchFamily="34" charset="0"/>
              </a:rPr>
              <a:t>Decision Trees (DTs):</a:t>
            </a:r>
          </a:p>
          <a:p>
            <a:r>
              <a:rPr lang="en-US" dirty="0">
                <a:latin typeface="Calibri" panose="020F0502020204030204" pitchFamily="34" charset="0"/>
                <a:cs typeface="Calibri" panose="020F0502020204030204" pitchFamily="34" charset="0"/>
              </a:rPr>
              <a:t>	Algorithm elements</a:t>
            </a:r>
          </a:p>
          <a:p>
            <a:r>
              <a:rPr lang="en-US" dirty="0">
                <a:latin typeface="Calibri" panose="020F0502020204030204" pitchFamily="34" charset="0"/>
                <a:cs typeface="Calibri" panose="020F0502020204030204" pitchFamily="34" charset="0"/>
              </a:rPr>
              <a:t>	Simple method explanation</a:t>
            </a:r>
          </a:p>
          <a:p>
            <a:r>
              <a:rPr lang="en-US" dirty="0">
                <a:latin typeface="Calibri" panose="020F0502020204030204" pitchFamily="34" charset="0"/>
                <a:cs typeface="Calibri" panose="020F0502020204030204" pitchFamily="34" charset="0"/>
              </a:rPr>
              <a:t>	Crucial metrics</a:t>
            </a:r>
          </a:p>
          <a:p>
            <a:endParaRPr lang="en-US" dirty="0">
              <a:latin typeface="Calibri" panose="020F0502020204030204" pitchFamily="34" charset="0"/>
              <a:cs typeface="Calibri" panose="020F0502020204030204" pitchFamily="34" charset="0"/>
            </a:endParaRPr>
          </a:p>
          <a:p>
            <a:r>
              <a:rPr lang="en-US" b="1" dirty="0">
                <a:solidFill>
                  <a:srgbClr val="0070C0"/>
                </a:solidFill>
                <a:latin typeface="Calibri" panose="020F0502020204030204" pitchFamily="34" charset="0"/>
                <a:cs typeface="Calibri" panose="020F0502020204030204" pitchFamily="34" charset="0"/>
              </a:rPr>
              <a:t>Random Forests (RFs):</a:t>
            </a:r>
          </a:p>
          <a:p>
            <a:r>
              <a:rPr lang="en-US" dirty="0">
                <a:latin typeface="Calibri" panose="020F0502020204030204" pitchFamily="34" charset="0"/>
                <a:cs typeface="Calibri" panose="020F0502020204030204" pitchFamily="34" charset="0"/>
              </a:rPr>
              <a:t>	DT “generalization” </a:t>
            </a:r>
          </a:p>
          <a:p>
            <a:r>
              <a:rPr lang="en-US" dirty="0">
                <a:latin typeface="Calibri" panose="020F0502020204030204" pitchFamily="34" charset="0"/>
                <a:cs typeface="Calibri" panose="020F0502020204030204" pitchFamily="34" charset="0"/>
              </a:rPr>
              <a:t>	Comparison between RF and DT</a:t>
            </a:r>
          </a:p>
          <a:p>
            <a:r>
              <a:rPr lang="en-US" dirty="0">
                <a:latin typeface="Calibri" panose="020F0502020204030204" pitchFamily="34" charset="0"/>
                <a:cs typeface="Calibri" panose="020F0502020204030204" pitchFamily="34" charset="0"/>
              </a:rPr>
              <a:t>	Overfitting </a:t>
            </a:r>
          </a:p>
          <a:p>
            <a:endParaRPr lang="en-US" dirty="0">
              <a:latin typeface="Calibri" panose="020F0502020204030204" pitchFamily="34" charset="0"/>
              <a:cs typeface="Calibri" panose="020F0502020204030204" pitchFamily="34" charset="0"/>
            </a:endParaRPr>
          </a:p>
          <a:p>
            <a:r>
              <a:rPr lang="en-US" b="1" dirty="0">
                <a:solidFill>
                  <a:srgbClr val="0070C0"/>
                </a:solidFill>
                <a:latin typeface="Calibri" panose="020F0502020204030204" pitchFamily="34" charset="0"/>
                <a:cs typeface="Calibri" panose="020F0502020204030204" pitchFamily="34" charset="0"/>
              </a:rPr>
              <a:t>Feature Importance from RF</a:t>
            </a:r>
          </a:p>
          <a:p>
            <a:endParaRPr lang="en-US" b="1" dirty="0">
              <a:solidFill>
                <a:srgbClr val="0070C0"/>
              </a:solidFill>
              <a:latin typeface="Calibri" panose="020F0502020204030204" pitchFamily="34" charset="0"/>
              <a:cs typeface="Calibri" panose="020F0502020204030204" pitchFamily="34" charset="0"/>
            </a:endParaRPr>
          </a:p>
          <a:p>
            <a:r>
              <a:rPr lang="en-US" b="1" dirty="0">
                <a:solidFill>
                  <a:srgbClr val="0070C0"/>
                </a:solidFill>
                <a:latin typeface="Calibri" panose="020F0502020204030204" pitchFamily="34" charset="0"/>
                <a:cs typeface="Calibri" panose="020F0502020204030204" pitchFamily="34" charset="0"/>
              </a:rPr>
              <a:t>Application: photometric redshift estimation with SDSS data</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p:txBody>
      </p:sp>
      <p:pic>
        <p:nvPicPr>
          <p:cNvPr id="2054" name="Picture 6">
            <a:extLst>
              <a:ext uri="{FF2B5EF4-FFF2-40B4-BE49-F238E27FC236}">
                <a16:creationId xmlns:a16="http://schemas.microsoft.com/office/drawing/2014/main" id="{54055B94-C0AB-42AD-B19A-439FBFF16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903" y="2686493"/>
            <a:ext cx="3685511" cy="245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504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pSp>
        <p:nvGrpSpPr>
          <p:cNvPr id="2" name="Gruppo 1">
            <a:extLst>
              <a:ext uri="{FF2B5EF4-FFF2-40B4-BE49-F238E27FC236}">
                <a16:creationId xmlns:a16="http://schemas.microsoft.com/office/drawing/2014/main" id="{996B5B2A-A513-4B14-8DF2-1EC6276D36E0}"/>
              </a:ext>
            </a:extLst>
          </p:cNvPr>
          <p:cNvGrpSpPr>
            <a:grpSpLocks noChangeAspect="1"/>
          </p:cNvGrpSpPr>
          <p:nvPr/>
        </p:nvGrpSpPr>
        <p:grpSpPr>
          <a:xfrm>
            <a:off x="-77" y="521773"/>
            <a:ext cx="5705235" cy="2628000"/>
            <a:chOff x="-77" y="521774"/>
            <a:chExt cx="5344726" cy="2461939"/>
          </a:xfrm>
        </p:grpSpPr>
        <p:pic>
          <p:nvPicPr>
            <p:cNvPr id="5" name="Google Shape;369;p38">
              <a:extLst>
                <a:ext uri="{FF2B5EF4-FFF2-40B4-BE49-F238E27FC236}">
                  <a16:creationId xmlns:a16="http://schemas.microsoft.com/office/drawing/2014/main" id="{1BC2C985-D22E-451B-8BCA-46DC5DD8B4F5}"/>
                </a:ext>
              </a:extLst>
            </p:cNvPr>
            <p:cNvPicPr preferRelativeResize="0"/>
            <p:nvPr/>
          </p:nvPicPr>
          <p:blipFill rotWithShape="1">
            <a:blip r:embed="rId3">
              <a:alphaModFix/>
            </a:blip>
            <a:srcRect t="49136" b="47792"/>
            <a:stretch/>
          </p:blipFill>
          <p:spPr>
            <a:xfrm>
              <a:off x="-77" y="2895607"/>
              <a:ext cx="5344725" cy="88106"/>
            </a:xfrm>
            <a:prstGeom prst="rect">
              <a:avLst/>
            </a:prstGeom>
            <a:noFill/>
            <a:ln>
              <a:noFill/>
            </a:ln>
          </p:spPr>
        </p:pic>
        <p:pic>
          <p:nvPicPr>
            <p:cNvPr id="369" name="Google Shape;369;p38"/>
            <p:cNvPicPr preferRelativeResize="0"/>
            <p:nvPr/>
          </p:nvPicPr>
          <p:blipFill rotWithShape="1">
            <a:blip r:embed="rId3">
              <a:alphaModFix/>
            </a:blip>
            <a:srcRect t="9210" b="7578"/>
            <a:stretch/>
          </p:blipFill>
          <p:spPr>
            <a:xfrm>
              <a:off x="-76" y="521774"/>
              <a:ext cx="5344725" cy="2386526"/>
            </a:xfrm>
            <a:prstGeom prst="rect">
              <a:avLst/>
            </a:prstGeom>
            <a:noFill/>
            <a:ln>
              <a:noFill/>
            </a:ln>
          </p:spPr>
        </p:pic>
      </p:grpSp>
      <p:pic>
        <p:nvPicPr>
          <p:cNvPr id="370" name="Google Shape;370;p38"/>
          <p:cNvPicPr preferRelativeResize="0">
            <a:picLocks noChangeAspect="1"/>
          </p:cNvPicPr>
          <p:nvPr/>
        </p:nvPicPr>
        <p:blipFill rotWithShape="1">
          <a:blip r:embed="rId4">
            <a:alphaModFix/>
          </a:blip>
          <a:srcRect r="50106" b="11547"/>
          <a:stretch/>
        </p:blipFill>
        <p:spPr>
          <a:xfrm>
            <a:off x="6283155" y="556398"/>
            <a:ext cx="2491118" cy="1872000"/>
          </a:xfrm>
          <a:prstGeom prst="rect">
            <a:avLst/>
          </a:prstGeom>
          <a:noFill/>
          <a:ln>
            <a:noFill/>
          </a:ln>
        </p:spPr>
      </p:pic>
      <p:sp>
        <p:nvSpPr>
          <p:cNvPr id="4" name="Google Shape;353;p36">
            <a:extLst>
              <a:ext uri="{FF2B5EF4-FFF2-40B4-BE49-F238E27FC236}">
                <a16:creationId xmlns:a16="http://schemas.microsoft.com/office/drawing/2014/main" id="{E3847D64-FC3D-42DB-B08E-B7E213962076}"/>
              </a:ext>
            </a:extLst>
          </p:cNvPr>
          <p:cNvSpPr txBox="1">
            <a:spLocks noGrp="1"/>
          </p:cNvSpPr>
          <p:nvPr>
            <p:ph type="title"/>
          </p:nvPr>
        </p:nvSpPr>
        <p:spPr>
          <a:xfrm>
            <a:off x="-76" y="-185626"/>
            <a:ext cx="9144075"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dirty="0">
                <a:solidFill>
                  <a:srgbClr val="0070C0"/>
                </a:solidFill>
                <a:latin typeface="Calibri"/>
                <a:ea typeface="Calibri"/>
                <a:cs typeface="Calibri"/>
                <a:sym typeface="Calibri"/>
              </a:rPr>
              <a:t>Random Forest vs Decision Tree</a:t>
            </a:r>
            <a:endParaRPr sz="3600" b="1" i="0" u="none" strike="noStrike" cap="none" dirty="0">
              <a:solidFill>
                <a:srgbClr val="0070C0"/>
              </a:solidFill>
              <a:latin typeface="Calibri"/>
              <a:ea typeface="Calibri"/>
              <a:cs typeface="Calibri"/>
              <a:sym typeface="Calibri"/>
            </a:endParaRPr>
          </a:p>
        </p:txBody>
      </p:sp>
      <p:pic>
        <p:nvPicPr>
          <p:cNvPr id="8" name="Google Shape;370;p38">
            <a:extLst>
              <a:ext uri="{FF2B5EF4-FFF2-40B4-BE49-F238E27FC236}">
                <a16:creationId xmlns:a16="http://schemas.microsoft.com/office/drawing/2014/main" id="{EDC94BB3-9553-4EA2-9AE5-907DFFE8A069}"/>
              </a:ext>
            </a:extLst>
          </p:cNvPr>
          <p:cNvPicPr preferRelativeResize="0">
            <a:picLocks noChangeAspect="1"/>
          </p:cNvPicPr>
          <p:nvPr/>
        </p:nvPicPr>
        <p:blipFill rotWithShape="1">
          <a:blip r:embed="rId4">
            <a:alphaModFix/>
          </a:blip>
          <a:srcRect l="50106" t="-1121" b="12667"/>
          <a:stretch/>
        </p:blipFill>
        <p:spPr>
          <a:xfrm>
            <a:off x="6283155" y="2472239"/>
            <a:ext cx="2491118" cy="1872000"/>
          </a:xfrm>
          <a:prstGeom prst="rect">
            <a:avLst/>
          </a:prstGeom>
          <a:noFill/>
          <a:ln>
            <a:noFill/>
          </a:ln>
        </p:spPr>
      </p:pic>
      <p:sp>
        <p:nvSpPr>
          <p:cNvPr id="9" name="Google Shape;351;p36">
            <a:extLst>
              <a:ext uri="{FF2B5EF4-FFF2-40B4-BE49-F238E27FC236}">
                <a16:creationId xmlns:a16="http://schemas.microsoft.com/office/drawing/2014/main" id="{C45354E8-A70D-4F05-ADDA-C6CC6B17B9DB}"/>
              </a:ext>
            </a:extLst>
          </p:cNvPr>
          <p:cNvSpPr/>
          <p:nvPr/>
        </p:nvSpPr>
        <p:spPr>
          <a:xfrm>
            <a:off x="152324" y="3187872"/>
            <a:ext cx="5552834" cy="871576"/>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300" dirty="0">
                <a:solidFill>
                  <a:srgbClr val="002060"/>
                </a:solidFill>
                <a:latin typeface="Calibri"/>
                <a:ea typeface="Calibri"/>
                <a:cs typeface="Calibri"/>
                <a:sym typeface="Calibri"/>
              </a:rPr>
              <a:t>Each DT makes slightly different decisions due to random sampling of features and data.</a:t>
            </a:r>
          </a:p>
          <a:p>
            <a:pPr marL="0" marR="0" lvl="0" indent="0" algn="just" rtl="0">
              <a:spcBef>
                <a:spcPts val="0"/>
              </a:spcBef>
              <a:spcAft>
                <a:spcPts val="0"/>
              </a:spcAft>
              <a:buNone/>
            </a:pPr>
            <a:r>
              <a:rPr lang="en-US" sz="1300" dirty="0">
                <a:solidFill>
                  <a:srgbClr val="002060"/>
                </a:solidFill>
                <a:latin typeface="Calibri"/>
                <a:ea typeface="Calibri"/>
                <a:cs typeface="Calibri"/>
                <a:sym typeface="Calibri"/>
              </a:rPr>
              <a:t>RF combines these trees to create a more robust method.</a:t>
            </a:r>
          </a:p>
        </p:txBody>
      </p:sp>
      <p:sp>
        <p:nvSpPr>
          <p:cNvPr id="11" name="Google Shape;351;p36">
            <a:extLst>
              <a:ext uri="{FF2B5EF4-FFF2-40B4-BE49-F238E27FC236}">
                <a16:creationId xmlns:a16="http://schemas.microsoft.com/office/drawing/2014/main" id="{C9444390-8B81-47E2-9C5F-AEE27B53D975}"/>
              </a:ext>
            </a:extLst>
          </p:cNvPr>
          <p:cNvSpPr/>
          <p:nvPr/>
        </p:nvSpPr>
        <p:spPr>
          <a:xfrm>
            <a:off x="1823480" y="4382338"/>
            <a:ext cx="5552834" cy="480285"/>
          </a:xfrm>
          <a:prstGeom prst="rect">
            <a:avLst/>
          </a:prstGeom>
          <a:noFill/>
          <a:ln>
            <a:solidFill>
              <a:schemeClr val="accent1">
                <a:shade val="95000"/>
                <a:satMod val="105000"/>
              </a:schemeClr>
            </a:solid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300" dirty="0">
                <a:solidFill>
                  <a:srgbClr val="002060"/>
                </a:solidFill>
                <a:latin typeface="Calibri"/>
                <a:ea typeface="Calibri"/>
                <a:cs typeface="Calibri"/>
                <a:sym typeface="Calibri"/>
              </a:rPr>
              <a:t>A single deep DT tends to overfit the training data.</a:t>
            </a:r>
          </a:p>
          <a:p>
            <a:pPr marL="0" marR="0" lvl="0" indent="0" algn="just" rtl="0">
              <a:spcBef>
                <a:spcPts val="0"/>
              </a:spcBef>
              <a:spcAft>
                <a:spcPts val="0"/>
              </a:spcAft>
              <a:buNone/>
            </a:pPr>
            <a:r>
              <a:rPr lang="en-US" sz="1300" dirty="0">
                <a:solidFill>
                  <a:srgbClr val="002060"/>
                </a:solidFill>
                <a:latin typeface="Calibri"/>
                <a:ea typeface="Calibri"/>
                <a:cs typeface="Calibri"/>
                <a:sym typeface="Calibri"/>
              </a:rPr>
              <a:t>RF creates a smoother decision boundary that better generalizes to new data</a:t>
            </a:r>
          </a:p>
        </p:txBody>
      </p:sp>
      <p:cxnSp>
        <p:nvCxnSpPr>
          <p:cNvPr id="6" name="Connettore a gomito 5">
            <a:extLst>
              <a:ext uri="{FF2B5EF4-FFF2-40B4-BE49-F238E27FC236}">
                <a16:creationId xmlns:a16="http://schemas.microsoft.com/office/drawing/2014/main" id="{B6A76A41-81E7-4853-9D09-C7CD617437F8}"/>
              </a:ext>
            </a:extLst>
          </p:cNvPr>
          <p:cNvCxnSpPr>
            <a:stCxn id="370" idx="3"/>
            <a:endCxn id="11" idx="3"/>
          </p:cNvCxnSpPr>
          <p:nvPr/>
        </p:nvCxnSpPr>
        <p:spPr>
          <a:xfrm flipH="1">
            <a:off x="7376314" y="1492398"/>
            <a:ext cx="1397959" cy="3130083"/>
          </a:xfrm>
          <a:prstGeom prst="bentConnector3">
            <a:avLst>
              <a:gd name="adj1" fmla="val -1635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ttore a gomito 13">
            <a:extLst>
              <a:ext uri="{FF2B5EF4-FFF2-40B4-BE49-F238E27FC236}">
                <a16:creationId xmlns:a16="http://schemas.microsoft.com/office/drawing/2014/main" id="{09422B9B-E790-4B5D-B3D1-47576D975505}"/>
              </a:ext>
            </a:extLst>
          </p:cNvPr>
          <p:cNvCxnSpPr>
            <a:cxnSpLocks/>
            <a:stCxn id="8" idx="3"/>
            <a:endCxn id="11" idx="3"/>
          </p:cNvCxnSpPr>
          <p:nvPr/>
        </p:nvCxnSpPr>
        <p:spPr>
          <a:xfrm flipH="1">
            <a:off x="7376314" y="3408239"/>
            <a:ext cx="1397959" cy="1214242"/>
          </a:xfrm>
          <a:prstGeom prst="bentConnector3">
            <a:avLst>
              <a:gd name="adj1" fmla="val -16352"/>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39" title="featimpor.png"/>
          <p:cNvPicPr preferRelativeResize="0"/>
          <p:nvPr/>
        </p:nvPicPr>
        <p:blipFill rotWithShape="1">
          <a:blip r:embed="rId3">
            <a:alphaModFix/>
          </a:blip>
          <a:srcRect t="12078"/>
          <a:stretch/>
        </p:blipFill>
        <p:spPr>
          <a:xfrm>
            <a:off x="152400" y="574158"/>
            <a:ext cx="8839200" cy="4179537"/>
          </a:xfrm>
          <a:prstGeom prst="rect">
            <a:avLst/>
          </a:prstGeom>
          <a:noFill/>
          <a:ln>
            <a:noFill/>
          </a:ln>
        </p:spPr>
      </p:pic>
      <p:sp>
        <p:nvSpPr>
          <p:cNvPr id="376" name="Google Shape;376;p39"/>
          <p:cNvSpPr txBox="1"/>
          <p:nvPr/>
        </p:nvSpPr>
        <p:spPr>
          <a:xfrm>
            <a:off x="0" y="4753700"/>
            <a:ext cx="9144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200" dirty="0">
                <a:solidFill>
                  <a:schemeClr val="dk2"/>
                </a:solidFill>
                <a:latin typeface="Open Sans"/>
                <a:ea typeface="Open Sans"/>
                <a:cs typeface="Open Sans"/>
                <a:sym typeface="Open Sans"/>
              </a:rPr>
              <a:t>Please note that the importance is connected with the number of items involved by the split</a:t>
            </a:r>
            <a:endParaRPr sz="1200" dirty="0">
              <a:solidFill>
                <a:schemeClr val="dk2"/>
              </a:solidFill>
              <a:latin typeface="Open Sans"/>
              <a:ea typeface="Open Sans"/>
              <a:cs typeface="Open Sans"/>
              <a:sym typeface="Open Sans"/>
            </a:endParaRPr>
          </a:p>
        </p:txBody>
      </p:sp>
      <p:sp>
        <p:nvSpPr>
          <p:cNvPr id="4" name="Google Shape;353;p36">
            <a:extLst>
              <a:ext uri="{FF2B5EF4-FFF2-40B4-BE49-F238E27FC236}">
                <a16:creationId xmlns:a16="http://schemas.microsoft.com/office/drawing/2014/main" id="{48D5EA59-5A8B-4251-9E6A-D112DBD13358}"/>
              </a:ext>
            </a:extLst>
          </p:cNvPr>
          <p:cNvSpPr txBox="1">
            <a:spLocks noGrp="1"/>
          </p:cNvSpPr>
          <p:nvPr>
            <p:ph type="title"/>
          </p:nvPr>
        </p:nvSpPr>
        <p:spPr>
          <a:xfrm>
            <a:off x="-76" y="-185626"/>
            <a:ext cx="9144075"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dirty="0">
                <a:solidFill>
                  <a:srgbClr val="0070C0"/>
                </a:solidFill>
                <a:latin typeface="Calibri"/>
                <a:ea typeface="Calibri"/>
                <a:cs typeface="Calibri"/>
                <a:sym typeface="Calibri"/>
              </a:rPr>
              <a:t>Feature Importance in Random Forest</a:t>
            </a:r>
            <a:endParaRPr sz="3600" b="1" i="0" u="none" strike="noStrike" cap="none" dirty="0">
              <a:solidFill>
                <a:srgbClr val="0070C0"/>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4BF494A7-F6D0-4121-98F0-C7FE123A528D}"/>
              </a:ext>
            </a:extLst>
          </p:cNvPr>
          <p:cNvSpPr txBox="1"/>
          <p:nvPr/>
        </p:nvSpPr>
        <p:spPr>
          <a:xfrm>
            <a:off x="4345172" y="893135"/>
            <a:ext cx="646331" cy="646331"/>
          </a:xfrm>
          <a:prstGeom prst="rect">
            <a:avLst/>
          </a:prstGeom>
          <a:noFill/>
        </p:spPr>
        <p:txBody>
          <a:bodyPr wrap="none" rtlCol="0">
            <a:spAutoFit/>
          </a:bodyPr>
          <a:lstStyle/>
          <a:p>
            <a:r>
              <a:rPr lang="en-US" sz="3600" b="1"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437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3"/>
          <p:cNvSpPr txBox="1">
            <a:spLocks noGrp="1"/>
          </p:cNvSpPr>
          <p:nvPr>
            <p:ph type="title"/>
          </p:nvPr>
        </p:nvSpPr>
        <p:spPr>
          <a:xfrm>
            <a:off x="-75" y="0"/>
            <a:ext cx="91440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a:solidFill>
                  <a:srgbClr val="0070C0"/>
                </a:solidFill>
                <a:latin typeface="Calibri"/>
                <a:ea typeface="Calibri"/>
                <a:cs typeface="Calibri"/>
                <a:sym typeface="Calibri"/>
              </a:rPr>
              <a:t>Decision Trees</a:t>
            </a:r>
            <a:endParaRPr sz="3600" b="1" i="0" u="none" strike="noStrike" cap="none">
              <a:solidFill>
                <a:srgbClr val="0070C0"/>
              </a:solidFill>
              <a:latin typeface="Calibri"/>
              <a:ea typeface="Calibri"/>
              <a:cs typeface="Calibri"/>
              <a:sym typeface="Calibri"/>
            </a:endParaRPr>
          </a:p>
        </p:txBody>
      </p:sp>
      <p:sp>
        <p:nvSpPr>
          <p:cNvPr id="236" name="Google Shape;236;p23"/>
          <p:cNvSpPr/>
          <p:nvPr/>
        </p:nvSpPr>
        <p:spPr>
          <a:xfrm>
            <a:off x="107554" y="765919"/>
            <a:ext cx="8928900" cy="42908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 dirty="0">
                <a:solidFill>
                  <a:srgbClr val="002060"/>
                </a:solidFill>
                <a:latin typeface="Calibri"/>
                <a:ea typeface="Calibri"/>
                <a:cs typeface="Calibri"/>
                <a:sym typeface="Calibri"/>
              </a:rPr>
              <a:t>• A flow-chart-like tree structure </a:t>
            </a:r>
            <a:endParaRPr sz="1000" dirty="0">
              <a:solidFill>
                <a:srgbClr val="002060"/>
              </a:solidFill>
            </a:endParaRPr>
          </a:p>
          <a:p>
            <a:pPr marL="0" marR="0" lvl="0" indent="0" algn="l" rtl="0">
              <a:spcBef>
                <a:spcPts val="0"/>
              </a:spcBef>
              <a:spcAft>
                <a:spcPts val="0"/>
              </a:spcAft>
              <a:buNone/>
            </a:pPr>
            <a:r>
              <a:rPr lang="it" dirty="0">
                <a:solidFill>
                  <a:srgbClr val="002060"/>
                </a:solidFill>
                <a:latin typeface="Calibri"/>
                <a:ea typeface="Calibri"/>
                <a:cs typeface="Calibri"/>
                <a:sym typeface="Calibri"/>
              </a:rPr>
              <a:t>• Internal node denotes a test on a single attribute </a:t>
            </a:r>
            <a:endParaRPr sz="1000" dirty="0">
              <a:solidFill>
                <a:srgbClr val="002060"/>
              </a:solidFill>
            </a:endParaRPr>
          </a:p>
          <a:p>
            <a:pPr marL="0" marR="0" lvl="0" indent="0" algn="l" rtl="0">
              <a:spcBef>
                <a:spcPts val="0"/>
              </a:spcBef>
              <a:spcAft>
                <a:spcPts val="0"/>
              </a:spcAft>
              <a:buNone/>
            </a:pPr>
            <a:r>
              <a:rPr lang="it" dirty="0">
                <a:solidFill>
                  <a:srgbClr val="002060"/>
                </a:solidFill>
                <a:latin typeface="Calibri"/>
                <a:ea typeface="Calibri"/>
                <a:cs typeface="Calibri"/>
                <a:sym typeface="Calibri"/>
              </a:rPr>
              <a:t>• Branch represents an outcome of the test </a:t>
            </a:r>
            <a:endParaRPr sz="1000" dirty="0">
              <a:solidFill>
                <a:srgbClr val="002060"/>
              </a:solidFill>
            </a:endParaRPr>
          </a:p>
          <a:p>
            <a:pPr marL="0" marR="0" lvl="0" indent="0" algn="l" rtl="0">
              <a:spcBef>
                <a:spcPts val="0"/>
              </a:spcBef>
              <a:spcAft>
                <a:spcPts val="0"/>
              </a:spcAft>
              <a:buNone/>
            </a:pPr>
            <a:r>
              <a:rPr lang="it" dirty="0">
                <a:solidFill>
                  <a:srgbClr val="002060"/>
                </a:solidFill>
                <a:latin typeface="Calibri"/>
                <a:ea typeface="Calibri"/>
                <a:cs typeface="Calibri"/>
                <a:sym typeface="Calibri"/>
              </a:rPr>
              <a:t>• Leaf nodes represent class labels or class distribution </a:t>
            </a:r>
            <a:endParaRPr dirty="0">
              <a:solidFill>
                <a:srgbClr val="002060"/>
              </a:solidFill>
              <a:latin typeface="Calibri"/>
              <a:ea typeface="Calibri"/>
              <a:cs typeface="Calibri"/>
              <a:sym typeface="Calibri"/>
            </a:endParaRPr>
          </a:p>
          <a:p>
            <a:pPr marL="0" marR="0" lvl="0" indent="0" algn="l" rtl="0">
              <a:spcBef>
                <a:spcPts val="0"/>
              </a:spcBef>
              <a:spcAft>
                <a:spcPts val="0"/>
              </a:spcAft>
              <a:buNone/>
            </a:pPr>
            <a:endParaRPr b="1" dirty="0">
              <a:solidFill>
                <a:srgbClr val="0070C0"/>
              </a:solidFill>
              <a:latin typeface="Calibri"/>
              <a:ea typeface="Calibri"/>
              <a:cs typeface="Calibri"/>
              <a:sym typeface="Calibri"/>
            </a:endParaRPr>
          </a:p>
          <a:p>
            <a:pPr marL="0" marR="0" lvl="0" indent="0" algn="l" rtl="0">
              <a:spcBef>
                <a:spcPts val="0"/>
              </a:spcBef>
              <a:spcAft>
                <a:spcPts val="0"/>
              </a:spcAft>
              <a:buNone/>
            </a:pPr>
            <a:r>
              <a:rPr lang="it" b="1" dirty="0">
                <a:solidFill>
                  <a:srgbClr val="0070C0"/>
                </a:solidFill>
                <a:latin typeface="Calibri"/>
                <a:ea typeface="Calibri"/>
                <a:cs typeface="Calibri"/>
                <a:sym typeface="Calibri"/>
              </a:rPr>
              <a:t>Use of decision tree</a:t>
            </a:r>
            <a:r>
              <a:rPr lang="it" b="1" dirty="0">
                <a:solidFill>
                  <a:srgbClr val="002060"/>
                </a:solidFill>
                <a:latin typeface="Calibri"/>
                <a:ea typeface="Calibri"/>
                <a:cs typeface="Calibri"/>
                <a:sym typeface="Calibri"/>
              </a:rPr>
              <a:t>: </a:t>
            </a:r>
            <a:r>
              <a:rPr lang="it" dirty="0">
                <a:solidFill>
                  <a:srgbClr val="002060"/>
                </a:solidFill>
                <a:latin typeface="Calibri"/>
                <a:ea typeface="Calibri"/>
                <a:cs typeface="Calibri"/>
                <a:sym typeface="Calibri"/>
              </a:rPr>
              <a:t>Classifying an unknown sample Test the attribute values of the sample against the decision tree</a:t>
            </a:r>
            <a:endParaRPr dirty="0">
              <a:solidFill>
                <a:srgbClr val="002060"/>
              </a:solidFill>
              <a:latin typeface="Calibri"/>
              <a:ea typeface="Calibri"/>
              <a:cs typeface="Calibri"/>
              <a:sym typeface="Calibri"/>
            </a:endParaRPr>
          </a:p>
          <a:p>
            <a:pPr marL="0" lvl="0" indent="0" algn="just" rtl="0">
              <a:spcBef>
                <a:spcPts val="0"/>
              </a:spcBef>
              <a:spcAft>
                <a:spcPts val="0"/>
              </a:spcAft>
              <a:buNone/>
            </a:pPr>
            <a:r>
              <a:rPr lang="it" dirty="0">
                <a:solidFill>
                  <a:srgbClr val="002060"/>
                </a:solidFill>
                <a:latin typeface="Calibri"/>
                <a:ea typeface="Calibri"/>
                <a:cs typeface="Calibri"/>
                <a:sym typeface="Calibri"/>
              </a:rPr>
              <a:t>Generally a decision tree is first constructed in a top-down manner by recursively splitting the training set using conditions on the attributes. How these conditions are found is one of the key issues of decision tree induction. </a:t>
            </a:r>
            <a:endParaRPr dirty="0">
              <a:solidFill>
                <a:srgbClr val="002060"/>
              </a:solidFill>
              <a:latin typeface="Calibri"/>
              <a:ea typeface="Calibri"/>
              <a:cs typeface="Calibri"/>
              <a:sym typeface="Calibri"/>
            </a:endParaRPr>
          </a:p>
          <a:p>
            <a:pPr marL="0" lvl="0" indent="0" algn="just" rtl="0">
              <a:spcBef>
                <a:spcPts val="0"/>
              </a:spcBef>
              <a:spcAft>
                <a:spcPts val="0"/>
              </a:spcAft>
              <a:buNone/>
            </a:pPr>
            <a:endParaRPr dirty="0">
              <a:solidFill>
                <a:srgbClr val="002060"/>
              </a:solidFill>
              <a:latin typeface="Calibri"/>
              <a:ea typeface="Calibri"/>
              <a:cs typeface="Calibri"/>
              <a:sym typeface="Calibri"/>
            </a:endParaRPr>
          </a:p>
          <a:p>
            <a:pPr marL="0" lvl="0" indent="0" algn="just" rtl="0">
              <a:spcBef>
                <a:spcPts val="0"/>
              </a:spcBef>
              <a:spcAft>
                <a:spcPts val="0"/>
              </a:spcAft>
              <a:buNone/>
            </a:pPr>
            <a:r>
              <a:rPr lang="it" dirty="0">
                <a:solidFill>
                  <a:srgbClr val="002060"/>
                </a:solidFill>
                <a:latin typeface="Calibri"/>
                <a:ea typeface="Calibri"/>
                <a:cs typeface="Calibri"/>
                <a:sym typeface="Calibri"/>
              </a:rPr>
              <a:t>Decision tree generation usually consists of two phases </a:t>
            </a:r>
            <a:endParaRPr dirty="0">
              <a:solidFill>
                <a:srgbClr val="002060"/>
              </a:solidFill>
              <a:latin typeface="Calibri"/>
              <a:ea typeface="Calibri"/>
              <a:cs typeface="Calibri"/>
              <a:sym typeface="Calibri"/>
            </a:endParaRPr>
          </a:p>
          <a:p>
            <a:pPr marL="0" lvl="0" indent="0" algn="just" rtl="0">
              <a:spcBef>
                <a:spcPts val="0"/>
              </a:spcBef>
              <a:spcAft>
                <a:spcPts val="0"/>
              </a:spcAft>
              <a:buNone/>
            </a:pPr>
            <a:endParaRPr dirty="0">
              <a:solidFill>
                <a:srgbClr val="002060"/>
              </a:solidFill>
              <a:latin typeface="Calibri"/>
              <a:ea typeface="Calibri"/>
              <a:cs typeface="Calibri"/>
              <a:sym typeface="Calibri"/>
            </a:endParaRPr>
          </a:p>
          <a:p>
            <a:pPr marL="0" lvl="0" indent="0" algn="just" rtl="0">
              <a:spcBef>
                <a:spcPts val="0"/>
              </a:spcBef>
              <a:spcAft>
                <a:spcPts val="0"/>
              </a:spcAft>
              <a:buNone/>
            </a:pPr>
            <a:r>
              <a:rPr lang="it" b="1" dirty="0">
                <a:solidFill>
                  <a:srgbClr val="0070C0"/>
                </a:solidFill>
                <a:latin typeface="Calibri"/>
                <a:ea typeface="Calibri"/>
                <a:cs typeface="Calibri"/>
                <a:sym typeface="Calibri"/>
              </a:rPr>
              <a:t>Tree construction</a:t>
            </a:r>
            <a:endParaRPr sz="1000" dirty="0">
              <a:solidFill>
                <a:srgbClr val="0070C0"/>
              </a:solidFill>
            </a:endParaRPr>
          </a:p>
          <a:p>
            <a:pPr marL="0" lvl="0" indent="0" algn="just" rtl="0">
              <a:spcBef>
                <a:spcPts val="0"/>
              </a:spcBef>
              <a:spcAft>
                <a:spcPts val="0"/>
              </a:spcAft>
              <a:buNone/>
            </a:pPr>
            <a:r>
              <a:rPr lang="it" dirty="0">
                <a:solidFill>
                  <a:srgbClr val="002060"/>
                </a:solidFill>
                <a:latin typeface="Calibri"/>
                <a:ea typeface="Calibri"/>
                <a:cs typeface="Calibri"/>
                <a:sym typeface="Calibri"/>
              </a:rPr>
              <a:t>• At start, all the training samples are at the root</a:t>
            </a:r>
            <a:endParaRPr sz="1000" dirty="0">
              <a:solidFill>
                <a:srgbClr val="002060"/>
              </a:solidFill>
            </a:endParaRPr>
          </a:p>
          <a:p>
            <a:pPr marL="0" lvl="0" indent="0" algn="just" rtl="0">
              <a:spcBef>
                <a:spcPts val="0"/>
              </a:spcBef>
              <a:spcAft>
                <a:spcPts val="0"/>
              </a:spcAft>
              <a:buNone/>
            </a:pPr>
            <a:r>
              <a:rPr lang="it" dirty="0">
                <a:solidFill>
                  <a:srgbClr val="002060"/>
                </a:solidFill>
                <a:latin typeface="Calibri"/>
                <a:ea typeface="Calibri"/>
                <a:cs typeface="Calibri"/>
                <a:sym typeface="Calibri"/>
              </a:rPr>
              <a:t>• Partition samples recursively based on selected attributes. After the tree construction it usually is the case that at the leaf level the granularity is too fine, i.e. many leaves represent some kind of exceptional data. </a:t>
            </a:r>
            <a:endParaRPr dirty="0">
              <a:solidFill>
                <a:srgbClr val="002060"/>
              </a:solidFill>
              <a:latin typeface="Calibri"/>
              <a:ea typeface="Calibri"/>
              <a:cs typeface="Calibri"/>
              <a:sym typeface="Calibri"/>
            </a:endParaRPr>
          </a:p>
          <a:p>
            <a:pPr marL="0" lvl="0" indent="0" algn="just" rtl="0">
              <a:spcBef>
                <a:spcPts val="0"/>
              </a:spcBef>
              <a:spcAft>
                <a:spcPts val="0"/>
              </a:spcAft>
              <a:buNone/>
            </a:pPr>
            <a:endParaRPr dirty="0">
              <a:solidFill>
                <a:srgbClr val="002060"/>
              </a:solidFill>
              <a:latin typeface="Calibri"/>
              <a:ea typeface="Calibri"/>
              <a:cs typeface="Calibri"/>
              <a:sym typeface="Calibri"/>
            </a:endParaRPr>
          </a:p>
          <a:p>
            <a:pPr marL="0" lvl="0" indent="0" algn="just" rtl="0">
              <a:spcBef>
                <a:spcPts val="0"/>
              </a:spcBef>
              <a:spcAft>
                <a:spcPts val="0"/>
              </a:spcAft>
              <a:buNone/>
            </a:pPr>
            <a:r>
              <a:rPr lang="it" b="1" dirty="0">
                <a:solidFill>
                  <a:srgbClr val="0070C0"/>
                </a:solidFill>
                <a:latin typeface="Calibri"/>
                <a:ea typeface="Calibri"/>
                <a:cs typeface="Calibri"/>
                <a:sym typeface="Calibri"/>
              </a:rPr>
              <a:t>Tree pruning</a:t>
            </a:r>
            <a:endParaRPr sz="1000" dirty="0">
              <a:solidFill>
                <a:srgbClr val="0070C0"/>
              </a:solidFill>
            </a:endParaRPr>
          </a:p>
          <a:p>
            <a:pPr marL="0" lvl="0" indent="0" algn="just" rtl="0">
              <a:spcBef>
                <a:spcPts val="0"/>
              </a:spcBef>
              <a:spcAft>
                <a:spcPts val="0"/>
              </a:spcAft>
              <a:buNone/>
            </a:pPr>
            <a:r>
              <a:rPr lang="it" dirty="0">
                <a:solidFill>
                  <a:srgbClr val="002060"/>
                </a:solidFill>
                <a:latin typeface="Calibri"/>
                <a:ea typeface="Calibri"/>
                <a:cs typeface="Calibri"/>
                <a:sym typeface="Calibri"/>
              </a:rPr>
              <a:t>• Identify and remove branches that reflect noise or outliers. Thus in a second phase such leaves are identified and eliminated </a:t>
            </a:r>
            <a:endParaRPr sz="1000" dirty="0">
              <a:solidFill>
                <a:srgbClr val="002060"/>
              </a:solidFill>
            </a:endParaRPr>
          </a:p>
        </p:txBody>
      </p:sp>
      <p:sp>
        <p:nvSpPr>
          <p:cNvPr id="237" name="Google Shape;237;p23"/>
          <p:cNvSpPr/>
          <p:nvPr/>
        </p:nvSpPr>
        <p:spPr>
          <a:xfrm>
            <a:off x="0" y="0"/>
            <a:ext cx="9144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8397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txBox="1">
            <a:spLocks noGrp="1"/>
          </p:cNvSpPr>
          <p:nvPr>
            <p:ph type="title"/>
          </p:nvPr>
        </p:nvSpPr>
        <p:spPr>
          <a:xfrm>
            <a:off x="-75" y="0"/>
            <a:ext cx="91440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a:solidFill>
                  <a:srgbClr val="0070C0"/>
                </a:solidFill>
                <a:latin typeface="Calibri"/>
                <a:ea typeface="Calibri"/>
                <a:cs typeface="Calibri"/>
                <a:sym typeface="Calibri"/>
              </a:rPr>
              <a:t>Decision Trees</a:t>
            </a:r>
            <a:endParaRPr sz="3600" b="1" i="0" u="none" strike="noStrike" cap="none">
              <a:solidFill>
                <a:srgbClr val="0070C0"/>
              </a:solidFill>
              <a:latin typeface="Calibri"/>
              <a:ea typeface="Calibri"/>
              <a:cs typeface="Calibri"/>
              <a:sym typeface="Calibri"/>
            </a:endParaRPr>
          </a:p>
        </p:txBody>
      </p:sp>
      <p:sp>
        <p:nvSpPr>
          <p:cNvPr id="244" name="Google Shape;244;p24"/>
          <p:cNvSpPr/>
          <p:nvPr/>
        </p:nvSpPr>
        <p:spPr>
          <a:xfrm>
            <a:off x="107500" y="607887"/>
            <a:ext cx="8928900" cy="7074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800">
                <a:solidFill>
                  <a:srgbClr val="002060"/>
                </a:solidFill>
                <a:latin typeface="Calibri"/>
                <a:ea typeface="Calibri"/>
                <a:cs typeface="Calibri"/>
                <a:sym typeface="Calibri"/>
              </a:rPr>
              <a:t>attribute values of an unknown sample are tested against the conditions in the tree nodes, and the class is derived from the class of the leaf node at which the sample arrives.</a:t>
            </a:r>
            <a:endParaRPr sz="1800">
              <a:solidFill>
                <a:srgbClr val="002060"/>
              </a:solidFill>
              <a:latin typeface="Calibri"/>
              <a:ea typeface="Calibri"/>
              <a:cs typeface="Calibri"/>
              <a:sym typeface="Calibri"/>
            </a:endParaRPr>
          </a:p>
        </p:txBody>
      </p:sp>
      <p:sp>
        <p:nvSpPr>
          <p:cNvPr id="245" name="Google Shape;245;p24"/>
          <p:cNvSpPr/>
          <p:nvPr/>
        </p:nvSpPr>
        <p:spPr>
          <a:xfrm>
            <a:off x="0" y="0"/>
            <a:ext cx="9144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6" name="Google Shape;246;p24"/>
          <p:cNvPicPr preferRelativeResize="0"/>
          <p:nvPr/>
        </p:nvPicPr>
        <p:blipFill rotWithShape="1">
          <a:blip r:embed="rId3">
            <a:alphaModFix/>
          </a:blip>
          <a:srcRect l="27879" t="33604" r="29724" b="11477"/>
          <a:stretch/>
        </p:blipFill>
        <p:spPr>
          <a:xfrm>
            <a:off x="1193821" y="1315273"/>
            <a:ext cx="6756345" cy="372028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0"/>
          <p:cNvSpPr txBox="1">
            <a:spLocks noGrp="1"/>
          </p:cNvSpPr>
          <p:nvPr>
            <p:ph type="title"/>
          </p:nvPr>
        </p:nvSpPr>
        <p:spPr>
          <a:xfrm>
            <a:off x="-75" y="0"/>
            <a:ext cx="91440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a:solidFill>
                  <a:srgbClr val="0070C0"/>
                </a:solidFill>
                <a:latin typeface="Calibri"/>
                <a:ea typeface="Calibri"/>
                <a:cs typeface="Calibri"/>
                <a:sym typeface="Calibri"/>
              </a:rPr>
              <a:t>Tree Induction</a:t>
            </a:r>
            <a:endParaRPr>
              <a:solidFill>
                <a:srgbClr val="0070C0"/>
              </a:solidFill>
              <a:latin typeface="Calibri"/>
              <a:ea typeface="Calibri"/>
              <a:cs typeface="Calibri"/>
              <a:sym typeface="Calibri"/>
            </a:endParaRPr>
          </a:p>
        </p:txBody>
      </p:sp>
      <p:sp>
        <p:nvSpPr>
          <p:cNvPr id="290" name="Google Shape;290;p30"/>
          <p:cNvSpPr/>
          <p:nvPr/>
        </p:nvSpPr>
        <p:spPr>
          <a:xfrm>
            <a:off x="107504" y="519522"/>
            <a:ext cx="8856900" cy="23544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800" b="1">
                <a:solidFill>
                  <a:srgbClr val="002060"/>
                </a:solidFill>
                <a:latin typeface="Calibri"/>
                <a:ea typeface="Calibri"/>
                <a:cs typeface="Calibri"/>
                <a:sym typeface="Calibri"/>
              </a:rPr>
              <a:t>Greedy strategy</a:t>
            </a:r>
            <a:endParaRPr sz="1800" b="1">
              <a:solidFill>
                <a:srgbClr val="002060"/>
              </a:solidFill>
              <a:latin typeface="Calibri"/>
              <a:ea typeface="Calibri"/>
              <a:cs typeface="Calibri"/>
              <a:sym typeface="Calibri"/>
            </a:endParaRPr>
          </a:p>
          <a:p>
            <a:pPr marL="0" marR="0" lvl="0" indent="0" algn="just" rtl="0">
              <a:spcBef>
                <a:spcPts val="0"/>
              </a:spcBef>
              <a:spcAft>
                <a:spcPts val="0"/>
              </a:spcAft>
              <a:buNone/>
            </a:pPr>
            <a:r>
              <a:rPr lang="it" sz="1800">
                <a:solidFill>
                  <a:srgbClr val="002060"/>
                </a:solidFill>
                <a:latin typeface="Calibri"/>
                <a:ea typeface="Calibri"/>
                <a:cs typeface="Calibri"/>
                <a:sym typeface="Calibri"/>
              </a:rPr>
              <a:t>–Split the records based on an attribute test that optimizes certain criterion. </a:t>
            </a:r>
            <a:endParaRPr>
              <a:solidFill>
                <a:srgbClr val="002060"/>
              </a:solidFill>
            </a:endParaRPr>
          </a:p>
          <a:p>
            <a:pPr marL="0" marR="0" lvl="0" indent="0" algn="just" rtl="0">
              <a:spcBef>
                <a:spcPts val="0"/>
              </a:spcBef>
              <a:spcAft>
                <a:spcPts val="0"/>
              </a:spcAft>
              <a:buNone/>
            </a:pPr>
            <a:r>
              <a:rPr lang="it" sz="1800" b="1">
                <a:solidFill>
                  <a:srgbClr val="002060"/>
                </a:solidFill>
                <a:latin typeface="Calibri"/>
                <a:ea typeface="Calibri"/>
                <a:cs typeface="Calibri"/>
                <a:sym typeface="Calibri"/>
              </a:rPr>
              <a:t>Issues </a:t>
            </a:r>
            <a:endParaRPr sz="1800" b="1">
              <a:solidFill>
                <a:srgbClr val="002060"/>
              </a:solidFill>
              <a:latin typeface="Calibri"/>
              <a:ea typeface="Calibri"/>
              <a:cs typeface="Calibri"/>
              <a:sym typeface="Calibri"/>
            </a:endParaRPr>
          </a:p>
          <a:p>
            <a:pPr marL="0" marR="0" lvl="0" indent="0" algn="just" rtl="0">
              <a:spcBef>
                <a:spcPts val="0"/>
              </a:spcBef>
              <a:spcAft>
                <a:spcPts val="0"/>
              </a:spcAft>
              <a:buNone/>
            </a:pPr>
            <a:r>
              <a:rPr lang="it" sz="1800">
                <a:solidFill>
                  <a:srgbClr val="002060"/>
                </a:solidFill>
                <a:latin typeface="Calibri"/>
                <a:ea typeface="Calibri"/>
                <a:cs typeface="Calibri"/>
                <a:sym typeface="Calibri"/>
              </a:rPr>
              <a:t>–Determine how to split the records </a:t>
            </a:r>
            <a:endParaRPr>
              <a:solidFill>
                <a:srgbClr val="002060"/>
              </a:solidFill>
            </a:endParaRPr>
          </a:p>
          <a:p>
            <a:pPr marL="457200" marR="0" lvl="0" indent="0" algn="just" rtl="0">
              <a:spcBef>
                <a:spcPts val="0"/>
              </a:spcBef>
              <a:spcAft>
                <a:spcPts val="0"/>
              </a:spcAft>
              <a:buNone/>
            </a:pPr>
            <a:r>
              <a:rPr lang="it" sz="1800">
                <a:solidFill>
                  <a:srgbClr val="002060"/>
                </a:solidFill>
                <a:latin typeface="Calibri"/>
                <a:ea typeface="Calibri"/>
                <a:cs typeface="Calibri"/>
                <a:sym typeface="Calibri"/>
              </a:rPr>
              <a:t>•How to specify the attribute test condition? </a:t>
            </a:r>
            <a:endParaRPr>
              <a:solidFill>
                <a:srgbClr val="002060"/>
              </a:solidFill>
            </a:endParaRPr>
          </a:p>
          <a:p>
            <a:pPr marL="457200" marR="0" lvl="0" indent="0" algn="just" rtl="0">
              <a:spcBef>
                <a:spcPts val="0"/>
              </a:spcBef>
              <a:spcAft>
                <a:spcPts val="0"/>
              </a:spcAft>
              <a:buNone/>
            </a:pPr>
            <a:r>
              <a:rPr lang="it" sz="1800">
                <a:solidFill>
                  <a:srgbClr val="002060"/>
                </a:solidFill>
                <a:latin typeface="Calibri"/>
                <a:ea typeface="Calibri"/>
                <a:cs typeface="Calibri"/>
                <a:sym typeface="Calibri"/>
              </a:rPr>
              <a:t>•</a:t>
            </a:r>
            <a:r>
              <a:rPr lang="it" sz="1800" b="1">
                <a:solidFill>
                  <a:srgbClr val="002060"/>
                </a:solidFill>
                <a:latin typeface="Calibri"/>
                <a:ea typeface="Calibri"/>
                <a:cs typeface="Calibri"/>
                <a:sym typeface="Calibri"/>
              </a:rPr>
              <a:t>How to determine the best split? </a:t>
            </a:r>
            <a:endParaRPr>
              <a:solidFill>
                <a:srgbClr val="002060"/>
              </a:solidFill>
            </a:endParaRPr>
          </a:p>
          <a:p>
            <a:pPr marL="0" marR="0" lvl="0" indent="0" algn="just" rtl="0">
              <a:spcBef>
                <a:spcPts val="0"/>
              </a:spcBef>
              <a:spcAft>
                <a:spcPts val="0"/>
              </a:spcAft>
              <a:buNone/>
            </a:pPr>
            <a:r>
              <a:rPr lang="it" sz="1800">
                <a:solidFill>
                  <a:srgbClr val="002060"/>
                </a:solidFill>
                <a:latin typeface="Calibri"/>
                <a:ea typeface="Calibri"/>
                <a:cs typeface="Calibri"/>
                <a:sym typeface="Calibri"/>
              </a:rPr>
              <a:t>–Determine when to stop splitting </a:t>
            </a:r>
            <a:endParaRPr>
              <a:solidFill>
                <a:srgbClr val="002060"/>
              </a:solidFill>
            </a:endParaRPr>
          </a:p>
        </p:txBody>
      </p:sp>
      <p:pic>
        <p:nvPicPr>
          <p:cNvPr id="291" name="Google Shape;291;p30"/>
          <p:cNvPicPr preferRelativeResize="0"/>
          <p:nvPr/>
        </p:nvPicPr>
        <p:blipFill rotWithShape="1">
          <a:blip r:embed="rId3">
            <a:alphaModFix/>
          </a:blip>
          <a:srcRect l="26267" t="44262" r="44161" b="31762"/>
          <a:stretch/>
        </p:blipFill>
        <p:spPr>
          <a:xfrm>
            <a:off x="2630761" y="3035221"/>
            <a:ext cx="3810385" cy="1313284"/>
          </a:xfrm>
          <a:prstGeom prst="rect">
            <a:avLst/>
          </a:prstGeom>
          <a:noFill/>
          <a:ln>
            <a:noFill/>
          </a:ln>
        </p:spPr>
      </p:pic>
      <p:sp>
        <p:nvSpPr>
          <p:cNvPr id="292" name="Google Shape;292;p30"/>
          <p:cNvSpPr/>
          <p:nvPr/>
        </p:nvSpPr>
        <p:spPr>
          <a:xfrm>
            <a:off x="1050695" y="2684206"/>
            <a:ext cx="69705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 sz="1800">
                <a:solidFill>
                  <a:srgbClr val="0070C0"/>
                </a:solidFill>
                <a:latin typeface="Calibri"/>
                <a:ea typeface="Calibri"/>
                <a:cs typeface="Calibri"/>
                <a:sym typeface="Calibri"/>
              </a:rPr>
              <a:t>Before Splitting: 10 records of class 0, 10 records of class 1</a:t>
            </a:r>
            <a:endParaRPr>
              <a:solidFill>
                <a:srgbClr val="0070C0"/>
              </a:solidFill>
            </a:endParaRPr>
          </a:p>
        </p:txBody>
      </p:sp>
      <p:sp>
        <p:nvSpPr>
          <p:cNvPr id="293" name="Google Shape;293;p30"/>
          <p:cNvSpPr/>
          <p:nvPr/>
        </p:nvSpPr>
        <p:spPr>
          <a:xfrm>
            <a:off x="2571100" y="4348500"/>
            <a:ext cx="3929700" cy="393600"/>
          </a:xfrm>
          <a:prstGeom prst="rect">
            <a:avLst/>
          </a:prstGeom>
          <a:solidFill>
            <a:srgbClr val="00AFEC"/>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 sz="1800" b="1">
                <a:solidFill>
                  <a:schemeClr val="dk1"/>
                </a:solidFill>
                <a:latin typeface="Calibri"/>
                <a:ea typeface="Calibri"/>
                <a:cs typeface="Calibri"/>
                <a:sym typeface="Calibri"/>
              </a:rPr>
              <a:t>Which test condition is the best?</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1"/>
          <p:cNvSpPr txBox="1">
            <a:spLocks noGrp="1"/>
          </p:cNvSpPr>
          <p:nvPr>
            <p:ph type="title"/>
          </p:nvPr>
        </p:nvSpPr>
        <p:spPr>
          <a:xfrm>
            <a:off x="-75" y="0"/>
            <a:ext cx="91440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dirty="0">
                <a:solidFill>
                  <a:srgbClr val="0070C0"/>
                </a:solidFill>
                <a:latin typeface="Calibri"/>
                <a:ea typeface="Calibri"/>
                <a:cs typeface="Calibri"/>
                <a:sym typeface="Calibri"/>
              </a:rPr>
              <a:t>How to determine the best split</a:t>
            </a:r>
            <a:endParaRPr dirty="0">
              <a:solidFill>
                <a:srgbClr val="0070C0"/>
              </a:solidFill>
              <a:latin typeface="Calibri"/>
              <a:ea typeface="Calibri"/>
              <a:cs typeface="Calibri"/>
              <a:sym typeface="Calibri"/>
            </a:endParaRPr>
          </a:p>
        </p:txBody>
      </p:sp>
      <p:sp>
        <p:nvSpPr>
          <p:cNvPr id="300" name="Google Shape;300;p31"/>
          <p:cNvSpPr/>
          <p:nvPr/>
        </p:nvSpPr>
        <p:spPr>
          <a:xfrm>
            <a:off x="29162" y="627534"/>
            <a:ext cx="8935200" cy="11079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dirty="0">
                <a:solidFill>
                  <a:srgbClr val="002060"/>
                </a:solidFill>
                <a:latin typeface="Calibri"/>
                <a:ea typeface="Calibri"/>
                <a:cs typeface="Calibri"/>
                <a:sym typeface="Calibri"/>
              </a:rPr>
              <a:t>Simplified approach: </a:t>
            </a:r>
            <a:endParaRPr dirty="0">
              <a:solidFill>
                <a:srgbClr val="002060"/>
              </a:solidFill>
            </a:endParaRPr>
          </a:p>
          <a:p>
            <a:pPr marL="180975" marR="0" lvl="0" indent="-180975" algn="just" rtl="0">
              <a:spcBef>
                <a:spcPts val="0"/>
              </a:spcBef>
              <a:spcAft>
                <a:spcPts val="0"/>
              </a:spcAft>
              <a:buFont typeface="Arial" panose="020B0604020202020204" pitchFamily="34" charset="0"/>
              <a:buChar char="•"/>
            </a:pPr>
            <a:r>
              <a:rPr lang="it" dirty="0">
                <a:solidFill>
                  <a:srgbClr val="002060"/>
                </a:solidFill>
                <a:latin typeface="Calibri"/>
                <a:ea typeface="Calibri"/>
                <a:cs typeface="Calibri"/>
                <a:sym typeface="Calibri"/>
              </a:rPr>
              <a:t>Nodes with </a:t>
            </a:r>
            <a:r>
              <a:rPr lang="it" b="1" dirty="0">
                <a:solidFill>
                  <a:srgbClr val="0070C0"/>
                </a:solidFill>
                <a:latin typeface="Calibri"/>
                <a:ea typeface="Calibri"/>
                <a:cs typeface="Calibri"/>
                <a:sym typeface="Calibri"/>
              </a:rPr>
              <a:t>homogeneous </a:t>
            </a:r>
            <a:r>
              <a:rPr lang="it" dirty="0">
                <a:solidFill>
                  <a:srgbClr val="002060"/>
                </a:solidFill>
                <a:latin typeface="Calibri"/>
                <a:ea typeface="Calibri"/>
                <a:cs typeface="Calibri"/>
                <a:sym typeface="Calibri"/>
              </a:rPr>
              <a:t>class distribution are preferred</a:t>
            </a:r>
          </a:p>
          <a:p>
            <a:pPr marL="180975" marR="0" lvl="0" indent="-180975" algn="just" rtl="0">
              <a:spcBef>
                <a:spcPts val="0"/>
              </a:spcBef>
              <a:spcAft>
                <a:spcPts val="0"/>
              </a:spcAft>
              <a:buFont typeface="Arial" panose="020B0604020202020204" pitchFamily="34" charset="0"/>
              <a:buChar char="•"/>
            </a:pPr>
            <a:r>
              <a:rPr lang="it" dirty="0">
                <a:solidFill>
                  <a:srgbClr val="002060"/>
                </a:solidFill>
                <a:latin typeface="Calibri"/>
                <a:ea typeface="Calibri"/>
                <a:cs typeface="Calibri"/>
                <a:sym typeface="Calibri"/>
              </a:rPr>
              <a:t>Node impurity measure (</a:t>
            </a:r>
            <a:r>
              <a:rPr lang="en-US" dirty="0">
                <a:solidFill>
                  <a:srgbClr val="002060"/>
                </a:solidFill>
                <a:latin typeface="Calibri"/>
                <a:ea typeface="Calibri"/>
                <a:cs typeface="Calibri"/>
                <a:sym typeface="Calibri"/>
              </a:rPr>
              <a:t>prevent ambiguity in the decision flow)</a:t>
            </a:r>
            <a:endParaRPr lang="it" dirty="0">
              <a:solidFill>
                <a:srgbClr val="002060"/>
              </a:solidFill>
              <a:latin typeface="Calibri"/>
              <a:ea typeface="Calibri"/>
              <a:cs typeface="Calibri"/>
              <a:sym typeface="Calibri"/>
            </a:endParaRPr>
          </a:p>
        </p:txBody>
      </p:sp>
      <p:pic>
        <p:nvPicPr>
          <p:cNvPr id="301" name="Google Shape;301;p31"/>
          <p:cNvPicPr preferRelativeResize="0"/>
          <p:nvPr/>
        </p:nvPicPr>
        <p:blipFill rotWithShape="1">
          <a:blip r:embed="rId3">
            <a:alphaModFix/>
          </a:blip>
          <a:srcRect l="33064" t="58401" r="29722" b="20799"/>
          <a:stretch/>
        </p:blipFill>
        <p:spPr>
          <a:xfrm>
            <a:off x="1185342" y="1831758"/>
            <a:ext cx="6808124" cy="16175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1"/>
          <p:cNvSpPr txBox="1">
            <a:spLocks noGrp="1"/>
          </p:cNvSpPr>
          <p:nvPr>
            <p:ph type="title"/>
          </p:nvPr>
        </p:nvSpPr>
        <p:spPr>
          <a:xfrm>
            <a:off x="-75" y="0"/>
            <a:ext cx="91440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dirty="0">
                <a:solidFill>
                  <a:srgbClr val="0070C0"/>
                </a:solidFill>
                <a:latin typeface="Calibri"/>
                <a:ea typeface="Calibri"/>
                <a:cs typeface="Calibri"/>
                <a:sym typeface="Calibri"/>
              </a:rPr>
              <a:t>How to determine the best split</a:t>
            </a:r>
            <a:endParaRPr dirty="0">
              <a:solidFill>
                <a:srgbClr val="0070C0"/>
              </a:solidFill>
              <a:latin typeface="Calibri"/>
              <a:ea typeface="Calibri"/>
              <a:cs typeface="Calibri"/>
              <a:sym typeface="Calibri"/>
            </a:endParaRPr>
          </a:p>
        </p:txBody>
      </p:sp>
      <p:sp>
        <p:nvSpPr>
          <p:cNvPr id="300" name="Google Shape;300;p31"/>
          <p:cNvSpPr/>
          <p:nvPr/>
        </p:nvSpPr>
        <p:spPr>
          <a:xfrm>
            <a:off x="29162" y="627534"/>
            <a:ext cx="8935200" cy="11079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800" dirty="0">
                <a:solidFill>
                  <a:srgbClr val="002060"/>
                </a:solidFill>
                <a:latin typeface="Calibri"/>
                <a:ea typeface="Calibri"/>
                <a:cs typeface="Calibri"/>
                <a:sym typeface="Calibri"/>
              </a:rPr>
              <a:t>Greedy approach: </a:t>
            </a:r>
            <a:endParaRPr dirty="0">
              <a:solidFill>
                <a:srgbClr val="002060"/>
              </a:solidFill>
            </a:endParaRPr>
          </a:p>
          <a:p>
            <a:pPr marL="0" marR="0" lvl="0" indent="0" algn="just" rtl="0">
              <a:spcBef>
                <a:spcPts val="0"/>
              </a:spcBef>
              <a:spcAft>
                <a:spcPts val="0"/>
              </a:spcAft>
              <a:buNone/>
            </a:pPr>
            <a:r>
              <a:rPr lang="it" sz="1800" dirty="0">
                <a:solidFill>
                  <a:srgbClr val="002060"/>
                </a:solidFill>
                <a:latin typeface="Calibri"/>
                <a:ea typeface="Calibri"/>
                <a:cs typeface="Calibri"/>
                <a:sym typeface="Calibri"/>
              </a:rPr>
              <a:t>– Nodes with </a:t>
            </a:r>
            <a:r>
              <a:rPr lang="it" sz="1800" b="1" dirty="0">
                <a:solidFill>
                  <a:srgbClr val="0070C0"/>
                </a:solidFill>
                <a:latin typeface="Calibri"/>
                <a:ea typeface="Calibri"/>
                <a:cs typeface="Calibri"/>
                <a:sym typeface="Calibri"/>
              </a:rPr>
              <a:t>homogeneous </a:t>
            </a:r>
            <a:r>
              <a:rPr lang="it" sz="1800" dirty="0">
                <a:solidFill>
                  <a:srgbClr val="002060"/>
                </a:solidFill>
                <a:latin typeface="Calibri"/>
                <a:ea typeface="Calibri"/>
                <a:cs typeface="Calibri"/>
                <a:sym typeface="Calibri"/>
              </a:rPr>
              <a:t>class distribution are preferred</a:t>
            </a:r>
            <a:endParaRPr dirty="0">
              <a:solidFill>
                <a:srgbClr val="002060"/>
              </a:solidFill>
            </a:endParaRPr>
          </a:p>
          <a:p>
            <a:pPr marL="0" marR="0" lvl="0" indent="0" algn="just" rtl="0">
              <a:spcBef>
                <a:spcPts val="0"/>
              </a:spcBef>
              <a:spcAft>
                <a:spcPts val="0"/>
              </a:spcAft>
              <a:buNone/>
            </a:pPr>
            <a:r>
              <a:rPr lang="it" sz="1800" dirty="0">
                <a:solidFill>
                  <a:srgbClr val="002060"/>
                </a:solidFill>
                <a:latin typeface="Calibri"/>
                <a:ea typeface="Calibri"/>
                <a:cs typeface="Calibri"/>
                <a:sym typeface="Calibri"/>
              </a:rPr>
              <a:t> </a:t>
            </a:r>
            <a:endParaRPr sz="1800" dirty="0">
              <a:solidFill>
                <a:srgbClr val="002060"/>
              </a:solidFill>
              <a:latin typeface="Calibri"/>
              <a:ea typeface="Calibri"/>
              <a:cs typeface="Calibri"/>
              <a:sym typeface="Calibri"/>
            </a:endParaRPr>
          </a:p>
          <a:p>
            <a:pPr marL="0" marR="0" lvl="0" indent="0" algn="just" rtl="0">
              <a:spcBef>
                <a:spcPts val="0"/>
              </a:spcBef>
              <a:spcAft>
                <a:spcPts val="0"/>
              </a:spcAft>
              <a:buNone/>
            </a:pPr>
            <a:r>
              <a:rPr lang="it" sz="1800" dirty="0">
                <a:solidFill>
                  <a:srgbClr val="002060"/>
                </a:solidFill>
                <a:latin typeface="Calibri"/>
                <a:ea typeface="Calibri"/>
                <a:cs typeface="Calibri"/>
                <a:sym typeface="Calibri"/>
              </a:rPr>
              <a:t>• Need a measure of node impurity: the easy way is to assign a distance threshold among classes (to prevent ambiguity in the decision flow). </a:t>
            </a:r>
            <a:endParaRPr sz="1800" dirty="0">
              <a:solidFill>
                <a:srgbClr val="002060"/>
              </a:solidFill>
              <a:latin typeface="Calibri"/>
              <a:ea typeface="Calibri"/>
              <a:cs typeface="Calibri"/>
              <a:sym typeface="Calibri"/>
            </a:endParaRPr>
          </a:p>
        </p:txBody>
      </p:sp>
      <p:pic>
        <p:nvPicPr>
          <p:cNvPr id="301" name="Google Shape;301;p31"/>
          <p:cNvPicPr preferRelativeResize="0"/>
          <p:nvPr/>
        </p:nvPicPr>
        <p:blipFill rotWithShape="1">
          <a:blip r:embed="rId3">
            <a:alphaModFix/>
          </a:blip>
          <a:srcRect l="33064" t="58401" r="29722" b="20799"/>
          <a:stretch/>
        </p:blipFill>
        <p:spPr>
          <a:xfrm>
            <a:off x="899592" y="2193708"/>
            <a:ext cx="6808124" cy="1617588"/>
          </a:xfrm>
          <a:prstGeom prst="rect">
            <a:avLst/>
          </a:prstGeom>
          <a:noFill/>
          <a:ln>
            <a:noFill/>
          </a:ln>
        </p:spPr>
      </p:pic>
    </p:spTree>
    <p:extLst>
      <p:ext uri="{BB962C8B-B14F-4D97-AF65-F5344CB8AC3E}">
        <p14:creationId xmlns:p14="http://schemas.microsoft.com/office/powerpoint/2010/main" val="1478338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2"/>
          <p:cNvSpPr txBox="1">
            <a:spLocks noGrp="1"/>
          </p:cNvSpPr>
          <p:nvPr>
            <p:ph type="title"/>
          </p:nvPr>
        </p:nvSpPr>
        <p:spPr>
          <a:xfrm>
            <a:off x="-75" y="0"/>
            <a:ext cx="91440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a:solidFill>
                  <a:srgbClr val="0070C0"/>
                </a:solidFill>
                <a:latin typeface="Calibri"/>
                <a:ea typeface="Calibri"/>
                <a:cs typeface="Calibri"/>
                <a:sym typeface="Calibri"/>
              </a:rPr>
              <a:t>How to split during DT building</a:t>
            </a:r>
            <a:endParaRPr sz="3600" b="1" i="0" u="none" strike="noStrike" cap="none">
              <a:solidFill>
                <a:srgbClr val="0070C0"/>
              </a:solidFill>
              <a:latin typeface="Calibri"/>
              <a:ea typeface="Calibri"/>
              <a:cs typeface="Calibri"/>
              <a:sym typeface="Calibri"/>
            </a:endParaRPr>
          </a:p>
        </p:txBody>
      </p:sp>
      <p:sp>
        <p:nvSpPr>
          <p:cNvPr id="308" name="Google Shape;308;p32"/>
          <p:cNvSpPr/>
          <p:nvPr/>
        </p:nvSpPr>
        <p:spPr>
          <a:xfrm>
            <a:off x="0" y="0"/>
            <a:ext cx="9144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32"/>
          <p:cNvSpPr/>
          <p:nvPr/>
        </p:nvSpPr>
        <p:spPr>
          <a:xfrm>
            <a:off x="179512" y="627534"/>
            <a:ext cx="8784900" cy="11079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800">
                <a:solidFill>
                  <a:srgbClr val="002060"/>
                </a:solidFill>
                <a:latin typeface="Calibri"/>
                <a:ea typeface="Calibri"/>
                <a:cs typeface="Calibri"/>
                <a:sym typeface="Calibri"/>
              </a:rPr>
              <a:t>Assuming that we have a binary category, i.e. two classes </a:t>
            </a:r>
            <a:r>
              <a:rPr lang="it" sz="1800" b="1">
                <a:solidFill>
                  <a:srgbClr val="002060"/>
                </a:solidFill>
                <a:latin typeface="Calibri"/>
                <a:ea typeface="Calibri"/>
                <a:cs typeface="Calibri"/>
                <a:sym typeface="Calibri"/>
              </a:rPr>
              <a:t>P </a:t>
            </a:r>
            <a:r>
              <a:rPr lang="it" sz="1800">
                <a:solidFill>
                  <a:srgbClr val="002060"/>
                </a:solidFill>
                <a:latin typeface="Calibri"/>
                <a:ea typeface="Calibri"/>
                <a:cs typeface="Calibri"/>
                <a:sym typeface="Calibri"/>
              </a:rPr>
              <a:t>and </a:t>
            </a:r>
            <a:r>
              <a:rPr lang="it" sz="1800" b="1">
                <a:solidFill>
                  <a:srgbClr val="002060"/>
                </a:solidFill>
                <a:latin typeface="Calibri"/>
                <a:ea typeface="Calibri"/>
                <a:cs typeface="Calibri"/>
                <a:sym typeface="Calibri"/>
              </a:rPr>
              <a:t>N </a:t>
            </a:r>
            <a:r>
              <a:rPr lang="it" sz="1800">
                <a:solidFill>
                  <a:srgbClr val="002060"/>
                </a:solidFill>
                <a:latin typeface="Calibri"/>
                <a:ea typeface="Calibri"/>
                <a:cs typeface="Calibri"/>
                <a:sym typeface="Calibri"/>
              </a:rPr>
              <a:t>into which a data collection </a:t>
            </a:r>
            <a:r>
              <a:rPr lang="it" sz="1800" b="1" i="1">
                <a:solidFill>
                  <a:srgbClr val="002060"/>
                </a:solidFill>
                <a:latin typeface="Calibri"/>
                <a:ea typeface="Calibri"/>
                <a:cs typeface="Calibri"/>
                <a:sym typeface="Calibri"/>
              </a:rPr>
              <a:t>S </a:t>
            </a:r>
            <a:r>
              <a:rPr lang="it" sz="1800">
                <a:solidFill>
                  <a:srgbClr val="002060"/>
                </a:solidFill>
                <a:latin typeface="Calibri"/>
                <a:ea typeface="Calibri"/>
                <a:cs typeface="Calibri"/>
                <a:sym typeface="Calibri"/>
              </a:rPr>
              <a:t>needs to be classified:</a:t>
            </a:r>
            <a:endParaRPr>
              <a:solidFill>
                <a:srgbClr val="002060"/>
              </a:solidFill>
            </a:endParaRPr>
          </a:p>
          <a:p>
            <a:pPr marL="0" marR="0" lvl="0" indent="0" algn="just" rtl="0">
              <a:spcBef>
                <a:spcPts val="0"/>
              </a:spcBef>
              <a:spcAft>
                <a:spcPts val="0"/>
              </a:spcAft>
              <a:buNone/>
            </a:pPr>
            <a:r>
              <a:rPr lang="it" sz="1800">
                <a:solidFill>
                  <a:srgbClr val="002060"/>
                </a:solidFill>
                <a:latin typeface="Calibri"/>
                <a:ea typeface="Calibri"/>
                <a:cs typeface="Calibri"/>
                <a:sym typeface="Calibri"/>
              </a:rPr>
              <a:t>compute the amount of information required to determine the class, by I(p, n), the standard entropy measure, where p and n denote the cardinalities of P and N. </a:t>
            </a:r>
            <a:endParaRPr>
              <a:solidFill>
                <a:srgbClr val="002060"/>
              </a:solidFill>
            </a:endParaRPr>
          </a:p>
        </p:txBody>
      </p:sp>
      <p:pic>
        <p:nvPicPr>
          <p:cNvPr id="310" name="Google Shape;310;p32"/>
          <p:cNvPicPr preferRelativeResize="0"/>
          <p:nvPr/>
        </p:nvPicPr>
        <p:blipFill rotWithShape="1">
          <a:blip r:embed="rId3">
            <a:alphaModFix/>
          </a:blip>
          <a:srcRect l="24424" t="52868" r="44929" b="37705"/>
          <a:stretch/>
        </p:blipFill>
        <p:spPr>
          <a:xfrm>
            <a:off x="1587532" y="1764829"/>
            <a:ext cx="5345380" cy="698928"/>
          </a:xfrm>
          <a:prstGeom prst="rect">
            <a:avLst/>
          </a:prstGeom>
          <a:noFill/>
          <a:ln>
            <a:noFill/>
          </a:ln>
        </p:spPr>
      </p:pic>
      <p:sp>
        <p:nvSpPr>
          <p:cNvPr id="311" name="Google Shape;311;p32"/>
          <p:cNvSpPr/>
          <p:nvPr/>
        </p:nvSpPr>
        <p:spPr>
          <a:xfrm>
            <a:off x="179512" y="2463738"/>
            <a:ext cx="8784900" cy="9003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800">
                <a:solidFill>
                  <a:srgbClr val="002060"/>
                </a:solidFill>
                <a:latin typeface="Calibri"/>
                <a:ea typeface="Calibri"/>
                <a:cs typeface="Calibri"/>
                <a:sym typeface="Calibri"/>
              </a:rPr>
              <a:t>Given an attribute A that can be used for partitioning the data collection in the decision tree, </a:t>
            </a:r>
            <a:endParaRPr sz="1800">
              <a:solidFill>
                <a:srgbClr val="002060"/>
              </a:solidFill>
              <a:latin typeface="Calibri"/>
              <a:ea typeface="Calibri"/>
              <a:cs typeface="Calibri"/>
              <a:sym typeface="Calibri"/>
            </a:endParaRPr>
          </a:p>
          <a:p>
            <a:pPr marL="0" marR="0" lvl="0" indent="0" algn="just" rtl="0">
              <a:spcBef>
                <a:spcPts val="0"/>
              </a:spcBef>
              <a:spcAft>
                <a:spcPts val="0"/>
              </a:spcAft>
              <a:buNone/>
            </a:pPr>
            <a:r>
              <a:rPr lang="it" sz="1800">
                <a:solidFill>
                  <a:srgbClr val="002060"/>
                </a:solidFill>
                <a:latin typeface="Calibri"/>
                <a:ea typeface="Calibri"/>
                <a:cs typeface="Calibri"/>
                <a:sym typeface="Calibri"/>
              </a:rPr>
              <a:t>calculate the amount of information needed to classify the data after the split, according to attribute A.</a:t>
            </a:r>
            <a:endParaRPr sz="1800">
              <a:solidFill>
                <a:srgbClr val="002060"/>
              </a:solidFill>
              <a:latin typeface="Calibri"/>
              <a:ea typeface="Calibri"/>
              <a:cs typeface="Calibri"/>
              <a:sym typeface="Calibri"/>
            </a:endParaRPr>
          </a:p>
        </p:txBody>
      </p:sp>
      <p:sp>
        <p:nvSpPr>
          <p:cNvPr id="312" name="Google Shape;312;p32"/>
          <p:cNvSpPr/>
          <p:nvPr/>
        </p:nvSpPr>
        <p:spPr>
          <a:xfrm>
            <a:off x="160462" y="3605440"/>
            <a:ext cx="8784900" cy="9003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800" dirty="0">
                <a:solidFill>
                  <a:srgbClr val="002060"/>
                </a:solidFill>
                <a:latin typeface="Calibri"/>
                <a:ea typeface="Calibri"/>
                <a:cs typeface="Calibri"/>
                <a:sym typeface="Calibri"/>
              </a:rPr>
              <a:t>Attribute A partitions S into {S</a:t>
            </a:r>
            <a:r>
              <a:rPr lang="it" sz="1800" baseline="-25000" dirty="0">
                <a:solidFill>
                  <a:srgbClr val="002060"/>
                </a:solidFill>
                <a:latin typeface="Calibri"/>
                <a:ea typeface="Calibri"/>
                <a:cs typeface="Calibri"/>
                <a:sym typeface="Calibri"/>
              </a:rPr>
              <a:t>1</a:t>
            </a:r>
            <a:r>
              <a:rPr lang="it" sz="1800" dirty="0">
                <a:solidFill>
                  <a:srgbClr val="002060"/>
                </a:solidFill>
                <a:latin typeface="Calibri"/>
                <a:ea typeface="Calibri"/>
                <a:cs typeface="Calibri"/>
                <a:sym typeface="Calibri"/>
              </a:rPr>
              <a:t>, S</a:t>
            </a:r>
            <a:r>
              <a:rPr lang="it" sz="1800" baseline="-25000" dirty="0">
                <a:solidFill>
                  <a:srgbClr val="002060"/>
                </a:solidFill>
                <a:latin typeface="Calibri"/>
                <a:ea typeface="Calibri"/>
                <a:cs typeface="Calibri"/>
                <a:sym typeface="Calibri"/>
              </a:rPr>
              <a:t>2</a:t>
            </a:r>
            <a:r>
              <a:rPr lang="it" sz="1800" dirty="0">
                <a:solidFill>
                  <a:srgbClr val="002060"/>
                </a:solidFill>
                <a:latin typeface="Calibri"/>
                <a:ea typeface="Calibri"/>
                <a:cs typeface="Calibri"/>
                <a:sym typeface="Calibri"/>
              </a:rPr>
              <a:t> , …, S</a:t>
            </a:r>
            <a:r>
              <a:rPr lang="it" sz="1800" baseline="-25000" dirty="0">
                <a:solidFill>
                  <a:srgbClr val="002060"/>
                </a:solidFill>
                <a:latin typeface="Calibri"/>
                <a:ea typeface="Calibri"/>
                <a:cs typeface="Calibri"/>
                <a:sym typeface="Calibri"/>
              </a:rPr>
              <a:t>M</a:t>
            </a:r>
            <a:r>
              <a:rPr lang="it" sz="1800" dirty="0">
                <a:solidFill>
                  <a:srgbClr val="002060"/>
                </a:solidFill>
                <a:latin typeface="Calibri"/>
                <a:ea typeface="Calibri"/>
                <a:cs typeface="Calibri"/>
                <a:sym typeface="Calibri"/>
              </a:rPr>
              <a:t>}</a:t>
            </a:r>
            <a:endParaRPr dirty="0">
              <a:solidFill>
                <a:srgbClr val="002060"/>
              </a:solidFill>
            </a:endParaRPr>
          </a:p>
          <a:p>
            <a:pPr marL="0" marR="0" lvl="0" indent="0" algn="just" rtl="0">
              <a:spcBef>
                <a:spcPts val="0"/>
              </a:spcBef>
              <a:spcAft>
                <a:spcPts val="0"/>
              </a:spcAft>
              <a:buNone/>
            </a:pPr>
            <a:r>
              <a:rPr lang="it" sz="1800" dirty="0">
                <a:solidFill>
                  <a:srgbClr val="002060"/>
                </a:solidFill>
                <a:latin typeface="Calibri"/>
                <a:ea typeface="Calibri"/>
                <a:cs typeface="Calibri"/>
                <a:sym typeface="Calibri"/>
              </a:rPr>
              <a:t>If S</a:t>
            </a:r>
            <a:r>
              <a:rPr lang="it" sz="1800" baseline="-25000" dirty="0">
                <a:solidFill>
                  <a:srgbClr val="002060"/>
                </a:solidFill>
                <a:latin typeface="Calibri"/>
                <a:ea typeface="Calibri"/>
                <a:cs typeface="Calibri"/>
                <a:sym typeface="Calibri"/>
              </a:rPr>
              <a:t>i</a:t>
            </a:r>
            <a:r>
              <a:rPr lang="it" sz="1800" dirty="0">
                <a:solidFill>
                  <a:srgbClr val="002060"/>
                </a:solidFill>
                <a:latin typeface="Calibri"/>
                <a:ea typeface="Calibri"/>
                <a:cs typeface="Calibri"/>
                <a:sym typeface="Calibri"/>
              </a:rPr>
              <a:t> contains p</a:t>
            </a:r>
            <a:r>
              <a:rPr lang="it" sz="1800" baseline="-25000" dirty="0">
                <a:solidFill>
                  <a:srgbClr val="002060"/>
                </a:solidFill>
                <a:latin typeface="Calibri"/>
                <a:ea typeface="Calibri"/>
                <a:cs typeface="Calibri"/>
                <a:sym typeface="Calibri"/>
              </a:rPr>
              <a:t>i</a:t>
            </a:r>
            <a:r>
              <a:rPr lang="it" sz="1800" dirty="0">
                <a:solidFill>
                  <a:srgbClr val="002060"/>
                </a:solidFill>
                <a:latin typeface="Calibri"/>
                <a:ea typeface="Calibri"/>
                <a:cs typeface="Calibri"/>
                <a:sym typeface="Calibri"/>
              </a:rPr>
              <a:t> examples of P and n</a:t>
            </a:r>
            <a:r>
              <a:rPr lang="it" sz="1800" baseline="-25000" dirty="0">
                <a:solidFill>
                  <a:srgbClr val="002060"/>
                </a:solidFill>
                <a:latin typeface="Calibri"/>
                <a:ea typeface="Calibri"/>
                <a:cs typeface="Calibri"/>
                <a:sym typeface="Calibri"/>
              </a:rPr>
              <a:t>i</a:t>
            </a:r>
            <a:r>
              <a:rPr lang="it" sz="1800" dirty="0">
                <a:solidFill>
                  <a:srgbClr val="002060"/>
                </a:solidFill>
                <a:latin typeface="Calibri"/>
                <a:ea typeface="Calibri"/>
                <a:cs typeface="Calibri"/>
                <a:sym typeface="Calibri"/>
              </a:rPr>
              <a:t> examples of N, the </a:t>
            </a:r>
            <a:r>
              <a:rPr lang="it" sz="1800" dirty="0">
                <a:solidFill>
                  <a:srgbClr val="0070C0"/>
                </a:solidFill>
                <a:latin typeface="Calibri"/>
                <a:ea typeface="Calibri"/>
                <a:cs typeface="Calibri"/>
                <a:sym typeface="Calibri"/>
              </a:rPr>
              <a:t>expected information</a:t>
            </a:r>
            <a:r>
              <a:rPr lang="it" sz="1800" dirty="0">
                <a:solidFill>
                  <a:srgbClr val="002060"/>
                </a:solidFill>
                <a:latin typeface="Calibri"/>
                <a:ea typeface="Calibri"/>
                <a:cs typeface="Calibri"/>
                <a:sym typeface="Calibri"/>
              </a:rPr>
              <a:t> needed to classify objects in all subtrees S</a:t>
            </a:r>
            <a:r>
              <a:rPr lang="it" sz="1800" baseline="-25000" dirty="0">
                <a:solidFill>
                  <a:srgbClr val="002060"/>
                </a:solidFill>
                <a:latin typeface="Calibri"/>
                <a:ea typeface="Calibri"/>
                <a:cs typeface="Calibri"/>
                <a:sym typeface="Calibri"/>
              </a:rPr>
              <a:t>i</a:t>
            </a:r>
            <a:r>
              <a:rPr lang="it" sz="1800" dirty="0">
                <a:solidFill>
                  <a:srgbClr val="002060"/>
                </a:solidFill>
                <a:latin typeface="Calibri"/>
                <a:ea typeface="Calibri"/>
                <a:cs typeface="Calibri"/>
                <a:sym typeface="Calibri"/>
              </a:rPr>
              <a:t> is</a:t>
            </a:r>
            <a:endParaRPr dirty="0">
              <a:solidFill>
                <a:srgbClr val="002060"/>
              </a:solidFill>
            </a:endParaRPr>
          </a:p>
        </p:txBody>
      </p:sp>
      <p:pic>
        <p:nvPicPr>
          <p:cNvPr id="313" name="Google Shape;313;p32"/>
          <p:cNvPicPr preferRelativeResize="0"/>
          <p:nvPr/>
        </p:nvPicPr>
        <p:blipFill rotWithShape="1">
          <a:blip r:embed="rId4">
            <a:alphaModFix/>
          </a:blip>
          <a:srcRect l="25012" t="34250" r="54796" b="56199"/>
          <a:stretch/>
        </p:blipFill>
        <p:spPr>
          <a:xfrm>
            <a:off x="3181350" y="4388825"/>
            <a:ext cx="2781210" cy="55916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3"/>
          <p:cNvSpPr txBox="1">
            <a:spLocks noGrp="1"/>
          </p:cNvSpPr>
          <p:nvPr>
            <p:ph type="title"/>
          </p:nvPr>
        </p:nvSpPr>
        <p:spPr>
          <a:xfrm>
            <a:off x="-75" y="0"/>
            <a:ext cx="91440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a:solidFill>
                  <a:srgbClr val="0070C0"/>
                </a:solidFill>
                <a:latin typeface="Calibri"/>
                <a:ea typeface="Calibri"/>
                <a:cs typeface="Calibri"/>
                <a:sym typeface="Calibri"/>
              </a:rPr>
              <a:t>How to split during DT building</a:t>
            </a:r>
            <a:endParaRPr>
              <a:solidFill>
                <a:srgbClr val="0070C0"/>
              </a:solidFill>
            </a:endParaRPr>
          </a:p>
        </p:txBody>
      </p:sp>
      <p:sp>
        <p:nvSpPr>
          <p:cNvPr id="320" name="Google Shape;320;p33"/>
          <p:cNvSpPr/>
          <p:nvPr/>
        </p:nvSpPr>
        <p:spPr>
          <a:xfrm>
            <a:off x="0" y="0"/>
            <a:ext cx="9144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33"/>
          <p:cNvSpPr/>
          <p:nvPr/>
        </p:nvSpPr>
        <p:spPr>
          <a:xfrm>
            <a:off x="179512" y="1872630"/>
            <a:ext cx="8784900" cy="9003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800">
                <a:solidFill>
                  <a:srgbClr val="002060"/>
                </a:solidFill>
                <a:latin typeface="Calibri"/>
                <a:ea typeface="Calibri"/>
                <a:cs typeface="Calibri"/>
                <a:sym typeface="Calibri"/>
              </a:rPr>
              <a:t>calculate I(p, n) for each of the partitions and weight these values by the probability that a data item belongs to the respective partition.</a:t>
            </a:r>
            <a:endParaRPr>
              <a:solidFill>
                <a:srgbClr val="002060"/>
              </a:solidFill>
            </a:endParaRPr>
          </a:p>
          <a:p>
            <a:pPr marL="0" marR="0" lvl="0" indent="0" algn="just" rtl="0">
              <a:spcBef>
                <a:spcPts val="0"/>
              </a:spcBef>
              <a:spcAft>
                <a:spcPts val="0"/>
              </a:spcAft>
              <a:buNone/>
            </a:pPr>
            <a:r>
              <a:rPr lang="it" sz="1800">
                <a:solidFill>
                  <a:srgbClr val="002060"/>
                </a:solidFill>
                <a:latin typeface="Calibri"/>
                <a:ea typeface="Calibri"/>
                <a:cs typeface="Calibri"/>
                <a:sym typeface="Calibri"/>
              </a:rPr>
              <a:t>The information </a:t>
            </a:r>
            <a:r>
              <a:rPr lang="it" sz="1800" b="1">
                <a:solidFill>
                  <a:srgbClr val="00AFEC"/>
                </a:solidFill>
                <a:latin typeface="Calibri"/>
                <a:ea typeface="Calibri"/>
                <a:cs typeface="Calibri"/>
                <a:sym typeface="Calibri"/>
              </a:rPr>
              <a:t>gained </a:t>
            </a:r>
            <a:r>
              <a:rPr lang="it" sz="1800">
                <a:solidFill>
                  <a:srgbClr val="002060"/>
                </a:solidFill>
                <a:latin typeface="Calibri"/>
                <a:ea typeface="Calibri"/>
                <a:cs typeface="Calibri"/>
                <a:sym typeface="Calibri"/>
              </a:rPr>
              <a:t>by a split can be determined as </a:t>
            </a:r>
            <a:r>
              <a:rPr lang="it" sz="1800">
                <a:solidFill>
                  <a:srgbClr val="00AFEC"/>
                </a:solidFill>
                <a:latin typeface="Calibri"/>
                <a:ea typeface="Calibri"/>
                <a:cs typeface="Calibri"/>
                <a:sym typeface="Calibri"/>
              </a:rPr>
              <a:t>the difference of the amount of information needed for correct classification before and after the split</a:t>
            </a:r>
            <a:r>
              <a:rPr lang="it" sz="1800">
                <a:solidFill>
                  <a:srgbClr val="002060"/>
                </a:solidFill>
                <a:latin typeface="Calibri"/>
                <a:ea typeface="Calibri"/>
                <a:cs typeface="Calibri"/>
                <a:sym typeface="Calibri"/>
              </a:rPr>
              <a:t>.</a:t>
            </a:r>
            <a:endParaRPr>
              <a:solidFill>
                <a:srgbClr val="002060"/>
              </a:solidFill>
            </a:endParaRPr>
          </a:p>
        </p:txBody>
      </p:sp>
      <p:sp>
        <p:nvSpPr>
          <p:cNvPr id="322" name="Google Shape;322;p33"/>
          <p:cNvSpPr/>
          <p:nvPr/>
        </p:nvSpPr>
        <p:spPr>
          <a:xfrm>
            <a:off x="179512" y="3796248"/>
            <a:ext cx="8784900" cy="6927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800">
                <a:solidFill>
                  <a:srgbClr val="002060"/>
                </a:solidFill>
                <a:latin typeface="Calibri"/>
                <a:ea typeface="Calibri"/>
                <a:cs typeface="Calibri"/>
                <a:sym typeface="Calibri"/>
              </a:rPr>
              <a:t>Thus we calculate the reduction in uncertainty that is obtained by splitting according to attribute A and select, among all possible attributes, the one that leads to the highest reduction.</a:t>
            </a:r>
            <a:endParaRPr sz="1800">
              <a:solidFill>
                <a:srgbClr val="002060"/>
              </a:solidFill>
              <a:latin typeface="Calibri"/>
              <a:ea typeface="Calibri"/>
              <a:cs typeface="Calibri"/>
              <a:sym typeface="Calibri"/>
            </a:endParaRPr>
          </a:p>
        </p:txBody>
      </p:sp>
      <p:sp>
        <p:nvSpPr>
          <p:cNvPr id="323" name="Google Shape;323;p33"/>
          <p:cNvSpPr/>
          <p:nvPr/>
        </p:nvSpPr>
        <p:spPr>
          <a:xfrm>
            <a:off x="251520" y="3225738"/>
            <a:ext cx="3096300" cy="3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 sz="2000" i="1">
                <a:solidFill>
                  <a:srgbClr val="002060"/>
                </a:solidFill>
                <a:latin typeface="Calibri"/>
                <a:ea typeface="Calibri"/>
                <a:cs typeface="Calibri"/>
                <a:sym typeface="Calibri"/>
              </a:rPr>
              <a:t>G a in </a:t>
            </a:r>
            <a:r>
              <a:rPr lang="it" sz="2000">
                <a:solidFill>
                  <a:srgbClr val="002060"/>
                </a:solidFill>
                <a:latin typeface="Calibri"/>
                <a:ea typeface="Calibri"/>
                <a:cs typeface="Calibri"/>
                <a:sym typeface="Calibri"/>
              </a:rPr>
              <a:t>( </a:t>
            </a:r>
            <a:r>
              <a:rPr lang="it" sz="2000" i="1">
                <a:solidFill>
                  <a:srgbClr val="002060"/>
                </a:solidFill>
                <a:latin typeface="Calibri"/>
                <a:ea typeface="Calibri"/>
                <a:cs typeface="Calibri"/>
                <a:sym typeface="Calibri"/>
              </a:rPr>
              <a:t>A</a:t>
            </a:r>
            <a:r>
              <a:rPr lang="it" sz="2000">
                <a:solidFill>
                  <a:srgbClr val="002060"/>
                </a:solidFill>
                <a:latin typeface="Calibri"/>
                <a:ea typeface="Calibri"/>
                <a:cs typeface="Calibri"/>
                <a:sym typeface="Calibri"/>
              </a:rPr>
              <a:t>) = </a:t>
            </a:r>
            <a:r>
              <a:rPr lang="it" sz="2000" i="1">
                <a:solidFill>
                  <a:srgbClr val="002060"/>
                </a:solidFill>
                <a:latin typeface="Calibri"/>
                <a:ea typeface="Calibri"/>
                <a:cs typeface="Calibri"/>
                <a:sym typeface="Calibri"/>
              </a:rPr>
              <a:t>I </a:t>
            </a:r>
            <a:r>
              <a:rPr lang="it" sz="2000">
                <a:solidFill>
                  <a:srgbClr val="002060"/>
                </a:solidFill>
                <a:latin typeface="Calibri"/>
                <a:ea typeface="Calibri"/>
                <a:cs typeface="Calibri"/>
                <a:sym typeface="Calibri"/>
              </a:rPr>
              <a:t>( </a:t>
            </a:r>
            <a:r>
              <a:rPr lang="it" sz="2000" i="1">
                <a:solidFill>
                  <a:srgbClr val="002060"/>
                </a:solidFill>
                <a:latin typeface="Calibri"/>
                <a:ea typeface="Calibri"/>
                <a:cs typeface="Calibri"/>
                <a:sym typeface="Calibri"/>
              </a:rPr>
              <a:t>p </a:t>
            </a:r>
            <a:r>
              <a:rPr lang="it" sz="2000">
                <a:solidFill>
                  <a:srgbClr val="002060"/>
                </a:solidFill>
                <a:latin typeface="Calibri"/>
                <a:ea typeface="Calibri"/>
                <a:cs typeface="Calibri"/>
                <a:sym typeface="Calibri"/>
              </a:rPr>
              <a:t>, </a:t>
            </a:r>
            <a:r>
              <a:rPr lang="it" sz="2000" i="1">
                <a:solidFill>
                  <a:srgbClr val="002060"/>
                </a:solidFill>
                <a:latin typeface="Calibri"/>
                <a:ea typeface="Calibri"/>
                <a:cs typeface="Calibri"/>
                <a:sym typeface="Calibri"/>
              </a:rPr>
              <a:t>n </a:t>
            </a:r>
            <a:r>
              <a:rPr lang="it" sz="2000">
                <a:solidFill>
                  <a:srgbClr val="002060"/>
                </a:solidFill>
                <a:latin typeface="Calibri"/>
                <a:ea typeface="Calibri"/>
                <a:cs typeface="Calibri"/>
                <a:sym typeface="Calibri"/>
              </a:rPr>
              <a:t>) − </a:t>
            </a:r>
            <a:r>
              <a:rPr lang="it" sz="2000" i="1">
                <a:solidFill>
                  <a:srgbClr val="002060"/>
                </a:solidFill>
                <a:latin typeface="Calibri"/>
                <a:ea typeface="Calibri"/>
                <a:cs typeface="Calibri"/>
                <a:sym typeface="Calibri"/>
              </a:rPr>
              <a:t>E </a:t>
            </a:r>
            <a:r>
              <a:rPr lang="it" sz="2000">
                <a:solidFill>
                  <a:srgbClr val="002060"/>
                </a:solidFill>
                <a:latin typeface="Calibri"/>
                <a:ea typeface="Calibri"/>
                <a:cs typeface="Calibri"/>
                <a:sym typeface="Calibri"/>
              </a:rPr>
              <a:t>( </a:t>
            </a:r>
            <a:r>
              <a:rPr lang="it" sz="2000" i="1">
                <a:solidFill>
                  <a:srgbClr val="002060"/>
                </a:solidFill>
                <a:latin typeface="Calibri"/>
                <a:ea typeface="Calibri"/>
                <a:cs typeface="Calibri"/>
                <a:sym typeface="Calibri"/>
              </a:rPr>
              <a:t>A</a:t>
            </a:r>
            <a:r>
              <a:rPr lang="it" sz="2000">
                <a:solidFill>
                  <a:srgbClr val="002060"/>
                </a:solidFill>
                <a:latin typeface="Calibri"/>
                <a:ea typeface="Calibri"/>
                <a:cs typeface="Calibri"/>
                <a:sym typeface="Calibri"/>
              </a:rPr>
              <a:t>) </a:t>
            </a:r>
            <a:endParaRPr>
              <a:solidFill>
                <a:srgbClr val="002060"/>
              </a:solidFill>
            </a:endParaRPr>
          </a:p>
        </p:txBody>
      </p:sp>
      <p:pic>
        <p:nvPicPr>
          <p:cNvPr id="324" name="Google Shape;324;p33"/>
          <p:cNvPicPr preferRelativeResize="0"/>
          <p:nvPr/>
        </p:nvPicPr>
        <p:blipFill rotWithShape="1">
          <a:blip r:embed="rId3">
            <a:alphaModFix/>
          </a:blip>
          <a:srcRect l="24424" t="52868" r="44929" b="37705"/>
          <a:stretch/>
        </p:blipFill>
        <p:spPr>
          <a:xfrm>
            <a:off x="179512" y="1008534"/>
            <a:ext cx="5345380" cy="698928"/>
          </a:xfrm>
          <a:prstGeom prst="rect">
            <a:avLst/>
          </a:prstGeom>
          <a:noFill/>
          <a:ln>
            <a:noFill/>
          </a:ln>
        </p:spPr>
      </p:pic>
      <p:pic>
        <p:nvPicPr>
          <p:cNvPr id="325" name="Google Shape;325;p33"/>
          <p:cNvPicPr preferRelativeResize="0"/>
          <p:nvPr/>
        </p:nvPicPr>
        <p:blipFill rotWithShape="1">
          <a:blip r:embed="rId4">
            <a:alphaModFix/>
          </a:blip>
          <a:srcRect l="25012" t="34250" r="54796" b="56199"/>
          <a:stretch/>
        </p:blipFill>
        <p:spPr>
          <a:xfrm>
            <a:off x="6012160" y="665634"/>
            <a:ext cx="2781210" cy="5591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FEC"/>
        </a:solidFill>
        <a:effectLst/>
      </p:bgPr>
    </p:bg>
    <p:spTree>
      <p:nvGrpSpPr>
        <p:cNvPr id="1" name="Shape 71"/>
        <p:cNvGrpSpPr/>
        <p:nvPr/>
      </p:nvGrpSpPr>
      <p:grpSpPr>
        <a:xfrm>
          <a:off x="0" y="0"/>
          <a:ext cx="0" cy="0"/>
          <a:chOff x="0" y="0"/>
          <a:chExt cx="0" cy="0"/>
        </a:xfrm>
      </p:grpSpPr>
      <p:pic>
        <p:nvPicPr>
          <p:cNvPr id="72" name="Google Shape;72;p14"/>
          <p:cNvPicPr preferRelativeResize="0"/>
          <p:nvPr/>
        </p:nvPicPr>
        <p:blipFill>
          <a:blip r:embed="rId3">
            <a:alphaModFix/>
          </a:blip>
          <a:stretch>
            <a:fillRect/>
          </a:stretch>
        </p:blipFill>
        <p:spPr>
          <a:xfrm>
            <a:off x="234900" y="162725"/>
            <a:ext cx="4254600" cy="3953699"/>
          </a:xfrm>
          <a:prstGeom prst="rect">
            <a:avLst/>
          </a:prstGeom>
          <a:noFill/>
          <a:ln>
            <a:noFill/>
          </a:ln>
        </p:spPr>
      </p:pic>
      <p:pic>
        <p:nvPicPr>
          <p:cNvPr id="73" name="Google Shape;73;p14" descr="Piece of duct tape sticking a note to the slide"/>
          <p:cNvPicPr preferRelativeResize="0"/>
          <p:nvPr/>
        </p:nvPicPr>
        <p:blipFill rotWithShape="1">
          <a:blip r:embed="rId4">
            <a:alphaModFix/>
          </a:blip>
          <a:srcRect l="9244" t="5926" r="2118" b="10011"/>
          <a:stretch/>
        </p:blipFill>
        <p:spPr>
          <a:xfrm rot="154828">
            <a:off x="1326200" y="147301"/>
            <a:ext cx="2072000" cy="736050"/>
          </a:xfrm>
          <a:prstGeom prst="rect">
            <a:avLst/>
          </a:prstGeom>
          <a:noFill/>
          <a:ln>
            <a:noFill/>
          </a:ln>
        </p:spPr>
      </p:pic>
      <p:sp>
        <p:nvSpPr>
          <p:cNvPr id="74" name="Google Shape;74;p14"/>
          <p:cNvSpPr txBox="1"/>
          <p:nvPr/>
        </p:nvSpPr>
        <p:spPr>
          <a:xfrm>
            <a:off x="409475" y="687400"/>
            <a:ext cx="39123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it" sz="2400" b="1">
                <a:solidFill>
                  <a:srgbClr val="164C9D"/>
                </a:solidFill>
                <a:latin typeface="Raleway"/>
                <a:ea typeface="Raleway"/>
                <a:cs typeface="Raleway"/>
                <a:sym typeface="Raleway"/>
              </a:rPr>
              <a:t>Photo-z are crucial to: </a:t>
            </a:r>
            <a:endParaRPr sz="2400" b="1">
              <a:solidFill>
                <a:srgbClr val="164C9D"/>
              </a:solidFill>
              <a:latin typeface="Raleway"/>
              <a:ea typeface="Raleway"/>
              <a:cs typeface="Raleway"/>
              <a:sym typeface="Raleway"/>
            </a:endParaRPr>
          </a:p>
        </p:txBody>
      </p:sp>
      <p:sp>
        <p:nvSpPr>
          <p:cNvPr id="75" name="Google Shape;75;p14"/>
          <p:cNvSpPr txBox="1">
            <a:spLocks noGrp="1"/>
          </p:cNvSpPr>
          <p:nvPr>
            <p:ph type="body" idx="4294967295"/>
          </p:nvPr>
        </p:nvSpPr>
        <p:spPr>
          <a:xfrm>
            <a:off x="645750" y="1377476"/>
            <a:ext cx="3432900" cy="2467800"/>
          </a:xfrm>
          <a:prstGeom prst="rect">
            <a:avLst/>
          </a:prstGeom>
        </p:spPr>
        <p:txBody>
          <a:bodyPr spcFirstLastPara="1" wrap="square" lIns="91425" tIns="91425" rIns="91425" bIns="91425" anchor="t" anchorCtr="0">
            <a:normAutofit/>
          </a:bodyPr>
          <a:lstStyle/>
          <a:p>
            <a:pPr marL="457200" lvl="0" indent="-310832" algn="l" rtl="0">
              <a:spcBef>
                <a:spcPts val="0"/>
              </a:spcBef>
              <a:spcAft>
                <a:spcPts val="0"/>
              </a:spcAft>
              <a:buClr>
                <a:srgbClr val="00AFEC"/>
              </a:buClr>
              <a:buSzPct val="116666"/>
              <a:buFont typeface="Raleway"/>
              <a:buChar char="➔"/>
            </a:pPr>
            <a:r>
              <a:rPr lang="it" sz="1200" b="1">
                <a:solidFill>
                  <a:srgbClr val="939598"/>
                </a:solidFill>
                <a:latin typeface="Raleway"/>
                <a:ea typeface="Raleway"/>
                <a:cs typeface="Raleway"/>
                <a:sym typeface="Raleway"/>
              </a:rPr>
              <a:t>Studies of large scale structure</a:t>
            </a:r>
            <a:endParaRPr sz="1200" b="1">
              <a:solidFill>
                <a:srgbClr val="939598"/>
              </a:solidFill>
              <a:latin typeface="Raleway"/>
              <a:ea typeface="Raleway"/>
              <a:cs typeface="Raleway"/>
              <a:sym typeface="Raleway"/>
            </a:endParaRPr>
          </a:p>
          <a:p>
            <a:pPr marL="457200" lvl="0" indent="-310832" algn="l" rtl="0">
              <a:spcBef>
                <a:spcPts val="1000"/>
              </a:spcBef>
              <a:spcAft>
                <a:spcPts val="0"/>
              </a:spcAft>
              <a:buClr>
                <a:srgbClr val="00AFEC"/>
              </a:buClr>
              <a:buSzPct val="116666"/>
              <a:buFont typeface="Raleway"/>
              <a:buChar char="➔"/>
            </a:pPr>
            <a:r>
              <a:rPr lang="it" sz="1200" b="1">
                <a:solidFill>
                  <a:srgbClr val="939598"/>
                </a:solidFill>
                <a:latin typeface="Raleway"/>
                <a:ea typeface="Raleway"/>
                <a:cs typeface="Raleway"/>
                <a:sym typeface="Raleway"/>
              </a:rPr>
              <a:t>Weak lensing (hence dark matter and dark energy distribution)</a:t>
            </a:r>
            <a:endParaRPr sz="1200" b="1">
              <a:solidFill>
                <a:srgbClr val="939598"/>
              </a:solidFill>
              <a:latin typeface="Raleway"/>
              <a:ea typeface="Raleway"/>
              <a:cs typeface="Raleway"/>
              <a:sym typeface="Raleway"/>
            </a:endParaRPr>
          </a:p>
          <a:p>
            <a:pPr marL="457200" lvl="0" indent="-310832" algn="l" rtl="0">
              <a:spcBef>
                <a:spcPts val="1000"/>
              </a:spcBef>
              <a:spcAft>
                <a:spcPts val="0"/>
              </a:spcAft>
              <a:buClr>
                <a:srgbClr val="00AFEC"/>
              </a:buClr>
              <a:buSzPct val="116666"/>
              <a:buFont typeface="Raleway"/>
              <a:buChar char="➔"/>
            </a:pPr>
            <a:r>
              <a:rPr lang="it" sz="1200" b="1">
                <a:solidFill>
                  <a:srgbClr val="939598"/>
                </a:solidFill>
                <a:latin typeface="Raleway"/>
                <a:ea typeface="Raleway"/>
                <a:cs typeface="Raleway"/>
                <a:sym typeface="Raleway"/>
              </a:rPr>
              <a:t>Tests of cosmological models</a:t>
            </a:r>
            <a:endParaRPr sz="1200" b="1">
              <a:solidFill>
                <a:srgbClr val="939598"/>
              </a:solidFill>
              <a:latin typeface="Raleway"/>
              <a:ea typeface="Raleway"/>
              <a:cs typeface="Raleway"/>
              <a:sym typeface="Raleway"/>
            </a:endParaRPr>
          </a:p>
          <a:p>
            <a:pPr marL="457200" lvl="0" indent="-310832" algn="l" rtl="0">
              <a:spcBef>
                <a:spcPts val="1000"/>
              </a:spcBef>
              <a:spcAft>
                <a:spcPts val="0"/>
              </a:spcAft>
              <a:buClr>
                <a:srgbClr val="00AFEC"/>
              </a:buClr>
              <a:buSzPct val="116666"/>
              <a:buFont typeface="Raleway"/>
              <a:buChar char="➔"/>
            </a:pPr>
            <a:r>
              <a:rPr lang="it" sz="1200" b="1">
                <a:solidFill>
                  <a:srgbClr val="939598"/>
                </a:solidFill>
                <a:latin typeface="Raleway"/>
                <a:ea typeface="Raleway"/>
                <a:cs typeface="Raleway"/>
                <a:sym typeface="Raleway"/>
              </a:rPr>
              <a:t>Galaxy evolution and mass assembly</a:t>
            </a:r>
            <a:endParaRPr sz="1200" b="1">
              <a:solidFill>
                <a:srgbClr val="939598"/>
              </a:solidFill>
              <a:latin typeface="Raleway"/>
              <a:ea typeface="Raleway"/>
              <a:cs typeface="Raleway"/>
              <a:sym typeface="Raleway"/>
            </a:endParaRPr>
          </a:p>
          <a:p>
            <a:pPr marL="457200" lvl="0" indent="-310832" algn="l" rtl="0">
              <a:spcBef>
                <a:spcPts val="1000"/>
              </a:spcBef>
              <a:spcAft>
                <a:spcPts val="0"/>
              </a:spcAft>
              <a:buClr>
                <a:srgbClr val="00AFEC"/>
              </a:buClr>
              <a:buSzPct val="116666"/>
              <a:buFont typeface="Raleway"/>
              <a:buChar char="➔"/>
            </a:pPr>
            <a:r>
              <a:rPr lang="it" sz="1200" b="1">
                <a:solidFill>
                  <a:srgbClr val="939598"/>
                </a:solidFill>
                <a:latin typeface="Raleway"/>
                <a:ea typeface="Raleway"/>
                <a:cs typeface="Raleway"/>
                <a:sym typeface="Raleway"/>
              </a:rPr>
              <a:t>Classification of galaxies</a:t>
            </a:r>
            <a:endParaRPr sz="1200" b="1">
              <a:solidFill>
                <a:srgbClr val="939598"/>
              </a:solidFill>
              <a:latin typeface="Raleway"/>
              <a:ea typeface="Raleway"/>
              <a:cs typeface="Raleway"/>
              <a:sym typeface="Raleway"/>
            </a:endParaRPr>
          </a:p>
          <a:p>
            <a:pPr marL="457200" lvl="0" indent="-310832" algn="l" rtl="0">
              <a:spcBef>
                <a:spcPts val="1000"/>
              </a:spcBef>
              <a:spcAft>
                <a:spcPts val="0"/>
              </a:spcAft>
              <a:buClr>
                <a:srgbClr val="164C9D"/>
              </a:buClr>
              <a:buSzPct val="116666"/>
              <a:buFont typeface="Raleway"/>
              <a:buChar char="➔"/>
            </a:pPr>
            <a:r>
              <a:rPr lang="it" sz="1200" b="1">
                <a:solidFill>
                  <a:srgbClr val="939598"/>
                </a:solidFill>
                <a:latin typeface="Raleway"/>
                <a:ea typeface="Raleway"/>
                <a:cs typeface="Raleway"/>
                <a:sym typeface="Raleway"/>
              </a:rPr>
              <a:t>etc....</a:t>
            </a:r>
            <a:endParaRPr sz="1200" b="1">
              <a:solidFill>
                <a:srgbClr val="939598"/>
              </a:solidFill>
              <a:latin typeface="Raleway"/>
              <a:ea typeface="Raleway"/>
              <a:cs typeface="Raleway"/>
              <a:sym typeface="Raleway"/>
            </a:endParaRPr>
          </a:p>
          <a:p>
            <a:pPr marL="0" lvl="0" indent="0" algn="l" rtl="0">
              <a:spcBef>
                <a:spcPts val="1000"/>
              </a:spcBef>
              <a:spcAft>
                <a:spcPts val="1000"/>
              </a:spcAft>
              <a:buNone/>
            </a:pPr>
            <a:endParaRPr sz="1200" b="1">
              <a:latin typeface="Raleway"/>
              <a:ea typeface="Raleway"/>
              <a:cs typeface="Raleway"/>
              <a:sym typeface="Raleway"/>
            </a:endParaRPr>
          </a:p>
        </p:txBody>
      </p:sp>
      <p:grpSp>
        <p:nvGrpSpPr>
          <p:cNvPr id="76" name="Google Shape;76;p14"/>
          <p:cNvGrpSpPr/>
          <p:nvPr/>
        </p:nvGrpSpPr>
        <p:grpSpPr>
          <a:xfrm>
            <a:off x="4001362" y="2226785"/>
            <a:ext cx="2212050" cy="2890408"/>
            <a:chOff x="6803275" y="308849"/>
            <a:chExt cx="2212050" cy="2623589"/>
          </a:xfrm>
        </p:grpSpPr>
        <p:pic>
          <p:nvPicPr>
            <p:cNvPr id="77" name="Google Shape;77;p14"/>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78" name="Google Shape;78;p14" descr="Piece of duct tape sticking a note to the slide"/>
            <p:cNvPicPr preferRelativeResize="0"/>
            <p:nvPr/>
          </p:nvPicPr>
          <p:blipFill rotWithShape="1">
            <a:blip r:embed="rId5">
              <a:alphaModFix/>
            </a:blip>
            <a:srcRect l="9244" t="5926" r="2118" b="10011"/>
            <a:stretch/>
          </p:blipFill>
          <p:spPr>
            <a:xfrm rot="154826">
              <a:off x="7370663" y="332905"/>
              <a:ext cx="1077273" cy="382687"/>
            </a:xfrm>
            <a:prstGeom prst="rect">
              <a:avLst/>
            </a:prstGeom>
            <a:noFill/>
            <a:ln>
              <a:noFill/>
            </a:ln>
          </p:spPr>
        </p:pic>
        <p:sp>
          <p:nvSpPr>
            <p:cNvPr id="79" name="Google Shape;79;p14"/>
            <p:cNvSpPr txBox="1"/>
            <p:nvPr/>
          </p:nvSpPr>
          <p:spPr>
            <a:xfrm>
              <a:off x="6944788" y="716006"/>
              <a:ext cx="1929000" cy="20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it" b="1">
                  <a:solidFill>
                    <a:srgbClr val="164C9D"/>
                  </a:solidFill>
                  <a:latin typeface="Raleway"/>
                  <a:ea typeface="Raleway"/>
                  <a:cs typeface="Raleway"/>
                  <a:sym typeface="Raleway"/>
                </a:rPr>
                <a:t>Surveys in which are crucials:</a:t>
              </a:r>
              <a:endParaRPr b="1">
                <a:solidFill>
                  <a:srgbClr val="164C9D"/>
                </a:solidFill>
                <a:latin typeface="Raleway"/>
                <a:ea typeface="Raleway"/>
                <a:cs typeface="Raleway"/>
                <a:sym typeface="Raleway"/>
              </a:endParaRPr>
            </a:p>
            <a:p>
              <a:pPr marL="457200" lvl="0" indent="-304800" algn="l" rtl="0">
                <a:spcBef>
                  <a:spcPts val="800"/>
                </a:spcBef>
                <a:spcAft>
                  <a:spcPts val="0"/>
                </a:spcAft>
                <a:buClr>
                  <a:srgbClr val="00AFEC"/>
                </a:buClr>
                <a:buSzPts val="1200"/>
                <a:buFont typeface="Raleway"/>
                <a:buChar char="●"/>
              </a:pPr>
              <a:r>
                <a:rPr lang="it" sz="1200">
                  <a:solidFill>
                    <a:srgbClr val="939598"/>
                  </a:solidFill>
                  <a:latin typeface="Raleway"/>
                  <a:ea typeface="Raleway"/>
                  <a:cs typeface="Raleway"/>
                  <a:sym typeface="Raleway"/>
                </a:rPr>
                <a:t>DES</a:t>
              </a:r>
              <a:endParaRPr sz="1200">
                <a:solidFill>
                  <a:srgbClr val="939598"/>
                </a:solidFill>
                <a:latin typeface="Raleway"/>
                <a:ea typeface="Raleway"/>
                <a:cs typeface="Raleway"/>
                <a:sym typeface="Raleway"/>
              </a:endParaRPr>
            </a:p>
            <a:p>
              <a:pPr marL="457200" lvl="0" indent="-304800" algn="l" rtl="0">
                <a:spcBef>
                  <a:spcPts val="0"/>
                </a:spcBef>
                <a:spcAft>
                  <a:spcPts val="0"/>
                </a:spcAft>
                <a:buClr>
                  <a:srgbClr val="00AFEC"/>
                </a:buClr>
                <a:buSzPts val="1200"/>
                <a:buFont typeface="Raleway"/>
                <a:buChar char="●"/>
              </a:pPr>
              <a:r>
                <a:rPr lang="it" sz="1200">
                  <a:solidFill>
                    <a:srgbClr val="939598"/>
                  </a:solidFill>
                  <a:latin typeface="Raleway"/>
                  <a:ea typeface="Raleway"/>
                  <a:cs typeface="Raleway"/>
                  <a:sym typeface="Raleway"/>
                </a:rPr>
                <a:t>PANSTARRS</a:t>
              </a:r>
              <a:endParaRPr sz="1200">
                <a:solidFill>
                  <a:srgbClr val="939598"/>
                </a:solidFill>
                <a:latin typeface="Raleway"/>
                <a:ea typeface="Raleway"/>
                <a:cs typeface="Raleway"/>
                <a:sym typeface="Raleway"/>
              </a:endParaRPr>
            </a:p>
            <a:p>
              <a:pPr marL="457200" lvl="0" indent="-304800" algn="l" rtl="0">
                <a:spcBef>
                  <a:spcPts val="0"/>
                </a:spcBef>
                <a:spcAft>
                  <a:spcPts val="0"/>
                </a:spcAft>
                <a:buClr>
                  <a:srgbClr val="00AFEC"/>
                </a:buClr>
                <a:buSzPts val="1200"/>
                <a:buFont typeface="Raleway"/>
                <a:buChar char="●"/>
              </a:pPr>
              <a:r>
                <a:rPr lang="it" sz="1200">
                  <a:solidFill>
                    <a:srgbClr val="939598"/>
                  </a:solidFill>
                  <a:latin typeface="Raleway"/>
                  <a:ea typeface="Raleway"/>
                  <a:cs typeface="Raleway"/>
                  <a:sym typeface="Raleway"/>
                </a:rPr>
                <a:t>KiDS </a:t>
              </a:r>
              <a:endParaRPr sz="1200">
                <a:solidFill>
                  <a:srgbClr val="939598"/>
                </a:solidFill>
                <a:latin typeface="Raleway"/>
                <a:ea typeface="Raleway"/>
                <a:cs typeface="Raleway"/>
                <a:sym typeface="Raleway"/>
              </a:endParaRPr>
            </a:p>
            <a:p>
              <a:pPr marL="457200" lvl="0" indent="-304800" algn="l" rtl="0">
                <a:spcBef>
                  <a:spcPts val="0"/>
                </a:spcBef>
                <a:spcAft>
                  <a:spcPts val="0"/>
                </a:spcAft>
                <a:buClr>
                  <a:srgbClr val="00AFEC"/>
                </a:buClr>
                <a:buSzPts val="1200"/>
                <a:buFont typeface="Raleway"/>
                <a:buChar char="●"/>
              </a:pPr>
              <a:r>
                <a:rPr lang="it" sz="1200">
                  <a:solidFill>
                    <a:srgbClr val="939598"/>
                  </a:solidFill>
                  <a:latin typeface="Raleway"/>
                  <a:ea typeface="Raleway"/>
                  <a:cs typeface="Raleway"/>
                  <a:sym typeface="Raleway"/>
                </a:rPr>
                <a:t>VST - VOICE </a:t>
              </a:r>
              <a:endParaRPr sz="1200">
                <a:solidFill>
                  <a:srgbClr val="939598"/>
                </a:solidFill>
                <a:latin typeface="Raleway"/>
                <a:ea typeface="Raleway"/>
                <a:cs typeface="Raleway"/>
                <a:sym typeface="Raleway"/>
              </a:endParaRPr>
            </a:p>
            <a:p>
              <a:pPr marL="457200" lvl="0" indent="-304800" algn="l" rtl="0">
                <a:spcBef>
                  <a:spcPts val="0"/>
                </a:spcBef>
                <a:spcAft>
                  <a:spcPts val="0"/>
                </a:spcAft>
                <a:buClr>
                  <a:srgbClr val="00AFEC"/>
                </a:buClr>
                <a:buSzPts val="1200"/>
                <a:buFont typeface="Raleway"/>
                <a:buChar char="●"/>
              </a:pPr>
              <a:r>
                <a:rPr lang="it" sz="1200">
                  <a:solidFill>
                    <a:srgbClr val="939598"/>
                  </a:solidFill>
                  <a:latin typeface="Raleway"/>
                  <a:ea typeface="Raleway"/>
                  <a:cs typeface="Raleway"/>
                  <a:sym typeface="Raleway"/>
                </a:rPr>
                <a:t>EUCLID </a:t>
              </a:r>
              <a:endParaRPr sz="1200">
                <a:solidFill>
                  <a:srgbClr val="939598"/>
                </a:solidFill>
                <a:latin typeface="Raleway"/>
                <a:ea typeface="Raleway"/>
                <a:cs typeface="Raleway"/>
                <a:sym typeface="Raleway"/>
              </a:endParaRPr>
            </a:p>
            <a:p>
              <a:pPr marL="457200" lvl="0" indent="-304800" algn="l" rtl="0">
                <a:spcBef>
                  <a:spcPts val="0"/>
                </a:spcBef>
                <a:spcAft>
                  <a:spcPts val="0"/>
                </a:spcAft>
                <a:buClr>
                  <a:srgbClr val="00AFEC"/>
                </a:buClr>
                <a:buSzPts val="1200"/>
                <a:buFont typeface="Raleway"/>
                <a:buChar char="●"/>
              </a:pPr>
              <a:r>
                <a:rPr lang="it" sz="1200">
                  <a:solidFill>
                    <a:srgbClr val="939598"/>
                  </a:solidFill>
                  <a:latin typeface="Raleway"/>
                  <a:ea typeface="Raleway"/>
                  <a:cs typeface="Raleway"/>
                  <a:sym typeface="Raleway"/>
                </a:rPr>
                <a:t>LSST</a:t>
              </a:r>
              <a:endParaRPr sz="1200">
                <a:solidFill>
                  <a:srgbClr val="939598"/>
                </a:solidFill>
                <a:latin typeface="Raleway"/>
                <a:ea typeface="Raleway"/>
                <a:cs typeface="Raleway"/>
                <a:sym typeface="Raleway"/>
              </a:endParaRPr>
            </a:p>
            <a:p>
              <a:pPr marL="457200" lvl="0" indent="-304800" algn="l" rtl="0">
                <a:spcBef>
                  <a:spcPts val="0"/>
                </a:spcBef>
                <a:spcAft>
                  <a:spcPts val="0"/>
                </a:spcAft>
                <a:buClr>
                  <a:srgbClr val="00AFEC"/>
                </a:buClr>
                <a:buSzPts val="1200"/>
                <a:buFont typeface="Raleway"/>
                <a:buChar char="●"/>
              </a:pPr>
              <a:r>
                <a:rPr lang="it" sz="1200">
                  <a:solidFill>
                    <a:srgbClr val="939598"/>
                  </a:solidFill>
                  <a:latin typeface="Raleway"/>
                  <a:ea typeface="Raleway"/>
                  <a:cs typeface="Raleway"/>
                  <a:sym typeface="Raleway"/>
                </a:rPr>
                <a:t>LOFAR</a:t>
              </a:r>
              <a:endParaRPr sz="1200">
                <a:solidFill>
                  <a:srgbClr val="939598"/>
                </a:solidFill>
                <a:latin typeface="Raleway"/>
                <a:ea typeface="Raleway"/>
                <a:cs typeface="Raleway"/>
                <a:sym typeface="Raleway"/>
              </a:endParaRPr>
            </a:p>
            <a:p>
              <a:pPr marL="457200" lvl="0" indent="-304800" algn="l" rtl="0">
                <a:spcBef>
                  <a:spcPts val="0"/>
                </a:spcBef>
                <a:spcAft>
                  <a:spcPts val="0"/>
                </a:spcAft>
                <a:buClr>
                  <a:srgbClr val="00AFEC"/>
                </a:buClr>
                <a:buSzPts val="1200"/>
                <a:buFont typeface="Raleway"/>
                <a:buChar char="●"/>
              </a:pPr>
              <a:r>
                <a:rPr lang="it" sz="1200">
                  <a:solidFill>
                    <a:srgbClr val="939598"/>
                  </a:solidFill>
                  <a:latin typeface="Raleway"/>
                  <a:ea typeface="Raleway"/>
                  <a:cs typeface="Raleway"/>
                  <a:sym typeface="Raleway"/>
                </a:rPr>
                <a:t>EMU</a:t>
              </a:r>
              <a:endParaRPr sz="1200">
                <a:solidFill>
                  <a:srgbClr val="939598"/>
                </a:solidFill>
                <a:latin typeface="Raleway"/>
                <a:ea typeface="Raleway"/>
                <a:cs typeface="Raleway"/>
                <a:sym typeface="Raleway"/>
              </a:endParaRPr>
            </a:p>
            <a:p>
              <a:pPr marL="457200" lvl="0" indent="-304800" algn="l" rtl="0">
                <a:spcBef>
                  <a:spcPts val="0"/>
                </a:spcBef>
                <a:spcAft>
                  <a:spcPts val="0"/>
                </a:spcAft>
                <a:buClr>
                  <a:srgbClr val="164C9D"/>
                </a:buClr>
                <a:buSzPts val="1200"/>
                <a:buFont typeface="Raleway"/>
                <a:buChar char="●"/>
              </a:pPr>
              <a:r>
                <a:rPr lang="it" sz="1200">
                  <a:solidFill>
                    <a:srgbClr val="939598"/>
                  </a:solidFill>
                  <a:latin typeface="Raleway"/>
                  <a:ea typeface="Raleway"/>
                  <a:cs typeface="Raleway"/>
                  <a:sym typeface="Raleway"/>
                </a:rPr>
                <a:t>almost all</a:t>
              </a:r>
              <a:endParaRPr sz="1200">
                <a:solidFill>
                  <a:srgbClr val="939598"/>
                </a:solidFill>
                <a:latin typeface="Raleway"/>
                <a:ea typeface="Raleway"/>
                <a:cs typeface="Raleway"/>
                <a:sym typeface="Raleway"/>
              </a:endParaRPr>
            </a:p>
            <a:p>
              <a:pPr marL="0" lvl="0" indent="0" algn="l" rtl="0">
                <a:spcBef>
                  <a:spcPts val="800"/>
                </a:spcBef>
                <a:spcAft>
                  <a:spcPts val="800"/>
                </a:spcAft>
                <a:buNone/>
              </a:pPr>
              <a:endParaRPr sz="1200">
                <a:solidFill>
                  <a:schemeClr val="dk2"/>
                </a:solidFill>
                <a:latin typeface="Raleway"/>
                <a:ea typeface="Raleway"/>
                <a:cs typeface="Raleway"/>
                <a:sym typeface="Raleway"/>
              </a:endParaRPr>
            </a:p>
          </p:txBody>
        </p:sp>
      </p:grpSp>
      <p:pic>
        <p:nvPicPr>
          <p:cNvPr id="80" name="Google Shape;80;p14"/>
          <p:cNvPicPr preferRelativeResize="0"/>
          <p:nvPr/>
        </p:nvPicPr>
        <p:blipFill rotWithShape="1">
          <a:blip r:embed="rId6">
            <a:alphaModFix/>
          </a:blip>
          <a:srcRect l="3569" t="14075" r="50432" b="27204"/>
          <a:stretch/>
        </p:blipFill>
        <p:spPr>
          <a:xfrm>
            <a:off x="6200825" y="1377475"/>
            <a:ext cx="2867100" cy="3084000"/>
          </a:xfrm>
          <a:prstGeom prst="rect">
            <a:avLst/>
          </a:prstGeom>
          <a:noFill/>
          <a:ln>
            <a:noFill/>
          </a:ln>
        </p:spPr>
      </p:pic>
      <p:pic>
        <p:nvPicPr>
          <p:cNvPr id="81" name="Google Shape;81;p14" descr="Piece of duct tape sticking a note to the slide"/>
          <p:cNvPicPr preferRelativeResize="0"/>
          <p:nvPr/>
        </p:nvPicPr>
        <p:blipFill rotWithShape="1">
          <a:blip r:embed="rId7">
            <a:alphaModFix/>
          </a:blip>
          <a:srcRect l="9244" t="5926" r="2118" b="10011"/>
          <a:stretch/>
        </p:blipFill>
        <p:spPr>
          <a:xfrm rot="154826">
            <a:off x="7032276" y="1213260"/>
            <a:ext cx="1077273" cy="382687"/>
          </a:xfrm>
          <a:prstGeom prst="rect">
            <a:avLst/>
          </a:prstGeom>
          <a:noFill/>
          <a:ln>
            <a:noFill/>
          </a:ln>
        </p:spPr>
      </p:pic>
      <p:sp>
        <p:nvSpPr>
          <p:cNvPr id="82" name="Google Shape;82;p14"/>
          <p:cNvSpPr txBox="1"/>
          <p:nvPr/>
        </p:nvSpPr>
        <p:spPr>
          <a:xfrm>
            <a:off x="6200825" y="1309125"/>
            <a:ext cx="2962500" cy="125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800"/>
              </a:spcAft>
              <a:buNone/>
            </a:pPr>
            <a:r>
              <a:rPr lang="it" b="1">
                <a:solidFill>
                  <a:srgbClr val="164C9D"/>
                </a:solidFill>
                <a:latin typeface="Raleway"/>
                <a:ea typeface="Raleway"/>
                <a:cs typeface="Raleway"/>
                <a:sym typeface="Raleway"/>
              </a:rPr>
              <a:t>How can we derive photo-z? </a:t>
            </a:r>
            <a:endParaRPr b="1">
              <a:solidFill>
                <a:srgbClr val="164C9D"/>
              </a:solidFill>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8" name="Google Shape;348;p36"/>
          <p:cNvSpPr/>
          <p:nvPr/>
        </p:nvSpPr>
        <p:spPr>
          <a:xfrm>
            <a:off x="-75" y="707400"/>
            <a:ext cx="7010400" cy="9783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800" dirty="0">
                <a:solidFill>
                  <a:srgbClr val="002060"/>
                </a:solidFill>
                <a:latin typeface="Calibri"/>
                <a:ea typeface="Calibri"/>
                <a:cs typeface="Calibri"/>
                <a:sym typeface="Calibri"/>
              </a:rPr>
              <a:t>Learning ensemble consisting of a bagging of decision tree learners with a randomized selection of features at each split.</a:t>
            </a:r>
            <a:endParaRPr dirty="0">
              <a:solidFill>
                <a:srgbClr val="002060"/>
              </a:solidFill>
            </a:endParaRPr>
          </a:p>
        </p:txBody>
      </p:sp>
      <p:pic>
        <p:nvPicPr>
          <p:cNvPr id="349" name="Google Shape;349;p36"/>
          <p:cNvPicPr preferRelativeResize="0"/>
          <p:nvPr/>
        </p:nvPicPr>
        <p:blipFill rotWithShape="1">
          <a:blip r:embed="rId3">
            <a:alphaModFix/>
          </a:blip>
          <a:srcRect b="47106"/>
          <a:stretch/>
        </p:blipFill>
        <p:spPr>
          <a:xfrm>
            <a:off x="7010261" y="0"/>
            <a:ext cx="2133739" cy="1817879"/>
          </a:xfrm>
          <a:prstGeom prst="rect">
            <a:avLst/>
          </a:prstGeom>
          <a:noFill/>
          <a:ln>
            <a:noFill/>
          </a:ln>
        </p:spPr>
      </p:pic>
      <p:sp>
        <p:nvSpPr>
          <p:cNvPr id="350" name="Google Shape;350;p36"/>
          <p:cNvSpPr/>
          <p:nvPr/>
        </p:nvSpPr>
        <p:spPr>
          <a:xfrm>
            <a:off x="7186555" y="1748736"/>
            <a:ext cx="2046821"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 dirty="0">
                <a:solidFill>
                  <a:srgbClr val="0070C0"/>
                </a:solidFill>
                <a:latin typeface="Calibri"/>
                <a:ea typeface="Calibri"/>
                <a:cs typeface="Calibri"/>
                <a:sym typeface="Calibri"/>
              </a:rPr>
              <a:t>Leo Breiman, 1928 - 2005 </a:t>
            </a:r>
            <a:endParaRPr dirty="0">
              <a:solidFill>
                <a:srgbClr val="0070C0"/>
              </a:solidFill>
              <a:latin typeface="Calibri"/>
              <a:ea typeface="Calibri"/>
              <a:cs typeface="Calibri"/>
              <a:sym typeface="Calibri"/>
            </a:endParaRPr>
          </a:p>
        </p:txBody>
      </p:sp>
      <p:sp>
        <p:nvSpPr>
          <p:cNvPr id="351" name="Google Shape;351;p36"/>
          <p:cNvSpPr/>
          <p:nvPr/>
        </p:nvSpPr>
        <p:spPr>
          <a:xfrm>
            <a:off x="164337" y="2362199"/>
            <a:ext cx="8693100" cy="19392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600" dirty="0">
                <a:solidFill>
                  <a:srgbClr val="002060"/>
                </a:solidFill>
                <a:latin typeface="Calibri"/>
                <a:ea typeface="Calibri"/>
                <a:cs typeface="Calibri"/>
                <a:sym typeface="Calibri"/>
              </a:rPr>
              <a:t>Grow a </a:t>
            </a:r>
            <a:r>
              <a:rPr lang="it" sz="1600" b="1" dirty="0">
                <a:solidFill>
                  <a:srgbClr val="002060"/>
                </a:solidFill>
                <a:latin typeface="Calibri"/>
                <a:ea typeface="Calibri"/>
                <a:cs typeface="Calibri"/>
                <a:sym typeface="Calibri"/>
              </a:rPr>
              <a:t>forest </a:t>
            </a:r>
            <a:r>
              <a:rPr lang="it" sz="1600" dirty="0">
                <a:solidFill>
                  <a:srgbClr val="002060"/>
                </a:solidFill>
                <a:latin typeface="Calibri"/>
                <a:ea typeface="Calibri"/>
                <a:cs typeface="Calibri"/>
                <a:sym typeface="Calibri"/>
              </a:rPr>
              <a:t>of many trees. </a:t>
            </a:r>
            <a:endParaRPr sz="1600" dirty="0">
              <a:solidFill>
                <a:srgbClr val="002060"/>
              </a:solidFill>
              <a:latin typeface="Calibri"/>
              <a:ea typeface="Calibri"/>
              <a:cs typeface="Calibri"/>
              <a:sym typeface="Calibri"/>
            </a:endParaRPr>
          </a:p>
          <a:p>
            <a:pPr marL="0" marR="0" lvl="0" indent="0" algn="just" rtl="0">
              <a:spcBef>
                <a:spcPts val="0"/>
              </a:spcBef>
              <a:spcAft>
                <a:spcPts val="0"/>
              </a:spcAft>
              <a:buNone/>
            </a:pPr>
            <a:r>
              <a:rPr lang="it" sz="1600" dirty="0">
                <a:solidFill>
                  <a:srgbClr val="002060"/>
                </a:solidFill>
                <a:latin typeface="Calibri"/>
                <a:ea typeface="Calibri"/>
                <a:cs typeface="Calibri"/>
                <a:sym typeface="Calibri"/>
              </a:rPr>
              <a:t>Grow each tree on an independent </a:t>
            </a:r>
            <a:r>
              <a:rPr lang="it" sz="1600" b="1" dirty="0">
                <a:solidFill>
                  <a:srgbClr val="002060"/>
                </a:solidFill>
                <a:latin typeface="Calibri"/>
                <a:ea typeface="Calibri"/>
                <a:cs typeface="Calibri"/>
                <a:sym typeface="Calibri"/>
              </a:rPr>
              <a:t>sample </a:t>
            </a:r>
            <a:r>
              <a:rPr lang="it" sz="1600" dirty="0">
                <a:solidFill>
                  <a:srgbClr val="002060"/>
                </a:solidFill>
                <a:latin typeface="Calibri"/>
                <a:ea typeface="Calibri"/>
                <a:cs typeface="Calibri"/>
                <a:sym typeface="Calibri"/>
              </a:rPr>
              <a:t>from the training data. </a:t>
            </a:r>
            <a:endParaRPr sz="1200" dirty="0">
              <a:solidFill>
                <a:srgbClr val="002060"/>
              </a:solidFill>
            </a:endParaRPr>
          </a:p>
          <a:p>
            <a:pPr marL="0" marR="27480" lvl="0" indent="0" algn="just" rtl="0">
              <a:spcBef>
                <a:spcPts val="0"/>
              </a:spcBef>
              <a:spcAft>
                <a:spcPts val="0"/>
              </a:spcAft>
              <a:buNone/>
            </a:pPr>
            <a:r>
              <a:rPr lang="it" sz="1600" dirty="0">
                <a:solidFill>
                  <a:srgbClr val="002060"/>
                </a:solidFill>
                <a:latin typeface="Calibri"/>
                <a:ea typeface="Calibri"/>
                <a:cs typeface="Calibri"/>
                <a:sym typeface="Calibri"/>
              </a:rPr>
              <a:t>At each node: </a:t>
            </a:r>
            <a:endParaRPr sz="1200" dirty="0">
              <a:solidFill>
                <a:srgbClr val="002060"/>
              </a:solidFill>
            </a:endParaRPr>
          </a:p>
          <a:p>
            <a:pPr marL="0" marR="0" lvl="0" indent="0" algn="just" rtl="0">
              <a:spcBef>
                <a:spcPts val="0"/>
              </a:spcBef>
              <a:spcAft>
                <a:spcPts val="0"/>
              </a:spcAft>
              <a:buNone/>
            </a:pPr>
            <a:r>
              <a:rPr lang="it" sz="1600" dirty="0">
                <a:solidFill>
                  <a:srgbClr val="002060"/>
                </a:solidFill>
                <a:latin typeface="Calibri"/>
                <a:ea typeface="Calibri"/>
                <a:cs typeface="Calibri"/>
                <a:sym typeface="Calibri"/>
              </a:rPr>
              <a:t>1.Select </a:t>
            </a:r>
            <a:r>
              <a:rPr lang="it" sz="1600" b="1" i="1" dirty="0">
                <a:solidFill>
                  <a:srgbClr val="002060"/>
                </a:solidFill>
                <a:latin typeface="Calibri"/>
                <a:ea typeface="Calibri"/>
                <a:cs typeface="Calibri"/>
                <a:sym typeface="Calibri"/>
              </a:rPr>
              <a:t>m </a:t>
            </a:r>
            <a:r>
              <a:rPr lang="it" sz="1600" dirty="0">
                <a:solidFill>
                  <a:srgbClr val="002060"/>
                </a:solidFill>
                <a:latin typeface="Calibri"/>
                <a:ea typeface="Calibri"/>
                <a:cs typeface="Calibri"/>
                <a:sym typeface="Calibri"/>
              </a:rPr>
              <a:t>variables </a:t>
            </a:r>
            <a:r>
              <a:rPr lang="it" sz="1600" b="1" dirty="0">
                <a:solidFill>
                  <a:srgbClr val="002060"/>
                </a:solidFill>
                <a:latin typeface="Calibri"/>
                <a:ea typeface="Calibri"/>
                <a:cs typeface="Calibri"/>
                <a:sym typeface="Calibri"/>
              </a:rPr>
              <a:t>at random </a:t>
            </a:r>
            <a:r>
              <a:rPr lang="it" sz="1600" dirty="0">
                <a:solidFill>
                  <a:srgbClr val="002060"/>
                </a:solidFill>
                <a:latin typeface="Calibri"/>
                <a:ea typeface="Calibri"/>
                <a:cs typeface="Calibri"/>
                <a:sym typeface="Calibri"/>
              </a:rPr>
              <a:t>out of all </a:t>
            </a:r>
            <a:r>
              <a:rPr lang="it" sz="1600" b="1" i="1" dirty="0">
                <a:solidFill>
                  <a:srgbClr val="002060"/>
                </a:solidFill>
                <a:latin typeface="Calibri"/>
                <a:ea typeface="Calibri"/>
                <a:cs typeface="Calibri"/>
                <a:sym typeface="Calibri"/>
              </a:rPr>
              <a:t>M </a:t>
            </a:r>
            <a:r>
              <a:rPr lang="it" sz="1600" dirty="0">
                <a:solidFill>
                  <a:srgbClr val="002060"/>
                </a:solidFill>
                <a:latin typeface="Calibri"/>
                <a:ea typeface="Calibri"/>
                <a:cs typeface="Calibri"/>
                <a:sym typeface="Calibri"/>
              </a:rPr>
              <a:t>possible variables (independently for each node). </a:t>
            </a:r>
            <a:endParaRPr sz="1600" dirty="0">
              <a:solidFill>
                <a:srgbClr val="002060"/>
              </a:solidFill>
              <a:latin typeface="Calibri"/>
              <a:ea typeface="Calibri"/>
              <a:cs typeface="Calibri"/>
              <a:sym typeface="Calibri"/>
            </a:endParaRPr>
          </a:p>
          <a:p>
            <a:pPr marL="0" marR="0" lvl="0" indent="0" algn="just" rtl="0">
              <a:spcBef>
                <a:spcPts val="0"/>
              </a:spcBef>
              <a:spcAft>
                <a:spcPts val="0"/>
              </a:spcAft>
              <a:buNone/>
            </a:pPr>
            <a:r>
              <a:rPr lang="it" sz="1600" dirty="0">
                <a:solidFill>
                  <a:srgbClr val="002060"/>
                </a:solidFill>
                <a:latin typeface="Calibri"/>
                <a:ea typeface="Calibri"/>
                <a:cs typeface="Calibri"/>
                <a:sym typeface="Calibri"/>
              </a:rPr>
              <a:t>2.Find the best split on the selected </a:t>
            </a:r>
            <a:r>
              <a:rPr lang="it" sz="1600" b="1" i="1" dirty="0">
                <a:solidFill>
                  <a:srgbClr val="002060"/>
                </a:solidFill>
                <a:latin typeface="Calibri"/>
                <a:ea typeface="Calibri"/>
                <a:cs typeface="Calibri"/>
                <a:sym typeface="Calibri"/>
              </a:rPr>
              <a:t>m </a:t>
            </a:r>
            <a:r>
              <a:rPr lang="it" sz="1600" dirty="0">
                <a:solidFill>
                  <a:srgbClr val="002060"/>
                </a:solidFill>
                <a:latin typeface="Calibri"/>
                <a:ea typeface="Calibri"/>
                <a:cs typeface="Calibri"/>
                <a:sym typeface="Calibri"/>
              </a:rPr>
              <a:t>variables. </a:t>
            </a:r>
            <a:endParaRPr sz="1200" dirty="0">
              <a:solidFill>
                <a:srgbClr val="002060"/>
              </a:solidFill>
            </a:endParaRPr>
          </a:p>
          <a:p>
            <a:pPr marL="0" marR="0" lvl="0" indent="0" algn="just" rtl="0">
              <a:spcBef>
                <a:spcPts val="0"/>
              </a:spcBef>
              <a:spcAft>
                <a:spcPts val="0"/>
              </a:spcAft>
              <a:buNone/>
            </a:pPr>
            <a:endParaRPr sz="1600" dirty="0">
              <a:solidFill>
                <a:srgbClr val="002060"/>
              </a:solidFill>
              <a:latin typeface="Calibri"/>
              <a:ea typeface="Calibri"/>
              <a:cs typeface="Calibri"/>
              <a:sym typeface="Calibri"/>
            </a:endParaRPr>
          </a:p>
          <a:p>
            <a:pPr marL="0" marR="0" lvl="0" indent="0" algn="just" rtl="0">
              <a:spcBef>
                <a:spcPts val="0"/>
              </a:spcBef>
              <a:spcAft>
                <a:spcPts val="0"/>
              </a:spcAft>
              <a:buNone/>
            </a:pPr>
            <a:r>
              <a:rPr lang="it" sz="1600" dirty="0">
                <a:solidFill>
                  <a:srgbClr val="002060"/>
                </a:solidFill>
                <a:latin typeface="Calibri"/>
                <a:ea typeface="Calibri"/>
                <a:cs typeface="Calibri"/>
                <a:sym typeface="Calibri"/>
              </a:rPr>
              <a:t>Grow the trees to maximum depth (classification). </a:t>
            </a:r>
            <a:endParaRPr sz="1200" dirty="0">
              <a:solidFill>
                <a:srgbClr val="002060"/>
              </a:solidFill>
            </a:endParaRPr>
          </a:p>
          <a:p>
            <a:pPr marL="0" marR="0" lvl="0" indent="0" algn="just" rtl="0">
              <a:spcBef>
                <a:spcPts val="0"/>
              </a:spcBef>
              <a:spcAft>
                <a:spcPts val="0"/>
              </a:spcAft>
              <a:buNone/>
            </a:pPr>
            <a:r>
              <a:rPr lang="it" sz="1600" dirty="0">
                <a:solidFill>
                  <a:srgbClr val="002060"/>
                </a:solidFill>
                <a:latin typeface="Calibri"/>
                <a:ea typeface="Calibri"/>
                <a:cs typeface="Calibri"/>
                <a:sym typeface="Calibri"/>
              </a:rPr>
              <a:t>Vote/average the trees to get predictions for new data. </a:t>
            </a:r>
            <a:endParaRPr sz="1600" dirty="0">
              <a:solidFill>
                <a:srgbClr val="002060"/>
              </a:solidFill>
              <a:latin typeface="Calibri"/>
              <a:ea typeface="Calibri"/>
              <a:cs typeface="Calibri"/>
              <a:sym typeface="Calibri"/>
            </a:endParaRPr>
          </a:p>
        </p:txBody>
      </p:sp>
      <p:sp>
        <p:nvSpPr>
          <p:cNvPr id="352" name="Google Shape;352;p36"/>
          <p:cNvSpPr/>
          <p:nvPr/>
        </p:nvSpPr>
        <p:spPr>
          <a:xfrm>
            <a:off x="1863176" y="1298550"/>
            <a:ext cx="5147149" cy="393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it" dirty="0">
                <a:solidFill>
                  <a:srgbClr val="0070C0"/>
                </a:solidFill>
                <a:latin typeface="Calibri"/>
                <a:ea typeface="Calibri"/>
                <a:cs typeface="Calibri"/>
                <a:sym typeface="Calibri"/>
              </a:rPr>
              <a:t>Leo Breiman (2001) “Random Forests”, Machine Learning, 45, 5-32 </a:t>
            </a:r>
            <a:endParaRPr dirty="0">
              <a:solidFill>
                <a:srgbClr val="0070C0"/>
              </a:solidFill>
            </a:endParaRPr>
          </a:p>
        </p:txBody>
      </p:sp>
      <p:sp>
        <p:nvSpPr>
          <p:cNvPr id="353" name="Google Shape;353;p36"/>
          <p:cNvSpPr txBox="1">
            <a:spLocks noGrp="1"/>
          </p:cNvSpPr>
          <p:nvPr>
            <p:ph type="title"/>
          </p:nvPr>
        </p:nvSpPr>
        <p:spPr>
          <a:xfrm>
            <a:off x="-75" y="0"/>
            <a:ext cx="85206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a:solidFill>
                  <a:srgbClr val="0070C0"/>
                </a:solidFill>
                <a:latin typeface="Calibri"/>
                <a:ea typeface="Calibri"/>
                <a:cs typeface="Calibri"/>
                <a:sym typeface="Calibri"/>
              </a:rPr>
              <a:t>Random Forest</a:t>
            </a:r>
            <a:endParaRPr sz="3600" b="1" i="0" u="none" strike="noStrike" cap="none">
              <a:solidFill>
                <a:srgbClr val="0070C0"/>
              </a:solidFill>
              <a:latin typeface="Calibri"/>
              <a:ea typeface="Calibri"/>
              <a:cs typeface="Calibri"/>
              <a:sym typeface="Calibri"/>
            </a:endParaRPr>
          </a:p>
        </p:txBody>
      </p:sp>
    </p:spTree>
    <p:extLst>
      <p:ext uri="{BB962C8B-B14F-4D97-AF65-F5344CB8AC3E}">
        <p14:creationId xmlns:p14="http://schemas.microsoft.com/office/powerpoint/2010/main" val="3521908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7"/>
          <p:cNvSpPr txBox="1">
            <a:spLocks noGrp="1"/>
          </p:cNvSpPr>
          <p:nvPr>
            <p:ph type="title"/>
          </p:nvPr>
        </p:nvSpPr>
        <p:spPr>
          <a:xfrm>
            <a:off x="-75" y="0"/>
            <a:ext cx="8520600" cy="7074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Calibri"/>
              <a:buNone/>
            </a:pPr>
            <a:r>
              <a:rPr lang="it" sz="3600" b="1" i="0" u="none" strike="noStrike" cap="none">
                <a:solidFill>
                  <a:srgbClr val="002060"/>
                </a:solidFill>
                <a:latin typeface="Calibri"/>
                <a:ea typeface="Calibri"/>
                <a:cs typeface="Calibri"/>
                <a:sym typeface="Calibri"/>
              </a:rPr>
              <a:t>Random Forest</a:t>
            </a:r>
            <a:endParaRPr sz="3600" b="1" i="0" u="none" strike="noStrike" cap="none">
              <a:solidFill>
                <a:srgbClr val="002060"/>
              </a:solidFill>
              <a:latin typeface="Calibri"/>
              <a:ea typeface="Calibri"/>
              <a:cs typeface="Calibri"/>
              <a:sym typeface="Calibri"/>
            </a:endParaRPr>
          </a:p>
        </p:txBody>
      </p:sp>
      <p:sp>
        <p:nvSpPr>
          <p:cNvPr id="360" name="Google Shape;360;p37"/>
          <p:cNvSpPr/>
          <p:nvPr/>
        </p:nvSpPr>
        <p:spPr>
          <a:xfrm>
            <a:off x="0" y="0"/>
            <a:ext cx="9144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37"/>
          <p:cNvSpPr/>
          <p:nvPr/>
        </p:nvSpPr>
        <p:spPr>
          <a:xfrm>
            <a:off x="100980" y="573528"/>
            <a:ext cx="8647500" cy="13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 sz="1500" dirty="0">
                <a:solidFill>
                  <a:srgbClr val="002060"/>
                </a:solidFill>
                <a:latin typeface="Calibri"/>
                <a:ea typeface="Calibri"/>
                <a:cs typeface="Calibri"/>
                <a:sym typeface="Calibri"/>
              </a:rPr>
              <a:t>What is Random Tree?</a:t>
            </a:r>
            <a:endParaRPr sz="1100" dirty="0">
              <a:solidFill>
                <a:srgbClr val="002060"/>
              </a:solidFill>
            </a:endParaRPr>
          </a:p>
          <a:p>
            <a:pPr marL="457200" marR="0" lvl="1" indent="0" algn="l" rtl="0">
              <a:spcBef>
                <a:spcPts val="0"/>
              </a:spcBef>
              <a:spcAft>
                <a:spcPts val="0"/>
              </a:spcAft>
              <a:buNone/>
            </a:pPr>
            <a:r>
              <a:rPr lang="it" sz="1500" b="0" i="0" u="none" strike="noStrike" cap="none" dirty="0">
                <a:solidFill>
                  <a:srgbClr val="002060"/>
                </a:solidFill>
                <a:latin typeface="Calibri"/>
                <a:ea typeface="Calibri"/>
                <a:cs typeface="Calibri"/>
                <a:sym typeface="Calibri"/>
              </a:rPr>
              <a:t>Is a tree constructed randomly from a set of possible trees having K random features at each node.  </a:t>
            </a:r>
            <a:endParaRPr sz="1100" dirty="0">
              <a:solidFill>
                <a:srgbClr val="002060"/>
              </a:solidFill>
            </a:endParaRPr>
          </a:p>
          <a:p>
            <a:pPr marL="457200" marR="0" lvl="1" indent="0" algn="l" rtl="0">
              <a:spcBef>
                <a:spcPts val="0"/>
              </a:spcBef>
              <a:spcAft>
                <a:spcPts val="0"/>
              </a:spcAft>
              <a:buNone/>
            </a:pPr>
            <a:r>
              <a:rPr lang="it" sz="1500" b="0" i="0" u="none" strike="noStrike" cap="none" dirty="0">
                <a:solidFill>
                  <a:srgbClr val="002060"/>
                </a:solidFill>
                <a:latin typeface="Calibri"/>
                <a:ea typeface="Calibri"/>
                <a:cs typeface="Calibri"/>
                <a:sym typeface="Calibri"/>
              </a:rPr>
              <a:t>Trees have a uniform distribution. </a:t>
            </a:r>
            <a:endParaRPr sz="1100" dirty="0">
              <a:solidFill>
                <a:srgbClr val="002060"/>
              </a:solidFill>
            </a:endParaRPr>
          </a:p>
          <a:p>
            <a:pPr marL="457200" marR="0" lvl="1" indent="0" algn="l" rtl="0">
              <a:spcBef>
                <a:spcPts val="0"/>
              </a:spcBef>
              <a:spcAft>
                <a:spcPts val="0"/>
              </a:spcAft>
              <a:buNone/>
            </a:pPr>
            <a:r>
              <a:rPr lang="it" sz="1500" b="0" i="0" u="none" strike="noStrike" cap="none" dirty="0">
                <a:solidFill>
                  <a:srgbClr val="002060"/>
                </a:solidFill>
                <a:latin typeface="Calibri"/>
                <a:ea typeface="Calibri"/>
                <a:cs typeface="Calibri"/>
                <a:sym typeface="Calibri"/>
              </a:rPr>
              <a:t>It can be generated efficiently and the combination of large  sets of random trees generally leads to accurate models.</a:t>
            </a:r>
            <a:endParaRPr sz="1100" dirty="0">
              <a:solidFill>
                <a:srgbClr val="002060"/>
              </a:solidFill>
            </a:endParaRPr>
          </a:p>
        </p:txBody>
      </p:sp>
      <p:pic>
        <p:nvPicPr>
          <p:cNvPr id="362" name="Google Shape;362;p37"/>
          <p:cNvPicPr preferRelativeResize="0"/>
          <p:nvPr/>
        </p:nvPicPr>
        <p:blipFill rotWithShape="1">
          <a:blip r:embed="rId3">
            <a:alphaModFix/>
          </a:blip>
          <a:srcRect/>
          <a:stretch/>
        </p:blipFill>
        <p:spPr>
          <a:xfrm>
            <a:off x="6372200" y="1720132"/>
            <a:ext cx="1976839" cy="1482562"/>
          </a:xfrm>
          <a:prstGeom prst="rect">
            <a:avLst/>
          </a:prstGeom>
          <a:noFill/>
          <a:ln>
            <a:noFill/>
          </a:ln>
        </p:spPr>
      </p:pic>
      <p:sp>
        <p:nvSpPr>
          <p:cNvPr id="363" name="Google Shape;363;p37"/>
          <p:cNvSpPr/>
          <p:nvPr/>
        </p:nvSpPr>
        <p:spPr>
          <a:xfrm>
            <a:off x="107504" y="1923678"/>
            <a:ext cx="6120600" cy="15234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500" dirty="0">
                <a:solidFill>
                  <a:srgbClr val="00AFEC"/>
                </a:solidFill>
                <a:latin typeface="Calibri"/>
                <a:ea typeface="Calibri"/>
                <a:cs typeface="Calibri"/>
                <a:sym typeface="Calibri"/>
              </a:rPr>
              <a:t>It is group of un-pruned classification or regression trees made from random selections of  samples of the training data.  </a:t>
            </a:r>
            <a:endParaRPr sz="1100" dirty="0">
              <a:solidFill>
                <a:srgbClr val="00AFEC"/>
              </a:solidFill>
            </a:endParaRPr>
          </a:p>
          <a:p>
            <a:pPr marL="0" marR="0" lvl="0" indent="0" algn="just" rtl="0">
              <a:spcBef>
                <a:spcPts val="0"/>
              </a:spcBef>
              <a:spcAft>
                <a:spcPts val="0"/>
              </a:spcAft>
              <a:buNone/>
            </a:pPr>
            <a:endParaRPr sz="1500" dirty="0">
              <a:solidFill>
                <a:srgbClr val="00AFEC"/>
              </a:solidFill>
              <a:latin typeface="Calibri"/>
              <a:ea typeface="Calibri"/>
              <a:cs typeface="Calibri"/>
              <a:sym typeface="Calibri"/>
            </a:endParaRPr>
          </a:p>
          <a:p>
            <a:pPr marL="0" marR="0" lvl="0" indent="0" algn="just" rtl="0">
              <a:spcBef>
                <a:spcPts val="0"/>
              </a:spcBef>
              <a:spcAft>
                <a:spcPts val="0"/>
              </a:spcAft>
              <a:buNone/>
            </a:pPr>
            <a:r>
              <a:rPr lang="it" sz="1500" dirty="0">
                <a:solidFill>
                  <a:srgbClr val="00AFEC"/>
                </a:solidFill>
                <a:latin typeface="Calibri"/>
                <a:ea typeface="Calibri"/>
                <a:cs typeface="Calibri"/>
                <a:sym typeface="Calibri"/>
              </a:rPr>
              <a:t>Random forests are way of averaging multiple deep decision trees, trained on different parts of the same training set, with goal of overcoming over-fitting problem of individual decision   trees. </a:t>
            </a:r>
            <a:endParaRPr sz="1100" dirty="0">
              <a:solidFill>
                <a:srgbClr val="00AFEC"/>
              </a:solidFill>
            </a:endParaRPr>
          </a:p>
        </p:txBody>
      </p:sp>
      <p:sp>
        <p:nvSpPr>
          <p:cNvPr id="364" name="Google Shape;364;p37"/>
          <p:cNvSpPr/>
          <p:nvPr/>
        </p:nvSpPr>
        <p:spPr>
          <a:xfrm>
            <a:off x="1151113" y="3327834"/>
            <a:ext cx="7992900" cy="9003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600" dirty="0">
                <a:solidFill>
                  <a:srgbClr val="0070C0"/>
                </a:solidFill>
                <a:latin typeface="Calibri"/>
                <a:ea typeface="Calibri"/>
                <a:cs typeface="Calibri"/>
                <a:sym typeface="Calibri"/>
              </a:rPr>
              <a:t>In other words, random forests are an ensemble learning method for classification and regression that operate by constructing a lot of decision trees at training time and   outputting the class that is the single (uni-modal) </a:t>
            </a:r>
            <a:r>
              <a:rPr lang="it" sz="1600" b="1" dirty="0">
                <a:solidFill>
                  <a:srgbClr val="00AFEC"/>
                </a:solidFill>
                <a:latin typeface="Calibri"/>
                <a:ea typeface="Calibri"/>
                <a:cs typeface="Calibri"/>
                <a:sym typeface="Calibri"/>
              </a:rPr>
              <a:t>mode</a:t>
            </a:r>
            <a:r>
              <a:rPr lang="it" sz="1600" dirty="0">
                <a:solidFill>
                  <a:srgbClr val="00AFEC"/>
                </a:solidFill>
                <a:latin typeface="Calibri"/>
                <a:ea typeface="Calibri"/>
                <a:cs typeface="Calibri"/>
                <a:sym typeface="Calibri"/>
              </a:rPr>
              <a:t> </a:t>
            </a:r>
            <a:r>
              <a:rPr lang="it" sz="1600" dirty="0">
                <a:solidFill>
                  <a:srgbClr val="0070C0"/>
                </a:solidFill>
                <a:latin typeface="Calibri"/>
                <a:ea typeface="Calibri"/>
                <a:cs typeface="Calibri"/>
                <a:sym typeface="Calibri"/>
              </a:rPr>
              <a:t>of the classes output by individual trees.</a:t>
            </a:r>
            <a:endParaRPr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pic>
        <p:nvPicPr>
          <p:cNvPr id="87" name="Google Shape;87;p15"/>
          <p:cNvPicPr preferRelativeResize="0"/>
          <p:nvPr/>
        </p:nvPicPr>
        <p:blipFill rotWithShape="1">
          <a:blip r:embed="rId4">
            <a:alphaModFix/>
          </a:blip>
          <a:srcRect/>
          <a:stretch/>
        </p:blipFill>
        <p:spPr>
          <a:xfrm>
            <a:off x="35406" y="624330"/>
            <a:ext cx="1714500" cy="1458900"/>
          </a:xfrm>
          <a:prstGeom prst="rect">
            <a:avLst/>
          </a:prstGeom>
          <a:noFill/>
          <a:ln>
            <a:noFill/>
          </a:ln>
        </p:spPr>
      </p:pic>
      <p:sp>
        <p:nvSpPr>
          <p:cNvPr id="88" name="Google Shape;88;p15"/>
          <p:cNvSpPr txBox="1"/>
          <p:nvPr/>
        </p:nvSpPr>
        <p:spPr>
          <a:xfrm>
            <a:off x="1708225" y="549125"/>
            <a:ext cx="2874000" cy="145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it" sz="1200" i="0" u="none" strike="noStrike" cap="none">
                <a:solidFill>
                  <a:srgbClr val="000000"/>
                </a:solidFill>
                <a:latin typeface="Raleway"/>
                <a:ea typeface="Raleway"/>
                <a:cs typeface="Raleway"/>
                <a:sym typeface="Raleway"/>
              </a:rPr>
              <a:t>Library of M template spectra (M&lt;100)</a:t>
            </a:r>
            <a:endParaRPr sz="1200">
              <a:latin typeface="Raleway"/>
              <a:ea typeface="Raleway"/>
              <a:cs typeface="Raleway"/>
              <a:sym typeface="Raleway"/>
            </a:endParaRPr>
          </a:p>
          <a:p>
            <a:pPr marL="0" marR="0" lvl="0" indent="0" algn="l" rtl="0">
              <a:lnSpc>
                <a:spcPct val="100000"/>
              </a:lnSpc>
              <a:spcBef>
                <a:spcPts val="0"/>
              </a:spcBef>
              <a:spcAft>
                <a:spcPts val="0"/>
              </a:spcAft>
              <a:buClr>
                <a:srgbClr val="000000"/>
              </a:buClr>
              <a:buFont typeface="Arial"/>
              <a:buNone/>
            </a:pPr>
            <a:endParaRPr sz="120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Font typeface="Calibri"/>
              <a:buNone/>
            </a:pPr>
            <a:r>
              <a:rPr lang="it" sz="1200" i="0" u="none" strike="noStrike" cap="none">
                <a:solidFill>
                  <a:srgbClr val="000000"/>
                </a:solidFill>
                <a:latin typeface="Raleway"/>
                <a:ea typeface="Raleway"/>
                <a:cs typeface="Raleway"/>
                <a:sym typeface="Raleway"/>
              </a:rPr>
              <a:t>Convolve with filter bandpasses for </a:t>
            </a:r>
            <a:endParaRPr sz="120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Font typeface="Calibri"/>
              <a:buNone/>
            </a:pPr>
            <a:r>
              <a:rPr lang="it" sz="1200" i="0" u="none" strike="noStrike" cap="none">
                <a:solidFill>
                  <a:srgbClr val="000000"/>
                </a:solidFill>
                <a:latin typeface="Raleway"/>
                <a:ea typeface="Raleway"/>
                <a:cs typeface="Raleway"/>
                <a:sym typeface="Raleway"/>
              </a:rPr>
              <a:t>a specific survey</a:t>
            </a:r>
            <a:endParaRPr sz="120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Font typeface="Arial"/>
              <a:buNone/>
            </a:pPr>
            <a:endParaRPr sz="120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Font typeface="Calibri"/>
              <a:buNone/>
            </a:pPr>
            <a:r>
              <a:rPr lang="it" sz="1200" i="0" u="none" strike="noStrike" cap="none">
                <a:solidFill>
                  <a:srgbClr val="000000"/>
                </a:solidFill>
                <a:latin typeface="Raleway"/>
                <a:ea typeface="Raleway"/>
                <a:cs typeface="Raleway"/>
                <a:sym typeface="Raleway"/>
              </a:rPr>
              <a:t>Stretch templates for redshift (z) assuming constant step Δz in an interval range z</a:t>
            </a:r>
            <a:r>
              <a:rPr lang="it" sz="1200" i="0" u="none" strike="noStrike" cap="none" baseline="-25000">
                <a:solidFill>
                  <a:srgbClr val="000000"/>
                </a:solidFill>
                <a:latin typeface="Raleway"/>
                <a:ea typeface="Raleway"/>
                <a:cs typeface="Raleway"/>
                <a:sym typeface="Raleway"/>
              </a:rPr>
              <a:t>min</a:t>
            </a:r>
            <a:r>
              <a:rPr lang="it" sz="1200" i="0" u="none" strike="noStrike" cap="none">
                <a:solidFill>
                  <a:srgbClr val="000000"/>
                </a:solidFill>
                <a:latin typeface="Raleway"/>
                <a:ea typeface="Raleway"/>
                <a:cs typeface="Raleway"/>
                <a:sym typeface="Raleway"/>
              </a:rPr>
              <a:t> , z</a:t>
            </a:r>
            <a:r>
              <a:rPr lang="it" sz="1200" i="0" u="none" strike="noStrike" cap="none" baseline="-25000">
                <a:solidFill>
                  <a:srgbClr val="000000"/>
                </a:solidFill>
                <a:latin typeface="Raleway"/>
                <a:ea typeface="Raleway"/>
                <a:cs typeface="Raleway"/>
                <a:sym typeface="Raleway"/>
              </a:rPr>
              <a:t>max</a:t>
            </a:r>
            <a:endParaRPr sz="1200">
              <a:latin typeface="Raleway"/>
              <a:ea typeface="Raleway"/>
              <a:cs typeface="Raleway"/>
              <a:sym typeface="Raleway"/>
            </a:endParaRPr>
          </a:p>
        </p:txBody>
      </p:sp>
      <p:sp>
        <p:nvSpPr>
          <p:cNvPr id="89" name="Google Shape;89;p15"/>
          <p:cNvSpPr txBox="1"/>
          <p:nvPr/>
        </p:nvSpPr>
        <p:spPr>
          <a:xfrm>
            <a:off x="29" y="2611050"/>
            <a:ext cx="4541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it" sz="1200" i="0" u="none" strike="noStrike" cap="none">
                <a:solidFill>
                  <a:srgbClr val="000000"/>
                </a:solidFill>
                <a:latin typeface="Raleway"/>
                <a:ea typeface="Raleway"/>
                <a:cs typeface="Raleway"/>
                <a:sym typeface="Raleway"/>
              </a:rPr>
              <a:t>Find best fitting i,j using any optimization method</a:t>
            </a:r>
            <a:endParaRPr sz="1200">
              <a:latin typeface="Raleway"/>
              <a:ea typeface="Raleway"/>
              <a:cs typeface="Raleway"/>
              <a:sym typeface="Raleway"/>
            </a:endParaRPr>
          </a:p>
        </p:txBody>
      </p:sp>
      <p:sp>
        <p:nvSpPr>
          <p:cNvPr id="90" name="Google Shape;90;p15"/>
          <p:cNvSpPr txBox="1"/>
          <p:nvPr/>
        </p:nvSpPr>
        <p:spPr>
          <a:xfrm>
            <a:off x="1875" y="2901575"/>
            <a:ext cx="3309300" cy="158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it" b="1" i="0" u="none" strike="noStrike" cap="none" dirty="0">
                <a:solidFill>
                  <a:srgbClr val="000000"/>
                </a:solidFill>
                <a:latin typeface="Raleway"/>
                <a:ea typeface="Raleway"/>
                <a:cs typeface="Raleway"/>
                <a:sym typeface="Raleway"/>
              </a:rPr>
              <a:t>Templates</a:t>
            </a:r>
            <a:r>
              <a:rPr lang="it" i="0" u="none" strike="noStrike" cap="none" dirty="0">
                <a:solidFill>
                  <a:srgbClr val="000000"/>
                </a:solidFill>
                <a:latin typeface="Raleway"/>
                <a:ea typeface="Raleway"/>
                <a:cs typeface="Raleway"/>
                <a:sym typeface="Raleway"/>
              </a:rPr>
              <a:t>: either synthetic or observed</a:t>
            </a:r>
            <a:endParaRPr i="0" u="none" strike="noStrike" cap="none" dirty="0">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Font typeface="Arial"/>
              <a:buNone/>
            </a:pPr>
            <a:endParaRPr i="0" u="none" strike="noStrike" cap="none" dirty="0">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BF9000"/>
              </a:buClr>
              <a:buFont typeface="Calibri"/>
              <a:buNone/>
            </a:pPr>
            <a:r>
              <a:rPr lang="it" b="1" i="0" u="none" strike="noStrike" cap="none" dirty="0">
                <a:solidFill>
                  <a:srgbClr val="00AFEC"/>
                </a:solidFill>
                <a:latin typeface="Raleway"/>
                <a:ea typeface="Raleway"/>
                <a:cs typeface="Raleway"/>
                <a:sym typeface="Raleway"/>
              </a:rPr>
              <a:t>Arbitrary choice of templates, lots of assumptions on physics, strong dependence on zero points, photometric calibrations, etc. </a:t>
            </a:r>
            <a:endParaRPr dirty="0">
              <a:solidFill>
                <a:srgbClr val="00AFEC"/>
              </a:solidFill>
              <a:latin typeface="Raleway"/>
              <a:ea typeface="Raleway"/>
              <a:cs typeface="Raleway"/>
              <a:sym typeface="Raleway"/>
            </a:endParaRPr>
          </a:p>
        </p:txBody>
      </p:sp>
      <p:sp>
        <p:nvSpPr>
          <p:cNvPr id="91" name="Google Shape;91;p15"/>
          <p:cNvSpPr txBox="1"/>
          <p:nvPr/>
        </p:nvSpPr>
        <p:spPr>
          <a:xfrm>
            <a:off x="-125" y="4488275"/>
            <a:ext cx="3423300" cy="63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Font typeface="Calibri"/>
              <a:buNone/>
            </a:pPr>
            <a:r>
              <a:rPr lang="it" b="1" i="0" u="none" strike="noStrike" cap="none" dirty="0">
                <a:solidFill>
                  <a:srgbClr val="164C9D"/>
                </a:solidFill>
                <a:latin typeface="Raleway"/>
                <a:ea typeface="Raleway"/>
                <a:cs typeface="Raleway"/>
                <a:sym typeface="Raleway"/>
              </a:rPr>
              <a:t>But they go very deep, well beyond the spectroscopic limit </a:t>
            </a:r>
            <a:endParaRPr dirty="0">
              <a:solidFill>
                <a:srgbClr val="164C9D"/>
              </a:solidFill>
              <a:latin typeface="Raleway"/>
              <a:ea typeface="Raleway"/>
              <a:cs typeface="Raleway"/>
              <a:sym typeface="Raleway"/>
            </a:endParaRPr>
          </a:p>
        </p:txBody>
      </p:sp>
      <p:sp>
        <p:nvSpPr>
          <p:cNvPr id="92" name="Google Shape;92;p15"/>
          <p:cNvSpPr txBox="1"/>
          <p:nvPr/>
        </p:nvSpPr>
        <p:spPr>
          <a:xfrm>
            <a:off x="0" y="0"/>
            <a:ext cx="4582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D7D31"/>
              </a:buClr>
              <a:buFont typeface="Calibri"/>
              <a:buNone/>
            </a:pPr>
            <a:r>
              <a:rPr lang="it" sz="1800" b="1" i="0" u="none" strike="noStrike" cap="none">
                <a:solidFill>
                  <a:srgbClr val="164C9D"/>
                </a:solidFill>
                <a:latin typeface="Raleway"/>
                <a:ea typeface="Raleway"/>
                <a:cs typeface="Raleway"/>
                <a:sym typeface="Raleway"/>
              </a:rPr>
              <a:t>Spectral Energy Distribution (SED) template fitting methods</a:t>
            </a:r>
            <a:endParaRPr sz="1800">
              <a:solidFill>
                <a:srgbClr val="164C9D"/>
              </a:solidFill>
              <a:latin typeface="Raleway"/>
              <a:ea typeface="Raleway"/>
              <a:cs typeface="Raleway"/>
              <a:sym typeface="Raleway"/>
            </a:endParaRPr>
          </a:p>
        </p:txBody>
      </p:sp>
      <p:pic>
        <p:nvPicPr>
          <p:cNvPr id="93" name="Google Shape;93;p15"/>
          <p:cNvPicPr preferRelativeResize="0"/>
          <p:nvPr/>
        </p:nvPicPr>
        <p:blipFill rotWithShape="1">
          <a:blip r:embed="rId5">
            <a:alphaModFix/>
          </a:blip>
          <a:srcRect/>
          <a:stretch/>
        </p:blipFill>
        <p:spPr>
          <a:xfrm>
            <a:off x="0" y="2108150"/>
            <a:ext cx="4541700" cy="456600"/>
          </a:xfrm>
          <a:prstGeom prst="rect">
            <a:avLst/>
          </a:prstGeom>
          <a:noFill/>
          <a:ln>
            <a:noFill/>
          </a:ln>
        </p:spPr>
      </p:pic>
      <p:sp>
        <p:nvSpPr>
          <p:cNvPr id="94" name="Google Shape;94;p15"/>
          <p:cNvSpPr txBox="1"/>
          <p:nvPr/>
        </p:nvSpPr>
        <p:spPr>
          <a:xfrm>
            <a:off x="5600275" y="0"/>
            <a:ext cx="3543600" cy="54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 sz="1800" b="1">
                <a:solidFill>
                  <a:srgbClr val="164C9D"/>
                </a:solidFill>
                <a:latin typeface="Raleway"/>
                <a:ea typeface="Raleway"/>
                <a:cs typeface="Raleway"/>
                <a:sym typeface="Raleway"/>
              </a:rPr>
              <a:t>Interpolative (empirical) methods</a:t>
            </a:r>
            <a:endParaRPr sz="1800">
              <a:solidFill>
                <a:srgbClr val="164C9D"/>
              </a:solidFill>
              <a:latin typeface="Raleway"/>
              <a:ea typeface="Raleway"/>
              <a:cs typeface="Raleway"/>
              <a:sym typeface="Raleway"/>
            </a:endParaRPr>
          </a:p>
        </p:txBody>
      </p:sp>
      <p:pic>
        <p:nvPicPr>
          <p:cNvPr id="95" name="Google Shape;95;p15"/>
          <p:cNvPicPr preferRelativeResize="0"/>
          <p:nvPr/>
        </p:nvPicPr>
        <p:blipFill rotWithShape="1">
          <a:blip r:embed="rId6">
            <a:alphaModFix/>
          </a:blip>
          <a:srcRect r="45702"/>
          <a:stretch/>
        </p:blipFill>
        <p:spPr>
          <a:xfrm>
            <a:off x="5887775" y="1235950"/>
            <a:ext cx="3137700" cy="337200"/>
          </a:xfrm>
          <a:prstGeom prst="rect">
            <a:avLst/>
          </a:prstGeom>
          <a:noFill/>
          <a:ln>
            <a:noFill/>
          </a:ln>
        </p:spPr>
      </p:pic>
      <p:sp>
        <p:nvSpPr>
          <p:cNvPr id="96" name="Google Shape;96;p15"/>
          <p:cNvSpPr txBox="1"/>
          <p:nvPr/>
        </p:nvSpPr>
        <p:spPr>
          <a:xfrm>
            <a:off x="5828900" y="626725"/>
            <a:ext cx="3309300" cy="58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 sz="1200">
                <a:solidFill>
                  <a:schemeClr val="lt1"/>
                </a:solidFill>
                <a:latin typeface="Raleway"/>
                <a:ea typeface="Raleway"/>
                <a:cs typeface="Raleway"/>
                <a:sym typeface="Raleway"/>
              </a:rPr>
              <a:t>Let f be the complex (unknown) function which maps the input photometric parameter space onto the redshift space:</a:t>
            </a:r>
            <a:endParaRPr sz="1200">
              <a:solidFill>
                <a:schemeClr val="lt1"/>
              </a:solidFill>
              <a:latin typeface="Raleway"/>
              <a:ea typeface="Raleway"/>
              <a:cs typeface="Raleway"/>
              <a:sym typeface="Raleway"/>
            </a:endParaRPr>
          </a:p>
        </p:txBody>
      </p:sp>
      <p:sp>
        <p:nvSpPr>
          <p:cNvPr id="97" name="Google Shape;97;p15"/>
          <p:cNvSpPr txBox="1"/>
          <p:nvPr/>
        </p:nvSpPr>
        <p:spPr>
          <a:xfrm>
            <a:off x="5720625" y="1372075"/>
            <a:ext cx="3423300" cy="52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 sz="1200">
                <a:solidFill>
                  <a:schemeClr val="lt1"/>
                </a:solidFill>
                <a:latin typeface="Raleway"/>
                <a:ea typeface="Raleway"/>
                <a:cs typeface="Raleway"/>
                <a:sym typeface="Raleway"/>
              </a:rPr>
              <a:t> Are the input parameters, (hereafter </a:t>
            </a:r>
            <a:r>
              <a:rPr lang="it" sz="1200" b="1">
                <a:solidFill>
                  <a:srgbClr val="00AFEC"/>
                </a:solidFill>
                <a:latin typeface="Raleway"/>
                <a:ea typeface="Raleway"/>
                <a:cs typeface="Raleway"/>
                <a:sym typeface="Raleway"/>
              </a:rPr>
              <a:t>features</a:t>
            </a:r>
            <a:r>
              <a:rPr lang="it" sz="1200">
                <a:solidFill>
                  <a:schemeClr val="lt1"/>
                </a:solidFill>
                <a:latin typeface="Raleway"/>
                <a:ea typeface="Raleway"/>
                <a:cs typeface="Raleway"/>
                <a:sym typeface="Raleway"/>
              </a:rPr>
              <a:t>)</a:t>
            </a:r>
            <a:endParaRPr/>
          </a:p>
        </p:txBody>
      </p:sp>
      <p:sp>
        <p:nvSpPr>
          <p:cNvPr id="98" name="Google Shape;98;p15"/>
          <p:cNvSpPr txBox="1"/>
          <p:nvPr/>
        </p:nvSpPr>
        <p:spPr>
          <a:xfrm>
            <a:off x="5693200" y="1812650"/>
            <a:ext cx="3450900" cy="1276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it" sz="1200" b="1">
                <a:solidFill>
                  <a:schemeClr val="accent1"/>
                </a:solidFill>
                <a:latin typeface="Raleway"/>
                <a:ea typeface="Raleway"/>
                <a:cs typeface="Raleway"/>
                <a:sym typeface="Raleway"/>
              </a:rPr>
              <a:t>Empirical methods</a:t>
            </a:r>
            <a:r>
              <a:rPr lang="it" sz="1200" b="1">
                <a:solidFill>
                  <a:schemeClr val="lt1"/>
                </a:solidFill>
                <a:latin typeface="Raleway"/>
                <a:ea typeface="Raleway"/>
                <a:cs typeface="Raleway"/>
                <a:sym typeface="Raleway"/>
              </a:rPr>
              <a:t> </a:t>
            </a:r>
            <a:r>
              <a:rPr lang="it" sz="1200">
                <a:solidFill>
                  <a:schemeClr val="lt1"/>
                </a:solidFill>
                <a:latin typeface="Raleway"/>
                <a:ea typeface="Raleway"/>
                <a:cs typeface="Raleway"/>
                <a:sym typeface="Raleway"/>
              </a:rPr>
              <a:t>use a subset of the objects (TRAINING SET) for which the spectroscopic redshifts (or in this case, target) are known, to infer the mapping function</a:t>
            </a:r>
            <a:endParaRPr sz="1200">
              <a:solidFill>
                <a:schemeClr val="lt1"/>
              </a:solidFill>
              <a:latin typeface="Raleway"/>
              <a:ea typeface="Raleway"/>
              <a:cs typeface="Raleway"/>
              <a:sym typeface="Raleway"/>
            </a:endParaRPr>
          </a:p>
          <a:p>
            <a:pPr marL="0" lvl="0" indent="0" algn="l" rtl="0">
              <a:spcBef>
                <a:spcPts val="0"/>
              </a:spcBef>
              <a:spcAft>
                <a:spcPts val="0"/>
              </a:spcAft>
              <a:buNone/>
            </a:pPr>
            <a:endParaRPr sz="1200">
              <a:solidFill>
                <a:schemeClr val="lt1"/>
              </a:solidFill>
              <a:latin typeface="Raleway"/>
              <a:ea typeface="Raleway"/>
              <a:cs typeface="Raleway"/>
              <a:sym typeface="Raleway"/>
            </a:endParaRPr>
          </a:p>
          <a:p>
            <a:pPr marL="0" lvl="0" indent="0" algn="l" rtl="0">
              <a:spcBef>
                <a:spcPts val="0"/>
              </a:spcBef>
              <a:spcAft>
                <a:spcPts val="0"/>
              </a:spcAft>
              <a:buNone/>
            </a:pPr>
            <a:endParaRPr sz="1200">
              <a:solidFill>
                <a:schemeClr val="lt1"/>
              </a:solidFill>
              <a:latin typeface="Raleway"/>
              <a:ea typeface="Raleway"/>
              <a:cs typeface="Raleway"/>
              <a:sym typeface="Raleway"/>
            </a:endParaRPr>
          </a:p>
        </p:txBody>
      </p:sp>
      <p:sp>
        <p:nvSpPr>
          <p:cNvPr id="99" name="Google Shape;99;p15"/>
          <p:cNvSpPr txBox="1"/>
          <p:nvPr/>
        </p:nvSpPr>
        <p:spPr>
          <a:xfrm>
            <a:off x="4909900" y="2440275"/>
            <a:ext cx="4252200" cy="118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 sz="1200">
                <a:solidFill>
                  <a:schemeClr val="lt1"/>
                </a:solidFill>
                <a:latin typeface="Raleway"/>
                <a:ea typeface="Raleway"/>
                <a:cs typeface="Raleway"/>
                <a:sym typeface="Raleway"/>
              </a:rPr>
              <a:t>Performances are then evaluated on a second disjoint dataset (TEST SET) for which the target is known and which has not been used during the training (BLIND TEST)</a:t>
            </a:r>
            <a:endParaRPr/>
          </a:p>
        </p:txBody>
      </p:sp>
      <p:sp>
        <p:nvSpPr>
          <p:cNvPr id="100" name="Google Shape;100;p15"/>
          <p:cNvSpPr txBox="1"/>
          <p:nvPr/>
        </p:nvSpPr>
        <p:spPr>
          <a:xfrm>
            <a:off x="5085750" y="3567125"/>
            <a:ext cx="3974400" cy="988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BF9000"/>
              </a:buClr>
              <a:buFont typeface="Calibri"/>
              <a:buNone/>
            </a:pPr>
            <a:r>
              <a:rPr lang="it" b="1">
                <a:solidFill>
                  <a:srgbClr val="164C9D"/>
                </a:solidFill>
                <a:latin typeface="Raleway"/>
                <a:ea typeface="Raleway"/>
                <a:cs typeface="Raleway"/>
                <a:sym typeface="Raleway"/>
              </a:rPr>
              <a:t>More accurate</a:t>
            </a:r>
            <a:endParaRPr b="1">
              <a:solidFill>
                <a:srgbClr val="164C9D"/>
              </a:solidFill>
              <a:latin typeface="Raleway"/>
              <a:ea typeface="Raleway"/>
              <a:cs typeface="Raleway"/>
              <a:sym typeface="Raleway"/>
            </a:endParaRPr>
          </a:p>
          <a:p>
            <a:pPr marL="0" marR="0" lvl="0" indent="0" algn="l" rtl="0">
              <a:lnSpc>
                <a:spcPct val="100000"/>
              </a:lnSpc>
              <a:spcBef>
                <a:spcPts val="0"/>
              </a:spcBef>
              <a:spcAft>
                <a:spcPts val="0"/>
              </a:spcAft>
              <a:buClr>
                <a:srgbClr val="BF9000"/>
              </a:buClr>
              <a:buFont typeface="Calibri"/>
              <a:buNone/>
            </a:pPr>
            <a:r>
              <a:rPr lang="it" b="1">
                <a:solidFill>
                  <a:srgbClr val="164C9D"/>
                </a:solidFill>
                <a:latin typeface="Raleway"/>
                <a:ea typeface="Raleway"/>
                <a:cs typeface="Raleway"/>
                <a:sym typeface="Raleway"/>
              </a:rPr>
              <a:t>No</a:t>
            </a:r>
            <a:r>
              <a:rPr lang="it" b="1" i="0" u="none" strike="noStrike" cap="none">
                <a:solidFill>
                  <a:srgbClr val="164C9D"/>
                </a:solidFill>
                <a:latin typeface="Raleway"/>
                <a:ea typeface="Raleway"/>
                <a:cs typeface="Raleway"/>
                <a:sym typeface="Raleway"/>
              </a:rPr>
              <a:t> assumptions on physics, </a:t>
            </a:r>
            <a:r>
              <a:rPr lang="it" b="1">
                <a:solidFill>
                  <a:srgbClr val="164C9D"/>
                </a:solidFill>
                <a:latin typeface="Raleway"/>
                <a:ea typeface="Raleway"/>
                <a:cs typeface="Raleway"/>
                <a:sym typeface="Raleway"/>
              </a:rPr>
              <a:t>almost in</a:t>
            </a:r>
            <a:r>
              <a:rPr lang="it" b="1" i="0" u="none" strike="noStrike" cap="none">
                <a:solidFill>
                  <a:srgbClr val="164C9D"/>
                </a:solidFill>
                <a:latin typeface="Raleway"/>
                <a:ea typeface="Raleway"/>
                <a:cs typeface="Raleway"/>
                <a:sym typeface="Raleway"/>
              </a:rPr>
              <a:t>dependen</a:t>
            </a:r>
            <a:r>
              <a:rPr lang="it" b="1">
                <a:solidFill>
                  <a:srgbClr val="164C9D"/>
                </a:solidFill>
                <a:latin typeface="Raleway"/>
                <a:ea typeface="Raleway"/>
                <a:cs typeface="Raleway"/>
                <a:sym typeface="Raleway"/>
              </a:rPr>
              <a:t>t</a:t>
            </a:r>
            <a:r>
              <a:rPr lang="it" b="1" i="0" u="none" strike="noStrike" cap="none">
                <a:solidFill>
                  <a:srgbClr val="164C9D"/>
                </a:solidFill>
                <a:latin typeface="Raleway"/>
                <a:ea typeface="Raleway"/>
                <a:cs typeface="Raleway"/>
                <a:sym typeface="Raleway"/>
              </a:rPr>
              <a:t> on zero points, photometric calibrations, etc.</a:t>
            </a:r>
            <a:br>
              <a:rPr lang="it" b="1">
                <a:solidFill>
                  <a:srgbClr val="164C9D"/>
                </a:solidFill>
                <a:latin typeface="Raleway"/>
                <a:ea typeface="Raleway"/>
                <a:cs typeface="Raleway"/>
                <a:sym typeface="Raleway"/>
              </a:rPr>
            </a:br>
            <a:endParaRPr>
              <a:solidFill>
                <a:srgbClr val="164C9D"/>
              </a:solidFill>
              <a:latin typeface="Raleway"/>
              <a:ea typeface="Raleway"/>
              <a:cs typeface="Raleway"/>
              <a:sym typeface="Raleway"/>
            </a:endParaRPr>
          </a:p>
        </p:txBody>
      </p:sp>
      <p:sp>
        <p:nvSpPr>
          <p:cNvPr id="101" name="Google Shape;101;p15"/>
          <p:cNvSpPr txBox="1"/>
          <p:nvPr/>
        </p:nvSpPr>
        <p:spPr>
          <a:xfrm>
            <a:off x="5001725" y="4743100"/>
            <a:ext cx="4097100" cy="30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Font typeface="Calibri"/>
              <a:buNone/>
            </a:pPr>
            <a:r>
              <a:rPr lang="it" b="1">
                <a:solidFill>
                  <a:srgbClr val="00AFEC"/>
                </a:solidFill>
                <a:latin typeface="Raleway"/>
                <a:ea typeface="Raleway"/>
                <a:cs typeface="Raleway"/>
                <a:sym typeface="Raleway"/>
              </a:rPr>
              <a:t>T</a:t>
            </a:r>
            <a:r>
              <a:rPr lang="it" b="1" i="0" u="none" strike="noStrike" cap="none">
                <a:solidFill>
                  <a:srgbClr val="00AFEC"/>
                </a:solidFill>
                <a:latin typeface="Raleway"/>
                <a:ea typeface="Raleway"/>
                <a:cs typeface="Raleway"/>
                <a:sym typeface="Raleway"/>
              </a:rPr>
              <a:t>hey </a:t>
            </a:r>
            <a:r>
              <a:rPr lang="it" b="1">
                <a:solidFill>
                  <a:srgbClr val="00AFEC"/>
                </a:solidFill>
                <a:latin typeface="Raleway"/>
                <a:ea typeface="Raleway"/>
                <a:cs typeface="Raleway"/>
                <a:sym typeface="Raleway"/>
              </a:rPr>
              <a:t>are bounded</a:t>
            </a:r>
            <a:r>
              <a:rPr lang="it" b="1" i="0" u="none" strike="noStrike" cap="none">
                <a:solidFill>
                  <a:srgbClr val="00AFEC"/>
                </a:solidFill>
                <a:latin typeface="Raleway"/>
                <a:ea typeface="Raleway"/>
                <a:cs typeface="Raleway"/>
                <a:sym typeface="Raleway"/>
              </a:rPr>
              <a:t> </a:t>
            </a:r>
            <a:r>
              <a:rPr lang="it" b="1">
                <a:solidFill>
                  <a:srgbClr val="00AFEC"/>
                </a:solidFill>
                <a:latin typeface="Raleway"/>
                <a:ea typeface="Raleway"/>
                <a:cs typeface="Raleway"/>
                <a:sym typeface="Raleway"/>
              </a:rPr>
              <a:t>by</a:t>
            </a:r>
            <a:r>
              <a:rPr lang="it" b="1" i="0" u="none" strike="noStrike" cap="none">
                <a:solidFill>
                  <a:srgbClr val="00AFEC"/>
                </a:solidFill>
                <a:latin typeface="Raleway"/>
                <a:ea typeface="Raleway"/>
                <a:cs typeface="Raleway"/>
                <a:sym typeface="Raleway"/>
              </a:rPr>
              <a:t> the </a:t>
            </a:r>
            <a:r>
              <a:rPr lang="it" b="1">
                <a:solidFill>
                  <a:srgbClr val="00AFEC"/>
                </a:solidFill>
                <a:latin typeface="Raleway"/>
                <a:ea typeface="Raleway"/>
                <a:cs typeface="Raleway"/>
                <a:sym typeface="Raleway"/>
              </a:rPr>
              <a:t>s</a:t>
            </a:r>
            <a:r>
              <a:rPr lang="it" b="1" i="0" u="none" strike="noStrike" cap="none">
                <a:solidFill>
                  <a:srgbClr val="00AFEC"/>
                </a:solidFill>
                <a:latin typeface="Raleway"/>
                <a:ea typeface="Raleway"/>
                <a:cs typeface="Raleway"/>
                <a:sym typeface="Raleway"/>
              </a:rPr>
              <a:t>pectroscopic limit </a:t>
            </a:r>
            <a:endParaRPr>
              <a:solidFill>
                <a:srgbClr val="00AFEC"/>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0" y="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dirty="0"/>
              <a:t>Machine Learning vs Template Fitting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08" name="Google Shape;108;p16"/>
          <p:cNvSpPr txBox="1"/>
          <p:nvPr/>
        </p:nvSpPr>
        <p:spPr>
          <a:xfrm>
            <a:off x="546300" y="4250888"/>
            <a:ext cx="5619000" cy="4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09" name="Google Shape;109;p16"/>
          <p:cNvPicPr preferRelativeResize="0"/>
          <p:nvPr/>
        </p:nvPicPr>
        <p:blipFill>
          <a:blip r:embed="rId3">
            <a:alphaModFix/>
          </a:blip>
          <a:stretch>
            <a:fillRect/>
          </a:stretch>
        </p:blipFill>
        <p:spPr>
          <a:xfrm>
            <a:off x="2347150" y="1152429"/>
            <a:ext cx="4449701" cy="3695500"/>
          </a:xfrm>
          <a:prstGeom prst="rect">
            <a:avLst/>
          </a:prstGeom>
          <a:noFill/>
          <a:ln>
            <a:noFill/>
          </a:ln>
        </p:spPr>
      </p:pic>
      <p:sp>
        <p:nvSpPr>
          <p:cNvPr id="110" name="Google Shape;110;p16"/>
          <p:cNvSpPr txBox="1"/>
          <p:nvPr/>
        </p:nvSpPr>
        <p:spPr>
          <a:xfrm>
            <a:off x="0" y="4742600"/>
            <a:ext cx="5619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i="1">
                <a:solidFill>
                  <a:schemeClr val="dk2"/>
                </a:solidFill>
              </a:rPr>
              <a:t>Brescia, M. et al. 2019 MNRAS 489, 1, 663 (QSO stripe 82 SDSS)</a:t>
            </a:r>
            <a:endParaRPr i="1">
              <a:solidFill>
                <a:schemeClr val="dk2"/>
              </a:solidFill>
            </a:endParaRPr>
          </a:p>
        </p:txBody>
      </p:sp>
      <p:sp>
        <p:nvSpPr>
          <p:cNvPr id="111" name="Google Shape;111;p16"/>
          <p:cNvSpPr txBox="1"/>
          <p:nvPr/>
        </p:nvSpPr>
        <p:spPr>
          <a:xfrm rot="-5400000">
            <a:off x="1630000" y="2643200"/>
            <a:ext cx="1863000" cy="381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b="1">
                <a:latin typeface="Open Sans"/>
                <a:ea typeface="Open Sans"/>
                <a:cs typeface="Open Sans"/>
                <a:sym typeface="Open Sans"/>
              </a:rPr>
              <a:t>Δz ML</a:t>
            </a:r>
            <a:endParaRPr b="1">
              <a:latin typeface="Open Sans"/>
              <a:ea typeface="Open Sans"/>
              <a:cs typeface="Open Sans"/>
              <a:sym typeface="Open Sans"/>
            </a:endParaRPr>
          </a:p>
        </p:txBody>
      </p:sp>
      <p:sp>
        <p:nvSpPr>
          <p:cNvPr id="112" name="Google Shape;112;p16"/>
          <p:cNvSpPr txBox="1"/>
          <p:nvPr/>
        </p:nvSpPr>
        <p:spPr>
          <a:xfrm>
            <a:off x="3999500" y="4512661"/>
            <a:ext cx="1562700" cy="304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b="1">
                <a:latin typeface="Open Sans"/>
                <a:ea typeface="Open Sans"/>
                <a:cs typeface="Open Sans"/>
                <a:sym typeface="Open Sans"/>
              </a:rPr>
              <a:t>Δz SED</a:t>
            </a:r>
            <a:endParaRPr b="1">
              <a:latin typeface="Open Sans"/>
              <a:ea typeface="Open Sans"/>
              <a:cs typeface="Open Sans"/>
              <a:sym typeface="Open Sans"/>
            </a:endParaRPr>
          </a:p>
        </p:txBody>
      </p:sp>
      <p:sp>
        <p:nvSpPr>
          <p:cNvPr id="2" name="CasellaDiTesto 1">
            <a:extLst>
              <a:ext uri="{FF2B5EF4-FFF2-40B4-BE49-F238E27FC236}">
                <a16:creationId xmlns:a16="http://schemas.microsoft.com/office/drawing/2014/main" id="{17C307E6-FDEC-45E4-9185-2B67E88785DE}"/>
              </a:ext>
            </a:extLst>
          </p:cNvPr>
          <p:cNvSpPr txBox="1"/>
          <p:nvPr/>
        </p:nvSpPr>
        <p:spPr>
          <a:xfrm>
            <a:off x="-47589" y="3765500"/>
            <a:ext cx="2145139" cy="692497"/>
          </a:xfrm>
          <a:prstGeom prst="rect">
            <a:avLst/>
          </a:prstGeom>
          <a:noFill/>
        </p:spPr>
        <p:txBody>
          <a:bodyPr wrap="none" rtlCol="0">
            <a:spAutoFit/>
          </a:bodyPr>
          <a:lstStyle/>
          <a:p>
            <a:r>
              <a:rPr lang="el-GR" sz="1300" dirty="0"/>
              <a:t>η</a:t>
            </a:r>
            <a:r>
              <a:rPr lang="it-IT" sz="1300" dirty="0"/>
              <a:t> i</a:t>
            </a:r>
            <a:r>
              <a:rPr lang="en-US" sz="1300" dirty="0"/>
              <a:t>s the percentage of </a:t>
            </a:r>
          </a:p>
          <a:p>
            <a:r>
              <a:rPr lang="en-US" sz="1300" dirty="0"/>
              <a:t>sources with |</a:t>
            </a:r>
            <a:r>
              <a:rPr lang="el-GR" sz="1300" dirty="0"/>
              <a:t>Δ</a:t>
            </a:r>
            <a:r>
              <a:rPr lang="en-US" sz="1300" dirty="0"/>
              <a:t>z|&gt;0.15</a:t>
            </a:r>
          </a:p>
          <a:p>
            <a:r>
              <a:rPr lang="en-US" sz="1300" dirty="0"/>
              <a:t>σ is the standard deviation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0" y="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Machine Learning vs Template Fitting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9" name="Google Shape;119;p17"/>
          <p:cNvSpPr txBox="1"/>
          <p:nvPr/>
        </p:nvSpPr>
        <p:spPr>
          <a:xfrm>
            <a:off x="546300" y="4250888"/>
            <a:ext cx="5619000" cy="4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20" name="Google Shape;120;p17"/>
          <p:cNvPicPr preferRelativeResize="0"/>
          <p:nvPr/>
        </p:nvPicPr>
        <p:blipFill>
          <a:blip r:embed="rId3">
            <a:alphaModFix/>
          </a:blip>
          <a:stretch>
            <a:fillRect/>
          </a:stretch>
        </p:blipFill>
        <p:spPr>
          <a:xfrm>
            <a:off x="2347150" y="1152429"/>
            <a:ext cx="4449701" cy="3695500"/>
          </a:xfrm>
          <a:prstGeom prst="rect">
            <a:avLst/>
          </a:prstGeom>
          <a:noFill/>
          <a:ln>
            <a:noFill/>
          </a:ln>
        </p:spPr>
      </p:pic>
      <p:sp>
        <p:nvSpPr>
          <p:cNvPr id="121" name="Google Shape;121;p17"/>
          <p:cNvSpPr/>
          <p:nvPr/>
        </p:nvSpPr>
        <p:spPr>
          <a:xfrm>
            <a:off x="4602075" y="2692475"/>
            <a:ext cx="417000" cy="3936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7"/>
          <p:cNvSpPr txBox="1"/>
          <p:nvPr/>
        </p:nvSpPr>
        <p:spPr>
          <a:xfrm>
            <a:off x="6820775" y="1512375"/>
            <a:ext cx="2247000" cy="17346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2"/>
                </a:solidFill>
              </a:rPr>
              <a:t>Black points are the ones for which both methods are reasonable and they are the majority</a:t>
            </a:r>
            <a:endParaRPr>
              <a:solidFill>
                <a:schemeClr val="dk2"/>
              </a:solidFill>
            </a:endParaRPr>
          </a:p>
        </p:txBody>
      </p:sp>
      <p:sp>
        <p:nvSpPr>
          <p:cNvPr id="123" name="Google Shape;123;p17"/>
          <p:cNvSpPr txBox="1"/>
          <p:nvPr/>
        </p:nvSpPr>
        <p:spPr>
          <a:xfrm>
            <a:off x="0" y="4742600"/>
            <a:ext cx="5619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i="1">
                <a:solidFill>
                  <a:schemeClr val="dk2"/>
                </a:solidFill>
              </a:rPr>
              <a:t>Brescia, M. et al. 2019 MNRAS 489, 1, 663 (QSO stripe 82 SDSS)</a:t>
            </a:r>
            <a:endParaRPr i="1">
              <a:solidFill>
                <a:schemeClr val="dk2"/>
              </a:solidFill>
            </a:endParaRPr>
          </a:p>
        </p:txBody>
      </p:sp>
      <p:sp>
        <p:nvSpPr>
          <p:cNvPr id="124" name="Google Shape;124;p17"/>
          <p:cNvSpPr txBox="1"/>
          <p:nvPr/>
        </p:nvSpPr>
        <p:spPr>
          <a:xfrm rot="-5400000">
            <a:off x="1630000" y="2643200"/>
            <a:ext cx="1863000" cy="381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b="1">
                <a:latin typeface="Open Sans"/>
                <a:ea typeface="Open Sans"/>
                <a:cs typeface="Open Sans"/>
                <a:sym typeface="Open Sans"/>
              </a:rPr>
              <a:t>Δz ML</a:t>
            </a:r>
            <a:endParaRPr b="1">
              <a:latin typeface="Open Sans"/>
              <a:ea typeface="Open Sans"/>
              <a:cs typeface="Open Sans"/>
              <a:sym typeface="Open Sans"/>
            </a:endParaRPr>
          </a:p>
        </p:txBody>
      </p:sp>
      <p:sp>
        <p:nvSpPr>
          <p:cNvPr id="125" name="Google Shape;125;p17"/>
          <p:cNvSpPr txBox="1"/>
          <p:nvPr/>
        </p:nvSpPr>
        <p:spPr>
          <a:xfrm>
            <a:off x="3999500" y="4512661"/>
            <a:ext cx="1562700" cy="304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b="1">
                <a:latin typeface="Open Sans"/>
                <a:ea typeface="Open Sans"/>
                <a:cs typeface="Open Sans"/>
                <a:sym typeface="Open Sans"/>
              </a:rPr>
              <a:t>Δz SED</a:t>
            </a:r>
            <a:endParaRPr b="1">
              <a:latin typeface="Open Sans"/>
              <a:ea typeface="Open Sans"/>
              <a:cs typeface="Open Sans"/>
              <a:sym typeface="Open Sans"/>
            </a:endParaRPr>
          </a:p>
        </p:txBody>
      </p:sp>
      <p:sp>
        <p:nvSpPr>
          <p:cNvPr id="11" name="CasellaDiTesto 10">
            <a:extLst>
              <a:ext uri="{FF2B5EF4-FFF2-40B4-BE49-F238E27FC236}">
                <a16:creationId xmlns:a16="http://schemas.microsoft.com/office/drawing/2014/main" id="{BC548830-710F-49A7-89AD-260407C6D4AD}"/>
              </a:ext>
            </a:extLst>
          </p:cNvPr>
          <p:cNvSpPr txBox="1"/>
          <p:nvPr/>
        </p:nvSpPr>
        <p:spPr>
          <a:xfrm>
            <a:off x="-47589" y="3765500"/>
            <a:ext cx="2145139" cy="692497"/>
          </a:xfrm>
          <a:prstGeom prst="rect">
            <a:avLst/>
          </a:prstGeom>
          <a:noFill/>
        </p:spPr>
        <p:txBody>
          <a:bodyPr wrap="none" rtlCol="0">
            <a:spAutoFit/>
          </a:bodyPr>
          <a:lstStyle/>
          <a:p>
            <a:r>
              <a:rPr lang="el-GR" sz="1300" dirty="0"/>
              <a:t>η</a:t>
            </a:r>
            <a:r>
              <a:rPr lang="it-IT" sz="1300" dirty="0"/>
              <a:t> i</a:t>
            </a:r>
            <a:r>
              <a:rPr lang="en-US" sz="1300" dirty="0"/>
              <a:t>s the percentage of </a:t>
            </a:r>
          </a:p>
          <a:p>
            <a:r>
              <a:rPr lang="en-US" sz="1300" dirty="0"/>
              <a:t>sources with |</a:t>
            </a:r>
            <a:r>
              <a:rPr lang="el-GR" sz="1300" dirty="0"/>
              <a:t>Δ</a:t>
            </a:r>
            <a:r>
              <a:rPr lang="en-US" sz="1300" dirty="0"/>
              <a:t>z|&gt;0.15</a:t>
            </a:r>
          </a:p>
          <a:p>
            <a:r>
              <a:rPr lang="en-US" sz="1300" dirty="0"/>
              <a:t>σ is the standard deviation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0" y="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Machine Learning vs Template Fitting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2" name="Google Shape;132;p18"/>
          <p:cNvSpPr txBox="1"/>
          <p:nvPr/>
        </p:nvSpPr>
        <p:spPr>
          <a:xfrm>
            <a:off x="546300" y="4250888"/>
            <a:ext cx="5619000" cy="4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33" name="Google Shape;133;p18"/>
          <p:cNvPicPr preferRelativeResize="0"/>
          <p:nvPr/>
        </p:nvPicPr>
        <p:blipFill>
          <a:blip r:embed="rId3">
            <a:alphaModFix/>
          </a:blip>
          <a:stretch>
            <a:fillRect/>
          </a:stretch>
        </p:blipFill>
        <p:spPr>
          <a:xfrm>
            <a:off x="2347150" y="1152429"/>
            <a:ext cx="4449701" cy="3695500"/>
          </a:xfrm>
          <a:prstGeom prst="rect">
            <a:avLst/>
          </a:prstGeom>
          <a:noFill/>
          <a:ln>
            <a:noFill/>
          </a:ln>
        </p:spPr>
      </p:pic>
      <p:sp>
        <p:nvSpPr>
          <p:cNvPr id="134" name="Google Shape;134;p18"/>
          <p:cNvSpPr/>
          <p:nvPr/>
        </p:nvSpPr>
        <p:spPr>
          <a:xfrm>
            <a:off x="4602075" y="3043175"/>
            <a:ext cx="417000" cy="9216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txBox="1"/>
          <p:nvPr/>
        </p:nvSpPr>
        <p:spPr>
          <a:xfrm>
            <a:off x="6820775" y="1512375"/>
            <a:ext cx="2247000" cy="22209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2"/>
                </a:solidFill>
              </a:rPr>
              <a:t>Highlighted Cyan points are the ones for which machine learning is failing but SED fitting is doing well:</a:t>
            </a:r>
            <a:endParaRPr>
              <a:solidFill>
                <a:schemeClr val="dk2"/>
              </a:solidFill>
            </a:endParaRPr>
          </a:p>
          <a:p>
            <a:pPr marL="0" lvl="0" indent="0" algn="l" rtl="0">
              <a:spcBef>
                <a:spcPts val="0"/>
              </a:spcBef>
              <a:spcAft>
                <a:spcPts val="0"/>
              </a:spcAft>
              <a:buNone/>
            </a:pPr>
            <a:r>
              <a:rPr lang="it">
                <a:solidFill>
                  <a:schemeClr val="dk2"/>
                </a:solidFill>
              </a:rPr>
              <a:t>Points for which we have the theory but not enough points in the training set</a:t>
            </a:r>
            <a:endParaRPr>
              <a:solidFill>
                <a:schemeClr val="dk2"/>
              </a:solidFill>
            </a:endParaRPr>
          </a:p>
        </p:txBody>
      </p:sp>
      <p:sp>
        <p:nvSpPr>
          <p:cNvPr id="136" name="Google Shape;136;p18"/>
          <p:cNvSpPr/>
          <p:nvPr/>
        </p:nvSpPr>
        <p:spPr>
          <a:xfrm>
            <a:off x="4602075" y="1851250"/>
            <a:ext cx="417000" cy="8958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txBox="1"/>
          <p:nvPr/>
        </p:nvSpPr>
        <p:spPr>
          <a:xfrm>
            <a:off x="0" y="4742600"/>
            <a:ext cx="5619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i="1">
                <a:solidFill>
                  <a:schemeClr val="dk2"/>
                </a:solidFill>
              </a:rPr>
              <a:t>Brescia, M. et al. 2019 MNRAS 489, 1, 663 (QSO stripe 82 SDSS)</a:t>
            </a:r>
            <a:endParaRPr i="1">
              <a:solidFill>
                <a:schemeClr val="dk2"/>
              </a:solidFill>
            </a:endParaRPr>
          </a:p>
        </p:txBody>
      </p:sp>
      <p:sp>
        <p:nvSpPr>
          <p:cNvPr id="138" name="Google Shape;138;p18"/>
          <p:cNvSpPr txBox="1"/>
          <p:nvPr/>
        </p:nvSpPr>
        <p:spPr>
          <a:xfrm rot="-5400000">
            <a:off x="1630000" y="2643200"/>
            <a:ext cx="1863000" cy="381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b="1">
                <a:latin typeface="Open Sans"/>
                <a:ea typeface="Open Sans"/>
                <a:cs typeface="Open Sans"/>
                <a:sym typeface="Open Sans"/>
              </a:rPr>
              <a:t>Δz ML</a:t>
            </a:r>
            <a:endParaRPr b="1">
              <a:latin typeface="Open Sans"/>
              <a:ea typeface="Open Sans"/>
              <a:cs typeface="Open Sans"/>
              <a:sym typeface="Open Sans"/>
            </a:endParaRPr>
          </a:p>
        </p:txBody>
      </p:sp>
      <p:sp>
        <p:nvSpPr>
          <p:cNvPr id="139" name="Google Shape;139;p18"/>
          <p:cNvSpPr txBox="1"/>
          <p:nvPr/>
        </p:nvSpPr>
        <p:spPr>
          <a:xfrm>
            <a:off x="3999500" y="4512661"/>
            <a:ext cx="1562700" cy="304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b="1">
                <a:latin typeface="Open Sans"/>
                <a:ea typeface="Open Sans"/>
                <a:cs typeface="Open Sans"/>
                <a:sym typeface="Open Sans"/>
              </a:rPr>
              <a:t>Δz SED</a:t>
            </a:r>
            <a:endParaRPr b="1">
              <a:latin typeface="Open Sans"/>
              <a:ea typeface="Open Sans"/>
              <a:cs typeface="Open Sans"/>
              <a:sym typeface="Open Sans"/>
            </a:endParaRPr>
          </a:p>
        </p:txBody>
      </p:sp>
      <p:sp>
        <p:nvSpPr>
          <p:cNvPr id="12" name="CasellaDiTesto 11">
            <a:extLst>
              <a:ext uri="{FF2B5EF4-FFF2-40B4-BE49-F238E27FC236}">
                <a16:creationId xmlns:a16="http://schemas.microsoft.com/office/drawing/2014/main" id="{B7016AC4-4502-48E4-BC62-D01691E21342}"/>
              </a:ext>
            </a:extLst>
          </p:cNvPr>
          <p:cNvSpPr txBox="1"/>
          <p:nvPr/>
        </p:nvSpPr>
        <p:spPr>
          <a:xfrm>
            <a:off x="-47589" y="3765500"/>
            <a:ext cx="2145139" cy="692497"/>
          </a:xfrm>
          <a:prstGeom prst="rect">
            <a:avLst/>
          </a:prstGeom>
          <a:noFill/>
        </p:spPr>
        <p:txBody>
          <a:bodyPr wrap="none" rtlCol="0">
            <a:spAutoFit/>
          </a:bodyPr>
          <a:lstStyle/>
          <a:p>
            <a:r>
              <a:rPr lang="el-GR" sz="1300" dirty="0"/>
              <a:t>η</a:t>
            </a:r>
            <a:r>
              <a:rPr lang="it-IT" sz="1300" dirty="0"/>
              <a:t> i</a:t>
            </a:r>
            <a:r>
              <a:rPr lang="en-US" sz="1300" dirty="0"/>
              <a:t>s the percentage of </a:t>
            </a:r>
          </a:p>
          <a:p>
            <a:r>
              <a:rPr lang="en-US" sz="1300" dirty="0"/>
              <a:t>sources with |</a:t>
            </a:r>
            <a:r>
              <a:rPr lang="el-GR" sz="1300" dirty="0"/>
              <a:t>Δ</a:t>
            </a:r>
            <a:r>
              <a:rPr lang="en-US" sz="1300" dirty="0"/>
              <a:t>z|&gt;0.15</a:t>
            </a:r>
          </a:p>
          <a:p>
            <a:r>
              <a:rPr lang="en-US" sz="1300" dirty="0"/>
              <a:t>σ is the standard deviation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0" y="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Machine Learning vs Template Fitting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6" name="Google Shape;146;p19"/>
          <p:cNvSpPr txBox="1"/>
          <p:nvPr/>
        </p:nvSpPr>
        <p:spPr>
          <a:xfrm>
            <a:off x="546300" y="4250888"/>
            <a:ext cx="5619000" cy="4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47" name="Google Shape;147;p19"/>
          <p:cNvPicPr preferRelativeResize="0"/>
          <p:nvPr/>
        </p:nvPicPr>
        <p:blipFill>
          <a:blip r:embed="rId3">
            <a:alphaModFix/>
          </a:blip>
          <a:stretch>
            <a:fillRect/>
          </a:stretch>
        </p:blipFill>
        <p:spPr>
          <a:xfrm>
            <a:off x="2347150" y="1152429"/>
            <a:ext cx="4449701" cy="3695500"/>
          </a:xfrm>
          <a:prstGeom prst="rect">
            <a:avLst/>
          </a:prstGeom>
          <a:noFill/>
          <a:ln>
            <a:noFill/>
          </a:ln>
        </p:spPr>
      </p:pic>
      <p:sp>
        <p:nvSpPr>
          <p:cNvPr id="148" name="Google Shape;148;p19"/>
          <p:cNvSpPr/>
          <p:nvPr/>
        </p:nvSpPr>
        <p:spPr>
          <a:xfrm flipH="1">
            <a:off x="3141675" y="2692475"/>
            <a:ext cx="1460400" cy="3936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txBox="1"/>
          <p:nvPr/>
        </p:nvSpPr>
        <p:spPr>
          <a:xfrm>
            <a:off x="6820775" y="1512375"/>
            <a:ext cx="2247000" cy="19590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2"/>
                </a:solidFill>
              </a:rPr>
              <a:t>Highlighted orange points are the ones for which SED is failing and ML is doing well:</a:t>
            </a:r>
            <a:endParaRPr>
              <a:solidFill>
                <a:schemeClr val="dk2"/>
              </a:solidFill>
            </a:endParaRPr>
          </a:p>
          <a:p>
            <a:pPr marL="0" lvl="0" indent="0" algn="l" rtl="0">
              <a:spcBef>
                <a:spcPts val="0"/>
              </a:spcBef>
              <a:spcAft>
                <a:spcPts val="0"/>
              </a:spcAft>
              <a:buNone/>
            </a:pPr>
            <a:r>
              <a:rPr lang="it">
                <a:solidFill>
                  <a:schemeClr val="dk2"/>
                </a:solidFill>
              </a:rPr>
              <a:t>Our theory is not strong enough but data are capable to solve the problem</a:t>
            </a:r>
            <a:endParaRPr>
              <a:solidFill>
                <a:schemeClr val="dk2"/>
              </a:solidFill>
            </a:endParaRPr>
          </a:p>
        </p:txBody>
      </p:sp>
      <p:sp>
        <p:nvSpPr>
          <p:cNvPr id="150" name="Google Shape;150;p19"/>
          <p:cNvSpPr/>
          <p:nvPr/>
        </p:nvSpPr>
        <p:spPr>
          <a:xfrm flipH="1">
            <a:off x="4981200" y="2692475"/>
            <a:ext cx="1608900" cy="3936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9"/>
          <p:cNvSpPr txBox="1"/>
          <p:nvPr/>
        </p:nvSpPr>
        <p:spPr>
          <a:xfrm>
            <a:off x="0" y="4742600"/>
            <a:ext cx="5619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i="1">
                <a:solidFill>
                  <a:schemeClr val="dk2"/>
                </a:solidFill>
              </a:rPr>
              <a:t>Brescia, M. et al. 2019 MNRAS 489, 1, 663 (QSO stripe 82 SDSS)</a:t>
            </a:r>
            <a:endParaRPr i="1">
              <a:solidFill>
                <a:schemeClr val="dk2"/>
              </a:solidFill>
            </a:endParaRPr>
          </a:p>
        </p:txBody>
      </p:sp>
      <p:sp>
        <p:nvSpPr>
          <p:cNvPr id="152" name="Google Shape;152;p19"/>
          <p:cNvSpPr txBox="1"/>
          <p:nvPr/>
        </p:nvSpPr>
        <p:spPr>
          <a:xfrm rot="-5400000">
            <a:off x="1630000" y="2643200"/>
            <a:ext cx="1863000" cy="381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b="1">
                <a:latin typeface="Open Sans"/>
                <a:ea typeface="Open Sans"/>
                <a:cs typeface="Open Sans"/>
                <a:sym typeface="Open Sans"/>
              </a:rPr>
              <a:t>Δz ML</a:t>
            </a:r>
            <a:endParaRPr b="1">
              <a:latin typeface="Open Sans"/>
              <a:ea typeface="Open Sans"/>
              <a:cs typeface="Open Sans"/>
              <a:sym typeface="Open Sans"/>
            </a:endParaRPr>
          </a:p>
        </p:txBody>
      </p:sp>
      <p:sp>
        <p:nvSpPr>
          <p:cNvPr id="153" name="Google Shape;153;p19"/>
          <p:cNvSpPr txBox="1"/>
          <p:nvPr/>
        </p:nvSpPr>
        <p:spPr>
          <a:xfrm>
            <a:off x="3999500" y="4512661"/>
            <a:ext cx="1562700" cy="304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b="1">
                <a:latin typeface="Open Sans"/>
                <a:ea typeface="Open Sans"/>
                <a:cs typeface="Open Sans"/>
                <a:sym typeface="Open Sans"/>
              </a:rPr>
              <a:t>Δz SED</a:t>
            </a:r>
            <a:endParaRPr b="1">
              <a:latin typeface="Open Sans"/>
              <a:ea typeface="Open Sans"/>
              <a:cs typeface="Open Sans"/>
              <a:sym typeface="Open Sans"/>
            </a:endParaRPr>
          </a:p>
        </p:txBody>
      </p:sp>
      <p:sp>
        <p:nvSpPr>
          <p:cNvPr id="12" name="CasellaDiTesto 11">
            <a:extLst>
              <a:ext uri="{FF2B5EF4-FFF2-40B4-BE49-F238E27FC236}">
                <a16:creationId xmlns:a16="http://schemas.microsoft.com/office/drawing/2014/main" id="{EA5CFD16-68C4-4B12-A7DF-DADDE0F0613E}"/>
              </a:ext>
            </a:extLst>
          </p:cNvPr>
          <p:cNvSpPr txBox="1"/>
          <p:nvPr/>
        </p:nvSpPr>
        <p:spPr>
          <a:xfrm>
            <a:off x="-47589" y="3765500"/>
            <a:ext cx="2145139" cy="692497"/>
          </a:xfrm>
          <a:prstGeom prst="rect">
            <a:avLst/>
          </a:prstGeom>
          <a:noFill/>
        </p:spPr>
        <p:txBody>
          <a:bodyPr wrap="none" rtlCol="0">
            <a:spAutoFit/>
          </a:bodyPr>
          <a:lstStyle/>
          <a:p>
            <a:r>
              <a:rPr lang="el-GR" sz="1300" dirty="0"/>
              <a:t>η</a:t>
            </a:r>
            <a:r>
              <a:rPr lang="it-IT" sz="1300" dirty="0"/>
              <a:t> i</a:t>
            </a:r>
            <a:r>
              <a:rPr lang="en-US" sz="1300" dirty="0"/>
              <a:t>s the percentage of </a:t>
            </a:r>
          </a:p>
          <a:p>
            <a:r>
              <a:rPr lang="en-US" sz="1300" dirty="0"/>
              <a:t>sources with |</a:t>
            </a:r>
            <a:r>
              <a:rPr lang="el-GR" sz="1300" dirty="0"/>
              <a:t>Δ</a:t>
            </a:r>
            <a:r>
              <a:rPr lang="en-US" sz="1300" dirty="0"/>
              <a:t>z|&gt;0.15</a:t>
            </a:r>
          </a:p>
          <a:p>
            <a:r>
              <a:rPr lang="en-US" sz="1300" dirty="0"/>
              <a:t>σ is the standard deviation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0"/>
          <p:cNvSpPr txBox="1">
            <a:spLocks noGrp="1"/>
          </p:cNvSpPr>
          <p:nvPr>
            <p:ph type="title"/>
          </p:nvPr>
        </p:nvSpPr>
        <p:spPr>
          <a:xfrm>
            <a:off x="0" y="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Machine Learning vs Template Fitting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60" name="Google Shape;160;p20"/>
          <p:cNvPicPr preferRelativeResize="0"/>
          <p:nvPr/>
        </p:nvPicPr>
        <p:blipFill>
          <a:blip r:embed="rId3">
            <a:alphaModFix/>
          </a:blip>
          <a:stretch>
            <a:fillRect/>
          </a:stretch>
        </p:blipFill>
        <p:spPr>
          <a:xfrm>
            <a:off x="2347150" y="1152429"/>
            <a:ext cx="4449701" cy="3695500"/>
          </a:xfrm>
          <a:prstGeom prst="rect">
            <a:avLst/>
          </a:prstGeom>
          <a:noFill/>
          <a:ln>
            <a:noFill/>
          </a:ln>
        </p:spPr>
      </p:pic>
      <p:sp>
        <p:nvSpPr>
          <p:cNvPr id="161" name="Google Shape;161;p20"/>
          <p:cNvSpPr/>
          <p:nvPr/>
        </p:nvSpPr>
        <p:spPr>
          <a:xfrm rot="-2333489" flipH="1">
            <a:off x="4121209" y="3052345"/>
            <a:ext cx="556186" cy="393608"/>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0"/>
          <p:cNvSpPr txBox="1"/>
          <p:nvPr/>
        </p:nvSpPr>
        <p:spPr>
          <a:xfrm>
            <a:off x="6820775" y="1512375"/>
            <a:ext cx="2247000" cy="2786700"/>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2"/>
                </a:solidFill>
              </a:rPr>
              <a:t>Highlighted points are the ones for which both methods are failing but they are agreeing…</a:t>
            </a:r>
            <a:endParaRPr>
              <a:solidFill>
                <a:schemeClr val="dk2"/>
              </a:solidFill>
            </a:endParaRPr>
          </a:p>
          <a:p>
            <a:pPr marL="0" lvl="0" indent="0" algn="l" rtl="0">
              <a:spcBef>
                <a:spcPts val="0"/>
              </a:spcBef>
              <a:spcAft>
                <a:spcPts val="0"/>
              </a:spcAft>
              <a:buNone/>
            </a:pPr>
            <a:r>
              <a:rPr lang="it">
                <a:solidFill>
                  <a:schemeClr val="dk2"/>
                </a:solidFill>
              </a:rPr>
              <a:t>Theory and data say the same thing which is different from ground truth</a:t>
            </a: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r>
              <a:rPr lang="it" b="1">
                <a:solidFill>
                  <a:schemeClr val="dk2"/>
                </a:solidFill>
              </a:rPr>
              <a:t>Maybe spectroscopic redshift are wrong in this case?</a:t>
            </a:r>
            <a:endParaRPr b="1">
              <a:solidFill>
                <a:schemeClr val="dk2"/>
              </a:solidFill>
            </a:endParaRPr>
          </a:p>
        </p:txBody>
      </p:sp>
      <p:sp>
        <p:nvSpPr>
          <p:cNvPr id="163" name="Google Shape;163;p20"/>
          <p:cNvSpPr/>
          <p:nvPr/>
        </p:nvSpPr>
        <p:spPr>
          <a:xfrm rot="8573998" flipH="1">
            <a:off x="5074518" y="1860550"/>
            <a:ext cx="1673053" cy="393604"/>
          </a:xfrm>
          <a:prstGeom prst="rect">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0"/>
          <p:cNvSpPr txBox="1"/>
          <p:nvPr/>
        </p:nvSpPr>
        <p:spPr>
          <a:xfrm>
            <a:off x="0" y="4742600"/>
            <a:ext cx="5619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i="1">
                <a:solidFill>
                  <a:schemeClr val="dk2"/>
                </a:solidFill>
              </a:rPr>
              <a:t>Brescia, M. et al. 2019 MNRAS 489, 1, 663 (QSO stripe 82 SDSS)</a:t>
            </a:r>
            <a:endParaRPr i="1">
              <a:solidFill>
                <a:schemeClr val="dk2"/>
              </a:solidFill>
            </a:endParaRPr>
          </a:p>
        </p:txBody>
      </p:sp>
      <p:sp>
        <p:nvSpPr>
          <p:cNvPr id="165" name="Google Shape;165;p20"/>
          <p:cNvSpPr txBox="1"/>
          <p:nvPr/>
        </p:nvSpPr>
        <p:spPr>
          <a:xfrm rot="-5400000">
            <a:off x="1630000" y="2643200"/>
            <a:ext cx="1863000" cy="381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b="1">
                <a:latin typeface="Open Sans"/>
                <a:ea typeface="Open Sans"/>
                <a:cs typeface="Open Sans"/>
                <a:sym typeface="Open Sans"/>
              </a:rPr>
              <a:t>Δz ML</a:t>
            </a:r>
            <a:endParaRPr b="1">
              <a:latin typeface="Open Sans"/>
              <a:ea typeface="Open Sans"/>
              <a:cs typeface="Open Sans"/>
              <a:sym typeface="Open Sans"/>
            </a:endParaRPr>
          </a:p>
        </p:txBody>
      </p:sp>
      <p:sp>
        <p:nvSpPr>
          <p:cNvPr id="166" name="Google Shape;166;p20"/>
          <p:cNvSpPr txBox="1"/>
          <p:nvPr/>
        </p:nvSpPr>
        <p:spPr>
          <a:xfrm>
            <a:off x="3999500" y="4512661"/>
            <a:ext cx="1562700" cy="304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b="1">
                <a:latin typeface="Open Sans"/>
                <a:ea typeface="Open Sans"/>
                <a:cs typeface="Open Sans"/>
                <a:sym typeface="Open Sans"/>
              </a:rPr>
              <a:t>Δz SED</a:t>
            </a:r>
            <a:endParaRPr b="1">
              <a:latin typeface="Open Sans"/>
              <a:ea typeface="Open Sans"/>
              <a:cs typeface="Open Sans"/>
              <a:sym typeface="Open Sans"/>
            </a:endParaRPr>
          </a:p>
        </p:txBody>
      </p:sp>
      <p:sp>
        <p:nvSpPr>
          <p:cNvPr id="11" name="CasellaDiTesto 10">
            <a:extLst>
              <a:ext uri="{FF2B5EF4-FFF2-40B4-BE49-F238E27FC236}">
                <a16:creationId xmlns:a16="http://schemas.microsoft.com/office/drawing/2014/main" id="{29C1104F-6390-4124-930D-446251122577}"/>
              </a:ext>
            </a:extLst>
          </p:cNvPr>
          <p:cNvSpPr txBox="1"/>
          <p:nvPr/>
        </p:nvSpPr>
        <p:spPr>
          <a:xfrm>
            <a:off x="-47589" y="3765500"/>
            <a:ext cx="2145139" cy="692497"/>
          </a:xfrm>
          <a:prstGeom prst="rect">
            <a:avLst/>
          </a:prstGeom>
          <a:noFill/>
        </p:spPr>
        <p:txBody>
          <a:bodyPr wrap="none" rtlCol="0">
            <a:spAutoFit/>
          </a:bodyPr>
          <a:lstStyle/>
          <a:p>
            <a:r>
              <a:rPr lang="el-GR" sz="1300" dirty="0"/>
              <a:t>η</a:t>
            </a:r>
            <a:r>
              <a:rPr lang="it-IT" sz="1300" dirty="0"/>
              <a:t> i</a:t>
            </a:r>
            <a:r>
              <a:rPr lang="en-US" sz="1300" dirty="0"/>
              <a:t>s the percentage of </a:t>
            </a:r>
          </a:p>
          <a:p>
            <a:r>
              <a:rPr lang="en-US" sz="1300" dirty="0"/>
              <a:t>sources with |</a:t>
            </a:r>
            <a:r>
              <a:rPr lang="el-GR" sz="1300" dirty="0"/>
              <a:t>Δ</a:t>
            </a:r>
            <a:r>
              <a:rPr lang="en-US" sz="1300" dirty="0"/>
              <a:t>z|&gt;0.15</a:t>
            </a:r>
          </a:p>
          <a:p>
            <a:r>
              <a:rPr lang="en-US" sz="1300" dirty="0"/>
              <a:t>σ is the standard deviation</a:t>
            </a: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2821</Words>
  <Application>Microsoft Office PowerPoint</Application>
  <PresentationFormat>Presentazione su schermo (16:9)</PresentationFormat>
  <Paragraphs>308</Paragraphs>
  <Slides>31</Slides>
  <Notes>28</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31</vt:i4>
      </vt:variant>
    </vt:vector>
  </HeadingPairs>
  <TitlesOfParts>
    <vt:vector size="39" baseType="lpstr">
      <vt:lpstr>PT Sans Narrow</vt:lpstr>
      <vt:lpstr>Arial</vt:lpstr>
      <vt:lpstr>Open Sans</vt:lpstr>
      <vt:lpstr>Raleway</vt:lpstr>
      <vt:lpstr>Calibri</vt:lpstr>
      <vt:lpstr>Cambria Math</vt:lpstr>
      <vt:lpstr>Wingdings</vt:lpstr>
      <vt:lpstr>Tropic</vt:lpstr>
      <vt:lpstr>Presentazione standard di PowerPoint</vt:lpstr>
      <vt:lpstr>Presentazione standard di PowerPoint</vt:lpstr>
      <vt:lpstr>Presentazione standard di PowerPoint</vt:lpstr>
      <vt:lpstr>Presentazione standard di PowerPoint</vt:lpstr>
      <vt:lpstr>Machine Learning vs Template Fitting   </vt:lpstr>
      <vt:lpstr>Machine Learning vs Template Fitting   </vt:lpstr>
      <vt:lpstr>Machine Learning vs Template Fitting   </vt:lpstr>
      <vt:lpstr>Machine Learning vs Template Fitting   </vt:lpstr>
      <vt:lpstr>Machine Learning vs Template Fitting   </vt:lpstr>
      <vt:lpstr>Machine Learning vs Template Fitting   </vt:lpstr>
      <vt:lpstr>What are Catastrophic Outliers? </vt:lpstr>
      <vt:lpstr>Decision Trees</vt:lpstr>
      <vt:lpstr>Decision Trees</vt:lpstr>
      <vt:lpstr>Decision Trees: Algorithm</vt:lpstr>
      <vt:lpstr>Node-splitting</vt:lpstr>
      <vt:lpstr>How to split</vt:lpstr>
      <vt:lpstr>DT building: example</vt:lpstr>
      <vt:lpstr>DT building: algorithm</vt:lpstr>
      <vt:lpstr>Random Forest</vt:lpstr>
      <vt:lpstr>Random Forest vs Decision Tree</vt:lpstr>
      <vt:lpstr>Feature Importance in Random Forest</vt:lpstr>
      <vt:lpstr>Presentazione standard di PowerPoint</vt:lpstr>
      <vt:lpstr>Decision Trees</vt:lpstr>
      <vt:lpstr>Decision Trees</vt:lpstr>
      <vt:lpstr>Tree Induction</vt:lpstr>
      <vt:lpstr>How to determine the best split</vt:lpstr>
      <vt:lpstr>How to determine the best split</vt:lpstr>
      <vt:lpstr>How to split during DT building</vt:lpstr>
      <vt:lpstr>How to split during DT building</vt:lpstr>
      <vt:lpstr>Random Forest</vt:lpstr>
      <vt:lpstr>Random Forest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h _</cp:lastModifiedBy>
  <cp:revision>24</cp:revision>
  <dcterms:modified xsi:type="dcterms:W3CDTF">2025-05-19T14:21:40Z</dcterms:modified>
</cp:coreProperties>
</file>