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ppt/media/media2.mp4" ContentType="video/unknown"/>
  <Override PartName="/ppt/media/image6.jpeg" ContentType="image/jpeg"/>
  <Override PartName="/ppt/media/image7.jpeg" ContentType="image/jpeg"/>
  <Override PartName="/ppt/media/media3.mp4" ContentType="video/unknown"/>
  <Override PartName="/ppt/media/media4.mp4" ContentType="video/unknown"/>
  <Override PartName="/ppt/media/media5.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0" name="Shape 170"/>
          <p:cNvSpPr/>
          <p:nvPr>
            <p:ph type="sldImg"/>
          </p:nvPr>
        </p:nvSpPr>
        <p:spPr>
          <a:xfrm>
            <a:off x="1143000" y="685800"/>
            <a:ext cx="4572000" cy="3429000"/>
          </a:xfrm>
          <a:prstGeom prst="rect">
            <a:avLst/>
          </a:prstGeom>
        </p:spPr>
        <p:txBody>
          <a:bodyPr/>
          <a:lstStyle/>
          <a:p>
            <a:pPr/>
          </a:p>
        </p:txBody>
      </p:sp>
      <p:sp>
        <p:nvSpPr>
          <p:cNvPr id="171" name="Shape 17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jpeg"/><Relationship Id="rId6"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Autore e dat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Autore e data</a:t>
            </a:r>
          </a:p>
        </p:txBody>
      </p:sp>
      <p:sp>
        <p:nvSpPr>
          <p:cNvPr id="12" name="Titolo presentazione"/>
          <p:cNvSpPr txBox="1"/>
          <p:nvPr>
            <p:ph type="title" hasCustomPrompt="1"/>
          </p:nvPr>
        </p:nvSpPr>
        <p:spPr>
          <a:xfrm>
            <a:off x="1206496" y="2574991"/>
            <a:ext cx="21971004" cy="4648201"/>
          </a:xfrm>
          <a:prstGeom prst="rect">
            <a:avLst/>
          </a:prstGeom>
        </p:spPr>
        <p:txBody>
          <a:bodyPr anchor="b"/>
          <a:lstStyle>
            <a:lvl1pPr>
              <a:defRPr spc="-232" sz="11600"/>
            </a:lvl1pPr>
          </a:lstStyle>
          <a:p>
            <a:pPr/>
            <a:r>
              <a:t>Titolo presentazione</a:t>
            </a:r>
          </a:p>
        </p:txBody>
      </p:sp>
      <p:sp>
        <p:nvSpPr>
          <p:cNvPr id="13" name="Corpo livello uno…"/>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presentazione</a:t>
            </a:r>
          </a:p>
          <a:p>
            <a:pPr lvl="1"/>
            <a:r>
              <a:t/>
            </a:r>
          </a:p>
          <a:p>
            <a:pPr lvl="2"/>
            <a:r>
              <a:t/>
            </a:r>
          </a:p>
          <a:p>
            <a:pPr lvl="3"/>
            <a:r>
              <a:t/>
            </a:r>
          </a:p>
          <a:p>
            <a:pPr lvl="4"/>
            <a:r>
              <a:t/>
            </a:r>
          </a:p>
        </p:txBody>
      </p:sp>
      <p:sp>
        <p:nvSpPr>
          <p:cNvPr id="1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chiarazione">
    <p:spTree>
      <p:nvGrpSpPr>
        <p:cNvPr id="1" name=""/>
        <p:cNvGrpSpPr/>
        <p:nvPr/>
      </p:nvGrpSpPr>
      <p:grpSpPr>
        <a:xfrm>
          <a:off x="0" y="0"/>
          <a:ext cx="0" cy="0"/>
          <a:chOff x="0" y="0"/>
          <a:chExt cx="0" cy="0"/>
        </a:xfrm>
      </p:grpSpPr>
      <p:sp>
        <p:nvSpPr>
          <p:cNvPr id="98" name="Corpo livello uno…"/>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Dichiarazione</a:t>
            </a:r>
          </a:p>
          <a:p>
            <a:pPr lvl="1"/>
            <a:r>
              <a:t/>
            </a:r>
          </a:p>
          <a:p>
            <a:pPr lvl="2"/>
            <a:r>
              <a:t/>
            </a:r>
          </a:p>
          <a:p>
            <a:pPr lvl="3"/>
            <a:r>
              <a:t/>
            </a:r>
          </a:p>
          <a:p>
            <a:pPr lvl="4"/>
            <a:r>
              <a:t/>
            </a:r>
          </a:p>
        </p:txBody>
      </p:sp>
      <p:sp>
        <p:nvSpPr>
          <p:cNvPr id="9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formazione importante">
    <p:spTree>
      <p:nvGrpSpPr>
        <p:cNvPr id="1" name=""/>
        <p:cNvGrpSpPr/>
        <p:nvPr/>
      </p:nvGrpSpPr>
      <p:grpSpPr>
        <a:xfrm>
          <a:off x="0" y="0"/>
          <a:ext cx="0" cy="0"/>
          <a:chOff x="0" y="0"/>
          <a:chExt cx="0" cy="0"/>
        </a:xfrm>
      </p:grpSpPr>
      <p:sp>
        <p:nvSpPr>
          <p:cNvPr id="106" name="Corpo livello uno…"/>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Dettagli informazione"/>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Dettagli informazione</a:t>
            </a:r>
          </a:p>
        </p:txBody>
      </p:sp>
      <p:sp>
        <p:nvSpPr>
          <p:cNvPr id="10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115" name="Attribuzione"/>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Attribuzione</a:t>
            </a:r>
          </a:p>
        </p:txBody>
      </p:sp>
      <p:sp>
        <p:nvSpPr>
          <p:cNvPr id="116" name="Corpo livello uno…"/>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“Citazione degna di nota”</a:t>
            </a:r>
          </a:p>
          <a:p>
            <a:pPr lvl="1"/>
            <a:r>
              <a:t/>
            </a:r>
          </a:p>
          <a:p>
            <a:pPr lvl="2"/>
            <a:r>
              <a:t/>
            </a:r>
          </a:p>
          <a:p>
            <a:pPr lvl="3"/>
            <a:r>
              <a:t/>
            </a:r>
          </a:p>
          <a:p>
            <a:pPr lvl="4"/>
            <a:r>
              <a:t/>
            </a:r>
          </a:p>
        </p:txBody>
      </p:sp>
      <p:sp>
        <p:nvSpPr>
          <p:cNvPr id="11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24" name="Immagin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Immagin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Immagin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Immagin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ero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4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pic>
        <p:nvPicPr>
          <p:cNvPr id="149" name="Immagine" descr="Immagine"/>
          <p:cNvPicPr>
            <a:picLocks noChangeAspect="1"/>
          </p:cNvPicPr>
          <p:nvPr/>
        </p:nvPicPr>
        <p:blipFill>
          <a:blip r:embed="rId2">
            <a:extLst/>
          </a:blip>
          <a:stretch>
            <a:fillRect/>
          </a:stretch>
        </p:blipFill>
        <p:spPr>
          <a:xfrm>
            <a:off x="21932900" y="0"/>
            <a:ext cx="1426060" cy="1270000"/>
          </a:xfrm>
          <a:prstGeom prst="rect">
            <a:avLst/>
          </a:prstGeom>
          <a:ln w="12700">
            <a:miter lim="400000"/>
          </a:ln>
        </p:spPr>
      </p:pic>
      <p:pic>
        <p:nvPicPr>
          <p:cNvPr id="150" name="Immagine" descr="Immagine"/>
          <p:cNvPicPr>
            <a:picLocks noChangeAspect="1"/>
          </p:cNvPicPr>
          <p:nvPr/>
        </p:nvPicPr>
        <p:blipFill>
          <a:blip r:embed="rId3">
            <a:extLst/>
          </a:blip>
          <a:stretch>
            <a:fillRect/>
          </a:stretch>
        </p:blipFill>
        <p:spPr>
          <a:xfrm>
            <a:off x="23353402" y="0"/>
            <a:ext cx="1030599" cy="1270000"/>
          </a:xfrm>
          <a:prstGeom prst="rect">
            <a:avLst/>
          </a:prstGeom>
          <a:ln w="12700">
            <a:miter lim="400000"/>
          </a:ln>
        </p:spPr>
      </p:pic>
      <p:pic>
        <p:nvPicPr>
          <p:cNvPr id="151" name="Immagine" descr="Immagine"/>
          <p:cNvPicPr>
            <a:picLocks noChangeAspect="1"/>
          </p:cNvPicPr>
          <p:nvPr/>
        </p:nvPicPr>
        <p:blipFill>
          <a:blip r:embed="rId4">
            <a:extLst/>
          </a:blip>
          <a:stretch>
            <a:fillRect/>
          </a:stretch>
        </p:blipFill>
        <p:spPr>
          <a:xfrm>
            <a:off x="18656300" y="0"/>
            <a:ext cx="3270250" cy="1270000"/>
          </a:xfrm>
          <a:prstGeom prst="rect">
            <a:avLst/>
          </a:prstGeom>
          <a:ln w="12700">
            <a:miter lim="400000"/>
          </a:ln>
        </p:spPr>
      </p:pic>
      <p:pic>
        <p:nvPicPr>
          <p:cNvPr id="152" name="unige_dima.jpeg" descr="unige_dima.jpeg"/>
          <p:cNvPicPr>
            <a:picLocks noChangeAspect="1"/>
          </p:cNvPicPr>
          <p:nvPr/>
        </p:nvPicPr>
        <p:blipFill>
          <a:blip r:embed="rId5">
            <a:extLst/>
          </a:blip>
          <a:stretch>
            <a:fillRect/>
          </a:stretch>
        </p:blipFill>
        <p:spPr>
          <a:xfrm>
            <a:off x="3810000" y="0"/>
            <a:ext cx="1270000" cy="1270000"/>
          </a:xfrm>
          <a:prstGeom prst="rect">
            <a:avLst/>
          </a:prstGeom>
          <a:ln w="12700">
            <a:miter lim="400000"/>
          </a:ln>
        </p:spPr>
      </p:pic>
      <p:pic>
        <p:nvPicPr>
          <p:cNvPr id="153" name="Immagine" descr="Immagine"/>
          <p:cNvPicPr>
            <a:picLocks noChangeAspect="1"/>
          </p:cNvPicPr>
          <p:nvPr/>
        </p:nvPicPr>
        <p:blipFill>
          <a:blip r:embed="rId6">
            <a:extLst/>
          </a:blip>
          <a:stretch>
            <a:fillRect/>
          </a:stretch>
        </p:blipFill>
        <p:spPr>
          <a:xfrm>
            <a:off x="0" y="0"/>
            <a:ext cx="3810000" cy="1270000"/>
          </a:xfrm>
          <a:prstGeom prst="rect">
            <a:avLst/>
          </a:prstGeom>
          <a:ln w="12700">
            <a:miter lim="400000"/>
          </a:ln>
        </p:spPr>
      </p:pic>
      <p:sp>
        <p:nvSpPr>
          <p:cNvPr id="15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pic>
        <p:nvPicPr>
          <p:cNvPr id="161" name="logo_asi.png" descr="logo_asi.png"/>
          <p:cNvPicPr>
            <a:picLocks noChangeAspect="1"/>
          </p:cNvPicPr>
          <p:nvPr/>
        </p:nvPicPr>
        <p:blipFill>
          <a:blip r:embed="rId2">
            <a:extLst/>
          </a:blip>
          <a:stretch>
            <a:fillRect/>
          </a:stretch>
        </p:blipFill>
        <p:spPr>
          <a:xfrm>
            <a:off x="22571062" y="0"/>
            <a:ext cx="1812938" cy="1270000"/>
          </a:xfrm>
          <a:prstGeom prst="rect">
            <a:avLst/>
          </a:prstGeom>
          <a:ln w="12700">
            <a:miter lim="400000"/>
          </a:ln>
        </p:spPr>
      </p:pic>
      <p:pic>
        <p:nvPicPr>
          <p:cNvPr id="162" name="logo_oato.png" descr="logo_oato.png"/>
          <p:cNvPicPr>
            <a:picLocks noChangeAspect="1"/>
          </p:cNvPicPr>
          <p:nvPr/>
        </p:nvPicPr>
        <p:blipFill>
          <a:blip r:embed="rId3">
            <a:extLst/>
          </a:blip>
          <a:stretch>
            <a:fillRect/>
          </a:stretch>
        </p:blipFill>
        <p:spPr>
          <a:xfrm>
            <a:off x="0" y="0"/>
            <a:ext cx="4256485" cy="1270000"/>
          </a:xfrm>
          <a:prstGeom prst="rect">
            <a:avLst/>
          </a:prstGeom>
          <a:ln w="12700">
            <a:miter lim="400000"/>
          </a:ln>
        </p:spPr>
      </p:pic>
      <p:pic>
        <p:nvPicPr>
          <p:cNvPr id="163" name="logo_inaf.png" descr="logo_inaf.png"/>
          <p:cNvPicPr>
            <a:picLocks noChangeAspect="1"/>
          </p:cNvPicPr>
          <p:nvPr/>
        </p:nvPicPr>
        <p:blipFill>
          <a:blip r:embed="rId4">
            <a:extLst/>
          </a:blip>
          <a:srcRect l="15908" t="16056" r="15908" b="16056"/>
          <a:stretch>
            <a:fillRect/>
          </a:stretch>
        </p:blipFill>
        <p:spPr>
          <a:xfrm>
            <a:off x="20129500" y="0"/>
            <a:ext cx="2435450" cy="1270000"/>
          </a:xfrm>
          <a:prstGeom prst="rect">
            <a:avLst/>
          </a:prstGeom>
          <a:ln w="12700">
            <a:miter lim="400000"/>
          </a:ln>
        </p:spPr>
      </p:pic>
      <p:sp>
        <p:nvSpPr>
          <p:cNvPr id="16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itolo presentazione"/>
          <p:cNvSpPr txBox="1"/>
          <p:nvPr>
            <p:ph type="title" hasCustomPrompt="1"/>
          </p:nvPr>
        </p:nvSpPr>
        <p:spPr>
          <a:xfrm>
            <a:off x="1206500" y="7124700"/>
            <a:ext cx="21971000" cy="4648200"/>
          </a:xfrm>
          <a:prstGeom prst="rect">
            <a:avLst/>
          </a:prstGeom>
        </p:spPr>
        <p:txBody>
          <a:bodyPr anchor="b"/>
          <a:lstStyle>
            <a:lvl1pPr>
              <a:defRPr spc="-232" sz="11600"/>
            </a:lvl1pPr>
          </a:lstStyle>
          <a:p>
            <a:pPr/>
            <a:r>
              <a:t>Titolo presentazione</a:t>
            </a:r>
          </a:p>
        </p:txBody>
      </p:sp>
      <p:sp>
        <p:nvSpPr>
          <p:cNvPr id="23" name="Autore e dat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Autore e data</a:t>
            </a:r>
          </a:p>
        </p:txBody>
      </p:sp>
      <p:sp>
        <p:nvSpPr>
          <p:cNvPr id="24" name="Corpo livello uno…"/>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presentazione</a:t>
            </a:r>
          </a:p>
          <a:p>
            <a:pPr lvl="1"/>
            <a:r>
              <a:t/>
            </a:r>
          </a:p>
          <a:p>
            <a:pPr lvl="2"/>
            <a:r>
              <a:t/>
            </a:r>
          </a:p>
          <a:p>
            <a:pPr lvl="3"/>
            <a:r>
              <a:t/>
            </a:r>
          </a:p>
          <a:p>
            <a:pPr lvl="4"/>
            <a:r>
              <a:t/>
            </a:r>
          </a:p>
        </p:txBody>
      </p:sp>
      <p:sp>
        <p:nvSpPr>
          <p:cNvPr id="2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foto 2">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itolo"/>
          <p:cNvSpPr txBox="1"/>
          <p:nvPr>
            <p:ph type="title" hasCustomPrompt="1"/>
          </p:nvPr>
        </p:nvSpPr>
        <p:spPr>
          <a:xfrm>
            <a:off x="1206500" y="1270000"/>
            <a:ext cx="9779000" cy="5882273"/>
          </a:xfrm>
          <a:prstGeom prst="rect">
            <a:avLst/>
          </a:prstGeom>
        </p:spPr>
        <p:txBody>
          <a:bodyPr anchor="b"/>
          <a:lstStyle/>
          <a:p>
            <a:pPr/>
            <a:r>
              <a:t>Titolo</a:t>
            </a:r>
          </a:p>
        </p:txBody>
      </p:sp>
      <p:sp>
        <p:nvSpPr>
          <p:cNvPr id="34" name="Corpo livello uno…"/>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Sottotitolo diapositiva</a:t>
            </a:r>
          </a:p>
          <a:p>
            <a:pPr lvl="1"/>
            <a:r>
              <a:t/>
            </a:r>
          </a:p>
          <a:p>
            <a:pPr lvl="2"/>
            <a:r>
              <a:t/>
            </a:r>
          </a:p>
          <a:p>
            <a:pPr lvl="3"/>
            <a:r>
              <a:t/>
            </a:r>
          </a:p>
          <a:p>
            <a:pPr lvl="4"/>
            <a:r>
              <a:t/>
            </a:r>
          </a:p>
        </p:txBody>
      </p:sp>
      <p:sp>
        <p:nvSpPr>
          <p:cNvPr id="35" name="Numero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42" name="Titolo"/>
          <p:cNvSpPr txBox="1"/>
          <p:nvPr>
            <p:ph type="title" hasCustomPrompt="1"/>
          </p:nvPr>
        </p:nvSpPr>
        <p:spPr>
          <a:prstGeom prst="rect">
            <a:avLst/>
          </a:prstGeom>
        </p:spPr>
        <p:txBody>
          <a:bodyPr/>
          <a:lstStyle/>
          <a:p>
            <a:pPr/>
            <a:r>
              <a:t>Titolo</a:t>
            </a:r>
          </a:p>
        </p:txBody>
      </p:sp>
      <p:sp>
        <p:nvSpPr>
          <p:cNvPr id="43" name="Sottotitolo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44" name="Corpo livello uno…"/>
          <p:cNvSpPr txBox="1"/>
          <p:nvPr>
            <p:ph type="body" idx="1" hasCustomPrompt="1"/>
          </p:nvPr>
        </p:nvSpPr>
        <p:spPr>
          <a:prstGeom prst="rect">
            <a:avLst/>
          </a:prstGeom>
        </p:spPr>
        <p:txBody>
          <a:bodyPr/>
          <a:lstStyle/>
          <a:p>
            <a:pPr/>
            <a:r>
              <a:t>Testo elenco puntato diapositiva</a:t>
            </a:r>
          </a:p>
          <a:p>
            <a:pPr lvl="1"/>
            <a:r>
              <a:t/>
            </a:r>
          </a:p>
          <a:p>
            <a:pPr lvl="2"/>
            <a:r>
              <a:t/>
            </a:r>
          </a:p>
          <a:p>
            <a:pPr lvl="3"/>
            <a:r>
              <a:t/>
            </a:r>
          </a:p>
          <a:p>
            <a:pPr lvl="4"/>
            <a:r>
              <a:t/>
            </a:r>
          </a:p>
        </p:txBody>
      </p:sp>
      <p:sp>
        <p:nvSpPr>
          <p:cNvPr id="4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52" name="Corpo livello uno…"/>
          <p:cNvSpPr txBox="1"/>
          <p:nvPr>
            <p:ph type="body" idx="1" hasCustomPrompt="1"/>
          </p:nvPr>
        </p:nvSpPr>
        <p:spPr>
          <a:prstGeom prst="rect">
            <a:avLst/>
          </a:prstGeom>
        </p:spPr>
        <p:txBody>
          <a:bodyPr numCol="2" spcCol="1098550"/>
          <a:lstStyle/>
          <a:p>
            <a:pPr/>
            <a:r>
              <a:t>Testo elenco puntato diapositiva</a:t>
            </a:r>
          </a:p>
          <a:p>
            <a:pPr lvl="1"/>
            <a:r>
              <a:t/>
            </a:r>
          </a:p>
          <a:p>
            <a:pPr lvl="2"/>
            <a:r>
              <a:t/>
            </a:r>
          </a:p>
          <a:p>
            <a:pPr lvl="3"/>
            <a:r>
              <a:t/>
            </a:r>
          </a:p>
          <a:p>
            <a:pPr lvl="4"/>
            <a:r>
              <a:t/>
            </a:r>
          </a:p>
        </p:txBody>
      </p:sp>
      <p:sp>
        <p:nvSpPr>
          <p:cNvPr id="5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60" name="Sottotitolo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61" name="Corpo livello uno…"/>
          <p:cNvSpPr txBox="1"/>
          <p:nvPr>
            <p:ph type="body" sz="half" idx="1" hasCustomPrompt="1"/>
          </p:nvPr>
        </p:nvSpPr>
        <p:spPr>
          <a:xfrm>
            <a:off x="1206500" y="4248504"/>
            <a:ext cx="9779000" cy="8256630"/>
          </a:xfrm>
          <a:prstGeom prst="rect">
            <a:avLst/>
          </a:prstGeom>
        </p:spPr>
        <p:txBody>
          <a:bodyPr/>
          <a:lstStyle/>
          <a:p>
            <a:pPr/>
            <a:r>
              <a:t>Testo elenco puntato diapositiva</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itolo"/>
          <p:cNvSpPr txBox="1"/>
          <p:nvPr>
            <p:ph type="title" hasCustomPrompt="1"/>
          </p:nvPr>
        </p:nvSpPr>
        <p:spPr>
          <a:xfrm>
            <a:off x="1206500" y="1079500"/>
            <a:ext cx="9779000" cy="1435100"/>
          </a:xfrm>
          <a:prstGeom prst="rect">
            <a:avLst/>
          </a:prstGeom>
        </p:spPr>
        <p:txBody>
          <a:bodyPr/>
          <a:lstStyle/>
          <a:p>
            <a:pPr/>
            <a:r>
              <a:t>Titolo</a:t>
            </a:r>
          </a:p>
        </p:txBody>
      </p:sp>
      <p:sp>
        <p:nvSpPr>
          <p:cNvPr id="6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zione">
    <p:spTree>
      <p:nvGrpSpPr>
        <p:cNvPr id="1" name=""/>
        <p:cNvGrpSpPr/>
        <p:nvPr/>
      </p:nvGrpSpPr>
      <p:grpSpPr>
        <a:xfrm>
          <a:off x="0" y="0"/>
          <a:ext cx="0" cy="0"/>
          <a:chOff x="0" y="0"/>
          <a:chExt cx="0" cy="0"/>
        </a:xfrm>
      </p:grpSpPr>
      <p:sp>
        <p:nvSpPr>
          <p:cNvPr id="71" name="Titolo sezion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Titolo sezione</a:t>
            </a:r>
          </a:p>
        </p:txBody>
      </p:sp>
      <p:sp>
        <p:nvSpPr>
          <p:cNvPr id="72" name="Numero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79" name="Titolo"/>
          <p:cNvSpPr txBox="1"/>
          <p:nvPr>
            <p:ph type="title" hasCustomPrompt="1"/>
          </p:nvPr>
        </p:nvSpPr>
        <p:spPr>
          <a:xfrm>
            <a:off x="1206500" y="1079500"/>
            <a:ext cx="21971000" cy="1434949"/>
          </a:xfrm>
          <a:prstGeom prst="rect">
            <a:avLst/>
          </a:prstGeom>
        </p:spPr>
        <p:txBody>
          <a:bodyPr/>
          <a:lstStyle/>
          <a:p>
            <a:pPr/>
            <a:r>
              <a:t>Titolo</a:t>
            </a:r>
          </a:p>
        </p:txBody>
      </p:sp>
      <p:sp>
        <p:nvSpPr>
          <p:cNvPr id="80" name="Sottotitolo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diapositiva</a:t>
            </a:r>
          </a:p>
        </p:txBody>
      </p:sp>
      <p:sp>
        <p:nvSpPr>
          <p:cNvPr id="8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gramma">
    <p:spTree>
      <p:nvGrpSpPr>
        <p:cNvPr id="1" name=""/>
        <p:cNvGrpSpPr/>
        <p:nvPr/>
      </p:nvGrpSpPr>
      <p:grpSpPr>
        <a:xfrm>
          <a:off x="0" y="0"/>
          <a:ext cx="0" cy="0"/>
          <a:chOff x="0" y="0"/>
          <a:chExt cx="0" cy="0"/>
        </a:xfrm>
      </p:grpSpPr>
      <p:sp>
        <p:nvSpPr>
          <p:cNvPr id="88" name="Titolo programma"/>
          <p:cNvSpPr txBox="1"/>
          <p:nvPr>
            <p:ph type="title" hasCustomPrompt="1"/>
          </p:nvPr>
        </p:nvSpPr>
        <p:spPr>
          <a:xfrm>
            <a:off x="1206500" y="1079500"/>
            <a:ext cx="21971000" cy="1435100"/>
          </a:xfrm>
          <a:prstGeom prst="rect">
            <a:avLst/>
          </a:prstGeom>
        </p:spPr>
        <p:txBody>
          <a:bodyPr/>
          <a:lstStyle/>
          <a:p>
            <a:pPr/>
            <a:r>
              <a:t>Titolo programma</a:t>
            </a:r>
          </a:p>
        </p:txBody>
      </p:sp>
      <p:sp>
        <p:nvSpPr>
          <p:cNvPr id="89" name="Sottotitolo programm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Sottotitolo programma</a:t>
            </a:r>
          </a:p>
        </p:txBody>
      </p:sp>
      <p:sp>
        <p:nvSpPr>
          <p:cNvPr id="90" name="Corpo livello uno…"/>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Argomenti del programma</a:t>
            </a:r>
          </a:p>
          <a:p>
            <a:pPr lvl="1"/>
            <a:r>
              <a:t/>
            </a:r>
          </a:p>
          <a:p>
            <a:pPr lvl="2"/>
            <a:r>
              <a:t/>
            </a:r>
          </a:p>
          <a:p>
            <a:pPr lvl="3"/>
            <a:r>
              <a:t/>
            </a:r>
          </a:p>
          <a:p>
            <a:pPr lvl="4"/>
            <a:r>
              <a:t/>
            </a:r>
          </a:p>
        </p:txBody>
      </p:sp>
      <p:sp>
        <p:nvSpPr>
          <p:cNvPr id="9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Titolo</a:t>
            </a:r>
          </a:p>
        </p:txBody>
      </p:sp>
      <p:sp>
        <p:nvSpPr>
          <p:cNvPr id="3" name="Corpo livello uno…"/>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Testo elenco puntato diapositiva</a:t>
            </a:r>
          </a:p>
          <a:p>
            <a:pPr lvl="1"/>
            <a:r>
              <a:t/>
            </a:r>
          </a:p>
          <a:p>
            <a:pPr lvl="2"/>
            <a:r>
              <a:t/>
            </a:r>
          </a:p>
          <a:p>
            <a:pPr lvl="3"/>
            <a:r>
              <a:t/>
            </a:r>
          </a:p>
          <a:p>
            <a:pPr lvl="4"/>
            <a:r>
              <a:t/>
            </a:r>
          </a:p>
        </p:txBody>
      </p:sp>
      <p:sp>
        <p:nvSpPr>
          <p:cNvPr id="4" name="Numero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tif"/><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png"/><Relationship Id="rId3"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gif"/><Relationship Id="rId3" Type="http://schemas.openxmlformats.org/officeDocument/2006/relationships/image" Target="../media/image13.png"/><Relationship Id="rId4" Type="http://schemas.openxmlformats.org/officeDocument/2006/relationships/image" Target="../media/image2.gif"/><Relationship Id="rId5" Type="http://schemas.openxmlformats.org/officeDocument/2006/relationships/image" Target="../media/image3.gif"/><Relationship Id="rId6" Type="http://schemas.openxmlformats.org/officeDocument/2006/relationships/image" Target="../media/image5.jpeg"/><Relationship Id="rId7" Type="http://schemas.openxmlformats.org/officeDocument/2006/relationships/video" Target="../media/media1.mp4"/><Relationship Id="rId8" Type="http://schemas.microsoft.com/office/2007/relationships/media" Target="../media/media1.mp4"/><Relationship Id="rId9" Type="http://schemas.openxmlformats.org/officeDocument/2006/relationships/image" Target="../media/image1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1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gif"/><Relationship Id="rId3" Type="http://schemas.openxmlformats.org/officeDocument/2006/relationships/image" Target="../media/image5.gif"/><Relationship Id="rId4" Type="http://schemas.openxmlformats.org/officeDocument/2006/relationships/image" Target="../media/image6.gif"/><Relationship Id="rId5" Type="http://schemas.openxmlformats.org/officeDocument/2006/relationships/image" Target="../media/image7.gif"/><Relationship Id="rId6" Type="http://schemas.openxmlformats.org/officeDocument/2006/relationships/image" Target="../media/image8.g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png"/><Relationship Id="rId3" Type="http://schemas.openxmlformats.org/officeDocument/2006/relationships/video" Target="../media/media4.mp4"/><Relationship Id="rId4" Type="http://schemas.microsoft.com/office/2007/relationships/media" Target="../media/media4.mp4"/><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video" Target="../media/media5.mp4"/><Relationship Id="rId8" Type="http://schemas.microsoft.com/office/2007/relationships/media" Target="../media/media5.mp4"/><Relationship Id="rId9" Type="http://schemas.openxmlformats.org/officeDocument/2006/relationships/image" Target="../media/image2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gif"/><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OATo/UniGe Synergy - Integrating Observations and AI: Transformative Approaches for Unraveling Solar Activity"/>
          <p:cNvSpPr txBox="1"/>
          <p:nvPr>
            <p:ph type="title" idx="4294967295"/>
          </p:nvPr>
        </p:nvSpPr>
        <p:spPr>
          <a:xfrm>
            <a:off x="635000" y="2574991"/>
            <a:ext cx="23114000" cy="4648201"/>
          </a:xfrm>
          <a:prstGeom prst="rect">
            <a:avLst/>
          </a:prstGeom>
        </p:spPr>
        <p:txBody>
          <a:bodyPr anchor="ctr"/>
          <a:lstStyle>
            <a:lvl1pPr algn="ctr">
              <a:defRPr spc="-144" sz="7200"/>
            </a:lvl1pPr>
          </a:lstStyle>
          <a:p>
            <a:pPr/>
            <a:r>
              <a:t>OATo/UniGe Synergy - Integrating Observations and AI: Transformative Approaches for Unraveling Solar Activity</a:t>
            </a:r>
          </a:p>
        </p:txBody>
      </p:sp>
      <p:sp>
        <p:nvSpPr>
          <p:cNvPr id="174" name="D. Telloni1 &amp; S. Guastavino2…"/>
          <p:cNvSpPr txBox="1"/>
          <p:nvPr>
            <p:ph type="body" sz="quarter" idx="4294967295"/>
          </p:nvPr>
        </p:nvSpPr>
        <p:spPr>
          <a:xfrm>
            <a:off x="635000" y="7223190"/>
            <a:ext cx="23114000" cy="1905001"/>
          </a:xfrm>
          <a:prstGeom prst="rect">
            <a:avLst/>
          </a:prstGeom>
        </p:spPr>
        <p:txBody>
          <a:bodyPr anchor="ctr"/>
          <a:lstStyle/>
          <a:p>
            <a:pPr marL="0" indent="0" algn="ctr" defTabSz="825500">
              <a:spcBef>
                <a:spcPts val="0"/>
              </a:spcBef>
              <a:buSzTx/>
              <a:buNone/>
              <a:defRPr sz="3600"/>
            </a:pPr>
            <a:r>
              <a:t>D. Telloni</a:t>
            </a:r>
            <a:r>
              <a:rPr baseline="31999"/>
              <a:t>1</a:t>
            </a:r>
            <a:r>
              <a:t> &amp; S. Guastavino</a:t>
            </a:r>
            <a:r>
              <a:rPr baseline="31999"/>
              <a:t>2</a:t>
            </a:r>
          </a:p>
          <a:p>
            <a:pPr marL="0" indent="0" algn="ctr" defTabSz="825500">
              <a:spcBef>
                <a:spcPts val="0"/>
              </a:spcBef>
              <a:buSzTx/>
              <a:buNone/>
              <a:defRPr sz="3600"/>
            </a:pPr>
            <a:r>
              <a:rPr baseline="31999"/>
              <a:t>1</a:t>
            </a:r>
            <a:r>
              <a:t>National Institute for Astrophysics - Astrophysical Observatory of Torino, I-10025 Pino Torinese, Italy</a:t>
            </a:r>
          </a:p>
          <a:p>
            <a:pPr marL="0" indent="0" algn="ctr" defTabSz="825500">
              <a:spcBef>
                <a:spcPts val="0"/>
              </a:spcBef>
              <a:buSzTx/>
              <a:buNone/>
              <a:defRPr sz="3600"/>
            </a:pPr>
            <a:r>
              <a:rPr baseline="31999"/>
              <a:t>2</a:t>
            </a:r>
            <a:r>
              <a:t>University of Genova - Department of Mathematics, I-16146 Genova, Italy</a:t>
            </a:r>
          </a:p>
        </p:txBody>
      </p:sp>
      <p:sp>
        <p:nvSpPr>
          <p:cNvPr id="175" name="AI in Astronomy Workshop - May 21, 2025"/>
          <p:cNvSpPr txBox="1"/>
          <p:nvPr/>
        </p:nvSpPr>
        <p:spPr>
          <a:xfrm>
            <a:off x="635000" y="11859862"/>
            <a:ext cx="23114000" cy="63697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825500">
              <a:lnSpc>
                <a:spcPct val="90000"/>
              </a:lnSpc>
              <a:defRPr b="1" sz="3600">
                <a:solidFill>
                  <a:srgbClr val="000000"/>
                </a:solidFill>
              </a:defRPr>
            </a:lvl1pPr>
          </a:lstStyle>
          <a:p>
            <a:pPr/>
            <a:r>
              <a:t>AI in Astronomy Workshop - May 21, 2025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
        <p:nvSpPr>
          <p:cNvPr id="321"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322" name="10/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10/10</a:t>
            </a:r>
          </a:p>
        </p:txBody>
      </p:sp>
      <p:sp>
        <p:nvSpPr>
          <p:cNvPr id="323"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324"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
        <p:nvSpPr>
          <p:cNvPr id="325" name="That’s all…"/>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That’s all…</a:t>
            </a:r>
          </a:p>
        </p:txBody>
      </p:sp>
      <p:sp>
        <p:nvSpPr>
          <p:cNvPr id="326" name="…and let’s move on to the more AI-focused and Space-Weather-oriented talk by Sabrina"/>
          <p:cNvSpPr txBox="1"/>
          <p:nvPr/>
        </p:nvSpPr>
        <p:spPr>
          <a:xfrm>
            <a:off x="635000" y="6768581"/>
            <a:ext cx="23114000" cy="16527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…and let’s move on to the more AI-focused and Space-Weather-oriented talk by Sabrina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178"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
        <p:nvSpPr>
          <p:cNvPr id="179" name="Space weather"/>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Space weather</a:t>
            </a:r>
          </a:p>
        </p:txBody>
      </p:sp>
      <p:sp>
        <p:nvSpPr>
          <p:cNvPr id="180"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
        <p:nvSpPr>
          <p:cNvPr id="181"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182" name="2/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2/10</a:t>
            </a:r>
          </a:p>
        </p:txBody>
      </p:sp>
      <p:pic>
        <p:nvPicPr>
          <p:cNvPr id="183" name="Immagine" descr="Immagine"/>
          <p:cNvPicPr>
            <a:picLocks noChangeAspect="1"/>
          </p:cNvPicPr>
          <p:nvPr/>
        </p:nvPicPr>
        <p:blipFill>
          <a:blip r:embed="rId2">
            <a:extLst/>
          </a:blip>
          <a:stretch>
            <a:fillRect/>
          </a:stretch>
        </p:blipFill>
        <p:spPr>
          <a:xfrm>
            <a:off x="635000" y="2654300"/>
            <a:ext cx="6680200" cy="4445000"/>
          </a:xfrm>
          <a:prstGeom prst="rect">
            <a:avLst/>
          </a:prstGeom>
          <a:ln w="12700">
            <a:miter lim="400000"/>
          </a:ln>
        </p:spPr>
      </p:pic>
      <p:sp>
        <p:nvSpPr>
          <p:cNvPr id="184" name="A massive 9-hr blackout leaves millions of people without power in Québec (Canada) in 1989"/>
          <p:cNvSpPr txBox="1"/>
          <p:nvPr/>
        </p:nvSpPr>
        <p:spPr>
          <a:xfrm>
            <a:off x="635000" y="2653598"/>
            <a:ext cx="6680200" cy="11274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FFFFFF"/>
                </a:solidFill>
              </a:defRPr>
            </a:pPr>
            <a:r>
              <a:t>A massive 9-hr </a:t>
            </a:r>
            <a:r>
              <a:rPr b="1"/>
              <a:t>blackout</a:t>
            </a:r>
            <a:r>
              <a:t> leaves millions of people without power in Québec (Canada) in 1989</a:t>
            </a:r>
          </a:p>
        </p:txBody>
      </p:sp>
      <p:sp>
        <p:nvSpPr>
          <p:cNvPr id="185" name="GPS signals are disrupted and magnetic compasses start pointing to a different location"/>
          <p:cNvSpPr txBox="1"/>
          <p:nvPr/>
        </p:nvSpPr>
        <p:spPr>
          <a:xfrm>
            <a:off x="13462000" y="2653582"/>
            <a:ext cx="1674274" cy="34537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rPr b="1"/>
              <a:t>GPS signals</a:t>
            </a:r>
            <a:r>
              <a:t> are disrupted and magnetic compasses start pointing to a different location</a:t>
            </a:r>
          </a:p>
        </p:txBody>
      </p:sp>
      <p:pic>
        <p:nvPicPr>
          <p:cNvPr id="186" name="Immagine" descr="Immagine"/>
          <p:cNvPicPr>
            <a:picLocks noChangeAspect="1"/>
          </p:cNvPicPr>
          <p:nvPr/>
        </p:nvPicPr>
        <p:blipFill>
          <a:blip r:embed="rId3">
            <a:extLst/>
          </a:blip>
          <a:stretch>
            <a:fillRect/>
          </a:stretch>
        </p:blipFill>
        <p:spPr>
          <a:xfrm>
            <a:off x="7552387" y="2660497"/>
            <a:ext cx="5905501" cy="3543301"/>
          </a:xfrm>
          <a:prstGeom prst="rect">
            <a:avLst/>
          </a:prstGeom>
          <a:ln w="12700">
            <a:miter lim="400000"/>
          </a:ln>
        </p:spPr>
      </p:pic>
      <p:pic>
        <p:nvPicPr>
          <p:cNvPr id="187" name="Immagine" descr="Immagine"/>
          <p:cNvPicPr>
            <a:picLocks noChangeAspect="1"/>
          </p:cNvPicPr>
          <p:nvPr/>
        </p:nvPicPr>
        <p:blipFill>
          <a:blip r:embed="rId4">
            <a:extLst/>
          </a:blip>
          <a:srcRect l="0" t="0" r="0" b="240"/>
          <a:stretch>
            <a:fillRect/>
          </a:stretch>
        </p:blipFill>
        <p:spPr>
          <a:xfrm>
            <a:off x="628650" y="7340600"/>
            <a:ext cx="6680201" cy="4442744"/>
          </a:xfrm>
          <a:prstGeom prst="rect">
            <a:avLst/>
          </a:prstGeom>
          <a:ln w="12700">
            <a:miter lim="400000"/>
          </a:ln>
        </p:spPr>
      </p:pic>
      <p:pic>
        <p:nvPicPr>
          <p:cNvPr id="188" name="Immagine" descr="Immagine"/>
          <p:cNvPicPr>
            <a:picLocks noChangeAspect="1"/>
          </p:cNvPicPr>
          <p:nvPr/>
        </p:nvPicPr>
        <p:blipFill>
          <a:blip r:embed="rId5">
            <a:extLst/>
          </a:blip>
          <a:stretch>
            <a:fillRect/>
          </a:stretch>
        </p:blipFill>
        <p:spPr>
          <a:xfrm>
            <a:off x="7552387" y="6445097"/>
            <a:ext cx="4572001" cy="6096001"/>
          </a:xfrm>
          <a:prstGeom prst="rect">
            <a:avLst/>
          </a:prstGeom>
          <a:ln w="12700">
            <a:miter lim="400000"/>
          </a:ln>
        </p:spPr>
      </p:pic>
      <p:sp>
        <p:nvSpPr>
          <p:cNvPr id="189" name="The aurore are being spotted as far south as Torino as on October 11, 2024!"/>
          <p:cNvSpPr txBox="1"/>
          <p:nvPr/>
        </p:nvSpPr>
        <p:spPr>
          <a:xfrm>
            <a:off x="12126373" y="6444396"/>
            <a:ext cx="3009901" cy="14597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The </a:t>
            </a:r>
            <a:r>
              <a:rPr b="1"/>
              <a:t>aurore</a:t>
            </a:r>
            <a:r>
              <a:t> are being spotted as far south as Torino as on October 11, 2024!</a:t>
            </a:r>
          </a:p>
        </p:txBody>
      </p:sp>
      <p:sp>
        <p:nvSpPr>
          <p:cNvPr id="190" name="Communications are disrupted between the…"/>
          <p:cNvSpPr txBox="1"/>
          <p:nvPr/>
        </p:nvSpPr>
        <p:spPr>
          <a:xfrm>
            <a:off x="635000" y="7339898"/>
            <a:ext cx="6680200" cy="7950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rPr b="1"/>
              <a:t>Communications</a:t>
            </a:r>
            <a:r>
              <a:t> are disrupted between the </a:t>
            </a:r>
          </a:p>
          <a:p>
            <a:pPr algn="l">
              <a:lnSpc>
                <a:spcPct val="90000"/>
              </a:lnSpc>
              <a:defRPr>
                <a:solidFill>
                  <a:srgbClr val="000000"/>
                </a:solidFill>
              </a:defRPr>
            </a:pPr>
            <a:r>
              <a:t>ground- and space-based infrastructures</a:t>
            </a:r>
          </a:p>
        </p:txBody>
      </p:sp>
      <p:sp>
        <p:nvSpPr>
          <p:cNvPr id="191" name="…but to the Sun! Space Weather is a branch of science that focuses on the study of the dynamic interaction between eruptive events at the Sun and the terrestrial environment"/>
          <p:cNvSpPr txBox="1"/>
          <p:nvPr/>
        </p:nvSpPr>
        <p:spPr>
          <a:xfrm>
            <a:off x="12369800" y="9417210"/>
            <a:ext cx="3365500" cy="31238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a:solidFill>
                  <a:srgbClr val="000000"/>
                </a:solidFill>
              </a:defRPr>
            </a:pPr>
            <a:r>
              <a:t>…but to the Sun! </a:t>
            </a:r>
            <a:r>
              <a:rPr b="1"/>
              <a:t>Space Weather</a:t>
            </a:r>
            <a:r>
              <a:t> is a branch of science that focuses on the study of the dynamic i</a:t>
            </a:r>
            <a:r>
              <a:rPr b="1"/>
              <a:t>nteraction between</a:t>
            </a:r>
            <a:r>
              <a:t> eruptive events at </a:t>
            </a:r>
            <a:r>
              <a:rPr b="1"/>
              <a:t>the Sun and the terrestrial environment</a:t>
            </a:r>
          </a:p>
        </p:txBody>
      </p:sp>
      <p:pic>
        <p:nvPicPr>
          <p:cNvPr id="192" name="Immagine" descr="Immagine"/>
          <p:cNvPicPr>
            <a:picLocks noChangeAspect="1"/>
          </p:cNvPicPr>
          <p:nvPr/>
        </p:nvPicPr>
        <p:blipFill>
          <a:blip r:embed="rId6">
            <a:extLst/>
          </a:blip>
          <a:stretch>
            <a:fillRect/>
          </a:stretch>
        </p:blipFill>
        <p:spPr>
          <a:xfrm>
            <a:off x="15976600" y="6749898"/>
            <a:ext cx="7772400" cy="5791201"/>
          </a:xfrm>
          <a:prstGeom prst="rect">
            <a:avLst/>
          </a:prstGeom>
          <a:ln w="12700">
            <a:miter lim="400000"/>
          </a:ln>
        </p:spPr>
      </p:pic>
      <p:sp>
        <p:nvSpPr>
          <p:cNvPr id="193" name="This is neither due to earthquakes, tornadoes, nor even alien invasions…"/>
          <p:cNvSpPr txBox="1"/>
          <p:nvPr/>
        </p:nvSpPr>
        <p:spPr>
          <a:xfrm>
            <a:off x="15379700" y="2653537"/>
            <a:ext cx="8369300" cy="7963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a:solidFill>
                  <a:srgbClr val="000000"/>
                </a:solidFill>
              </a:defRPr>
            </a:pPr>
            <a:r>
              <a:t>This is neither due to </a:t>
            </a:r>
            <a:r>
              <a:rPr b="1"/>
              <a:t>earthquakes</a:t>
            </a:r>
            <a:r>
              <a:t>, </a:t>
            </a:r>
            <a:r>
              <a:rPr b="1"/>
              <a:t>tornadoes</a:t>
            </a:r>
            <a:r>
              <a:t>, nor even </a:t>
            </a:r>
            <a:r>
              <a:rPr b="1"/>
              <a:t>alien invasions</a:t>
            </a:r>
            <a:r>
              <a:t>…</a:t>
            </a:r>
          </a:p>
        </p:txBody>
      </p:sp>
      <p:pic>
        <p:nvPicPr>
          <p:cNvPr id="194" name="plot.jpg" descr="plot.jpg"/>
          <p:cNvPicPr>
            <a:picLocks noChangeAspect="1"/>
          </p:cNvPicPr>
          <p:nvPr/>
        </p:nvPicPr>
        <p:blipFill>
          <a:blip r:embed="rId7">
            <a:extLst/>
          </a:blip>
          <a:stretch>
            <a:fillRect/>
          </a:stretch>
        </p:blipFill>
        <p:spPr>
          <a:xfrm>
            <a:off x="21187156" y="3454400"/>
            <a:ext cx="2393187" cy="3048000"/>
          </a:xfrm>
          <a:prstGeom prst="rect">
            <a:avLst/>
          </a:prstGeom>
          <a:ln w="12700">
            <a:miter lim="400000"/>
          </a:ln>
        </p:spPr>
      </p:pic>
      <p:pic>
        <p:nvPicPr>
          <p:cNvPr id="195" name="plot.jpg" descr="plot.jpg"/>
          <p:cNvPicPr>
            <a:picLocks noChangeAspect="1"/>
          </p:cNvPicPr>
          <p:nvPr/>
        </p:nvPicPr>
        <p:blipFill>
          <a:blip r:embed="rId8">
            <a:extLst/>
          </a:blip>
          <a:stretch>
            <a:fillRect/>
          </a:stretch>
        </p:blipFill>
        <p:spPr>
          <a:xfrm>
            <a:off x="15548356" y="3454400"/>
            <a:ext cx="2577873" cy="3048000"/>
          </a:xfrm>
          <a:prstGeom prst="rect">
            <a:avLst/>
          </a:prstGeom>
          <a:ln w="12700">
            <a:miter lim="400000"/>
          </a:ln>
        </p:spPr>
      </p:pic>
      <p:pic>
        <p:nvPicPr>
          <p:cNvPr id="196" name="plot.jpg" descr="plot.jpg"/>
          <p:cNvPicPr>
            <a:picLocks noChangeAspect="1"/>
          </p:cNvPicPr>
          <p:nvPr/>
        </p:nvPicPr>
        <p:blipFill>
          <a:blip r:embed="rId9">
            <a:extLst/>
          </a:blip>
          <a:stretch>
            <a:fillRect/>
          </a:stretch>
        </p:blipFill>
        <p:spPr>
          <a:xfrm>
            <a:off x="18126456" y="3454400"/>
            <a:ext cx="3063512" cy="3048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9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9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9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5" fill="hold">
                                  <p:stCondLst>
                                    <p:cond delay="0"/>
                                  </p:stCondLst>
                                  <p:iterate type="el" backwards="0">
                                    <p:tmAbs val="0"/>
                                  </p:iterate>
                                  <p:childTnLst>
                                    <p:set>
                                      <p:cBhvr>
                                        <p:cTn id="19" fill="hold"/>
                                        <p:tgtEl>
                                          <p:spTgt spid="191"/>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P build="whole" bldLvl="1" animBg="1" rev="0" advAuto="0" spid="195" grpId="2"/>
      <p:bldP build="whole" bldLvl="1" animBg="1" rev="0" advAuto="0" spid="194" grpId="4"/>
      <p:bldP build="whole" bldLvl="1" animBg="1" rev="0" advAuto="0" spid="196" grpId="3"/>
      <p:bldP build="whole" bldLvl="1" animBg="1" rev="0" advAuto="0" spid="191" grpId="5"/>
      <p:bldP build="whole" bldLvl="1" animBg="1" rev="0" advAuto="0" spid="192" grpId="6"/>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199"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
        <p:nvSpPr>
          <p:cNvPr id="200" name="OATo-UniGe joint collaboration"/>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OATo-UniGe joint collaboration</a:t>
            </a:r>
          </a:p>
        </p:txBody>
      </p:sp>
      <p:sp>
        <p:nvSpPr>
          <p:cNvPr id="201"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
        <p:nvSpPr>
          <p:cNvPr id="202"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203" name="3/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3/10</a:t>
            </a:r>
          </a:p>
        </p:txBody>
      </p:sp>
      <p:sp>
        <p:nvSpPr>
          <p:cNvPr id="204" name="The collaboration between the Solar Physics group at the Astrophysical Observatory of Torino (OATo) and the Methods for Image and Data Analysis (MIDA) group from the Department of Mathematics at the University of Genova focuses on advancing Space Weather"/>
          <p:cNvSpPr txBox="1"/>
          <p:nvPr/>
        </p:nvSpPr>
        <p:spPr>
          <a:xfrm>
            <a:off x="635000" y="2654300"/>
            <a:ext cx="3949700" cy="37902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lnSpc>
                <a:spcPct val="90000"/>
              </a:lnSpc>
              <a:defRPr>
                <a:solidFill>
                  <a:srgbClr val="000000"/>
                </a:solidFill>
              </a:defRPr>
            </a:pPr>
            <a:r>
              <a:t>The collaboration between the </a:t>
            </a:r>
            <a:r>
              <a:rPr b="1"/>
              <a:t>Solar Physics group</a:t>
            </a:r>
            <a:r>
              <a:t> at the Astrophysical Observatory of Torino (OATo) and the </a:t>
            </a:r>
            <a:r>
              <a:rPr b="1"/>
              <a:t>Methods for Image and Data Analysis</a:t>
            </a:r>
            <a:r>
              <a:t> (MIDA) </a:t>
            </a:r>
            <a:r>
              <a:rPr b="1"/>
              <a:t>group</a:t>
            </a:r>
            <a:r>
              <a:t> from the Department of Mathematics at the University of Genova focuses on advancing Space Weather research</a:t>
            </a:r>
          </a:p>
        </p:txBody>
      </p:sp>
      <p:sp>
        <p:nvSpPr>
          <p:cNvPr id="205" name="MIDA contributes expertise in advanced mathematical and computational techniques, especially in Artificial Intelligence (AI), while OATo brings deep knowledge of solar physics, particularly the physical processes driving solar eruptive events and regulat"/>
          <p:cNvSpPr txBox="1"/>
          <p:nvPr/>
        </p:nvSpPr>
        <p:spPr>
          <a:xfrm>
            <a:off x="635000" y="7044227"/>
            <a:ext cx="3949700" cy="37888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lnSpc>
                <a:spcPct val="90000"/>
              </a:lnSpc>
              <a:defRPr>
                <a:solidFill>
                  <a:srgbClr val="000000"/>
                </a:solidFill>
              </a:defRPr>
            </a:pPr>
            <a:r>
              <a:t>MIDA contributes expertise in </a:t>
            </a:r>
            <a:r>
              <a:rPr b="1"/>
              <a:t>advanced mathematical and computational techniques</a:t>
            </a:r>
            <a:r>
              <a:t>, especially in Artificial Intelligence (AI), while OATo brings deep </a:t>
            </a:r>
            <a:r>
              <a:rPr b="1"/>
              <a:t>knowledge of solar physics</a:t>
            </a:r>
            <a:r>
              <a:t>, particularly the physical processes driving solar eruptive events and regulating their evolution</a:t>
            </a:r>
          </a:p>
        </p:txBody>
      </p:sp>
      <p:pic>
        <p:nvPicPr>
          <p:cNvPr id="206" name="Immagine" descr="Immagine"/>
          <p:cNvPicPr>
            <a:picLocks noChangeAspect="1"/>
          </p:cNvPicPr>
          <p:nvPr/>
        </p:nvPicPr>
        <p:blipFill>
          <a:blip r:embed="rId2">
            <a:extLst/>
          </a:blip>
          <a:stretch>
            <a:fillRect/>
          </a:stretch>
        </p:blipFill>
        <p:spPr>
          <a:xfrm>
            <a:off x="4829175" y="2654300"/>
            <a:ext cx="14725509" cy="8178800"/>
          </a:xfrm>
          <a:prstGeom prst="rect">
            <a:avLst/>
          </a:prstGeom>
          <a:ln w="12700">
            <a:miter lim="400000"/>
          </a:ln>
        </p:spPr>
      </p:pic>
      <p:sp>
        <p:nvSpPr>
          <p:cNvPr id="207" name="There are basically two approaches to predicting Space Weather events: 1) physical models (computer demanding that fail to capture all the physical processes involved) and 2) AI models (often seen as “black boxes”). Integrating the two approaches (exactl"/>
          <p:cNvSpPr txBox="1"/>
          <p:nvPr/>
        </p:nvSpPr>
        <p:spPr>
          <a:xfrm>
            <a:off x="4832350" y="11073269"/>
            <a:ext cx="14719300" cy="1462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a:solidFill>
                  <a:srgbClr val="000000"/>
                </a:solidFill>
              </a:defRPr>
            </a:pPr>
            <a:r>
              <a:t>There are basically two approaches to predicting Space Weather events: 1) </a:t>
            </a:r>
            <a:r>
              <a:rPr b="1"/>
              <a:t>physical models</a:t>
            </a:r>
            <a:r>
              <a:t> (computer demanding that fail to capture all the physical processes involved) and 2) </a:t>
            </a:r>
            <a:r>
              <a:rPr b="1"/>
              <a:t>AI models</a:t>
            </a:r>
            <a:r>
              <a:t> (often seen as “black boxes”). Integrating the two approaches (exactly what the OATO/UniGe synergy aims to do) leads to so-called </a:t>
            </a:r>
            <a:r>
              <a:rPr b="1"/>
              <a:t>physics-based AI models</a:t>
            </a:r>
            <a:r>
              <a:t> (see </a:t>
            </a:r>
            <a:r>
              <a:rPr b="1" u="sng">
                <a:solidFill>
                  <a:srgbClr val="0433FF"/>
                </a:solidFill>
              </a:rPr>
              <a:t>Guastavino, S., et al. 2023, ApJ, 954, 151</a:t>
            </a:r>
            <a:r>
              <a:t>) </a:t>
            </a:r>
          </a:p>
        </p:txBody>
      </p:sp>
      <p:sp>
        <p:nvSpPr>
          <p:cNvPr id="208" name="Joint OATO/UniGe Projects:…"/>
          <p:cNvSpPr txBox="1"/>
          <p:nvPr/>
        </p:nvSpPr>
        <p:spPr>
          <a:xfrm>
            <a:off x="19786600" y="2654300"/>
            <a:ext cx="3962400" cy="3790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rPr b="1"/>
              <a:t>Joint OATO/UniGe Projects</a:t>
            </a:r>
            <a:r>
              <a:t>:</a:t>
            </a:r>
          </a:p>
          <a:p>
            <a:pPr marL="444500" indent="-444500" algn="l">
              <a:lnSpc>
                <a:spcPct val="90000"/>
              </a:lnSpc>
              <a:buSzPct val="100000"/>
              <a:buAutoNum type="arabicParenR" startAt="1"/>
              <a:defRPr>
                <a:solidFill>
                  <a:srgbClr val="000000"/>
                </a:solidFill>
              </a:defRPr>
            </a:pPr>
            <a:r>
              <a:t>ESA Space Weather European Network (</a:t>
            </a:r>
            <a:r>
              <a:rPr b="1"/>
              <a:t>SWESNET</a:t>
            </a:r>
            <a:r>
              <a:t>)</a:t>
            </a:r>
          </a:p>
          <a:p>
            <a:pPr marL="444500" indent="-444500" algn="l">
              <a:lnSpc>
                <a:spcPct val="90000"/>
              </a:lnSpc>
              <a:buSzPct val="100000"/>
              <a:buAutoNum type="arabicParenR" startAt="1"/>
              <a:defRPr>
                <a:solidFill>
                  <a:srgbClr val="000000"/>
                </a:solidFill>
              </a:defRPr>
            </a:pPr>
            <a:r>
              <a:rPr b="1"/>
              <a:t>AIxtreme</a:t>
            </a:r>
            <a:r>
              <a:t> project, funded by Fondazione Compagnia di San Paolo and Fondazione Cassa Depositi e Prestiti (CDP)</a:t>
            </a:r>
          </a:p>
          <a:p>
            <a:pPr marL="444500" indent="-444500" algn="l">
              <a:lnSpc>
                <a:spcPct val="90000"/>
              </a:lnSpc>
              <a:buSzPct val="100000"/>
              <a:buAutoNum type="arabicParenR" startAt="1"/>
              <a:defRPr>
                <a:solidFill>
                  <a:srgbClr val="000000"/>
                </a:solidFill>
              </a:defRPr>
            </a:pPr>
            <a:r>
              <a:t>ASI/MUR </a:t>
            </a:r>
            <a:r>
              <a:rPr b="1"/>
              <a:t>Space It Up!</a:t>
            </a:r>
          </a:p>
        </p:txBody>
      </p:sp>
      <p:pic>
        <p:nvPicPr>
          <p:cNvPr id="209" name="drag.png" descr="drag.png"/>
          <p:cNvPicPr>
            <a:picLocks noChangeAspect="1"/>
          </p:cNvPicPr>
          <p:nvPr/>
        </p:nvPicPr>
        <p:blipFill>
          <a:blip r:embed="rId3">
            <a:extLst/>
          </a:blip>
          <a:stretch>
            <a:fillRect/>
          </a:stretch>
        </p:blipFill>
        <p:spPr>
          <a:xfrm>
            <a:off x="20046950" y="7214331"/>
            <a:ext cx="3441700" cy="53213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4"/>
      <p:bldP build="whole" bldLvl="1" animBg="1" rev="0" advAuto="0" spid="208" grpId="5"/>
      <p:bldP build="whole" bldLvl="1" animBg="1" rev="0" advAuto="0" spid="209" grpId="2"/>
      <p:bldP build="whole" bldLvl="1" animBg="1" rev="0" advAuto="0" spid="204" grpId="3"/>
      <p:bldP build="whole" bldLvl="1" animBg="1" rev="0" advAuto="0" spid="207"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212"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
        <p:nvSpPr>
          <p:cNvPr id="213"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214" name="4/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4/10</a:t>
            </a:r>
          </a:p>
        </p:txBody>
      </p:sp>
      <p:pic>
        <p:nvPicPr>
          <p:cNvPr id="215" name="video.gif" descr="video.gif"/>
          <p:cNvPicPr>
            <a:picLocks noChangeAspect="0"/>
          </p:cNvPicPr>
          <p:nvPr/>
        </p:nvPicPr>
        <p:blipFill>
          <a:blip r:embed="rId2">
            <a:extLst/>
          </a:blip>
          <a:stretch>
            <a:fillRect/>
          </a:stretch>
        </p:blipFill>
        <p:spPr>
          <a:xfrm>
            <a:off x="7051331" y="7732297"/>
            <a:ext cx="6667501" cy="5051138"/>
          </a:xfrm>
          <a:prstGeom prst="rect">
            <a:avLst/>
          </a:prstGeom>
          <a:ln w="12700">
            <a:miter lim="400000"/>
          </a:ln>
        </p:spPr>
      </p:pic>
      <p:sp>
        <p:nvSpPr>
          <p:cNvPr id="216" name="The solar corona and the solar wind"/>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The solar corona and the solar wind</a:t>
            </a:r>
          </a:p>
        </p:txBody>
      </p:sp>
      <p:pic>
        <p:nvPicPr>
          <p:cNvPr id="217" name="plot.pbm" descr="plot.pbm"/>
          <p:cNvPicPr>
            <a:picLocks noChangeAspect="1"/>
          </p:cNvPicPr>
          <p:nvPr/>
        </p:nvPicPr>
        <p:blipFill>
          <a:blip r:embed="rId3">
            <a:extLst/>
          </a:blip>
          <a:stretch>
            <a:fillRect/>
          </a:stretch>
        </p:blipFill>
        <p:spPr>
          <a:xfrm>
            <a:off x="7048500" y="2657398"/>
            <a:ext cx="6667500" cy="4947385"/>
          </a:xfrm>
          <a:prstGeom prst="rect">
            <a:avLst/>
          </a:prstGeom>
          <a:ln w="12700">
            <a:miter lim="400000"/>
          </a:ln>
        </p:spPr>
      </p:pic>
      <p:pic>
        <p:nvPicPr>
          <p:cNvPr id="218" name="video.gif" descr="video.gif"/>
          <p:cNvPicPr>
            <a:picLocks noChangeAspect="0"/>
          </p:cNvPicPr>
          <p:nvPr/>
        </p:nvPicPr>
        <p:blipFill>
          <a:blip r:embed="rId4">
            <a:extLst/>
          </a:blip>
          <a:stretch>
            <a:fillRect/>
          </a:stretch>
        </p:blipFill>
        <p:spPr>
          <a:xfrm>
            <a:off x="635000" y="2660497"/>
            <a:ext cx="6172200" cy="3471864"/>
          </a:xfrm>
          <a:prstGeom prst="rect">
            <a:avLst/>
          </a:prstGeom>
          <a:ln w="12700">
            <a:miter lim="400000"/>
          </a:ln>
        </p:spPr>
      </p:pic>
      <p:pic>
        <p:nvPicPr>
          <p:cNvPr id="219" name="video.gif" descr="video.gif"/>
          <p:cNvPicPr>
            <a:picLocks noChangeAspect="0"/>
          </p:cNvPicPr>
          <p:nvPr/>
        </p:nvPicPr>
        <p:blipFill>
          <a:blip r:embed="rId5">
            <a:extLst/>
          </a:blip>
          <a:stretch>
            <a:fillRect/>
          </a:stretch>
        </p:blipFill>
        <p:spPr>
          <a:xfrm>
            <a:off x="635000" y="6362700"/>
            <a:ext cx="6172200" cy="6172200"/>
          </a:xfrm>
          <a:prstGeom prst="rect">
            <a:avLst/>
          </a:prstGeom>
          <a:ln w="12700">
            <a:miter lim="400000"/>
          </a:ln>
        </p:spPr>
      </p:pic>
      <p:sp>
        <p:nvSpPr>
          <p:cNvPr id="220" name="AIA/SDO"/>
          <p:cNvSpPr txBox="1"/>
          <p:nvPr/>
        </p:nvSpPr>
        <p:spPr>
          <a:xfrm>
            <a:off x="635000" y="2654300"/>
            <a:ext cx="133350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FFFFFF"/>
                </a:solidFill>
              </a:defRPr>
            </a:lvl1pPr>
          </a:lstStyle>
          <a:p>
            <a:pPr/>
            <a:r>
              <a:t>AIA/SDO</a:t>
            </a:r>
          </a:p>
        </p:txBody>
      </p:sp>
      <p:sp>
        <p:nvSpPr>
          <p:cNvPr id="221" name="COR 1-2/STEREO-A"/>
          <p:cNvSpPr txBox="1"/>
          <p:nvPr/>
        </p:nvSpPr>
        <p:spPr>
          <a:xfrm>
            <a:off x="634999" y="6362700"/>
            <a:ext cx="291998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FFFFFF"/>
                </a:solidFill>
              </a:defRPr>
            </a:lvl1pPr>
          </a:lstStyle>
          <a:p>
            <a:pPr/>
            <a:r>
              <a:t>COR 1-2/STEREO-A</a:t>
            </a:r>
          </a:p>
        </p:txBody>
      </p:sp>
      <p:pic>
        <p:nvPicPr>
          <p:cNvPr id="222" name="plot.jpg" descr="plot.jpg"/>
          <p:cNvPicPr>
            <a:picLocks noChangeAspect="1"/>
          </p:cNvPicPr>
          <p:nvPr/>
        </p:nvPicPr>
        <p:blipFill>
          <a:blip r:embed="rId6">
            <a:extLst/>
          </a:blip>
          <a:stretch>
            <a:fillRect/>
          </a:stretch>
        </p:blipFill>
        <p:spPr>
          <a:xfrm>
            <a:off x="13951205" y="2654300"/>
            <a:ext cx="5549762" cy="3677259"/>
          </a:xfrm>
          <a:prstGeom prst="rect">
            <a:avLst/>
          </a:prstGeom>
          <a:ln w="12700">
            <a:miter lim="400000"/>
          </a:ln>
        </p:spPr>
      </p:pic>
      <p:sp>
        <p:nvSpPr>
          <p:cNvPr id="223" name="E. Parker"/>
          <p:cNvSpPr txBox="1"/>
          <p:nvPr/>
        </p:nvSpPr>
        <p:spPr>
          <a:xfrm>
            <a:off x="13951205" y="6337300"/>
            <a:ext cx="135605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000000"/>
                </a:solidFill>
              </a:defRPr>
            </a:lvl1pPr>
          </a:lstStyle>
          <a:p>
            <a:pPr/>
            <a:r>
              <a:t>E. Parker</a:t>
            </a:r>
          </a:p>
        </p:txBody>
      </p:sp>
      <p:sp>
        <p:nvSpPr>
          <p:cNvPr id="224" name="Rettangolo"/>
          <p:cNvSpPr/>
          <p:nvPr/>
        </p:nvSpPr>
        <p:spPr>
          <a:xfrm>
            <a:off x="7051331" y="7732297"/>
            <a:ext cx="6667501" cy="248535"/>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5" name="Rettangolo"/>
          <p:cNvSpPr/>
          <p:nvPr/>
        </p:nvSpPr>
        <p:spPr>
          <a:xfrm>
            <a:off x="7048500" y="12534900"/>
            <a:ext cx="6667500" cy="248534"/>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6" name="HI 1/STEREO"/>
          <p:cNvSpPr txBox="1"/>
          <p:nvPr/>
        </p:nvSpPr>
        <p:spPr>
          <a:xfrm>
            <a:off x="7051331" y="7988300"/>
            <a:ext cx="195437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FFFFFF"/>
                </a:solidFill>
              </a:defRPr>
            </a:lvl1pPr>
          </a:lstStyle>
          <a:p>
            <a:pPr/>
            <a:r>
              <a:t>HI 1/STEREO</a:t>
            </a:r>
          </a:p>
        </p:txBody>
      </p:sp>
      <p:sp>
        <p:nvSpPr>
          <p:cNvPr id="227" name="The solar corona (the outermost part of the Sun’s atmosphere) is so hot that the Sun’s gravity cannot hold it in: solar wind. Predicted theoretically by E. Parker in 1958, it is observed (by mistake) for the first time in 1959 by Luna 1"/>
          <p:cNvSpPr txBox="1"/>
          <p:nvPr/>
        </p:nvSpPr>
        <p:spPr>
          <a:xfrm>
            <a:off x="19748500" y="2652896"/>
            <a:ext cx="4000500" cy="3457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The </a:t>
            </a:r>
            <a:r>
              <a:rPr b="1"/>
              <a:t>solar corona</a:t>
            </a:r>
            <a:r>
              <a:t> (the outermost part of the Sun’s atmosphere) is so hot that the Sun’s gravity cannot hold it in: </a:t>
            </a:r>
            <a:r>
              <a:rPr b="1"/>
              <a:t>solar wind</a:t>
            </a:r>
            <a:r>
              <a:t>. Predicted theoretically by </a:t>
            </a:r>
            <a:r>
              <a:rPr b="1"/>
              <a:t>E. Parker</a:t>
            </a:r>
            <a:r>
              <a:t> in 1958, it is observed (by mistake) for the first time in 1959 by Luna 1</a:t>
            </a:r>
          </a:p>
        </p:txBody>
      </p:sp>
      <p:sp>
        <p:nvSpPr>
          <p:cNvPr id="228" name="Comet’s tail disrupted by solar wind"/>
          <p:cNvSpPr txBox="1"/>
          <p:nvPr/>
        </p:nvSpPr>
        <p:spPr>
          <a:xfrm>
            <a:off x="7048500" y="12077700"/>
            <a:ext cx="66675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defRPr>
                <a:solidFill>
                  <a:srgbClr val="FFFFFF"/>
                </a:solidFill>
              </a:defRPr>
            </a:lvl1pPr>
          </a:lstStyle>
          <a:p>
            <a:pPr/>
            <a:r>
              <a:t>Comet’s tail disrupted by solar wind</a:t>
            </a:r>
          </a:p>
        </p:txBody>
      </p:sp>
      <p:pic>
        <p:nvPicPr>
          <p:cNvPr id="229" name="video.mp4" descr="video.mp4"/>
          <p:cNvPicPr>
            <a:picLocks noChangeAspect="0"/>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13962963" y="7029977"/>
            <a:ext cx="9786529" cy="5504923"/>
          </a:xfrm>
          <a:prstGeom prst="rect">
            <a:avLst/>
          </a:prstGeom>
          <a:ln w="12700">
            <a:miter lim="400000"/>
          </a:ln>
        </p:spPr>
      </p:pic>
      <p:sp>
        <p:nvSpPr>
          <p:cNvPr id="230" name="COR 1-2, HI 1-2/STEREO-A"/>
          <p:cNvSpPr txBox="1"/>
          <p:nvPr/>
        </p:nvSpPr>
        <p:spPr>
          <a:xfrm>
            <a:off x="19818790" y="12073534"/>
            <a:ext cx="393070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90000"/>
              </a:lnSpc>
              <a:defRPr>
                <a:solidFill>
                  <a:srgbClr val="FFFFFF"/>
                </a:solidFill>
              </a:defRPr>
            </a:lvl1pPr>
          </a:lstStyle>
          <a:p>
            <a:pPr/>
            <a:r>
              <a:t>COR 1-2, HI 1-2/STEREO-A</a:t>
            </a:r>
          </a:p>
        </p:txBody>
      </p:sp>
      <p:sp>
        <p:nvSpPr>
          <p:cNvPr id="231"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9786" fill="hold"/>
                                        <p:tgtEl>
                                          <p:spTgt spid="22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9"/>
                </p:tgtEl>
              </p:cMediaNode>
            </p:video>
            <p:seq concurrent="1" prevAc="none" nextAc="seek">
              <p:cTn id="8" evtFilter="cancelBubble" nodeType="interactiveSeq" restart="whenNotActive" fill="hold">
                <p:stCondLst>
                  <p:cond delay="0" evt="onClick">
                    <p:tgtEl>
                      <p:spTgt spid="22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29"/>
                                        </p:tgtEl>
                                      </p:cBhvr>
                                    </p:cmd>
                                  </p:childTnLst>
                                </p:cTn>
                              </p:par>
                            </p:childTnLst>
                          </p:cTn>
                        </p:par>
                      </p:childTnLst>
                    </p:cTn>
                  </p:par>
                </p:childTnLst>
              </p:cTn>
              <p:nextCondLst>
                <p:cond delay="0" evt="onClick">
                  <p:tgtEl>
                    <p:spTgt spid="2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
        <p:nvSpPr>
          <p:cNvPr id="234"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235" name="5/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5/10</a:t>
            </a:r>
          </a:p>
        </p:txBody>
      </p:sp>
      <p:pic>
        <p:nvPicPr>
          <p:cNvPr id="236" name="video.mp4" descr="video.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478000" y="2039678"/>
            <a:ext cx="9593779" cy="6715644"/>
          </a:xfrm>
          <a:prstGeom prst="rect">
            <a:avLst/>
          </a:prstGeom>
          <a:ln w="12700">
            <a:miter lim="400000"/>
          </a:ln>
        </p:spPr>
      </p:pic>
      <p:sp>
        <p:nvSpPr>
          <p:cNvPr id="237" name="Parker’s spiral and the dual nature of the solar wind"/>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Parker’s spiral and the dual nature of the solar wind</a:t>
            </a:r>
          </a:p>
        </p:txBody>
      </p:sp>
      <p:pic>
        <p:nvPicPr>
          <p:cNvPr id="238" name="image.jpg" descr="image.jpg"/>
          <p:cNvPicPr>
            <a:picLocks noChangeAspect="1"/>
          </p:cNvPicPr>
          <p:nvPr/>
        </p:nvPicPr>
        <p:blipFill>
          <a:blip r:embed="rId5">
            <a:extLst/>
          </a:blip>
          <a:srcRect l="0" t="0" r="13145" b="0"/>
          <a:stretch>
            <a:fillRect/>
          </a:stretch>
        </p:blipFill>
        <p:spPr>
          <a:xfrm>
            <a:off x="1111448" y="2654300"/>
            <a:ext cx="6984617" cy="9880600"/>
          </a:xfrm>
          <a:prstGeom prst="rect">
            <a:avLst/>
          </a:prstGeom>
          <a:ln w="12700">
            <a:miter lim="400000"/>
          </a:ln>
        </p:spPr>
      </p:pic>
      <p:pic>
        <p:nvPicPr>
          <p:cNvPr id="239" name="image.jpg" descr="image.jpg"/>
          <p:cNvPicPr>
            <a:picLocks noChangeAspect="1"/>
          </p:cNvPicPr>
          <p:nvPr/>
        </p:nvPicPr>
        <p:blipFill>
          <a:blip r:embed="rId6">
            <a:extLst/>
          </a:blip>
          <a:stretch>
            <a:fillRect/>
          </a:stretch>
        </p:blipFill>
        <p:spPr>
          <a:xfrm>
            <a:off x="9207500" y="2654300"/>
            <a:ext cx="5519019" cy="5486400"/>
          </a:xfrm>
          <a:prstGeom prst="rect">
            <a:avLst/>
          </a:prstGeom>
          <a:ln w="12700">
            <a:miter lim="400000"/>
          </a:ln>
        </p:spPr>
      </p:pic>
      <p:pic>
        <p:nvPicPr>
          <p:cNvPr id="240" name="plot.png" descr="plot.png"/>
          <p:cNvPicPr>
            <a:picLocks noChangeAspect="1"/>
          </p:cNvPicPr>
          <p:nvPr/>
        </p:nvPicPr>
        <p:blipFill>
          <a:blip r:embed="rId7">
            <a:extLst/>
          </a:blip>
          <a:stretch>
            <a:fillRect/>
          </a:stretch>
        </p:blipFill>
        <p:spPr>
          <a:xfrm>
            <a:off x="9207500" y="8382000"/>
            <a:ext cx="9197227" cy="4158512"/>
          </a:xfrm>
          <a:prstGeom prst="rect">
            <a:avLst/>
          </a:prstGeom>
          <a:ln w="12700">
            <a:miter lim="400000"/>
          </a:ln>
        </p:spPr>
      </p:pic>
      <p:sp>
        <p:nvSpPr>
          <p:cNvPr id="241" name="Alternation of high- and low-speed streams at 1 au: the region of interactions (MHD compression) between them, co-rotating with the Sun, give rise to CIRs"/>
          <p:cNvSpPr txBox="1"/>
          <p:nvPr/>
        </p:nvSpPr>
        <p:spPr>
          <a:xfrm>
            <a:off x="18643600" y="9564615"/>
            <a:ext cx="5105400" cy="1793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rPr b="1"/>
              <a:t>Alternation</a:t>
            </a:r>
            <a:r>
              <a:t> of high- and low-speed streams at 1 au: the region of interactions (MHD compression) between them, co-rotating with the Sun, give rise to </a:t>
            </a:r>
            <a:r>
              <a:rPr b="1"/>
              <a:t>CIRs</a:t>
            </a:r>
          </a:p>
        </p:txBody>
      </p:sp>
      <p:sp>
        <p:nvSpPr>
          <p:cNvPr id="242" name="Wind"/>
          <p:cNvSpPr txBox="1"/>
          <p:nvPr/>
        </p:nvSpPr>
        <p:spPr>
          <a:xfrm>
            <a:off x="17590300" y="8382000"/>
            <a:ext cx="814427" cy="46136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90000"/>
              </a:lnSpc>
              <a:defRPr>
                <a:solidFill>
                  <a:srgbClr val="000000"/>
                </a:solidFill>
              </a:defRPr>
            </a:lvl1pPr>
          </a:lstStyle>
          <a:p>
            <a:pPr/>
            <a:r>
              <a:t>Wind</a:t>
            </a:r>
          </a:p>
        </p:txBody>
      </p:sp>
      <p:sp>
        <p:nvSpPr>
          <p:cNvPr id="243" name="Telloni+ (2021), A&amp;A, 656, A5"/>
          <p:cNvSpPr txBox="1"/>
          <p:nvPr/>
        </p:nvSpPr>
        <p:spPr>
          <a:xfrm>
            <a:off x="19708266" y="2654300"/>
            <a:ext cx="404073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2438337">
              <a:lnSpc>
                <a:spcPct val="90000"/>
              </a:lnSpc>
              <a:defRPr>
                <a:solidFill>
                  <a:srgbClr val="000000"/>
                </a:solidFill>
              </a:defRPr>
            </a:lvl1pPr>
          </a:lstStyle>
          <a:p>
            <a:pPr/>
            <a:r>
              <a:t>Telloni+ (2021), A&amp;A, 656, A5</a:t>
            </a:r>
          </a:p>
        </p:txBody>
      </p:sp>
      <p:sp>
        <p:nvSpPr>
          <p:cNvPr id="244"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245"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125" fill="hold"/>
                                        <p:tgtEl>
                                          <p:spTgt spid="2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36"/>
                </p:tgtEl>
              </p:cMediaNode>
            </p:video>
            <p:seq concurrent="1" prevAc="none" nextAc="seek">
              <p:cTn id="8" evtFilter="cancelBubble" nodeType="interactiveSeq" restart="whenNotActive" fill="hold">
                <p:stCondLst>
                  <p:cond delay="0" evt="onClick">
                    <p:tgtEl>
                      <p:spTgt spid="23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36"/>
                                        </p:tgtEl>
                                      </p:cBhvr>
                                    </p:cmd>
                                  </p:childTnLst>
                                </p:cTn>
                              </p:par>
                            </p:childTnLst>
                          </p:cTn>
                        </p:par>
                      </p:childTnLst>
                    </p:cTn>
                  </p:par>
                </p:childTnLst>
              </p:cTn>
              <p:nextCondLst>
                <p:cond delay="0" evt="onClick">
                  <p:tgtEl>
                    <p:spTgt spid="23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
        <p:nvSpPr>
          <p:cNvPr id="248"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249" name="6/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6/10</a:t>
            </a:r>
          </a:p>
        </p:txBody>
      </p:sp>
      <p:pic>
        <p:nvPicPr>
          <p:cNvPr id="250" name="video.mp4" descr="video.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35000" y="2654300"/>
            <a:ext cx="8128000" cy="4572000"/>
          </a:xfrm>
          <a:prstGeom prst="rect">
            <a:avLst/>
          </a:prstGeom>
          <a:ln w="12700">
            <a:miter lim="400000"/>
          </a:ln>
        </p:spPr>
      </p:pic>
      <p:sp>
        <p:nvSpPr>
          <p:cNvPr id="251" name="Solar flares…"/>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Solar flares…</a:t>
            </a:r>
          </a:p>
        </p:txBody>
      </p:sp>
      <p:sp>
        <p:nvSpPr>
          <p:cNvPr id="252" name="The magnetic field lines near sunspots (cooler regions of the Sun’s surface due to the strong magnetic field that prevents some of the Sun's heat from reaching the surface) often tangle, cross and reorganize. This can lead to magnetic reconnection that c"/>
          <p:cNvSpPr txBox="1"/>
          <p:nvPr/>
        </p:nvSpPr>
        <p:spPr>
          <a:xfrm>
            <a:off x="9004300" y="2654299"/>
            <a:ext cx="5880100" cy="4122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The magnetic field lines near </a:t>
            </a:r>
            <a:r>
              <a:rPr b="1"/>
              <a:t>sunspots</a:t>
            </a:r>
            <a:r>
              <a:t> (cooler regions of the Sun’s surface due to the strong magnetic field that prevents some of the Sun's heat from reaching the surface) often tangle, cross and reorganize. This can lead to </a:t>
            </a:r>
            <a:r>
              <a:rPr b="1"/>
              <a:t>magnetic reconnection</a:t>
            </a:r>
            <a:r>
              <a:t> that causes a sudden burst of energy called a </a:t>
            </a:r>
            <a:r>
              <a:rPr b="1"/>
              <a:t>solar flare</a:t>
            </a:r>
            <a:r>
              <a:t>. Solar flares release a large amount of radiation into space. If a solar flare is very intense, the radiation it releases can interfere with </a:t>
            </a:r>
            <a:r>
              <a:rPr b="1"/>
              <a:t>radio communications on Earth</a:t>
            </a:r>
          </a:p>
        </p:txBody>
      </p:sp>
      <p:sp>
        <p:nvSpPr>
          <p:cNvPr id="253" name="AIA/SDO"/>
          <p:cNvSpPr txBox="1"/>
          <p:nvPr/>
        </p:nvSpPr>
        <p:spPr>
          <a:xfrm>
            <a:off x="7429500" y="2654300"/>
            <a:ext cx="133350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FFFFFF"/>
                </a:solidFill>
              </a:defRPr>
            </a:lvl1pPr>
          </a:lstStyle>
          <a:p>
            <a:pPr/>
            <a:r>
              <a:t>AIA/SDO</a:t>
            </a:r>
          </a:p>
        </p:txBody>
      </p:sp>
      <p:pic>
        <p:nvPicPr>
          <p:cNvPr id="254" name="Immagine" descr="Immagine"/>
          <p:cNvPicPr>
            <a:picLocks noChangeAspect="1"/>
          </p:cNvPicPr>
          <p:nvPr/>
        </p:nvPicPr>
        <p:blipFill>
          <a:blip r:embed="rId5">
            <a:extLst/>
          </a:blip>
          <a:stretch>
            <a:fillRect/>
          </a:stretch>
        </p:blipFill>
        <p:spPr>
          <a:xfrm>
            <a:off x="15125700" y="3111500"/>
            <a:ext cx="8623300" cy="8839200"/>
          </a:xfrm>
          <a:prstGeom prst="rect">
            <a:avLst/>
          </a:prstGeom>
          <a:ln w="12700">
            <a:miter lim="400000"/>
          </a:ln>
        </p:spPr>
      </p:pic>
      <p:sp>
        <p:nvSpPr>
          <p:cNvPr id="255" name="Solar flares can be so intense as to saturate images at the flaring site, thus requiring the need to apply sophisticated desaturation techniques (DESAT) at the intersection of learning and inverse problem approaches in order to study the phenomena"/>
          <p:cNvSpPr txBox="1"/>
          <p:nvPr/>
        </p:nvSpPr>
        <p:spPr>
          <a:xfrm>
            <a:off x="635000" y="7467599"/>
            <a:ext cx="5003800" cy="27890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Solar flares can be so intense as to saturate images at the flaring site, thus requiring the need to apply </a:t>
            </a:r>
            <a:r>
              <a:rPr b="1"/>
              <a:t>sophisticated desaturation techniques (DESAT)</a:t>
            </a:r>
            <a:r>
              <a:t> at the intersection of learning and inverse problem approaches in order to study the phenomena</a:t>
            </a:r>
          </a:p>
        </p:txBody>
      </p:sp>
      <p:sp>
        <p:nvSpPr>
          <p:cNvPr id="256" name="Lysenko+ (2020) Phys.-Usp., 63, 818"/>
          <p:cNvSpPr txBox="1"/>
          <p:nvPr/>
        </p:nvSpPr>
        <p:spPr>
          <a:xfrm>
            <a:off x="18617996" y="2654300"/>
            <a:ext cx="513100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lnSpc>
                <a:spcPct val="90000"/>
              </a:lnSpc>
              <a:defRPr>
                <a:solidFill>
                  <a:srgbClr val="000000"/>
                </a:solidFill>
              </a:defRPr>
            </a:lvl1pPr>
          </a:lstStyle>
          <a:p>
            <a:pPr/>
            <a:r>
              <a:t>Lysenko+ (2020) Phys.-Usp., 63, 818</a:t>
            </a:r>
          </a:p>
        </p:txBody>
      </p:sp>
      <p:sp>
        <p:nvSpPr>
          <p:cNvPr id="257" name="Magnetic reconnection: the flaring mechanism"/>
          <p:cNvSpPr txBox="1"/>
          <p:nvPr/>
        </p:nvSpPr>
        <p:spPr>
          <a:xfrm>
            <a:off x="15125700" y="11489334"/>
            <a:ext cx="640964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000000"/>
                </a:solidFill>
              </a:defRPr>
            </a:lvl1pPr>
          </a:lstStyle>
          <a:p>
            <a:pPr/>
            <a:r>
              <a:t>Magnetic reconnection: the flaring mechanism</a:t>
            </a:r>
          </a:p>
        </p:txBody>
      </p:sp>
      <p:pic>
        <p:nvPicPr>
          <p:cNvPr id="258" name="Schermata 2025-02-17 alle 12.08.49.png" descr="Schermata 2025-02-17 alle 12.08.49.png"/>
          <p:cNvPicPr>
            <a:picLocks noChangeAspect="1"/>
          </p:cNvPicPr>
          <p:nvPr/>
        </p:nvPicPr>
        <p:blipFill>
          <a:blip r:embed="rId6">
            <a:extLst/>
          </a:blip>
          <a:srcRect l="0" t="0" r="0" b="33163"/>
          <a:stretch>
            <a:fillRect/>
          </a:stretch>
        </p:blipFill>
        <p:spPr>
          <a:xfrm>
            <a:off x="5874274" y="8283575"/>
            <a:ext cx="9004301" cy="3666939"/>
          </a:xfrm>
          <a:prstGeom prst="rect">
            <a:avLst/>
          </a:prstGeom>
          <a:ln w="12700">
            <a:miter lim="400000"/>
          </a:ln>
        </p:spPr>
      </p:pic>
      <p:sp>
        <p:nvSpPr>
          <p:cNvPr id="259" name="Guastavino+ (2019), ApJ, 882,109"/>
          <p:cNvSpPr txBox="1"/>
          <p:nvPr/>
        </p:nvSpPr>
        <p:spPr>
          <a:xfrm>
            <a:off x="10142897" y="7823200"/>
            <a:ext cx="473567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000000"/>
                </a:solidFill>
              </a:defRPr>
            </a:lvl1pPr>
          </a:lstStyle>
          <a:p>
            <a:pPr/>
            <a:r>
              <a:t>Guastavino+ (2019), ApJ, 882,109</a:t>
            </a:r>
          </a:p>
        </p:txBody>
      </p:sp>
      <p:sp>
        <p:nvSpPr>
          <p:cNvPr id="260"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261"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269" fill="hold"/>
                                        <p:tgtEl>
                                          <p:spTgt spid="25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7" fill="hold" display="0">
                  <p:stCondLst>
                    <p:cond delay="indefinite"/>
                  </p:stCondLst>
                </p:cTn>
                <p:tgtEl>
                  <p:spTgt spid="250"/>
                </p:tgtEl>
              </p:cMediaNode>
            </p:video>
            <p:seq concurrent="1" prevAc="none" nextAc="seek">
              <p:cTn id="8" evtFilter="cancelBubble" nodeType="interactiveSeq" restart="whenNotActive" fill="hold">
                <p:stCondLst>
                  <p:cond delay="0" evt="onClick">
                    <p:tgtEl>
                      <p:spTgt spid="25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50"/>
                                        </p:tgtEl>
                                      </p:cBhvr>
                                    </p:cmd>
                                  </p:childTnLst>
                                </p:cTn>
                              </p:par>
                            </p:childTnLst>
                          </p:cTn>
                        </p:par>
                      </p:childTnLst>
                    </p:cTn>
                  </p:par>
                </p:childTnLst>
              </p:cTn>
              <p:nextCondLst>
                <p:cond delay="0" evt="onClick">
                  <p:tgtEl>
                    <p:spTgt spid="25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Coronal Mass Ejections (CMEs), but not only…"/>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…Coronal Mass Ejections (CMEs), but not only…</a:t>
            </a:r>
          </a:p>
        </p:txBody>
      </p:sp>
      <p:pic>
        <p:nvPicPr>
          <p:cNvPr id="264" name="video.gif" descr="video.gif"/>
          <p:cNvPicPr>
            <a:picLocks noChangeAspect="0"/>
          </p:cNvPicPr>
          <p:nvPr/>
        </p:nvPicPr>
        <p:blipFill>
          <a:blip r:embed="rId2">
            <a:extLst/>
          </a:blip>
          <a:stretch>
            <a:fillRect/>
          </a:stretch>
        </p:blipFill>
        <p:spPr>
          <a:xfrm>
            <a:off x="6362700" y="2654300"/>
            <a:ext cx="5486400" cy="5486400"/>
          </a:xfrm>
          <a:prstGeom prst="rect">
            <a:avLst/>
          </a:prstGeom>
          <a:ln w="12700">
            <a:miter lim="400000"/>
          </a:ln>
        </p:spPr>
      </p:pic>
      <p:pic>
        <p:nvPicPr>
          <p:cNvPr id="265" name="video.gif" descr="video.gif"/>
          <p:cNvPicPr>
            <a:picLocks noChangeAspect="0"/>
          </p:cNvPicPr>
          <p:nvPr/>
        </p:nvPicPr>
        <p:blipFill>
          <a:blip r:embed="rId3">
            <a:extLst/>
          </a:blip>
          <a:stretch>
            <a:fillRect/>
          </a:stretch>
        </p:blipFill>
        <p:spPr>
          <a:xfrm>
            <a:off x="635000" y="2654300"/>
            <a:ext cx="5486400" cy="5486400"/>
          </a:xfrm>
          <a:prstGeom prst="rect">
            <a:avLst/>
          </a:prstGeom>
          <a:ln w="12700">
            <a:miter lim="400000"/>
          </a:ln>
        </p:spPr>
      </p:pic>
      <p:pic>
        <p:nvPicPr>
          <p:cNvPr id="266" name="video.gif" descr="video.gif"/>
          <p:cNvPicPr>
            <a:picLocks noChangeAspect="0"/>
          </p:cNvPicPr>
          <p:nvPr/>
        </p:nvPicPr>
        <p:blipFill>
          <a:blip r:embed="rId4">
            <a:extLst/>
          </a:blip>
          <a:stretch>
            <a:fillRect/>
          </a:stretch>
        </p:blipFill>
        <p:spPr>
          <a:xfrm>
            <a:off x="14970760" y="2654300"/>
            <a:ext cx="8778241" cy="5486400"/>
          </a:xfrm>
          <a:prstGeom prst="rect">
            <a:avLst/>
          </a:prstGeom>
          <a:ln w="12700">
            <a:miter lim="400000"/>
          </a:ln>
        </p:spPr>
      </p:pic>
      <p:pic>
        <p:nvPicPr>
          <p:cNvPr id="267" name="video.gif" descr="video.gif"/>
          <p:cNvPicPr>
            <a:picLocks noChangeAspect="0"/>
          </p:cNvPicPr>
          <p:nvPr/>
        </p:nvPicPr>
        <p:blipFill>
          <a:blip r:embed="rId5">
            <a:extLst/>
          </a:blip>
          <a:stretch>
            <a:fillRect/>
          </a:stretch>
        </p:blipFill>
        <p:spPr>
          <a:xfrm>
            <a:off x="635000" y="8375650"/>
            <a:ext cx="7372013" cy="4152900"/>
          </a:xfrm>
          <a:prstGeom prst="rect">
            <a:avLst/>
          </a:prstGeom>
          <a:ln w="12700">
            <a:miter lim="400000"/>
          </a:ln>
        </p:spPr>
      </p:pic>
      <p:sp>
        <p:nvSpPr>
          <p:cNvPr id="268" name="3D simulations of the Earth impact of a CME and its interaction with the background solar wind (Enlil)"/>
          <p:cNvSpPr txBox="1"/>
          <p:nvPr/>
        </p:nvSpPr>
        <p:spPr>
          <a:xfrm>
            <a:off x="12090400" y="2655063"/>
            <a:ext cx="2882900" cy="2125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lnSpc>
                <a:spcPct val="90000"/>
              </a:lnSpc>
              <a:defRPr>
                <a:solidFill>
                  <a:srgbClr val="000000"/>
                </a:solidFill>
              </a:defRPr>
            </a:pPr>
            <a:r>
              <a:t>3D simulations of the </a:t>
            </a:r>
            <a:r>
              <a:rPr b="1"/>
              <a:t>Earth impact</a:t>
            </a:r>
            <a:r>
              <a:t> of a CME and its </a:t>
            </a:r>
            <a:r>
              <a:rPr b="1"/>
              <a:t>interaction with the background solar wind</a:t>
            </a:r>
            <a:r>
              <a:t> (Enlil)</a:t>
            </a:r>
          </a:p>
        </p:txBody>
      </p:sp>
      <p:pic>
        <p:nvPicPr>
          <p:cNvPr id="269" name="video.gif" descr="video.gif"/>
          <p:cNvPicPr>
            <a:picLocks noChangeAspect="0"/>
          </p:cNvPicPr>
          <p:nvPr/>
        </p:nvPicPr>
        <p:blipFill>
          <a:blip r:embed="rId6">
            <a:extLst/>
          </a:blip>
          <a:stretch>
            <a:fillRect/>
          </a:stretch>
        </p:blipFill>
        <p:spPr>
          <a:xfrm>
            <a:off x="10883900" y="8375650"/>
            <a:ext cx="6976872" cy="4152900"/>
          </a:xfrm>
          <a:prstGeom prst="rect">
            <a:avLst/>
          </a:prstGeom>
          <a:ln w="12700">
            <a:miter lim="400000"/>
          </a:ln>
        </p:spPr>
      </p:pic>
      <p:sp>
        <p:nvSpPr>
          <p:cNvPr id="270" name="LASCO C3/SoHO"/>
          <p:cNvSpPr txBox="1"/>
          <p:nvPr/>
        </p:nvSpPr>
        <p:spPr>
          <a:xfrm>
            <a:off x="6362700" y="7679334"/>
            <a:ext cx="2530450" cy="46136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000000"/>
                </a:solidFill>
              </a:defRPr>
            </a:lvl1pPr>
          </a:lstStyle>
          <a:p>
            <a:pPr/>
            <a:r>
              <a:t>LASCO C3/SoHO</a:t>
            </a:r>
          </a:p>
        </p:txBody>
      </p:sp>
      <p:sp>
        <p:nvSpPr>
          <p:cNvPr id="271" name="EIT+LASCO C2/SOHO - Mark-IV"/>
          <p:cNvSpPr txBox="1"/>
          <p:nvPr/>
        </p:nvSpPr>
        <p:spPr>
          <a:xfrm>
            <a:off x="635000" y="7679334"/>
            <a:ext cx="4570781" cy="46136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defRPr>
                <a:solidFill>
                  <a:srgbClr val="000000"/>
                </a:solidFill>
              </a:defRPr>
            </a:lvl1pPr>
          </a:lstStyle>
          <a:p>
            <a:pPr/>
            <a:r>
              <a:t>EIT+LASCO C2/SOHO - Mark-IV</a:t>
            </a:r>
          </a:p>
        </p:txBody>
      </p:sp>
      <p:sp>
        <p:nvSpPr>
          <p:cNvPr id="272" name="CMEs are huge ejections of magnetized plasma from the corona which can easily exceed 1000 km/s…"/>
          <p:cNvSpPr txBox="1"/>
          <p:nvPr/>
        </p:nvSpPr>
        <p:spPr>
          <a:xfrm>
            <a:off x="11849100" y="5683196"/>
            <a:ext cx="2882900" cy="2458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CMEs are </a:t>
            </a:r>
            <a:r>
              <a:rPr b="1"/>
              <a:t>huge ejections of magnetized plasma from the corona</a:t>
            </a:r>
            <a:r>
              <a:t> which can easily exceed 1000 km/s…</a:t>
            </a:r>
          </a:p>
        </p:txBody>
      </p:sp>
      <p:sp>
        <p:nvSpPr>
          <p:cNvPr id="273" name="…their impact on Earth triggers geomagnetic storms, producing the amazing polar auroras (due to the interaction of charged particles with gases in Earth’s atmosphere)"/>
          <p:cNvSpPr txBox="1"/>
          <p:nvPr/>
        </p:nvSpPr>
        <p:spPr>
          <a:xfrm>
            <a:off x="8001000" y="8723840"/>
            <a:ext cx="2882900" cy="34565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a:solidFill>
                  <a:srgbClr val="000000"/>
                </a:solidFill>
              </a:defRPr>
            </a:pPr>
            <a:r>
              <a:t>…their impact on Earth triggers </a:t>
            </a:r>
            <a:r>
              <a:rPr b="1"/>
              <a:t>geomagnetic storms</a:t>
            </a:r>
            <a:r>
              <a:t>, producing the amazing </a:t>
            </a:r>
            <a:r>
              <a:rPr b="1"/>
              <a:t>polar auroras</a:t>
            </a:r>
            <a:r>
              <a:t> (due to the interaction of charged particles with gases in Earth’s atmosphere)</a:t>
            </a:r>
          </a:p>
        </p:txBody>
      </p:sp>
      <p:sp>
        <p:nvSpPr>
          <p:cNvPr id="274" name="While CMEs are the most important, they are not the only drivers of geomagnetic storms: CIRs, HCS crossings, HSSs"/>
          <p:cNvSpPr txBox="1"/>
          <p:nvPr/>
        </p:nvSpPr>
        <p:spPr>
          <a:xfrm>
            <a:off x="19292141" y="9390060"/>
            <a:ext cx="3655918" cy="21240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While CMEs are the most important, they are not the only drivers of geomagnetic storms: </a:t>
            </a:r>
            <a:r>
              <a:rPr b="1"/>
              <a:t>CIRs</a:t>
            </a:r>
            <a:r>
              <a:t>, </a:t>
            </a:r>
            <a:r>
              <a:rPr b="1"/>
              <a:t>HCS</a:t>
            </a:r>
            <a:r>
              <a:t> crossings, </a:t>
            </a:r>
            <a:r>
              <a:rPr b="1"/>
              <a:t>HSSs</a:t>
            </a:r>
          </a:p>
        </p:txBody>
      </p:sp>
      <p:sp>
        <p:nvSpPr>
          <p:cNvPr id="275"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
        <p:nvSpPr>
          <p:cNvPr id="276"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277" name="7/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7/10</a:t>
            </a:r>
          </a:p>
        </p:txBody>
      </p:sp>
      <p:sp>
        <p:nvSpPr>
          <p:cNvPr id="278"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279"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Flux ropes and magnetic helicity"/>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Flux ropes and magnetic helicity</a:t>
            </a:r>
          </a:p>
        </p:txBody>
      </p:sp>
      <p:sp>
        <p:nvSpPr>
          <p:cNvPr id="282" name="The internal core of any CME is the flux rope, highly twisted magnetic field structures. The MHD quantity that measures the degree of magnetic field twisting is the magnetic helicity. CMEs therefore can be detected as regions of high magnetic helicity"/>
          <p:cNvSpPr txBox="1"/>
          <p:nvPr/>
        </p:nvSpPr>
        <p:spPr>
          <a:xfrm>
            <a:off x="635000" y="2654299"/>
            <a:ext cx="5194300" cy="27904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The internal core of any CME is the </a:t>
            </a:r>
            <a:r>
              <a:rPr b="1"/>
              <a:t>flux rope</a:t>
            </a:r>
            <a:r>
              <a:t>, highly twisted magnetic field structures. The MHD quantity that measures the degree of magnetic field twisting is the </a:t>
            </a:r>
            <a:r>
              <a:rPr b="1"/>
              <a:t>magnetic helicity</a:t>
            </a:r>
            <a:r>
              <a:t>. CMEs therefore can be detected as regions of high magnetic helicity</a:t>
            </a:r>
          </a:p>
        </p:txBody>
      </p:sp>
      <p:sp>
        <p:nvSpPr>
          <p:cNvPr id="283" name="Telloni+ (2021)"/>
          <p:cNvSpPr txBox="1"/>
          <p:nvPr/>
        </p:nvSpPr>
        <p:spPr>
          <a:xfrm>
            <a:off x="635000" y="9613899"/>
            <a:ext cx="430103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lnSpc>
                <a:spcPct val="90000"/>
              </a:lnSpc>
              <a:defRPr>
                <a:solidFill>
                  <a:srgbClr val="000000"/>
                </a:solidFill>
              </a:defRPr>
            </a:lvl1pPr>
          </a:lstStyle>
          <a:p>
            <a:pPr/>
            <a:r>
              <a:t>Telloni+ (2020), ApJL, 899, L25</a:t>
            </a:r>
          </a:p>
        </p:txBody>
      </p:sp>
      <p:sp>
        <p:nvSpPr>
          <p:cNvPr id="284" name="Equazione"/>
          <p:cNvSpPr txBox="1"/>
          <p:nvPr/>
        </p:nvSpPr>
        <p:spPr>
          <a:xfrm>
            <a:off x="635000" y="6616700"/>
            <a:ext cx="4217709" cy="94396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2400" i="1">
                          <a:solidFill>
                            <a:srgbClr val="000000"/>
                          </a:solidFill>
                          <a:latin typeface="Cambria Math" panose="02040503050406030204" pitchFamily="18" charset="0"/>
                        </a:rPr>
                        <m:t>H</m:t>
                      </m:r>
                    </m:e>
                    <m:sub>
                      <m:r>
                        <a:rPr xmlns:a="http://schemas.openxmlformats.org/drawingml/2006/main" sz="2400" i="1">
                          <a:solidFill>
                            <a:srgbClr val="000000"/>
                          </a:solidFill>
                          <a:latin typeface="Cambria Math" panose="02040503050406030204" pitchFamily="18" charset="0"/>
                        </a:rPr>
                        <m:t>m</m:t>
                      </m:r>
                    </m:sub>
                  </m:sSub>
                  <m:r>
                    <a:rPr xmlns:a="http://schemas.openxmlformats.org/drawingml/2006/main" sz="2400" i="1">
                      <a:solidFill>
                        <a:srgbClr val="000000"/>
                      </a:solidFill>
                      <a:latin typeface="Cambria Math" panose="02040503050406030204" pitchFamily="18" charset="0"/>
                    </a:rPr>
                    <m:t>=</m:t>
                  </m:r>
                  <m:f>
                    <m:fPr>
                      <m:ctrlPr>
                        <a:rPr xmlns:a="http://schemas.openxmlformats.org/drawingml/2006/main" sz="2400" i="1">
                          <a:solidFill>
                            <a:srgbClr val="000000"/>
                          </a:solidFill>
                          <a:latin typeface="Cambria Math" panose="02040503050406030204" pitchFamily="18" charset="0"/>
                        </a:rPr>
                      </m:ctrlPr>
                      <m:type m:val="bar"/>
                    </m:fPr>
                    <m:num>
                      <m:sSub>
                        <m:e>
                          <m:r>
                            <a:rPr xmlns:a="http://schemas.openxmlformats.org/drawingml/2006/main" sz="2400" i="1">
                              <a:solidFill>
                                <a:srgbClr val="000000"/>
                              </a:solidFill>
                              <a:latin typeface="Cambria Math" panose="02040503050406030204" pitchFamily="18" charset="0"/>
                            </a:rPr>
                            <m:t>ϵ</m:t>
                          </m:r>
                        </m:e>
                        <m:sub>
                          <m:r>
                            <a:rPr xmlns:a="http://schemas.openxmlformats.org/drawingml/2006/main" sz="2400" i="1">
                              <a:solidFill>
                                <a:srgbClr val="000000"/>
                              </a:solidFill>
                              <a:latin typeface="Cambria Math" panose="02040503050406030204" pitchFamily="18" charset="0"/>
                            </a:rPr>
                            <m:t>i</m:t>
                          </m:r>
                          <m:r>
                            <a:rPr xmlns:a="http://schemas.openxmlformats.org/drawingml/2006/main" sz="2400" i="1">
                              <a:solidFill>
                                <a:srgbClr val="000000"/>
                              </a:solidFill>
                              <a:latin typeface="Cambria Math" panose="02040503050406030204" pitchFamily="18" charset="0"/>
                            </a:rPr>
                            <m:t>j</m:t>
                          </m:r>
                          <m:r>
                            <a:rPr xmlns:a="http://schemas.openxmlformats.org/drawingml/2006/main" sz="2400" i="1">
                              <a:solidFill>
                                <a:srgbClr val="000000"/>
                              </a:solidFill>
                              <a:latin typeface="Cambria Math" panose="02040503050406030204" pitchFamily="18" charset="0"/>
                            </a:rPr>
                            <m:t>k</m:t>
                          </m:r>
                        </m:sub>
                      </m:sSub>
                      <m:sSub>
                        <m:e>
                          <m:r>
                            <a:rPr xmlns:a="http://schemas.openxmlformats.org/drawingml/2006/main" sz="2400" i="1">
                              <a:solidFill>
                                <a:srgbClr val="000000"/>
                              </a:solidFill>
                              <a:latin typeface="Cambria Math" panose="02040503050406030204" pitchFamily="18" charset="0"/>
                            </a:rPr>
                            <m:t>V</m:t>
                          </m:r>
                        </m:e>
                        <m:sub>
                          <m:r>
                            <a:rPr xmlns:a="http://schemas.openxmlformats.org/drawingml/2006/main" sz="2400" i="1">
                              <a:solidFill>
                                <a:srgbClr val="000000"/>
                              </a:solidFill>
                              <a:latin typeface="Cambria Math" panose="02040503050406030204" pitchFamily="18" charset="0"/>
                            </a:rPr>
                            <m:t>0,</m:t>
                          </m:r>
                          <m:r>
                            <a:rPr xmlns:a="http://schemas.openxmlformats.org/drawingml/2006/main" sz="2400" i="1">
                              <a:solidFill>
                                <a:srgbClr val="000000"/>
                              </a:solidFill>
                              <a:latin typeface="Cambria Math" panose="02040503050406030204" pitchFamily="18" charset="0"/>
                            </a:rPr>
                            <m:t>i</m:t>
                          </m:r>
                        </m:sub>
                      </m:sSub>
                      <m:r>
                        <m:rPr>
                          <m:sty m:val="p"/>
                        </m:rPr>
                        <a:rPr xmlns:a="http://schemas.openxmlformats.org/drawingml/2006/main" sz="2400" i="1">
                          <a:solidFill>
                            <a:srgbClr val="000000"/>
                          </a:solidFill>
                          <a:latin typeface="Cambria Math" panose="02040503050406030204" pitchFamily="18" charset="0"/>
                        </a:rPr>
                        <m:t>ℑ</m:t>
                      </m:r>
                      <m:d>
                        <m:dPr>
                          <m:ctrlPr>
                            <a:rPr xmlns:a="http://schemas.openxmlformats.org/drawingml/2006/main" sz="2400" i="1">
                              <a:solidFill>
                                <a:srgbClr val="000000"/>
                              </a:solidFill>
                              <a:latin typeface="Cambria Math" panose="02040503050406030204" pitchFamily="18" charset="0"/>
                            </a:rPr>
                          </m:ctrlPr>
                          <m:begChr m:val="["/>
                          <m:endChr m:val="]"/>
                        </m:dPr>
                        <m:e>
                          <m:sSubSup>
                            <m:e>
                              <m:r>
                                <m:rPr>
                                  <m:scr m:val="script"/>
                                </m:rPr>
                                <a:rPr xmlns:a="http://schemas.openxmlformats.org/drawingml/2006/main" sz="2400" i="1">
                                  <a:solidFill>
                                    <a:srgbClr val="000000"/>
                                  </a:solidFill>
                                  <a:latin typeface="Cambria Math" panose="02040503050406030204" pitchFamily="18" charset="0"/>
                                </a:rPr>
                                <m:t>W</m:t>
                              </m:r>
                            </m:e>
                            <m:sub>
                              <m:r>
                                <a:rPr xmlns:a="http://schemas.openxmlformats.org/drawingml/2006/main" sz="2400" i="1">
                                  <a:solidFill>
                                    <a:srgbClr val="000000"/>
                                  </a:solidFill>
                                  <a:latin typeface="Cambria Math" panose="02040503050406030204" pitchFamily="18" charset="0"/>
                                </a:rPr>
                                <m:t>j</m:t>
                              </m:r>
                            </m:sub>
                            <m:sup>
                              <m:r>
                                <a:rPr xmlns:a="http://schemas.openxmlformats.org/drawingml/2006/main" sz="2400" i="1">
                                  <a:solidFill>
                                    <a:srgbClr val="000000"/>
                                  </a:solidFill>
                                  <a:latin typeface="Cambria Math" panose="02040503050406030204" pitchFamily="18" charset="0"/>
                                </a:rPr>
                                <m:t>*</m:t>
                              </m:r>
                            </m:sup>
                          </m:sSubSup>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s</m:t>
                          </m:r>
                          <m:r>
                            <a:rPr xmlns:a="http://schemas.openxmlformats.org/drawingml/2006/main" sz="2400" i="1">
                              <a:solidFill>
                                <a:srgbClr val="000000"/>
                              </a:solidFill>
                              <a:latin typeface="Cambria Math" panose="02040503050406030204" pitchFamily="18" charset="0"/>
                            </a:rPr>
                            <m:t>)</m:t>
                          </m:r>
                          <m:sSub>
                            <m:e>
                              <m:r>
                                <m:rPr>
                                  <m:scr m:val="script"/>
                                </m:rPr>
                                <a:rPr xmlns:a="http://schemas.openxmlformats.org/drawingml/2006/main" sz="2400" i="1">
                                  <a:solidFill>
                                    <a:srgbClr val="000000"/>
                                  </a:solidFill>
                                  <a:latin typeface="Cambria Math" panose="02040503050406030204" pitchFamily="18" charset="0"/>
                                </a:rPr>
                                <m:t>W</m:t>
                              </m:r>
                            </m:e>
                            <m:sub>
                              <m:r>
                                <a:rPr xmlns:a="http://schemas.openxmlformats.org/drawingml/2006/main" sz="2400" i="1">
                                  <a:solidFill>
                                    <a:srgbClr val="000000"/>
                                  </a:solidFill>
                                  <a:latin typeface="Cambria Math" panose="02040503050406030204" pitchFamily="18" charset="0"/>
                                </a:rPr>
                                <m:t>k</m:t>
                              </m:r>
                            </m:sub>
                          </m:sSub>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s</m:t>
                          </m:r>
                          <m:r>
                            <a:rPr xmlns:a="http://schemas.openxmlformats.org/drawingml/2006/main" sz="2400" i="1">
                              <a:solidFill>
                                <a:srgbClr val="000000"/>
                              </a:solidFill>
                              <a:latin typeface="Cambria Math" panose="02040503050406030204" pitchFamily="18" charset="0"/>
                            </a:rPr>
                            <m:t>)</m:t>
                          </m:r>
                        </m:e>
                      </m:d>
                    </m:num>
                    <m:den>
                      <m:r>
                        <a:rPr xmlns:a="http://schemas.openxmlformats.org/drawingml/2006/main" sz="2400" i="1">
                          <a:solidFill>
                            <a:srgbClr val="000000"/>
                          </a:solidFill>
                          <a:latin typeface="Cambria Math" panose="02040503050406030204" pitchFamily="18" charset="0"/>
                        </a:rPr>
                        <m:t>π</m:t>
                      </m:r>
                    </m:den>
                  </m:f>
                  <m:r>
                    <a:rPr xmlns:a="http://schemas.openxmlformats.org/drawingml/2006/main" sz="2400" i="1">
                      <a:solidFill>
                        <a:srgbClr val="000000"/>
                      </a:solidFill>
                      <a:latin typeface="Cambria Math" panose="02040503050406030204" pitchFamily="18" charset="0"/>
                    </a:rPr>
                    <m:t>s</m:t>
                  </m:r>
                </m:oMath>
              </m:oMathPara>
            </a14:m>
            <a:endParaRPr sz="2400"/>
          </a:p>
        </p:txBody>
      </p:sp>
      <p:sp>
        <p:nvSpPr>
          <p:cNvPr id="285" name="Equazione"/>
          <p:cNvSpPr txBox="1"/>
          <p:nvPr/>
        </p:nvSpPr>
        <p:spPr>
          <a:xfrm>
            <a:off x="635000" y="5689600"/>
            <a:ext cx="1978199" cy="69159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sSub>
                    <m:e>
                      <m:r>
                        <a:rPr xmlns:a="http://schemas.openxmlformats.org/drawingml/2006/main" sz="2400" i="1">
                          <a:solidFill>
                            <a:srgbClr val="000000"/>
                          </a:solidFill>
                          <a:latin typeface="Cambria Math" panose="02040503050406030204" pitchFamily="18" charset="0"/>
                        </a:rPr>
                        <m:t>H</m:t>
                      </m:r>
                    </m:e>
                    <m:sub>
                      <m:r>
                        <a:rPr xmlns:a="http://schemas.openxmlformats.org/drawingml/2006/main" sz="2400" i="1">
                          <a:solidFill>
                            <a:srgbClr val="000000"/>
                          </a:solidFill>
                          <a:latin typeface="Cambria Math" panose="02040503050406030204" pitchFamily="18" charset="0"/>
                        </a:rPr>
                        <m:t>m</m:t>
                      </m:r>
                    </m:sub>
                  </m:sSub>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m:t>
                  </m:r>
                  <m:r>
                    <m:rPr>
                      <m:sty m:val="b"/>
                    </m:rPr>
                    <a:rPr xmlns:a="http://schemas.openxmlformats.org/drawingml/2006/main" sz="2400" i="1">
                      <a:solidFill>
                        <a:srgbClr val="000000"/>
                      </a:solidFill>
                      <a:latin typeface="Cambria Math" panose="02040503050406030204" pitchFamily="18" charset="0"/>
                    </a:rPr>
                    <m:t>A</m:t>
                  </m:r>
                  <m:r>
                    <a:rPr xmlns:a="http://schemas.openxmlformats.org/drawingml/2006/main" sz="2400" i="1">
                      <a:solidFill>
                        <a:srgbClr val="000000"/>
                      </a:solidFill>
                      <a:latin typeface="Cambria Math" panose="02040503050406030204" pitchFamily="18" charset="0"/>
                    </a:rPr>
                    <m:t>⋅</m:t>
                  </m:r>
                  <m:r>
                    <m:rPr>
                      <m:sty m:val="b"/>
                    </m:rPr>
                    <a:rPr xmlns:a="http://schemas.openxmlformats.org/drawingml/2006/main" sz="2400" i="1">
                      <a:solidFill>
                        <a:srgbClr val="000000"/>
                      </a:solidFill>
                      <a:latin typeface="Cambria Math" panose="02040503050406030204" pitchFamily="18" charset="0"/>
                    </a:rPr>
                    <m:t>B</m:t>
                  </m:r>
                  <m:sSup>
                    <m:e>
                      <m:r>
                        <m:rPr>
                          <m:sty m:val="p"/>
                        </m:rPr>
                        <a:rPr xmlns:a="http://schemas.openxmlformats.org/drawingml/2006/main" sz="2400" i="1">
                          <a:solidFill>
                            <a:srgbClr val="000000"/>
                          </a:solidFill>
                          <a:latin typeface="Cambria Math" panose="02040503050406030204" pitchFamily="18" charset="0"/>
                        </a:rPr>
                        <m:t>d</m:t>
                      </m:r>
                    </m:e>
                    <m:sup>
                      <m:r>
                        <a:rPr xmlns:a="http://schemas.openxmlformats.org/drawingml/2006/main" sz="2400" i="1">
                          <a:solidFill>
                            <a:srgbClr val="000000"/>
                          </a:solidFill>
                          <a:latin typeface="Cambria Math" panose="02040503050406030204" pitchFamily="18" charset="0"/>
                        </a:rPr>
                        <m:t>3</m:t>
                      </m:r>
                    </m:sup>
                  </m:sSup>
                  <m:r>
                    <m:rPr>
                      <m:sty m:val="b"/>
                    </m:rPr>
                    <a:rPr xmlns:a="http://schemas.openxmlformats.org/drawingml/2006/main" sz="2400" i="1">
                      <a:solidFill>
                        <a:srgbClr val="000000"/>
                      </a:solidFill>
                      <a:latin typeface="Cambria Math" panose="02040503050406030204" pitchFamily="18" charset="0"/>
                    </a:rPr>
                    <m:t>r</m:t>
                  </m:r>
                </m:oMath>
              </m:oMathPara>
            </a14:m>
            <a:endParaRPr sz="2400"/>
          </a:p>
        </p:txBody>
      </p:sp>
      <p:sp>
        <p:nvSpPr>
          <p:cNvPr id="286" name="Equazione"/>
          <p:cNvSpPr txBox="1"/>
          <p:nvPr/>
        </p:nvSpPr>
        <p:spPr>
          <a:xfrm>
            <a:off x="3251200" y="5901029"/>
            <a:ext cx="1339901" cy="21793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m:oMathParaPr>
                  <m:jc m:val="centerGroup"/>
                </m:oMathParaPr>
                <m:oMath>
                  <m:r>
                    <m:rPr>
                      <m:sty m:val="b"/>
                    </m:rPr>
                    <a:rPr xmlns:a="http://schemas.openxmlformats.org/drawingml/2006/main" sz="2400" i="1">
                      <a:solidFill>
                        <a:srgbClr val="000000"/>
                      </a:solidFill>
                      <a:latin typeface="Cambria Math" panose="02040503050406030204" pitchFamily="18" charset="0"/>
                    </a:rPr>
                    <m:t>B</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m:t>
                  </m:r>
                  <m:r>
                    <m:rPr>
                      <m:sty m:val="b"/>
                    </m:rPr>
                    <a:rPr xmlns:a="http://schemas.openxmlformats.org/drawingml/2006/main" sz="2400" i="1">
                      <a:solidFill>
                        <a:srgbClr val="000000"/>
                      </a:solidFill>
                      <a:latin typeface="Cambria Math" panose="02040503050406030204" pitchFamily="18" charset="0"/>
                    </a:rPr>
                    <m:t>A</m:t>
                  </m:r>
                </m:oMath>
              </m:oMathPara>
            </a14:m>
            <a:endParaRPr sz="2400"/>
          </a:p>
        </p:txBody>
      </p:sp>
      <p:pic>
        <p:nvPicPr>
          <p:cNvPr id="287" name="synthetic_flux_rope.pdf" descr="synthetic_flux_rope.pdf"/>
          <p:cNvPicPr>
            <a:picLocks noChangeAspect="1"/>
          </p:cNvPicPr>
          <p:nvPr/>
        </p:nvPicPr>
        <p:blipFill>
          <a:blip r:embed="rId2">
            <a:extLst/>
          </a:blip>
          <a:srcRect l="0" t="0" r="38431" b="0"/>
          <a:stretch>
            <a:fillRect/>
          </a:stretch>
        </p:blipFill>
        <p:spPr>
          <a:xfrm>
            <a:off x="635000" y="7797800"/>
            <a:ext cx="5191976" cy="1820432"/>
          </a:xfrm>
          <a:prstGeom prst="rect">
            <a:avLst/>
          </a:prstGeom>
          <a:ln w="12700">
            <a:miter lim="400000"/>
          </a:ln>
        </p:spPr>
      </p:pic>
      <p:sp>
        <p:nvSpPr>
          <p:cNvPr id="288" name="Quadrato"/>
          <p:cNvSpPr/>
          <p:nvPr/>
        </p:nvSpPr>
        <p:spPr>
          <a:xfrm>
            <a:off x="5577794" y="8583516"/>
            <a:ext cx="249126" cy="249126"/>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89" name="video.mp4" descr="video.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6914198" y="6685343"/>
            <a:ext cx="7239001" cy="6503790"/>
          </a:xfrm>
          <a:prstGeom prst="rect">
            <a:avLst/>
          </a:prstGeom>
          <a:ln w="12700">
            <a:miter lim="400000"/>
          </a:ln>
        </p:spPr>
      </p:pic>
      <p:sp>
        <p:nvSpPr>
          <p:cNvPr id="290" name="During Solar Orbiter’s first perihelion passage in June 2020, two interacting CMEs impacted the spacecraft"/>
          <p:cNvSpPr txBox="1"/>
          <p:nvPr/>
        </p:nvSpPr>
        <p:spPr>
          <a:xfrm>
            <a:off x="6067649" y="2652988"/>
            <a:ext cx="10210801" cy="796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During Solar Orbiter’s first perihelion passage in June 2020, </a:t>
            </a:r>
            <a:r>
              <a:rPr b="1"/>
              <a:t>two interacting CMEs</a:t>
            </a:r>
            <a:r>
              <a:t> impacted the spacecraft</a:t>
            </a:r>
          </a:p>
        </p:txBody>
      </p:sp>
      <p:pic>
        <p:nvPicPr>
          <p:cNvPr id="291" name="magnetic_helicity.pdf" descr="magnetic_helicity.pdf"/>
          <p:cNvPicPr>
            <a:picLocks noChangeAspect="1"/>
          </p:cNvPicPr>
          <p:nvPr/>
        </p:nvPicPr>
        <p:blipFill>
          <a:blip r:embed="rId6">
            <a:extLst/>
          </a:blip>
          <a:stretch>
            <a:fillRect/>
          </a:stretch>
        </p:blipFill>
        <p:spPr>
          <a:xfrm>
            <a:off x="6067649" y="3530600"/>
            <a:ext cx="10209600" cy="9004300"/>
          </a:xfrm>
          <a:prstGeom prst="rect">
            <a:avLst/>
          </a:prstGeom>
          <a:ln w="12700">
            <a:miter lim="400000"/>
          </a:ln>
        </p:spPr>
      </p:pic>
      <p:sp>
        <p:nvSpPr>
          <p:cNvPr id="292" name="Telloni+ (2021)"/>
          <p:cNvSpPr txBox="1"/>
          <p:nvPr/>
        </p:nvSpPr>
        <p:spPr>
          <a:xfrm>
            <a:off x="6067649" y="12073533"/>
            <a:ext cx="4040734"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lnSpc>
                <a:spcPct val="90000"/>
              </a:lnSpc>
              <a:defRPr>
                <a:solidFill>
                  <a:srgbClr val="000000"/>
                </a:solidFill>
              </a:defRPr>
            </a:lvl1pPr>
          </a:lstStyle>
          <a:p>
            <a:pPr/>
            <a:r>
              <a:t>Telloni+ (2021), A&amp;A, 656, A5</a:t>
            </a:r>
          </a:p>
        </p:txBody>
      </p:sp>
      <p:pic>
        <p:nvPicPr>
          <p:cNvPr id="293" name="media2.mp4" descr="media2.mp4"/>
          <p:cNvPicPr>
            <a:picLocks noChangeAspect="0"/>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16914198" y="2654300"/>
            <a:ext cx="7239001" cy="6503790"/>
          </a:xfrm>
          <a:prstGeom prst="rect">
            <a:avLst/>
          </a:prstGeom>
          <a:ln w="12700">
            <a:miter lim="400000"/>
          </a:ln>
        </p:spPr>
      </p:pic>
      <p:sp>
        <p:nvSpPr>
          <p:cNvPr id="294" name="Telloni+ (2021)"/>
          <p:cNvSpPr txBox="1"/>
          <p:nvPr/>
        </p:nvSpPr>
        <p:spPr>
          <a:xfrm>
            <a:off x="16914198" y="2654299"/>
            <a:ext cx="4446985" cy="79369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7">
              <a:lnSpc>
                <a:spcPct val="90000"/>
              </a:lnSpc>
              <a:defRPr>
                <a:solidFill>
                  <a:srgbClr val="000000"/>
                </a:solidFill>
              </a:defRPr>
            </a:pPr>
            <a:r>
              <a:t>EUHFORIA simulation</a:t>
            </a:r>
          </a:p>
          <a:p>
            <a:pPr algn="l" defTabSz="2438337">
              <a:lnSpc>
                <a:spcPct val="90000"/>
              </a:lnSpc>
              <a:defRPr>
                <a:solidFill>
                  <a:srgbClr val="000000"/>
                </a:solidFill>
              </a:defRPr>
            </a:pPr>
            <a:r>
              <a:t>Telloni+ (2021), A&amp;A, 656, A5</a:t>
            </a:r>
          </a:p>
        </p:txBody>
      </p:sp>
      <p:sp>
        <p:nvSpPr>
          <p:cNvPr id="295" name="Rettangolo"/>
          <p:cNvSpPr/>
          <p:nvPr/>
        </p:nvSpPr>
        <p:spPr>
          <a:xfrm>
            <a:off x="21234182" y="2654300"/>
            <a:ext cx="249840" cy="322742"/>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96"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
        <p:nvSpPr>
          <p:cNvPr id="297"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298" name="8/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8/10</a:t>
            </a:r>
          </a:p>
        </p:txBody>
      </p:sp>
      <p:sp>
        <p:nvSpPr>
          <p:cNvPr id="299"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300"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250" fill="hold"/>
                                        <p:tgtEl>
                                          <p:spTgt spid="293"/>
                                        </p:tgtEl>
                                      </p:cBhvr>
                                    </p:cmd>
                                  </p:childTnLst>
                                </p:cTn>
                              </p:par>
                            </p:childTnLst>
                          </p:cTn>
                        </p:par>
                        <p:par>
                          <p:cTn id="7" fill="hold">
                            <p:stCondLst>
                              <p:cond delay="7250"/>
                            </p:stCondLst>
                            <p:childTnLst>
                              <p:par>
                                <p:cTn id="8" presetClass="mediacall" nodeType="afterEffect" presetSubtype="0" presetID="1" grpId="2" fill="hold">
                                  <p:stCondLst>
                                    <p:cond delay="0"/>
                                  </p:stCondLst>
                                  <p:childTnLst>
                                    <p:cmd type="call" cmd="playFrom(0.0)">
                                      <p:cBhvr>
                                        <p:cTn id="9" dur="7250" fill="hold"/>
                                        <p:tgtEl>
                                          <p:spTgt spid="28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289"/>
                </p:tgtEl>
              </p:cMediaNode>
            </p:video>
            <p:seq concurrent="1" prevAc="none" nextAc="seek">
              <p:cTn id="11" evtFilter="cancelBubble" nodeType="interactiveSeq" restart="whenNotActive" fill="hold">
                <p:stCondLst>
                  <p:cond delay="0" evt="onClick">
                    <p:tgtEl>
                      <p:spTgt spid="289"/>
                    </p:tgtEl>
                  </p:cond>
                </p:stCondLst>
                <p:endSync delay="0" evt="end">
                  <p:rtn val="all"/>
                </p:endSync>
                <p:childTnLst>
                  <p:par>
                    <p:cTn id="12" fill="hold">
                      <p:stCondLst>
                        <p:cond delay="0"/>
                      </p:stCondLst>
                      <p:childTnLst>
                        <p:par>
                          <p:cTn id="13" fill="hold">
                            <p:stCondLst>
                              <p:cond delay="0"/>
                            </p:stCondLst>
                            <p:childTnLst>
                              <p:par>
                                <p:cTn id="14" presetClass="mediacall" nodeType="clickEffect" presetSubtype="0" presetID="2" fill="hold">
                                  <p:stCondLst>
                                    <p:cond delay="0"/>
                                  </p:stCondLst>
                                  <p:childTnLst>
                                    <p:cmd type="call" cmd="togglePause">
                                      <p:cBhvr>
                                        <p:cTn id="15" dur="1" fill="hold"/>
                                        <p:tgtEl>
                                          <p:spTgt spid="289"/>
                                        </p:tgtEl>
                                      </p:cBhvr>
                                    </p:cmd>
                                  </p:childTnLst>
                                </p:cTn>
                              </p:par>
                            </p:childTnLst>
                          </p:cTn>
                        </p:par>
                      </p:childTnLst>
                    </p:cTn>
                  </p:par>
                </p:childTnLst>
              </p:cTn>
              <p:nextCondLst>
                <p:cond delay="0" evt="onClick">
                  <p:tgtEl>
                    <p:spTgt spid="289"/>
                  </p:tgtEl>
                </p:cond>
              </p:nextCondLst>
            </p:seq>
            <p:video fullScrn="0">
              <p:cMediaNode mute="0" showWhenStopped="1" numSld="1" vol="100000">
                <p:cTn id="16" fill="hold" display="0">
                  <p:stCondLst>
                    <p:cond delay="indefinite"/>
                  </p:stCondLst>
                </p:cTn>
                <p:tgtEl>
                  <p:spTgt spid="293"/>
                </p:tgtEl>
              </p:cMediaNode>
            </p:video>
            <p:seq concurrent="1" prevAc="none" nextAc="seek">
              <p:cTn id="17" evtFilter="cancelBubble" nodeType="interactiveSeq" restart="whenNotActive" fill="hold">
                <p:stCondLst>
                  <p:cond delay="0" evt="onClick">
                    <p:tgtEl>
                      <p:spTgt spid="293"/>
                    </p:tgtEl>
                  </p:cond>
                </p:stCondLst>
                <p:endSync delay="0" evt="end">
                  <p:rtn val="all"/>
                </p:endSync>
                <p:childTnLst>
                  <p:par>
                    <p:cTn id="18" fill="hold">
                      <p:stCondLst>
                        <p:cond delay="0"/>
                      </p:stCondLst>
                      <p:childTnLst>
                        <p:par>
                          <p:cTn id="19" fill="hold">
                            <p:stCondLst>
                              <p:cond delay="0"/>
                            </p:stCondLst>
                            <p:childTnLst>
                              <p:par>
                                <p:cTn id="20" presetClass="mediacall" nodeType="clickEffect" presetSubtype="0" presetID="2" fill="hold">
                                  <p:stCondLst>
                                    <p:cond delay="0"/>
                                  </p:stCondLst>
                                  <p:childTnLst>
                                    <p:cmd type="call" cmd="togglePause">
                                      <p:cBhvr>
                                        <p:cTn id="21" dur="1" fill="hold"/>
                                        <p:tgtEl>
                                          <p:spTgt spid="293"/>
                                        </p:tgtEl>
                                      </p:cBhvr>
                                    </p:cmd>
                                  </p:childTnLst>
                                </p:cTn>
                              </p:par>
                            </p:childTnLst>
                          </p:cTn>
                        </p:par>
                      </p:childTnLst>
                    </p:cTn>
                  </p:par>
                </p:childTnLst>
              </p:cTn>
              <p:nextCondLst>
                <p:cond delay="0" evt="onClick">
                  <p:tgtEl>
                    <p:spTgt spid="29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Linea"/>
          <p:cNvSpPr/>
          <p:nvPr/>
        </p:nvSpPr>
        <p:spPr>
          <a:xfrm>
            <a:off x="635000" y="12776200"/>
            <a:ext cx="23114001" cy="0"/>
          </a:xfrm>
          <a:prstGeom prst="line">
            <a:avLst/>
          </a:prstGeom>
          <a:ln w="31750">
            <a:solidFill>
              <a:srgbClr val="000000"/>
            </a:solidFill>
            <a:miter lim="400000"/>
          </a:ln>
        </p:spPr>
        <p:txBody>
          <a:bodyPr lIns="50800" tIns="50800" rIns="50800" bIns="50800" anchor="ctr"/>
          <a:lstStyle/>
          <a:p>
            <a:pPr/>
          </a:p>
        </p:txBody>
      </p:sp>
      <p:sp>
        <p:nvSpPr>
          <p:cNvPr id="303" name="OATo/UniGe Synergy - Integrating Observations and AI: Transformative Approaches for Unraveling Solar Activity"/>
          <p:cNvSpPr txBox="1"/>
          <p:nvPr/>
        </p:nvSpPr>
        <p:spPr>
          <a:xfrm>
            <a:off x="634999" y="13017499"/>
            <a:ext cx="23114001"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a:solidFill>
                  <a:srgbClr val="000000"/>
                </a:solidFill>
              </a:defRPr>
            </a:lvl1pPr>
          </a:lstStyle>
          <a:p>
            <a:pPr/>
            <a:r>
              <a:t>OATo/UniGe Synergy - Integrating Observations and AI: Transformative Approaches for Unraveling Solar Activity</a:t>
            </a:r>
          </a:p>
        </p:txBody>
      </p:sp>
      <p:sp>
        <p:nvSpPr>
          <p:cNvPr id="304" name="9/10"/>
          <p:cNvSpPr txBox="1"/>
          <p:nvPr/>
        </p:nvSpPr>
        <p:spPr>
          <a:xfrm>
            <a:off x="22479000" y="13017499"/>
            <a:ext cx="1270000"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spcBef>
                <a:spcPts val="4500"/>
              </a:spcBef>
              <a:defRPr>
                <a:solidFill>
                  <a:srgbClr val="000000"/>
                </a:solidFill>
              </a:defRPr>
            </a:lvl1pPr>
          </a:lstStyle>
          <a:p>
            <a:pPr/>
            <a:r>
              <a:t>9/10</a:t>
            </a:r>
          </a:p>
        </p:txBody>
      </p:sp>
      <p:sp>
        <p:nvSpPr>
          <p:cNvPr id="305" name="Solar-terrestrial interactions"/>
          <p:cNvSpPr txBox="1"/>
          <p:nvPr/>
        </p:nvSpPr>
        <p:spPr>
          <a:xfrm>
            <a:off x="635000" y="1511300"/>
            <a:ext cx="23114000" cy="90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spcBef>
                <a:spcPts val="4500"/>
              </a:spcBef>
              <a:defRPr sz="5400">
                <a:solidFill>
                  <a:srgbClr val="000000"/>
                </a:solidFill>
              </a:defRPr>
            </a:lvl1pPr>
          </a:lstStyle>
          <a:p>
            <a:pPr/>
            <a:r>
              <a:t>Solar-terrestrial interactions</a:t>
            </a:r>
          </a:p>
        </p:txBody>
      </p:sp>
      <p:pic>
        <p:nvPicPr>
          <p:cNvPr id="306" name="carrington.gif" descr="carrington.gif"/>
          <p:cNvPicPr>
            <a:picLocks noChangeAspect="0"/>
          </p:cNvPicPr>
          <p:nvPr/>
        </p:nvPicPr>
        <p:blipFill>
          <a:blip r:embed="rId2">
            <a:extLst/>
          </a:blip>
          <a:stretch>
            <a:fillRect/>
          </a:stretch>
        </p:blipFill>
        <p:spPr>
          <a:xfrm>
            <a:off x="635000" y="2654300"/>
            <a:ext cx="8035024" cy="4521200"/>
          </a:xfrm>
          <a:prstGeom prst="rect">
            <a:avLst/>
          </a:prstGeom>
          <a:ln w="12700">
            <a:miter lim="400000"/>
          </a:ln>
        </p:spPr>
      </p:pic>
      <p:pic>
        <p:nvPicPr>
          <p:cNvPr id="307" name="Schermata 2025-02-17 alle 12.56.17.png" descr="Schermata 2025-02-17 alle 12.56.17.png"/>
          <p:cNvPicPr>
            <a:picLocks noChangeAspect="1"/>
          </p:cNvPicPr>
          <p:nvPr/>
        </p:nvPicPr>
        <p:blipFill>
          <a:blip r:embed="rId3">
            <a:extLst/>
          </a:blip>
          <a:stretch>
            <a:fillRect/>
          </a:stretch>
        </p:blipFill>
        <p:spPr>
          <a:xfrm>
            <a:off x="635000" y="8299450"/>
            <a:ext cx="8521700" cy="4140200"/>
          </a:xfrm>
          <a:prstGeom prst="rect">
            <a:avLst/>
          </a:prstGeom>
          <a:ln w="12700">
            <a:miter lim="400000"/>
          </a:ln>
        </p:spPr>
      </p:pic>
      <p:sp>
        <p:nvSpPr>
          <p:cNvPr id="308" name="Telloni+ (2021)"/>
          <p:cNvSpPr txBox="1"/>
          <p:nvPr/>
        </p:nvSpPr>
        <p:spPr>
          <a:xfrm>
            <a:off x="635000" y="7175500"/>
            <a:ext cx="8039100" cy="79369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7">
              <a:lnSpc>
                <a:spcPct val="90000"/>
              </a:lnSpc>
              <a:defRPr>
                <a:solidFill>
                  <a:srgbClr val="000000"/>
                </a:solidFill>
              </a:defRPr>
            </a:lvl1pPr>
          </a:lstStyle>
          <a:p>
            <a:pPr/>
            <a:r>
              <a:t>Animation of the interaction of the solar wind and CMEs with the Earth’s magnetosphere</a:t>
            </a:r>
          </a:p>
        </p:txBody>
      </p:sp>
      <p:pic>
        <p:nvPicPr>
          <p:cNvPr id="309" name="Schermata 2025-02-17 alle 12.57.47.png" descr="Schermata 2025-02-17 alle 12.57.47.png"/>
          <p:cNvPicPr>
            <a:picLocks noChangeAspect="1"/>
          </p:cNvPicPr>
          <p:nvPr/>
        </p:nvPicPr>
        <p:blipFill>
          <a:blip r:embed="rId4">
            <a:extLst/>
          </a:blip>
          <a:stretch>
            <a:fillRect/>
          </a:stretch>
        </p:blipFill>
        <p:spPr>
          <a:xfrm>
            <a:off x="8915400" y="2657322"/>
            <a:ext cx="9131300" cy="4521201"/>
          </a:xfrm>
          <a:prstGeom prst="rect">
            <a:avLst/>
          </a:prstGeom>
          <a:ln w="12700">
            <a:miter lim="400000"/>
          </a:ln>
        </p:spPr>
      </p:pic>
      <p:sp>
        <p:nvSpPr>
          <p:cNvPr id="310" name="Telloni+ (2021)"/>
          <p:cNvSpPr txBox="1"/>
          <p:nvPr/>
        </p:nvSpPr>
        <p:spPr>
          <a:xfrm>
            <a:off x="635000" y="8299450"/>
            <a:ext cx="3966302" cy="79369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2438337">
              <a:lnSpc>
                <a:spcPct val="90000"/>
              </a:lnSpc>
              <a:defRPr>
                <a:solidFill>
                  <a:srgbClr val="000000"/>
                </a:solidFill>
              </a:defRPr>
            </a:lvl1pPr>
          </a:lstStyle>
          <a:p>
            <a:pPr/>
            <a:r>
              <a:t>Tsurutani+ (2023), IEEE Trans. Plasma Sci., 51, 1595</a:t>
            </a:r>
          </a:p>
        </p:txBody>
      </p:sp>
      <p:pic>
        <p:nvPicPr>
          <p:cNvPr id="311" name="Schermata 2025-02-17 alle 13.06.35.png" descr="Schermata 2025-02-17 alle 13.06.35.png"/>
          <p:cNvPicPr>
            <a:picLocks noChangeAspect="1"/>
          </p:cNvPicPr>
          <p:nvPr/>
        </p:nvPicPr>
        <p:blipFill>
          <a:blip r:embed="rId5">
            <a:extLst/>
          </a:blip>
          <a:stretch>
            <a:fillRect/>
          </a:stretch>
        </p:blipFill>
        <p:spPr>
          <a:xfrm>
            <a:off x="13633450" y="7874000"/>
            <a:ext cx="4413324" cy="4660900"/>
          </a:xfrm>
          <a:prstGeom prst="rect">
            <a:avLst/>
          </a:prstGeom>
          <a:ln w="12700">
            <a:miter lim="400000"/>
          </a:ln>
        </p:spPr>
      </p:pic>
      <p:sp>
        <p:nvSpPr>
          <p:cNvPr id="312" name="Telloni+ (2021)"/>
          <p:cNvSpPr txBox="1"/>
          <p:nvPr/>
        </p:nvSpPr>
        <p:spPr>
          <a:xfrm>
            <a:off x="9156700" y="11312202"/>
            <a:ext cx="2928478" cy="11274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7">
              <a:lnSpc>
                <a:spcPct val="90000"/>
              </a:lnSpc>
              <a:defRPr>
                <a:solidFill>
                  <a:srgbClr val="000000"/>
                </a:solidFill>
              </a:defRPr>
            </a:pPr>
            <a:r>
              <a:rPr b="1"/>
              <a:t>Magnetic reconnection</a:t>
            </a:r>
            <a:r>
              <a:t> drives geomagnetic storms</a:t>
            </a:r>
          </a:p>
        </p:txBody>
      </p:sp>
      <p:sp>
        <p:nvSpPr>
          <p:cNvPr id="313" name="Tsurutani+ (2023), IEEE Trans. Plasma Sci., 51, 1595"/>
          <p:cNvSpPr txBox="1"/>
          <p:nvPr/>
        </p:nvSpPr>
        <p:spPr>
          <a:xfrm>
            <a:off x="8915400" y="7175500"/>
            <a:ext cx="720272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lnSpc>
                <a:spcPct val="90000"/>
              </a:lnSpc>
              <a:defRPr>
                <a:solidFill>
                  <a:srgbClr val="000000"/>
                </a:solidFill>
              </a:defRPr>
            </a:lvl1pPr>
          </a:lstStyle>
          <a:p>
            <a:pPr/>
            <a:r>
              <a:t>Tsurutani+ (2023), IEEE Trans. Plasma Sci., 51, 1595</a:t>
            </a:r>
          </a:p>
        </p:txBody>
      </p:sp>
      <p:sp>
        <p:nvSpPr>
          <p:cNvPr id="314" name="Telloni+ (2021)"/>
          <p:cNvSpPr txBox="1"/>
          <p:nvPr/>
        </p:nvSpPr>
        <p:spPr>
          <a:xfrm>
            <a:off x="10706100" y="7874000"/>
            <a:ext cx="2928478" cy="11274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2438337">
              <a:lnSpc>
                <a:spcPct val="90000"/>
              </a:lnSpc>
              <a:defRPr>
                <a:solidFill>
                  <a:srgbClr val="000000"/>
                </a:solidFill>
              </a:defRPr>
            </a:pPr>
            <a:r>
              <a:rPr b="1"/>
              <a:t>Geomagnetic activity</a:t>
            </a:r>
            <a:r>
              <a:t> driven by CMEs and CIRs</a:t>
            </a:r>
          </a:p>
        </p:txBody>
      </p:sp>
      <p:sp>
        <p:nvSpPr>
          <p:cNvPr id="315" name="Magnetic reconnection opens the Earth’s magnetic field, exposing the Earth and its infrastructure to radiation from the Sun. Obviously, the more intense (i.e., energetic) the solar event, the larger the geomagnetic storm. As a result, an essential parame"/>
          <p:cNvSpPr txBox="1"/>
          <p:nvPr/>
        </p:nvSpPr>
        <p:spPr>
          <a:xfrm>
            <a:off x="18292075" y="2653690"/>
            <a:ext cx="5461001" cy="34534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Magnetic reconnection opens the Earth’s magnetic field, exposing the Earth and its infrastructure to radiation from the Sun. Obviously, the more intense (i.e., energetic) the solar event, the larger the geomagnetic storm. As a result, an essential parameter for studying the intensity of the geo-effectiveness of CMEs (but not only) is the transported </a:t>
            </a:r>
            <a:r>
              <a:rPr b="1"/>
              <a:t>energy budget</a:t>
            </a:r>
          </a:p>
        </p:txBody>
      </p:sp>
      <p:sp>
        <p:nvSpPr>
          <p:cNvPr id="316" name="Different phases of the solar storm: SSC (i.e., initial phase), main phase, recovery phase"/>
          <p:cNvSpPr txBox="1"/>
          <p:nvPr/>
        </p:nvSpPr>
        <p:spPr>
          <a:xfrm>
            <a:off x="18292075" y="7873451"/>
            <a:ext cx="5461001" cy="11271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defRPr>
                <a:solidFill>
                  <a:srgbClr val="000000"/>
                </a:solidFill>
              </a:defRPr>
            </a:pPr>
            <a:r>
              <a:t>Different phases of the solar storm: </a:t>
            </a:r>
            <a:r>
              <a:rPr b="1"/>
              <a:t>SSC</a:t>
            </a:r>
            <a:r>
              <a:t> (i.e., initial phase), </a:t>
            </a:r>
            <a:r>
              <a:rPr b="1"/>
              <a:t>main phase</a:t>
            </a:r>
            <a:r>
              <a:t>, </a:t>
            </a:r>
            <a:r>
              <a:rPr b="1"/>
              <a:t>recovery phase</a:t>
            </a:r>
          </a:p>
        </p:txBody>
      </p:sp>
      <p:sp>
        <p:nvSpPr>
          <p:cNvPr id="317" name="Linea"/>
          <p:cNvSpPr/>
          <p:nvPr/>
        </p:nvSpPr>
        <p:spPr>
          <a:xfrm>
            <a:off x="5727700" y="1270000"/>
            <a:ext cx="12928601" cy="0"/>
          </a:xfrm>
          <a:prstGeom prst="line">
            <a:avLst/>
          </a:prstGeom>
          <a:ln w="31750">
            <a:solidFill>
              <a:srgbClr val="000000"/>
            </a:solidFill>
            <a:miter lim="400000"/>
          </a:ln>
        </p:spPr>
        <p:txBody>
          <a:bodyPr lIns="50800" tIns="50800" rIns="50800" bIns="50800" anchor="ctr"/>
          <a:lstStyle/>
          <a:p>
            <a:pPr/>
          </a:p>
        </p:txBody>
      </p:sp>
      <p:sp>
        <p:nvSpPr>
          <p:cNvPr id="318" name="AI in Astronomy Workshop D. Telloni &amp; S. Guastavino - May 21, 2025"/>
          <p:cNvSpPr txBox="1"/>
          <p:nvPr/>
        </p:nvSpPr>
        <p:spPr>
          <a:xfrm>
            <a:off x="5727700" y="241299"/>
            <a:ext cx="12928600" cy="793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spcBef>
                <a:spcPts val="4500"/>
              </a:spcBef>
              <a:defRPr>
                <a:solidFill>
                  <a:srgbClr val="000000"/>
                </a:solidFill>
              </a:defRPr>
            </a:pPr>
            <a:r>
              <a:t>AI in Astronomy Workshop</a:t>
            </a:r>
            <a:br/>
            <a:r>
              <a:t>D. Telloni &amp; S. Guastavino - May 21, 2025</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