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0"/>
  </p:notesMasterIdLst>
  <p:sldIdLst>
    <p:sldId id="256" r:id="rId2"/>
    <p:sldId id="257" r:id="rId3"/>
    <p:sldId id="264" r:id="rId4"/>
    <p:sldId id="265" r:id="rId5"/>
    <p:sldId id="258" r:id="rId6"/>
    <p:sldId id="263" r:id="rId7"/>
    <p:sldId id="262" r:id="rId8"/>
    <p:sldId id="259" r:id="rId9"/>
  </p:sldIdLst>
  <p:sldSz cx="12192000" cy="6858000"/>
  <p:notesSz cx="6858000" cy="9144000"/>
  <p:embeddedFontLst>
    <p:embeddedFont>
      <p:font typeface="Inter Light" panose="02000503000000020004" pitchFamily="2" charset="0"/>
      <p:regular r:id="rId11"/>
      <p:bold r:id="rId12"/>
    </p:embeddedFont>
    <p:embeddedFont>
      <p:font typeface="Titillium Web" pitchFamily="2" charset="77"/>
      <p:regular r:id="rId13"/>
      <p:bold r:id="rId14"/>
      <p:italic r:id="rId15"/>
      <p:boldItalic r:id="rId16"/>
    </p:embeddedFont>
    <p:embeddedFont>
      <p:font typeface="Titillium Web SemiBold" panose="020F0502020204030204" pitchFamily="34" charset="0"/>
      <p:regular r:id="rId17"/>
      <p:bold r:id="rId18"/>
      <p:italic r:id="rId19"/>
      <p:boldItalic r:id="rId2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21" roundtripDataSignature="AMtx7mj0fCeHYf/regi5jh2OFkxojY3mmA=="/>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243"/>
    <p:restoredTop sz="94718"/>
  </p:normalViewPr>
  <p:slideViewPr>
    <p:cSldViewPr snapToGrid="0">
      <p:cViewPr varScale="1">
        <p:scale>
          <a:sx n="95" d="100"/>
          <a:sy n="95" d="100"/>
        </p:scale>
        <p:origin x="200" y="6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3.fntdata"/><Relationship Id="rId18" Type="http://schemas.openxmlformats.org/officeDocument/2006/relationships/font" Target="fonts/font8.fntdata"/><Relationship Id="rId3" Type="http://schemas.openxmlformats.org/officeDocument/2006/relationships/slide" Target="slides/slide2.xml"/><Relationship Id="rId21" Type="http://customschemas.google.com/relationships/presentationmetadata" Target="metadata"/><Relationship Id="rId7" Type="http://schemas.openxmlformats.org/officeDocument/2006/relationships/slide" Target="slides/slide6.xml"/><Relationship Id="rId12" Type="http://schemas.openxmlformats.org/officeDocument/2006/relationships/font" Target="fonts/font2.fntdata"/><Relationship Id="rId17" Type="http://schemas.openxmlformats.org/officeDocument/2006/relationships/font" Target="fonts/font7.fntdata"/><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font" Target="fonts/font6.fntdata"/><Relationship Id="rId20"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font" Target="fonts/font1.fntdata"/><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font" Target="fonts/font5.fntdata"/><Relationship Id="rId23" Type="http://schemas.openxmlformats.org/officeDocument/2006/relationships/viewProps" Target="viewProps.xml"/><Relationship Id="rId10" Type="http://schemas.openxmlformats.org/officeDocument/2006/relationships/notesMaster" Target="notesMasters/notesMaster1.xml"/><Relationship Id="rId19"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4.fntdata"/><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it-IT"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8" name="Google Shape;118;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it-IT"/>
              <a:t>Cover</a:t>
            </a:r>
            <a:endParaRPr/>
          </a:p>
        </p:txBody>
      </p:sp>
      <p:sp>
        <p:nvSpPr>
          <p:cNvPr id="119" name="Google Shape;119;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it-IT"/>
              <a:t>1</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1" name="Google Shape;131;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it-IT"/>
              <a:t>Template e guide lines </a:t>
            </a:r>
            <a:endParaRPr/>
          </a:p>
        </p:txBody>
      </p:sp>
      <p:sp>
        <p:nvSpPr>
          <p:cNvPr id="132" name="Google Shape;132;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it-IT"/>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a:extLst>
            <a:ext uri="{FF2B5EF4-FFF2-40B4-BE49-F238E27FC236}">
              <a16:creationId xmlns:a16="http://schemas.microsoft.com/office/drawing/2014/main" id="{EEA704CA-9F73-DB9A-AEA6-01DECFAD08CB}"/>
            </a:ext>
          </a:extLst>
        </p:cNvPr>
        <p:cNvGrpSpPr/>
        <p:nvPr/>
      </p:nvGrpSpPr>
      <p:grpSpPr>
        <a:xfrm>
          <a:off x="0" y="0"/>
          <a:ext cx="0" cy="0"/>
          <a:chOff x="0" y="0"/>
          <a:chExt cx="0" cy="0"/>
        </a:xfrm>
      </p:grpSpPr>
      <p:sp>
        <p:nvSpPr>
          <p:cNvPr id="130" name="Google Shape;130;p2:notes">
            <a:extLst>
              <a:ext uri="{FF2B5EF4-FFF2-40B4-BE49-F238E27FC236}">
                <a16:creationId xmlns:a16="http://schemas.microsoft.com/office/drawing/2014/main" id="{067FDE82-7B15-BDEC-5F91-A41B4A1E8F08}"/>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1" name="Google Shape;131;p2:notes">
            <a:extLst>
              <a:ext uri="{FF2B5EF4-FFF2-40B4-BE49-F238E27FC236}">
                <a16:creationId xmlns:a16="http://schemas.microsoft.com/office/drawing/2014/main" id="{DCF8D18B-F323-9C22-ED6E-82F3F1A33445}"/>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it-IT"/>
              <a:t>Template e guide lines </a:t>
            </a:r>
            <a:endParaRPr/>
          </a:p>
        </p:txBody>
      </p:sp>
      <p:sp>
        <p:nvSpPr>
          <p:cNvPr id="132" name="Google Shape;132;p2:notes">
            <a:extLst>
              <a:ext uri="{FF2B5EF4-FFF2-40B4-BE49-F238E27FC236}">
                <a16:creationId xmlns:a16="http://schemas.microsoft.com/office/drawing/2014/main" id="{BD310902-F0DE-C685-721B-47C442D76C6F}"/>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it-IT"/>
              <a:t>3</a:t>
            </a:fld>
            <a:endParaRPr/>
          </a:p>
        </p:txBody>
      </p:sp>
    </p:spTree>
    <p:extLst>
      <p:ext uri="{BB962C8B-B14F-4D97-AF65-F5344CB8AC3E}">
        <p14:creationId xmlns:p14="http://schemas.microsoft.com/office/powerpoint/2010/main" val="15610268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a:extLst>
            <a:ext uri="{FF2B5EF4-FFF2-40B4-BE49-F238E27FC236}">
              <a16:creationId xmlns:a16="http://schemas.microsoft.com/office/drawing/2014/main" id="{40167DC6-812E-CFD2-0922-B250D20D7971}"/>
            </a:ext>
          </a:extLst>
        </p:cNvPr>
        <p:cNvGrpSpPr/>
        <p:nvPr/>
      </p:nvGrpSpPr>
      <p:grpSpPr>
        <a:xfrm>
          <a:off x="0" y="0"/>
          <a:ext cx="0" cy="0"/>
          <a:chOff x="0" y="0"/>
          <a:chExt cx="0" cy="0"/>
        </a:xfrm>
      </p:grpSpPr>
      <p:sp>
        <p:nvSpPr>
          <p:cNvPr id="130" name="Google Shape;130;p2:notes">
            <a:extLst>
              <a:ext uri="{FF2B5EF4-FFF2-40B4-BE49-F238E27FC236}">
                <a16:creationId xmlns:a16="http://schemas.microsoft.com/office/drawing/2014/main" id="{D463E0DD-67BE-B4C1-C9AC-171781759CAB}"/>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1" name="Google Shape;131;p2:notes">
            <a:extLst>
              <a:ext uri="{FF2B5EF4-FFF2-40B4-BE49-F238E27FC236}">
                <a16:creationId xmlns:a16="http://schemas.microsoft.com/office/drawing/2014/main" id="{3DBCED3B-B966-166A-A96C-31CA0942BD67}"/>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it-IT"/>
              <a:t>Template e guide lines </a:t>
            </a:r>
            <a:endParaRPr/>
          </a:p>
        </p:txBody>
      </p:sp>
      <p:sp>
        <p:nvSpPr>
          <p:cNvPr id="132" name="Google Shape;132;p2:notes">
            <a:extLst>
              <a:ext uri="{FF2B5EF4-FFF2-40B4-BE49-F238E27FC236}">
                <a16:creationId xmlns:a16="http://schemas.microsoft.com/office/drawing/2014/main" id="{298E4DEF-EAC3-4B19-EF40-CB688DC24CE2}"/>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it-IT"/>
              <a:t>4</a:t>
            </a:fld>
            <a:endParaRPr/>
          </a:p>
        </p:txBody>
      </p:sp>
    </p:spTree>
    <p:extLst>
      <p:ext uri="{BB962C8B-B14F-4D97-AF65-F5344CB8AC3E}">
        <p14:creationId xmlns:p14="http://schemas.microsoft.com/office/powerpoint/2010/main" val="19081713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27df92e4ca9_0_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 name="Google Shape;143;g27df92e4ca9_0_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it-IT"/>
              <a:t>Template e guide lines </a:t>
            </a:r>
            <a:endParaRPr/>
          </a:p>
        </p:txBody>
      </p:sp>
      <p:sp>
        <p:nvSpPr>
          <p:cNvPr id="144" name="Google Shape;144;g27df92e4ca9_0_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it-IT"/>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a:extLst>
            <a:ext uri="{FF2B5EF4-FFF2-40B4-BE49-F238E27FC236}">
              <a16:creationId xmlns:a16="http://schemas.microsoft.com/office/drawing/2014/main" id="{DC042083-A0C1-E3AF-B32E-6A4D34BD0107}"/>
            </a:ext>
          </a:extLst>
        </p:cNvPr>
        <p:cNvGrpSpPr/>
        <p:nvPr/>
      </p:nvGrpSpPr>
      <p:grpSpPr>
        <a:xfrm>
          <a:off x="0" y="0"/>
          <a:ext cx="0" cy="0"/>
          <a:chOff x="0" y="0"/>
          <a:chExt cx="0" cy="0"/>
        </a:xfrm>
      </p:grpSpPr>
      <p:sp>
        <p:nvSpPr>
          <p:cNvPr id="142" name="Google Shape;142;g27df92e4ca9_0_1:notes">
            <a:extLst>
              <a:ext uri="{FF2B5EF4-FFF2-40B4-BE49-F238E27FC236}">
                <a16:creationId xmlns:a16="http://schemas.microsoft.com/office/drawing/2014/main" id="{E4511254-6FC4-6C9C-3FA0-7590690714AD}"/>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 name="Google Shape;143;g27df92e4ca9_0_1:notes">
            <a:extLst>
              <a:ext uri="{FF2B5EF4-FFF2-40B4-BE49-F238E27FC236}">
                <a16:creationId xmlns:a16="http://schemas.microsoft.com/office/drawing/2014/main" id="{49DAAF37-D007-00C8-30B5-2E8750B28AB8}"/>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it-IT"/>
              <a:t>Template e guide lines </a:t>
            </a:r>
            <a:endParaRPr/>
          </a:p>
        </p:txBody>
      </p:sp>
      <p:sp>
        <p:nvSpPr>
          <p:cNvPr id="144" name="Google Shape;144;g27df92e4ca9_0_1:notes">
            <a:extLst>
              <a:ext uri="{FF2B5EF4-FFF2-40B4-BE49-F238E27FC236}">
                <a16:creationId xmlns:a16="http://schemas.microsoft.com/office/drawing/2014/main" id="{04010C59-AF42-486D-02F8-DECAD6380A1D}"/>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it-IT"/>
              <a:t>6</a:t>
            </a:fld>
            <a:endParaRPr/>
          </a:p>
        </p:txBody>
      </p:sp>
    </p:spTree>
    <p:extLst>
      <p:ext uri="{BB962C8B-B14F-4D97-AF65-F5344CB8AC3E}">
        <p14:creationId xmlns:p14="http://schemas.microsoft.com/office/powerpoint/2010/main" val="10400420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a:extLst>
            <a:ext uri="{FF2B5EF4-FFF2-40B4-BE49-F238E27FC236}">
              <a16:creationId xmlns:a16="http://schemas.microsoft.com/office/drawing/2014/main" id="{27798851-8EE5-F8EC-AFAC-EE88456B8038}"/>
            </a:ext>
          </a:extLst>
        </p:cNvPr>
        <p:cNvGrpSpPr/>
        <p:nvPr/>
      </p:nvGrpSpPr>
      <p:grpSpPr>
        <a:xfrm>
          <a:off x="0" y="0"/>
          <a:ext cx="0" cy="0"/>
          <a:chOff x="0" y="0"/>
          <a:chExt cx="0" cy="0"/>
        </a:xfrm>
      </p:grpSpPr>
      <p:sp>
        <p:nvSpPr>
          <p:cNvPr id="142" name="Google Shape;142;g27df92e4ca9_0_1:notes">
            <a:extLst>
              <a:ext uri="{FF2B5EF4-FFF2-40B4-BE49-F238E27FC236}">
                <a16:creationId xmlns:a16="http://schemas.microsoft.com/office/drawing/2014/main" id="{BEB9EF00-139C-A21B-49A6-14E62A54CB45}"/>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3" name="Google Shape;143;g27df92e4ca9_0_1:notes">
            <a:extLst>
              <a:ext uri="{FF2B5EF4-FFF2-40B4-BE49-F238E27FC236}">
                <a16:creationId xmlns:a16="http://schemas.microsoft.com/office/drawing/2014/main" id="{D075FD0C-E21E-9227-CD0B-D795F541A063}"/>
              </a:ext>
            </a:extLst>
          </p:cNvPr>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it-IT"/>
              <a:t>Template e guide lines </a:t>
            </a:r>
            <a:endParaRPr/>
          </a:p>
        </p:txBody>
      </p:sp>
      <p:sp>
        <p:nvSpPr>
          <p:cNvPr id="144" name="Google Shape;144;g27df92e4ca9_0_1:notes">
            <a:extLst>
              <a:ext uri="{FF2B5EF4-FFF2-40B4-BE49-F238E27FC236}">
                <a16:creationId xmlns:a16="http://schemas.microsoft.com/office/drawing/2014/main" id="{AF5C39C3-0224-06AB-81B2-A4297499E514}"/>
              </a:ext>
            </a:extLst>
          </p:cNvPr>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it-IT"/>
              <a:t>7</a:t>
            </a:fld>
            <a:endParaRPr/>
          </a:p>
        </p:txBody>
      </p:sp>
    </p:spTree>
    <p:extLst>
      <p:ext uri="{BB962C8B-B14F-4D97-AF65-F5344CB8AC3E}">
        <p14:creationId xmlns:p14="http://schemas.microsoft.com/office/powerpoint/2010/main" val="31450290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27df92e4ca9_0_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g27df92e4ca9_0_1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it-IT" dirty="0"/>
              <a:t>Template e guide lines </a:t>
            </a:r>
            <a:endParaRPr dirty="0"/>
          </a:p>
        </p:txBody>
      </p:sp>
      <p:sp>
        <p:nvSpPr>
          <p:cNvPr id="156" name="Google Shape;156;g27df92e4ca9_0_1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it-IT"/>
              <a:t>8</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Diapositiva titolo" type="title">
  <p:cSld name="TITLE">
    <p:spTree>
      <p:nvGrpSpPr>
        <p:cNvPr id="1" name="Shape 15"/>
        <p:cNvGrpSpPr/>
        <p:nvPr/>
      </p:nvGrpSpPr>
      <p:grpSpPr>
        <a:xfrm>
          <a:off x="0" y="0"/>
          <a:ext cx="0" cy="0"/>
          <a:chOff x="0" y="0"/>
          <a:chExt cx="0" cy="0"/>
        </a:xfrm>
      </p:grpSpPr>
      <p:sp>
        <p:nvSpPr>
          <p:cNvPr id="16" name="Google Shape;16;p5"/>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5"/>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olo e contenuto" type="obj">
  <p:cSld name="OBJECT">
    <p:spTree>
      <p:nvGrpSpPr>
        <p:cNvPr id="1" name="Shape 52"/>
        <p:cNvGrpSpPr/>
        <p:nvPr/>
      </p:nvGrpSpPr>
      <p:grpSpPr>
        <a:xfrm>
          <a:off x="0" y="0"/>
          <a:ext cx="0" cy="0"/>
          <a:chOff x="0" y="0"/>
          <a:chExt cx="0" cy="0"/>
        </a:xfrm>
      </p:grpSpPr>
      <p:sp>
        <p:nvSpPr>
          <p:cNvPr id="53" name="Google Shape;53;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1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5" name="Google Shape;55;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Intestazione sezione" type="secHead">
  <p:cSld name="SECTION_HEADER">
    <p:spTree>
      <p:nvGrpSpPr>
        <p:cNvPr id="1" name="Shape 58"/>
        <p:cNvGrpSpPr/>
        <p:nvPr/>
      </p:nvGrpSpPr>
      <p:grpSpPr>
        <a:xfrm>
          <a:off x="0" y="0"/>
          <a:ext cx="0" cy="0"/>
          <a:chOff x="0" y="0"/>
          <a:chExt cx="0" cy="0"/>
        </a:xfrm>
      </p:grpSpPr>
      <p:sp>
        <p:nvSpPr>
          <p:cNvPr id="59" name="Google Shape;59;p1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1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61" name="Google Shape;61;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Due contenuti" type="twoObj">
  <p:cSld name="TWO_OBJECTS">
    <p:spTree>
      <p:nvGrpSpPr>
        <p:cNvPr id="1" name="Shape 64"/>
        <p:cNvGrpSpPr/>
        <p:nvPr/>
      </p:nvGrpSpPr>
      <p:grpSpPr>
        <a:xfrm>
          <a:off x="0" y="0"/>
          <a:ext cx="0" cy="0"/>
          <a:chOff x="0" y="0"/>
          <a:chExt cx="0" cy="0"/>
        </a:xfrm>
      </p:grpSpPr>
      <p:sp>
        <p:nvSpPr>
          <p:cNvPr id="65" name="Google Shape;65;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1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7" name="Google Shape;67;p1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8" name="Google Shape;68;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onfronto" type="twoTxTwoObj">
  <p:cSld name="TWO_OBJECTS_WITH_TEXT">
    <p:spTree>
      <p:nvGrpSpPr>
        <p:cNvPr id="1" name="Shape 71"/>
        <p:cNvGrpSpPr/>
        <p:nvPr/>
      </p:nvGrpSpPr>
      <p:grpSpPr>
        <a:xfrm>
          <a:off x="0" y="0"/>
          <a:ext cx="0" cy="0"/>
          <a:chOff x="0" y="0"/>
          <a:chExt cx="0" cy="0"/>
        </a:xfrm>
      </p:grpSpPr>
      <p:sp>
        <p:nvSpPr>
          <p:cNvPr id="72" name="Google Shape;72;p1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1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74" name="Google Shape;74;p1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1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76" name="Google Shape;76;p1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olo titolo" type="titleOnly">
  <p:cSld name="TITLE_ONLY">
    <p:spTree>
      <p:nvGrpSpPr>
        <p:cNvPr id="1" name="Shape 80"/>
        <p:cNvGrpSpPr/>
        <p:nvPr/>
      </p:nvGrpSpPr>
      <p:grpSpPr>
        <a:xfrm>
          <a:off x="0" y="0"/>
          <a:ext cx="0" cy="0"/>
          <a:chOff x="0" y="0"/>
          <a:chExt cx="0" cy="0"/>
        </a:xfrm>
      </p:grpSpPr>
      <p:sp>
        <p:nvSpPr>
          <p:cNvPr id="81" name="Google Shape;81;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ntenuto con didascalia" type="objTx">
  <p:cSld name="OBJECT_WITH_CAPTION_TEXT">
    <p:spTree>
      <p:nvGrpSpPr>
        <p:cNvPr id="1" name="Shape 85"/>
        <p:cNvGrpSpPr/>
        <p:nvPr/>
      </p:nvGrpSpPr>
      <p:grpSpPr>
        <a:xfrm>
          <a:off x="0" y="0"/>
          <a:ext cx="0" cy="0"/>
          <a:chOff x="0" y="0"/>
          <a:chExt cx="0" cy="0"/>
        </a:xfrm>
      </p:grpSpPr>
      <p:sp>
        <p:nvSpPr>
          <p:cNvPr id="86" name="Google Shape;86;p1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7" name="Google Shape;87;p19"/>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88" name="Google Shape;88;p19"/>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89" name="Google Shape;89;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0" name="Google Shape;90;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1" name="Google Shape;91;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Immagine con didascalia" type="picTx">
  <p:cSld name="PICTURE_WITH_CAPTION_TEXT">
    <p:spTree>
      <p:nvGrpSpPr>
        <p:cNvPr id="1" name="Shape 92"/>
        <p:cNvGrpSpPr/>
        <p:nvPr/>
      </p:nvGrpSpPr>
      <p:grpSpPr>
        <a:xfrm>
          <a:off x="0" y="0"/>
          <a:ext cx="0" cy="0"/>
          <a:chOff x="0" y="0"/>
          <a:chExt cx="0" cy="0"/>
        </a:xfrm>
      </p:grpSpPr>
      <p:sp>
        <p:nvSpPr>
          <p:cNvPr id="93" name="Google Shape;93;p2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4" name="Google Shape;94;p20"/>
          <p:cNvSpPr>
            <a:spLocks noGrp="1"/>
          </p:cNvSpPr>
          <p:nvPr>
            <p:ph type="pic" idx="2"/>
          </p:nvPr>
        </p:nvSpPr>
        <p:spPr>
          <a:xfrm>
            <a:off x="5183188" y="987425"/>
            <a:ext cx="6172200" cy="4873625"/>
          </a:xfrm>
          <a:prstGeom prst="rect">
            <a:avLst/>
          </a:prstGeom>
          <a:noFill/>
          <a:ln>
            <a:noFill/>
          </a:ln>
        </p:spPr>
      </p:sp>
      <p:sp>
        <p:nvSpPr>
          <p:cNvPr id="95" name="Google Shape;95;p20"/>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96" name="Google Shape;96;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7" name="Google Shape;97;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8" name="Google Shape;98;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olo e testo verticale" type="vertTx">
  <p:cSld name="VERTICAL_TEXT">
    <p:spTree>
      <p:nvGrpSpPr>
        <p:cNvPr id="1" name="Shape 99"/>
        <p:cNvGrpSpPr/>
        <p:nvPr/>
      </p:nvGrpSpPr>
      <p:grpSpPr>
        <a:xfrm>
          <a:off x="0" y="0"/>
          <a:ext cx="0" cy="0"/>
          <a:chOff x="0" y="0"/>
          <a:chExt cx="0" cy="0"/>
        </a:xfrm>
      </p:grpSpPr>
      <p:sp>
        <p:nvSpPr>
          <p:cNvPr id="100" name="Google Shape;100;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1" name="Google Shape;101;p21"/>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2" name="Google Shape;102;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3" name="Google Shape;103;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4" name="Google Shape;104;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1_Titolo e testo verticale" type="vertTitleAndTx">
  <p:cSld name="VERTICAL_TITLE_AND_VERTICAL_TEXT">
    <p:spTree>
      <p:nvGrpSpPr>
        <p:cNvPr id="1" name="Shape 105"/>
        <p:cNvGrpSpPr/>
        <p:nvPr/>
      </p:nvGrpSpPr>
      <p:grpSpPr>
        <a:xfrm>
          <a:off x="0" y="0"/>
          <a:ext cx="0" cy="0"/>
          <a:chOff x="0" y="0"/>
          <a:chExt cx="0" cy="0"/>
        </a:xfrm>
      </p:grpSpPr>
      <p:sp>
        <p:nvSpPr>
          <p:cNvPr id="106" name="Google Shape;106;p22"/>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7" name="Google Shape;107;p22"/>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8" name="Google Shape;108;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9" name="Google Shape;109;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0" name="Google Shape;110;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IT"/>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matchingName="Standard slide">
  <p:cSld name="Standard slide">
    <p:bg>
      <p:bgPr>
        <a:blipFill>
          <a:blip r:embed="rId2">
            <a:alphaModFix amt="50000"/>
          </a:blip>
          <a:stretch>
            <a:fillRect/>
          </a:stretch>
        </a:blipFill>
        <a:effectLst/>
      </p:bgPr>
    </p:bg>
    <p:spTree>
      <p:nvGrpSpPr>
        <p:cNvPr id="1" name="Shape 111"/>
        <p:cNvGrpSpPr/>
        <p:nvPr/>
      </p:nvGrpSpPr>
      <p:grpSpPr>
        <a:xfrm>
          <a:off x="0" y="0"/>
          <a:ext cx="0" cy="0"/>
          <a:chOff x="0" y="0"/>
          <a:chExt cx="0" cy="0"/>
        </a:xfrm>
      </p:grpSpPr>
      <p:sp>
        <p:nvSpPr>
          <p:cNvPr id="112" name="Google Shape;112;p23"/>
          <p:cNvSpPr txBox="1">
            <a:spLocks noGrp="1"/>
          </p:cNvSpPr>
          <p:nvPr>
            <p:ph type="body" idx="1"/>
          </p:nvPr>
        </p:nvSpPr>
        <p:spPr>
          <a:xfrm>
            <a:off x="863149" y="1371599"/>
            <a:ext cx="10719251" cy="4700589"/>
          </a:xfrm>
          <a:prstGeom prst="rect">
            <a:avLst/>
          </a:prstGeom>
          <a:noFill/>
          <a:ln>
            <a:noFill/>
          </a:ln>
        </p:spPr>
        <p:txBody>
          <a:bodyPr spcFirstLastPara="1" wrap="square" lIns="0" tIns="0" rIns="0" bIns="0" anchor="t" anchorCtr="0">
            <a:noAutofit/>
          </a:bodyPr>
          <a:lstStyle>
            <a:lvl1pPr marL="457200" lvl="0" indent="-406400" algn="l">
              <a:lnSpc>
                <a:spcPct val="90000"/>
              </a:lnSpc>
              <a:spcBef>
                <a:spcPts val="1000"/>
              </a:spcBef>
              <a:spcAft>
                <a:spcPts val="0"/>
              </a:spcAft>
              <a:buClr>
                <a:schemeClr val="accent5"/>
              </a:buClr>
              <a:buSzPts val="2800"/>
              <a:buChar char="•"/>
              <a:defRPr>
                <a:latin typeface="Inter Light"/>
                <a:ea typeface="Inter Light"/>
                <a:cs typeface="Inter Light"/>
                <a:sym typeface="Inter Light"/>
              </a:defRPr>
            </a:lvl1pPr>
            <a:lvl2pPr marL="914400" lvl="1" indent="-381000" algn="l">
              <a:lnSpc>
                <a:spcPct val="90000"/>
              </a:lnSpc>
              <a:spcBef>
                <a:spcPts val="500"/>
              </a:spcBef>
              <a:spcAft>
                <a:spcPts val="0"/>
              </a:spcAft>
              <a:buClr>
                <a:schemeClr val="accent5"/>
              </a:buClr>
              <a:buSzPts val="2400"/>
              <a:buChar char="•"/>
              <a:defRPr>
                <a:latin typeface="Inter Light"/>
                <a:ea typeface="Inter Light"/>
                <a:cs typeface="Inter Light"/>
                <a:sym typeface="Inter Light"/>
              </a:defRPr>
            </a:lvl2pPr>
            <a:lvl3pPr marL="1371600" lvl="2" indent="-355600" algn="l">
              <a:lnSpc>
                <a:spcPct val="90000"/>
              </a:lnSpc>
              <a:spcBef>
                <a:spcPts val="500"/>
              </a:spcBef>
              <a:spcAft>
                <a:spcPts val="0"/>
              </a:spcAft>
              <a:buClr>
                <a:schemeClr val="accent5"/>
              </a:buClr>
              <a:buSzPts val="2000"/>
              <a:buChar char="•"/>
              <a:defRPr>
                <a:latin typeface="Inter Light"/>
                <a:ea typeface="Inter Light"/>
                <a:cs typeface="Inter Light"/>
                <a:sym typeface="Inter Light"/>
              </a:defRPr>
            </a:lvl3pPr>
            <a:lvl4pPr marL="1828800" lvl="3" indent="-342900" algn="l">
              <a:lnSpc>
                <a:spcPct val="90000"/>
              </a:lnSpc>
              <a:spcBef>
                <a:spcPts val="500"/>
              </a:spcBef>
              <a:spcAft>
                <a:spcPts val="0"/>
              </a:spcAft>
              <a:buClr>
                <a:schemeClr val="accent5"/>
              </a:buClr>
              <a:buSzPts val="1800"/>
              <a:buChar char="•"/>
              <a:defRPr>
                <a:latin typeface="Inter Light"/>
                <a:ea typeface="Inter Light"/>
                <a:cs typeface="Inter Light"/>
                <a:sym typeface="Inter Light"/>
              </a:defRPr>
            </a:lvl4pPr>
            <a:lvl5pPr marL="2286000" lvl="4" indent="-342900" algn="l">
              <a:lnSpc>
                <a:spcPct val="90000"/>
              </a:lnSpc>
              <a:spcBef>
                <a:spcPts val="500"/>
              </a:spcBef>
              <a:spcAft>
                <a:spcPts val="0"/>
              </a:spcAft>
              <a:buClr>
                <a:schemeClr val="accent5"/>
              </a:buClr>
              <a:buSzPts val="1800"/>
              <a:buChar char="•"/>
              <a:defRPr>
                <a:latin typeface="Inter Light"/>
                <a:ea typeface="Inter Light"/>
                <a:cs typeface="Inter Light"/>
                <a:sym typeface="Inter Light"/>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cxnSp>
        <p:nvCxnSpPr>
          <p:cNvPr id="113" name="Google Shape;113;p23"/>
          <p:cNvCxnSpPr/>
          <p:nvPr/>
        </p:nvCxnSpPr>
        <p:spPr>
          <a:xfrm>
            <a:off x="562924" y="5"/>
            <a:ext cx="0" cy="1078159"/>
          </a:xfrm>
          <a:prstGeom prst="straightConnector1">
            <a:avLst/>
          </a:prstGeom>
          <a:noFill/>
          <a:ln w="28575" cap="flat" cmpd="sng">
            <a:solidFill>
              <a:schemeClr val="accent2"/>
            </a:solidFill>
            <a:prstDash val="solid"/>
            <a:miter lim="800000"/>
            <a:headEnd type="none" w="sm" len="sm"/>
            <a:tailEnd type="none" w="sm" len="sm"/>
          </a:ln>
        </p:spPr>
      </p:cxnSp>
      <p:sp>
        <p:nvSpPr>
          <p:cNvPr id="114" name="Google Shape;114;p23"/>
          <p:cNvSpPr txBox="1">
            <a:spLocks noGrp="1"/>
          </p:cNvSpPr>
          <p:nvPr>
            <p:ph type="title"/>
          </p:nvPr>
        </p:nvSpPr>
        <p:spPr>
          <a:xfrm>
            <a:off x="863152" y="277800"/>
            <a:ext cx="10719250" cy="770400"/>
          </a:xfrm>
          <a:prstGeom prst="rect">
            <a:avLst/>
          </a:prstGeom>
          <a:noFill/>
          <a:ln>
            <a:noFill/>
          </a:ln>
        </p:spPr>
        <p:txBody>
          <a:bodyPr spcFirstLastPara="1" wrap="square" lIns="0" tIns="0" rIns="0" bIns="0" anchor="ctr" anchorCtr="0">
            <a:normAutofit/>
          </a:bodyPr>
          <a:lstStyle>
            <a:lvl1pPr lvl="0" algn="l">
              <a:lnSpc>
                <a:spcPct val="90000"/>
              </a:lnSpc>
              <a:spcBef>
                <a:spcPts val="0"/>
              </a:spcBef>
              <a:spcAft>
                <a:spcPts val="0"/>
              </a:spcAft>
              <a:buClr>
                <a:schemeClr val="accent5"/>
              </a:buClr>
              <a:buSzPts val="4400"/>
              <a:buFont typeface="Inter Light"/>
              <a:buNone/>
              <a:defRPr b="0">
                <a:solidFill>
                  <a:schemeClr val="accent5"/>
                </a:solidFill>
                <a:latin typeface="Inter Light"/>
                <a:ea typeface="Inter Light"/>
                <a:cs typeface="Inter Light"/>
                <a:sym typeface="Inter Light"/>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5" name="Google Shape;115;p23"/>
          <p:cNvSpPr txBox="1"/>
          <p:nvPr/>
        </p:nvSpPr>
        <p:spPr>
          <a:xfrm>
            <a:off x="609287" y="6499456"/>
            <a:ext cx="885139" cy="1440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900"/>
              <a:buFont typeface="Arial"/>
              <a:buNone/>
            </a:pPr>
            <a:r>
              <a:rPr lang="it-IT" sz="900" b="0" i="0" u="none" strike="noStrike" cap="none">
                <a:solidFill>
                  <a:schemeClr val="lt1"/>
                </a:solidFill>
                <a:latin typeface="Inter Light"/>
                <a:ea typeface="Inter Light"/>
                <a:cs typeface="Inter Light"/>
                <a:sym typeface="Inter Light"/>
              </a:rPr>
              <a:t>Page </a:t>
            </a:r>
            <a:fld id="{00000000-1234-1234-1234-123412341234}" type="slidenum">
              <a:rPr lang="it-IT" sz="900" b="0" i="0" u="none" strike="noStrike" cap="none">
                <a:solidFill>
                  <a:schemeClr val="lt1"/>
                </a:solidFill>
                <a:latin typeface="Inter Light"/>
                <a:ea typeface="Inter Light"/>
                <a:cs typeface="Inter Light"/>
                <a:sym typeface="Inter Light"/>
              </a:rPr>
              <a:t>‹#›</a:t>
            </a:fld>
            <a:endParaRPr sz="900" b="0" i="0" u="none" strike="noStrike" cap="none">
              <a:solidFill>
                <a:schemeClr val="lt1"/>
              </a:solidFill>
              <a:latin typeface="Inter Light"/>
              <a:ea typeface="Inter Light"/>
              <a:cs typeface="Inter Light"/>
              <a:sym typeface="Inter Light"/>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3_Vuota">
  <p:cSld name="3_Vuota">
    <p:spTree>
      <p:nvGrpSpPr>
        <p:cNvPr id="1" name="Shape 21"/>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7_Vuota" type="blank">
  <p:cSld name="BLANK">
    <p:spTree>
      <p:nvGrpSpPr>
        <p:cNvPr id="1" name="Shape 22"/>
        <p:cNvGrpSpPr/>
        <p:nvPr/>
      </p:nvGrpSpPr>
      <p:grpSpPr>
        <a:xfrm>
          <a:off x="0" y="0"/>
          <a:ext cx="0" cy="0"/>
          <a:chOff x="0" y="0"/>
          <a:chExt cx="0" cy="0"/>
        </a:xfrm>
      </p:grpSpPr>
      <p:pic>
        <p:nvPicPr>
          <p:cNvPr id="23" name="Google Shape;23;p7"/>
          <p:cNvPicPr preferRelativeResize="0"/>
          <p:nvPr/>
        </p:nvPicPr>
        <p:blipFill rotWithShape="1">
          <a:blip r:embed="rId2">
            <a:alphaModFix/>
          </a:blip>
          <a:srcRect/>
          <a:stretch/>
        </p:blipFill>
        <p:spPr>
          <a:xfrm>
            <a:off x="0" y="3048"/>
            <a:ext cx="12197426" cy="6854952"/>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Vuota">
  <p:cSld name="Vuota">
    <p:spTree>
      <p:nvGrpSpPr>
        <p:cNvPr id="1" name="Shape 24"/>
        <p:cNvGrpSpPr/>
        <p:nvPr/>
      </p:nvGrpSpPr>
      <p:grpSpPr>
        <a:xfrm>
          <a:off x="0" y="0"/>
          <a:ext cx="0" cy="0"/>
          <a:chOff x="0" y="0"/>
          <a:chExt cx="0" cy="0"/>
        </a:xfrm>
      </p:grpSpPr>
      <p:grpSp>
        <p:nvGrpSpPr>
          <p:cNvPr id="25" name="Google Shape;25;p8"/>
          <p:cNvGrpSpPr/>
          <p:nvPr/>
        </p:nvGrpSpPr>
        <p:grpSpPr>
          <a:xfrm>
            <a:off x="0" y="6511282"/>
            <a:ext cx="12192000" cy="361767"/>
            <a:chOff x="0" y="6511282"/>
            <a:chExt cx="12192000" cy="361767"/>
          </a:xfrm>
        </p:grpSpPr>
        <p:pic>
          <p:nvPicPr>
            <p:cNvPr id="26" name="Google Shape;26;p8"/>
            <p:cNvPicPr preferRelativeResize="0"/>
            <p:nvPr/>
          </p:nvPicPr>
          <p:blipFill rotWithShape="1">
            <a:blip r:embed="rId2">
              <a:alphaModFix/>
            </a:blip>
            <a:srcRect/>
            <a:stretch/>
          </p:blipFill>
          <p:spPr>
            <a:xfrm>
              <a:off x="0" y="6511282"/>
              <a:ext cx="12192000" cy="361767"/>
            </a:xfrm>
            <a:prstGeom prst="rect">
              <a:avLst/>
            </a:prstGeom>
            <a:noFill/>
            <a:ln>
              <a:noFill/>
            </a:ln>
          </p:spPr>
        </p:pic>
        <p:sp>
          <p:nvSpPr>
            <p:cNvPr id="27" name="Google Shape;27;p8"/>
            <p:cNvSpPr txBox="1"/>
            <p:nvPr/>
          </p:nvSpPr>
          <p:spPr>
            <a:xfrm>
              <a:off x="6712747" y="6536581"/>
              <a:ext cx="5317225" cy="307777"/>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Arial"/>
                  <a:ea typeface="Arial"/>
                  <a:cs typeface="Arial"/>
                  <a:sym typeface="Arial"/>
                </a:rPr>
                <a:t>Missione 4 </a:t>
              </a:r>
              <a:r>
                <a:rPr lang="it-IT" sz="1400" b="1" i="0" u="none" strike="noStrike" cap="none">
                  <a:solidFill>
                    <a:schemeClr val="lt1"/>
                  </a:solidFill>
                  <a:latin typeface="Arial"/>
                  <a:ea typeface="Arial"/>
                  <a:cs typeface="Arial"/>
                  <a:sym typeface="Arial"/>
                </a:rPr>
                <a:t>• Istruzione e Ricerca </a:t>
              </a:r>
              <a:endParaRPr sz="1400" b="0" i="0" u="none" strike="noStrike" cap="none">
                <a:solidFill>
                  <a:schemeClr val="lt1"/>
                </a:solidFill>
                <a:latin typeface="Arial"/>
                <a:ea typeface="Arial"/>
                <a:cs typeface="Arial"/>
                <a:sym typeface="Arial"/>
              </a:endParaRPr>
            </a:p>
          </p:txBody>
        </p:sp>
        <p:sp>
          <p:nvSpPr>
            <p:cNvPr id="28" name="Google Shape;28;p8"/>
            <p:cNvSpPr txBox="1"/>
            <p:nvPr/>
          </p:nvSpPr>
          <p:spPr>
            <a:xfrm>
              <a:off x="467555" y="6530753"/>
              <a:ext cx="7919208"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Titillium Web"/>
                  <a:ea typeface="Titillium Web"/>
                  <a:cs typeface="Titillium Web"/>
                  <a:sym typeface="Titillium Web"/>
                </a:rPr>
                <a:t>ICSC Italian Research Center on High-Performance Computing, Big Data and Quantum Computing</a:t>
              </a:r>
              <a:endParaRPr sz="1400" b="0" i="0" u="none" strike="noStrike" cap="none">
                <a:solidFill>
                  <a:srgbClr val="000000"/>
                </a:solidFill>
                <a:latin typeface="Arial"/>
                <a:ea typeface="Arial"/>
                <a:cs typeface="Arial"/>
                <a:sym typeface="Arial"/>
              </a:endParaRPr>
            </a:p>
          </p:txBody>
        </p:sp>
      </p:grpSp>
      <p:pic>
        <p:nvPicPr>
          <p:cNvPr id="29" name="Google Shape;29;p8"/>
          <p:cNvPicPr preferRelativeResize="0"/>
          <p:nvPr/>
        </p:nvPicPr>
        <p:blipFill rotWithShape="1">
          <a:blip r:embed="rId3">
            <a:alphaModFix/>
          </a:blip>
          <a:srcRect/>
          <a:stretch/>
        </p:blipFill>
        <p:spPr>
          <a:xfrm>
            <a:off x="-1" y="0"/>
            <a:ext cx="12192001" cy="850899"/>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4_Vuota">
  <p:cSld name="4_Vuota">
    <p:spTree>
      <p:nvGrpSpPr>
        <p:cNvPr id="1" name="Shape 30"/>
        <p:cNvGrpSpPr/>
        <p:nvPr/>
      </p:nvGrpSpPr>
      <p:grpSpPr>
        <a:xfrm>
          <a:off x="0" y="0"/>
          <a:ext cx="0" cy="0"/>
          <a:chOff x="0" y="0"/>
          <a:chExt cx="0" cy="0"/>
        </a:xfrm>
      </p:grpSpPr>
      <p:sp>
        <p:nvSpPr>
          <p:cNvPr id="31" name="Google Shape;31;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IT"/>
              <a:t>‹#›</a:t>
            </a:fld>
            <a:endParaRPr/>
          </a:p>
        </p:txBody>
      </p:sp>
      <p:sp>
        <p:nvSpPr>
          <p:cNvPr id="34" name="Google Shape;34;p9"/>
          <p:cNvSpPr/>
          <p:nvPr/>
        </p:nvSpPr>
        <p:spPr>
          <a:xfrm>
            <a:off x="1" y="0"/>
            <a:ext cx="12192000" cy="3336053"/>
          </a:xfrm>
          <a:prstGeom prst="rect">
            <a:avLst/>
          </a:prstGeom>
          <a:solidFill>
            <a:srgbClr val="0B112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35" name="Google Shape;35;p9" descr="Immagine che contiene sfocatura&#10;&#10;Descrizione generata automaticamente"/>
          <p:cNvPicPr preferRelativeResize="0"/>
          <p:nvPr/>
        </p:nvPicPr>
        <p:blipFill rotWithShape="1">
          <a:blip r:embed="rId2">
            <a:alphaModFix/>
          </a:blip>
          <a:srcRect/>
          <a:stretch/>
        </p:blipFill>
        <p:spPr>
          <a:xfrm>
            <a:off x="0" y="609"/>
            <a:ext cx="12192000" cy="6856780"/>
          </a:xfrm>
          <a:prstGeom prst="rect">
            <a:avLst/>
          </a:prstGeom>
          <a:noFill/>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13_Vuota">
  <p:cSld name="13_Vuota">
    <p:spTree>
      <p:nvGrpSpPr>
        <p:cNvPr id="1" name="Shape 36"/>
        <p:cNvGrpSpPr/>
        <p:nvPr/>
      </p:nvGrpSpPr>
      <p:grpSpPr>
        <a:xfrm>
          <a:off x="0" y="0"/>
          <a:ext cx="0" cy="0"/>
          <a:chOff x="0" y="0"/>
          <a:chExt cx="0" cy="0"/>
        </a:xfrm>
      </p:grpSpPr>
      <p:sp>
        <p:nvSpPr>
          <p:cNvPr id="37" name="Google Shape;37;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IT"/>
              <a:t>‹#›</a:t>
            </a:fld>
            <a:endParaRPr/>
          </a:p>
        </p:txBody>
      </p:sp>
      <p:pic>
        <p:nvPicPr>
          <p:cNvPr id="40" name="Google Shape;40;p10" descr="Immagine che contiene vetro&#10;&#10;Descrizione generata automaticamente"/>
          <p:cNvPicPr preferRelativeResize="0"/>
          <p:nvPr/>
        </p:nvPicPr>
        <p:blipFill rotWithShape="1">
          <a:blip r:embed="rId2">
            <a:alphaModFix/>
          </a:blip>
          <a:srcRect/>
          <a:stretch/>
        </p:blipFill>
        <p:spPr>
          <a:xfrm>
            <a:off x="0" y="0"/>
            <a:ext cx="12192000" cy="6858000"/>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14_Vuota">
  <p:cSld name="14_Vuota">
    <p:spTree>
      <p:nvGrpSpPr>
        <p:cNvPr id="1" name="Shape 41"/>
        <p:cNvGrpSpPr/>
        <p:nvPr/>
      </p:nvGrpSpPr>
      <p:grpSpPr>
        <a:xfrm>
          <a:off x="0" y="0"/>
          <a:ext cx="0" cy="0"/>
          <a:chOff x="0" y="0"/>
          <a:chExt cx="0" cy="0"/>
        </a:xfrm>
      </p:grpSpPr>
      <p:sp>
        <p:nvSpPr>
          <p:cNvPr id="42" name="Google Shape;42;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IT"/>
              <a:t>‹#›</a:t>
            </a:fld>
            <a:endParaRPr/>
          </a:p>
        </p:txBody>
      </p:sp>
      <p:pic>
        <p:nvPicPr>
          <p:cNvPr id="45" name="Google Shape;45;p11"/>
          <p:cNvPicPr preferRelativeResize="0"/>
          <p:nvPr/>
        </p:nvPicPr>
        <p:blipFill rotWithShape="1">
          <a:blip r:embed="rId2">
            <a:alphaModFix/>
          </a:blip>
          <a:srcRect/>
          <a:stretch/>
        </p:blipFill>
        <p:spPr>
          <a:xfrm>
            <a:off x="0" y="0"/>
            <a:ext cx="12192000" cy="6858000"/>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15_Vuota">
  <p:cSld name="15_Vuota">
    <p:spTree>
      <p:nvGrpSpPr>
        <p:cNvPr id="1" name="Shape 46"/>
        <p:cNvGrpSpPr/>
        <p:nvPr/>
      </p:nvGrpSpPr>
      <p:grpSpPr>
        <a:xfrm>
          <a:off x="0" y="0"/>
          <a:ext cx="0" cy="0"/>
          <a:chOff x="0" y="0"/>
          <a:chExt cx="0" cy="0"/>
        </a:xfrm>
      </p:grpSpPr>
      <p:sp>
        <p:nvSpPr>
          <p:cNvPr id="47" name="Google Shape;47;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IT"/>
              <a:t>‹#›</a:t>
            </a:fld>
            <a:endParaRPr/>
          </a:p>
        </p:txBody>
      </p:sp>
      <p:pic>
        <p:nvPicPr>
          <p:cNvPr id="50" name="Google Shape;50;p12"/>
          <p:cNvPicPr preferRelativeResize="0"/>
          <p:nvPr/>
        </p:nvPicPr>
        <p:blipFill rotWithShape="1">
          <a:blip r:embed="rId2">
            <a:alphaModFix/>
          </a:blip>
          <a:srcRect/>
          <a:stretch/>
        </p:blipFill>
        <p:spPr>
          <a:xfrm>
            <a:off x="0" y="0"/>
            <a:ext cx="12192000" cy="6858000"/>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6_Vuota">
  <p:cSld name="6_Vuota">
    <p:spTree>
      <p:nvGrpSpPr>
        <p:cNvPr id="1" name="Shape 51"/>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it-IT"/>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0.jpg"/><Relationship Id="rId4" Type="http://schemas.openxmlformats.org/officeDocument/2006/relationships/image" Target="../media/image2.jp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png"/><Relationship Id="rId4" Type="http://schemas.openxmlformats.org/officeDocument/2006/relationships/image" Target="../media/image2.jpg"/></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jpeg"/><Relationship Id="rId4" Type="http://schemas.openxmlformats.org/officeDocument/2006/relationships/image" Target="../media/image2.jpg"/></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2.jpg"/></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pic>
        <p:nvPicPr>
          <p:cNvPr id="121" name="Google Shape;121;p1" descr="Immagine che contiene spazio, luce, laser, notte&#10;&#10;Descrizione generata automaticamente"/>
          <p:cNvPicPr preferRelativeResize="0"/>
          <p:nvPr/>
        </p:nvPicPr>
        <p:blipFill rotWithShape="1">
          <a:blip r:embed="rId3">
            <a:alphaModFix/>
          </a:blip>
          <a:srcRect/>
          <a:stretch/>
        </p:blipFill>
        <p:spPr>
          <a:xfrm>
            <a:off x="0" y="0"/>
            <a:ext cx="12192000" cy="6858000"/>
          </a:xfrm>
          <a:prstGeom prst="rect">
            <a:avLst/>
          </a:prstGeom>
          <a:noFill/>
          <a:ln>
            <a:noFill/>
          </a:ln>
        </p:spPr>
      </p:pic>
      <p:sp>
        <p:nvSpPr>
          <p:cNvPr id="122" name="Google Shape;122;p1"/>
          <p:cNvSpPr txBox="1"/>
          <p:nvPr/>
        </p:nvSpPr>
        <p:spPr>
          <a:xfrm>
            <a:off x="827875" y="1820463"/>
            <a:ext cx="9985500" cy="3442447"/>
          </a:xfrm>
          <a:prstGeom prst="rect">
            <a:avLst/>
          </a:prstGeom>
          <a:solidFill>
            <a:srgbClr val="002060"/>
          </a:solidFill>
          <a:ln>
            <a:noFill/>
          </a:ln>
        </p:spPr>
        <p:txBody>
          <a:bodyPr spcFirstLastPara="1" wrap="square" lIns="91425" tIns="45700" rIns="91425" bIns="45700" anchor="ctr" anchorCtr="0">
            <a:normAutofit/>
          </a:bodyPr>
          <a:lstStyle/>
          <a:p>
            <a:pPr marL="0" marR="0" lvl="0" indent="0" algn="ctr" rtl="0">
              <a:lnSpc>
                <a:spcPct val="90000"/>
              </a:lnSpc>
              <a:spcBef>
                <a:spcPts val="0"/>
              </a:spcBef>
              <a:spcAft>
                <a:spcPts val="0"/>
              </a:spcAft>
              <a:buClr>
                <a:schemeClr val="lt1"/>
              </a:buClr>
              <a:buSzPts val="3000"/>
              <a:buFont typeface="Titillium Web"/>
              <a:buNone/>
            </a:pPr>
            <a:r>
              <a:rPr lang="it-IT" sz="4400" i="1" dirty="0" err="1">
                <a:solidFill>
                  <a:schemeClr val="lt1"/>
                </a:solidFill>
                <a:latin typeface="Titillium Web"/>
                <a:ea typeface="Titillium Web"/>
                <a:cs typeface="Titillium Web"/>
                <a:sym typeface="Titillium Web"/>
              </a:rPr>
              <a:t>FaB-HPCc</a:t>
            </a:r>
            <a:endParaRPr lang="it-IT" sz="4400" i="1" dirty="0">
              <a:solidFill>
                <a:schemeClr val="lt1"/>
              </a:solidFill>
              <a:latin typeface="Titillium Web"/>
              <a:ea typeface="Titillium Web"/>
              <a:cs typeface="Titillium Web"/>
              <a:sym typeface="Titillium Web"/>
            </a:endParaRPr>
          </a:p>
          <a:p>
            <a:pPr marL="0" marR="0" lvl="0" indent="0" algn="ctr" rtl="0">
              <a:lnSpc>
                <a:spcPct val="90000"/>
              </a:lnSpc>
              <a:spcBef>
                <a:spcPts val="0"/>
              </a:spcBef>
              <a:spcAft>
                <a:spcPts val="0"/>
              </a:spcAft>
              <a:buClr>
                <a:schemeClr val="lt1"/>
              </a:buClr>
              <a:buSzPts val="3000"/>
              <a:buFont typeface="Titillium Web"/>
              <a:buNone/>
            </a:pPr>
            <a:r>
              <a:rPr lang="it-IT" sz="2700" i="1" dirty="0">
                <a:solidFill>
                  <a:schemeClr val="accent2"/>
                </a:solidFill>
                <a:latin typeface="Titillium Web"/>
                <a:ea typeface="Titillium Web"/>
                <a:cs typeface="Titillium Web"/>
                <a:sym typeface="Titillium Web"/>
              </a:rPr>
              <a:t>(Fast, </a:t>
            </a:r>
            <a:r>
              <a:rPr lang="it-IT" sz="2700" i="1" dirty="0" err="1">
                <a:solidFill>
                  <a:schemeClr val="accent2"/>
                </a:solidFill>
                <a:latin typeface="Titillium Web"/>
                <a:ea typeface="Titillium Web"/>
                <a:cs typeface="Titillium Web"/>
                <a:sym typeface="Titillium Web"/>
              </a:rPr>
              <a:t>robust</a:t>
            </a:r>
            <a:r>
              <a:rPr lang="it-IT" sz="2700" i="1" dirty="0">
                <a:solidFill>
                  <a:schemeClr val="accent2"/>
                </a:solidFill>
                <a:latin typeface="Titillium Web"/>
                <a:ea typeface="Titillium Web"/>
                <a:cs typeface="Titillium Web"/>
                <a:sym typeface="Titillium Web"/>
              </a:rPr>
              <a:t> </a:t>
            </a:r>
            <a:r>
              <a:rPr lang="it-IT" sz="2700" i="1" dirty="0" err="1">
                <a:solidFill>
                  <a:schemeClr val="accent2"/>
                </a:solidFill>
                <a:latin typeface="Titillium Web"/>
                <a:ea typeface="Titillium Web"/>
                <a:cs typeface="Titillium Web"/>
                <a:sym typeface="Titillium Web"/>
              </a:rPr>
              <a:t>Bayesian</a:t>
            </a:r>
            <a:r>
              <a:rPr lang="it-IT" sz="2700" i="1" dirty="0">
                <a:solidFill>
                  <a:schemeClr val="accent2"/>
                </a:solidFill>
                <a:latin typeface="Titillium Web"/>
                <a:ea typeface="Titillium Web"/>
                <a:cs typeface="Titillium Web"/>
                <a:sym typeface="Titillium Web"/>
              </a:rPr>
              <a:t> </a:t>
            </a:r>
            <a:r>
              <a:rPr lang="it-IT" sz="2700" i="1" dirty="0" err="1">
                <a:solidFill>
                  <a:schemeClr val="accent2"/>
                </a:solidFill>
                <a:latin typeface="Titillium Web"/>
                <a:ea typeface="Titillium Web"/>
                <a:cs typeface="Titillium Web"/>
                <a:sym typeface="Titillium Web"/>
              </a:rPr>
              <a:t>analysis</a:t>
            </a:r>
            <a:r>
              <a:rPr lang="it-IT" sz="2700" i="1" dirty="0">
                <a:solidFill>
                  <a:schemeClr val="accent2"/>
                </a:solidFill>
                <a:latin typeface="Titillium Web"/>
                <a:ea typeface="Titillium Web"/>
                <a:cs typeface="Titillium Web"/>
                <a:sym typeface="Titillium Web"/>
              </a:rPr>
              <a:t> for </a:t>
            </a:r>
            <a:r>
              <a:rPr lang="it-IT" sz="2700" i="1" dirty="0" err="1">
                <a:solidFill>
                  <a:schemeClr val="accent2"/>
                </a:solidFill>
                <a:latin typeface="Titillium Web"/>
                <a:ea typeface="Titillium Web"/>
                <a:cs typeface="Titillium Web"/>
                <a:sym typeface="Titillium Web"/>
              </a:rPr>
              <a:t>very</a:t>
            </a:r>
            <a:r>
              <a:rPr lang="it-IT" sz="2700" i="1" dirty="0">
                <a:solidFill>
                  <a:schemeClr val="accent2"/>
                </a:solidFill>
                <a:latin typeface="Titillium Web"/>
                <a:ea typeface="Titillium Web"/>
                <a:cs typeface="Titillium Web"/>
                <a:sym typeface="Titillium Web"/>
              </a:rPr>
              <a:t> high-</a:t>
            </a:r>
            <a:r>
              <a:rPr lang="it-IT" sz="2700" i="1" dirty="0" err="1">
                <a:solidFill>
                  <a:schemeClr val="accent2"/>
                </a:solidFill>
                <a:latin typeface="Titillium Web"/>
                <a:ea typeface="Titillium Web"/>
                <a:cs typeface="Titillium Web"/>
                <a:sym typeface="Titillium Web"/>
              </a:rPr>
              <a:t>dimensional</a:t>
            </a:r>
            <a:r>
              <a:rPr lang="it-IT" sz="2700" i="1" dirty="0">
                <a:solidFill>
                  <a:schemeClr val="accent2"/>
                </a:solidFill>
                <a:latin typeface="Titillium Web"/>
                <a:ea typeface="Titillium Web"/>
                <a:cs typeface="Titillium Web"/>
                <a:sym typeface="Titillium Web"/>
              </a:rPr>
              <a:t> </a:t>
            </a:r>
            <a:r>
              <a:rPr lang="it-IT" sz="2700" i="1" dirty="0" err="1">
                <a:solidFill>
                  <a:schemeClr val="accent2"/>
                </a:solidFill>
                <a:latin typeface="Titillium Web"/>
                <a:ea typeface="Titillium Web"/>
                <a:cs typeface="Titillium Web"/>
                <a:sym typeface="Titillium Web"/>
              </a:rPr>
              <a:t>problems</a:t>
            </a:r>
            <a:r>
              <a:rPr lang="it-IT" sz="2700" i="1" dirty="0">
                <a:solidFill>
                  <a:schemeClr val="accent2"/>
                </a:solidFill>
                <a:latin typeface="Titillium Web"/>
                <a:ea typeface="Titillium Web"/>
                <a:cs typeface="Titillium Web"/>
                <a:sym typeface="Titillium Web"/>
              </a:rPr>
              <a:t> on high-performance computing clusters)</a:t>
            </a:r>
          </a:p>
          <a:p>
            <a:pPr marL="0" marR="0" lvl="0" indent="0" algn="ctr" rtl="0">
              <a:lnSpc>
                <a:spcPct val="90000"/>
              </a:lnSpc>
              <a:spcBef>
                <a:spcPts val="0"/>
              </a:spcBef>
              <a:spcAft>
                <a:spcPts val="0"/>
              </a:spcAft>
              <a:buClr>
                <a:schemeClr val="lt1"/>
              </a:buClr>
              <a:buSzPts val="3000"/>
              <a:buFont typeface="Titillium Web"/>
              <a:buNone/>
            </a:pPr>
            <a:endParaRPr lang="it-IT" sz="2700" i="1" dirty="0">
              <a:solidFill>
                <a:schemeClr val="lt1"/>
              </a:solidFill>
              <a:latin typeface="Titillium Web"/>
              <a:ea typeface="Titillium Web"/>
              <a:cs typeface="Titillium Web"/>
              <a:sym typeface="Titillium Web"/>
            </a:endParaRPr>
          </a:p>
          <a:p>
            <a:pPr marL="0" marR="0" lvl="0" indent="0" algn="ctr" rtl="0">
              <a:lnSpc>
                <a:spcPct val="90000"/>
              </a:lnSpc>
              <a:spcBef>
                <a:spcPts val="0"/>
              </a:spcBef>
              <a:spcAft>
                <a:spcPts val="0"/>
              </a:spcAft>
              <a:buClr>
                <a:schemeClr val="lt1"/>
              </a:buClr>
              <a:buSzPts val="3000"/>
              <a:buFont typeface="Titillium Web"/>
              <a:buNone/>
            </a:pPr>
            <a:r>
              <a:rPr lang="it-IT" sz="2700" i="1" dirty="0">
                <a:solidFill>
                  <a:schemeClr val="lt1"/>
                </a:solidFill>
                <a:latin typeface="Titillium Web"/>
                <a:ea typeface="Titillium Web"/>
                <a:cs typeface="Titillium Web"/>
                <a:sym typeface="Titillium Web"/>
              </a:rPr>
              <a:t>Alessandro Lupi - Università degli Studi dell’Insubria</a:t>
            </a:r>
          </a:p>
          <a:p>
            <a:pPr marL="0" marR="0" lvl="0" indent="0" algn="ctr" rtl="0">
              <a:lnSpc>
                <a:spcPct val="90000"/>
              </a:lnSpc>
              <a:spcBef>
                <a:spcPts val="0"/>
              </a:spcBef>
              <a:spcAft>
                <a:spcPts val="0"/>
              </a:spcAft>
              <a:buClr>
                <a:schemeClr val="lt1"/>
              </a:buClr>
              <a:buSzPts val="3000"/>
              <a:buFont typeface="Titillium Web"/>
              <a:buNone/>
            </a:pPr>
            <a:endParaRPr lang="it-IT" sz="2700" i="1" dirty="0">
              <a:solidFill>
                <a:schemeClr val="lt1"/>
              </a:solidFill>
              <a:latin typeface="Titillium Web"/>
              <a:ea typeface="Titillium Web"/>
              <a:cs typeface="Titillium Web"/>
              <a:sym typeface="Titillium Web"/>
            </a:endParaRPr>
          </a:p>
          <a:p>
            <a:pPr marL="0" marR="0" lvl="0" indent="0" algn="ctr" rtl="0">
              <a:lnSpc>
                <a:spcPct val="90000"/>
              </a:lnSpc>
              <a:spcBef>
                <a:spcPts val="0"/>
              </a:spcBef>
              <a:spcAft>
                <a:spcPts val="0"/>
              </a:spcAft>
              <a:buClr>
                <a:schemeClr val="lt1"/>
              </a:buClr>
              <a:buSzPts val="3000"/>
              <a:buFont typeface="Titillium Web"/>
              <a:buNone/>
            </a:pPr>
            <a:r>
              <a:rPr lang="en-GB" sz="2700" i="1" dirty="0">
                <a:solidFill>
                  <a:schemeClr val="lt1"/>
                </a:solidFill>
                <a:latin typeface="Titillium Web"/>
                <a:ea typeface="Titillium Web"/>
                <a:cs typeface="Titillium Web"/>
                <a:sym typeface="Titillium Web"/>
              </a:rPr>
              <a:t>AREA TEMATICA: 6 - SOTTO-TEMATICA: d</a:t>
            </a:r>
            <a:endParaRPr sz="2700" i="1" dirty="0">
              <a:solidFill>
                <a:schemeClr val="lt1"/>
              </a:solidFill>
              <a:latin typeface="Titillium Web"/>
              <a:ea typeface="Titillium Web"/>
              <a:cs typeface="Titillium Web"/>
              <a:sym typeface="Titillium Web"/>
            </a:endParaRPr>
          </a:p>
        </p:txBody>
      </p:sp>
      <p:grpSp>
        <p:nvGrpSpPr>
          <p:cNvPr id="123" name="Google Shape;123;p1"/>
          <p:cNvGrpSpPr/>
          <p:nvPr/>
        </p:nvGrpSpPr>
        <p:grpSpPr>
          <a:xfrm>
            <a:off x="0" y="6511282"/>
            <a:ext cx="12192000" cy="361767"/>
            <a:chOff x="0" y="6511282"/>
            <a:chExt cx="12192000" cy="361767"/>
          </a:xfrm>
        </p:grpSpPr>
        <p:pic>
          <p:nvPicPr>
            <p:cNvPr id="124" name="Google Shape;124;p1"/>
            <p:cNvPicPr preferRelativeResize="0"/>
            <p:nvPr/>
          </p:nvPicPr>
          <p:blipFill rotWithShape="1">
            <a:blip r:embed="rId4">
              <a:alphaModFix/>
            </a:blip>
            <a:srcRect/>
            <a:stretch/>
          </p:blipFill>
          <p:spPr>
            <a:xfrm>
              <a:off x="0" y="6511282"/>
              <a:ext cx="12192000" cy="361767"/>
            </a:xfrm>
            <a:prstGeom prst="rect">
              <a:avLst/>
            </a:prstGeom>
            <a:noFill/>
            <a:ln>
              <a:noFill/>
            </a:ln>
          </p:spPr>
        </p:pic>
        <p:sp>
          <p:nvSpPr>
            <p:cNvPr id="125" name="Google Shape;125;p1"/>
            <p:cNvSpPr txBox="1"/>
            <p:nvPr/>
          </p:nvSpPr>
          <p:spPr>
            <a:xfrm>
              <a:off x="6712747" y="6536581"/>
              <a:ext cx="5317225" cy="307777"/>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Arial"/>
                  <a:ea typeface="Arial"/>
                  <a:cs typeface="Arial"/>
                  <a:sym typeface="Arial"/>
                </a:rPr>
                <a:t>Missione 4 </a:t>
              </a:r>
              <a:r>
                <a:rPr lang="it-IT" sz="1400" b="1" i="0" u="none" strike="noStrike" cap="none">
                  <a:solidFill>
                    <a:schemeClr val="lt1"/>
                  </a:solidFill>
                  <a:latin typeface="Arial"/>
                  <a:ea typeface="Arial"/>
                  <a:cs typeface="Arial"/>
                  <a:sym typeface="Arial"/>
                </a:rPr>
                <a:t>• Istruzione e Ricerca </a:t>
              </a:r>
              <a:endParaRPr sz="1400" b="0" i="0" u="none" strike="noStrike" cap="none">
                <a:solidFill>
                  <a:schemeClr val="lt1"/>
                </a:solidFill>
                <a:latin typeface="Arial"/>
                <a:ea typeface="Arial"/>
                <a:cs typeface="Arial"/>
                <a:sym typeface="Arial"/>
              </a:endParaRPr>
            </a:p>
          </p:txBody>
        </p:sp>
        <p:sp>
          <p:nvSpPr>
            <p:cNvPr id="126" name="Google Shape;126;p1"/>
            <p:cNvSpPr txBox="1"/>
            <p:nvPr/>
          </p:nvSpPr>
          <p:spPr>
            <a:xfrm>
              <a:off x="467555" y="6530753"/>
              <a:ext cx="7919208"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Titillium Web"/>
                  <a:ea typeface="Titillium Web"/>
                  <a:cs typeface="Titillium Web"/>
                  <a:sym typeface="Titillium Web"/>
                </a:rPr>
                <a:t>ICSC Italian Research Center on High-Performance Computing, Big Data and Quantum Computing</a:t>
              </a:r>
              <a:endParaRPr sz="1400" b="0" i="0" u="none" strike="noStrike" cap="none">
                <a:solidFill>
                  <a:srgbClr val="000000"/>
                </a:solidFill>
                <a:latin typeface="Arial"/>
                <a:ea typeface="Arial"/>
                <a:cs typeface="Arial"/>
                <a:sym typeface="Arial"/>
              </a:endParaRPr>
            </a:p>
          </p:txBody>
        </p:sp>
      </p:grpSp>
      <p:pic>
        <p:nvPicPr>
          <p:cNvPr id="127" name="Google Shape;127;p1"/>
          <p:cNvPicPr preferRelativeResize="0"/>
          <p:nvPr/>
        </p:nvPicPr>
        <p:blipFill rotWithShape="1">
          <a:blip r:embed="rId5">
            <a:alphaModFix/>
          </a:blip>
          <a:srcRect/>
          <a:stretch/>
        </p:blipFill>
        <p:spPr>
          <a:xfrm>
            <a:off x="-1" y="-15050"/>
            <a:ext cx="12191999" cy="1181100"/>
          </a:xfrm>
          <a:prstGeom prst="rect">
            <a:avLst/>
          </a:prstGeom>
          <a:noFill/>
          <a:ln>
            <a:noFill/>
          </a:ln>
        </p:spPr>
      </p:pic>
      <p:sp>
        <p:nvSpPr>
          <p:cNvPr id="128" name="Google Shape;128;p1"/>
          <p:cNvSpPr txBox="1"/>
          <p:nvPr/>
        </p:nvSpPr>
        <p:spPr>
          <a:xfrm>
            <a:off x="345989" y="5917324"/>
            <a:ext cx="5029200" cy="515288"/>
          </a:xfrm>
          <a:prstGeom prst="rect">
            <a:avLst/>
          </a:prstGeom>
          <a:solidFill>
            <a:srgbClr val="E6007E"/>
          </a:solidFill>
          <a:ln>
            <a:noFill/>
          </a:ln>
        </p:spPr>
        <p:txBody>
          <a:bodyPr spcFirstLastPara="1" wrap="square" lIns="91425" tIns="45700" rIns="91425" bIns="45700" anchor="ctr" anchorCtr="0">
            <a:normAutofit/>
          </a:bodyPr>
          <a:lstStyle/>
          <a:p>
            <a:pPr marL="0" marR="0" lvl="0" indent="0" rtl="0">
              <a:lnSpc>
                <a:spcPct val="90000"/>
              </a:lnSpc>
              <a:spcBef>
                <a:spcPts val="0"/>
              </a:spcBef>
              <a:spcAft>
                <a:spcPts val="0"/>
              </a:spcAft>
              <a:buClr>
                <a:schemeClr val="lt1"/>
              </a:buClr>
              <a:buSzPts val="1800"/>
              <a:buFont typeface="Arial"/>
              <a:buNone/>
            </a:pPr>
            <a:r>
              <a:rPr lang="it-IT" sz="1800" b="1" dirty="0" err="1">
                <a:solidFill>
                  <a:schemeClr val="lt1"/>
                </a:solidFill>
                <a:latin typeface="Titillium Web SemiBold"/>
                <a:ea typeface="Titillium Web SemiBold"/>
                <a:cs typeface="Titillium Web SemiBold"/>
                <a:sym typeface="Titillium Web SemiBold"/>
              </a:rPr>
              <a:t>Spoke</a:t>
            </a:r>
            <a:r>
              <a:rPr lang="it-IT" sz="1800" b="1" dirty="0">
                <a:solidFill>
                  <a:schemeClr val="lt1"/>
                </a:solidFill>
                <a:latin typeface="Titillium Web SemiBold"/>
                <a:ea typeface="Titillium Web SemiBold"/>
                <a:cs typeface="Titillium Web SemiBold"/>
                <a:sym typeface="Titillium Web SemiBold"/>
              </a:rPr>
              <a:t> 3 Progetti Bandi a Cascata</a:t>
            </a:r>
            <a:r>
              <a:rPr lang="it-IT" sz="1800" b="1" i="0" u="none" strike="noStrike" cap="none" dirty="0">
                <a:solidFill>
                  <a:schemeClr val="lt1"/>
                </a:solidFill>
                <a:latin typeface="Titillium Web SemiBold"/>
                <a:ea typeface="Titillium Web SemiBold"/>
                <a:cs typeface="Titillium Web SemiBold"/>
                <a:sym typeface="Titillium Web SemiBold"/>
              </a:rPr>
              <a:t>,</a:t>
            </a:r>
            <a:r>
              <a:rPr lang="it-IT" sz="1800" b="0" i="0" u="none" strike="noStrike" cap="none" dirty="0">
                <a:solidFill>
                  <a:schemeClr val="lt1"/>
                </a:solidFill>
                <a:latin typeface="Titillium Web"/>
                <a:ea typeface="Titillium Web"/>
                <a:cs typeface="Titillium Web"/>
                <a:sym typeface="Titillium Web"/>
              </a:rPr>
              <a:t> 09/01/2025</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pic>
        <p:nvPicPr>
          <p:cNvPr id="134" name="Google Shape;134;p2"/>
          <p:cNvPicPr preferRelativeResize="0"/>
          <p:nvPr/>
        </p:nvPicPr>
        <p:blipFill rotWithShape="1">
          <a:blip r:embed="rId3">
            <a:alphaModFix/>
          </a:blip>
          <a:srcRect/>
          <a:stretch/>
        </p:blipFill>
        <p:spPr>
          <a:xfrm>
            <a:off x="-3" y="0"/>
            <a:ext cx="12192001" cy="850899"/>
          </a:xfrm>
          <a:prstGeom prst="rect">
            <a:avLst/>
          </a:prstGeom>
          <a:noFill/>
          <a:ln>
            <a:noFill/>
          </a:ln>
        </p:spPr>
      </p:pic>
      <p:grpSp>
        <p:nvGrpSpPr>
          <p:cNvPr id="135" name="Google Shape;135;p2"/>
          <p:cNvGrpSpPr/>
          <p:nvPr/>
        </p:nvGrpSpPr>
        <p:grpSpPr>
          <a:xfrm>
            <a:off x="0" y="6511282"/>
            <a:ext cx="12192000" cy="361767"/>
            <a:chOff x="0" y="6511282"/>
            <a:chExt cx="12192000" cy="361767"/>
          </a:xfrm>
        </p:grpSpPr>
        <p:pic>
          <p:nvPicPr>
            <p:cNvPr id="136" name="Google Shape;136;p2"/>
            <p:cNvPicPr preferRelativeResize="0"/>
            <p:nvPr/>
          </p:nvPicPr>
          <p:blipFill rotWithShape="1">
            <a:blip r:embed="rId4">
              <a:alphaModFix/>
            </a:blip>
            <a:srcRect/>
            <a:stretch/>
          </p:blipFill>
          <p:spPr>
            <a:xfrm>
              <a:off x="0" y="6511282"/>
              <a:ext cx="12192000" cy="361767"/>
            </a:xfrm>
            <a:prstGeom prst="rect">
              <a:avLst/>
            </a:prstGeom>
            <a:noFill/>
            <a:ln>
              <a:noFill/>
            </a:ln>
          </p:spPr>
        </p:pic>
        <p:sp>
          <p:nvSpPr>
            <p:cNvPr id="137" name="Google Shape;137;p2"/>
            <p:cNvSpPr txBox="1"/>
            <p:nvPr/>
          </p:nvSpPr>
          <p:spPr>
            <a:xfrm>
              <a:off x="6712747" y="6536581"/>
              <a:ext cx="5317225" cy="307777"/>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Arial"/>
                  <a:ea typeface="Arial"/>
                  <a:cs typeface="Arial"/>
                  <a:sym typeface="Arial"/>
                </a:rPr>
                <a:t>Missione 4 </a:t>
              </a:r>
              <a:r>
                <a:rPr lang="it-IT" sz="1400" b="1" i="0" u="none" strike="noStrike" cap="none">
                  <a:solidFill>
                    <a:schemeClr val="lt1"/>
                  </a:solidFill>
                  <a:latin typeface="Arial"/>
                  <a:ea typeface="Arial"/>
                  <a:cs typeface="Arial"/>
                  <a:sym typeface="Arial"/>
                </a:rPr>
                <a:t>• Istruzione e Ricerca </a:t>
              </a:r>
              <a:endParaRPr sz="1400" b="0" i="0" u="none" strike="noStrike" cap="none">
                <a:solidFill>
                  <a:schemeClr val="lt1"/>
                </a:solidFill>
                <a:latin typeface="Arial"/>
                <a:ea typeface="Arial"/>
                <a:cs typeface="Arial"/>
                <a:sym typeface="Arial"/>
              </a:endParaRPr>
            </a:p>
          </p:txBody>
        </p:sp>
        <p:sp>
          <p:nvSpPr>
            <p:cNvPr id="138" name="Google Shape;138;p2"/>
            <p:cNvSpPr txBox="1"/>
            <p:nvPr/>
          </p:nvSpPr>
          <p:spPr>
            <a:xfrm>
              <a:off x="467555" y="6530753"/>
              <a:ext cx="7919208"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Titillium Web"/>
                  <a:ea typeface="Titillium Web"/>
                  <a:cs typeface="Titillium Web"/>
                  <a:sym typeface="Titillium Web"/>
                </a:rPr>
                <a:t>ICSC Italian Research Center on High-Performance Computing, Big Data and Quantum Computing</a:t>
              </a:r>
              <a:endParaRPr sz="1400" b="0" i="0" u="none" strike="noStrike" cap="none">
                <a:solidFill>
                  <a:srgbClr val="000000"/>
                </a:solidFill>
                <a:latin typeface="Arial"/>
                <a:ea typeface="Arial"/>
                <a:cs typeface="Arial"/>
                <a:sym typeface="Arial"/>
              </a:endParaRPr>
            </a:p>
          </p:txBody>
        </p:sp>
      </p:grpSp>
      <p:sp>
        <p:nvSpPr>
          <p:cNvPr id="139" name="Google Shape;139;p2"/>
          <p:cNvSpPr txBox="1"/>
          <p:nvPr/>
        </p:nvSpPr>
        <p:spPr>
          <a:xfrm>
            <a:off x="715251" y="1030225"/>
            <a:ext cx="7256400" cy="507900"/>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2400"/>
              <a:buFont typeface="Arial"/>
              <a:buNone/>
            </a:pPr>
            <a:r>
              <a:rPr lang="it-IT" sz="3000" b="1" dirty="0">
                <a:solidFill>
                  <a:srgbClr val="1C7FFF"/>
                </a:solidFill>
                <a:latin typeface="Titillium Web"/>
                <a:ea typeface="Titillium Web"/>
                <a:cs typeface="Titillium Web"/>
                <a:sym typeface="Titillium Web"/>
              </a:rPr>
              <a:t>Project </a:t>
            </a:r>
            <a:r>
              <a:rPr lang="it-IT" sz="3000" b="1" dirty="0" err="1">
                <a:solidFill>
                  <a:srgbClr val="1C7FFF"/>
                </a:solidFill>
                <a:latin typeface="Titillium Web"/>
                <a:ea typeface="Titillium Web"/>
                <a:cs typeface="Titillium Web"/>
                <a:sym typeface="Titillium Web"/>
              </a:rPr>
              <a:t>Overview</a:t>
            </a:r>
            <a:endParaRPr sz="2000" b="0" i="0" u="none" strike="noStrike" cap="none" dirty="0">
              <a:solidFill>
                <a:srgbClr val="000000"/>
              </a:solidFill>
              <a:latin typeface="Titillium Web"/>
              <a:ea typeface="Titillium Web"/>
              <a:cs typeface="Titillium Web"/>
              <a:sym typeface="Titillium Web"/>
            </a:endParaRPr>
          </a:p>
        </p:txBody>
      </p:sp>
      <p:pic>
        <p:nvPicPr>
          <p:cNvPr id="1026" name="Picture 2" descr="Gravitational wave detector LIGO is back online after 3 years of upgrades –  how the world's most sensitive yardstick reveals secrets of the universe |  WordDisk">
            <a:extLst>
              <a:ext uri="{FF2B5EF4-FFF2-40B4-BE49-F238E27FC236}">
                <a16:creationId xmlns:a16="http://schemas.microsoft.com/office/drawing/2014/main" id="{F6874638-B955-EEFE-6DAF-5CAEFE5434A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3213" b="29966"/>
          <a:stretch/>
        </p:blipFill>
        <p:spPr bwMode="auto">
          <a:xfrm>
            <a:off x="7532467" y="1030225"/>
            <a:ext cx="4497505" cy="232307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64CB0B50-CF59-580D-E607-062C7ADF3A1C}"/>
              </a:ext>
            </a:extLst>
          </p:cNvPr>
          <p:cNvSpPr txBox="1"/>
          <p:nvPr/>
        </p:nvSpPr>
        <p:spPr>
          <a:xfrm>
            <a:off x="467555" y="1717451"/>
            <a:ext cx="6787008" cy="923330"/>
          </a:xfrm>
          <a:prstGeom prst="rect">
            <a:avLst/>
          </a:prstGeom>
          <a:noFill/>
        </p:spPr>
        <p:txBody>
          <a:bodyPr wrap="square">
            <a:spAutoFit/>
          </a:bodyPr>
          <a:lstStyle/>
          <a:p>
            <a:pPr algn="just"/>
            <a:r>
              <a:rPr lang="en-GB" sz="1800" b="0" u="none" strike="noStrike" dirty="0">
                <a:solidFill>
                  <a:srgbClr val="000000"/>
                </a:solidFill>
                <a:effectLst/>
                <a:latin typeface="Titillium Web" pitchFamily="2" charset="77"/>
              </a:rPr>
              <a:t>The detection of gravitational waves (GWs) at various frequencies, from hertz to nanohertz, has been one of the most significant achievements in the past decade (LVK 2016, PTA 2022)</a:t>
            </a:r>
            <a:endParaRPr lang="en-IT" sz="1800" dirty="0"/>
          </a:p>
        </p:txBody>
      </p:sp>
      <p:sp>
        <p:nvSpPr>
          <p:cNvPr id="5" name="TextBox 4">
            <a:extLst>
              <a:ext uri="{FF2B5EF4-FFF2-40B4-BE49-F238E27FC236}">
                <a16:creationId xmlns:a16="http://schemas.microsoft.com/office/drawing/2014/main" id="{FB95D75F-B0C2-B829-DEB7-F3D5D8598B98}"/>
              </a:ext>
            </a:extLst>
          </p:cNvPr>
          <p:cNvSpPr txBox="1"/>
          <p:nvPr/>
        </p:nvSpPr>
        <p:spPr>
          <a:xfrm>
            <a:off x="5671752" y="4332124"/>
            <a:ext cx="6223684" cy="1200329"/>
          </a:xfrm>
          <a:prstGeom prst="rect">
            <a:avLst/>
          </a:prstGeom>
          <a:noFill/>
        </p:spPr>
        <p:txBody>
          <a:bodyPr wrap="square">
            <a:spAutoFit/>
          </a:bodyPr>
          <a:lstStyle/>
          <a:p>
            <a:pPr algn="just"/>
            <a:r>
              <a:rPr lang="en-GB" sz="1800" b="0" u="none" strike="noStrike" dirty="0">
                <a:solidFill>
                  <a:srgbClr val="000000"/>
                </a:solidFill>
                <a:effectLst/>
                <a:latin typeface="Titillium Web" pitchFamily="2" charset="77"/>
              </a:rPr>
              <a:t>Bayesian methods have since then become key tools to estimate astronomical parameters from noisy data, as they allow to rigorously consider prior astrophysical knowledge and model uncertainties.</a:t>
            </a:r>
            <a:endParaRPr lang="en-IT" sz="1800" dirty="0"/>
          </a:p>
        </p:txBody>
      </p:sp>
      <p:pic>
        <p:nvPicPr>
          <p:cNvPr id="1028" name="Picture 4" descr="Black Holes Make Complex Gravitational-Wave Chirps as They Merge - Universe  Today">
            <a:extLst>
              <a:ext uri="{FF2B5EF4-FFF2-40B4-BE49-F238E27FC236}">
                <a16:creationId xmlns:a16="http://schemas.microsoft.com/office/drawing/2014/main" id="{7DAB9540-49F1-AFA8-07D1-3B214030B92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7555" y="2820106"/>
            <a:ext cx="4869132" cy="318064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3">
          <a:extLst>
            <a:ext uri="{FF2B5EF4-FFF2-40B4-BE49-F238E27FC236}">
              <a16:creationId xmlns:a16="http://schemas.microsoft.com/office/drawing/2014/main" id="{636F0D6C-8A76-A621-9447-1E2D1124B302}"/>
            </a:ext>
          </a:extLst>
        </p:cNvPr>
        <p:cNvGrpSpPr/>
        <p:nvPr/>
      </p:nvGrpSpPr>
      <p:grpSpPr>
        <a:xfrm>
          <a:off x="0" y="0"/>
          <a:ext cx="0" cy="0"/>
          <a:chOff x="0" y="0"/>
          <a:chExt cx="0" cy="0"/>
        </a:xfrm>
      </p:grpSpPr>
      <p:pic>
        <p:nvPicPr>
          <p:cNvPr id="134" name="Google Shape;134;p2">
            <a:extLst>
              <a:ext uri="{FF2B5EF4-FFF2-40B4-BE49-F238E27FC236}">
                <a16:creationId xmlns:a16="http://schemas.microsoft.com/office/drawing/2014/main" id="{6DF87FAD-9D07-1660-8DE2-99199EE1C71B}"/>
              </a:ext>
            </a:extLst>
          </p:cNvPr>
          <p:cNvPicPr preferRelativeResize="0"/>
          <p:nvPr/>
        </p:nvPicPr>
        <p:blipFill rotWithShape="1">
          <a:blip r:embed="rId3">
            <a:alphaModFix/>
          </a:blip>
          <a:srcRect/>
          <a:stretch/>
        </p:blipFill>
        <p:spPr>
          <a:xfrm>
            <a:off x="-3" y="0"/>
            <a:ext cx="12192001" cy="850899"/>
          </a:xfrm>
          <a:prstGeom prst="rect">
            <a:avLst/>
          </a:prstGeom>
          <a:noFill/>
          <a:ln>
            <a:noFill/>
          </a:ln>
        </p:spPr>
      </p:pic>
      <p:grpSp>
        <p:nvGrpSpPr>
          <p:cNvPr id="135" name="Google Shape;135;p2">
            <a:extLst>
              <a:ext uri="{FF2B5EF4-FFF2-40B4-BE49-F238E27FC236}">
                <a16:creationId xmlns:a16="http://schemas.microsoft.com/office/drawing/2014/main" id="{5ABDB714-16B5-76A1-87ED-6B3F7DE0E612}"/>
              </a:ext>
            </a:extLst>
          </p:cNvPr>
          <p:cNvGrpSpPr/>
          <p:nvPr/>
        </p:nvGrpSpPr>
        <p:grpSpPr>
          <a:xfrm>
            <a:off x="0" y="6511282"/>
            <a:ext cx="12192000" cy="361767"/>
            <a:chOff x="0" y="6511282"/>
            <a:chExt cx="12192000" cy="361767"/>
          </a:xfrm>
        </p:grpSpPr>
        <p:pic>
          <p:nvPicPr>
            <p:cNvPr id="136" name="Google Shape;136;p2">
              <a:extLst>
                <a:ext uri="{FF2B5EF4-FFF2-40B4-BE49-F238E27FC236}">
                  <a16:creationId xmlns:a16="http://schemas.microsoft.com/office/drawing/2014/main" id="{271411AA-B956-82AE-5A03-7BC53E86DE91}"/>
                </a:ext>
              </a:extLst>
            </p:cNvPr>
            <p:cNvPicPr preferRelativeResize="0"/>
            <p:nvPr/>
          </p:nvPicPr>
          <p:blipFill rotWithShape="1">
            <a:blip r:embed="rId4">
              <a:alphaModFix/>
            </a:blip>
            <a:srcRect/>
            <a:stretch/>
          </p:blipFill>
          <p:spPr>
            <a:xfrm>
              <a:off x="0" y="6511282"/>
              <a:ext cx="12192000" cy="361767"/>
            </a:xfrm>
            <a:prstGeom prst="rect">
              <a:avLst/>
            </a:prstGeom>
            <a:noFill/>
            <a:ln>
              <a:noFill/>
            </a:ln>
          </p:spPr>
        </p:pic>
        <p:sp>
          <p:nvSpPr>
            <p:cNvPr id="137" name="Google Shape;137;p2">
              <a:extLst>
                <a:ext uri="{FF2B5EF4-FFF2-40B4-BE49-F238E27FC236}">
                  <a16:creationId xmlns:a16="http://schemas.microsoft.com/office/drawing/2014/main" id="{AF418802-360C-3B78-7613-8641FA8C27AC}"/>
                </a:ext>
              </a:extLst>
            </p:cNvPr>
            <p:cNvSpPr txBox="1"/>
            <p:nvPr/>
          </p:nvSpPr>
          <p:spPr>
            <a:xfrm>
              <a:off x="6712747" y="6536581"/>
              <a:ext cx="5317225" cy="307777"/>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Arial"/>
                  <a:ea typeface="Arial"/>
                  <a:cs typeface="Arial"/>
                  <a:sym typeface="Arial"/>
                </a:rPr>
                <a:t>Missione 4 </a:t>
              </a:r>
              <a:r>
                <a:rPr lang="it-IT" sz="1400" b="1" i="0" u="none" strike="noStrike" cap="none">
                  <a:solidFill>
                    <a:schemeClr val="lt1"/>
                  </a:solidFill>
                  <a:latin typeface="Arial"/>
                  <a:ea typeface="Arial"/>
                  <a:cs typeface="Arial"/>
                  <a:sym typeface="Arial"/>
                </a:rPr>
                <a:t>• Istruzione e Ricerca </a:t>
              </a:r>
              <a:endParaRPr sz="1400" b="0" i="0" u="none" strike="noStrike" cap="none">
                <a:solidFill>
                  <a:schemeClr val="lt1"/>
                </a:solidFill>
                <a:latin typeface="Arial"/>
                <a:ea typeface="Arial"/>
                <a:cs typeface="Arial"/>
                <a:sym typeface="Arial"/>
              </a:endParaRPr>
            </a:p>
          </p:txBody>
        </p:sp>
        <p:sp>
          <p:nvSpPr>
            <p:cNvPr id="138" name="Google Shape;138;p2">
              <a:extLst>
                <a:ext uri="{FF2B5EF4-FFF2-40B4-BE49-F238E27FC236}">
                  <a16:creationId xmlns:a16="http://schemas.microsoft.com/office/drawing/2014/main" id="{4A1F32DB-FD38-54C1-B8F2-DC4B39C1C080}"/>
                </a:ext>
              </a:extLst>
            </p:cNvPr>
            <p:cNvSpPr txBox="1"/>
            <p:nvPr/>
          </p:nvSpPr>
          <p:spPr>
            <a:xfrm>
              <a:off x="467555" y="6530753"/>
              <a:ext cx="7919208"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Titillium Web"/>
                  <a:ea typeface="Titillium Web"/>
                  <a:cs typeface="Titillium Web"/>
                  <a:sym typeface="Titillium Web"/>
                </a:rPr>
                <a:t>ICSC Italian Research Center on High-Performance Computing, Big Data and Quantum Computing</a:t>
              </a:r>
              <a:endParaRPr sz="1400" b="0" i="0" u="none" strike="noStrike" cap="none">
                <a:solidFill>
                  <a:srgbClr val="000000"/>
                </a:solidFill>
                <a:latin typeface="Arial"/>
                <a:ea typeface="Arial"/>
                <a:cs typeface="Arial"/>
                <a:sym typeface="Arial"/>
              </a:endParaRPr>
            </a:p>
          </p:txBody>
        </p:sp>
      </p:grpSp>
      <p:sp>
        <p:nvSpPr>
          <p:cNvPr id="139" name="Google Shape;139;p2">
            <a:extLst>
              <a:ext uri="{FF2B5EF4-FFF2-40B4-BE49-F238E27FC236}">
                <a16:creationId xmlns:a16="http://schemas.microsoft.com/office/drawing/2014/main" id="{219BEB31-8563-6493-40E8-2ED721262949}"/>
              </a:ext>
            </a:extLst>
          </p:cNvPr>
          <p:cNvSpPr txBox="1"/>
          <p:nvPr/>
        </p:nvSpPr>
        <p:spPr>
          <a:xfrm>
            <a:off x="715251" y="1030225"/>
            <a:ext cx="7256400" cy="507900"/>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2400"/>
              <a:buFont typeface="Arial"/>
              <a:buNone/>
            </a:pPr>
            <a:r>
              <a:rPr lang="it-IT" sz="3000" b="1" dirty="0">
                <a:solidFill>
                  <a:srgbClr val="1C7FFF"/>
                </a:solidFill>
                <a:latin typeface="Titillium Web"/>
                <a:ea typeface="Titillium Web"/>
                <a:cs typeface="Titillium Web"/>
                <a:sym typeface="Titillium Web"/>
              </a:rPr>
              <a:t>Project </a:t>
            </a:r>
            <a:r>
              <a:rPr lang="it-IT" sz="3000" b="1" dirty="0" err="1">
                <a:solidFill>
                  <a:srgbClr val="1C7FFF"/>
                </a:solidFill>
                <a:latin typeface="Titillium Web"/>
                <a:ea typeface="Titillium Web"/>
                <a:cs typeface="Titillium Web"/>
                <a:sym typeface="Titillium Web"/>
              </a:rPr>
              <a:t>Overview</a:t>
            </a:r>
            <a:endParaRPr sz="2000" b="0" i="0" u="none" strike="noStrike" cap="none" dirty="0">
              <a:solidFill>
                <a:srgbClr val="000000"/>
              </a:solidFill>
              <a:latin typeface="Titillium Web"/>
              <a:ea typeface="Titillium Web"/>
              <a:cs typeface="Titillium Web"/>
              <a:sym typeface="Titillium Web"/>
            </a:endParaRPr>
          </a:p>
        </p:txBody>
      </p:sp>
      <p:sp>
        <p:nvSpPr>
          <p:cNvPr id="3" name="TextBox 2">
            <a:extLst>
              <a:ext uri="{FF2B5EF4-FFF2-40B4-BE49-F238E27FC236}">
                <a16:creationId xmlns:a16="http://schemas.microsoft.com/office/drawing/2014/main" id="{46B2D8E3-DB67-E744-A139-9F171B217321}"/>
              </a:ext>
            </a:extLst>
          </p:cNvPr>
          <p:cNvSpPr txBox="1"/>
          <p:nvPr/>
        </p:nvSpPr>
        <p:spPr>
          <a:xfrm>
            <a:off x="370705" y="1745447"/>
            <a:ext cx="7256400" cy="1200329"/>
          </a:xfrm>
          <a:prstGeom prst="rect">
            <a:avLst/>
          </a:prstGeom>
          <a:noFill/>
        </p:spPr>
        <p:txBody>
          <a:bodyPr wrap="square">
            <a:spAutoFit/>
          </a:bodyPr>
          <a:lstStyle/>
          <a:p>
            <a:pPr algn="just"/>
            <a:r>
              <a:rPr lang="en-GB" sz="1800" dirty="0">
                <a:latin typeface="Titillium Web" pitchFamily="2" charset="77"/>
              </a:rPr>
              <a:t>In GW and radio astronomy, the superposition of multiple signals and noise sources, as in the case of PTA sources, or the environmental effects of LVK sources, makes the analysis somewhat cumbersome, because of the large number of parameters involved. </a:t>
            </a:r>
            <a:endParaRPr lang="en-IT" sz="1800" dirty="0"/>
          </a:p>
        </p:txBody>
      </p:sp>
      <p:sp>
        <p:nvSpPr>
          <p:cNvPr id="5" name="TextBox 4">
            <a:extLst>
              <a:ext uri="{FF2B5EF4-FFF2-40B4-BE49-F238E27FC236}">
                <a16:creationId xmlns:a16="http://schemas.microsoft.com/office/drawing/2014/main" id="{BF740E00-B6EA-840D-ED64-1A3654FA456E}"/>
              </a:ext>
            </a:extLst>
          </p:cNvPr>
          <p:cNvSpPr txBox="1"/>
          <p:nvPr/>
        </p:nvSpPr>
        <p:spPr>
          <a:xfrm>
            <a:off x="4031906" y="3606214"/>
            <a:ext cx="7879489" cy="2308324"/>
          </a:xfrm>
          <a:prstGeom prst="rect">
            <a:avLst/>
          </a:prstGeom>
          <a:noFill/>
        </p:spPr>
        <p:txBody>
          <a:bodyPr wrap="square">
            <a:spAutoFit/>
          </a:bodyPr>
          <a:lstStyle/>
          <a:p>
            <a:pPr algn="just"/>
            <a:r>
              <a:rPr lang="en-GB" sz="1800" dirty="0">
                <a:latin typeface="Titillium Web" pitchFamily="2" charset="77"/>
              </a:rPr>
              <a:t>This complexity is also reflected in the impossibility to directly calculate the Bayes evidence of observing the data across all possible parameters. For these reasons, approximate sampling methods are commonly used, as those based on Markov Chain Monte Carlo or nested sampling algorithms.</a:t>
            </a:r>
          </a:p>
          <a:p>
            <a:pPr algn="just"/>
            <a:endParaRPr lang="en-GB" sz="1800" dirty="0">
              <a:latin typeface="Titillium Web" pitchFamily="2" charset="77"/>
            </a:endParaRPr>
          </a:p>
          <a:p>
            <a:pPr algn="just"/>
            <a:r>
              <a:rPr lang="en-GB" sz="1800" dirty="0">
                <a:latin typeface="Titillium Web" pitchFamily="2" charset="77"/>
              </a:rPr>
              <a:t>Even with a relatively clean signal (the residuals of the time-of-arrival series from each pulsar), the number of parameters over which the Bayesian analysis is performed is around a few hundreds.</a:t>
            </a:r>
            <a:endParaRPr lang="en-IT" sz="1800" dirty="0"/>
          </a:p>
        </p:txBody>
      </p:sp>
      <p:pic>
        <p:nvPicPr>
          <p:cNvPr id="2050" name="Picture 2" descr="Researchers Capture Gravitational-Wave ...">
            <a:extLst>
              <a:ext uri="{FF2B5EF4-FFF2-40B4-BE49-F238E27FC236}">
                <a16:creationId xmlns:a16="http://schemas.microsoft.com/office/drawing/2014/main" id="{64815F7D-7D21-21D8-FCCE-5023526AA03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97114" y="1173614"/>
            <a:ext cx="4098321" cy="2049161"/>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Arrival time residuals confirm the predicted space-time distortion... |  Download Scientific Diagram">
            <a:extLst>
              <a:ext uri="{FF2B5EF4-FFF2-40B4-BE49-F238E27FC236}">
                <a16:creationId xmlns:a16="http://schemas.microsoft.com/office/drawing/2014/main" id="{FE1B87B8-A481-8006-557C-719E4F254DF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0705" y="3574293"/>
            <a:ext cx="3280032" cy="23721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50653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3">
          <a:extLst>
            <a:ext uri="{FF2B5EF4-FFF2-40B4-BE49-F238E27FC236}">
              <a16:creationId xmlns:a16="http://schemas.microsoft.com/office/drawing/2014/main" id="{5F0FBD8B-47BA-98F8-6785-EAEFCD82FB5E}"/>
            </a:ext>
          </a:extLst>
        </p:cNvPr>
        <p:cNvGrpSpPr/>
        <p:nvPr/>
      </p:nvGrpSpPr>
      <p:grpSpPr>
        <a:xfrm>
          <a:off x="0" y="0"/>
          <a:ext cx="0" cy="0"/>
          <a:chOff x="0" y="0"/>
          <a:chExt cx="0" cy="0"/>
        </a:xfrm>
      </p:grpSpPr>
      <p:pic>
        <p:nvPicPr>
          <p:cNvPr id="134" name="Google Shape;134;p2">
            <a:extLst>
              <a:ext uri="{FF2B5EF4-FFF2-40B4-BE49-F238E27FC236}">
                <a16:creationId xmlns:a16="http://schemas.microsoft.com/office/drawing/2014/main" id="{3683EBA0-DD6B-EE44-BFCB-0628667BC426}"/>
              </a:ext>
            </a:extLst>
          </p:cNvPr>
          <p:cNvPicPr preferRelativeResize="0"/>
          <p:nvPr/>
        </p:nvPicPr>
        <p:blipFill rotWithShape="1">
          <a:blip r:embed="rId3">
            <a:alphaModFix/>
          </a:blip>
          <a:srcRect/>
          <a:stretch/>
        </p:blipFill>
        <p:spPr>
          <a:xfrm>
            <a:off x="-3" y="0"/>
            <a:ext cx="12192001" cy="850899"/>
          </a:xfrm>
          <a:prstGeom prst="rect">
            <a:avLst/>
          </a:prstGeom>
          <a:noFill/>
          <a:ln>
            <a:noFill/>
          </a:ln>
        </p:spPr>
      </p:pic>
      <p:grpSp>
        <p:nvGrpSpPr>
          <p:cNvPr id="135" name="Google Shape;135;p2">
            <a:extLst>
              <a:ext uri="{FF2B5EF4-FFF2-40B4-BE49-F238E27FC236}">
                <a16:creationId xmlns:a16="http://schemas.microsoft.com/office/drawing/2014/main" id="{EE34277A-677F-DC9D-1B0C-AB5567142A26}"/>
              </a:ext>
            </a:extLst>
          </p:cNvPr>
          <p:cNvGrpSpPr/>
          <p:nvPr/>
        </p:nvGrpSpPr>
        <p:grpSpPr>
          <a:xfrm>
            <a:off x="0" y="6511282"/>
            <a:ext cx="12192000" cy="361767"/>
            <a:chOff x="0" y="6511282"/>
            <a:chExt cx="12192000" cy="361767"/>
          </a:xfrm>
        </p:grpSpPr>
        <p:pic>
          <p:nvPicPr>
            <p:cNvPr id="136" name="Google Shape;136;p2">
              <a:extLst>
                <a:ext uri="{FF2B5EF4-FFF2-40B4-BE49-F238E27FC236}">
                  <a16:creationId xmlns:a16="http://schemas.microsoft.com/office/drawing/2014/main" id="{4E286CC9-10DE-1FAD-ED12-2BC2FAF6A360}"/>
                </a:ext>
              </a:extLst>
            </p:cNvPr>
            <p:cNvPicPr preferRelativeResize="0"/>
            <p:nvPr/>
          </p:nvPicPr>
          <p:blipFill rotWithShape="1">
            <a:blip r:embed="rId4">
              <a:alphaModFix/>
            </a:blip>
            <a:srcRect/>
            <a:stretch/>
          </p:blipFill>
          <p:spPr>
            <a:xfrm>
              <a:off x="0" y="6511282"/>
              <a:ext cx="12192000" cy="361767"/>
            </a:xfrm>
            <a:prstGeom prst="rect">
              <a:avLst/>
            </a:prstGeom>
            <a:noFill/>
            <a:ln>
              <a:noFill/>
            </a:ln>
          </p:spPr>
        </p:pic>
        <p:sp>
          <p:nvSpPr>
            <p:cNvPr id="137" name="Google Shape;137;p2">
              <a:extLst>
                <a:ext uri="{FF2B5EF4-FFF2-40B4-BE49-F238E27FC236}">
                  <a16:creationId xmlns:a16="http://schemas.microsoft.com/office/drawing/2014/main" id="{5547C9BF-8887-828E-696F-E49B80BB58CE}"/>
                </a:ext>
              </a:extLst>
            </p:cNvPr>
            <p:cNvSpPr txBox="1"/>
            <p:nvPr/>
          </p:nvSpPr>
          <p:spPr>
            <a:xfrm>
              <a:off x="6712747" y="6536581"/>
              <a:ext cx="5317225" cy="307777"/>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Arial"/>
                  <a:ea typeface="Arial"/>
                  <a:cs typeface="Arial"/>
                  <a:sym typeface="Arial"/>
                </a:rPr>
                <a:t>Missione 4 </a:t>
              </a:r>
              <a:r>
                <a:rPr lang="it-IT" sz="1400" b="1" i="0" u="none" strike="noStrike" cap="none">
                  <a:solidFill>
                    <a:schemeClr val="lt1"/>
                  </a:solidFill>
                  <a:latin typeface="Arial"/>
                  <a:ea typeface="Arial"/>
                  <a:cs typeface="Arial"/>
                  <a:sym typeface="Arial"/>
                </a:rPr>
                <a:t>• Istruzione e Ricerca </a:t>
              </a:r>
              <a:endParaRPr sz="1400" b="0" i="0" u="none" strike="noStrike" cap="none">
                <a:solidFill>
                  <a:schemeClr val="lt1"/>
                </a:solidFill>
                <a:latin typeface="Arial"/>
                <a:ea typeface="Arial"/>
                <a:cs typeface="Arial"/>
                <a:sym typeface="Arial"/>
              </a:endParaRPr>
            </a:p>
          </p:txBody>
        </p:sp>
        <p:sp>
          <p:nvSpPr>
            <p:cNvPr id="138" name="Google Shape;138;p2">
              <a:extLst>
                <a:ext uri="{FF2B5EF4-FFF2-40B4-BE49-F238E27FC236}">
                  <a16:creationId xmlns:a16="http://schemas.microsoft.com/office/drawing/2014/main" id="{917EA528-DE6D-DAED-F85D-49158F3050C4}"/>
                </a:ext>
              </a:extLst>
            </p:cNvPr>
            <p:cNvSpPr txBox="1"/>
            <p:nvPr/>
          </p:nvSpPr>
          <p:spPr>
            <a:xfrm>
              <a:off x="467555" y="6530753"/>
              <a:ext cx="7919208"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Titillium Web"/>
                  <a:ea typeface="Titillium Web"/>
                  <a:cs typeface="Titillium Web"/>
                  <a:sym typeface="Titillium Web"/>
                </a:rPr>
                <a:t>ICSC Italian Research Center on High-Performance Computing, Big Data and Quantum Computing</a:t>
              </a:r>
              <a:endParaRPr sz="1400" b="0" i="0" u="none" strike="noStrike" cap="none">
                <a:solidFill>
                  <a:srgbClr val="000000"/>
                </a:solidFill>
                <a:latin typeface="Arial"/>
                <a:ea typeface="Arial"/>
                <a:cs typeface="Arial"/>
                <a:sym typeface="Arial"/>
              </a:endParaRPr>
            </a:p>
          </p:txBody>
        </p:sp>
      </p:grpSp>
      <p:sp>
        <p:nvSpPr>
          <p:cNvPr id="139" name="Google Shape;139;p2">
            <a:extLst>
              <a:ext uri="{FF2B5EF4-FFF2-40B4-BE49-F238E27FC236}">
                <a16:creationId xmlns:a16="http://schemas.microsoft.com/office/drawing/2014/main" id="{6B60D40F-003A-5D43-FC9C-B40B0F799CCA}"/>
              </a:ext>
            </a:extLst>
          </p:cNvPr>
          <p:cNvSpPr txBox="1"/>
          <p:nvPr/>
        </p:nvSpPr>
        <p:spPr>
          <a:xfrm>
            <a:off x="715251" y="1030225"/>
            <a:ext cx="7256400" cy="507900"/>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2400"/>
              <a:buFont typeface="Arial"/>
              <a:buNone/>
            </a:pPr>
            <a:r>
              <a:rPr lang="it-IT" sz="3000" b="1" dirty="0">
                <a:solidFill>
                  <a:srgbClr val="1C7FFF"/>
                </a:solidFill>
                <a:latin typeface="Titillium Web"/>
                <a:ea typeface="Titillium Web"/>
                <a:cs typeface="Titillium Web"/>
                <a:sym typeface="Titillium Web"/>
              </a:rPr>
              <a:t>Project </a:t>
            </a:r>
            <a:r>
              <a:rPr lang="it-IT" sz="3000" b="1" dirty="0" err="1">
                <a:solidFill>
                  <a:srgbClr val="1C7FFF"/>
                </a:solidFill>
                <a:latin typeface="Titillium Web"/>
                <a:ea typeface="Titillium Web"/>
                <a:cs typeface="Titillium Web"/>
                <a:sym typeface="Titillium Web"/>
              </a:rPr>
              <a:t>Overview</a:t>
            </a:r>
            <a:endParaRPr sz="2000" b="0" i="0" u="none" strike="noStrike" cap="none" dirty="0">
              <a:solidFill>
                <a:srgbClr val="000000"/>
              </a:solidFill>
              <a:latin typeface="Titillium Web"/>
              <a:ea typeface="Titillium Web"/>
              <a:cs typeface="Titillium Web"/>
              <a:sym typeface="Titillium Web"/>
            </a:endParaRPr>
          </a:p>
        </p:txBody>
      </p:sp>
      <p:sp>
        <p:nvSpPr>
          <p:cNvPr id="3" name="TextBox 2">
            <a:extLst>
              <a:ext uri="{FF2B5EF4-FFF2-40B4-BE49-F238E27FC236}">
                <a16:creationId xmlns:a16="http://schemas.microsoft.com/office/drawing/2014/main" id="{EBD249F7-8283-2734-C61F-8D8D5B06BB07}"/>
              </a:ext>
            </a:extLst>
          </p:cNvPr>
          <p:cNvSpPr txBox="1"/>
          <p:nvPr/>
        </p:nvSpPr>
        <p:spPr>
          <a:xfrm>
            <a:off x="370704" y="1745447"/>
            <a:ext cx="8872149" cy="646331"/>
          </a:xfrm>
          <a:prstGeom prst="rect">
            <a:avLst/>
          </a:prstGeom>
          <a:noFill/>
        </p:spPr>
        <p:txBody>
          <a:bodyPr wrap="square">
            <a:spAutoFit/>
          </a:bodyPr>
          <a:lstStyle/>
          <a:p>
            <a:pPr algn="just"/>
            <a:r>
              <a:rPr lang="en-GB" sz="1800" dirty="0">
                <a:latin typeface="Titillium Web" pitchFamily="2" charset="77"/>
              </a:rPr>
              <a:t>Similar problems to the ones of PTA and LVK will be also faced in the future analysis of LISA sources.</a:t>
            </a:r>
            <a:endParaRPr lang="en-IT" sz="1800" dirty="0"/>
          </a:p>
        </p:txBody>
      </p:sp>
      <p:sp>
        <p:nvSpPr>
          <p:cNvPr id="5" name="TextBox 4">
            <a:extLst>
              <a:ext uri="{FF2B5EF4-FFF2-40B4-BE49-F238E27FC236}">
                <a16:creationId xmlns:a16="http://schemas.microsoft.com/office/drawing/2014/main" id="{C3646BCA-65D5-6A49-F35E-A077CF18EA2D}"/>
              </a:ext>
            </a:extLst>
          </p:cNvPr>
          <p:cNvSpPr txBox="1"/>
          <p:nvPr/>
        </p:nvSpPr>
        <p:spPr>
          <a:xfrm>
            <a:off x="3587063" y="3397343"/>
            <a:ext cx="7879489" cy="2585323"/>
          </a:xfrm>
          <a:prstGeom prst="rect">
            <a:avLst/>
          </a:prstGeom>
          <a:noFill/>
        </p:spPr>
        <p:txBody>
          <a:bodyPr wrap="square">
            <a:spAutoFit/>
          </a:bodyPr>
          <a:lstStyle/>
          <a:p>
            <a:pPr algn="just"/>
            <a:r>
              <a:rPr lang="en-GB" sz="1800" dirty="0">
                <a:latin typeface="Titillium Web" pitchFamily="2" charset="77"/>
              </a:rPr>
              <a:t>Exploring such a large parameter space is highly demanding for current workstations, hence the calculations are typically offloaded on HPC infrastructures. </a:t>
            </a:r>
          </a:p>
          <a:p>
            <a:pPr algn="just"/>
            <a:endParaRPr lang="en-GB" sz="1800" dirty="0">
              <a:latin typeface="Titillium Web" pitchFamily="2" charset="77"/>
            </a:endParaRPr>
          </a:p>
          <a:p>
            <a:pPr algn="just"/>
            <a:r>
              <a:rPr lang="en-GB" sz="1800" dirty="0">
                <a:latin typeface="Titillium Web" pitchFamily="2" charset="77"/>
              </a:rPr>
              <a:t>Unfortunately, a brute-force or ‘one-size-fits-all’ approach, as typically done with common Bayesian inference tools, is far from optimal, given the highly different nature of the data to be analysed. This is the main motivation for a project as </a:t>
            </a:r>
            <a:r>
              <a:rPr lang="en-GB" sz="1800" dirty="0" err="1">
                <a:latin typeface="Titillium Web" pitchFamily="2" charset="77"/>
              </a:rPr>
              <a:t>FaB-HPCc</a:t>
            </a:r>
            <a:r>
              <a:rPr lang="en-GB" sz="1800" dirty="0">
                <a:latin typeface="Titillium Web" pitchFamily="2" charset="77"/>
              </a:rPr>
              <a:t> (“</a:t>
            </a:r>
            <a:r>
              <a:rPr lang="en-GB" sz="1800" b="1" i="0" u="none" strike="noStrike" dirty="0">
                <a:solidFill>
                  <a:srgbClr val="000000"/>
                </a:solidFill>
                <a:effectLst/>
                <a:latin typeface="Titillium Web" pitchFamily="2" charset="77"/>
              </a:rPr>
              <a:t>Fast, robust Bayesian analysis for very high-dimensional problems on high-performance computing clusters”</a:t>
            </a:r>
            <a:r>
              <a:rPr lang="en-GB" sz="1800" i="0" u="none" strike="noStrike" dirty="0">
                <a:solidFill>
                  <a:srgbClr val="000000"/>
                </a:solidFill>
                <a:effectLst/>
                <a:latin typeface="Titillium Web" pitchFamily="2" charset="77"/>
              </a:rPr>
              <a:t>).</a:t>
            </a:r>
            <a:endParaRPr lang="en-IT" sz="1800" dirty="0"/>
          </a:p>
        </p:txBody>
      </p:sp>
      <p:pic>
        <p:nvPicPr>
          <p:cNvPr id="3074" name="Picture 2" descr="Gravitational Wave Detectors Start Next Observing Run to Explore the  Secrets of the Universe | ICCUB">
            <a:extLst>
              <a:ext uri="{FF2B5EF4-FFF2-40B4-BE49-F238E27FC236}">
                <a16:creationId xmlns:a16="http://schemas.microsoft.com/office/drawing/2014/main" id="{D746E534-CFF3-1435-73BF-CBA0322F82D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90619" y="1291284"/>
            <a:ext cx="2520776" cy="168051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Laser Interferometer Space Antenna - Wikipedia">
            <a:extLst>
              <a:ext uri="{FF2B5EF4-FFF2-40B4-BE49-F238E27FC236}">
                <a16:creationId xmlns:a16="http://schemas.microsoft.com/office/drawing/2014/main" id="{03B205F6-FFF1-338A-84D0-BF6B714933B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0704" y="2660922"/>
            <a:ext cx="2520777" cy="18905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02228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pic>
        <p:nvPicPr>
          <p:cNvPr id="146" name="Google Shape;146;g27df92e4ca9_0_1"/>
          <p:cNvPicPr preferRelativeResize="0"/>
          <p:nvPr/>
        </p:nvPicPr>
        <p:blipFill rotWithShape="1">
          <a:blip r:embed="rId3">
            <a:alphaModFix/>
          </a:blip>
          <a:srcRect/>
          <a:stretch/>
        </p:blipFill>
        <p:spPr>
          <a:xfrm>
            <a:off x="-3" y="0"/>
            <a:ext cx="12192000" cy="850899"/>
          </a:xfrm>
          <a:prstGeom prst="rect">
            <a:avLst/>
          </a:prstGeom>
          <a:noFill/>
          <a:ln>
            <a:noFill/>
          </a:ln>
        </p:spPr>
      </p:pic>
      <p:grpSp>
        <p:nvGrpSpPr>
          <p:cNvPr id="147" name="Google Shape;147;g27df92e4ca9_0_1"/>
          <p:cNvGrpSpPr/>
          <p:nvPr/>
        </p:nvGrpSpPr>
        <p:grpSpPr>
          <a:xfrm>
            <a:off x="0" y="6511282"/>
            <a:ext cx="12192000" cy="361767"/>
            <a:chOff x="0" y="6511282"/>
            <a:chExt cx="12192000" cy="361767"/>
          </a:xfrm>
        </p:grpSpPr>
        <p:pic>
          <p:nvPicPr>
            <p:cNvPr id="148" name="Google Shape;148;g27df92e4ca9_0_1"/>
            <p:cNvPicPr preferRelativeResize="0"/>
            <p:nvPr/>
          </p:nvPicPr>
          <p:blipFill rotWithShape="1">
            <a:blip r:embed="rId4">
              <a:alphaModFix/>
            </a:blip>
            <a:srcRect/>
            <a:stretch/>
          </p:blipFill>
          <p:spPr>
            <a:xfrm>
              <a:off x="0" y="6511282"/>
              <a:ext cx="12192000" cy="361767"/>
            </a:xfrm>
            <a:prstGeom prst="rect">
              <a:avLst/>
            </a:prstGeom>
            <a:noFill/>
            <a:ln>
              <a:noFill/>
            </a:ln>
          </p:spPr>
        </p:pic>
        <p:sp>
          <p:nvSpPr>
            <p:cNvPr id="149" name="Google Shape;149;g27df92e4ca9_0_1"/>
            <p:cNvSpPr txBox="1"/>
            <p:nvPr/>
          </p:nvSpPr>
          <p:spPr>
            <a:xfrm>
              <a:off x="6712747" y="6536581"/>
              <a:ext cx="5317200" cy="3078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Arial"/>
                  <a:ea typeface="Arial"/>
                  <a:cs typeface="Arial"/>
                  <a:sym typeface="Arial"/>
                </a:rPr>
                <a:t>Missione 4 </a:t>
              </a:r>
              <a:r>
                <a:rPr lang="it-IT" sz="1400" b="1" i="0" u="none" strike="noStrike" cap="none">
                  <a:solidFill>
                    <a:schemeClr val="lt1"/>
                  </a:solidFill>
                  <a:latin typeface="Arial"/>
                  <a:ea typeface="Arial"/>
                  <a:cs typeface="Arial"/>
                  <a:sym typeface="Arial"/>
                </a:rPr>
                <a:t>• Istruzione e Ricerca </a:t>
              </a:r>
              <a:endParaRPr sz="1400" b="0" i="0" u="none" strike="noStrike" cap="none">
                <a:solidFill>
                  <a:schemeClr val="lt1"/>
                </a:solidFill>
                <a:latin typeface="Arial"/>
                <a:ea typeface="Arial"/>
                <a:cs typeface="Arial"/>
                <a:sym typeface="Arial"/>
              </a:endParaRPr>
            </a:p>
          </p:txBody>
        </p:sp>
        <p:sp>
          <p:nvSpPr>
            <p:cNvPr id="150" name="Google Shape;150;g27df92e4ca9_0_1"/>
            <p:cNvSpPr txBox="1"/>
            <p:nvPr/>
          </p:nvSpPr>
          <p:spPr>
            <a:xfrm>
              <a:off x="467555" y="6530753"/>
              <a:ext cx="79191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Titillium Web"/>
                  <a:ea typeface="Titillium Web"/>
                  <a:cs typeface="Titillium Web"/>
                  <a:sym typeface="Titillium Web"/>
                </a:rPr>
                <a:t>ICSC Italian Research Center on High-Performance Computing, Big Data and Quantum Computing</a:t>
              </a:r>
              <a:endParaRPr sz="1400" b="0" i="0" u="none" strike="noStrike" cap="none">
                <a:solidFill>
                  <a:srgbClr val="000000"/>
                </a:solidFill>
                <a:latin typeface="Arial"/>
                <a:ea typeface="Arial"/>
                <a:cs typeface="Arial"/>
                <a:sym typeface="Arial"/>
              </a:endParaRPr>
            </a:p>
          </p:txBody>
        </p:sp>
      </p:grpSp>
      <p:sp>
        <p:nvSpPr>
          <p:cNvPr id="151" name="Google Shape;151;g27df92e4ca9_0_1"/>
          <p:cNvSpPr txBox="1"/>
          <p:nvPr/>
        </p:nvSpPr>
        <p:spPr>
          <a:xfrm>
            <a:off x="715250" y="1030225"/>
            <a:ext cx="10854300" cy="507900"/>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2400"/>
              <a:buFont typeface="Arial"/>
              <a:buNone/>
            </a:pPr>
            <a:r>
              <a:rPr lang="it-IT" sz="3000" b="1">
                <a:solidFill>
                  <a:srgbClr val="1C7FFF"/>
                </a:solidFill>
                <a:latin typeface="Titillium Web"/>
                <a:ea typeface="Titillium Web"/>
                <a:cs typeface="Titillium Web"/>
                <a:sym typeface="Titillium Web"/>
              </a:rPr>
              <a:t>Technical Objectives, Methodologies and  Solutions</a:t>
            </a:r>
            <a:endParaRPr sz="2000" b="0" i="0" u="none" strike="noStrike" cap="none">
              <a:solidFill>
                <a:srgbClr val="000000"/>
              </a:solidFill>
              <a:latin typeface="Titillium Web"/>
              <a:ea typeface="Titillium Web"/>
              <a:cs typeface="Titillium Web"/>
              <a:sym typeface="Titillium Web"/>
            </a:endParaRPr>
          </a:p>
        </p:txBody>
      </p:sp>
      <p:sp>
        <p:nvSpPr>
          <p:cNvPr id="152" name="Google Shape;152;g27df92e4ca9_0_1"/>
          <p:cNvSpPr txBox="1"/>
          <p:nvPr/>
        </p:nvSpPr>
        <p:spPr>
          <a:xfrm>
            <a:off x="355650" y="1584435"/>
            <a:ext cx="11480700" cy="4832052"/>
          </a:xfrm>
          <a:prstGeom prst="rect">
            <a:avLst/>
          </a:prstGeom>
          <a:noFill/>
          <a:ln>
            <a:noFill/>
          </a:ln>
        </p:spPr>
        <p:txBody>
          <a:bodyPr spcFirstLastPara="1" wrap="square" lIns="90000" tIns="45700" rIns="91425" bIns="45700" anchor="t" anchorCtr="0">
            <a:spAutoFit/>
          </a:bodyPr>
          <a:lstStyle/>
          <a:p>
            <a:pPr marL="52998" marR="0" lvl="0" algn="just" rtl="0">
              <a:lnSpc>
                <a:spcPct val="90000"/>
              </a:lnSpc>
              <a:spcBef>
                <a:spcPts val="0"/>
              </a:spcBef>
              <a:spcAft>
                <a:spcPts val="0"/>
              </a:spcAft>
              <a:buClr>
                <a:srgbClr val="1528BC"/>
              </a:buClr>
              <a:buSzPts val="2000"/>
            </a:pPr>
            <a:r>
              <a:rPr lang="en-GB" sz="1800" b="0" u="none" strike="noStrike" dirty="0">
                <a:solidFill>
                  <a:srgbClr val="000000"/>
                </a:solidFill>
                <a:effectLst/>
                <a:latin typeface="Titillium Web" pitchFamily="2" charset="77"/>
              </a:rPr>
              <a:t>The key objective of this proposal is to speed up Bayesian inference on very high dimensional problems (e.g. GW inference for PTAs, complex radio astronomy data). In this context, effective solutions must be tailored to the individual use case, at the same time ensuring:</a:t>
            </a:r>
          </a:p>
          <a:p>
            <a:pPr marL="52998" marR="0" lvl="0" algn="l" rtl="0">
              <a:lnSpc>
                <a:spcPct val="90000"/>
              </a:lnSpc>
              <a:spcBef>
                <a:spcPts val="0"/>
              </a:spcBef>
              <a:spcAft>
                <a:spcPts val="0"/>
              </a:spcAft>
              <a:buClr>
                <a:srgbClr val="1528BC"/>
              </a:buClr>
              <a:buSzPts val="2000"/>
            </a:pPr>
            <a:endParaRPr lang="en-GB" sz="1800" b="0" u="none" strike="noStrike" dirty="0">
              <a:solidFill>
                <a:srgbClr val="000000"/>
              </a:solidFill>
              <a:effectLst/>
              <a:latin typeface="Titillium Web" pitchFamily="2" charset="77"/>
            </a:endParaRPr>
          </a:p>
          <a:p>
            <a:pPr marL="52998" marR="0" lvl="0" algn="l" rtl="0">
              <a:lnSpc>
                <a:spcPct val="90000"/>
              </a:lnSpc>
              <a:spcBef>
                <a:spcPts val="0"/>
              </a:spcBef>
              <a:spcAft>
                <a:spcPts val="0"/>
              </a:spcAft>
              <a:buClr>
                <a:srgbClr val="1528BC"/>
              </a:buClr>
              <a:buSzPts val="2000"/>
            </a:pPr>
            <a:endParaRPr lang="en-GB" sz="1800" dirty="0">
              <a:latin typeface="Titillium Web" pitchFamily="2" charset="77"/>
            </a:endParaRPr>
          </a:p>
          <a:p>
            <a:pPr marL="52998" marR="0" lvl="0" algn="l" rtl="0">
              <a:lnSpc>
                <a:spcPct val="90000"/>
              </a:lnSpc>
              <a:spcBef>
                <a:spcPts val="0"/>
              </a:spcBef>
              <a:spcAft>
                <a:spcPts val="0"/>
              </a:spcAft>
              <a:buClr>
                <a:srgbClr val="1528BC"/>
              </a:buClr>
              <a:buSzPts val="2000"/>
            </a:pPr>
            <a:endParaRPr lang="en-GB" sz="1800" b="0" u="none" strike="noStrike" dirty="0">
              <a:solidFill>
                <a:srgbClr val="000000"/>
              </a:solidFill>
              <a:effectLst/>
              <a:latin typeface="Titillium Web" pitchFamily="2" charset="77"/>
            </a:endParaRPr>
          </a:p>
          <a:p>
            <a:pPr marL="52998" marR="0" lvl="0" algn="l" rtl="0">
              <a:lnSpc>
                <a:spcPct val="90000"/>
              </a:lnSpc>
              <a:spcBef>
                <a:spcPts val="0"/>
              </a:spcBef>
              <a:spcAft>
                <a:spcPts val="0"/>
              </a:spcAft>
              <a:buClr>
                <a:srgbClr val="1528BC"/>
              </a:buClr>
              <a:buSzPts val="2000"/>
            </a:pPr>
            <a:endParaRPr lang="en-GB" sz="1800" b="0" u="none" strike="noStrike" dirty="0">
              <a:solidFill>
                <a:srgbClr val="000000"/>
              </a:solidFill>
              <a:effectLst/>
              <a:latin typeface="Titillium Web" pitchFamily="2" charset="77"/>
            </a:endParaRPr>
          </a:p>
          <a:p>
            <a:pPr marL="52998" marR="0" lvl="0" algn="l" rtl="0">
              <a:lnSpc>
                <a:spcPct val="90000"/>
              </a:lnSpc>
              <a:spcBef>
                <a:spcPts val="0"/>
              </a:spcBef>
              <a:spcAft>
                <a:spcPts val="0"/>
              </a:spcAft>
              <a:buClr>
                <a:srgbClr val="1528BC"/>
              </a:buClr>
              <a:buSzPts val="2000"/>
            </a:pPr>
            <a:endParaRPr lang="en-GB" sz="1800" dirty="0">
              <a:latin typeface="Titillium Web" pitchFamily="2" charset="77"/>
            </a:endParaRPr>
          </a:p>
          <a:p>
            <a:pPr marL="52998" marR="0" lvl="0" algn="l" rtl="0">
              <a:lnSpc>
                <a:spcPct val="90000"/>
              </a:lnSpc>
              <a:spcBef>
                <a:spcPts val="0"/>
              </a:spcBef>
              <a:spcAft>
                <a:spcPts val="0"/>
              </a:spcAft>
              <a:buClr>
                <a:srgbClr val="1528BC"/>
              </a:buClr>
              <a:buSzPts val="2000"/>
            </a:pPr>
            <a:r>
              <a:rPr lang="en-GB" sz="1800" dirty="0">
                <a:latin typeface="Titillium Web" pitchFamily="2" charset="77"/>
              </a:rPr>
              <a:t>To reach this goal, we will:</a:t>
            </a:r>
          </a:p>
          <a:p>
            <a:pPr marL="52998" marR="0" lvl="0" algn="l" rtl="0">
              <a:lnSpc>
                <a:spcPct val="90000"/>
              </a:lnSpc>
              <a:spcBef>
                <a:spcPts val="0"/>
              </a:spcBef>
              <a:spcAft>
                <a:spcPts val="0"/>
              </a:spcAft>
              <a:buClr>
                <a:srgbClr val="1528BC"/>
              </a:buClr>
              <a:buSzPts val="2000"/>
            </a:pPr>
            <a:endParaRPr lang="en-GB" sz="1800" b="0" u="none" strike="noStrike" dirty="0">
              <a:solidFill>
                <a:srgbClr val="000000"/>
              </a:solidFill>
              <a:effectLst/>
              <a:latin typeface="Titillium Web" pitchFamily="2" charset="77"/>
            </a:endParaRPr>
          </a:p>
          <a:p>
            <a:pPr marL="395898" marR="0" lvl="0" indent="-342900" algn="l" rtl="0">
              <a:spcBef>
                <a:spcPts val="0"/>
              </a:spcBef>
              <a:spcAft>
                <a:spcPts val="600"/>
              </a:spcAft>
              <a:buClr>
                <a:schemeClr val="tx1"/>
              </a:buClr>
              <a:buSzPts val="2000"/>
              <a:buAutoNum type="arabicParenR"/>
            </a:pPr>
            <a:r>
              <a:rPr lang="en-GB" sz="1800" i="1" dirty="0">
                <a:latin typeface="Titillium Web" pitchFamily="2" charset="77"/>
              </a:rPr>
              <a:t>design</a:t>
            </a:r>
            <a:r>
              <a:rPr lang="en-GB" sz="1800" b="0" i="1" u="none" strike="noStrike" dirty="0">
                <a:solidFill>
                  <a:srgbClr val="000000"/>
                </a:solidFill>
                <a:effectLst/>
                <a:latin typeface="Titillium Web" pitchFamily="2" charset="77"/>
              </a:rPr>
              <a:t> a Bayesian framework able to ensure reproducibility and robustness across different computing environments.</a:t>
            </a:r>
          </a:p>
          <a:p>
            <a:pPr marL="395898" marR="0" lvl="0" indent="-342900" algn="l" rtl="0">
              <a:spcBef>
                <a:spcPts val="0"/>
              </a:spcBef>
              <a:spcAft>
                <a:spcPts val="600"/>
              </a:spcAft>
              <a:buClr>
                <a:schemeClr val="tx1"/>
              </a:buClr>
              <a:buSzPts val="2000"/>
              <a:buAutoNum type="arabicParenR"/>
            </a:pPr>
            <a:r>
              <a:rPr lang="en-GB" sz="1800" b="0" i="1" u="none" strike="noStrike" dirty="0">
                <a:solidFill>
                  <a:srgbClr val="000000"/>
                </a:solidFill>
                <a:effectLst/>
                <a:latin typeface="Titillium Web" pitchFamily="2" charset="77"/>
              </a:rPr>
              <a:t>develop interfaces to a diverse array of sampling techniques and their software implementations, to accommodate diverse modelling scenarios and speed up Bayesian inference by allowing users to identify optimal sampling strategies for their specific problem. </a:t>
            </a:r>
          </a:p>
          <a:p>
            <a:pPr marL="395898" marR="0" lvl="0" indent="-342900" algn="l" rtl="0">
              <a:spcBef>
                <a:spcPts val="0"/>
              </a:spcBef>
              <a:spcAft>
                <a:spcPts val="600"/>
              </a:spcAft>
              <a:buClr>
                <a:schemeClr val="tx1"/>
              </a:buClr>
              <a:buSzPts val="2000"/>
              <a:buAutoNum type="arabicParenR"/>
            </a:pPr>
            <a:r>
              <a:rPr lang="en-GB" sz="1800" i="1" dirty="0">
                <a:latin typeface="Titillium Web" pitchFamily="2" charset="77"/>
              </a:rPr>
              <a:t>accelerate Bayesian inference tools via CPU parallelisation</a:t>
            </a:r>
          </a:p>
          <a:p>
            <a:pPr marL="395898" marR="0" lvl="0" indent="-342900" algn="l" rtl="0">
              <a:spcBef>
                <a:spcPts val="0"/>
              </a:spcBef>
              <a:spcAft>
                <a:spcPts val="600"/>
              </a:spcAft>
              <a:buClr>
                <a:schemeClr val="tx1"/>
              </a:buClr>
              <a:buSzPts val="2000"/>
              <a:buAutoNum type="arabicParenR"/>
            </a:pPr>
            <a:r>
              <a:rPr lang="en-GB" sz="1800" i="1" dirty="0">
                <a:latin typeface="Titillium Web" pitchFamily="2" charset="77"/>
              </a:rPr>
              <a:t>accelerate Bayesian inference tools a</a:t>
            </a:r>
            <a:r>
              <a:rPr lang="en-GB" sz="1800" b="0" i="1" u="none" strike="noStrike" dirty="0">
                <a:solidFill>
                  <a:srgbClr val="000000"/>
                </a:solidFill>
                <a:effectLst/>
                <a:latin typeface="Titillium Web" pitchFamily="2" charset="77"/>
              </a:rPr>
              <a:t>dding GPU off-load for expensive calculations. Although CPU-parallelisation is often sufficient, for very high dimensional problems GPUs </a:t>
            </a:r>
            <a:r>
              <a:rPr lang="en-GB" sz="1800" i="1" dirty="0">
                <a:latin typeface="Titillium Web" pitchFamily="2" charset="77"/>
              </a:rPr>
              <a:t>will provide the largest speed-up.</a:t>
            </a:r>
            <a:endParaRPr lang="en-GB" sz="1800" b="0" u="none" strike="noStrike" dirty="0">
              <a:solidFill>
                <a:srgbClr val="000000"/>
              </a:solidFill>
              <a:effectLst/>
              <a:latin typeface="Titillium Web" pitchFamily="2" charset="77"/>
            </a:endParaRPr>
          </a:p>
        </p:txBody>
      </p:sp>
      <p:grpSp>
        <p:nvGrpSpPr>
          <p:cNvPr id="6" name="Group 5">
            <a:extLst>
              <a:ext uri="{FF2B5EF4-FFF2-40B4-BE49-F238E27FC236}">
                <a16:creationId xmlns:a16="http://schemas.microsoft.com/office/drawing/2014/main" id="{CEC3FCBF-CB73-62F3-1CF5-E5B4E8A675D9}"/>
              </a:ext>
            </a:extLst>
          </p:cNvPr>
          <p:cNvGrpSpPr/>
          <p:nvPr/>
        </p:nvGrpSpPr>
        <p:grpSpPr>
          <a:xfrm>
            <a:off x="756884" y="2609040"/>
            <a:ext cx="10678226" cy="630620"/>
            <a:chOff x="715250" y="2522480"/>
            <a:chExt cx="10678226" cy="630620"/>
          </a:xfrm>
        </p:grpSpPr>
        <p:sp>
          <p:nvSpPr>
            <p:cNvPr id="2" name="Oval 1">
              <a:extLst>
                <a:ext uri="{FF2B5EF4-FFF2-40B4-BE49-F238E27FC236}">
                  <a16:creationId xmlns:a16="http://schemas.microsoft.com/office/drawing/2014/main" id="{BE81C17F-4E5C-B41E-F602-2B4C116ADA48}"/>
                </a:ext>
              </a:extLst>
            </p:cNvPr>
            <p:cNvSpPr/>
            <p:nvPr/>
          </p:nvSpPr>
          <p:spPr>
            <a:xfrm>
              <a:off x="715250" y="2532989"/>
              <a:ext cx="2028497" cy="620111"/>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T" dirty="0"/>
                <a:t>VERSATILITY</a:t>
              </a:r>
            </a:p>
          </p:txBody>
        </p:sp>
        <p:sp>
          <p:nvSpPr>
            <p:cNvPr id="3" name="Oval 2">
              <a:extLst>
                <a:ext uri="{FF2B5EF4-FFF2-40B4-BE49-F238E27FC236}">
                  <a16:creationId xmlns:a16="http://schemas.microsoft.com/office/drawing/2014/main" id="{78A26358-634A-430F-578F-86068A7E1E9C}"/>
                </a:ext>
              </a:extLst>
            </p:cNvPr>
            <p:cNvSpPr/>
            <p:nvPr/>
          </p:nvSpPr>
          <p:spPr>
            <a:xfrm>
              <a:off x="3376071" y="2522480"/>
              <a:ext cx="2250919" cy="620111"/>
            </a:xfrm>
            <a:prstGeom prst="ellipse">
              <a:avLst/>
            </a:prstGeom>
            <a:solidFill>
              <a:schemeClr val="accent6">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T" dirty="0"/>
                <a:t>ADAPTABILITY</a:t>
              </a:r>
            </a:p>
          </p:txBody>
        </p:sp>
        <p:sp>
          <p:nvSpPr>
            <p:cNvPr id="4" name="Oval 3">
              <a:extLst>
                <a:ext uri="{FF2B5EF4-FFF2-40B4-BE49-F238E27FC236}">
                  <a16:creationId xmlns:a16="http://schemas.microsoft.com/office/drawing/2014/main" id="{A9728B71-AD06-C61A-8582-DD0E24316395}"/>
                </a:ext>
              </a:extLst>
            </p:cNvPr>
            <p:cNvSpPr/>
            <p:nvPr/>
          </p:nvSpPr>
          <p:spPr>
            <a:xfrm>
              <a:off x="6259314" y="2532989"/>
              <a:ext cx="2250919" cy="620111"/>
            </a:xfrm>
            <a:prstGeom prst="ellipse">
              <a:avLst/>
            </a:prstGeom>
            <a:solidFill>
              <a:schemeClr val="accent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T" dirty="0"/>
                <a:t>EFFICIENCY</a:t>
              </a:r>
            </a:p>
          </p:txBody>
        </p:sp>
        <p:sp>
          <p:nvSpPr>
            <p:cNvPr id="5" name="Oval 4">
              <a:extLst>
                <a:ext uri="{FF2B5EF4-FFF2-40B4-BE49-F238E27FC236}">
                  <a16:creationId xmlns:a16="http://schemas.microsoft.com/office/drawing/2014/main" id="{5AE74EF4-EE71-C1E1-0B88-7E5E2A246A89}"/>
                </a:ext>
              </a:extLst>
            </p:cNvPr>
            <p:cNvSpPr/>
            <p:nvPr/>
          </p:nvSpPr>
          <p:spPr>
            <a:xfrm>
              <a:off x="9142557" y="2522480"/>
              <a:ext cx="2250919" cy="620111"/>
            </a:xfrm>
            <a:prstGeom prst="ellipse">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T" dirty="0"/>
                <a:t>ROBUSTNESS</a:t>
              </a:r>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5">
          <a:extLst>
            <a:ext uri="{FF2B5EF4-FFF2-40B4-BE49-F238E27FC236}">
              <a16:creationId xmlns:a16="http://schemas.microsoft.com/office/drawing/2014/main" id="{26F9838D-7378-7C05-C9FC-0E149BABBB03}"/>
            </a:ext>
          </a:extLst>
        </p:cNvPr>
        <p:cNvGrpSpPr/>
        <p:nvPr/>
      </p:nvGrpSpPr>
      <p:grpSpPr>
        <a:xfrm>
          <a:off x="0" y="0"/>
          <a:ext cx="0" cy="0"/>
          <a:chOff x="0" y="0"/>
          <a:chExt cx="0" cy="0"/>
        </a:xfrm>
      </p:grpSpPr>
      <p:pic>
        <p:nvPicPr>
          <p:cNvPr id="146" name="Google Shape;146;g27df92e4ca9_0_1">
            <a:extLst>
              <a:ext uri="{FF2B5EF4-FFF2-40B4-BE49-F238E27FC236}">
                <a16:creationId xmlns:a16="http://schemas.microsoft.com/office/drawing/2014/main" id="{5C9A94C1-47BB-6084-6B31-4362868A8229}"/>
              </a:ext>
            </a:extLst>
          </p:cNvPr>
          <p:cNvPicPr preferRelativeResize="0"/>
          <p:nvPr/>
        </p:nvPicPr>
        <p:blipFill rotWithShape="1">
          <a:blip r:embed="rId3">
            <a:alphaModFix/>
          </a:blip>
          <a:srcRect/>
          <a:stretch/>
        </p:blipFill>
        <p:spPr>
          <a:xfrm>
            <a:off x="-3" y="0"/>
            <a:ext cx="12192000" cy="850899"/>
          </a:xfrm>
          <a:prstGeom prst="rect">
            <a:avLst/>
          </a:prstGeom>
          <a:noFill/>
          <a:ln>
            <a:noFill/>
          </a:ln>
        </p:spPr>
      </p:pic>
      <p:grpSp>
        <p:nvGrpSpPr>
          <p:cNvPr id="147" name="Google Shape;147;g27df92e4ca9_0_1">
            <a:extLst>
              <a:ext uri="{FF2B5EF4-FFF2-40B4-BE49-F238E27FC236}">
                <a16:creationId xmlns:a16="http://schemas.microsoft.com/office/drawing/2014/main" id="{A4E73130-4D7B-C613-E424-5EFFEC7DEED3}"/>
              </a:ext>
            </a:extLst>
          </p:cNvPr>
          <p:cNvGrpSpPr/>
          <p:nvPr/>
        </p:nvGrpSpPr>
        <p:grpSpPr>
          <a:xfrm>
            <a:off x="0" y="6511282"/>
            <a:ext cx="12192000" cy="361767"/>
            <a:chOff x="0" y="6511282"/>
            <a:chExt cx="12192000" cy="361767"/>
          </a:xfrm>
        </p:grpSpPr>
        <p:pic>
          <p:nvPicPr>
            <p:cNvPr id="148" name="Google Shape;148;g27df92e4ca9_0_1">
              <a:extLst>
                <a:ext uri="{FF2B5EF4-FFF2-40B4-BE49-F238E27FC236}">
                  <a16:creationId xmlns:a16="http://schemas.microsoft.com/office/drawing/2014/main" id="{34A03FC1-E234-35F4-5EE4-D82E0F958D3F}"/>
                </a:ext>
              </a:extLst>
            </p:cNvPr>
            <p:cNvPicPr preferRelativeResize="0"/>
            <p:nvPr/>
          </p:nvPicPr>
          <p:blipFill rotWithShape="1">
            <a:blip r:embed="rId4">
              <a:alphaModFix/>
            </a:blip>
            <a:srcRect/>
            <a:stretch/>
          </p:blipFill>
          <p:spPr>
            <a:xfrm>
              <a:off x="0" y="6511282"/>
              <a:ext cx="12192000" cy="361767"/>
            </a:xfrm>
            <a:prstGeom prst="rect">
              <a:avLst/>
            </a:prstGeom>
            <a:noFill/>
            <a:ln>
              <a:noFill/>
            </a:ln>
          </p:spPr>
        </p:pic>
        <p:sp>
          <p:nvSpPr>
            <p:cNvPr id="149" name="Google Shape;149;g27df92e4ca9_0_1">
              <a:extLst>
                <a:ext uri="{FF2B5EF4-FFF2-40B4-BE49-F238E27FC236}">
                  <a16:creationId xmlns:a16="http://schemas.microsoft.com/office/drawing/2014/main" id="{48EF4451-071B-B7E8-ABE7-262725677E13}"/>
                </a:ext>
              </a:extLst>
            </p:cNvPr>
            <p:cNvSpPr txBox="1"/>
            <p:nvPr/>
          </p:nvSpPr>
          <p:spPr>
            <a:xfrm>
              <a:off x="6712747" y="6536581"/>
              <a:ext cx="5317200" cy="3078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Arial"/>
                  <a:ea typeface="Arial"/>
                  <a:cs typeface="Arial"/>
                  <a:sym typeface="Arial"/>
                </a:rPr>
                <a:t>Missione 4 </a:t>
              </a:r>
              <a:r>
                <a:rPr lang="it-IT" sz="1400" b="1" i="0" u="none" strike="noStrike" cap="none">
                  <a:solidFill>
                    <a:schemeClr val="lt1"/>
                  </a:solidFill>
                  <a:latin typeface="Arial"/>
                  <a:ea typeface="Arial"/>
                  <a:cs typeface="Arial"/>
                  <a:sym typeface="Arial"/>
                </a:rPr>
                <a:t>• Istruzione e Ricerca </a:t>
              </a:r>
              <a:endParaRPr sz="1400" b="0" i="0" u="none" strike="noStrike" cap="none">
                <a:solidFill>
                  <a:schemeClr val="lt1"/>
                </a:solidFill>
                <a:latin typeface="Arial"/>
                <a:ea typeface="Arial"/>
                <a:cs typeface="Arial"/>
                <a:sym typeface="Arial"/>
              </a:endParaRPr>
            </a:p>
          </p:txBody>
        </p:sp>
        <p:sp>
          <p:nvSpPr>
            <p:cNvPr id="150" name="Google Shape;150;g27df92e4ca9_0_1">
              <a:extLst>
                <a:ext uri="{FF2B5EF4-FFF2-40B4-BE49-F238E27FC236}">
                  <a16:creationId xmlns:a16="http://schemas.microsoft.com/office/drawing/2014/main" id="{1FE21E47-118D-4B94-05CB-67FA853C7DC1}"/>
                </a:ext>
              </a:extLst>
            </p:cNvPr>
            <p:cNvSpPr txBox="1"/>
            <p:nvPr/>
          </p:nvSpPr>
          <p:spPr>
            <a:xfrm>
              <a:off x="467555" y="6530753"/>
              <a:ext cx="79191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Titillium Web"/>
                  <a:ea typeface="Titillium Web"/>
                  <a:cs typeface="Titillium Web"/>
                  <a:sym typeface="Titillium Web"/>
                </a:rPr>
                <a:t>ICSC Italian Research Center on High-Performance Computing, Big Data and Quantum Computing</a:t>
              </a:r>
              <a:endParaRPr sz="1400" b="0" i="0" u="none" strike="noStrike" cap="none">
                <a:solidFill>
                  <a:srgbClr val="000000"/>
                </a:solidFill>
                <a:latin typeface="Arial"/>
                <a:ea typeface="Arial"/>
                <a:cs typeface="Arial"/>
                <a:sym typeface="Arial"/>
              </a:endParaRPr>
            </a:p>
          </p:txBody>
        </p:sp>
      </p:grpSp>
      <p:sp>
        <p:nvSpPr>
          <p:cNvPr id="151" name="Google Shape;151;g27df92e4ca9_0_1">
            <a:extLst>
              <a:ext uri="{FF2B5EF4-FFF2-40B4-BE49-F238E27FC236}">
                <a16:creationId xmlns:a16="http://schemas.microsoft.com/office/drawing/2014/main" id="{5DD225A9-C4CE-6B4E-EBAE-1C8002110E1F}"/>
              </a:ext>
            </a:extLst>
          </p:cNvPr>
          <p:cNvSpPr txBox="1"/>
          <p:nvPr/>
        </p:nvSpPr>
        <p:spPr>
          <a:xfrm>
            <a:off x="715250" y="1030225"/>
            <a:ext cx="10854300" cy="507900"/>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2400"/>
              <a:buFont typeface="Arial"/>
              <a:buNone/>
            </a:pPr>
            <a:r>
              <a:rPr lang="it-IT" sz="3000" b="1">
                <a:solidFill>
                  <a:srgbClr val="1C7FFF"/>
                </a:solidFill>
                <a:latin typeface="Titillium Web"/>
                <a:ea typeface="Titillium Web"/>
                <a:cs typeface="Titillium Web"/>
                <a:sym typeface="Titillium Web"/>
              </a:rPr>
              <a:t>Technical Objectives, Methodologies and  Solutions</a:t>
            </a:r>
            <a:endParaRPr sz="2000" b="0" i="0" u="none" strike="noStrike" cap="none">
              <a:solidFill>
                <a:srgbClr val="000000"/>
              </a:solidFill>
              <a:latin typeface="Titillium Web"/>
              <a:ea typeface="Titillium Web"/>
              <a:cs typeface="Titillium Web"/>
              <a:sym typeface="Titillium Web"/>
            </a:endParaRPr>
          </a:p>
        </p:txBody>
      </p:sp>
      <p:sp>
        <p:nvSpPr>
          <p:cNvPr id="152" name="Google Shape;152;g27df92e4ca9_0_1">
            <a:extLst>
              <a:ext uri="{FF2B5EF4-FFF2-40B4-BE49-F238E27FC236}">
                <a16:creationId xmlns:a16="http://schemas.microsoft.com/office/drawing/2014/main" id="{2313DE74-F92A-B61B-6969-F920534D6812}"/>
              </a:ext>
            </a:extLst>
          </p:cNvPr>
          <p:cNvSpPr txBox="1"/>
          <p:nvPr/>
        </p:nvSpPr>
        <p:spPr>
          <a:xfrm>
            <a:off x="355650" y="1550482"/>
            <a:ext cx="11480700" cy="4776652"/>
          </a:xfrm>
          <a:prstGeom prst="rect">
            <a:avLst/>
          </a:prstGeom>
          <a:noFill/>
          <a:ln>
            <a:noFill/>
          </a:ln>
        </p:spPr>
        <p:txBody>
          <a:bodyPr spcFirstLastPara="1" wrap="square" lIns="90000" tIns="45700" rIns="91425" bIns="45700" anchor="t" anchorCtr="0">
            <a:spAutoFit/>
          </a:bodyPr>
          <a:lstStyle/>
          <a:p>
            <a:pPr marL="52998" marR="0" lvl="0" algn="just" rtl="0">
              <a:lnSpc>
                <a:spcPct val="90000"/>
              </a:lnSpc>
              <a:spcBef>
                <a:spcPts val="0"/>
              </a:spcBef>
              <a:spcAft>
                <a:spcPts val="0"/>
              </a:spcAft>
              <a:buClr>
                <a:srgbClr val="1528BC"/>
              </a:buClr>
              <a:buSzPts val="2000"/>
            </a:pPr>
            <a:r>
              <a:rPr lang="en-GB" sz="1800" b="0" u="none" strike="noStrike" dirty="0">
                <a:solidFill>
                  <a:srgbClr val="000000"/>
                </a:solidFill>
                <a:effectLst/>
                <a:latin typeface="Titillium Web" pitchFamily="2" charset="77"/>
              </a:rPr>
              <a:t>In order to achieve the goals of the project, we will employ the following methodologies:</a:t>
            </a:r>
          </a:p>
          <a:p>
            <a:pPr marL="52998" marR="0" lvl="0" algn="l" rtl="0">
              <a:lnSpc>
                <a:spcPct val="90000"/>
              </a:lnSpc>
              <a:spcBef>
                <a:spcPts val="0"/>
              </a:spcBef>
              <a:spcAft>
                <a:spcPts val="0"/>
              </a:spcAft>
              <a:buClr>
                <a:srgbClr val="1528BC"/>
              </a:buClr>
              <a:buSzPts val="2000"/>
            </a:pPr>
            <a:endParaRPr lang="en-GB" sz="1800" b="0" u="none" strike="noStrike" dirty="0">
              <a:solidFill>
                <a:srgbClr val="000000"/>
              </a:solidFill>
              <a:effectLst/>
              <a:latin typeface="Titillium Web" pitchFamily="2" charset="77"/>
            </a:endParaRPr>
          </a:p>
          <a:p>
            <a:pPr marL="395898" marR="0" lvl="0" indent="-342900" algn="just" rtl="0">
              <a:spcBef>
                <a:spcPts val="0"/>
              </a:spcBef>
              <a:spcAft>
                <a:spcPts val="600"/>
              </a:spcAft>
              <a:buClr>
                <a:schemeClr val="tx1"/>
              </a:buClr>
              <a:buSzPts val="2000"/>
              <a:buAutoNum type="arabicParenR"/>
            </a:pPr>
            <a:r>
              <a:rPr lang="en-GB" sz="1800" b="0" i="1" u="none" strike="noStrike" dirty="0">
                <a:solidFill>
                  <a:schemeClr val="accent2"/>
                </a:solidFill>
                <a:effectLst/>
                <a:latin typeface="Titillium Web" pitchFamily="2" charset="77"/>
              </a:rPr>
              <a:t>We will create </a:t>
            </a:r>
            <a:r>
              <a:rPr lang="en-GB" sz="1800" b="1" i="1" u="none" strike="noStrike" dirty="0">
                <a:solidFill>
                  <a:schemeClr val="accent2"/>
                </a:solidFill>
                <a:effectLst/>
                <a:latin typeface="Titillium Web" pitchFamily="2" charset="77"/>
              </a:rPr>
              <a:t>modular, containerised environments </a:t>
            </a:r>
            <a:r>
              <a:rPr lang="en-GB" sz="1800" b="0" i="1" u="none" strike="noStrike" dirty="0">
                <a:solidFill>
                  <a:schemeClr val="accent2"/>
                </a:solidFill>
                <a:effectLst/>
                <a:latin typeface="Titillium Web" pitchFamily="2" charset="77"/>
              </a:rPr>
              <a:t>tailored for efficient Bayesian analysis. These environments will enhance flexibility, scalability, and ease of deployment, also ensuring robustness across different environments.</a:t>
            </a:r>
          </a:p>
          <a:p>
            <a:pPr marL="395898" marR="0" lvl="0" indent="-342900" algn="just" rtl="0">
              <a:spcBef>
                <a:spcPts val="0"/>
              </a:spcBef>
              <a:spcAft>
                <a:spcPts val="600"/>
              </a:spcAft>
              <a:buClr>
                <a:schemeClr val="tx1"/>
              </a:buClr>
              <a:buSzPts val="2000"/>
              <a:buAutoNum type="arabicParenR"/>
            </a:pPr>
            <a:r>
              <a:rPr lang="en-GB" sz="1800" i="1" dirty="0">
                <a:solidFill>
                  <a:schemeClr val="accent1"/>
                </a:solidFill>
                <a:latin typeface="Titillium Web" pitchFamily="2" charset="77"/>
              </a:rPr>
              <a:t>We will validate their effectiveness by </a:t>
            </a:r>
            <a:r>
              <a:rPr lang="en-GB" sz="1800" b="1" i="1" dirty="0">
                <a:solidFill>
                  <a:schemeClr val="accent1"/>
                </a:solidFill>
                <a:latin typeface="Titillium Web" pitchFamily="2" charset="77"/>
              </a:rPr>
              <a:t>comparing multiple samplers on PTA data</a:t>
            </a:r>
            <a:r>
              <a:rPr lang="en-GB" sz="1800" i="1" dirty="0">
                <a:solidFill>
                  <a:schemeClr val="accent1"/>
                </a:solidFill>
                <a:latin typeface="Titillium Web" pitchFamily="2" charset="77"/>
              </a:rPr>
              <a:t>. To date PTMCMC is the default sampler in the field, but it suffers from potential slow-down or trapping in low-likelihood regions. By incorporating additional samplers (e.g. dynasty, </a:t>
            </a:r>
            <a:r>
              <a:rPr lang="en-GB" sz="1800" i="1" dirty="0" err="1">
                <a:solidFill>
                  <a:schemeClr val="accent1"/>
                </a:solidFill>
                <a:latin typeface="Titillium Web" pitchFamily="2" charset="77"/>
              </a:rPr>
              <a:t>NessAI</a:t>
            </a:r>
            <a:r>
              <a:rPr lang="en-GB" sz="1800" i="1" dirty="0">
                <a:solidFill>
                  <a:schemeClr val="accent1"/>
                </a:solidFill>
                <a:latin typeface="Titillium Web" pitchFamily="2" charset="77"/>
              </a:rPr>
              <a:t>, Zeus, or custom samplers suitably developed for PTA and LVK data analysis), we will be able to identify the </a:t>
            </a:r>
            <a:r>
              <a:rPr lang="en-GB" sz="1800" b="1" i="1" dirty="0">
                <a:solidFill>
                  <a:schemeClr val="accent1"/>
                </a:solidFill>
                <a:latin typeface="Titillium Web" pitchFamily="2" charset="77"/>
              </a:rPr>
              <a:t>optimal samplers for different problems</a:t>
            </a:r>
            <a:r>
              <a:rPr lang="en-GB" sz="1800" i="1" dirty="0">
                <a:solidFill>
                  <a:schemeClr val="accent1"/>
                </a:solidFill>
                <a:latin typeface="Titillium Web" pitchFamily="2" charset="77"/>
              </a:rPr>
              <a:t>.</a:t>
            </a:r>
            <a:endParaRPr lang="en-GB" sz="1800" b="0" i="1" u="none" strike="noStrike" dirty="0">
              <a:solidFill>
                <a:schemeClr val="accent1"/>
              </a:solidFill>
              <a:effectLst/>
              <a:latin typeface="Titillium Web" pitchFamily="2" charset="77"/>
            </a:endParaRPr>
          </a:p>
          <a:p>
            <a:pPr marL="395898" marR="0" lvl="0" indent="-342900" algn="just" rtl="0">
              <a:spcBef>
                <a:spcPts val="0"/>
              </a:spcBef>
              <a:spcAft>
                <a:spcPts val="600"/>
              </a:spcAft>
              <a:buClr>
                <a:schemeClr val="tx1"/>
              </a:buClr>
              <a:buSzPts val="2000"/>
              <a:buAutoNum type="arabicParenR"/>
            </a:pPr>
            <a:r>
              <a:rPr lang="en-GB" sz="1800" i="1" dirty="0">
                <a:solidFill>
                  <a:schemeClr val="accent6"/>
                </a:solidFill>
                <a:latin typeface="Titillium Web" pitchFamily="2" charset="77"/>
              </a:rPr>
              <a:t>We will </a:t>
            </a:r>
            <a:r>
              <a:rPr lang="en-GB" sz="1800" b="1" i="1" dirty="0">
                <a:solidFill>
                  <a:schemeClr val="accent6"/>
                </a:solidFill>
                <a:latin typeface="Titillium Web" pitchFamily="2" charset="77"/>
              </a:rPr>
              <a:t>parallelise our framework using MPI, OpenMP </a:t>
            </a:r>
            <a:r>
              <a:rPr lang="en-GB" sz="1800" i="1" dirty="0">
                <a:solidFill>
                  <a:schemeClr val="accent6"/>
                </a:solidFill>
                <a:latin typeface="Titillium Web" pitchFamily="2" charset="77"/>
              </a:rPr>
              <a:t>(multi-threading) </a:t>
            </a:r>
            <a:r>
              <a:rPr lang="en-GB" sz="1800" b="1" i="1" dirty="0">
                <a:solidFill>
                  <a:schemeClr val="accent6"/>
                </a:solidFill>
                <a:latin typeface="Titillium Web" pitchFamily="2" charset="77"/>
              </a:rPr>
              <a:t>and Ray </a:t>
            </a:r>
            <a:r>
              <a:rPr lang="en-GB" sz="1800" i="1" dirty="0">
                <a:solidFill>
                  <a:schemeClr val="accent6"/>
                </a:solidFill>
                <a:latin typeface="Titillium Web" pitchFamily="2" charset="77"/>
              </a:rPr>
              <a:t>(a scalable framework for distributed computing) to enhance the efficiency and scalability of our analysis workflow on CPU. At the same time, we will adapt our framework to </a:t>
            </a:r>
            <a:r>
              <a:rPr lang="en-GB" sz="1800" i="1" u="none" strike="noStrike" dirty="0">
                <a:solidFill>
                  <a:schemeClr val="accent6"/>
                </a:solidFill>
                <a:effectLst/>
                <a:latin typeface="Titillium Web" pitchFamily="2" charset="77"/>
              </a:rPr>
              <a:t>GPU off-load </a:t>
            </a:r>
            <a:r>
              <a:rPr lang="en-GB" sz="1800" b="0" i="1" u="none" strike="noStrike" dirty="0">
                <a:solidFill>
                  <a:schemeClr val="accent6"/>
                </a:solidFill>
                <a:effectLst/>
                <a:latin typeface="Titillium Web" pitchFamily="2" charset="77"/>
              </a:rPr>
              <a:t>and we will </a:t>
            </a:r>
            <a:r>
              <a:rPr lang="en-GB" sz="1800" b="1" i="1" u="none" strike="noStrike" dirty="0">
                <a:solidFill>
                  <a:schemeClr val="accent6"/>
                </a:solidFill>
                <a:effectLst/>
                <a:latin typeface="Titillium Web" pitchFamily="2" charset="77"/>
              </a:rPr>
              <a:t>implement GPU parallelisation </a:t>
            </a:r>
            <a:r>
              <a:rPr lang="en-GB" sz="1800" b="0" i="1" u="none" strike="noStrike" dirty="0">
                <a:solidFill>
                  <a:schemeClr val="accent6"/>
                </a:solidFill>
                <a:effectLst/>
                <a:latin typeface="Titillium Web" pitchFamily="2" charset="77"/>
              </a:rPr>
              <a:t>for the most expensive calculations, guaranteeing the </a:t>
            </a:r>
            <a:r>
              <a:rPr lang="en-GB" sz="1800" i="1" dirty="0">
                <a:solidFill>
                  <a:schemeClr val="accent6"/>
                </a:solidFill>
                <a:latin typeface="Titillium Web" pitchFamily="2" charset="77"/>
              </a:rPr>
              <a:t>largest speed-up for extremely demanding analyses.</a:t>
            </a:r>
          </a:p>
          <a:p>
            <a:pPr marL="395898" marR="0" lvl="0" indent="-342900" algn="just" rtl="0">
              <a:spcBef>
                <a:spcPts val="0"/>
              </a:spcBef>
              <a:spcAft>
                <a:spcPts val="600"/>
              </a:spcAft>
              <a:buClr>
                <a:schemeClr val="tx1"/>
              </a:buClr>
              <a:buSzPts val="2000"/>
              <a:buAutoNum type="arabicParenR"/>
            </a:pPr>
            <a:r>
              <a:rPr lang="en-GB" sz="1800" b="1" i="1" dirty="0">
                <a:solidFill>
                  <a:schemeClr val="tx1"/>
                </a:solidFill>
                <a:latin typeface="Titillium Web" pitchFamily="2" charset="77"/>
              </a:rPr>
              <a:t>The containers will be released publicly via a public GitHub repository</a:t>
            </a:r>
            <a:r>
              <a:rPr lang="en-GB" sz="1800" i="1" dirty="0">
                <a:solidFill>
                  <a:schemeClr val="tx1"/>
                </a:solidFill>
                <a:latin typeface="Titillium Web" pitchFamily="2" charset="77"/>
              </a:rPr>
              <a:t>. This choice will </a:t>
            </a:r>
            <a:r>
              <a:rPr lang="en-GB" sz="1800" i="1" u="none" strike="noStrike" dirty="0">
                <a:solidFill>
                  <a:schemeClr val="tx1"/>
                </a:solidFill>
                <a:effectLst/>
                <a:latin typeface="Titillium Web" pitchFamily="2" charset="77"/>
              </a:rPr>
              <a:t>encourage collaboration and community involvement, allowing researchers to contribute new features, fix bugs, and propose improvements to the container ecosystem. We will develop </a:t>
            </a:r>
            <a:r>
              <a:rPr lang="en-GB" sz="1800" b="1" i="1" u="none" strike="noStrike" dirty="0">
                <a:solidFill>
                  <a:schemeClr val="tx1"/>
                </a:solidFill>
                <a:effectLst/>
                <a:latin typeface="Titillium Web" pitchFamily="2" charset="77"/>
              </a:rPr>
              <a:t>a suite of unit tests </a:t>
            </a:r>
            <a:r>
              <a:rPr lang="en-GB" sz="1800" i="1" u="none" strike="noStrike" dirty="0">
                <a:solidFill>
                  <a:schemeClr val="tx1"/>
                </a:solidFill>
                <a:effectLst/>
                <a:latin typeface="Titillium Web" pitchFamily="2" charset="77"/>
              </a:rPr>
              <a:t>which will be used to validate any change/update of the tools, before expensive analyses are carried out</a:t>
            </a:r>
            <a:r>
              <a:rPr lang="en-GB" sz="1800" b="0" i="1" u="none" strike="noStrike" dirty="0">
                <a:solidFill>
                  <a:schemeClr val="accent1"/>
                </a:solidFill>
                <a:effectLst/>
                <a:latin typeface="Titillium Web" pitchFamily="2" charset="77"/>
              </a:rPr>
              <a:t>.</a:t>
            </a:r>
          </a:p>
        </p:txBody>
      </p:sp>
    </p:spTree>
    <p:extLst>
      <p:ext uri="{BB962C8B-B14F-4D97-AF65-F5344CB8AC3E}">
        <p14:creationId xmlns:p14="http://schemas.microsoft.com/office/powerpoint/2010/main" val="7417614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5">
          <a:extLst>
            <a:ext uri="{FF2B5EF4-FFF2-40B4-BE49-F238E27FC236}">
              <a16:creationId xmlns:a16="http://schemas.microsoft.com/office/drawing/2014/main" id="{1F095BAB-B610-BE5C-5E56-D93767D3D89C}"/>
            </a:ext>
          </a:extLst>
        </p:cNvPr>
        <p:cNvGrpSpPr/>
        <p:nvPr/>
      </p:nvGrpSpPr>
      <p:grpSpPr>
        <a:xfrm>
          <a:off x="0" y="0"/>
          <a:ext cx="0" cy="0"/>
          <a:chOff x="0" y="0"/>
          <a:chExt cx="0" cy="0"/>
        </a:xfrm>
      </p:grpSpPr>
      <p:pic>
        <p:nvPicPr>
          <p:cNvPr id="146" name="Google Shape;146;g27df92e4ca9_0_1">
            <a:extLst>
              <a:ext uri="{FF2B5EF4-FFF2-40B4-BE49-F238E27FC236}">
                <a16:creationId xmlns:a16="http://schemas.microsoft.com/office/drawing/2014/main" id="{5A758C08-1050-CB10-7538-062079DB9420}"/>
              </a:ext>
            </a:extLst>
          </p:cNvPr>
          <p:cNvPicPr preferRelativeResize="0"/>
          <p:nvPr/>
        </p:nvPicPr>
        <p:blipFill rotWithShape="1">
          <a:blip r:embed="rId3">
            <a:alphaModFix/>
          </a:blip>
          <a:srcRect/>
          <a:stretch/>
        </p:blipFill>
        <p:spPr>
          <a:xfrm>
            <a:off x="-3" y="0"/>
            <a:ext cx="12192000" cy="850899"/>
          </a:xfrm>
          <a:prstGeom prst="rect">
            <a:avLst/>
          </a:prstGeom>
          <a:noFill/>
          <a:ln>
            <a:noFill/>
          </a:ln>
        </p:spPr>
      </p:pic>
      <p:grpSp>
        <p:nvGrpSpPr>
          <p:cNvPr id="147" name="Google Shape;147;g27df92e4ca9_0_1">
            <a:extLst>
              <a:ext uri="{FF2B5EF4-FFF2-40B4-BE49-F238E27FC236}">
                <a16:creationId xmlns:a16="http://schemas.microsoft.com/office/drawing/2014/main" id="{5DF66048-C2FA-DC2F-BA1A-63D9FFC7E624}"/>
              </a:ext>
            </a:extLst>
          </p:cNvPr>
          <p:cNvGrpSpPr/>
          <p:nvPr/>
        </p:nvGrpSpPr>
        <p:grpSpPr>
          <a:xfrm>
            <a:off x="0" y="6511282"/>
            <a:ext cx="12192000" cy="361767"/>
            <a:chOff x="0" y="6511282"/>
            <a:chExt cx="12192000" cy="361767"/>
          </a:xfrm>
        </p:grpSpPr>
        <p:pic>
          <p:nvPicPr>
            <p:cNvPr id="148" name="Google Shape;148;g27df92e4ca9_0_1">
              <a:extLst>
                <a:ext uri="{FF2B5EF4-FFF2-40B4-BE49-F238E27FC236}">
                  <a16:creationId xmlns:a16="http://schemas.microsoft.com/office/drawing/2014/main" id="{9AA84CD4-9281-044E-B6DD-8C84D26C8B62}"/>
                </a:ext>
              </a:extLst>
            </p:cNvPr>
            <p:cNvPicPr preferRelativeResize="0"/>
            <p:nvPr/>
          </p:nvPicPr>
          <p:blipFill rotWithShape="1">
            <a:blip r:embed="rId4">
              <a:alphaModFix/>
            </a:blip>
            <a:srcRect/>
            <a:stretch/>
          </p:blipFill>
          <p:spPr>
            <a:xfrm>
              <a:off x="0" y="6511282"/>
              <a:ext cx="12192000" cy="361767"/>
            </a:xfrm>
            <a:prstGeom prst="rect">
              <a:avLst/>
            </a:prstGeom>
            <a:noFill/>
            <a:ln>
              <a:noFill/>
            </a:ln>
          </p:spPr>
        </p:pic>
        <p:sp>
          <p:nvSpPr>
            <p:cNvPr id="149" name="Google Shape;149;g27df92e4ca9_0_1">
              <a:extLst>
                <a:ext uri="{FF2B5EF4-FFF2-40B4-BE49-F238E27FC236}">
                  <a16:creationId xmlns:a16="http://schemas.microsoft.com/office/drawing/2014/main" id="{0F14886A-48EF-859C-976A-0E19CC7AE559}"/>
                </a:ext>
              </a:extLst>
            </p:cNvPr>
            <p:cNvSpPr txBox="1"/>
            <p:nvPr/>
          </p:nvSpPr>
          <p:spPr>
            <a:xfrm>
              <a:off x="6712747" y="6536581"/>
              <a:ext cx="5317200" cy="3078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Arial"/>
                  <a:ea typeface="Arial"/>
                  <a:cs typeface="Arial"/>
                  <a:sym typeface="Arial"/>
                </a:rPr>
                <a:t>Missione 4 </a:t>
              </a:r>
              <a:r>
                <a:rPr lang="it-IT" sz="1400" b="1" i="0" u="none" strike="noStrike" cap="none">
                  <a:solidFill>
                    <a:schemeClr val="lt1"/>
                  </a:solidFill>
                  <a:latin typeface="Arial"/>
                  <a:ea typeface="Arial"/>
                  <a:cs typeface="Arial"/>
                  <a:sym typeface="Arial"/>
                </a:rPr>
                <a:t>• Istruzione e Ricerca </a:t>
              </a:r>
              <a:endParaRPr sz="1400" b="0" i="0" u="none" strike="noStrike" cap="none">
                <a:solidFill>
                  <a:schemeClr val="lt1"/>
                </a:solidFill>
                <a:latin typeface="Arial"/>
                <a:ea typeface="Arial"/>
                <a:cs typeface="Arial"/>
                <a:sym typeface="Arial"/>
              </a:endParaRPr>
            </a:p>
          </p:txBody>
        </p:sp>
        <p:sp>
          <p:nvSpPr>
            <p:cNvPr id="150" name="Google Shape;150;g27df92e4ca9_0_1">
              <a:extLst>
                <a:ext uri="{FF2B5EF4-FFF2-40B4-BE49-F238E27FC236}">
                  <a16:creationId xmlns:a16="http://schemas.microsoft.com/office/drawing/2014/main" id="{A5AAB694-3CB3-BF17-12DD-C8AEDE8B8C9A}"/>
                </a:ext>
              </a:extLst>
            </p:cNvPr>
            <p:cNvSpPr txBox="1"/>
            <p:nvPr/>
          </p:nvSpPr>
          <p:spPr>
            <a:xfrm>
              <a:off x="467555" y="6530753"/>
              <a:ext cx="79191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Titillium Web"/>
                  <a:ea typeface="Titillium Web"/>
                  <a:cs typeface="Titillium Web"/>
                  <a:sym typeface="Titillium Web"/>
                </a:rPr>
                <a:t>ICSC Italian Research Center on High-Performance Computing, Big Data and Quantum Computing</a:t>
              </a:r>
              <a:endParaRPr sz="1400" b="0" i="0" u="none" strike="noStrike" cap="none">
                <a:solidFill>
                  <a:srgbClr val="000000"/>
                </a:solidFill>
                <a:latin typeface="Arial"/>
                <a:ea typeface="Arial"/>
                <a:cs typeface="Arial"/>
                <a:sym typeface="Arial"/>
              </a:endParaRPr>
            </a:p>
          </p:txBody>
        </p:sp>
      </p:grpSp>
      <p:sp>
        <p:nvSpPr>
          <p:cNvPr id="151" name="Google Shape;151;g27df92e4ca9_0_1">
            <a:extLst>
              <a:ext uri="{FF2B5EF4-FFF2-40B4-BE49-F238E27FC236}">
                <a16:creationId xmlns:a16="http://schemas.microsoft.com/office/drawing/2014/main" id="{0B512A48-19B9-600F-731B-3F5285A89C1C}"/>
              </a:ext>
            </a:extLst>
          </p:cNvPr>
          <p:cNvSpPr txBox="1"/>
          <p:nvPr/>
        </p:nvSpPr>
        <p:spPr>
          <a:xfrm>
            <a:off x="715250" y="1030225"/>
            <a:ext cx="10854300" cy="507791"/>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2400"/>
              <a:buFont typeface="Arial"/>
              <a:buNone/>
            </a:pPr>
            <a:r>
              <a:rPr lang="it-IT" sz="3000" b="1" dirty="0" err="1">
                <a:solidFill>
                  <a:srgbClr val="1C7FFF"/>
                </a:solidFill>
                <a:latin typeface="Titillium Web"/>
                <a:ea typeface="Titillium Web"/>
                <a:cs typeface="Titillium Web"/>
                <a:sym typeface="Titillium Web"/>
              </a:rPr>
              <a:t>Involved</a:t>
            </a:r>
            <a:r>
              <a:rPr lang="it-IT" sz="3000" b="1" dirty="0">
                <a:solidFill>
                  <a:srgbClr val="1C7FFF"/>
                </a:solidFill>
                <a:latin typeface="Titillium Web"/>
                <a:ea typeface="Titillium Web"/>
                <a:cs typeface="Titillium Web"/>
                <a:sym typeface="Titillium Web"/>
              </a:rPr>
              <a:t> Staff and new recruitments</a:t>
            </a:r>
            <a:endParaRPr lang="it-IT" sz="2000" dirty="0">
              <a:latin typeface="Titillium Web"/>
              <a:ea typeface="Titillium Web"/>
              <a:cs typeface="Titillium Web"/>
              <a:sym typeface="Titillium Web"/>
            </a:endParaRPr>
          </a:p>
        </p:txBody>
      </p:sp>
      <p:sp>
        <p:nvSpPr>
          <p:cNvPr id="152" name="Google Shape;152;g27df92e4ca9_0_1">
            <a:extLst>
              <a:ext uri="{FF2B5EF4-FFF2-40B4-BE49-F238E27FC236}">
                <a16:creationId xmlns:a16="http://schemas.microsoft.com/office/drawing/2014/main" id="{FA14AC54-35FC-367D-DC45-4BA424EB70E8}"/>
              </a:ext>
            </a:extLst>
          </p:cNvPr>
          <p:cNvSpPr txBox="1"/>
          <p:nvPr/>
        </p:nvSpPr>
        <p:spPr>
          <a:xfrm>
            <a:off x="355650" y="1833988"/>
            <a:ext cx="11480700" cy="3970277"/>
          </a:xfrm>
          <a:prstGeom prst="rect">
            <a:avLst/>
          </a:prstGeom>
          <a:noFill/>
          <a:ln>
            <a:noFill/>
          </a:ln>
        </p:spPr>
        <p:txBody>
          <a:bodyPr spcFirstLastPara="1" wrap="square" lIns="360000" tIns="45700" rIns="91425" bIns="45700" anchor="t" anchorCtr="0">
            <a:spAutoFit/>
          </a:bodyPr>
          <a:lstStyle/>
          <a:p>
            <a:pPr marL="179999" marR="0" lvl="0" indent="-127001" algn="l" rtl="0">
              <a:lnSpc>
                <a:spcPct val="90000"/>
              </a:lnSpc>
              <a:spcBef>
                <a:spcPts val="0"/>
              </a:spcBef>
              <a:spcAft>
                <a:spcPts val="0"/>
              </a:spcAft>
              <a:buClr>
                <a:srgbClr val="1528BC"/>
              </a:buClr>
              <a:buSzPts val="2000"/>
              <a:buFont typeface="Titillium Web"/>
              <a:buChar char="-"/>
            </a:pPr>
            <a:r>
              <a:rPr lang="it-IT" sz="2000" b="1" dirty="0">
                <a:solidFill>
                  <a:srgbClr val="1528BC"/>
                </a:solidFill>
                <a:latin typeface="Titillium Web"/>
                <a:ea typeface="Titillium Web"/>
                <a:cs typeface="Titillium Web"/>
                <a:sym typeface="Titillium Web"/>
              </a:rPr>
              <a:t> </a:t>
            </a:r>
            <a:r>
              <a:rPr lang="en-US" sz="2000" b="1" dirty="0">
                <a:solidFill>
                  <a:srgbClr val="1528BC"/>
                </a:solidFill>
                <a:latin typeface="Titillium Web"/>
                <a:ea typeface="Titillium Web"/>
                <a:cs typeface="Titillium Web"/>
                <a:sym typeface="Titillium Web"/>
              </a:rPr>
              <a:t>Dr. </a:t>
            </a:r>
            <a:r>
              <a:rPr lang="en-US" sz="2000" b="1" i="0" u="none" strike="noStrike" cap="none" dirty="0">
                <a:solidFill>
                  <a:srgbClr val="1528BC"/>
                </a:solidFill>
                <a:latin typeface="Titillium Web"/>
                <a:ea typeface="Titillium Web"/>
                <a:cs typeface="Titillium Web"/>
                <a:sym typeface="Titillium Web"/>
              </a:rPr>
              <a:t>Alessandro Lupi (PI, Università </a:t>
            </a:r>
            <a:r>
              <a:rPr lang="en-US" sz="2000" b="1" i="0" u="none" strike="noStrike" cap="none" dirty="0" err="1">
                <a:solidFill>
                  <a:srgbClr val="1528BC"/>
                </a:solidFill>
                <a:latin typeface="Titillium Web"/>
                <a:ea typeface="Titillium Web"/>
                <a:cs typeface="Titillium Web"/>
                <a:sym typeface="Titillium Web"/>
              </a:rPr>
              <a:t>degli</a:t>
            </a:r>
            <a:r>
              <a:rPr lang="en-US" sz="2000" b="1" i="0" u="none" strike="noStrike" cap="none" dirty="0">
                <a:solidFill>
                  <a:srgbClr val="1528BC"/>
                </a:solidFill>
                <a:latin typeface="Titillium Web"/>
                <a:ea typeface="Titillium Web"/>
                <a:cs typeface="Titillium Web"/>
                <a:sym typeface="Titillium Web"/>
              </a:rPr>
              <a:t> </a:t>
            </a:r>
            <a:r>
              <a:rPr lang="en-US" sz="2000" b="1" i="0" u="none" strike="noStrike" cap="none" dirty="0" err="1">
                <a:solidFill>
                  <a:srgbClr val="1528BC"/>
                </a:solidFill>
                <a:latin typeface="Titillium Web"/>
                <a:ea typeface="Titillium Web"/>
                <a:cs typeface="Titillium Web"/>
                <a:sym typeface="Titillium Web"/>
              </a:rPr>
              <a:t>Studi</a:t>
            </a:r>
            <a:r>
              <a:rPr lang="en-US" sz="2000" b="1" i="0" u="none" strike="noStrike" cap="none" dirty="0">
                <a:solidFill>
                  <a:srgbClr val="1528BC"/>
                </a:solidFill>
                <a:latin typeface="Titillium Web"/>
                <a:ea typeface="Titillium Web"/>
                <a:cs typeface="Titillium Web"/>
                <a:sym typeface="Titillium Web"/>
              </a:rPr>
              <a:t> </a:t>
            </a:r>
            <a:r>
              <a:rPr lang="en-US" sz="2000" b="1" i="0" u="none" strike="noStrike" cap="none" dirty="0" err="1">
                <a:solidFill>
                  <a:srgbClr val="1528BC"/>
                </a:solidFill>
                <a:latin typeface="Titillium Web"/>
                <a:ea typeface="Titillium Web"/>
                <a:cs typeface="Titillium Web"/>
                <a:sym typeface="Titillium Web"/>
              </a:rPr>
              <a:t>dell’Insubria</a:t>
            </a:r>
            <a:r>
              <a:rPr lang="en-US" sz="2000" b="1" i="0" u="none" strike="noStrike" cap="none" dirty="0">
                <a:solidFill>
                  <a:srgbClr val="1528BC"/>
                </a:solidFill>
                <a:latin typeface="Titillium Web"/>
                <a:ea typeface="Titillium Web"/>
                <a:cs typeface="Titillium Web"/>
                <a:sym typeface="Titillium Web"/>
              </a:rPr>
              <a:t>) – 3 months</a:t>
            </a:r>
          </a:p>
          <a:p>
            <a:pPr marL="52998" lvl="2">
              <a:lnSpc>
                <a:spcPct val="90000"/>
              </a:lnSpc>
              <a:buClr>
                <a:srgbClr val="1528BC"/>
              </a:buClr>
              <a:buSzPts val="2000"/>
            </a:pPr>
            <a:r>
              <a:rPr lang="en-US" sz="2000" dirty="0">
                <a:solidFill>
                  <a:srgbClr val="1528BC"/>
                </a:solidFill>
                <a:latin typeface="Titillium Web"/>
                <a:ea typeface="Titillium Web"/>
                <a:cs typeface="Titillium Web"/>
                <a:sym typeface="Titillium Web"/>
              </a:rPr>
              <a:t>Expert on theoretical/numerical modelling of black hole formation and evolution, including the evolution of massive black hole binaries that will be detected by the LISA mission and PTA</a:t>
            </a:r>
          </a:p>
          <a:p>
            <a:pPr marL="52998" lvl="2">
              <a:lnSpc>
                <a:spcPct val="90000"/>
              </a:lnSpc>
              <a:buClr>
                <a:srgbClr val="1528BC"/>
              </a:buClr>
              <a:buSzPts val="2000"/>
            </a:pPr>
            <a:r>
              <a:rPr lang="en-US" sz="2000" i="0" u="none" strike="noStrike" cap="none" dirty="0">
                <a:solidFill>
                  <a:srgbClr val="1528BC"/>
                </a:solidFill>
                <a:latin typeface="Titillium Web"/>
                <a:ea typeface="Titillium Web"/>
                <a:cs typeface="Titillium Web"/>
                <a:sym typeface="Titillium Web"/>
              </a:rPr>
              <a:t>PI/Co-I of multiple succes</a:t>
            </a:r>
            <a:r>
              <a:rPr lang="en-US" sz="2000" dirty="0">
                <a:solidFill>
                  <a:srgbClr val="1528BC"/>
                </a:solidFill>
                <a:latin typeface="Titillium Web"/>
                <a:ea typeface="Titillium Web"/>
                <a:cs typeface="Titillium Web"/>
                <a:sym typeface="Titillium Web"/>
              </a:rPr>
              <a:t>sful computational proposals, for a grand total of 20M CPU hours to date</a:t>
            </a:r>
          </a:p>
          <a:p>
            <a:pPr marL="52998" lvl="2">
              <a:lnSpc>
                <a:spcPct val="90000"/>
              </a:lnSpc>
              <a:buClr>
                <a:srgbClr val="1528BC"/>
              </a:buClr>
              <a:buSzPts val="2000"/>
            </a:pPr>
            <a:endParaRPr lang="en-US" sz="2000" b="1" i="0" u="none" strike="noStrike" cap="none" dirty="0">
              <a:solidFill>
                <a:srgbClr val="1528BC"/>
              </a:solidFill>
              <a:latin typeface="Titillium Web"/>
              <a:ea typeface="Titillium Web"/>
              <a:cs typeface="Titillium Web"/>
              <a:sym typeface="Titillium Web"/>
            </a:endParaRPr>
          </a:p>
          <a:p>
            <a:pPr marL="179999" marR="0" lvl="0" indent="-127001" algn="l" rtl="0">
              <a:lnSpc>
                <a:spcPct val="90000"/>
              </a:lnSpc>
              <a:spcBef>
                <a:spcPts val="0"/>
              </a:spcBef>
              <a:spcAft>
                <a:spcPts val="0"/>
              </a:spcAft>
              <a:buClr>
                <a:srgbClr val="1528BC"/>
              </a:buClr>
              <a:buSzPts val="2000"/>
              <a:buFont typeface="Titillium Web"/>
              <a:buChar char="-"/>
            </a:pPr>
            <a:r>
              <a:rPr lang="en-US" sz="2000" b="1" dirty="0">
                <a:solidFill>
                  <a:srgbClr val="1528BC"/>
                </a:solidFill>
                <a:latin typeface="Titillium Web"/>
                <a:ea typeface="Titillium Web"/>
                <a:cs typeface="Titillium Web"/>
                <a:sym typeface="Titillium Web"/>
              </a:rPr>
              <a:t> Prof. Francesco </a:t>
            </a:r>
            <a:r>
              <a:rPr lang="en-US" sz="2000" b="1" dirty="0" err="1">
                <a:solidFill>
                  <a:srgbClr val="1528BC"/>
                </a:solidFill>
                <a:latin typeface="Titillium Web"/>
                <a:ea typeface="Titillium Web"/>
                <a:cs typeface="Titillium Web"/>
                <a:sym typeface="Titillium Web"/>
              </a:rPr>
              <a:t>Haardt</a:t>
            </a:r>
            <a:r>
              <a:rPr lang="en-US" sz="2000" b="1" dirty="0">
                <a:solidFill>
                  <a:srgbClr val="1528BC"/>
                </a:solidFill>
                <a:latin typeface="Titillium Web"/>
                <a:ea typeface="Titillium Web"/>
                <a:cs typeface="Titillium Web"/>
                <a:sym typeface="Titillium Web"/>
              </a:rPr>
              <a:t> (Co-PI, Università </a:t>
            </a:r>
            <a:r>
              <a:rPr lang="en-US" sz="2000" b="1" dirty="0" err="1">
                <a:solidFill>
                  <a:srgbClr val="1528BC"/>
                </a:solidFill>
                <a:latin typeface="Titillium Web"/>
                <a:ea typeface="Titillium Web"/>
                <a:cs typeface="Titillium Web"/>
                <a:sym typeface="Titillium Web"/>
              </a:rPr>
              <a:t>degli</a:t>
            </a:r>
            <a:r>
              <a:rPr lang="en-US" sz="2000" b="1" dirty="0">
                <a:solidFill>
                  <a:srgbClr val="1528BC"/>
                </a:solidFill>
                <a:latin typeface="Titillium Web"/>
                <a:ea typeface="Titillium Web"/>
                <a:cs typeface="Titillium Web"/>
                <a:sym typeface="Titillium Web"/>
              </a:rPr>
              <a:t> </a:t>
            </a:r>
            <a:r>
              <a:rPr lang="en-US" sz="2000" b="1" dirty="0" err="1">
                <a:solidFill>
                  <a:srgbClr val="1528BC"/>
                </a:solidFill>
                <a:latin typeface="Titillium Web"/>
                <a:ea typeface="Titillium Web"/>
                <a:cs typeface="Titillium Web"/>
                <a:sym typeface="Titillium Web"/>
              </a:rPr>
              <a:t>Studi</a:t>
            </a:r>
            <a:r>
              <a:rPr lang="en-US" sz="2000" b="1" dirty="0">
                <a:solidFill>
                  <a:srgbClr val="1528BC"/>
                </a:solidFill>
                <a:latin typeface="Titillium Web"/>
                <a:ea typeface="Titillium Web"/>
                <a:cs typeface="Titillium Web"/>
                <a:sym typeface="Titillium Web"/>
              </a:rPr>
              <a:t> </a:t>
            </a:r>
            <a:r>
              <a:rPr lang="en-US" sz="2000" b="1" dirty="0" err="1">
                <a:solidFill>
                  <a:srgbClr val="1528BC"/>
                </a:solidFill>
                <a:latin typeface="Titillium Web"/>
                <a:ea typeface="Titillium Web"/>
                <a:cs typeface="Titillium Web"/>
                <a:sym typeface="Titillium Web"/>
              </a:rPr>
              <a:t>dell’Insubria</a:t>
            </a:r>
            <a:r>
              <a:rPr lang="en-US" sz="2000" b="1" dirty="0">
                <a:solidFill>
                  <a:srgbClr val="1528BC"/>
                </a:solidFill>
                <a:latin typeface="Titillium Web"/>
                <a:ea typeface="Titillium Web"/>
                <a:cs typeface="Titillium Web"/>
                <a:sym typeface="Titillium Web"/>
              </a:rPr>
              <a:t>) – 3 months</a:t>
            </a:r>
          </a:p>
          <a:p>
            <a:pPr marL="52998" marR="0" lvl="0" algn="l" rtl="0">
              <a:lnSpc>
                <a:spcPct val="90000"/>
              </a:lnSpc>
              <a:spcBef>
                <a:spcPts val="0"/>
              </a:spcBef>
              <a:spcAft>
                <a:spcPts val="0"/>
              </a:spcAft>
              <a:buClr>
                <a:srgbClr val="1528BC"/>
              </a:buClr>
              <a:buSzPts val="2000"/>
            </a:pPr>
            <a:r>
              <a:rPr lang="en-US" sz="2000" dirty="0">
                <a:solidFill>
                  <a:srgbClr val="1528BC"/>
                </a:solidFill>
                <a:latin typeface="Titillium Web"/>
                <a:ea typeface="Titillium Web"/>
                <a:cs typeface="Titillium Web"/>
                <a:sym typeface="Titillium Web"/>
              </a:rPr>
              <a:t>Expert on theoretical astrophysics and cosmology, he supervised many students working on numerical studies on HPC resources</a:t>
            </a:r>
          </a:p>
          <a:p>
            <a:pPr marL="52998">
              <a:lnSpc>
                <a:spcPct val="90000"/>
              </a:lnSpc>
              <a:buClr>
                <a:srgbClr val="1528BC"/>
              </a:buClr>
              <a:buSzPts val="2000"/>
            </a:pPr>
            <a:endParaRPr lang="en-US" sz="2000" dirty="0">
              <a:solidFill>
                <a:srgbClr val="FF0000"/>
              </a:solidFill>
              <a:latin typeface="Titillium Web"/>
              <a:ea typeface="Titillium Web"/>
              <a:cs typeface="Titillium Web"/>
              <a:sym typeface="Titillium Web"/>
            </a:endParaRPr>
          </a:p>
          <a:p>
            <a:pPr marL="52998">
              <a:lnSpc>
                <a:spcPct val="90000"/>
              </a:lnSpc>
              <a:buClr>
                <a:srgbClr val="1528BC"/>
              </a:buClr>
              <a:buSzPts val="2000"/>
            </a:pPr>
            <a:r>
              <a:rPr lang="en-US" sz="2000" dirty="0">
                <a:solidFill>
                  <a:srgbClr val="1528BC"/>
                </a:solidFill>
                <a:latin typeface="Titillium Web"/>
                <a:ea typeface="Titillium Web"/>
                <a:cs typeface="Titillium Web"/>
                <a:sym typeface="Titillium Web"/>
              </a:rPr>
              <a:t>- Reference person @ INAF: Dr. Andrea </a:t>
            </a:r>
            <a:r>
              <a:rPr lang="en-US" sz="2000" dirty="0" err="1">
                <a:solidFill>
                  <a:srgbClr val="1528BC"/>
                </a:solidFill>
                <a:latin typeface="Titillium Web"/>
                <a:ea typeface="Titillium Web"/>
                <a:cs typeface="Titillium Web"/>
                <a:sym typeface="Titillium Web"/>
              </a:rPr>
              <a:t>Possenti</a:t>
            </a:r>
            <a:r>
              <a:rPr lang="en-US" sz="2000" dirty="0">
                <a:solidFill>
                  <a:srgbClr val="1528BC"/>
                </a:solidFill>
                <a:latin typeface="Titillium Web"/>
                <a:ea typeface="Titillium Web"/>
                <a:cs typeface="Titillium Web"/>
                <a:sym typeface="Titillium Web"/>
              </a:rPr>
              <a:t> (OAC)</a:t>
            </a:r>
          </a:p>
          <a:p>
            <a:pPr marL="179999" marR="0" lvl="0" indent="-127001" algn="l" rtl="0">
              <a:lnSpc>
                <a:spcPct val="90000"/>
              </a:lnSpc>
              <a:spcBef>
                <a:spcPts val="0"/>
              </a:spcBef>
              <a:spcAft>
                <a:spcPts val="0"/>
              </a:spcAft>
              <a:buClr>
                <a:srgbClr val="1528BC"/>
              </a:buClr>
              <a:buSzPts val="2000"/>
              <a:buFont typeface="Titillium Web"/>
              <a:buChar char="-"/>
            </a:pPr>
            <a:endParaRPr lang="en-US" sz="2000" b="1" dirty="0">
              <a:solidFill>
                <a:srgbClr val="1528BC"/>
              </a:solidFill>
              <a:latin typeface="Titillium Web"/>
              <a:ea typeface="Titillium Web"/>
              <a:cs typeface="Titillium Web"/>
              <a:sym typeface="Titillium Web"/>
            </a:endParaRPr>
          </a:p>
          <a:p>
            <a:pPr marL="179999" marR="0" lvl="0" indent="-127001" algn="l" rtl="0">
              <a:lnSpc>
                <a:spcPct val="90000"/>
              </a:lnSpc>
              <a:spcBef>
                <a:spcPts val="0"/>
              </a:spcBef>
              <a:spcAft>
                <a:spcPts val="0"/>
              </a:spcAft>
              <a:buClr>
                <a:srgbClr val="1528BC"/>
              </a:buClr>
              <a:buSzPts val="2000"/>
              <a:buFont typeface="Titillium Web"/>
              <a:buChar char="-"/>
            </a:pPr>
            <a:r>
              <a:rPr lang="en-US" sz="2000" b="1" dirty="0">
                <a:solidFill>
                  <a:srgbClr val="1528BC"/>
                </a:solidFill>
                <a:latin typeface="Titillium Web"/>
                <a:ea typeface="Titillium Web"/>
                <a:cs typeface="Titillium Web"/>
                <a:sym typeface="Titillium Web"/>
              </a:rPr>
              <a:t>2 post-doc (starting on February 1</a:t>
            </a:r>
            <a:r>
              <a:rPr lang="en-US" sz="2000" b="1" baseline="30000" dirty="0">
                <a:solidFill>
                  <a:srgbClr val="1528BC"/>
                </a:solidFill>
                <a:latin typeface="Titillium Web"/>
                <a:ea typeface="Titillium Web"/>
                <a:cs typeface="Titillium Web"/>
                <a:sym typeface="Titillium Web"/>
              </a:rPr>
              <a:t>st</a:t>
            </a:r>
            <a:r>
              <a:rPr lang="en-US" sz="2000" b="1" dirty="0">
                <a:solidFill>
                  <a:srgbClr val="1528BC"/>
                </a:solidFill>
                <a:latin typeface="Titillium Web"/>
                <a:ea typeface="Titillium Web"/>
                <a:cs typeface="Titillium Web"/>
                <a:sym typeface="Titillium Web"/>
              </a:rPr>
              <a:t>, 2025) – 1 year (2 months covered by indirect costs)</a:t>
            </a:r>
          </a:p>
          <a:p>
            <a:pPr marL="52998" lvl="4">
              <a:lnSpc>
                <a:spcPct val="90000"/>
              </a:lnSpc>
              <a:buClr>
                <a:srgbClr val="1528BC"/>
              </a:buClr>
              <a:buSzPts val="2000"/>
            </a:pPr>
            <a:r>
              <a:rPr lang="en-US" sz="2000" b="1" dirty="0">
                <a:solidFill>
                  <a:srgbClr val="1528BC"/>
                </a:solidFill>
                <a:latin typeface="Titillium Web"/>
                <a:ea typeface="Titillium Web"/>
                <a:cs typeface="Titillium Web"/>
                <a:sym typeface="Titillium Web"/>
              </a:rPr>
              <a:t>The hiring is currently in progress (potential candidates already identified)</a:t>
            </a:r>
          </a:p>
          <a:p>
            <a:pPr marL="179999" marR="0" lvl="0" indent="-127001" algn="l" rtl="0">
              <a:lnSpc>
                <a:spcPct val="90000"/>
              </a:lnSpc>
              <a:spcBef>
                <a:spcPts val="0"/>
              </a:spcBef>
              <a:spcAft>
                <a:spcPts val="0"/>
              </a:spcAft>
              <a:buClr>
                <a:srgbClr val="1528BC"/>
              </a:buClr>
              <a:buSzPts val="2000"/>
              <a:buFont typeface="Titillium Web"/>
              <a:buChar char="-"/>
            </a:pPr>
            <a:endParaRPr sz="2000" b="1" dirty="0">
              <a:solidFill>
                <a:srgbClr val="1528BC"/>
              </a:solidFill>
              <a:latin typeface="Titillium Web"/>
              <a:ea typeface="Titillium Web"/>
              <a:cs typeface="Titillium Web"/>
              <a:sym typeface="Titillium Web"/>
            </a:endParaRPr>
          </a:p>
        </p:txBody>
      </p:sp>
    </p:spTree>
    <p:extLst>
      <p:ext uri="{BB962C8B-B14F-4D97-AF65-F5344CB8AC3E}">
        <p14:creationId xmlns:p14="http://schemas.microsoft.com/office/powerpoint/2010/main" val="27659458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pic>
        <p:nvPicPr>
          <p:cNvPr id="158" name="Google Shape;158;g27df92e4ca9_0_12"/>
          <p:cNvPicPr preferRelativeResize="0"/>
          <p:nvPr/>
        </p:nvPicPr>
        <p:blipFill rotWithShape="1">
          <a:blip r:embed="rId3">
            <a:alphaModFix/>
          </a:blip>
          <a:srcRect/>
          <a:stretch/>
        </p:blipFill>
        <p:spPr>
          <a:xfrm>
            <a:off x="-3" y="0"/>
            <a:ext cx="12192000" cy="850899"/>
          </a:xfrm>
          <a:prstGeom prst="rect">
            <a:avLst/>
          </a:prstGeom>
          <a:noFill/>
          <a:ln>
            <a:noFill/>
          </a:ln>
        </p:spPr>
      </p:pic>
      <p:grpSp>
        <p:nvGrpSpPr>
          <p:cNvPr id="159" name="Google Shape;159;g27df92e4ca9_0_12"/>
          <p:cNvGrpSpPr/>
          <p:nvPr/>
        </p:nvGrpSpPr>
        <p:grpSpPr>
          <a:xfrm>
            <a:off x="0" y="6511282"/>
            <a:ext cx="12192000" cy="361767"/>
            <a:chOff x="0" y="6511282"/>
            <a:chExt cx="12192000" cy="361767"/>
          </a:xfrm>
        </p:grpSpPr>
        <p:pic>
          <p:nvPicPr>
            <p:cNvPr id="160" name="Google Shape;160;g27df92e4ca9_0_12"/>
            <p:cNvPicPr preferRelativeResize="0"/>
            <p:nvPr/>
          </p:nvPicPr>
          <p:blipFill rotWithShape="1">
            <a:blip r:embed="rId4">
              <a:alphaModFix/>
            </a:blip>
            <a:srcRect/>
            <a:stretch/>
          </p:blipFill>
          <p:spPr>
            <a:xfrm>
              <a:off x="0" y="6511282"/>
              <a:ext cx="12192000" cy="361767"/>
            </a:xfrm>
            <a:prstGeom prst="rect">
              <a:avLst/>
            </a:prstGeom>
            <a:noFill/>
            <a:ln>
              <a:noFill/>
            </a:ln>
          </p:spPr>
        </p:pic>
        <p:sp>
          <p:nvSpPr>
            <p:cNvPr id="161" name="Google Shape;161;g27df92e4ca9_0_12"/>
            <p:cNvSpPr txBox="1"/>
            <p:nvPr/>
          </p:nvSpPr>
          <p:spPr>
            <a:xfrm>
              <a:off x="6712747" y="6536581"/>
              <a:ext cx="5317200" cy="307800"/>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Arial"/>
                  <a:ea typeface="Arial"/>
                  <a:cs typeface="Arial"/>
                  <a:sym typeface="Arial"/>
                </a:rPr>
                <a:t>Missione 4 </a:t>
              </a:r>
              <a:r>
                <a:rPr lang="it-IT" sz="1400" b="1" i="0" u="none" strike="noStrike" cap="none">
                  <a:solidFill>
                    <a:schemeClr val="lt1"/>
                  </a:solidFill>
                  <a:latin typeface="Arial"/>
                  <a:ea typeface="Arial"/>
                  <a:cs typeface="Arial"/>
                  <a:sym typeface="Arial"/>
                </a:rPr>
                <a:t>• Istruzione e Ricerca </a:t>
              </a:r>
              <a:endParaRPr sz="1400" b="0" i="0" u="none" strike="noStrike" cap="none">
                <a:solidFill>
                  <a:schemeClr val="lt1"/>
                </a:solidFill>
                <a:latin typeface="Arial"/>
                <a:ea typeface="Arial"/>
                <a:cs typeface="Arial"/>
                <a:sym typeface="Arial"/>
              </a:endParaRPr>
            </a:p>
          </p:txBody>
        </p:sp>
        <p:sp>
          <p:nvSpPr>
            <p:cNvPr id="162" name="Google Shape;162;g27df92e4ca9_0_12"/>
            <p:cNvSpPr txBox="1"/>
            <p:nvPr/>
          </p:nvSpPr>
          <p:spPr>
            <a:xfrm>
              <a:off x="467555" y="6530753"/>
              <a:ext cx="7919100" cy="3078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it-IT" sz="1400" b="0" i="0" u="none" strike="noStrike" cap="none">
                  <a:solidFill>
                    <a:schemeClr val="lt1"/>
                  </a:solidFill>
                  <a:latin typeface="Titillium Web"/>
                  <a:ea typeface="Titillium Web"/>
                  <a:cs typeface="Titillium Web"/>
                  <a:sym typeface="Titillium Web"/>
                </a:rPr>
                <a:t>ICSC Italian Research Center on High-Performance Computing, Big Data and Quantum Computing</a:t>
              </a:r>
              <a:endParaRPr sz="1400" b="0" i="0" u="none" strike="noStrike" cap="none">
                <a:solidFill>
                  <a:srgbClr val="000000"/>
                </a:solidFill>
                <a:latin typeface="Arial"/>
                <a:ea typeface="Arial"/>
                <a:cs typeface="Arial"/>
                <a:sym typeface="Arial"/>
              </a:endParaRPr>
            </a:p>
          </p:txBody>
        </p:sp>
      </p:grpSp>
      <p:sp>
        <p:nvSpPr>
          <p:cNvPr id="163" name="Google Shape;163;g27df92e4ca9_0_12"/>
          <p:cNvSpPr txBox="1"/>
          <p:nvPr/>
        </p:nvSpPr>
        <p:spPr>
          <a:xfrm>
            <a:off x="715251" y="1030225"/>
            <a:ext cx="7256400" cy="507900"/>
          </a:xfrm>
          <a:prstGeom prst="rect">
            <a:avLst/>
          </a:prstGeom>
          <a:noFill/>
          <a:ln>
            <a:noFill/>
          </a:ln>
        </p:spPr>
        <p:txBody>
          <a:bodyPr spcFirstLastPara="1" wrap="square" lIns="91425" tIns="45700" rIns="91425" bIns="45700" anchor="t" anchorCtr="0">
            <a:spAutoFit/>
          </a:bodyPr>
          <a:lstStyle/>
          <a:p>
            <a:pPr marL="0" marR="0" lvl="0" indent="0" algn="l" rtl="0">
              <a:lnSpc>
                <a:spcPct val="90000"/>
              </a:lnSpc>
              <a:spcBef>
                <a:spcPts val="0"/>
              </a:spcBef>
              <a:spcAft>
                <a:spcPts val="0"/>
              </a:spcAft>
              <a:buClr>
                <a:srgbClr val="000000"/>
              </a:buClr>
              <a:buSzPts val="2400"/>
              <a:buFont typeface="Arial"/>
              <a:buNone/>
            </a:pPr>
            <a:r>
              <a:rPr lang="it-IT" sz="3000" b="1" dirty="0" err="1">
                <a:solidFill>
                  <a:srgbClr val="1C7FFF"/>
                </a:solidFill>
                <a:latin typeface="Titillium Web"/>
                <a:ea typeface="Titillium Web"/>
                <a:cs typeface="Titillium Web"/>
                <a:sym typeface="Titillium Web"/>
              </a:rPr>
              <a:t>Timescale</a:t>
            </a:r>
            <a:r>
              <a:rPr lang="it-IT" sz="3000" b="1" dirty="0">
                <a:solidFill>
                  <a:srgbClr val="1C7FFF"/>
                </a:solidFill>
                <a:latin typeface="Titillium Web"/>
                <a:ea typeface="Titillium Web"/>
                <a:cs typeface="Titillium Web"/>
                <a:sym typeface="Titillium Web"/>
              </a:rPr>
              <a:t>, Milestones, SAL</a:t>
            </a:r>
            <a:endParaRPr sz="2000" b="0" i="0" u="none" strike="noStrike" cap="none" dirty="0">
              <a:solidFill>
                <a:srgbClr val="000000"/>
              </a:solidFill>
              <a:latin typeface="Titillium Web"/>
              <a:ea typeface="Titillium Web"/>
              <a:cs typeface="Titillium Web"/>
              <a:sym typeface="Titillium Web"/>
            </a:endParaRPr>
          </a:p>
        </p:txBody>
      </p:sp>
      <p:sp>
        <p:nvSpPr>
          <p:cNvPr id="164" name="Google Shape;164;g27df92e4ca9_0_12"/>
          <p:cNvSpPr txBox="1"/>
          <p:nvPr/>
        </p:nvSpPr>
        <p:spPr>
          <a:xfrm>
            <a:off x="352939" y="1494585"/>
            <a:ext cx="11480700" cy="1606553"/>
          </a:xfrm>
          <a:prstGeom prst="rect">
            <a:avLst/>
          </a:prstGeom>
          <a:noFill/>
          <a:ln>
            <a:noFill/>
          </a:ln>
        </p:spPr>
        <p:txBody>
          <a:bodyPr spcFirstLastPara="1" wrap="square" lIns="90000" tIns="45700" rIns="91425" bIns="45700" anchor="t" anchorCtr="0">
            <a:spAutoFit/>
          </a:bodyPr>
          <a:lstStyle/>
          <a:p>
            <a:pPr marL="52998" marR="0" lvl="0" algn="just" rtl="0">
              <a:spcBef>
                <a:spcPts val="0"/>
              </a:spcBef>
              <a:spcAft>
                <a:spcPts val="600"/>
              </a:spcAft>
              <a:buClr>
                <a:srgbClr val="1528BC"/>
              </a:buClr>
              <a:buSzPts val="2000"/>
            </a:pPr>
            <a:r>
              <a:rPr lang="en-US" sz="2000" b="1" i="0" u="none" strike="noStrike" cap="none">
                <a:solidFill>
                  <a:srgbClr val="1528BC"/>
                </a:solidFill>
                <a:latin typeface="Titillium Web"/>
                <a:ea typeface="Titillium Web"/>
                <a:cs typeface="Titillium Web"/>
                <a:sym typeface="Titillium Web"/>
              </a:rPr>
              <a:t> Objectives:</a:t>
            </a:r>
            <a:r>
              <a:rPr lang="en-US" sz="2000" b="1" i="0" u="none" strike="noStrike" cap="none">
                <a:solidFill>
                  <a:sysClr val="windowText" lastClr="000000"/>
                </a:solidFill>
                <a:latin typeface="Titillium Web"/>
                <a:ea typeface="Titillium Web"/>
                <a:cs typeface="Titillium Web"/>
                <a:sym typeface="Titillium Web"/>
              </a:rPr>
              <a:t> </a:t>
            </a:r>
          </a:p>
          <a:p>
            <a:pPr marL="395898" indent="-342900" algn="just">
              <a:lnSpc>
                <a:spcPct val="90000"/>
              </a:lnSpc>
              <a:spcAft>
                <a:spcPts val="600"/>
              </a:spcAft>
              <a:buClr>
                <a:schemeClr val="tx1"/>
              </a:buClr>
              <a:buSzPts val="2000"/>
              <a:buFont typeface="+mj-lt"/>
              <a:buAutoNum type="arabicParenR"/>
            </a:pPr>
            <a:r>
              <a:rPr lang="en-US" sz="1800" i="0" u="none" strike="noStrike" cap="none">
                <a:solidFill>
                  <a:schemeClr val="accent6">
                    <a:lumMod val="75000"/>
                  </a:schemeClr>
                </a:solidFill>
                <a:latin typeface="Titillium Web"/>
                <a:ea typeface="Titillium Web"/>
                <a:cs typeface="Titillium Web"/>
                <a:sym typeface="Titillium Web"/>
              </a:rPr>
              <a:t>development of modular, containerised</a:t>
            </a:r>
            <a:r>
              <a:rPr lang="en-US" sz="1800">
                <a:solidFill>
                  <a:schemeClr val="accent6">
                    <a:lumMod val="75000"/>
                  </a:schemeClr>
                </a:solidFill>
                <a:latin typeface="Titillium Web"/>
                <a:ea typeface="Titillium Web"/>
                <a:cs typeface="Titillium Web"/>
                <a:sym typeface="Titillium Web"/>
              </a:rPr>
              <a:t> </a:t>
            </a:r>
            <a:r>
              <a:rPr lang="en-US" sz="1800" i="0" u="none" strike="noStrike" cap="none">
                <a:solidFill>
                  <a:schemeClr val="accent6">
                    <a:lumMod val="75000"/>
                  </a:schemeClr>
                </a:solidFill>
                <a:latin typeface="Titillium Web"/>
                <a:ea typeface="Titillium Web"/>
                <a:cs typeface="Titillium Web"/>
                <a:sym typeface="Titillium Web"/>
              </a:rPr>
              <a:t>environments for efficient parallelised Bayesian analysis of gravitational wave (GW) and radio astronomy data,</a:t>
            </a:r>
            <a:r>
              <a:rPr lang="en-US" sz="1800">
                <a:solidFill>
                  <a:schemeClr val="accent6">
                    <a:lumMod val="75000"/>
                  </a:schemeClr>
                </a:solidFill>
                <a:latin typeface="Titillium Web"/>
                <a:ea typeface="Titillium Web"/>
                <a:cs typeface="Titillium Web"/>
                <a:sym typeface="Titillium Web"/>
              </a:rPr>
              <a:t> to enhance flexibility, scalability, and ease of deployment</a:t>
            </a:r>
          </a:p>
          <a:p>
            <a:pPr marL="395898" indent="-342900" algn="just">
              <a:buClr>
                <a:schemeClr val="tx1"/>
              </a:buClr>
              <a:buSzPts val="2000"/>
              <a:buFont typeface="+mj-lt"/>
              <a:buAutoNum type="arabicParenR"/>
            </a:pPr>
            <a:r>
              <a:rPr lang="en-US" sz="1800">
                <a:solidFill>
                  <a:schemeClr val="accent2"/>
                </a:solidFill>
                <a:latin typeface="Titillium Web"/>
                <a:ea typeface="Titillium Web"/>
                <a:cs typeface="Titillium Web"/>
                <a:sym typeface="Titillium Web"/>
              </a:rPr>
              <a:t>Porting and parallelisation on GPUs of Bayesian inference frameworks</a:t>
            </a:r>
          </a:p>
          <a:p>
            <a:pPr marL="179999" marR="0" lvl="0" indent="-127001" algn="just" rtl="0">
              <a:lnSpc>
                <a:spcPct val="90000"/>
              </a:lnSpc>
              <a:spcBef>
                <a:spcPts val="0"/>
              </a:spcBef>
              <a:spcAft>
                <a:spcPts val="0"/>
              </a:spcAft>
              <a:buClr>
                <a:srgbClr val="1528BC"/>
              </a:buClr>
              <a:buSzPts val="2000"/>
              <a:buFont typeface="Titillium Web"/>
              <a:buChar char="-"/>
            </a:pPr>
            <a:endParaRPr lang="en-US" sz="2000" b="1">
              <a:solidFill>
                <a:srgbClr val="1528BC"/>
              </a:solidFill>
              <a:latin typeface="Titillium Web"/>
              <a:ea typeface="Titillium Web"/>
              <a:cs typeface="Titillium Web"/>
              <a:sym typeface="Titillium Web"/>
            </a:endParaRPr>
          </a:p>
        </p:txBody>
      </p:sp>
      <p:graphicFrame>
        <p:nvGraphicFramePr>
          <p:cNvPr id="4" name="Table 3">
            <a:extLst>
              <a:ext uri="{FF2B5EF4-FFF2-40B4-BE49-F238E27FC236}">
                <a16:creationId xmlns:a16="http://schemas.microsoft.com/office/drawing/2014/main" id="{11513719-9F75-20D1-2926-0398084C73A4}"/>
              </a:ext>
            </a:extLst>
          </p:cNvPr>
          <p:cNvGraphicFramePr>
            <a:graphicFrameLocks noGrp="1"/>
          </p:cNvGraphicFramePr>
          <p:nvPr>
            <p:extLst>
              <p:ext uri="{D42A27DB-BD31-4B8C-83A1-F6EECF244321}">
                <p14:modId xmlns:p14="http://schemas.microsoft.com/office/powerpoint/2010/main" val="960754578"/>
              </p:ext>
            </p:extLst>
          </p:nvPr>
        </p:nvGraphicFramePr>
        <p:xfrm>
          <a:off x="457592" y="2845049"/>
          <a:ext cx="11271394" cy="3503200"/>
        </p:xfrm>
        <a:graphic>
          <a:graphicData uri="http://schemas.openxmlformats.org/drawingml/2006/table">
            <a:tbl>
              <a:tblPr firstRow="1" bandRow="1">
                <a:tableStyleId>{5C22544A-7EE6-4342-B048-85BDC9FD1C3A}</a:tableStyleId>
              </a:tblPr>
              <a:tblGrid>
                <a:gridCol w="1335394">
                  <a:extLst>
                    <a:ext uri="{9D8B030D-6E8A-4147-A177-3AD203B41FA5}">
                      <a16:colId xmlns:a16="http://schemas.microsoft.com/office/drawing/2014/main" val="4500332"/>
                    </a:ext>
                  </a:extLst>
                </a:gridCol>
                <a:gridCol w="2484000">
                  <a:extLst>
                    <a:ext uri="{9D8B030D-6E8A-4147-A177-3AD203B41FA5}">
                      <a16:colId xmlns:a16="http://schemas.microsoft.com/office/drawing/2014/main" val="3979941782"/>
                    </a:ext>
                  </a:extLst>
                </a:gridCol>
                <a:gridCol w="2484000">
                  <a:extLst>
                    <a:ext uri="{9D8B030D-6E8A-4147-A177-3AD203B41FA5}">
                      <a16:colId xmlns:a16="http://schemas.microsoft.com/office/drawing/2014/main" val="159689394"/>
                    </a:ext>
                  </a:extLst>
                </a:gridCol>
                <a:gridCol w="2484000">
                  <a:extLst>
                    <a:ext uri="{9D8B030D-6E8A-4147-A177-3AD203B41FA5}">
                      <a16:colId xmlns:a16="http://schemas.microsoft.com/office/drawing/2014/main" val="3894606474"/>
                    </a:ext>
                  </a:extLst>
                </a:gridCol>
                <a:gridCol w="2484000">
                  <a:extLst>
                    <a:ext uri="{9D8B030D-6E8A-4147-A177-3AD203B41FA5}">
                      <a16:colId xmlns:a16="http://schemas.microsoft.com/office/drawing/2014/main" val="2420352541"/>
                    </a:ext>
                  </a:extLst>
                </a:gridCol>
              </a:tblGrid>
              <a:tr h="347495">
                <a:tc>
                  <a:txBody>
                    <a:bodyPr/>
                    <a:lstStyle/>
                    <a:p>
                      <a:pPr algn="ctr"/>
                      <a:r>
                        <a:rPr lang="en-IT" dirty="0"/>
                        <a:t>Quarter</a:t>
                      </a:r>
                    </a:p>
                  </a:txBody>
                  <a:tcPr/>
                </a:tc>
                <a:tc>
                  <a:txBody>
                    <a:bodyPr/>
                    <a:lstStyle/>
                    <a:p>
                      <a:pPr algn="ctr"/>
                      <a:r>
                        <a:rPr lang="en-IT" dirty="0"/>
                        <a:t>12/2024 – 02/2025</a:t>
                      </a:r>
                    </a:p>
                  </a:txBody>
                  <a:tcPr/>
                </a:tc>
                <a:tc>
                  <a:txBody>
                    <a:bodyPr/>
                    <a:lstStyle/>
                    <a:p>
                      <a:pPr algn="ctr"/>
                      <a:r>
                        <a:rPr lang="en-IT" dirty="0"/>
                        <a:t>03/2025 – 05/2025</a:t>
                      </a:r>
                    </a:p>
                  </a:txBody>
                  <a:tcPr/>
                </a:tc>
                <a:tc>
                  <a:txBody>
                    <a:bodyPr/>
                    <a:lstStyle/>
                    <a:p>
                      <a:pPr algn="ctr"/>
                      <a:r>
                        <a:rPr lang="en-IT" dirty="0"/>
                        <a:t>06/2025 – 08/2025</a:t>
                      </a:r>
                    </a:p>
                  </a:txBody>
                  <a:tcPr/>
                </a:tc>
                <a:tc>
                  <a:txBody>
                    <a:bodyPr/>
                    <a:lstStyle/>
                    <a:p>
                      <a:pPr algn="ctr"/>
                      <a:r>
                        <a:rPr lang="en-IT" dirty="0"/>
                        <a:t>09/2025 – 11/2025</a:t>
                      </a:r>
                    </a:p>
                  </a:txBody>
                  <a:tcPr/>
                </a:tc>
                <a:extLst>
                  <a:ext uri="{0D108BD9-81ED-4DB2-BD59-A6C34878D82A}">
                    <a16:rowId xmlns:a16="http://schemas.microsoft.com/office/drawing/2014/main" val="691905655"/>
                  </a:ext>
                </a:extLst>
              </a:tr>
              <a:tr h="1479798">
                <a:tc>
                  <a:txBody>
                    <a:bodyPr/>
                    <a:lstStyle/>
                    <a:p>
                      <a:pPr algn="ctr"/>
                      <a:r>
                        <a:rPr lang="en-IT" b="1" dirty="0"/>
                        <a:t>Tasks</a:t>
                      </a:r>
                    </a:p>
                  </a:txBody>
                  <a:tcPr anchor="ctr"/>
                </a:tc>
                <a:tc>
                  <a:txBody>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IT" dirty="0"/>
                        <a:t>Literature surveys of existing efforts at parallelising Bayesian inference on CPU and GPUs. </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n-IT" dirty="0"/>
                        <a:t>Post-doc hiring</a:t>
                      </a:r>
                    </a:p>
                  </a:txBody>
                  <a:tcPr/>
                </a:tc>
                <a:tc>
                  <a:txBody>
                    <a:bodyPr/>
                    <a:lstStyle/>
                    <a:p>
                      <a:pPr marL="342900" indent="-342900" algn="just">
                        <a:buAutoNum type="arabicParenR"/>
                      </a:pPr>
                      <a:r>
                        <a:rPr lang="en-IT" dirty="0">
                          <a:solidFill>
                            <a:schemeClr val="accent6">
                              <a:lumMod val="75000"/>
                            </a:schemeClr>
                          </a:solidFill>
                        </a:rPr>
                        <a:t>Development and deployment of Singularity Containers</a:t>
                      </a:r>
                    </a:p>
                    <a:p>
                      <a:pPr marL="342900" indent="-342900" algn="just">
                        <a:buAutoNum type="arabicParenR"/>
                      </a:pPr>
                      <a:r>
                        <a:rPr lang="en-IT" dirty="0">
                          <a:solidFill>
                            <a:schemeClr val="accent2"/>
                          </a:solidFill>
                        </a:rPr>
                        <a:t>Adaptation of Bayesian inference code for GPU acceleration</a:t>
                      </a:r>
                    </a:p>
                  </a:txBody>
                  <a:tcPr/>
                </a:tc>
                <a:tc>
                  <a:txBody>
                    <a:bodyPr/>
                    <a:lstStyle/>
                    <a:p>
                      <a:pPr marL="342900" indent="-342900" algn="just">
                        <a:buAutoNum type="arabicParenR"/>
                      </a:pPr>
                      <a:r>
                        <a:rPr lang="en-IT" dirty="0">
                          <a:solidFill>
                            <a:schemeClr val="accent6">
                              <a:lumMod val="75000"/>
                            </a:schemeClr>
                          </a:solidFill>
                        </a:rPr>
                        <a:t>Development of the interface with different samplers</a:t>
                      </a:r>
                    </a:p>
                    <a:p>
                      <a:pPr marL="342900" indent="-342900" algn="just">
                        <a:buAutoNum type="arabicParenR"/>
                      </a:pPr>
                      <a:r>
                        <a:rPr lang="en-IT" dirty="0">
                          <a:solidFill>
                            <a:schemeClr val="accent2"/>
                          </a:solidFill>
                        </a:rPr>
                        <a:t>Implementation of GPU accelerated optimisation</a:t>
                      </a:r>
                    </a:p>
                  </a:txBody>
                  <a:tcPr/>
                </a:tc>
                <a:tc>
                  <a:txBody>
                    <a:bodyPr/>
                    <a:lstStyle/>
                    <a:p>
                      <a:pPr algn="just"/>
                      <a:r>
                        <a:rPr lang="en-IT" dirty="0"/>
                        <a:t>Final testing, deployment and integration of the CPU and GPU tools</a:t>
                      </a:r>
                    </a:p>
                  </a:txBody>
                  <a:tcPr/>
                </a:tc>
                <a:extLst>
                  <a:ext uri="{0D108BD9-81ED-4DB2-BD59-A6C34878D82A}">
                    <a16:rowId xmlns:a16="http://schemas.microsoft.com/office/drawing/2014/main" val="1946301873"/>
                  </a:ext>
                </a:extLst>
              </a:tr>
              <a:tr h="1675907">
                <a:tc>
                  <a:txBody>
                    <a:bodyPr/>
                    <a:lstStyle/>
                    <a:p>
                      <a:pPr algn="ctr"/>
                      <a:r>
                        <a:rPr lang="en-IT" b="1" dirty="0"/>
                        <a:t>Milestones</a:t>
                      </a:r>
                    </a:p>
                  </a:txBody>
                  <a:tcPr anchor="ctr"/>
                </a:tc>
                <a:tc>
                  <a:txBody>
                    <a:bodyPr/>
                    <a:lstStyle/>
                    <a:p>
                      <a:pPr algn="just"/>
                      <a:r>
                        <a:rPr lang="en-IT" dirty="0"/>
                        <a:t>Survey results and choice of the best suited tools; definition of the activity timeline for the 2 post-docs</a:t>
                      </a:r>
                    </a:p>
                  </a:txBody>
                  <a:tcPr/>
                </a:tc>
                <a:tc>
                  <a:txBody>
                    <a:bodyPr/>
                    <a:lstStyle/>
                    <a:p>
                      <a:pPr algn="just"/>
                      <a:r>
                        <a:rPr lang="en-IT" dirty="0">
                          <a:solidFill>
                            <a:schemeClr val="accent6">
                              <a:lumMod val="75000"/>
                            </a:schemeClr>
                          </a:solidFill>
                        </a:rPr>
                        <a:t>Singularity containers ready for HPC (parallalisation on CPUs)</a:t>
                      </a:r>
                    </a:p>
                    <a:p>
                      <a:pPr algn="just"/>
                      <a:r>
                        <a:rPr lang="en-IT" dirty="0">
                          <a:solidFill>
                            <a:schemeClr val="accent2"/>
                          </a:solidFill>
                        </a:rPr>
                        <a:t>Code ready for GPU acceleration</a:t>
                      </a:r>
                    </a:p>
                  </a:txBody>
                  <a:tcPr/>
                </a:tc>
                <a:tc>
                  <a:txBody>
                    <a:bodyPr/>
                    <a:lstStyle/>
                    <a:p>
                      <a:pPr algn="just"/>
                      <a:r>
                        <a:rPr lang="en-IT" dirty="0">
                          <a:solidFill>
                            <a:schemeClr val="accent6">
                              <a:lumMod val="75000"/>
                            </a:schemeClr>
                          </a:solidFill>
                        </a:rPr>
                        <a:t>Framework interfaced with different samplers, with optimised parameters defined according to the specific problem. </a:t>
                      </a:r>
                    </a:p>
                    <a:p>
                      <a:pPr algn="just"/>
                      <a:r>
                        <a:rPr lang="en-IT" dirty="0">
                          <a:solidFill>
                            <a:schemeClr val="accent2"/>
                          </a:solidFill>
                        </a:rPr>
                        <a:t>GPU-accelerated version of the tools</a:t>
                      </a:r>
                    </a:p>
                  </a:txBody>
                  <a:tcPr/>
                </a:tc>
                <a:tc>
                  <a:txBody>
                    <a:bodyPr/>
                    <a:lstStyle/>
                    <a:p>
                      <a:pPr algn="just"/>
                      <a:r>
                        <a:rPr lang="en-IT" dirty="0"/>
                        <a:t>GitHub repository with all the developed tools, ready for use and open to the community</a:t>
                      </a:r>
                    </a:p>
                  </a:txBody>
                  <a:tcPr/>
                </a:tc>
                <a:extLst>
                  <a:ext uri="{0D108BD9-81ED-4DB2-BD59-A6C34878D82A}">
                    <a16:rowId xmlns:a16="http://schemas.microsoft.com/office/drawing/2014/main" val="2820169601"/>
                  </a:ext>
                </a:extLst>
              </a:tr>
            </a:tbl>
          </a:graphicData>
        </a:graphic>
      </p:graphicFrame>
    </p:spTree>
  </p:cSld>
  <p:clrMapOvr>
    <a:masterClrMapping/>
  </p:clrMapOvr>
</p:sld>
</file>

<file path=ppt/theme/theme1.xml><?xml version="1.0" encoding="utf-8"?>
<a:theme xmlns:a="http://schemas.openxmlformats.org/drawingml/2006/main" name="Tema di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2884</TotalTime>
  <Words>1299</Words>
  <Application>Microsoft Macintosh PowerPoint</Application>
  <PresentationFormat>Widescreen</PresentationFormat>
  <Paragraphs>112</Paragraphs>
  <Slides>8</Slides>
  <Notes>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vt:i4>
      </vt:variant>
    </vt:vector>
  </HeadingPairs>
  <TitlesOfParts>
    <vt:vector size="14" baseType="lpstr">
      <vt:lpstr>Titillium Web</vt:lpstr>
      <vt:lpstr>Inter Light</vt:lpstr>
      <vt:lpstr>Calibri</vt:lpstr>
      <vt:lpstr>Arial</vt:lpstr>
      <vt:lpstr>Titillium Web SemiBold</vt:lpstr>
      <vt:lpstr>Tema di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Microsoft Office User</dc:creator>
  <cp:lastModifiedBy>Alessandro Lupi</cp:lastModifiedBy>
  <cp:revision>10</cp:revision>
  <dcterms:created xsi:type="dcterms:W3CDTF">2022-07-26T13:28:46Z</dcterms:created>
  <dcterms:modified xsi:type="dcterms:W3CDTF">2025-01-09T09:15:38Z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0x010100F221E95946E1A6408B834A0326040FB9</vt:lpwstr>
  </property>
</Properties>
</file>