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5" r:id="rId7"/>
    <p:sldId id="263" r:id="rId8"/>
    <p:sldId id="266" r:id="rId9"/>
    <p:sldId id="262" r:id="rId10"/>
    <p:sldId id="259" r:id="rId11"/>
    <p:sldId id="264" r:id="rId12"/>
  </p:sldIdLst>
  <p:sldSz cx="12192000" cy="6858000"/>
  <p:notesSz cx="6858000" cy="9144000"/>
  <p:embeddedFontLst>
    <p:embeddedFont>
      <p:font typeface="Inter Light" panose="020B0604020202020204" charset="0"/>
      <p:regular r:id="rId14"/>
      <p:bold r:id="rId15"/>
    </p:embeddedFont>
    <p:embeddedFont>
      <p:font typeface="Titillium Web" panose="00000500000000000000" pitchFamily="2" charset="0"/>
      <p:regular r:id="rId16"/>
      <p:bold r:id="rId17"/>
      <p:italic r:id="rId18"/>
      <p:boldItalic r:id="rId19"/>
    </p:embeddedFont>
    <p:embeddedFont>
      <p:font typeface="Titillium Web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0fCeHYf/regi5jh2OFkxojY3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DE40F-3B1A-CF2E-D390-079C3D25E81B}" v="68" dt="2025-01-08T13:01:15.744"/>
    <p1510:client id="{25CDB697-7758-5844-39A6-48EF6A662275}" v="10" dt="2025-01-08T08:50:35.487"/>
    <p1510:client id="{3F1EC832-6137-3222-4883-A835A8E24E3E}" v="301" dt="2025-01-09T08:37:02.853"/>
    <p1510:client id="{F14C4A11-8D52-D523-9D44-0567D2C25B7B}" v="489" dt="2025-01-08T15:35:26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customschemas.google.com/relationships/presentationmetadata" Target="meta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1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5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71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7798851-8EE5-F8EC-AFAC-EE88456B8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>
            <a:extLst>
              <a:ext uri="{FF2B5EF4-FFF2-40B4-BE49-F238E27FC236}">
                <a16:creationId xmlns:a16="http://schemas.microsoft.com/office/drawing/2014/main" id="{BEB9EF00-139C-A21B-49A6-14E62A54C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>
            <a:extLst>
              <a:ext uri="{FF2B5EF4-FFF2-40B4-BE49-F238E27FC236}">
                <a16:creationId xmlns:a16="http://schemas.microsoft.com/office/drawing/2014/main" id="{D075FD0C-E21E-9227-CD0B-D795F541A0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>
            <a:extLst>
              <a:ext uri="{FF2B5EF4-FFF2-40B4-BE49-F238E27FC236}">
                <a16:creationId xmlns:a16="http://schemas.microsoft.com/office/drawing/2014/main" id="{AF5C39C3-0224-06AB-81B2-A4297499E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02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df92e4c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7df92e4ca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56" name="Google Shape;156;g27df92e4ca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df92e4c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7df92e4ca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56" name="Google Shape;156;g27df92e4ca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9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‹N›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_D208DB6.xlsx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4400" i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Previsione basata su AI di brillamenti solari da dati remote sensing (PRESOL)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2700" i="1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</a:t>
            </a:r>
            <a:r>
              <a:rPr lang="it-IT" sz="2700" i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s.r.l.</a:t>
            </a:r>
            <a:endParaRPr sz="2700" i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45989" y="5917324"/>
            <a:ext cx="5029200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err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Progetti Bandi a Cascata</a:t>
            </a:r>
            <a:r>
              <a:rPr lang="it-IT" sz="1800" b="1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</a:t>
            </a:r>
            <a:r>
              <a:rPr lang="it-IT" sz="18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9/01/2025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</a:t>
            </a:r>
            <a:r>
              <a:rPr lang="it-IT" sz="3000" b="1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overview</a:t>
            </a: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it-IT" sz="3000" b="1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objectives</a:t>
            </a:r>
            <a:endParaRPr sz="2000" b="0" i="0" u="none" strike="noStrike" cap="none" err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47" y="1538125"/>
            <a:ext cx="11480700" cy="540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52705"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solidFill>
                  <a:srgbClr val="1528BC"/>
                </a:solidFill>
                <a:latin typeface="Titillium Web"/>
              </a:rPr>
              <a:t>The project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aims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to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develop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a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prototype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for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prediction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space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weather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phenomena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based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on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supervised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machine learning and solar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magnetogram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 data. </a:t>
            </a:r>
          </a:p>
          <a:p>
            <a:pPr marL="52705">
              <a:lnSpc>
                <a:spcPct val="107000"/>
              </a:lnSpc>
              <a:spcAft>
                <a:spcPts val="800"/>
              </a:spcAft>
            </a:pP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 marL="52705"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rgbClr val="1528BC"/>
                </a:solidFill>
                <a:latin typeface="Titillium Web"/>
              </a:rPr>
              <a:t>Scientific side:</a:t>
            </a:r>
          </a:p>
          <a:p>
            <a:pPr marL="395605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it-IT" sz="2000">
                <a:solidFill>
                  <a:srgbClr val="1528BC"/>
                </a:solidFill>
                <a:latin typeface="Titillium Web"/>
              </a:rPr>
              <a:t>a tool for feature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extraction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from solar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magnetogram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images; </a:t>
            </a:r>
          </a:p>
          <a:p>
            <a:pPr marL="395605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it-IT" sz="2000">
                <a:solidFill>
                  <a:srgbClr val="1528BC"/>
                </a:solidFill>
                <a:latin typeface="Titillium Web"/>
              </a:rPr>
              <a:t>a tool for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annotation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feature sets with X-ray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emission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data from the sun;</a:t>
            </a:r>
          </a:p>
          <a:p>
            <a:pPr marL="395605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it-IT" sz="2000">
                <a:solidFill>
                  <a:srgbClr val="1528BC"/>
                </a:solidFill>
                <a:latin typeface="Titillium Web"/>
              </a:rPr>
              <a:t>a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battery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machine learning algorithms for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prediction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flares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trained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with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annotated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features; </a:t>
            </a:r>
          </a:p>
          <a:p>
            <a:pPr marL="395605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it-IT" sz="2000">
                <a:solidFill>
                  <a:srgbClr val="1528BC"/>
                </a:solidFill>
                <a:latin typeface="Titillium Web"/>
              </a:rPr>
              <a:t>a tool for the identification of the features with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greatest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impact for the prediction. </a:t>
            </a:r>
          </a:p>
          <a:p>
            <a:pPr marL="52705">
              <a:lnSpc>
                <a:spcPct val="107000"/>
              </a:lnSpc>
              <a:spcAft>
                <a:spcPts val="800"/>
              </a:spcAft>
            </a:pP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 marL="52705"/>
            <a:r>
              <a:rPr lang="it-IT" sz="2000" b="1" err="1">
                <a:solidFill>
                  <a:srgbClr val="1528BC"/>
                </a:solidFill>
                <a:latin typeface="Titillium Web"/>
              </a:rPr>
              <a:t>Technological</a:t>
            </a:r>
            <a:r>
              <a:rPr lang="it-IT" sz="2000" b="1">
                <a:solidFill>
                  <a:srgbClr val="1528BC"/>
                </a:solidFill>
                <a:latin typeface="Titillium Web"/>
              </a:rPr>
              <a:t> side:</a:t>
            </a:r>
          </a:p>
          <a:p>
            <a:pPr marL="52705"/>
            <a:r>
              <a:rPr lang="it-IT" sz="2000">
                <a:solidFill>
                  <a:srgbClr val="1528BC"/>
                </a:solidFill>
                <a:latin typeface="Titillium Web"/>
              </a:rPr>
              <a:t>web-based in-cloud, and zero-footprint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platform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capable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running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above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tools and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visualising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results</a:t>
            </a:r>
            <a:endParaRPr lang="it-IT" sz="2000">
              <a:solidFill>
                <a:srgbClr val="1528BC"/>
              </a:solidFill>
              <a:latin typeface="Titillium Web"/>
            </a:endParaRPr>
          </a:p>
          <a:p>
            <a:pPr marL="52705">
              <a:lnSpc>
                <a:spcPct val="90000"/>
              </a:lnSpc>
            </a:pPr>
            <a:endParaRPr lang="it-IT" sz="2000">
              <a:solidFill>
                <a:srgbClr val="1528B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Methodologies</a:t>
            </a: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 Solutions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7F353C-47EB-4B59-B18B-EE881EF66A52}"/>
              </a:ext>
            </a:extLst>
          </p:cNvPr>
          <p:cNvSpPr txBox="1"/>
          <p:nvPr/>
        </p:nvSpPr>
        <p:spPr>
          <a:xfrm>
            <a:off x="715250" y="1817625"/>
            <a:ext cx="11162806" cy="42262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err="1">
                <a:solidFill>
                  <a:srgbClr val="1528BC"/>
                </a:solidFill>
                <a:latin typeface="Titillium Web"/>
              </a:rPr>
              <a:t>Predictor</a:t>
            </a:r>
            <a:r>
              <a:rPr lang="it-IT" sz="2000" b="1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b="1" err="1">
                <a:solidFill>
                  <a:srgbClr val="1528BC"/>
                </a:solidFill>
                <a:latin typeface="Titillium Web"/>
              </a:rPr>
              <a:t>Calculation</a:t>
            </a:r>
            <a:r>
              <a:rPr lang="it-IT" sz="2000" b="1">
                <a:solidFill>
                  <a:srgbClr val="1528BC"/>
                </a:solidFill>
                <a:latin typeface="Titillium Web"/>
              </a:rPr>
              <a:t> Methods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extraction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features from SHARP data 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associated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with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active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regions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acquired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by HMI.</a:t>
            </a:r>
            <a:endParaRPr lang="it-IT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rgbClr val="1528BC"/>
                </a:solidFill>
                <a:latin typeface="Titillium Web"/>
              </a:rPr>
              <a:t>Machine Learning Methods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sparsity-enhancing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algorithms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and  multi-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layer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neural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network.</a:t>
            </a:r>
            <a:endParaRPr lang="it-IT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rgbClr val="1528BC"/>
                </a:solidFill>
                <a:latin typeface="Titillium Web"/>
              </a:rPr>
              <a:t>Feature Ranking Methods: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Recursive Feature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Elimination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and SHAP.</a:t>
            </a:r>
            <a:endParaRPr lang="it-IT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err="1">
                <a:solidFill>
                  <a:srgbClr val="1528BC"/>
                </a:solidFill>
                <a:latin typeface="Titillium Web"/>
              </a:rPr>
              <a:t>Validation</a:t>
            </a:r>
            <a:r>
              <a:rPr lang="it-IT" sz="2000" b="1">
                <a:solidFill>
                  <a:srgbClr val="1528BC"/>
                </a:solidFill>
                <a:latin typeface="Titillium Web"/>
              </a:rPr>
              <a:t> Methods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A large set of skill scores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will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be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tested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Additionally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, the training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phase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will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use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loss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functions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the score-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oriented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type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rgbClr val="1528BC"/>
                </a:solidFill>
                <a:latin typeface="Titillium Web"/>
              </a:rPr>
              <a:t>Technology:</a:t>
            </a:r>
            <a:br>
              <a:rPr lang="it-IT" sz="2000" b="1">
                <a:latin typeface="Titillium Web"/>
              </a:rPr>
            </a:br>
            <a:r>
              <a:rPr lang="it-IT" sz="2000">
                <a:solidFill>
                  <a:srgbClr val="1528BC"/>
                </a:solidFill>
                <a:latin typeface="Titillium Web"/>
              </a:rPr>
              <a:t>The web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portal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will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be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built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using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Angular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for the front-end and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will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include .NET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microservices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to support the back-end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implementation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</a:t>
            </a:r>
            <a:endParaRPr lang="it-IT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>
              <a:solidFill>
                <a:srgbClr val="1528BC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33858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668847" y="902397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SzPts val="2400"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Work Packages</a:t>
            </a:r>
            <a:endParaRPr lang="it-IT"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52" name="Google Shape;152;g27df92e4ca9_0_1"/>
          <p:cNvSpPr txBox="1"/>
          <p:nvPr/>
        </p:nvSpPr>
        <p:spPr>
          <a:xfrm>
            <a:off x="402050" y="1416125"/>
            <a:ext cx="11480700" cy="521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rgbClr val="1528BC"/>
                </a:solidFill>
                <a:latin typeface="Titillium Web"/>
              </a:rPr>
              <a:t>WP1: Computational Methods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1.1: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Algorithm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for feature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extraction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from HMI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magnetograms</a:t>
            </a: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1.2: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Algorithm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for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semi-automatic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annotation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of the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above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features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1.3: Machine learning algorithms based on features for flare prediction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1.4: Feature ranking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algorithm</a:t>
            </a: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rgbClr val="1528BC"/>
                </a:solidFill>
                <a:latin typeface="Titillium Web"/>
              </a:rPr>
              <a:t>WP2: </a:t>
            </a:r>
            <a:r>
              <a:rPr lang="it-IT" sz="1600" b="1" err="1">
                <a:solidFill>
                  <a:srgbClr val="1528BC"/>
                </a:solidFill>
                <a:latin typeface="Titillium Web"/>
              </a:rPr>
              <a:t>Technological</a:t>
            </a:r>
            <a:r>
              <a:rPr lang="it-IT" sz="1600" b="1">
                <a:solidFill>
                  <a:srgbClr val="1528BC"/>
                </a:solidFill>
                <a:latin typeface="Titillium Web"/>
              </a:rPr>
              <a:t> Platform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2.1: Construction of the web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portal</a:t>
            </a: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2.2: Integration of the algorithms from WP1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2.3: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Visualization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tool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>
              <a:solidFill>
                <a:srgbClr val="1528BC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rgbClr val="1528BC"/>
                </a:solidFill>
                <a:latin typeface="Titillium Web"/>
              </a:rPr>
              <a:t>WP3: </a:t>
            </a:r>
            <a:r>
              <a:rPr lang="it-IT" sz="1600" b="1" err="1">
                <a:solidFill>
                  <a:srgbClr val="1528BC"/>
                </a:solidFill>
                <a:latin typeface="Titillium Web"/>
              </a:rPr>
              <a:t>Coordination</a:t>
            </a:r>
            <a:endParaRPr lang="it-IT" sz="1600" b="1">
              <a:solidFill>
                <a:srgbClr val="1528BC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3.1: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Coordination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internal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project activities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1528BC"/>
                </a:solidFill>
                <a:latin typeface="Titillium Web"/>
              </a:rPr>
              <a:t>Task 3.2: Collaboration with </a:t>
            </a:r>
            <a:r>
              <a:rPr lang="it-IT" sz="1600" err="1">
                <a:solidFill>
                  <a:srgbClr val="1528BC"/>
                </a:solidFill>
                <a:latin typeface="Titillium Web"/>
              </a:rPr>
              <a:t>Spoke</a:t>
            </a:r>
            <a:r>
              <a:rPr lang="it-IT" sz="1600">
                <a:solidFill>
                  <a:srgbClr val="1528BC"/>
                </a:solidFill>
                <a:latin typeface="Titillium Web"/>
              </a:rPr>
              <a:t> partners</a:t>
            </a:r>
          </a:p>
        </p:txBody>
      </p:sp>
    </p:spTree>
    <p:extLst>
      <p:ext uri="{BB962C8B-B14F-4D97-AF65-F5344CB8AC3E}">
        <p14:creationId xmlns:p14="http://schemas.microsoft.com/office/powerpoint/2010/main" val="37345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SzPts val="2400"/>
            </a:pPr>
            <a:r>
              <a:rPr lang="it-IT" sz="3000" b="1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</a:t>
            </a: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impacts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7F353C-47EB-4B59-B18B-EE881EF66A52}"/>
              </a:ext>
            </a:extLst>
          </p:cNvPr>
          <p:cNvSpPr txBox="1"/>
          <p:nvPr/>
        </p:nvSpPr>
        <p:spPr>
          <a:xfrm>
            <a:off x="715250" y="1817625"/>
            <a:ext cx="1057783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har char="•"/>
            </a:pPr>
            <a:r>
              <a:rPr lang="it-IT" sz="2000">
                <a:solidFill>
                  <a:srgbClr val="1528BC"/>
                </a:solidFill>
                <a:latin typeface="Titillium Web"/>
              </a:rPr>
              <a:t>Open source suites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algorithms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for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studying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solar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flares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 </a:t>
            </a:r>
            <a:endParaRPr lang="en-US"/>
          </a:p>
          <a:p>
            <a:endParaRPr lang="it-IT" sz="2000">
              <a:solidFill>
                <a:srgbClr val="1528BC"/>
              </a:solidFill>
              <a:latin typeface="Titillium Web"/>
            </a:endParaRPr>
          </a:p>
          <a:p>
            <a:pPr marL="342900" indent="-342900">
              <a:buChar char="•"/>
            </a:pPr>
            <a:r>
              <a:rPr lang="it-IT" sz="2000" err="1">
                <a:solidFill>
                  <a:srgbClr val="1528BC"/>
                </a:solidFill>
                <a:latin typeface="Titillium Web"/>
              </a:rPr>
              <a:t>Leveraging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a zero-footprint web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platform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</a:t>
            </a:r>
            <a:endParaRPr lang="it-IT"/>
          </a:p>
          <a:p>
            <a:endParaRPr lang="it-IT" sz="2000">
              <a:solidFill>
                <a:srgbClr val="1528BC"/>
              </a:solidFill>
              <a:latin typeface="Titillium Web"/>
            </a:endParaRPr>
          </a:p>
          <a:p>
            <a:pPr marL="342900" indent="-342900">
              <a:buChar char="•"/>
            </a:pPr>
            <a:r>
              <a:rPr lang="it-IT" sz="2000" err="1">
                <a:solidFill>
                  <a:srgbClr val="1528BC"/>
                </a:solidFill>
                <a:latin typeface="Titillium Web"/>
              </a:rPr>
              <a:t>Understanding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physical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mechanisms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underlying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solar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flares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may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provide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insights for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operational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approaches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to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space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weather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monitoring and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prediction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,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within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context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digital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transformation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22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1F095BAB-B610-BE5C-5E56-D93767D3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>
            <a:extLst>
              <a:ext uri="{FF2B5EF4-FFF2-40B4-BE49-F238E27FC236}">
                <a16:creationId xmlns:a16="http://schemas.microsoft.com/office/drawing/2014/main" id="{5A758C08-1050-CB10-7538-062079DB94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>
            <a:extLst>
              <a:ext uri="{FF2B5EF4-FFF2-40B4-BE49-F238E27FC236}">
                <a16:creationId xmlns:a16="http://schemas.microsoft.com/office/drawing/2014/main" id="{5DF66048-C2FA-DC2F-BA1A-63D9FFC7E62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>
              <a:extLst>
                <a:ext uri="{FF2B5EF4-FFF2-40B4-BE49-F238E27FC236}">
                  <a16:creationId xmlns:a16="http://schemas.microsoft.com/office/drawing/2014/main" id="{9AA84CD4-9281-044E-B6DD-8C84D26C8B6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>
              <a:extLst>
                <a:ext uri="{FF2B5EF4-FFF2-40B4-BE49-F238E27FC236}">
                  <a16:creationId xmlns:a16="http://schemas.microsoft.com/office/drawing/2014/main" id="{0F14886A-48EF-859C-976A-0E19CC7AE559}"/>
                </a:ext>
              </a:extLst>
            </p:cNvPr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>
              <a:extLst>
                <a:ext uri="{FF2B5EF4-FFF2-40B4-BE49-F238E27FC236}">
                  <a16:creationId xmlns:a16="http://schemas.microsoft.com/office/drawing/2014/main" id="{A5AAB694-3CB3-BF17-12DD-C8AEDE8B8C9A}"/>
                </a:ext>
              </a:extLst>
            </p:cNvPr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>
            <a:extLst>
              <a:ext uri="{FF2B5EF4-FFF2-40B4-BE49-F238E27FC236}">
                <a16:creationId xmlns:a16="http://schemas.microsoft.com/office/drawing/2014/main" id="{0B512A48-19B9-600F-731B-3F5285A89C1C}"/>
              </a:ext>
            </a:extLst>
          </p:cNvPr>
          <p:cNvSpPr txBox="1"/>
          <p:nvPr/>
        </p:nvSpPr>
        <p:spPr>
          <a:xfrm>
            <a:off x="715250" y="1030225"/>
            <a:ext cx="108543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Involved</a:t>
            </a: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Staff and new recruitments</a:t>
            </a:r>
            <a:endParaRPr lang="it-IT"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g27df92e4ca9_0_1">
            <a:extLst>
              <a:ext uri="{FF2B5EF4-FFF2-40B4-BE49-F238E27FC236}">
                <a16:creationId xmlns:a16="http://schemas.microsoft.com/office/drawing/2014/main" id="{FA14AC54-35FC-367D-DC45-4BA424EB70E8}"/>
              </a:ext>
            </a:extLst>
          </p:cNvPr>
          <p:cNvSpPr txBox="1"/>
          <p:nvPr/>
        </p:nvSpPr>
        <p:spPr>
          <a:xfrm>
            <a:off x="355650" y="1833988"/>
            <a:ext cx="1141142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algn="just"/>
            <a:r>
              <a:rPr lang="it-IT" sz="2000" b="1">
                <a:solidFill>
                  <a:srgbClr val="1528BC"/>
                </a:solidFill>
                <a:latin typeface="Titillium Web"/>
              </a:rPr>
              <a:t>Chiara Curletto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is a PhD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student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the Department of Mathematics at the University of Genova,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within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the framework of a PhD project co-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funded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by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HoB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</a:t>
            </a:r>
            <a:endParaRPr lang="en-US"/>
          </a:p>
          <a:p>
            <a:pPr algn="just"/>
            <a:endParaRPr lang="it-IT" sz="2000">
              <a:solidFill>
                <a:srgbClr val="1528BC"/>
              </a:solidFill>
              <a:latin typeface="Titillium Web"/>
            </a:endParaRPr>
          </a:p>
          <a:p>
            <a:pPr algn="just"/>
            <a:r>
              <a:rPr lang="it-IT" sz="2000" b="1">
                <a:solidFill>
                  <a:srgbClr val="1528BC"/>
                </a:solidFill>
                <a:latin typeface="Titillium Web"/>
              </a:rPr>
              <a:t>Paolo Massa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is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a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postdoctoral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fellow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the Institute for Data Science (I4DS), University of Applied Sciences and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Arts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Northwestern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Switzerland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, Windisch,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Switzerland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 </a:t>
            </a:r>
          </a:p>
          <a:p>
            <a:pPr algn="just"/>
            <a:endParaRPr lang="it-IT" sz="2000">
              <a:solidFill>
                <a:srgbClr val="1528BC"/>
              </a:solidFill>
              <a:latin typeface="Titillium Web"/>
            </a:endParaRPr>
          </a:p>
          <a:p>
            <a:pPr algn="just"/>
            <a:r>
              <a:rPr lang="it-IT" sz="2000" b="1">
                <a:solidFill>
                  <a:srgbClr val="1528BC"/>
                </a:solidFill>
                <a:latin typeface="Titillium Web"/>
              </a:rPr>
              <a:t>Andrea Tacchino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,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Managing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Director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HoB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,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is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a computer scientist with over 20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years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experience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in the design, development, and implementation of data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analysis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solutions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 </a:t>
            </a:r>
          </a:p>
          <a:p>
            <a:pPr algn="just"/>
            <a:endParaRPr lang="it-IT" sz="2000">
              <a:solidFill>
                <a:srgbClr val="1528BC"/>
              </a:solidFill>
              <a:latin typeface="Titillium Web"/>
            </a:endParaRPr>
          </a:p>
          <a:p>
            <a:pPr marL="52705" algn="just">
              <a:lnSpc>
                <a:spcPct val="90000"/>
              </a:lnSpc>
            </a:pPr>
            <a:r>
              <a:rPr lang="it-IT" sz="2000" b="1">
                <a:solidFill>
                  <a:srgbClr val="1528BC"/>
                </a:solidFill>
                <a:latin typeface="Titillium Web"/>
              </a:rPr>
              <a:t>Valeria Tagliafico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is a computer science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student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at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the University of Genova and an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employee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HoB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.</a:t>
            </a:r>
          </a:p>
          <a:p>
            <a:pPr marL="52705" marR="0"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it-IT" sz="2000">
              <a:solidFill>
                <a:srgbClr val="1528BC"/>
              </a:solidFill>
              <a:ea typeface="Titillium Web"/>
            </a:endParaRPr>
          </a:p>
          <a:p>
            <a:pPr marL="52705" algn="just">
              <a:lnSpc>
                <a:spcPct val="90000"/>
              </a:lnSpc>
            </a:pPr>
            <a:endParaRPr lang="it-IT" sz="2000">
              <a:solidFill>
                <a:srgbClr val="1528BC"/>
              </a:solidFill>
              <a:ea typeface="Titillium Web"/>
            </a:endParaRPr>
          </a:p>
          <a:p>
            <a:pPr marL="52705" algn="just">
              <a:lnSpc>
                <a:spcPct val="90000"/>
              </a:lnSpc>
            </a:pPr>
            <a:endParaRPr lang="it-IT" sz="2000">
              <a:solidFill>
                <a:srgbClr val="1528BC"/>
              </a:solidFill>
            </a:endParaRPr>
          </a:p>
          <a:p>
            <a:pPr marL="52705" algn="just">
              <a:lnSpc>
                <a:spcPct val="90000"/>
              </a:lnSpc>
            </a:pPr>
            <a:r>
              <a:rPr lang="it-IT" sz="2000" b="1" i="1">
                <a:solidFill>
                  <a:srgbClr val="1528BC"/>
                </a:solidFill>
                <a:latin typeface="Titillium Web"/>
              </a:rPr>
              <a:t>Scientific advisor: Dr. Simone Riggi</a:t>
            </a:r>
            <a:r>
              <a:rPr lang="it-IT" i="1"/>
              <a:t> </a:t>
            </a:r>
            <a:endParaRPr lang="it-IT"/>
          </a:p>
          <a:p>
            <a:pPr marL="179705" indent="-127000" algn="just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endParaRPr lang="en-US" sz="2000" b="1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76594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7df92e4ca9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27df92e4ca9_0_1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60" name="Google Shape;160;g27df92e4ca9_0_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27df92e4ca9_0_12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7df92e4ca9_0_12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g27df92e4ca9_0_1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Deliverables and Milestones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4" name="Google Shape;164;g27df92e4ca9_0_12"/>
          <p:cNvSpPr txBox="1"/>
          <p:nvPr/>
        </p:nvSpPr>
        <p:spPr>
          <a:xfrm>
            <a:off x="355647" y="1717451"/>
            <a:ext cx="11480700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r>
              <a:rPr lang="it-IT" sz="2000" b="1">
                <a:solidFill>
                  <a:srgbClr val="1528BC"/>
                </a:solidFill>
                <a:latin typeface="Titillium Web"/>
              </a:rPr>
              <a:t>Deliverables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D1.1: Intermediate report of WP1 activities (M3)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D1.2: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Final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report of WP1 activities (M6)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D2.1: First intermediate report of WP2 activities (M3)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D2.2: Second intermediate report of WP2 activities (M9)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1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final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project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closure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report (M12)</a:t>
            </a:r>
          </a:p>
          <a:p>
            <a:endParaRPr lang="it-IT" sz="2000" b="1">
              <a:solidFill>
                <a:srgbClr val="1528BC"/>
              </a:solidFill>
              <a:latin typeface="Titillium Web"/>
            </a:endParaRPr>
          </a:p>
          <a:p>
            <a:r>
              <a:rPr lang="it-IT" sz="2000" b="1">
                <a:solidFill>
                  <a:srgbClr val="1528BC"/>
                </a:solidFill>
                <a:latin typeface="Titillium Web"/>
              </a:rPr>
              <a:t>Milestones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MS1: First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implementation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algorithms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(M3).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Verification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method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release of deliverables D.1.1 and D.2.1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MS2: End of WP1 activities (M6).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Verification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method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release of deliverable D.1.2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MS3: First implementation of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visualization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tool (M9).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Verification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method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release of deliverable D.2.2</a:t>
            </a:r>
          </a:p>
          <a:p>
            <a:r>
              <a:rPr lang="it-IT" sz="2000">
                <a:solidFill>
                  <a:srgbClr val="1528BC"/>
                </a:solidFill>
                <a:latin typeface="Titillium Web"/>
              </a:rPr>
              <a:t>MS4: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Finalization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of project activities (M12).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Verification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method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: access to the </a:t>
            </a:r>
            <a:r>
              <a:rPr lang="it-IT" sz="2000" err="1">
                <a:solidFill>
                  <a:srgbClr val="1528BC"/>
                </a:solidFill>
                <a:latin typeface="Titillium Web"/>
              </a:rPr>
              <a:t>visualization</a:t>
            </a:r>
            <a:r>
              <a:rPr lang="it-IT" sz="2000">
                <a:solidFill>
                  <a:srgbClr val="1528BC"/>
                </a:solidFill>
                <a:latin typeface="Titillium Web"/>
              </a:rPr>
              <a:t> tool</a:t>
            </a:r>
          </a:p>
          <a:p>
            <a:pPr marL="52705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</a:pPr>
            <a:endParaRPr lang="it-IT" sz="2000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7df92e4ca9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27df92e4ca9_0_1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60" name="Google Shape;160;g27df92e4ca9_0_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27df92e4ca9_0_12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7df92e4ca9_0_12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g27df92e4ca9_0_12"/>
          <p:cNvSpPr txBox="1"/>
          <p:nvPr/>
        </p:nvSpPr>
        <p:spPr>
          <a:xfrm>
            <a:off x="467555" y="1115950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err="1">
                <a:solidFill>
                  <a:srgbClr val="1C7FFF"/>
                </a:solidFill>
                <a:latin typeface="Titillium Web"/>
                <a:sym typeface="Titillium Web"/>
              </a:rPr>
              <a:t>Timescale</a:t>
            </a:r>
            <a:r>
              <a:rPr lang="it-IT" sz="3000" b="1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>
                <a:solidFill>
                  <a:srgbClr val="1C7FFF"/>
                </a:solidFill>
                <a:latin typeface="Titillium Web"/>
                <a:sym typeface="Titillium Web"/>
              </a:rPr>
              <a:t>and SAL</a:t>
            </a:r>
            <a:endParaRPr sz="3000" b="1">
              <a:solidFill>
                <a:srgbClr val="1C7FFF"/>
              </a:solidFill>
              <a:latin typeface="Titillium Web"/>
              <a:sym typeface="Titillium Web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9D86A8-A703-C2B8-6FE5-580FCC34A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08508"/>
              </p:ext>
            </p:extLst>
          </p:nvPr>
        </p:nvGraphicFramePr>
        <p:xfrm>
          <a:off x="336391" y="2740969"/>
          <a:ext cx="11525211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832600" imgH="1130300" progId="Excel.Sheet.12">
                  <p:embed/>
                </p:oleObj>
              </mc:Choice>
              <mc:Fallback>
                <p:oleObj name="Worksheet" r:id="rId5" imgW="6832600" imgH="11303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9D86A8-A703-C2B8-6FE5-580FCC34A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391" y="2740969"/>
                        <a:ext cx="11525211" cy="19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18F9A9-2251-2522-00EF-0A1F7B4EE65C}"/>
              </a:ext>
            </a:extLst>
          </p:cNvPr>
          <p:cNvSpPr txBox="1"/>
          <p:nvPr/>
        </p:nvSpPr>
        <p:spPr>
          <a:xfrm>
            <a:off x="5188741" y="1955548"/>
            <a:ext cx="3355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1528BC"/>
                </a:solidFill>
                <a:latin typeface="Titillium Web"/>
              </a:rPr>
              <a:t>1-year project</a:t>
            </a:r>
          </a:p>
        </p:txBody>
      </p:sp>
    </p:spTree>
    <p:extLst>
      <p:ext uri="{BB962C8B-B14F-4D97-AF65-F5344CB8AC3E}">
        <p14:creationId xmlns:p14="http://schemas.microsoft.com/office/powerpoint/2010/main" val="2400696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26351F0815394EB313783357E6166B" ma:contentTypeVersion="6" ma:contentTypeDescription="Creare un nuovo documento." ma:contentTypeScope="" ma:versionID="5b4204b5a6173d239fca900d308669c3">
  <xsd:schema xmlns:xsd="http://www.w3.org/2001/XMLSchema" xmlns:xs="http://www.w3.org/2001/XMLSchema" xmlns:p="http://schemas.microsoft.com/office/2006/metadata/properties" xmlns:ns3="f2fb1296-937d-4646-a80f-b216355a6ccd" targetNamespace="http://schemas.microsoft.com/office/2006/metadata/properties" ma:root="true" ma:fieldsID="79abaa3bf53df16f2e3d74d28cd4b28d" ns3:_="">
    <xsd:import namespace="f2fb1296-937d-4646-a80f-b216355a6cc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b1296-937d-4646-a80f-b216355a6ccd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DateTaken" ma:index="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fb1296-937d-4646-a80f-b216355a6ccd" xsi:nil="true"/>
  </documentManagement>
</p:properties>
</file>

<file path=customXml/itemProps1.xml><?xml version="1.0" encoding="utf-8"?>
<ds:datastoreItem xmlns:ds="http://schemas.openxmlformats.org/officeDocument/2006/customXml" ds:itemID="{417BC01D-C8A2-4C5A-BA4E-BFA29E7C871E}">
  <ds:schemaRefs>
    <ds:schemaRef ds:uri="f2fb1296-937d-4646-a80f-b216355a6c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01C82E-CE3F-4F2E-9261-E60BF5EEFD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83D80-7CC5-43C4-8E0F-5AA770A04695}">
  <ds:schemaRefs>
    <ds:schemaRef ds:uri="f2fb1296-937d-4646-a80f-b216355a6c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revision>2</cp:revision>
  <dcterms:created xsi:type="dcterms:W3CDTF">2022-07-26T13:28:46Z</dcterms:created>
  <dcterms:modified xsi:type="dcterms:W3CDTF">2025-01-09T09:50:37Z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0x0101005726351F0815394EB313783357E6166B</vt:lpwstr>
  </property>
</Properties>
</file>