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"/>
  </p:notesMasterIdLst>
  <p:sldIdLst>
    <p:sldId id="268" r:id="rId5"/>
  </p:sldIdLst>
  <p:sldSz cx="30275213" cy="21383625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AB4"/>
    <a:srgbClr val="124282"/>
    <a:srgbClr val="0078E1"/>
    <a:srgbClr val="06559E"/>
    <a:srgbClr val="003C77"/>
    <a:srgbClr val="028001"/>
    <a:srgbClr val="FF8D00"/>
    <a:srgbClr val="0000FF"/>
    <a:srgbClr val="DAEDFE"/>
    <a:srgbClr val="FFC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2" autoAdjust="0"/>
    <p:restoredTop sz="96165" autoAdjust="0"/>
  </p:normalViewPr>
  <p:slideViewPr>
    <p:cSldViewPr>
      <p:cViewPr>
        <p:scale>
          <a:sx n="50" d="100"/>
          <a:sy n="50" d="100"/>
        </p:scale>
        <p:origin x="632" y="240"/>
      </p:cViewPr>
      <p:guideLst>
        <p:guide orient="horz" pos="6735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8F710-C8B8-5D42-93B6-14DDE98659CF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1162050"/>
            <a:ext cx="443865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5A8F6-F350-4049-A192-6B98DBD3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1pPr>
    <a:lvl2pPr marL="307453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2pPr>
    <a:lvl3pPr marL="614905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3pPr>
    <a:lvl4pPr marL="922358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4pPr>
    <a:lvl5pPr marL="1229811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5pPr>
    <a:lvl6pPr marL="1537263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6pPr>
    <a:lvl7pPr marL="1844716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7pPr>
    <a:lvl8pPr marL="2152168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8pPr>
    <a:lvl9pPr marL="2459620" algn="l" defTabSz="614905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2700" y="1162050"/>
            <a:ext cx="443865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A8F6-F350-4049-A192-6B98DBD3F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9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5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7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770626" y="0"/>
            <a:ext cx="504587" cy="21383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297" tIns="23648" rIns="47297" bIns="23648" rtlCol="0" anchor="ctr"/>
          <a:lstStyle/>
          <a:p>
            <a:pPr algn="ctr"/>
            <a:endParaRPr lang="en-US" sz="1233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04587" cy="21383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297" tIns="23648" rIns="47297" bIns="23648" rtlCol="0" anchor="ctr"/>
          <a:lstStyle/>
          <a:p>
            <a:pPr algn="ctr"/>
            <a:endParaRPr lang="en-US" sz="1233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0"/>
            <a:ext cx="30275213" cy="26729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297" tIns="23648" rIns="47297" bIns="23648" rtlCol="0" anchor="ctr"/>
          <a:lstStyle/>
          <a:p>
            <a:pPr algn="ctr"/>
            <a:endParaRPr lang="en-US" sz="1233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18710673"/>
            <a:ext cx="30275213" cy="26729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297" tIns="23648" rIns="47297" bIns="23648" rtlCol="0" anchor="ctr"/>
          <a:lstStyle/>
          <a:p>
            <a:pPr algn="ctr"/>
            <a:endParaRPr lang="en-US" sz="1233" dirty="0"/>
          </a:p>
        </p:txBody>
      </p:sp>
      <p:sp>
        <p:nvSpPr>
          <p:cNvPr id="11" name="Instructions"/>
          <p:cNvSpPr/>
          <p:nvPr userDrawn="1"/>
        </p:nvSpPr>
        <p:spPr>
          <a:xfrm>
            <a:off x="-7253436" y="0"/>
            <a:ext cx="6622703" cy="21383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243" tIns="118243" rIns="118243" bIns="118243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242"/>
              </a:spcAft>
            </a:pPr>
            <a:r>
              <a:rPr lang="en-US" sz="496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4965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42"/>
              </a:spcAft>
            </a:pP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36” high by 48” wide. It can be used to print a Tri-Fold poster with 12” wings.</a:t>
            </a:r>
          </a:p>
          <a:p>
            <a:pPr lvl="0">
              <a:spcBef>
                <a:spcPts val="0"/>
              </a:spcBef>
              <a:spcAft>
                <a:spcPts val="1242"/>
              </a:spcAft>
            </a:pPr>
            <a:r>
              <a:rPr lang="en-US" sz="496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496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242"/>
              </a:spcAft>
            </a:pPr>
            <a:r>
              <a:rPr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338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338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1242"/>
              </a:spcAft>
            </a:pPr>
            <a:r>
              <a:rPr lang="en-US" sz="496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496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496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242"/>
              </a:spcAft>
            </a:pP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338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338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338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1242"/>
              </a:spcAft>
            </a:pP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1242"/>
              </a:spcAft>
            </a:pPr>
            <a:r>
              <a:rPr lang="en-US" sz="338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1242"/>
              </a:spcAft>
            </a:pPr>
            <a:br>
              <a:rPr lang="en-US" sz="2483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2483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0905946" y="0"/>
            <a:ext cx="6622703" cy="21383625"/>
            <a:chOff x="33832800" y="0"/>
            <a:chExt cx="12801600" cy="43891200"/>
          </a:xfrm>
        </p:grpSpPr>
        <p:sp>
          <p:nvSpPr>
            <p:cNvPr id="13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42"/>
                </a:spcAft>
              </a:pPr>
              <a:r>
                <a:rPr lang="en-US" sz="496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96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96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965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r>
                <a:rPr lang="en-US" sz="338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8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8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r>
                <a:rPr lang="en-US" sz="496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r>
                <a:rPr lang="en-US" sz="338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8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42"/>
                </a:spcAft>
              </a:pP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8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8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83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83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260274"/>
              <a:ext cx="11904515" cy="1024692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4851410" y="-816736"/>
            <a:ext cx="18982413" cy="23160644"/>
            <a:chOff x="7033287" y="-1257300"/>
            <a:chExt cx="27519572" cy="35653980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7033287" y="-1247269"/>
              <a:ext cx="1230572" cy="43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33" dirty="0">
                  <a:solidFill>
                    <a:srgbClr val="7F7F7F"/>
                  </a:solidFill>
                </a:rPr>
                <a:t>Folds here</a:t>
              </a:r>
            </a:p>
          </p:txBody>
        </p:sp>
        <p:cxnSp>
          <p:nvCxnSpPr>
            <p:cNvPr id="4" name="Straight Arrow Connector 3"/>
            <p:cNvCxnSpPr/>
            <p:nvPr userDrawn="1"/>
          </p:nvCxnSpPr>
          <p:spPr>
            <a:xfrm>
              <a:off x="10972800" y="-1257300"/>
              <a:ext cx="0" cy="1097280"/>
            </a:xfrm>
            <a:prstGeom prst="straightConnector1">
              <a:avLst/>
            </a:prstGeom>
            <a:ln w="63500">
              <a:solidFill>
                <a:srgbClr val="7F7F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33322287" y="-1247269"/>
              <a:ext cx="1230572" cy="43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33" dirty="0">
                  <a:solidFill>
                    <a:srgbClr val="7F7F7F"/>
                  </a:solidFill>
                </a:rPr>
                <a:t>Folds here</a:t>
              </a:r>
            </a:p>
          </p:txBody>
        </p:sp>
        <p:cxnSp>
          <p:nvCxnSpPr>
            <p:cNvPr id="20" name="Straight Arrow Connector 19"/>
            <p:cNvCxnSpPr/>
            <p:nvPr userDrawn="1"/>
          </p:nvCxnSpPr>
          <p:spPr>
            <a:xfrm>
              <a:off x="32918400" y="-1257300"/>
              <a:ext cx="0" cy="1097280"/>
            </a:xfrm>
            <a:prstGeom prst="straightConnector1">
              <a:avLst/>
            </a:prstGeom>
            <a:ln w="63500">
              <a:solidFill>
                <a:srgbClr val="7F7F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7033287" y="33309432"/>
              <a:ext cx="1230572" cy="43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33" dirty="0">
                  <a:solidFill>
                    <a:srgbClr val="7F7F7F"/>
                  </a:solidFill>
                </a:rPr>
                <a:t>Folds here</a:t>
              </a:r>
            </a:p>
          </p:txBody>
        </p:sp>
        <p:cxnSp>
          <p:nvCxnSpPr>
            <p:cNvPr id="22" name="Straight Arrow Connector 21"/>
            <p:cNvCxnSpPr/>
            <p:nvPr userDrawn="1"/>
          </p:nvCxnSpPr>
          <p:spPr>
            <a:xfrm>
              <a:off x="10972800" y="33299400"/>
              <a:ext cx="0" cy="1097280"/>
            </a:xfrm>
            <a:prstGeom prst="straightConnector1">
              <a:avLst/>
            </a:prstGeom>
            <a:ln w="63500">
              <a:solidFill>
                <a:srgbClr val="7F7F7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33322287" y="33309432"/>
              <a:ext cx="1230572" cy="43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33" dirty="0">
                  <a:solidFill>
                    <a:srgbClr val="7F7F7F"/>
                  </a:solidFill>
                </a:rPr>
                <a:t>Folds here</a:t>
              </a:r>
            </a:p>
          </p:txBody>
        </p:sp>
        <p:cxnSp>
          <p:nvCxnSpPr>
            <p:cNvPr id="24" name="Straight Arrow Connector 23"/>
            <p:cNvCxnSpPr/>
            <p:nvPr userDrawn="1"/>
          </p:nvCxnSpPr>
          <p:spPr>
            <a:xfrm>
              <a:off x="32918400" y="33299400"/>
              <a:ext cx="0" cy="1097280"/>
            </a:xfrm>
            <a:prstGeom prst="straightConnector1">
              <a:avLst/>
            </a:prstGeom>
            <a:ln w="63500">
              <a:solidFill>
                <a:srgbClr val="7F7F7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812" y="21185629"/>
            <a:ext cx="3654057" cy="1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6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3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6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5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1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9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7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2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6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9/8/25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4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6F28BBC-8465-A9E6-A584-BF4BDE31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147" y="1694124"/>
            <a:ext cx="9546915" cy="94340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A2BACC-3D14-050C-5A9F-B27612B62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930" y="11057066"/>
            <a:ext cx="9671437" cy="3710205"/>
          </a:xfrm>
          <a:prstGeom prst="rect">
            <a:avLst/>
          </a:prstGeom>
        </p:spPr>
      </p:pic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255E4AF2-26C9-9F05-1018-393B163F0A17}"/>
              </a:ext>
            </a:extLst>
          </p:cNvPr>
          <p:cNvSpPr/>
          <p:nvPr/>
        </p:nvSpPr>
        <p:spPr>
          <a:xfrm>
            <a:off x="9577581" y="14754434"/>
            <a:ext cx="11233842" cy="6480014"/>
          </a:xfrm>
          <a:prstGeom prst="roundRect">
            <a:avLst>
              <a:gd name="adj" fmla="val 7473"/>
            </a:avLst>
          </a:prstGeom>
          <a:solidFill>
            <a:schemeClr val="bg1"/>
          </a:solidFill>
          <a:ln w="127000">
            <a:solidFill>
              <a:srgbClr val="003C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33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D4C51AF-12E9-1AE7-1056-452CC4BBCC33}"/>
              </a:ext>
            </a:extLst>
          </p:cNvPr>
          <p:cNvSpPr>
            <a:spLocks/>
          </p:cNvSpPr>
          <p:nvPr/>
        </p:nvSpPr>
        <p:spPr>
          <a:xfrm>
            <a:off x="13958084" y="4921200"/>
            <a:ext cx="2680867" cy="2522696"/>
          </a:xfrm>
          <a:prstGeom prst="ellipse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19">
            <a:extLst>
              <a:ext uri="{FF2B5EF4-FFF2-40B4-BE49-F238E27FC236}">
                <a16:creationId xmlns:a16="http://schemas.microsoft.com/office/drawing/2014/main" id="{F054A0BF-8098-E4D1-4E3F-A0CBA9CCC2B7}"/>
              </a:ext>
            </a:extLst>
          </p:cNvPr>
          <p:cNvSpPr/>
          <p:nvPr/>
        </p:nvSpPr>
        <p:spPr>
          <a:xfrm>
            <a:off x="21034200" y="1928812"/>
            <a:ext cx="9153086" cy="10043500"/>
          </a:xfrm>
          <a:prstGeom prst="roundRect">
            <a:avLst>
              <a:gd name="adj" fmla="val 5096"/>
            </a:avLst>
          </a:prstGeom>
          <a:solidFill>
            <a:schemeClr val="bg1"/>
          </a:solidFill>
          <a:ln w="127000">
            <a:solidFill>
              <a:srgbClr val="003C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33" dirty="0"/>
          </a:p>
        </p:txBody>
      </p:sp>
      <p:sp>
        <p:nvSpPr>
          <p:cNvPr id="76" name="Rectangle: Top Corners Rounded 45">
            <a:extLst>
              <a:ext uri="{FF2B5EF4-FFF2-40B4-BE49-F238E27FC236}">
                <a16:creationId xmlns:a16="http://schemas.microsoft.com/office/drawing/2014/main" id="{E92A2833-650F-BE3D-2BC5-3DBC5093B9AD}"/>
              </a:ext>
            </a:extLst>
          </p:cNvPr>
          <p:cNvSpPr/>
          <p:nvPr/>
        </p:nvSpPr>
        <p:spPr>
          <a:xfrm>
            <a:off x="21003284" y="1946256"/>
            <a:ext cx="9153086" cy="8538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C77"/>
          </a:solidFill>
          <a:ln>
            <a:solidFill>
              <a:srgbClr val="003C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33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48A3F9-B94A-088D-4524-F78112EFBC55}"/>
              </a:ext>
            </a:extLst>
          </p:cNvPr>
          <p:cNvSpPr txBox="1"/>
          <p:nvPr/>
        </p:nvSpPr>
        <p:spPr>
          <a:xfrm>
            <a:off x="23214806" y="1988395"/>
            <a:ext cx="549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Deriving jet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33F964-AB03-B598-D5E7-FFB8C4013A0E}"/>
                  </a:ext>
                </a:extLst>
              </p:cNvPr>
              <p:cNvSpPr txBox="1"/>
              <p:nvPr/>
            </p:nvSpPr>
            <p:spPr>
              <a:xfrm>
                <a:off x="21214447" y="2843212"/>
                <a:ext cx="8855225" cy="4081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modeling the emission with non-Local Thermal Equilibrium models [7], we narrow down the density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𝐼𝑆𝑀</m:t>
                        </m:r>
                      </m:sub>
                    </m:sSub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100−5000 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CA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we take the shock velocity to be the linewidth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~3 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𝑘𝑚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CA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a jet opening angle smaller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[6], we recover a power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p>
                    </m:sSup>
                    <m:r>
                      <a:rPr lang="en-CA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&lt;7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sup>
                    </m:sSup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𝑒𝑟𝑔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over a lifetime of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~5×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𝑦𝑒𝑎𝑟𝑠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unknown duty cycle poses challenges interpreting this result.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33F964-AB03-B598-D5E7-FFB8C4013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447" y="2843212"/>
                <a:ext cx="8855225" cy="4081374"/>
              </a:xfrm>
              <a:prstGeom prst="rect">
                <a:avLst/>
              </a:prstGeom>
              <a:blipFill>
                <a:blip r:embed="rId5"/>
                <a:stretch>
                  <a:fillRect l="-1719" t="-1858" r="-1719" b="-3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Top Corners Rounded 45">
            <a:extLst>
              <a:ext uri="{FF2B5EF4-FFF2-40B4-BE49-F238E27FC236}">
                <a16:creationId xmlns:a16="http://schemas.microsoft.com/office/drawing/2014/main" id="{8DD31A9A-76DF-949F-A947-E5D48AF687E4}"/>
              </a:ext>
            </a:extLst>
          </p:cNvPr>
          <p:cNvSpPr/>
          <p:nvPr/>
        </p:nvSpPr>
        <p:spPr>
          <a:xfrm rot="10800000">
            <a:off x="-1" y="-6201"/>
            <a:ext cx="30275213" cy="1725399"/>
          </a:xfrm>
          <a:prstGeom prst="round2SameRect">
            <a:avLst>
              <a:gd name="adj1" fmla="val 21683"/>
              <a:gd name="adj2" fmla="val 0"/>
            </a:avLst>
          </a:prstGeom>
          <a:solidFill>
            <a:srgbClr val="003C77"/>
          </a:solidFill>
          <a:ln>
            <a:solidFill>
              <a:srgbClr val="003C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33"/>
          </a:p>
        </p:txBody>
      </p:sp>
      <p:pic>
        <p:nvPicPr>
          <p:cNvPr id="51" name="Picture 50" hidden="1">
            <a:extLst>
              <a:ext uri="{FF2B5EF4-FFF2-40B4-BE49-F238E27FC236}">
                <a16:creationId xmlns:a16="http://schemas.microsoft.com/office/drawing/2014/main" id="{4729C9D0-43B8-98A9-23F6-9597026DD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02940" y="-3173064"/>
            <a:ext cx="11642292" cy="11642292"/>
          </a:xfrm>
          <a:prstGeom prst="rect">
            <a:avLst/>
          </a:prstGeom>
        </p:spPr>
      </p:pic>
      <p:pic>
        <p:nvPicPr>
          <p:cNvPr id="52" name="Picture 51" hidden="1">
            <a:extLst>
              <a:ext uri="{FF2B5EF4-FFF2-40B4-BE49-F238E27FC236}">
                <a16:creationId xmlns:a16="http://schemas.microsoft.com/office/drawing/2014/main" id="{6C62914A-8A30-D5A5-3110-C54CBE773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324" y="-282385"/>
            <a:ext cx="11651052" cy="11642292"/>
          </a:xfrm>
          <a:prstGeom prst="rect">
            <a:avLst/>
          </a:prstGeom>
        </p:spPr>
      </p:pic>
      <p:pic>
        <p:nvPicPr>
          <p:cNvPr id="53" name="Picture 52" hidden="1">
            <a:extLst>
              <a:ext uri="{FF2B5EF4-FFF2-40B4-BE49-F238E27FC236}">
                <a16:creationId xmlns:a16="http://schemas.microsoft.com/office/drawing/2014/main" id="{D0A33845-2251-590F-0A7D-F0A91C6F8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148" y="-9352848"/>
            <a:ext cx="11642292" cy="11642292"/>
          </a:xfrm>
          <a:prstGeom prst="rect">
            <a:avLst/>
          </a:prstGeom>
        </p:spPr>
      </p:pic>
      <p:pic>
        <p:nvPicPr>
          <p:cNvPr id="54" name="Picture 53" hidden="1">
            <a:extLst>
              <a:ext uri="{FF2B5EF4-FFF2-40B4-BE49-F238E27FC236}">
                <a16:creationId xmlns:a16="http://schemas.microsoft.com/office/drawing/2014/main" id="{C93562BB-2BED-78F0-9039-E741F4B81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835" y="-205131"/>
            <a:ext cx="11651052" cy="11642292"/>
          </a:xfrm>
          <a:prstGeom prst="rect">
            <a:avLst/>
          </a:prstGeom>
        </p:spPr>
      </p:pic>
      <p:sp>
        <p:nvSpPr>
          <p:cNvPr id="10" name="Text Box 123">
            <a:extLst>
              <a:ext uri="{FF2B5EF4-FFF2-40B4-BE49-F238E27FC236}">
                <a16:creationId xmlns:a16="http://schemas.microsoft.com/office/drawing/2014/main" id="{AEF17A20-839C-F748-336E-2DFA8AD9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242" y="562725"/>
            <a:ext cx="21400386" cy="118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93" tIns="63073" rIns="94593" bIns="63073" anchor="ctr" anchorCtr="0">
            <a:norm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 Bosch-Cabot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Alexandra Tetarenko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Erik Rosolowsky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Francesco Carotenuto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James Miller-Jones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David Russell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Stéphane Corbel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Thomas Russell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Gregory Sivakoff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Lethbridge, 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Alberta, 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INAF-Roma, 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Curtin University, 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NYU Abu Dhabi, 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Université Paris Cité, 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 Observatoire de Paris, </a:t>
            </a:r>
            <a:r>
              <a:rPr lang="en-CA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INAF-Palermo</a:t>
            </a:r>
          </a:p>
        </p:txBody>
      </p:sp>
      <p:sp>
        <p:nvSpPr>
          <p:cNvPr id="9" name="Text Box 122">
            <a:extLst>
              <a:ext uri="{FF2B5EF4-FFF2-40B4-BE49-F238E27FC236}">
                <a16:creationId xmlns:a16="http://schemas.microsoft.com/office/drawing/2014/main" id="{AA5B4655-F2A4-D5C5-4B6D-033598F4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696" y="-306660"/>
            <a:ext cx="23912416" cy="150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93" tIns="63073" rIns="94593" bIns="63073" anchor="ctr" anchorCtr="0">
            <a:no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ALMA observations reveal a jet-ISM interaction site near MAXI J1348-630</a:t>
            </a:r>
            <a:endParaRPr lang="en-CA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F0E6B18-2158-79B2-4DA7-06014091F274}"/>
              </a:ext>
            </a:extLst>
          </p:cNvPr>
          <p:cNvGrpSpPr/>
          <p:nvPr/>
        </p:nvGrpSpPr>
        <p:grpSpPr>
          <a:xfrm>
            <a:off x="21023584" y="12138495"/>
            <a:ext cx="9170575" cy="4420717"/>
            <a:chOff x="21024687" y="12228020"/>
            <a:chExt cx="9170575" cy="4420717"/>
          </a:xfrm>
        </p:grpSpPr>
        <p:sp>
          <p:nvSpPr>
            <p:cNvPr id="73" name="Rectangle: Rounded Corners 19">
              <a:extLst>
                <a:ext uri="{FF2B5EF4-FFF2-40B4-BE49-F238E27FC236}">
                  <a16:creationId xmlns:a16="http://schemas.microsoft.com/office/drawing/2014/main" id="{A54E067F-DBC7-3B47-6245-78BC607369C9}"/>
                </a:ext>
              </a:extLst>
            </p:cNvPr>
            <p:cNvSpPr/>
            <p:nvPr/>
          </p:nvSpPr>
          <p:spPr>
            <a:xfrm>
              <a:off x="21042176" y="12229137"/>
              <a:ext cx="9153086" cy="4413490"/>
            </a:xfrm>
            <a:prstGeom prst="roundRect">
              <a:avLst>
                <a:gd name="adj" fmla="val 11666"/>
              </a:avLst>
            </a:prstGeom>
            <a:solidFill>
              <a:schemeClr val="bg1"/>
            </a:solidFill>
            <a:ln w="127000"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74" name="Rectangle: Top Corners Rounded 45">
              <a:extLst>
                <a:ext uri="{FF2B5EF4-FFF2-40B4-BE49-F238E27FC236}">
                  <a16:creationId xmlns:a16="http://schemas.microsoft.com/office/drawing/2014/main" id="{928065D3-7CCD-2C49-A390-811F1F64EA3D}"/>
                </a:ext>
              </a:extLst>
            </p:cNvPr>
            <p:cNvSpPr/>
            <p:nvPr/>
          </p:nvSpPr>
          <p:spPr>
            <a:xfrm>
              <a:off x="21024687" y="12285528"/>
              <a:ext cx="9153086" cy="85384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3C77"/>
            </a:solidFill>
            <a:ln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6086AA5-C848-01B9-D5EE-1622F3C99226}"/>
                </a:ext>
              </a:extLst>
            </p:cNvPr>
            <p:cNvSpPr txBox="1"/>
            <p:nvPr/>
          </p:nvSpPr>
          <p:spPr>
            <a:xfrm>
              <a:off x="23860031" y="12228020"/>
              <a:ext cx="3551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Summary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5FD684-16C5-ACC0-C157-B0241C8FF820}"/>
                </a:ext>
              </a:extLst>
            </p:cNvPr>
            <p:cNvSpPr txBox="1"/>
            <p:nvPr/>
          </p:nvSpPr>
          <p:spPr>
            <a:xfrm>
              <a:off x="21108926" y="13109307"/>
              <a:ext cx="8901671" cy="3539430"/>
            </a:xfrm>
            <a:custGeom>
              <a:avLst/>
              <a:gdLst>
                <a:gd name="connsiteX0" fmla="*/ 0 w 4625481"/>
                <a:gd name="connsiteY0" fmla="*/ 0 h 3170099"/>
                <a:gd name="connsiteX1" fmla="*/ 4625481 w 4625481"/>
                <a:gd name="connsiteY1" fmla="*/ 0 h 3170099"/>
                <a:gd name="connsiteX2" fmla="*/ 4625481 w 4625481"/>
                <a:gd name="connsiteY2" fmla="*/ 3170099 h 3170099"/>
                <a:gd name="connsiteX3" fmla="*/ 0 w 4625481"/>
                <a:gd name="connsiteY3" fmla="*/ 3170099 h 3170099"/>
                <a:gd name="connsiteX4" fmla="*/ 0 w 4625481"/>
                <a:gd name="connsiteY4" fmla="*/ 0 h 3170099"/>
                <a:gd name="connsiteX0" fmla="*/ 0 w 4658138"/>
                <a:gd name="connsiteY0" fmla="*/ 0 h 4411071"/>
                <a:gd name="connsiteX1" fmla="*/ 4625481 w 4658138"/>
                <a:gd name="connsiteY1" fmla="*/ 0 h 4411071"/>
                <a:gd name="connsiteX2" fmla="*/ 4658138 w 4658138"/>
                <a:gd name="connsiteY2" fmla="*/ 4411071 h 4411071"/>
                <a:gd name="connsiteX3" fmla="*/ 0 w 4658138"/>
                <a:gd name="connsiteY3" fmla="*/ 3170099 h 4411071"/>
                <a:gd name="connsiteX4" fmla="*/ 0 w 4658138"/>
                <a:gd name="connsiteY4" fmla="*/ 0 h 4411071"/>
                <a:gd name="connsiteX0" fmla="*/ 0 w 4658138"/>
                <a:gd name="connsiteY0" fmla="*/ 0 h 4411071"/>
                <a:gd name="connsiteX1" fmla="*/ 4625481 w 4658138"/>
                <a:gd name="connsiteY1" fmla="*/ 0 h 4411071"/>
                <a:gd name="connsiteX2" fmla="*/ 4658138 w 4658138"/>
                <a:gd name="connsiteY2" fmla="*/ 4411071 h 4411071"/>
                <a:gd name="connsiteX3" fmla="*/ 65315 w 4658138"/>
                <a:gd name="connsiteY3" fmla="*/ 4215128 h 4411071"/>
                <a:gd name="connsiteX4" fmla="*/ 0 w 4658138"/>
                <a:gd name="connsiteY4" fmla="*/ 0 h 4411071"/>
                <a:gd name="connsiteX0" fmla="*/ 0 w 4625481"/>
                <a:gd name="connsiteY0" fmla="*/ 0 h 4280443"/>
                <a:gd name="connsiteX1" fmla="*/ 4625481 w 4625481"/>
                <a:gd name="connsiteY1" fmla="*/ 0 h 4280443"/>
                <a:gd name="connsiteX2" fmla="*/ 4625481 w 4625481"/>
                <a:gd name="connsiteY2" fmla="*/ 4280443 h 4280443"/>
                <a:gd name="connsiteX3" fmla="*/ 65315 w 4625481"/>
                <a:gd name="connsiteY3" fmla="*/ 4215128 h 4280443"/>
                <a:gd name="connsiteX4" fmla="*/ 0 w 4625481"/>
                <a:gd name="connsiteY4" fmla="*/ 0 h 428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5481" h="4280443">
                  <a:moveTo>
                    <a:pt x="0" y="0"/>
                  </a:moveTo>
                  <a:lnTo>
                    <a:pt x="4625481" y="0"/>
                  </a:lnTo>
                  <a:lnTo>
                    <a:pt x="4625481" y="4280443"/>
                  </a:lnTo>
                  <a:lnTo>
                    <a:pt x="65315" y="4215128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marL="397201" indent="-397201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bright molecular structure was found in the vicinity of MAXI J1348-630, a BHXB.</a:t>
              </a:r>
            </a:p>
            <a:p>
              <a:pPr marL="397201" indent="-397201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shape and spectral properties of the structure are consistent with a jet-ISM interaction.</a:t>
              </a:r>
            </a:p>
            <a:p>
              <a:pPr marL="397201" indent="-397201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Transient jets might have a significantly reduced feedback effect when compared to more persistent, compact  jets.</a:t>
              </a:r>
              <a:endParaRPr lang="en-US" sz="3200" dirty="0">
                <a:latin typeface="LM Roman 10" pitchFamily="2" charset="77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DE4A008-BAB9-C467-0D91-1856A87A1DD8}"/>
              </a:ext>
            </a:extLst>
          </p:cNvPr>
          <p:cNvGrpSpPr/>
          <p:nvPr/>
        </p:nvGrpSpPr>
        <p:grpSpPr>
          <a:xfrm>
            <a:off x="21049689" y="16725763"/>
            <a:ext cx="9157823" cy="3136475"/>
            <a:chOff x="21049689" y="16929055"/>
            <a:chExt cx="9157823" cy="3095531"/>
          </a:xfrm>
        </p:grpSpPr>
        <p:sp>
          <p:nvSpPr>
            <p:cNvPr id="60" name="Rectangle: Rounded Corners 19">
              <a:extLst>
                <a:ext uri="{FF2B5EF4-FFF2-40B4-BE49-F238E27FC236}">
                  <a16:creationId xmlns:a16="http://schemas.microsoft.com/office/drawing/2014/main" id="{5149971A-CAA6-F6C7-F3E2-C689AC2D5DED}"/>
                </a:ext>
              </a:extLst>
            </p:cNvPr>
            <p:cNvSpPr/>
            <p:nvPr/>
          </p:nvSpPr>
          <p:spPr>
            <a:xfrm>
              <a:off x="21049689" y="16965728"/>
              <a:ext cx="9153086" cy="3058858"/>
            </a:xfrm>
            <a:prstGeom prst="roundRect">
              <a:avLst>
                <a:gd name="adj" fmla="val 10853"/>
              </a:avLst>
            </a:prstGeom>
            <a:solidFill>
              <a:schemeClr val="bg1"/>
            </a:solidFill>
            <a:ln w="127000"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33" name="Rectangle: Top Corners Rounded 45">
              <a:extLst>
                <a:ext uri="{FF2B5EF4-FFF2-40B4-BE49-F238E27FC236}">
                  <a16:creationId xmlns:a16="http://schemas.microsoft.com/office/drawing/2014/main" id="{8F05FAD7-FDC7-C910-F26F-A21CF9E41143}"/>
                </a:ext>
              </a:extLst>
            </p:cNvPr>
            <p:cNvSpPr/>
            <p:nvPr/>
          </p:nvSpPr>
          <p:spPr>
            <a:xfrm>
              <a:off x="21054426" y="16975912"/>
              <a:ext cx="9153086" cy="7930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3C77"/>
            </a:solidFill>
            <a:ln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E8911-2D7B-F98F-86BA-DA92E24B2607}"/>
                </a:ext>
              </a:extLst>
            </p:cNvPr>
            <p:cNvSpPr txBox="1"/>
            <p:nvPr/>
          </p:nvSpPr>
          <p:spPr>
            <a:xfrm>
              <a:off x="21238242" y="17795019"/>
              <a:ext cx="8964533" cy="221743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/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[1] Gallo, E., et al., 2005, </a:t>
              </a:r>
              <a:r>
                <a:rPr lang="en-C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Nature,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436, 819-821.</a:t>
              </a:r>
            </a:p>
            <a:p>
              <a:pPr algn="just"/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[2] Sell, P. H., et al., 205, </a:t>
              </a:r>
              <a:r>
                <a:rPr lang="en-C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MNRAS,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446, 3579-3592.</a:t>
              </a:r>
            </a:p>
            <a:p>
              <a:pPr algn="just"/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[3] Motta, S. E., et al., 2025, </a:t>
              </a:r>
              <a:r>
                <a:rPr lang="en-C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A&amp;A,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696, A222.</a:t>
              </a:r>
            </a:p>
            <a:p>
              <a:pPr algn="just"/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[4] </a:t>
              </a:r>
              <a:r>
                <a:rPr lang="en-CA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Tetarenko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A. J., et al., 2020, </a:t>
              </a:r>
              <a:r>
                <a:rPr lang="en-C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MNRAS,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497, 3504-3524.</a:t>
              </a:r>
            </a:p>
            <a:p>
              <a:pPr algn="just"/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[5] Dubner, G. M., et al., 1998, </a:t>
              </a:r>
              <a:r>
                <a:rPr lang="en-CA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ApJ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116.4, 1842.</a:t>
              </a:r>
            </a:p>
            <a:p>
              <a:pPr algn="just"/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[6] Carotenuto, F.,  2022, </a:t>
              </a:r>
              <a:r>
                <a:rPr lang="en-C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MNRAS,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511, 4826-4841.</a:t>
              </a:r>
            </a:p>
            <a:p>
              <a:pPr algn="just"/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[7] Van der Tak, F. F. S., et al., 2007, </a:t>
              </a:r>
              <a:r>
                <a:rPr lang="en-C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A&amp;A,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468, 627-635.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D0BB75D-A6F2-5568-0E17-6FCE978518B9}"/>
                </a:ext>
              </a:extLst>
            </p:cNvPr>
            <p:cNvSpPr txBox="1"/>
            <p:nvPr/>
          </p:nvSpPr>
          <p:spPr>
            <a:xfrm>
              <a:off x="24229998" y="16929055"/>
              <a:ext cx="2887573" cy="75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References</a:t>
              </a:r>
            </a:p>
          </p:txBody>
        </p:sp>
      </p:grpSp>
      <p:pic>
        <p:nvPicPr>
          <p:cNvPr id="17" name="Picture 16" descr="A person standing on a path with trees in the background&#10;&#10;AI-generated content may be incorrect.">
            <a:extLst>
              <a:ext uri="{FF2B5EF4-FFF2-40B4-BE49-F238E27FC236}">
                <a16:creationId xmlns:a16="http://schemas.microsoft.com/office/drawing/2014/main" id="{10D017F7-F87C-8EF3-0577-2BFD816F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1" t="15541" r="32270" b="32448"/>
          <a:stretch>
            <a:fillRect/>
          </a:stretch>
        </p:blipFill>
        <p:spPr>
          <a:xfrm>
            <a:off x="26639965" y="45470"/>
            <a:ext cx="1642615" cy="165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F1AEB7A3-A10B-EDB4-6A8E-CE35ADDE98D1}"/>
              </a:ext>
            </a:extLst>
          </p:cNvPr>
          <p:cNvGrpSpPr/>
          <p:nvPr/>
        </p:nvGrpSpPr>
        <p:grpSpPr>
          <a:xfrm>
            <a:off x="144721" y="12825980"/>
            <a:ext cx="9185555" cy="8452388"/>
            <a:chOff x="177995" y="12071866"/>
            <a:chExt cx="9570544" cy="9109610"/>
          </a:xfrm>
        </p:grpSpPr>
        <p:sp>
          <p:nvSpPr>
            <p:cNvPr id="23" name="Text Box 123">
              <a:extLst>
                <a:ext uri="{FF2B5EF4-FFF2-40B4-BE49-F238E27FC236}">
                  <a16:creationId xmlns:a16="http://schemas.microsoft.com/office/drawing/2014/main" id="{BB53425E-BB02-C055-B334-D558A2EF5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505" y="13519384"/>
              <a:ext cx="4197400" cy="1028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593" tIns="63073" rIns="94593" bIns="63073" anchor="ctr" anchorCtr="0">
              <a:normAutofit/>
            </a:bodyPr>
            <a:lstStyle>
              <a:lvl1pPr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3725" dirty="0">
                  <a:solidFill>
                    <a:schemeClr val="bg1"/>
                  </a:solidFill>
                  <a:latin typeface="LM Roman 10" pitchFamily="2" charset="77"/>
                </a:rPr>
                <a:t>2022</a:t>
              </a:r>
              <a:endParaRPr lang="en-US" sz="3725" baseline="30000" dirty="0">
                <a:solidFill>
                  <a:schemeClr val="bg1"/>
                </a:solidFill>
                <a:latin typeface="LM Roman 10" pitchFamily="2" charset="77"/>
              </a:endParaRPr>
            </a:p>
          </p:txBody>
        </p:sp>
        <p:sp>
          <p:nvSpPr>
            <p:cNvPr id="32" name="Rectangle: Rounded Corners 19">
              <a:extLst>
                <a:ext uri="{FF2B5EF4-FFF2-40B4-BE49-F238E27FC236}">
                  <a16:creationId xmlns:a16="http://schemas.microsoft.com/office/drawing/2014/main" id="{198671A1-6162-2FDF-D700-CC01B6668EEA}"/>
                </a:ext>
              </a:extLst>
            </p:cNvPr>
            <p:cNvSpPr/>
            <p:nvPr/>
          </p:nvSpPr>
          <p:spPr>
            <a:xfrm>
              <a:off x="177995" y="12071866"/>
              <a:ext cx="9570544" cy="9109610"/>
            </a:xfrm>
            <a:prstGeom prst="roundRect">
              <a:avLst>
                <a:gd name="adj" fmla="val 7473"/>
              </a:avLst>
            </a:prstGeom>
            <a:solidFill>
              <a:schemeClr val="bg1"/>
            </a:solidFill>
            <a:ln w="127000"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19" name="Rectangle: Top Corners Rounded 45">
              <a:extLst>
                <a:ext uri="{FF2B5EF4-FFF2-40B4-BE49-F238E27FC236}">
                  <a16:creationId xmlns:a16="http://schemas.microsoft.com/office/drawing/2014/main" id="{E43ABB90-4460-B6B5-FC3C-9C4DEEECC1EF}"/>
                </a:ext>
              </a:extLst>
            </p:cNvPr>
            <p:cNvSpPr/>
            <p:nvPr/>
          </p:nvSpPr>
          <p:spPr>
            <a:xfrm>
              <a:off x="237935" y="12076740"/>
              <a:ext cx="9510604" cy="1090749"/>
            </a:xfrm>
            <a:prstGeom prst="round2SameRect">
              <a:avLst>
                <a:gd name="adj1" fmla="val 36911"/>
                <a:gd name="adj2" fmla="val 0"/>
              </a:avLst>
            </a:prstGeom>
            <a:solidFill>
              <a:srgbClr val="003C77"/>
            </a:solidFill>
            <a:ln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F5B33D-368C-074B-22F2-8CDE27C8C637}"/>
                </a:ext>
              </a:extLst>
            </p:cNvPr>
            <p:cNvSpPr txBox="1"/>
            <p:nvPr/>
          </p:nvSpPr>
          <p:spPr>
            <a:xfrm>
              <a:off x="2673094" y="12194657"/>
              <a:ext cx="4456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MAXI J1348-630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9FD47F9-6A1F-9878-7641-08F27951ECD0}"/>
                </a:ext>
              </a:extLst>
            </p:cNvPr>
            <p:cNvSpPr txBox="1"/>
            <p:nvPr/>
          </p:nvSpPr>
          <p:spPr>
            <a:xfrm>
              <a:off x="346176" y="13215293"/>
              <a:ext cx="9138749" cy="381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MAXI J1348-630 is a BHXB observed to launch transient ejecta. These ejecta appeared to decelerate as they travelled away from the source, hinting at a possible cavity structure in the surrounding ISM [6]. In this work, we present ALMA observations to map molecular line emission in the region and search for evidence of jet-ISM interactions.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242CFBA-91A4-FBB4-E5E6-76B9EDD0739C}"/>
                </a:ext>
              </a:extLst>
            </p:cNvPr>
            <p:cNvSpPr txBox="1"/>
            <p:nvPr/>
          </p:nvSpPr>
          <p:spPr>
            <a:xfrm>
              <a:off x="253309" y="19861040"/>
              <a:ext cx="9444078" cy="10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2- </a:t>
              </a:r>
              <a:r>
                <a:rPr lang="en-US" sz="276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Motion of the ejecta through a cavity carved in the ISM near MAXI J1348-630 [6].</a:t>
              </a:r>
            </a:p>
          </p:txBody>
        </p:sp>
        <p:pic>
          <p:nvPicPr>
            <p:cNvPr id="44" name="Picture 43" descr="A diagram of a blue circle with black dots and a black dot&#10;&#10;AI-generated content may be incorrect.">
              <a:extLst>
                <a:ext uri="{FF2B5EF4-FFF2-40B4-BE49-F238E27FC236}">
                  <a16:creationId xmlns:a16="http://schemas.microsoft.com/office/drawing/2014/main" id="{BD9376CC-9DB4-BC01-4713-45076D1B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1" b="8990"/>
            <a:stretch>
              <a:fillRect/>
            </a:stretch>
          </p:blipFill>
          <p:spPr>
            <a:xfrm>
              <a:off x="323869" y="17001296"/>
              <a:ext cx="9028939" cy="2908516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CBDE809-BD14-D381-8766-CEA343C7E5BB}"/>
              </a:ext>
            </a:extLst>
          </p:cNvPr>
          <p:cNvSpPr txBox="1"/>
          <p:nvPr/>
        </p:nvSpPr>
        <p:spPr>
          <a:xfrm>
            <a:off x="11557137" y="1841078"/>
            <a:ext cx="7814462" cy="72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 </a:t>
            </a:r>
            <a:r>
              <a:rPr lang="en-US" sz="4138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1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CO(J=1-0) observations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177B937-98B5-7B10-815F-69769EC69A1B}"/>
              </a:ext>
            </a:extLst>
          </p:cNvPr>
          <p:cNvGrpSpPr/>
          <p:nvPr/>
        </p:nvGrpSpPr>
        <p:grpSpPr>
          <a:xfrm>
            <a:off x="9582318" y="14794985"/>
            <a:ext cx="11235990" cy="6406515"/>
            <a:chOff x="9993946" y="13053775"/>
            <a:chExt cx="10825263" cy="6768699"/>
          </a:xfrm>
        </p:grpSpPr>
        <p:sp>
          <p:nvSpPr>
            <p:cNvPr id="34" name="Rectangle: Top Corners Rounded 45">
              <a:extLst>
                <a:ext uri="{FF2B5EF4-FFF2-40B4-BE49-F238E27FC236}">
                  <a16:creationId xmlns:a16="http://schemas.microsoft.com/office/drawing/2014/main" id="{70219149-89CD-70BA-907E-5FD12D499D00}"/>
                </a:ext>
              </a:extLst>
            </p:cNvPr>
            <p:cNvSpPr/>
            <p:nvPr/>
          </p:nvSpPr>
          <p:spPr>
            <a:xfrm>
              <a:off x="9993946" y="13053775"/>
              <a:ext cx="10825263" cy="85422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3C77"/>
            </a:solidFill>
            <a:ln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FE294C-4FF6-8DEA-73EE-A3139F342915}"/>
                </a:ext>
              </a:extLst>
            </p:cNvPr>
            <p:cNvSpPr txBox="1"/>
            <p:nvPr/>
          </p:nvSpPr>
          <p:spPr>
            <a:xfrm>
              <a:off x="11920588" y="13112335"/>
              <a:ext cx="7586600" cy="81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Evidence of a jet-ISM interaction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0B0C9B0-AFC3-DB5A-6E18-DB4EF8E8BEAC}"/>
                </a:ext>
              </a:extLst>
            </p:cNvPr>
            <p:cNvSpPr txBox="1"/>
            <p:nvPr/>
          </p:nvSpPr>
          <p:spPr>
            <a:xfrm>
              <a:off x="9996304" y="14001818"/>
              <a:ext cx="10611609" cy="582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ranges of the observed emission lines fall within the range expected for the source’s distance.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structure is inconsistent with a supernova remnant.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Bright sites of emission are aligned with the jet axis.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Emission found at the region where the ejecta were observed decelerating in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MeerKAT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radio observations [6].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Spectral Features A and B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show gas moving at different velocities, pointing towards a collisional interaction potentially fueled by jet impacts.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shifts between spectral feature peaks at 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Regions 2 and 3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could indicate material being deflected at the cavity wall.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17C4DA-0A7D-68A5-1B47-EE0ED9A541FF}"/>
              </a:ext>
            </a:extLst>
          </p:cNvPr>
          <p:cNvGrpSpPr/>
          <p:nvPr/>
        </p:nvGrpSpPr>
        <p:grpSpPr>
          <a:xfrm>
            <a:off x="28227822" y="31589"/>
            <a:ext cx="1992632" cy="1992632"/>
            <a:chOff x="28356100" y="180743"/>
            <a:chExt cx="1992632" cy="1992632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B634FAC-D26E-6E61-0A33-7FA98F9217B2}"/>
                </a:ext>
              </a:extLst>
            </p:cNvPr>
            <p:cNvSpPr/>
            <p:nvPr/>
          </p:nvSpPr>
          <p:spPr>
            <a:xfrm>
              <a:off x="29059852" y="903413"/>
              <a:ext cx="585129" cy="553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A yellow logo with black text&#10;&#10;AI-generated content may be incorrect.">
              <a:extLst>
                <a:ext uri="{FF2B5EF4-FFF2-40B4-BE49-F238E27FC236}">
                  <a16:creationId xmlns:a16="http://schemas.microsoft.com/office/drawing/2014/main" id="{B314ED73-2539-2EF7-EA4F-7510A5BFC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6100" y="180743"/>
              <a:ext cx="1992632" cy="1992632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8618C5C-3094-5634-6825-52B5ABCC6688}"/>
              </a:ext>
            </a:extLst>
          </p:cNvPr>
          <p:cNvGrpSpPr/>
          <p:nvPr/>
        </p:nvGrpSpPr>
        <p:grpSpPr>
          <a:xfrm>
            <a:off x="183232" y="1907878"/>
            <a:ext cx="9229430" cy="10695483"/>
            <a:chOff x="125304" y="1922805"/>
            <a:chExt cx="9656282" cy="9785622"/>
          </a:xfrm>
        </p:grpSpPr>
        <p:sp>
          <p:nvSpPr>
            <p:cNvPr id="29" name="Rectangle: Rounded Corners 19">
              <a:extLst>
                <a:ext uri="{FF2B5EF4-FFF2-40B4-BE49-F238E27FC236}">
                  <a16:creationId xmlns:a16="http://schemas.microsoft.com/office/drawing/2014/main" id="{3BD3C3F7-FBED-7A5A-2026-1D30061C41CE}"/>
                </a:ext>
              </a:extLst>
            </p:cNvPr>
            <p:cNvSpPr/>
            <p:nvPr/>
          </p:nvSpPr>
          <p:spPr>
            <a:xfrm>
              <a:off x="125304" y="1922805"/>
              <a:ext cx="9615989" cy="9785622"/>
            </a:xfrm>
            <a:prstGeom prst="roundRect">
              <a:avLst>
                <a:gd name="adj" fmla="val 8802"/>
              </a:avLst>
            </a:prstGeom>
            <a:solidFill>
              <a:schemeClr val="bg1"/>
            </a:solidFill>
            <a:ln w="127000"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956ECDC-F3FF-CCE1-1524-9A8D6183DBF0}"/>
                </a:ext>
              </a:extLst>
            </p:cNvPr>
            <p:cNvSpPr txBox="1"/>
            <p:nvPr/>
          </p:nvSpPr>
          <p:spPr>
            <a:xfrm>
              <a:off x="277692" y="2771344"/>
              <a:ext cx="9120375" cy="458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When Black Hole X-ray binary (BHXB) jets interact with the Interstellar Medium (ISM), they can give rise to structures that can be used as calorimeters to measure jet energetics [1,2,3].</a:t>
              </a:r>
            </a:p>
            <a:p>
              <a:pPr algn="just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Combining calorimetry with established astrochemistry techniques allows us to more efficiently find and measure the ISM properties of such structures, leading to more accurate jet power measurements [4].</a:t>
              </a:r>
            </a:p>
          </p:txBody>
        </p:sp>
        <p:pic>
          <p:nvPicPr>
            <p:cNvPr id="24" name="Picture 23" descr="A collage of images of a large number of objects&#10;&#10;AI-generated content may be incorrect.">
              <a:extLst>
                <a:ext uri="{FF2B5EF4-FFF2-40B4-BE49-F238E27FC236}">
                  <a16:creationId xmlns:a16="http://schemas.microsoft.com/office/drawing/2014/main" id="{89ACC7A7-280D-6407-F39D-587100D77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81" r="6135"/>
            <a:stretch>
              <a:fillRect/>
            </a:stretch>
          </p:blipFill>
          <p:spPr>
            <a:xfrm>
              <a:off x="358103" y="7382925"/>
              <a:ext cx="9124115" cy="350762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6D1F38-3D48-F421-31BE-66172C807717}"/>
                </a:ext>
              </a:extLst>
            </p:cNvPr>
            <p:cNvSpPr txBox="1"/>
            <p:nvPr/>
          </p:nvSpPr>
          <p:spPr>
            <a:xfrm>
              <a:off x="231398" y="10863445"/>
              <a:ext cx="9550188" cy="47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1 - </a:t>
              </a:r>
              <a:r>
                <a:rPr lang="en-US" sz="276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Jet-ISM interaction structures around BHXBs [1,5].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618F29-4AEF-4AA2-7790-04D3C865D8D8}"/>
                </a:ext>
              </a:extLst>
            </p:cNvPr>
            <p:cNvSpPr txBox="1"/>
            <p:nvPr/>
          </p:nvSpPr>
          <p:spPr>
            <a:xfrm>
              <a:off x="461570" y="10502842"/>
              <a:ext cx="385350" cy="3379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D43AD3-F511-DECA-6887-5F4AEF00F2F6}"/>
                </a:ext>
              </a:extLst>
            </p:cNvPr>
            <p:cNvSpPr txBox="1"/>
            <p:nvPr/>
          </p:nvSpPr>
          <p:spPr>
            <a:xfrm>
              <a:off x="6335808" y="10506737"/>
              <a:ext cx="385350" cy="3379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5" name="Table 84">
                <a:extLst>
                  <a:ext uri="{FF2B5EF4-FFF2-40B4-BE49-F238E27FC236}">
                    <a16:creationId xmlns:a16="http://schemas.microsoft.com/office/drawing/2014/main" id="{BB6C1EB8-8837-7B9C-59FE-DB7A1ED4FC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753686"/>
                  </p:ext>
                </p:extLst>
              </p:nvPr>
            </p:nvGraphicFramePr>
            <p:xfrm>
              <a:off x="21286526" y="6905282"/>
              <a:ext cx="8716831" cy="4296899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{8FD4443E-F989-4FC4-A0C8-D5A2AF1F390B}</a:tableStyleId>
                  </a:tblPr>
                  <a:tblGrid>
                    <a:gridCol w="2602945">
                      <a:extLst>
                        <a:ext uri="{9D8B030D-6E8A-4147-A177-3AD203B41FA5}">
                          <a16:colId xmlns:a16="http://schemas.microsoft.com/office/drawing/2014/main" val="1035173557"/>
                        </a:ext>
                      </a:extLst>
                    </a:gridCol>
                    <a:gridCol w="4745420">
                      <a:extLst>
                        <a:ext uri="{9D8B030D-6E8A-4147-A177-3AD203B41FA5}">
                          <a16:colId xmlns:a16="http://schemas.microsoft.com/office/drawing/2014/main" val="1778859234"/>
                        </a:ext>
                      </a:extLst>
                    </a:gridCol>
                    <a:gridCol w="1368466">
                      <a:extLst>
                        <a:ext uri="{9D8B030D-6E8A-4147-A177-3AD203B41FA5}">
                          <a16:colId xmlns:a16="http://schemas.microsoft.com/office/drawing/2014/main" val="2574142005"/>
                        </a:ext>
                      </a:extLst>
                    </a:gridCol>
                  </a:tblGrid>
                  <a:tr h="912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3C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3200" b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CA" sz="3200" b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3C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Ref.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3C7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097884"/>
                      </a:ext>
                    </a:extLst>
                  </a:tr>
                  <a:tr h="846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Cygnus X-1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8511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  <m: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erg s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238680"/>
                      </a:ext>
                    </a:extLst>
                  </a:tr>
                  <a:tr h="846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GRS 1915+105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  <m: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sup>
                              </m:sSup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−1.5×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erg s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4212719"/>
                      </a:ext>
                    </a:extLst>
                  </a:tr>
                  <a:tr h="846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GRS 1758-258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8511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(1.1−5.7)</m:t>
                              </m:r>
                              <m: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erg s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[4]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872999"/>
                      </a:ext>
                    </a:extLst>
                  </a:tr>
                  <a:tr h="846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1E 1740.7-2492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8511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(0.7−3.5)</m:t>
                              </m:r>
                              <m: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CA" sz="2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CA" sz="28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erg s</a:t>
                          </a:r>
                          <a:r>
                            <a:rPr lang="en-US" sz="28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[4]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1453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5" name="Table 84">
                <a:extLst>
                  <a:ext uri="{FF2B5EF4-FFF2-40B4-BE49-F238E27FC236}">
                    <a16:creationId xmlns:a16="http://schemas.microsoft.com/office/drawing/2014/main" id="{BB6C1EB8-8837-7B9C-59FE-DB7A1ED4FC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753686"/>
                  </p:ext>
                </p:extLst>
              </p:nvPr>
            </p:nvGraphicFramePr>
            <p:xfrm>
              <a:off x="21286526" y="6905282"/>
              <a:ext cx="8716831" cy="4296899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{8FD4443E-F989-4FC4-A0C8-D5A2AF1F390B}</a:tableStyleId>
                  </a:tblPr>
                  <a:tblGrid>
                    <a:gridCol w="2602945">
                      <a:extLst>
                        <a:ext uri="{9D8B030D-6E8A-4147-A177-3AD203B41FA5}">
                          <a16:colId xmlns:a16="http://schemas.microsoft.com/office/drawing/2014/main" val="1035173557"/>
                        </a:ext>
                      </a:extLst>
                    </a:gridCol>
                    <a:gridCol w="4745420">
                      <a:extLst>
                        <a:ext uri="{9D8B030D-6E8A-4147-A177-3AD203B41FA5}">
                          <a16:colId xmlns:a16="http://schemas.microsoft.com/office/drawing/2014/main" val="1778859234"/>
                        </a:ext>
                      </a:extLst>
                    </a:gridCol>
                    <a:gridCol w="1368466">
                      <a:extLst>
                        <a:ext uri="{9D8B030D-6E8A-4147-A177-3AD203B41FA5}">
                          <a16:colId xmlns:a16="http://schemas.microsoft.com/office/drawing/2014/main" val="2574142005"/>
                        </a:ext>
                      </a:extLst>
                    </a:gridCol>
                  </a:tblGrid>
                  <a:tr h="912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3C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55080" t="-8333" r="-29144" b="-3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Ref.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3C7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097884"/>
                      </a:ext>
                    </a:extLst>
                  </a:tr>
                  <a:tr h="846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Cygnus X-1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55080" t="-116418" r="-29144" b="-3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238680"/>
                      </a:ext>
                    </a:extLst>
                  </a:tr>
                  <a:tr h="846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GRS 1915+105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55080" t="-216418" r="-29144" b="-2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4212719"/>
                      </a:ext>
                    </a:extLst>
                  </a:tr>
                  <a:tr h="846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GRS 1758-258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55080" t="-316418" r="-29144" b="-1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[4]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872999"/>
                      </a:ext>
                    </a:extLst>
                  </a:tr>
                  <a:tr h="846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1E 1740.7-2492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55080" t="-416418" r="-29144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[4]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E8AB4">
                            <a:alpha val="449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1453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AA85731-27E7-99F5-D31C-6F8F00D3C27B}"/>
              </a:ext>
            </a:extLst>
          </p:cNvPr>
          <p:cNvSpPr txBox="1"/>
          <p:nvPr/>
        </p:nvSpPr>
        <p:spPr>
          <a:xfrm>
            <a:off x="22304585" y="11186222"/>
            <a:ext cx="684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1 - </a:t>
            </a:r>
            <a:r>
              <a:rPr lang="en-US" sz="2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BHXB calorimetry measurements.</a:t>
            </a:r>
          </a:p>
        </p:txBody>
      </p:sp>
      <p:sp>
        <p:nvSpPr>
          <p:cNvPr id="16" name="Rectangle: Top Corners Rounded 45">
            <a:extLst>
              <a:ext uri="{FF2B5EF4-FFF2-40B4-BE49-F238E27FC236}">
                <a16:creationId xmlns:a16="http://schemas.microsoft.com/office/drawing/2014/main" id="{9159A848-32CE-2E51-FADC-CE43758389AD}"/>
              </a:ext>
            </a:extLst>
          </p:cNvPr>
          <p:cNvSpPr/>
          <p:nvPr/>
        </p:nvSpPr>
        <p:spPr>
          <a:xfrm>
            <a:off x="144720" y="1828609"/>
            <a:ext cx="9277885" cy="101460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C77"/>
          </a:solidFill>
          <a:ln>
            <a:solidFill>
              <a:srgbClr val="003C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33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5D7D5-8605-089C-6775-0AA0EB91A20F}"/>
              </a:ext>
            </a:extLst>
          </p:cNvPr>
          <p:cNvSpPr txBox="1"/>
          <p:nvPr/>
        </p:nvSpPr>
        <p:spPr>
          <a:xfrm>
            <a:off x="2007641" y="1946256"/>
            <a:ext cx="5191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CB89D-A990-F7A9-CE4A-FCB66CC92F8E}"/>
              </a:ext>
            </a:extLst>
          </p:cNvPr>
          <p:cNvSpPr txBox="1"/>
          <p:nvPr/>
        </p:nvSpPr>
        <p:spPr>
          <a:xfrm>
            <a:off x="16173807" y="3845139"/>
            <a:ext cx="188753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displaced material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BE319B-2B62-A82E-047A-2B691CF3357C}"/>
              </a:ext>
            </a:extLst>
          </p:cNvPr>
          <p:cNvSpPr txBox="1"/>
          <p:nvPr/>
        </p:nvSpPr>
        <p:spPr>
          <a:xfrm>
            <a:off x="16636013" y="6724179"/>
            <a:ext cx="188753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Receding jet impact site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E44D34-D039-5F5F-7E5F-375050FAB32F}"/>
              </a:ext>
            </a:extLst>
          </p:cNvPr>
          <p:cNvSpPr txBox="1"/>
          <p:nvPr/>
        </p:nvSpPr>
        <p:spPr>
          <a:xfrm>
            <a:off x="12336345" y="3844574"/>
            <a:ext cx="23391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Approaching jet impact site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ED589F-C498-5D9D-E7FC-7BFBA79FAFC6}"/>
              </a:ext>
            </a:extLst>
          </p:cNvPr>
          <p:cNvSpPr txBox="1"/>
          <p:nvPr/>
        </p:nvSpPr>
        <p:spPr>
          <a:xfrm>
            <a:off x="14889084" y="7532696"/>
            <a:ext cx="18875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 boundary</a:t>
            </a:r>
          </a:p>
        </p:txBody>
      </p:sp>
      <p:pic>
        <p:nvPicPr>
          <p:cNvPr id="8" name="Picture 7" descr="A logo with white text&#10;&#10;AI-generated content may be incorrect.">
            <a:extLst>
              <a:ext uri="{FF2B5EF4-FFF2-40B4-BE49-F238E27FC236}">
                <a16:creationId xmlns:a16="http://schemas.microsoft.com/office/drawing/2014/main" id="{63A8DD8F-8C06-5ED0-1AF0-214C5DC336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02" y="-133316"/>
            <a:ext cx="4683760" cy="187769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8739229-B76F-A3A4-7B78-AB0BC765AF78}"/>
              </a:ext>
            </a:extLst>
          </p:cNvPr>
          <p:cNvGrpSpPr/>
          <p:nvPr/>
        </p:nvGrpSpPr>
        <p:grpSpPr>
          <a:xfrm>
            <a:off x="20847787" y="19994894"/>
            <a:ext cx="9308583" cy="1206386"/>
            <a:chOff x="20894192" y="20028062"/>
            <a:chExt cx="9308583" cy="1206386"/>
          </a:xfrm>
        </p:grpSpPr>
        <p:sp>
          <p:nvSpPr>
            <p:cNvPr id="11" name="Rectangle: Rounded Corners 19">
              <a:extLst>
                <a:ext uri="{FF2B5EF4-FFF2-40B4-BE49-F238E27FC236}">
                  <a16:creationId xmlns:a16="http://schemas.microsoft.com/office/drawing/2014/main" id="{9C5B8C37-2116-B06A-9835-8EC575E7A13C}"/>
                </a:ext>
              </a:extLst>
            </p:cNvPr>
            <p:cNvSpPr/>
            <p:nvPr/>
          </p:nvSpPr>
          <p:spPr>
            <a:xfrm>
              <a:off x="21062701" y="20064412"/>
              <a:ext cx="9140074" cy="1170036"/>
            </a:xfrm>
            <a:prstGeom prst="roundRect">
              <a:avLst>
                <a:gd name="adj" fmla="val 24844"/>
              </a:avLst>
            </a:prstGeom>
            <a:solidFill>
              <a:schemeClr val="bg1"/>
            </a:solidFill>
            <a:ln w="127000"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4" name="Rectangle: Top Corners Rounded 45">
              <a:extLst>
                <a:ext uri="{FF2B5EF4-FFF2-40B4-BE49-F238E27FC236}">
                  <a16:creationId xmlns:a16="http://schemas.microsoft.com/office/drawing/2014/main" id="{7275B1D2-0A4D-ADE2-64DE-76A8B0E97008}"/>
                </a:ext>
              </a:extLst>
            </p:cNvPr>
            <p:cNvSpPr/>
            <p:nvPr/>
          </p:nvSpPr>
          <p:spPr>
            <a:xfrm rot="5400000">
              <a:off x="22595489" y="18495274"/>
              <a:ext cx="1170034" cy="4235609"/>
            </a:xfrm>
            <a:prstGeom prst="round2SameRect">
              <a:avLst>
                <a:gd name="adj1" fmla="val 0"/>
                <a:gd name="adj2" fmla="val 26248"/>
              </a:avLst>
            </a:prstGeom>
            <a:solidFill>
              <a:srgbClr val="003C77"/>
            </a:solidFill>
            <a:ln>
              <a:solidFill>
                <a:srgbClr val="003C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33" dirty="0"/>
            </a:p>
          </p:txBody>
        </p:sp>
        <p:sp>
          <p:nvSpPr>
            <p:cNvPr id="13" name="Text Box 123">
              <a:extLst>
                <a:ext uri="{FF2B5EF4-FFF2-40B4-BE49-F238E27FC236}">
                  <a16:creationId xmlns:a16="http://schemas.microsoft.com/office/drawing/2014/main" id="{7D240D87-F09D-0DA2-D237-4E80E1CFA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4192" y="20284551"/>
              <a:ext cx="4524351" cy="685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593" tIns="63073" rIns="94593" bIns="63073" anchor="ctr" anchorCtr="0">
              <a:noAutofit/>
            </a:bodyPr>
            <a:lstStyle>
              <a:lvl1pPr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Acknowledgments</a:t>
              </a:r>
              <a:endParaRPr 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Gallery – National Radio Astronomy Observatory">
              <a:extLst>
                <a:ext uri="{FF2B5EF4-FFF2-40B4-BE49-F238E27FC236}">
                  <a16:creationId xmlns:a16="http://schemas.microsoft.com/office/drawing/2014/main" id="{F4A29C7B-0C81-4752-11C1-011AAA54B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5634" y="20233166"/>
              <a:ext cx="903351" cy="90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Natural Sciences and Engineering Research Council - Wikipedia">
              <a:extLst>
                <a:ext uri="{FF2B5EF4-FFF2-40B4-BE49-F238E27FC236}">
                  <a16:creationId xmlns:a16="http://schemas.microsoft.com/office/drawing/2014/main" id="{45B1333C-64E3-0E19-2F37-DBE75FB65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0933" y="20331160"/>
              <a:ext cx="1507178" cy="639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ADAD087-30AE-CA51-65B3-882C9D5F4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922" y="20284551"/>
              <a:ext cx="1409539" cy="942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92C287D-60A4-20CB-EAC8-AE3834B589E2}"/>
              </a:ext>
            </a:extLst>
          </p:cNvPr>
          <p:cNvSpPr txBox="1"/>
          <p:nvPr/>
        </p:nvSpPr>
        <p:spPr>
          <a:xfrm>
            <a:off x="10343649" y="13078160"/>
            <a:ext cx="415322" cy="808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F5AE7E-276D-E3C1-2300-D4EEBD3FCFF8}"/>
              </a:ext>
            </a:extLst>
          </p:cNvPr>
          <p:cNvSpPr txBox="1"/>
          <p:nvPr/>
        </p:nvSpPr>
        <p:spPr>
          <a:xfrm rot="16200000">
            <a:off x="10142043" y="12318235"/>
            <a:ext cx="8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T(K)</a:t>
            </a:r>
          </a:p>
        </p:txBody>
      </p:sp>
    </p:spTree>
    <p:extLst>
      <p:ext uri="{BB962C8B-B14F-4D97-AF65-F5344CB8AC3E}">
        <p14:creationId xmlns:p14="http://schemas.microsoft.com/office/powerpoint/2010/main" val="166248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291c89-0fd5-464d-9fe3-6cd1adcd4a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E45316D71C4498AF2ADFD3F1CE9C9" ma:contentTypeVersion="15" ma:contentTypeDescription="Create a new document." ma:contentTypeScope="" ma:versionID="2ef434c11751688b403378697dca851c">
  <xsd:schema xmlns:xsd="http://www.w3.org/2001/XMLSchema" xmlns:xs="http://www.w3.org/2001/XMLSchema" xmlns:p="http://schemas.microsoft.com/office/2006/metadata/properties" xmlns:ns3="cb291c89-0fd5-464d-9fe3-6cd1adcd4a85" xmlns:ns4="27a6953e-3028-421b-9af2-725daafa9045" targetNamespace="http://schemas.microsoft.com/office/2006/metadata/properties" ma:root="true" ma:fieldsID="fe4ad192fe3a99858b71dbf7f548c18e" ns3:_="" ns4:_="">
    <xsd:import namespace="cb291c89-0fd5-464d-9fe3-6cd1adcd4a85"/>
    <xsd:import namespace="27a6953e-3028-421b-9af2-725daafa90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91c89-0fd5-464d-9fe3-6cd1adcd4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6953e-3028-421b-9af2-725daafa9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ED6199-6935-4517-9D9A-CC399BF214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8EC065-9032-48A8-872D-22D15CB8D349}">
  <ds:schemaRefs>
    <ds:schemaRef ds:uri="http://www.w3.org/XML/1998/namespace"/>
    <ds:schemaRef ds:uri="cb291c89-0fd5-464d-9fe3-6cd1adcd4a8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7a6953e-3028-421b-9af2-725daafa904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8EEF68-31F4-4DED-B9E1-2C065AA0B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91c89-0fd5-464d-9fe3-6cd1adcd4a85"/>
    <ds:schemaRef ds:uri="27a6953e-3028-421b-9af2-725daafa9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29042</TotalTime>
  <Words>706</Words>
  <Application>Microsoft Macintosh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LM Roman 10</vt:lpstr>
      <vt:lpstr>Times New Roman</vt:lpstr>
      <vt:lpstr>Office 2013 - 2022 Theme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36x48 Tri-Fold</dc:title>
  <dc:creator>Jay Larson</dc:creator>
  <dc:description>Quality poster printing
www.genigraphics.com
1-800-790-4001</dc:description>
  <cp:lastModifiedBy>Bosch Cabot, Pau</cp:lastModifiedBy>
  <cp:revision>221</cp:revision>
  <cp:lastPrinted>2013-02-12T02:21:55Z</cp:lastPrinted>
  <dcterms:created xsi:type="dcterms:W3CDTF">2013-02-10T21:14:48Z</dcterms:created>
  <dcterms:modified xsi:type="dcterms:W3CDTF">2025-09-09T22:37:44Z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0x010100910E45316D71C4498AF2ADFD3F1CE9C9</vt:lpwstr>
  </property>
</Properties>
</file>