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0" r:id="rId3"/>
    <p:sldId id="256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F9E1"/>
    <a:srgbClr val="FDD6B4"/>
    <a:srgbClr val="C6D0E6"/>
    <a:srgbClr val="FCFDEC"/>
    <a:srgbClr val="8D72D5"/>
    <a:srgbClr val="2402B8"/>
    <a:srgbClr val="F7FDD0"/>
    <a:srgbClr val="878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7"/>
    <p:restoredTop sz="94759"/>
  </p:normalViewPr>
  <p:slideViewPr>
    <p:cSldViewPr snapToGrid="0">
      <p:cViewPr varScale="1">
        <p:scale>
          <a:sx n="116" d="100"/>
          <a:sy n="116" d="100"/>
        </p:scale>
        <p:origin x="1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0817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9742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8051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7252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3989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6411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7470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807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734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0248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0341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402B8"/>
            </a:gs>
            <a:gs pos="100000">
              <a:srgbClr val="8D72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E32-A684-6645-9BD4-28DC885BE507}" type="datetimeFigureOut">
              <a:rPr lang="en-IL" smtClean="0"/>
              <a:t>14/09/2025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2EDEFE-F9A5-4345-866B-8B632B359CE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1675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i.adsabs.harvard.edu/#abs/2025arXiv250815532W/abstrac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i.adsabs.harvard.edu/#abs/2025arXiv250815532W/abstrac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gif"/><Relationship Id="rId4" Type="http://schemas.openxmlformats.org/officeDocument/2006/relationships/hyperlink" Target="https://ui.adsabs.harvard.edu/#abs/2025arXiv250815532W/abstract" TargetMode="External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4B0D9-A1A0-07BE-8256-E1ADB1BC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1E6C40-2EC2-6ADE-120C-7E633CDD2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94"/>
            <a:ext cx="9144000" cy="607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0ECFF"/>
              </a:gs>
              <a:gs pos="100000">
                <a:srgbClr val="EBB9B9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en-IL" sz="2000" b="1" dirty="0">
                <a:latin typeface="Calibri" panose="020F0502020204030204" pitchFamily="34" charset="0"/>
              </a:rPr>
              <a:t>Direct Solution of the Time-Dependent Covariant Radiative Transfer Equation and its</a:t>
            </a:r>
            <a:br>
              <a:rPr lang="en-US" altLang="en-IL" sz="2000" b="1" dirty="0">
                <a:latin typeface="Calibri" panose="020F0502020204030204" pitchFamily="34" charset="0"/>
              </a:rPr>
            </a:br>
            <a:r>
              <a:rPr lang="en-US" altLang="en-IL" sz="2000" b="1" dirty="0">
                <a:latin typeface="Calibri" panose="020F0502020204030204" pitchFamily="34" charset="0"/>
              </a:rPr>
              <a:t>coupling to General Relativistic Magnetohydrodynamics with </a:t>
            </a:r>
            <a:r>
              <a:rPr lang="en-US" altLang="en-IL" sz="2000" b="1" i="1" dirty="0" err="1">
                <a:latin typeface="Calibri" panose="020F0502020204030204" pitchFamily="34" charset="0"/>
              </a:rPr>
              <a:t>cuHARM</a:t>
            </a:r>
            <a:r>
              <a:rPr lang="en-US" altLang="en-IL" sz="2000" b="1" dirty="0">
                <a:latin typeface="Calibri" panose="020F0502020204030204" pitchFamily="34" charset="0"/>
              </a:rPr>
              <a:t> 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4E845-7702-5377-2BC9-1B21F26CDAB0}"/>
              </a:ext>
            </a:extLst>
          </p:cNvPr>
          <p:cNvSpPr txBox="1"/>
          <p:nvPr/>
        </p:nvSpPr>
        <p:spPr>
          <a:xfrm>
            <a:off x="2234999" y="644690"/>
            <a:ext cx="461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IL" dirty="0">
                <a:solidFill>
                  <a:srgbClr val="FFFF00"/>
                </a:solidFill>
                <a:latin typeface="Calibri" panose="020F0502020204030204" pitchFamily="34" charset="0"/>
              </a:rPr>
              <a:t>John Wallace, Damien Begue and Asaf Pe</a:t>
            </a:r>
            <a:r>
              <a:rPr lang="ja-JP" altLang="en-US">
                <a:solidFill>
                  <a:srgbClr val="FFFF00"/>
                </a:solidFill>
                <a:latin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FFFF00"/>
                </a:solidFill>
                <a:latin typeface="Calibri" panose="020F0502020204030204" pitchFamily="34" charset="0"/>
              </a:rPr>
              <a:t>er</a:t>
            </a:r>
            <a:endParaRPr lang="en-US" altLang="en-IL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35E475-F78A-E91D-0B65-532AAF435320}"/>
              </a:ext>
            </a:extLst>
          </p:cNvPr>
          <p:cNvSpPr/>
          <p:nvPr/>
        </p:nvSpPr>
        <p:spPr>
          <a:xfrm>
            <a:off x="7899059" y="888311"/>
            <a:ext cx="1189339" cy="4165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350"/>
          </a:p>
        </p:txBody>
      </p:sp>
      <p:pic>
        <p:nvPicPr>
          <p:cNvPr id="7" name="Picture 6" descr="Dofinity | Unleashing Your Digital Power">
            <a:extLst>
              <a:ext uri="{FF2B5EF4-FFF2-40B4-BE49-F238E27FC236}">
                <a16:creationId xmlns:a16="http://schemas.microsoft.com/office/drawing/2014/main" id="{55B029CA-8364-6442-2E02-7BA1A2EE2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41" y="864180"/>
            <a:ext cx="1121377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32854B-C9A8-02BA-9A0D-FBD2AC304623}"/>
              </a:ext>
            </a:extLst>
          </p:cNvPr>
          <p:cNvSpPr txBox="1"/>
          <p:nvPr/>
        </p:nvSpPr>
        <p:spPr>
          <a:xfrm>
            <a:off x="55863" y="994376"/>
            <a:ext cx="64847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b="1" dirty="0">
                <a:solidFill>
                  <a:srgbClr val="F7FDD0"/>
                </a:solidFill>
              </a:rPr>
              <a:t>GR-R-MHD codes </a:t>
            </a:r>
            <a:r>
              <a:rPr lang="en-IL" dirty="0">
                <a:solidFill>
                  <a:srgbClr val="F7FDD0"/>
                </a:solidFill>
              </a:rPr>
              <a:t>become crucial tool in solving disk-corona-jet systems</a:t>
            </a:r>
          </a:p>
          <a:p>
            <a:r>
              <a:rPr lang="en-IL" dirty="0">
                <a:solidFill>
                  <a:srgbClr val="F7FDD0"/>
                </a:solidFill>
              </a:rPr>
              <a:t>In recent years: (1) Addition of radiation</a:t>
            </a:r>
          </a:p>
          <a:p>
            <a:r>
              <a:rPr lang="en-IL" dirty="0">
                <a:solidFill>
                  <a:srgbClr val="F7FDD0"/>
                </a:solidFill>
              </a:rPr>
              <a:t>(2) Use of graphical processing units (GPUs) becomes standard.</a:t>
            </a:r>
          </a:p>
          <a:p>
            <a:endParaRPr lang="en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Most existing schemes solve moments of the radiative transfer + closure (M1) = angular intergation. </a:t>
            </a:r>
            <a:endParaRPr lang="he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Cannot properly handle regions of intermetiate </a:t>
            </a:r>
            <a:r>
              <a:rPr lang="en-IL" dirty="0">
                <a:solidFill>
                  <a:srgbClr val="F7FDD0"/>
                </a:solidFill>
                <a:latin typeface="Symbol" pitchFamily="2" charset="2"/>
              </a:rPr>
              <a:t>t</a:t>
            </a:r>
            <a:r>
              <a:rPr lang="en-IL" dirty="0">
                <a:solidFill>
                  <a:srgbClr val="F7FDD0"/>
                </a:solidFill>
              </a:rPr>
              <a:t>. </a:t>
            </a:r>
          </a:p>
          <a:p>
            <a:endParaRPr lang="en-IL" dirty="0">
              <a:solidFill>
                <a:srgbClr val="F7FDD0"/>
              </a:solidFill>
            </a:endParaRPr>
          </a:p>
          <a:p>
            <a:endParaRPr lang="en-IL" dirty="0">
              <a:solidFill>
                <a:srgbClr val="F7FDD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6064003-7063-16AF-949D-F8D9243A6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11" y="1376741"/>
            <a:ext cx="1294370" cy="12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07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D184F-4B77-44C1-343E-CB8D6FE6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D1F9D1-9966-EFD5-1687-D1F1D06B0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94"/>
            <a:ext cx="9144000" cy="607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0ECFF"/>
              </a:gs>
              <a:gs pos="100000">
                <a:srgbClr val="EBB9B9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en-IL" sz="2000" b="1" dirty="0">
                <a:latin typeface="Calibri" panose="020F0502020204030204" pitchFamily="34" charset="0"/>
              </a:rPr>
              <a:t>Direct Solution of the Time-Dependent Covariant Radiative Transfer Equation and its</a:t>
            </a:r>
            <a:br>
              <a:rPr lang="en-US" altLang="en-IL" sz="2000" b="1" dirty="0">
                <a:latin typeface="Calibri" panose="020F0502020204030204" pitchFamily="34" charset="0"/>
              </a:rPr>
            </a:br>
            <a:r>
              <a:rPr lang="en-US" altLang="en-IL" sz="2000" b="1" dirty="0">
                <a:latin typeface="Calibri" panose="020F0502020204030204" pitchFamily="34" charset="0"/>
              </a:rPr>
              <a:t>coupling to General Relativistic Magnetohydrodynamics with </a:t>
            </a:r>
            <a:r>
              <a:rPr lang="en-US" altLang="en-IL" sz="2000" b="1" i="1" dirty="0" err="1">
                <a:latin typeface="Calibri" panose="020F0502020204030204" pitchFamily="34" charset="0"/>
              </a:rPr>
              <a:t>cuHARM</a:t>
            </a:r>
            <a:r>
              <a:rPr lang="en-US" altLang="en-IL" sz="2000" b="1" dirty="0">
                <a:latin typeface="Calibri" panose="020F0502020204030204" pitchFamily="34" charset="0"/>
              </a:rPr>
              <a:t> 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0ADFF-469F-99E2-7147-9BF10EB4CF80}"/>
              </a:ext>
            </a:extLst>
          </p:cNvPr>
          <p:cNvSpPr txBox="1"/>
          <p:nvPr/>
        </p:nvSpPr>
        <p:spPr>
          <a:xfrm>
            <a:off x="2234999" y="644690"/>
            <a:ext cx="461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IL" dirty="0">
                <a:solidFill>
                  <a:srgbClr val="FFFF00"/>
                </a:solidFill>
                <a:latin typeface="Calibri" panose="020F0502020204030204" pitchFamily="34" charset="0"/>
              </a:rPr>
              <a:t>John Wallace, Damien Begue and Asaf Pe</a:t>
            </a:r>
            <a:r>
              <a:rPr lang="ja-JP" altLang="en-US">
                <a:solidFill>
                  <a:srgbClr val="FFFF00"/>
                </a:solidFill>
                <a:latin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FFFF00"/>
                </a:solidFill>
                <a:latin typeface="Calibri" panose="020F0502020204030204" pitchFamily="34" charset="0"/>
              </a:rPr>
              <a:t>er</a:t>
            </a:r>
            <a:endParaRPr lang="en-US" altLang="en-IL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91856D-A1FA-BD70-A74B-D0CE83AF5C85}"/>
              </a:ext>
            </a:extLst>
          </p:cNvPr>
          <p:cNvSpPr/>
          <p:nvPr/>
        </p:nvSpPr>
        <p:spPr>
          <a:xfrm>
            <a:off x="7899059" y="888311"/>
            <a:ext cx="1189339" cy="4165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350"/>
          </a:p>
        </p:txBody>
      </p:sp>
      <p:pic>
        <p:nvPicPr>
          <p:cNvPr id="7" name="Picture 6" descr="Dofinity | Unleashing Your Digital Power">
            <a:extLst>
              <a:ext uri="{FF2B5EF4-FFF2-40B4-BE49-F238E27FC236}">
                <a16:creationId xmlns:a16="http://schemas.microsoft.com/office/drawing/2014/main" id="{617F2F4B-9EF8-5928-FE89-A1E680EDB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41" y="864180"/>
            <a:ext cx="1121377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29F4F6-AF65-F01C-41A0-40292487B31B}"/>
              </a:ext>
            </a:extLst>
          </p:cNvPr>
          <p:cNvSpPr txBox="1"/>
          <p:nvPr/>
        </p:nvSpPr>
        <p:spPr>
          <a:xfrm>
            <a:off x="55863" y="994376"/>
            <a:ext cx="64847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b="1" dirty="0">
                <a:solidFill>
                  <a:srgbClr val="F7FDD0"/>
                </a:solidFill>
              </a:rPr>
              <a:t>GR-R-MHD codes </a:t>
            </a:r>
            <a:r>
              <a:rPr lang="en-IL" dirty="0">
                <a:solidFill>
                  <a:srgbClr val="F7FDD0"/>
                </a:solidFill>
              </a:rPr>
              <a:t>become crucial tool in solving disk-corona-jet systems</a:t>
            </a:r>
          </a:p>
          <a:p>
            <a:r>
              <a:rPr lang="en-IL" dirty="0">
                <a:solidFill>
                  <a:srgbClr val="F7FDD0"/>
                </a:solidFill>
              </a:rPr>
              <a:t>In recent years: (1) Addition of radiation</a:t>
            </a:r>
          </a:p>
          <a:p>
            <a:r>
              <a:rPr lang="en-IL" dirty="0">
                <a:solidFill>
                  <a:srgbClr val="F7FDD0"/>
                </a:solidFill>
              </a:rPr>
              <a:t>(2) Use of graphical processing units (GPUs) becomes standard.</a:t>
            </a:r>
          </a:p>
          <a:p>
            <a:endParaRPr lang="en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Most existing schemes solve moments of the radiative transfer + closure (M1) = angular intergation. </a:t>
            </a:r>
            <a:endParaRPr lang="he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Cannot properly handle regions of intermetiate </a:t>
            </a:r>
            <a:r>
              <a:rPr lang="en-IL" dirty="0">
                <a:solidFill>
                  <a:srgbClr val="F7FDD0"/>
                </a:solidFill>
                <a:latin typeface="Symbol" pitchFamily="2" charset="2"/>
              </a:rPr>
              <a:t>t</a:t>
            </a:r>
            <a:r>
              <a:rPr lang="en-IL" dirty="0">
                <a:solidFill>
                  <a:srgbClr val="F7FDD0"/>
                </a:solidFill>
              </a:rPr>
              <a:t>. </a:t>
            </a:r>
          </a:p>
          <a:p>
            <a:endParaRPr lang="en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In </a:t>
            </a:r>
            <a:r>
              <a:rPr lang="en-IL" b="1" i="1" dirty="0">
                <a:solidFill>
                  <a:srgbClr val="F7FDD0"/>
                </a:solidFill>
              </a:rPr>
              <a:t>cuHARM</a:t>
            </a:r>
            <a:r>
              <a:rPr lang="en-IL" dirty="0">
                <a:solidFill>
                  <a:srgbClr val="F7FDD0"/>
                </a:solidFill>
              </a:rPr>
              <a:t> we use grid-based Boltzmann approach =</a:t>
            </a:r>
          </a:p>
          <a:p>
            <a:r>
              <a:rPr lang="en-US" b="1" dirty="0">
                <a:solidFill>
                  <a:srgbClr val="FDD6B4"/>
                </a:solidFill>
              </a:rPr>
              <a:t>R</a:t>
            </a:r>
            <a:r>
              <a:rPr lang="en-IL" b="1" dirty="0">
                <a:solidFill>
                  <a:srgbClr val="FDD6B4"/>
                </a:solidFill>
              </a:rPr>
              <a:t>adiation is solved on a separate, geodesic (angular) grid</a:t>
            </a:r>
          </a:p>
          <a:p>
            <a:r>
              <a:rPr lang="en-IL" dirty="0">
                <a:solidFill>
                  <a:srgbClr val="F7FDD0"/>
                </a:solidFill>
              </a:rPr>
              <a:t>Total: 6d (3 space + 2 angles + 1 energy)</a:t>
            </a:r>
          </a:p>
          <a:p>
            <a:endParaRPr lang="en-IL" dirty="0">
              <a:solidFill>
                <a:srgbClr val="F7FDD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300DC4-E761-3286-EEED-0F75BB29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11" y="1376741"/>
            <a:ext cx="1294370" cy="12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phere with many dots and lines&#10;&#10;Description automatically generated with medium confidence">
            <a:extLst>
              <a:ext uri="{FF2B5EF4-FFF2-40B4-BE49-F238E27FC236}">
                <a16:creationId xmlns:a16="http://schemas.microsoft.com/office/drawing/2014/main" id="{54E0FA6C-D594-359E-1BD8-AD76C109E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024" y="2705965"/>
            <a:ext cx="1626446" cy="1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0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E6B045-70D6-4F01-0836-B21BCFD7A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94"/>
            <a:ext cx="9144000" cy="607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0ECFF"/>
              </a:gs>
              <a:gs pos="100000">
                <a:srgbClr val="EBB9B9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en-IL" sz="2000" b="1" dirty="0">
                <a:latin typeface="Calibri" panose="020F0502020204030204" pitchFamily="34" charset="0"/>
              </a:rPr>
              <a:t>Direct Solution of the Time-Dependent Covariant Radiative Transfer Equation and its</a:t>
            </a:r>
            <a:br>
              <a:rPr lang="en-US" altLang="en-IL" sz="2000" b="1" dirty="0">
                <a:latin typeface="Calibri" panose="020F0502020204030204" pitchFamily="34" charset="0"/>
              </a:rPr>
            </a:br>
            <a:r>
              <a:rPr lang="en-US" altLang="en-IL" sz="2000" b="1" dirty="0">
                <a:latin typeface="Calibri" panose="020F0502020204030204" pitchFamily="34" charset="0"/>
              </a:rPr>
              <a:t>coupling to General Relativistic Magnetohydrodynamics with </a:t>
            </a:r>
            <a:r>
              <a:rPr lang="en-US" altLang="en-IL" sz="2000" b="1" i="1" dirty="0" err="1">
                <a:latin typeface="Calibri" panose="020F0502020204030204" pitchFamily="34" charset="0"/>
              </a:rPr>
              <a:t>cuHARM</a:t>
            </a:r>
            <a:r>
              <a:rPr lang="en-US" altLang="en-IL" sz="2000" b="1" dirty="0">
                <a:latin typeface="Calibri" panose="020F0502020204030204" pitchFamily="34" charset="0"/>
              </a:rPr>
              <a:t> 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2BD84-881E-A439-BDCA-7667B7A535BC}"/>
              </a:ext>
            </a:extLst>
          </p:cNvPr>
          <p:cNvSpPr txBox="1"/>
          <p:nvPr/>
        </p:nvSpPr>
        <p:spPr>
          <a:xfrm>
            <a:off x="2234999" y="644690"/>
            <a:ext cx="461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IL" dirty="0">
                <a:solidFill>
                  <a:srgbClr val="FFFF00"/>
                </a:solidFill>
                <a:latin typeface="Calibri" panose="020F0502020204030204" pitchFamily="34" charset="0"/>
              </a:rPr>
              <a:t>John Wallace, Damien Begue and Asaf Pe</a:t>
            </a:r>
            <a:r>
              <a:rPr lang="ja-JP" altLang="en-US">
                <a:solidFill>
                  <a:srgbClr val="FFFF00"/>
                </a:solidFill>
                <a:latin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FFFF00"/>
                </a:solidFill>
                <a:latin typeface="Calibri" panose="020F0502020204030204" pitchFamily="34" charset="0"/>
              </a:rPr>
              <a:t>er</a:t>
            </a:r>
            <a:endParaRPr lang="en-US" altLang="en-IL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CD8DDD2-9415-E0C2-73B9-3B0677B92528}"/>
              </a:ext>
            </a:extLst>
          </p:cNvPr>
          <p:cNvSpPr/>
          <p:nvPr/>
        </p:nvSpPr>
        <p:spPr>
          <a:xfrm>
            <a:off x="7899059" y="888311"/>
            <a:ext cx="1189339" cy="4165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350"/>
          </a:p>
        </p:txBody>
      </p:sp>
      <p:pic>
        <p:nvPicPr>
          <p:cNvPr id="7" name="Picture 6" descr="Dofinity | Unleashing Your Digital Power">
            <a:extLst>
              <a:ext uri="{FF2B5EF4-FFF2-40B4-BE49-F238E27FC236}">
                <a16:creationId xmlns:a16="http://schemas.microsoft.com/office/drawing/2014/main" id="{FEA5E7DF-9330-C573-5F73-331BDCD71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41" y="864180"/>
            <a:ext cx="1121377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A6D6CD-2B76-DA55-00ED-5DC2FD91788A}"/>
              </a:ext>
            </a:extLst>
          </p:cNvPr>
          <p:cNvSpPr txBox="1"/>
          <p:nvPr/>
        </p:nvSpPr>
        <p:spPr>
          <a:xfrm>
            <a:off x="55863" y="994376"/>
            <a:ext cx="64847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b="1" dirty="0">
                <a:solidFill>
                  <a:srgbClr val="F7FDD0"/>
                </a:solidFill>
              </a:rPr>
              <a:t>GR-R-MHD codes </a:t>
            </a:r>
            <a:r>
              <a:rPr lang="en-IL" dirty="0">
                <a:solidFill>
                  <a:srgbClr val="F7FDD0"/>
                </a:solidFill>
              </a:rPr>
              <a:t>become crucial tool in solving disk-corona-jet systems</a:t>
            </a:r>
          </a:p>
          <a:p>
            <a:r>
              <a:rPr lang="en-IL" dirty="0">
                <a:solidFill>
                  <a:srgbClr val="F7FDD0"/>
                </a:solidFill>
              </a:rPr>
              <a:t>In recent years: (1) Addition of radiation</a:t>
            </a:r>
          </a:p>
          <a:p>
            <a:r>
              <a:rPr lang="en-IL" dirty="0">
                <a:solidFill>
                  <a:srgbClr val="F7FDD0"/>
                </a:solidFill>
              </a:rPr>
              <a:t>(2) Use of graphical processing units (GPUs) becomes standard.</a:t>
            </a:r>
          </a:p>
          <a:p>
            <a:endParaRPr lang="en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Most existing schemes solve moments of the radiative transfer + closure (M1) = angular intergation. </a:t>
            </a:r>
            <a:endParaRPr lang="he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Cannot properly handle regions of intermetiate </a:t>
            </a:r>
            <a:r>
              <a:rPr lang="en-IL" dirty="0">
                <a:solidFill>
                  <a:srgbClr val="F7FDD0"/>
                </a:solidFill>
                <a:latin typeface="Symbol" pitchFamily="2" charset="2"/>
              </a:rPr>
              <a:t>t</a:t>
            </a:r>
            <a:r>
              <a:rPr lang="en-IL" dirty="0">
                <a:solidFill>
                  <a:srgbClr val="F7FDD0"/>
                </a:solidFill>
              </a:rPr>
              <a:t>. </a:t>
            </a:r>
          </a:p>
          <a:p>
            <a:endParaRPr lang="en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In </a:t>
            </a:r>
            <a:r>
              <a:rPr lang="en-IL" b="1" i="1" dirty="0">
                <a:solidFill>
                  <a:srgbClr val="F7FDD0"/>
                </a:solidFill>
              </a:rPr>
              <a:t>cuHARM</a:t>
            </a:r>
            <a:r>
              <a:rPr lang="en-IL" dirty="0">
                <a:solidFill>
                  <a:srgbClr val="F7FDD0"/>
                </a:solidFill>
              </a:rPr>
              <a:t> we use grid-based Boltzmann approach =</a:t>
            </a:r>
          </a:p>
          <a:p>
            <a:r>
              <a:rPr lang="en-US" b="1" dirty="0">
                <a:solidFill>
                  <a:srgbClr val="FDD6B4"/>
                </a:solidFill>
              </a:rPr>
              <a:t>R</a:t>
            </a:r>
            <a:r>
              <a:rPr lang="en-IL" b="1" dirty="0">
                <a:solidFill>
                  <a:srgbClr val="FDD6B4"/>
                </a:solidFill>
              </a:rPr>
              <a:t>adiation is solved on a separate, geodesic (angular) grid</a:t>
            </a:r>
          </a:p>
          <a:p>
            <a:r>
              <a:rPr lang="en-IL" dirty="0">
                <a:solidFill>
                  <a:srgbClr val="F7FDD0"/>
                </a:solidFill>
              </a:rPr>
              <a:t>Total: 6d (3 space + 2 angles + 1 energy)</a:t>
            </a:r>
          </a:p>
          <a:p>
            <a:endParaRPr lang="en-IL" dirty="0">
              <a:solidFill>
                <a:srgbClr val="F7FDD0"/>
              </a:solidFill>
            </a:endParaRPr>
          </a:p>
          <a:p>
            <a:r>
              <a:rPr lang="en-IL" dirty="0">
                <a:solidFill>
                  <a:srgbClr val="F7FDD0"/>
                </a:solidFill>
              </a:rPr>
              <a:t>Rad. </a:t>
            </a:r>
            <a:r>
              <a:rPr lang="en-US" dirty="0">
                <a:solidFill>
                  <a:srgbClr val="F7FDD0"/>
                </a:solidFill>
              </a:rPr>
              <a:t>M</a:t>
            </a:r>
            <a:r>
              <a:rPr lang="en-IL" dirty="0">
                <a:solidFill>
                  <a:srgbClr val="F7FDD0"/>
                </a:solidFill>
              </a:rPr>
              <a:t>odule development completed; </a:t>
            </a:r>
            <a:r>
              <a:rPr lang="en-IL" u="sng" dirty="0">
                <a:solidFill>
                  <a:srgbClr val="F7FDD0"/>
                </a:solidFill>
              </a:rPr>
              <a:t>key tests passed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1FF4DDB-A383-7511-59E5-CCF4ADA5D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11" y="1376741"/>
            <a:ext cx="1294370" cy="12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phere with many dots and lines&#10;&#10;Description automatically generated with medium confidence">
            <a:extLst>
              <a:ext uri="{FF2B5EF4-FFF2-40B4-BE49-F238E27FC236}">
                <a16:creationId xmlns:a16="http://schemas.microsoft.com/office/drawing/2014/main" id="{5897BAFB-3971-08BC-8589-5AEB3B35E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024" y="2705965"/>
            <a:ext cx="1626446" cy="1448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592A8-2A74-99D4-06C0-5CBC98078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4" y="5375110"/>
            <a:ext cx="1770104" cy="1431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B46B83-2E4A-408F-192A-85779875D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1818" y="5475799"/>
            <a:ext cx="3000540" cy="13114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67A14D-6B0B-0C8F-48D0-8AC36FCB4A2E}"/>
              </a:ext>
            </a:extLst>
          </p:cNvPr>
          <p:cNvSpPr txBox="1"/>
          <p:nvPr/>
        </p:nvSpPr>
        <p:spPr>
          <a:xfrm>
            <a:off x="2388432" y="5133971"/>
            <a:ext cx="3465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dirty="0">
                <a:solidFill>
                  <a:srgbClr val="FDD6B4"/>
                </a:solidFill>
              </a:rPr>
              <a:t>Circular  photon orbits around BH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A9227-4634-32F3-CA61-D87FA31C13C2}"/>
              </a:ext>
            </a:extLst>
          </p:cNvPr>
          <p:cNvSpPr txBox="1"/>
          <p:nvPr/>
        </p:nvSpPr>
        <p:spPr>
          <a:xfrm>
            <a:off x="120616" y="5050969"/>
            <a:ext cx="1966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dirty="0">
                <a:solidFill>
                  <a:srgbClr val="FDD6B4"/>
                </a:solidFill>
              </a:rPr>
              <a:t>Beam crossing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02EF78-AD40-604A-8B6E-3E94FCE16A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9023" y="3256534"/>
            <a:ext cx="1544977" cy="1158733"/>
          </a:xfrm>
          <a:prstGeom prst="rect">
            <a:avLst/>
          </a:prstGeom>
        </p:spPr>
      </p:pic>
      <p:pic>
        <p:nvPicPr>
          <p:cNvPr id="17" name="snake.mp4">
            <a:hlinkClick r:id="" action="ppaction://media"/>
            <a:extLst>
              <a:ext uri="{FF2B5EF4-FFF2-40B4-BE49-F238E27FC236}">
                <a16:creationId xmlns:a16="http://schemas.microsoft.com/office/drawing/2014/main" id="{F528200F-886B-F981-5502-2A97715BC6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6482" y="4839156"/>
            <a:ext cx="2604889" cy="1953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D58934-DD7E-4E64-EC8B-E2B32CFFF2EC}"/>
              </a:ext>
            </a:extLst>
          </p:cNvPr>
          <p:cNvSpPr txBox="1"/>
          <p:nvPr/>
        </p:nvSpPr>
        <p:spPr>
          <a:xfrm>
            <a:off x="6375678" y="4207518"/>
            <a:ext cx="175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dirty="0">
                <a:solidFill>
                  <a:srgbClr val="FDD6B4"/>
                </a:solidFill>
              </a:rPr>
              <a:t>Snake </a:t>
            </a:r>
          </a:p>
          <a:p>
            <a:r>
              <a:rPr lang="en-IL" sz="1600" dirty="0">
                <a:solidFill>
                  <a:srgbClr val="FDD6B4"/>
                </a:solidFill>
              </a:rPr>
              <a:t>coordinates</a:t>
            </a:r>
          </a:p>
        </p:txBody>
      </p:sp>
    </p:spTree>
    <p:extLst>
      <p:ext uri="{BB962C8B-B14F-4D97-AF65-F5344CB8AC3E}">
        <p14:creationId xmlns:p14="http://schemas.microsoft.com/office/powerpoint/2010/main" val="25594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068957-D184-362A-E0F5-4C8FDFF7CFC0}"/>
              </a:ext>
            </a:extLst>
          </p:cNvPr>
          <p:cNvSpPr/>
          <p:nvPr/>
        </p:nvSpPr>
        <p:spPr>
          <a:xfrm>
            <a:off x="181545" y="2349600"/>
            <a:ext cx="1952368" cy="18813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35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80F6C0A-EECD-CDF3-03F7-743D2B2C3299}"/>
              </a:ext>
            </a:extLst>
          </p:cNvPr>
          <p:cNvSpPr/>
          <p:nvPr/>
        </p:nvSpPr>
        <p:spPr>
          <a:xfrm>
            <a:off x="7162176" y="2349600"/>
            <a:ext cx="1952368" cy="18813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350"/>
          </a:p>
        </p:txBody>
      </p:sp>
      <p:pic>
        <p:nvPicPr>
          <p:cNvPr id="5" name="combined_video_2.mp4">
            <a:hlinkClick r:id="" action="ppaction://media"/>
            <a:extLst>
              <a:ext uri="{FF2B5EF4-FFF2-40B4-BE49-F238E27FC236}">
                <a16:creationId xmlns:a16="http://schemas.microsoft.com/office/drawing/2014/main" id="{A665E9D3-61F4-11FE-B2EF-396570605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315" y="913523"/>
            <a:ext cx="4925961" cy="55417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15691C-4FDB-388E-8F26-6CCF6000680C}"/>
              </a:ext>
            </a:extLst>
          </p:cNvPr>
          <p:cNvGrpSpPr/>
          <p:nvPr/>
        </p:nvGrpSpPr>
        <p:grpSpPr>
          <a:xfrm>
            <a:off x="7419847" y="2562486"/>
            <a:ext cx="1099364" cy="1243451"/>
            <a:chOff x="6020547" y="914400"/>
            <a:chExt cx="823122" cy="768108"/>
          </a:xfrm>
        </p:grpSpPr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A9B15E08-D199-6F4B-40EC-E1F1A60F4036}"/>
                </a:ext>
              </a:extLst>
            </p:cNvPr>
            <p:cNvSpPr/>
            <p:nvPr/>
          </p:nvSpPr>
          <p:spPr>
            <a:xfrm>
              <a:off x="6020547" y="1375715"/>
              <a:ext cx="823122" cy="306793"/>
            </a:xfrm>
            <a:prstGeom prst="don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B1E57B5-008C-F60A-1F1E-B9D052C3000B}"/>
                </a:ext>
              </a:extLst>
            </p:cNvPr>
            <p:cNvGrpSpPr/>
            <p:nvPr/>
          </p:nvGrpSpPr>
          <p:grpSpPr>
            <a:xfrm>
              <a:off x="6238087" y="914400"/>
              <a:ext cx="452716" cy="685800"/>
              <a:chOff x="6238087" y="914400"/>
              <a:chExt cx="452716" cy="68580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DC7148A-5A7C-B982-E0EC-AE67F8BF79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8087" y="914400"/>
                <a:ext cx="187913" cy="588991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FD751E-3CCE-30D6-5947-A2CA3E788CF3}"/>
                  </a:ext>
                </a:extLst>
              </p:cNvPr>
              <p:cNvCxnSpPr>
                <a:endCxn id="19" idx="4"/>
              </p:cNvCxnSpPr>
              <p:nvPr/>
            </p:nvCxnSpPr>
            <p:spPr>
              <a:xfrm flipH="1">
                <a:off x="6426229" y="914400"/>
                <a:ext cx="264574" cy="6858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F849B5D-51C8-87E1-B341-7CE133D24B4D}"/>
                  </a:ext>
                </a:extLst>
              </p:cNvPr>
              <p:cNvSpPr/>
              <p:nvPr/>
            </p:nvSpPr>
            <p:spPr>
              <a:xfrm>
                <a:off x="6349796" y="1458023"/>
                <a:ext cx="152865" cy="142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C905E587-E352-D913-2852-5F63375A48B6}"/>
              </a:ext>
            </a:extLst>
          </p:cNvPr>
          <p:cNvSpPr/>
          <p:nvPr/>
        </p:nvSpPr>
        <p:spPr>
          <a:xfrm>
            <a:off x="7869877" y="3229749"/>
            <a:ext cx="1170803" cy="701260"/>
          </a:xfrm>
          <a:prstGeom prst="parallelogram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35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7B4FCA-07CA-35F3-3CE5-499D12E87E25}"/>
              </a:ext>
            </a:extLst>
          </p:cNvPr>
          <p:cNvGrpSpPr/>
          <p:nvPr/>
        </p:nvGrpSpPr>
        <p:grpSpPr>
          <a:xfrm>
            <a:off x="760441" y="2687560"/>
            <a:ext cx="1099364" cy="1243451"/>
            <a:chOff x="6020547" y="914400"/>
            <a:chExt cx="823122" cy="768108"/>
          </a:xfrm>
        </p:grpSpPr>
        <p:sp>
          <p:nvSpPr>
            <p:cNvPr id="24" name="Donut 23">
              <a:extLst>
                <a:ext uri="{FF2B5EF4-FFF2-40B4-BE49-F238E27FC236}">
                  <a16:creationId xmlns:a16="http://schemas.microsoft.com/office/drawing/2014/main" id="{B04DC6BD-C865-BC5B-1643-1FF646EDF327}"/>
                </a:ext>
              </a:extLst>
            </p:cNvPr>
            <p:cNvSpPr/>
            <p:nvPr/>
          </p:nvSpPr>
          <p:spPr>
            <a:xfrm>
              <a:off x="6020547" y="1375715"/>
              <a:ext cx="823122" cy="306793"/>
            </a:xfrm>
            <a:prstGeom prst="don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2D235D6-E03E-0C4E-9680-BF3AE7DA7B39}"/>
                </a:ext>
              </a:extLst>
            </p:cNvPr>
            <p:cNvGrpSpPr/>
            <p:nvPr/>
          </p:nvGrpSpPr>
          <p:grpSpPr>
            <a:xfrm>
              <a:off x="6238087" y="914400"/>
              <a:ext cx="452716" cy="685800"/>
              <a:chOff x="6238087" y="914400"/>
              <a:chExt cx="452716" cy="6858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7106B41-09F2-DC70-AD25-07DE87D2B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8087" y="914400"/>
                <a:ext cx="187913" cy="588991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996ED68-B0D3-0348-C44F-F0725312C2D0}"/>
                  </a:ext>
                </a:extLst>
              </p:cNvPr>
              <p:cNvCxnSpPr>
                <a:endCxn id="28" idx="4"/>
              </p:cNvCxnSpPr>
              <p:nvPr/>
            </p:nvCxnSpPr>
            <p:spPr>
              <a:xfrm flipH="1">
                <a:off x="6426229" y="914400"/>
                <a:ext cx="264574" cy="6858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FA6E617-FF7A-1415-0B4A-6B5F6A14B05D}"/>
                  </a:ext>
                </a:extLst>
              </p:cNvPr>
              <p:cNvSpPr/>
              <p:nvPr/>
            </p:nvSpPr>
            <p:spPr>
              <a:xfrm>
                <a:off x="6349796" y="1458023"/>
                <a:ext cx="152865" cy="142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F1A97ADE-0C62-2541-0232-70535CEF3618}"/>
              </a:ext>
            </a:extLst>
          </p:cNvPr>
          <p:cNvSpPr/>
          <p:nvPr/>
        </p:nvSpPr>
        <p:spPr>
          <a:xfrm rot="16200000">
            <a:off x="160952" y="2868778"/>
            <a:ext cx="1538417" cy="747769"/>
          </a:xfrm>
          <a:prstGeom prst="parallelogram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E3BC66-5F0E-8AB4-49EE-FA72069023C2}"/>
              </a:ext>
            </a:extLst>
          </p:cNvPr>
          <p:cNvSpPr txBox="1"/>
          <p:nvPr/>
        </p:nvSpPr>
        <p:spPr>
          <a:xfrm>
            <a:off x="824291" y="1626622"/>
            <a:ext cx="11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CFDEC"/>
                </a:solidFill>
              </a:rPr>
              <a:t>D</a:t>
            </a:r>
            <a:r>
              <a:rPr lang="en-IL" dirty="0">
                <a:solidFill>
                  <a:srgbClr val="FCFDEC"/>
                </a:solidFill>
              </a:rPr>
              <a:t>ensity, </a:t>
            </a:r>
            <a:r>
              <a:rPr lang="en-IL" dirty="0">
                <a:solidFill>
                  <a:srgbClr val="FCFDEC"/>
                </a:solidFill>
                <a:latin typeface="Symbol" pitchFamily="2" charset="2"/>
              </a:rPr>
              <a:t>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766873-5B39-498D-D2F8-7A628607921D}"/>
              </a:ext>
            </a:extLst>
          </p:cNvPr>
          <p:cNvSpPr txBox="1"/>
          <p:nvPr/>
        </p:nvSpPr>
        <p:spPr>
          <a:xfrm>
            <a:off x="92215" y="4687925"/>
            <a:ext cx="201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FCFDEC"/>
                </a:solidFill>
              </a:rPr>
              <a:t>Radiation</a:t>
            </a:r>
          </a:p>
          <a:p>
            <a:r>
              <a:rPr lang="en-US" dirty="0">
                <a:solidFill>
                  <a:srgbClr val="FCFDEC"/>
                </a:solidFill>
              </a:rPr>
              <a:t>e</a:t>
            </a:r>
            <a:r>
              <a:rPr lang="en-IL" dirty="0">
                <a:solidFill>
                  <a:srgbClr val="FCFDEC"/>
                </a:solidFill>
              </a:rPr>
              <a:t>nergy density, R</a:t>
            </a:r>
            <a:r>
              <a:rPr lang="en-IL" baseline="30000" dirty="0">
                <a:solidFill>
                  <a:srgbClr val="FCFDEC"/>
                </a:solidFill>
              </a:rPr>
              <a:t>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F01213-919F-1B63-7288-1366C127D380}"/>
              </a:ext>
            </a:extLst>
          </p:cNvPr>
          <p:cNvSpPr txBox="1"/>
          <p:nvPr/>
        </p:nvSpPr>
        <p:spPr>
          <a:xfrm>
            <a:off x="7122402" y="4677809"/>
            <a:ext cx="195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000" dirty="0">
                <a:solidFill>
                  <a:srgbClr val="FCFDEC"/>
                </a:solidFill>
                <a:highlight>
                  <a:srgbClr val="008080"/>
                </a:highlight>
              </a:rPr>
              <a:t>Resulting disk is colder and thinner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6FFB65-D154-5CCF-F423-FC7A9FC4243A}"/>
              </a:ext>
            </a:extLst>
          </p:cNvPr>
          <p:cNvSpPr txBox="1"/>
          <p:nvPr/>
        </p:nvSpPr>
        <p:spPr>
          <a:xfrm>
            <a:off x="7136414" y="6222680"/>
            <a:ext cx="20319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IL" sz="1350" dirty="0">
                <a:solidFill>
                  <a:srgbClr val="FCFDEC"/>
                </a:solidFill>
                <a:latin typeface="Comic Sans MS" panose="030F0902030302020204" pitchFamily="66" charset="0"/>
              </a:rPr>
              <a:t>Wallace, Begue &amp; Pe</a:t>
            </a:r>
            <a:r>
              <a:rPr lang="en-US" altLang="en-US" sz="1350" dirty="0">
                <a:solidFill>
                  <a:srgbClr val="FCFDEC"/>
                </a:solidFill>
                <a:latin typeface="Comic Sans MS" panose="030F0902030302020204" pitchFamily="66" charset="0"/>
              </a:rPr>
              <a:t>’</a:t>
            </a:r>
            <a:r>
              <a:rPr lang="en-US" altLang="ja-JP" sz="1350" dirty="0">
                <a:solidFill>
                  <a:srgbClr val="FCFDEC"/>
                </a:solidFill>
                <a:latin typeface="Comic Sans MS" panose="030F0902030302020204" pitchFamily="66" charset="0"/>
              </a:rPr>
              <a:t>er, </a:t>
            </a:r>
          </a:p>
          <a:p>
            <a:r>
              <a:rPr lang="en-US" altLang="ja-JP" sz="1350" dirty="0">
                <a:solidFill>
                  <a:srgbClr val="FCFDEC"/>
                </a:solidFill>
                <a:latin typeface="Comic Sans MS" panose="030F0902030302020204" pitchFamily="66" charset="0"/>
              </a:rPr>
              <a:t>arXiv:2508.15532 </a:t>
            </a:r>
            <a:endParaRPr lang="en-IL" sz="1350" dirty="0">
              <a:solidFill>
                <a:srgbClr val="FCFDE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2A79BC-62D0-FAF6-71D0-57D8782A850A}"/>
              </a:ext>
            </a:extLst>
          </p:cNvPr>
          <p:cNvSpPr txBox="1"/>
          <p:nvPr/>
        </p:nvSpPr>
        <p:spPr>
          <a:xfrm>
            <a:off x="280137" y="127489"/>
            <a:ext cx="865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8F9E1"/>
                </a:solidFill>
                <a:highlight>
                  <a:srgbClr val="FF00FF"/>
                </a:highlight>
              </a:rPr>
              <a:t>Rad-</a:t>
            </a:r>
            <a:r>
              <a:rPr lang="en-US" sz="2800" b="1" dirty="0" err="1">
                <a:solidFill>
                  <a:srgbClr val="C8F9E1"/>
                </a:solidFill>
                <a:highlight>
                  <a:srgbClr val="FF00FF"/>
                </a:highlight>
              </a:rPr>
              <a:t>cuHARM</a:t>
            </a:r>
            <a:r>
              <a:rPr lang="en-US" sz="2800" b="1" dirty="0">
                <a:solidFill>
                  <a:srgbClr val="C8F9E1"/>
                </a:solidFill>
                <a:highlight>
                  <a:srgbClr val="FF00FF"/>
                </a:highlight>
              </a:rPr>
              <a:t>: First full-scale run</a:t>
            </a:r>
            <a:endParaRPr lang="en-IL" sz="2800" b="1" dirty="0">
              <a:solidFill>
                <a:srgbClr val="C8F9E1"/>
              </a:solidFill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93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3579</TotalTime>
  <Words>381</Words>
  <Application>Microsoft Macintosh PowerPoint</Application>
  <PresentationFormat>On-screen Show (4:3)</PresentationFormat>
  <Paragraphs>45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Comic Sans MS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Asaf Peer</dc:creator>
  <cp:lastModifiedBy>Asaf Peer</cp:lastModifiedBy>
  <cp:revision>11</cp:revision>
  <dcterms:created xsi:type="dcterms:W3CDTF">2025-09-10T14:42:16Z</dcterms:created>
  <dcterms:modified xsi:type="dcterms:W3CDTF">2025-09-15T14:39:44Z</dcterms:modified>
</cp:coreProperties>
</file>