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20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0.xml" ContentType="application/vnd.openxmlformats-officedocument.presentationml.notesSlid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5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2.jpeg" ContentType="image/jpeg"/>
  <Override PartName="/ppt/media/image10.png" ContentType="image/png"/>
  <Override PartName="/ppt/media/image29.png" ContentType="image/png"/>
  <Override PartName="/ppt/media/image11.png" ContentType="image/png"/>
  <Override PartName="/ppt/media/image6.png" ContentType="image/png"/>
  <Override PartName="/ppt/media/image36.png" ContentType="image/png"/>
  <Override PartName="/ppt/media/image7.png" ContentType="image/png"/>
  <Override PartName="/ppt/media/image32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30.png" ContentType="image/png"/>
  <Override PartName="/ppt/media/image35.png" ContentType="image/png"/>
  <Override PartName="/ppt/media/image5.png" ContentType="image/png"/>
  <Override PartName="/ppt/media/image28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4.gif" ContentType="image/gif"/>
  <Override PartName="/ppt/media/image17.png" ContentType="image/png"/>
  <Override PartName="/ppt/media/image15.png" ContentType="image/png"/>
  <Override PartName="/ppt/media/image16.png" ContentType="image/png"/>
  <Override PartName="/ppt/media/image18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EAA5FB21-C89C-4572-ABC8-AB4AA8038240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ldNum" idx="10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C7FF692-1CF8-48CE-A1EC-E193BAFF7F98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Num" idx="11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A85741B-5F5A-45A4-9C90-C925D44C3250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numCol="1" spcCol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6F1363A-3F26-4C7C-ABC4-14E6C7030DB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CCD1AD4-DBF6-42A0-A01B-C37E007B338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9BAE45F-BE33-4780-BEAB-066BDBF8A7C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552DDA0-F72F-4986-AE40-AE4573AA7F9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03CFE3F-26F6-457D-A544-5A5B2BA0197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C4C7E14-2460-4D81-9EAF-AD36764B115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7748A69-7586-4538-A4DA-CD362B0921A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66AB429-EE98-4B41-9EF6-43A847BD4E7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CE5AF1F-4604-460E-A95E-31610B8A632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6CB45EE-41EB-40E6-BA79-7E4FAC5EC8F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FC7325F-7898-49DC-B384-3AEF491953C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84B99FA-4901-413D-B6E4-C43BE9F7533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3925D36-88BA-4E5E-9939-B15E3BB03A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2386301-F318-4CAB-8987-AC9472D9C71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680E481-EA04-4E49-AD3C-7D10716C159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3577283-7550-4A23-9858-7B300B65EAC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6C473BB-6E04-4451-9114-702A9FBFAB0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69B208-DE30-4DBF-997A-8DE268AB779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FDBF59-1F13-480C-A9AC-2E88F057B4D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9B98527-963E-4AD7-B22E-378D113AF7B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060342A-55A8-4DB9-9CA0-DBB3F801C8A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09C821A-3F58-43B3-AA43-F6A400C1063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AFAC8B-B482-4425-97AF-4FB554B4D56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B104B1-F5DC-4B88-B30B-7E6AAC14FC2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b="0" lang="en-GB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2C4194F-BAB5-4F0B-A2AF-C5345FFFBFF7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b="0" lang="en-GB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A647802-E96D-4F2B-BC7B-FEEE6BCC6F2E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gif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6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89" name="Rectangle 6"/>
          <p:cNvSpPr/>
          <p:nvPr/>
        </p:nvSpPr>
        <p:spPr>
          <a:xfrm>
            <a:off x="0" y="-109440"/>
            <a:ext cx="9143640" cy="173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600" spc="-1" strike="noStrike">
                <a:solidFill>
                  <a:srgbClr val="000000"/>
                </a:solidFill>
                <a:latin typeface="Arial"/>
              </a:rPr>
              <a:t>Events leading up to the ejection of the corona</a:t>
            </a:r>
            <a:br>
              <a:rPr sz="2600"/>
            </a:br>
            <a:r>
              <a:rPr b="1" lang="en-US" sz="2600" spc="-1" strike="noStrike">
                <a:solidFill>
                  <a:srgbClr val="000000"/>
                </a:solidFill>
                <a:latin typeface="Arial"/>
              </a:rPr>
              <a:t>in a microquasar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90" name="Rectangle 7"/>
          <p:cNvSpPr/>
          <p:nvPr/>
        </p:nvSpPr>
        <p:spPr>
          <a:xfrm>
            <a:off x="0" y="1622520"/>
            <a:ext cx="9143640" cy="49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</a:rPr>
              <a:t>Dave Russell</a:t>
            </a:r>
            <a:endParaRPr b="0" lang="en-US" sz="2800" spc="-1" strike="noStrike">
              <a:latin typeface="Arial"/>
            </a:endParaRPr>
          </a:p>
          <a:p>
            <a:pPr marL="343080" indent="-343080" algn="ctr">
              <a:lnSpc>
                <a:spcPct val="8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343080" indent="-343080" algn="ctr">
              <a:lnSpc>
                <a:spcPct val="8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343080" indent="-34308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Center for Astrophysics and Space Science (CASS)</a:t>
            </a:r>
            <a:endParaRPr b="0" lang="en-US" sz="2000" spc="-1" strike="noStrike">
              <a:latin typeface="Arial"/>
            </a:endParaRPr>
          </a:p>
          <a:p>
            <a:pPr marL="343080" indent="-34308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en-GB" sz="2000" spc="-1" strike="noStrike">
                <a:solidFill>
                  <a:srgbClr val="000000"/>
                </a:solidFill>
                <a:latin typeface="Arial"/>
              </a:rPr>
              <a:t>New York University Abu Dhabi</a:t>
            </a:r>
            <a:endParaRPr b="0" lang="en-US" sz="2000" spc="-1" strike="noStrike">
              <a:latin typeface="Arial"/>
            </a:endParaRPr>
          </a:p>
          <a:p>
            <a:pPr marL="343080" indent="-343080" algn="ctr">
              <a:lnSpc>
                <a:spcPct val="8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343080" indent="-343080" algn="ctr">
              <a:lnSpc>
                <a:spcPct val="8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343080" indent="-343080" algn="ctr">
              <a:lnSpc>
                <a:spcPct val="80000"/>
              </a:lnSpc>
              <a:buNone/>
              <a:tabLst>
                <a:tab algn="l" pos="0"/>
              </a:tabLst>
            </a:pPr>
            <a:endParaRPr b="0" lang="en-US" sz="1600" spc="-1" strike="noStrike">
              <a:latin typeface="Arial"/>
            </a:endParaRPr>
          </a:p>
          <a:p>
            <a:pPr marL="343080" indent="-343080" algn="ctr">
              <a:lnSpc>
                <a:spcPct val="80000"/>
              </a:lnSpc>
              <a:buNone/>
              <a:tabLst>
                <a:tab algn="l" pos="0"/>
              </a:tabLst>
            </a:pPr>
            <a:endParaRPr b="0" lang="en-US" sz="1600" spc="-1" strike="noStrike">
              <a:latin typeface="Arial"/>
            </a:endParaRPr>
          </a:p>
          <a:p>
            <a:pPr marL="343080" indent="-343080" algn="ctr">
              <a:lnSpc>
                <a:spcPct val="80000"/>
              </a:lnSpc>
              <a:buNone/>
              <a:tabLst>
                <a:tab algn="l" pos="0"/>
              </a:tabLst>
            </a:pPr>
            <a:endParaRPr b="0" lang="en-US" sz="1600" spc="-1" strike="noStrike">
              <a:latin typeface="Arial"/>
            </a:endParaRPr>
          </a:p>
          <a:p>
            <a:pPr marL="343080" indent="-343080" algn="ctr">
              <a:lnSpc>
                <a:spcPct val="80000"/>
              </a:lnSpc>
              <a:buNone/>
              <a:tabLst>
                <a:tab algn="l" pos="0"/>
              </a:tabLst>
            </a:pPr>
            <a:endParaRPr b="0" lang="en-US" sz="1600" spc="-1" strike="noStrike">
              <a:latin typeface="Arial"/>
            </a:endParaRPr>
          </a:p>
          <a:p>
            <a:pPr marL="343080" indent="-343080" algn="ctr">
              <a:lnSpc>
                <a:spcPct val="80000"/>
              </a:lnSpc>
              <a:buNone/>
              <a:tabLst>
                <a:tab algn="l" pos="0"/>
              </a:tabLst>
            </a:pPr>
            <a:endParaRPr b="0" lang="en-US" sz="1600" spc="-1" strike="noStrike">
              <a:latin typeface="Arial"/>
            </a:endParaRPr>
          </a:p>
          <a:p>
            <a:pPr marL="343080" indent="-343080" algn="ctr">
              <a:lnSpc>
                <a:spcPct val="80000"/>
              </a:lnSpc>
              <a:buNone/>
              <a:tabLst>
                <a:tab algn="l" pos="0"/>
              </a:tabLst>
            </a:pPr>
            <a:endParaRPr b="0" lang="en-US" sz="1600" spc="-1" strike="noStrike"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1" lang="en-GB" sz="1600" spc="-1" strike="noStrike">
                <a:solidFill>
                  <a:srgbClr val="000000"/>
                </a:solidFill>
                <a:latin typeface="Arial"/>
              </a:rPr>
              <a:t>dave.russell@nyu.edu</a:t>
            </a:r>
            <a:endParaRPr b="0" lang="en-US" sz="1600" spc="-1" strike="noStrike"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Mariano Méndez, Yuexin Zhang, M. Cristina Baglio, Tom Russell, Kevin Alabarta, Sandeep Rout, Payaswini Saikia, Divya Rawat,</a:t>
            </a:r>
            <a:endParaRPr b="0" lang="en-US" sz="2200" spc="-1" strike="noStrike"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Ruican Ma, Federico García, and others..</a:t>
            </a:r>
            <a:endParaRPr b="0" lang="en-US" sz="2200" spc="-1" strike="noStrike"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es-ES" sz="2200" spc="-1" strike="noStrike">
                <a:solidFill>
                  <a:srgbClr val="000000"/>
                </a:solidFill>
                <a:latin typeface="Arial"/>
              </a:rPr>
              <a:t>MQW XI – Microquasar Workshop, Cefalù, 18</a:t>
            </a:r>
            <a:r>
              <a:rPr b="1" lang="es-ES" sz="2200" spc="-1" strike="noStrike" baseline="30000">
                <a:solidFill>
                  <a:srgbClr val="000000"/>
                </a:solidFill>
                <a:latin typeface="Arial"/>
              </a:rPr>
              <a:t>th</a:t>
            </a:r>
            <a:r>
              <a:rPr b="1" lang="es-ES" sz="2200" spc="-1" strike="noStrike">
                <a:solidFill>
                  <a:srgbClr val="000000"/>
                </a:solidFill>
                <a:latin typeface="Arial"/>
              </a:rPr>
              <a:t> Sept 2025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91" name="Picture 8" descr="C:\Users\dr124\Desktop\backup-asus-data\Work-Windoze\Current Work\Talk-2014 Cefalu, Sicily\NYUAD-primary-color-Digital.jpg"/>
          <p:cNvPicPr/>
          <p:nvPr/>
        </p:nvPicPr>
        <p:blipFill>
          <a:blip r:embed="rId2"/>
          <a:stretch/>
        </p:blipFill>
        <p:spPr>
          <a:xfrm>
            <a:off x="3119400" y="3141720"/>
            <a:ext cx="2877840" cy="1056960"/>
          </a:xfrm>
          <a:prstGeom prst="rect">
            <a:avLst/>
          </a:prstGeom>
          <a:ln w="22225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55;p13"/>
          <p:cNvSpPr/>
          <p:nvPr/>
        </p:nvSpPr>
        <p:spPr>
          <a:xfrm>
            <a:off x="4952880" y="239760"/>
            <a:ext cx="3047760" cy="51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" sz="1800" spc="-1" strike="noStrike">
                <a:solidFill>
                  <a:srgbClr val="000000"/>
                </a:solidFill>
                <a:latin typeface="Arial"/>
              </a:rPr>
              <a:t>MAXI J1535 transition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7" name="Rectangle 1"/>
          <p:cNvSpPr/>
          <p:nvPr/>
        </p:nvSpPr>
        <p:spPr>
          <a:xfrm>
            <a:off x="4952880" y="874080"/>
            <a:ext cx="39621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</a:rPr>
              <a:t>We put everything together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</a:rPr>
              <a:t>This could be the most detailed multi-wavelength data set of the full transition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38" name="Picture 4" descr=""/>
          <p:cNvPicPr/>
          <p:nvPr/>
        </p:nvPicPr>
        <p:blipFill>
          <a:blip r:embed="rId1"/>
          <a:stretch/>
        </p:blipFill>
        <p:spPr>
          <a:xfrm>
            <a:off x="0" y="28440"/>
            <a:ext cx="4847040" cy="682920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6" descr=""/>
          <p:cNvPicPr/>
          <p:nvPr/>
        </p:nvPicPr>
        <p:blipFill>
          <a:blip r:embed="rId2"/>
          <a:stretch/>
        </p:blipFill>
        <p:spPr>
          <a:xfrm>
            <a:off x="4952880" y="3074040"/>
            <a:ext cx="3892680" cy="2864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55;p13"/>
          <p:cNvSpPr/>
          <p:nvPr/>
        </p:nvSpPr>
        <p:spPr>
          <a:xfrm>
            <a:off x="4952880" y="239760"/>
            <a:ext cx="3047760" cy="51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" sz="1800" spc="-1" strike="noStrike">
                <a:solidFill>
                  <a:srgbClr val="000000"/>
                </a:solidFill>
                <a:latin typeface="Arial"/>
              </a:rPr>
              <a:t>MAXI J1535 transition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1" name="Rectangle 1"/>
          <p:cNvSpPr/>
          <p:nvPr/>
        </p:nvSpPr>
        <p:spPr>
          <a:xfrm>
            <a:off x="4952880" y="874080"/>
            <a:ext cx="39621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</a:rPr>
              <a:t>We put everything together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</a:rPr>
              <a:t>This could be the most detailed multi-wavelength data set of the full transition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42" name="Picture 4" descr=""/>
          <p:cNvPicPr/>
          <p:nvPr/>
        </p:nvPicPr>
        <p:blipFill>
          <a:blip r:embed="rId1"/>
          <a:stretch/>
        </p:blipFill>
        <p:spPr>
          <a:xfrm>
            <a:off x="0" y="28440"/>
            <a:ext cx="4847040" cy="6829200"/>
          </a:xfrm>
          <a:prstGeom prst="rect">
            <a:avLst/>
          </a:prstGeom>
          <a:ln w="0">
            <a:noFill/>
          </a:ln>
        </p:spPr>
      </p:pic>
      <p:sp>
        <p:nvSpPr>
          <p:cNvPr id="143" name="Rectangle 5"/>
          <p:cNvSpPr/>
          <p:nvPr/>
        </p:nvSpPr>
        <p:spPr>
          <a:xfrm>
            <a:off x="4943520" y="2586600"/>
            <a:ext cx="4047840" cy="39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Data from 16 telescopes: 7 X-ray,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 optical, 3 IR, 1 mm, 4 radio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Rawat + 2023, Vincentelli + 2021, Zhang + 2022, 2023, Bhargava + 2019, Huang + 2018, Dong + 2022, Ma + 2024, Baglio + 2018,</a:t>
            </a:r>
            <a:br>
              <a:rPr sz="1800"/>
            </a:br>
            <a:r>
              <a:rPr b="0" lang="nb-NO" sz="1800" spc="-1" strike="noStrike">
                <a:solidFill>
                  <a:srgbClr val="000000"/>
                </a:solidFill>
                <a:latin typeface="Arial"/>
              </a:rPr>
              <a:t>T. Russell + 2019, 2020, Chauhan + 2019, 2021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corona size, temperature and intrinsic feedback fraction using Comptonization model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vKompth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(Zhang + 2023)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55;p13"/>
          <p:cNvSpPr/>
          <p:nvPr/>
        </p:nvSpPr>
        <p:spPr>
          <a:xfrm>
            <a:off x="4952880" y="239760"/>
            <a:ext cx="3047760" cy="51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" sz="1800" spc="-1" strike="noStrike">
                <a:solidFill>
                  <a:srgbClr val="000000"/>
                </a:solidFill>
                <a:latin typeface="Arial"/>
              </a:rPr>
              <a:t>MAXI J1535 transition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5" name="Rectangle 1"/>
          <p:cNvSpPr/>
          <p:nvPr/>
        </p:nvSpPr>
        <p:spPr>
          <a:xfrm>
            <a:off x="4952880" y="874080"/>
            <a:ext cx="39621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</a:rPr>
              <a:t>We put everything together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</a:rPr>
              <a:t>This could be the most detailed multi-wavelength data set of the full transition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46" name="Picture 4" descr=""/>
          <p:cNvPicPr/>
          <p:nvPr/>
        </p:nvPicPr>
        <p:blipFill>
          <a:blip r:embed="rId1"/>
          <a:stretch/>
        </p:blipFill>
        <p:spPr>
          <a:xfrm>
            <a:off x="0" y="28440"/>
            <a:ext cx="4847040" cy="6829200"/>
          </a:xfrm>
          <a:prstGeom prst="rect">
            <a:avLst/>
          </a:prstGeom>
          <a:ln w="0">
            <a:noFill/>
          </a:ln>
        </p:spPr>
      </p:pic>
      <p:sp>
        <p:nvSpPr>
          <p:cNvPr id="147" name="Rectangle 5"/>
          <p:cNvSpPr/>
          <p:nvPr/>
        </p:nvSpPr>
        <p:spPr>
          <a:xfrm>
            <a:off x="4943520" y="2586600"/>
            <a:ext cx="4047840" cy="424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Data from 16 telescopes: 7 X-ray,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 optical, 3 IR, 1 mm, 4 radio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Jet data and spectral break constraints from T. Russell et al. 2020, 2021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Jet break frequency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Radio spectral index</a:t>
            </a:r>
            <a:br>
              <a:rPr sz="1800"/>
            </a:br>
            <a:r>
              <a:rPr b="0" lang="nb-NO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Jet R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</a:rPr>
              <a:t>FAZ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48" name="Rectangle 6"/>
          <p:cNvSpPr/>
          <p:nvPr/>
        </p:nvSpPr>
        <p:spPr>
          <a:xfrm>
            <a:off x="5639400" y="6329520"/>
            <a:ext cx="34286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* The first acceleration zone in the jet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55;p13"/>
          <p:cNvSpPr/>
          <p:nvPr/>
        </p:nvSpPr>
        <p:spPr>
          <a:xfrm>
            <a:off x="4952880" y="239760"/>
            <a:ext cx="3047760" cy="51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" sz="1800" spc="-1" strike="noStrike">
                <a:solidFill>
                  <a:srgbClr val="000000"/>
                </a:solidFill>
                <a:latin typeface="Arial"/>
              </a:rPr>
              <a:t>MAXI J1535 transition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0" name="Rectangle 1"/>
          <p:cNvSpPr/>
          <p:nvPr/>
        </p:nvSpPr>
        <p:spPr>
          <a:xfrm>
            <a:off x="4952880" y="874080"/>
            <a:ext cx="39621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</a:rPr>
              <a:t>We put everything together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</a:rPr>
              <a:t>This could be the most detailed multi-wavelength data set of the full transition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51" name="Picture 4" descr=""/>
          <p:cNvPicPr/>
          <p:nvPr/>
        </p:nvPicPr>
        <p:blipFill>
          <a:blip r:embed="rId1"/>
          <a:stretch/>
        </p:blipFill>
        <p:spPr>
          <a:xfrm>
            <a:off x="0" y="28440"/>
            <a:ext cx="4847040" cy="6829200"/>
          </a:xfrm>
          <a:prstGeom prst="rect">
            <a:avLst/>
          </a:prstGeom>
          <a:ln w="0">
            <a:noFill/>
          </a:ln>
        </p:spPr>
      </p:pic>
      <p:sp>
        <p:nvSpPr>
          <p:cNvPr id="152" name="Rectangle 5"/>
          <p:cNvSpPr/>
          <p:nvPr/>
        </p:nvSpPr>
        <p:spPr>
          <a:xfrm>
            <a:off x="4943520" y="2586600"/>
            <a:ext cx="404784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Data from 16 telescopes: 7 X-ray,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 optical, 3 IR, 1 mm, 4 radio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Time of jet ejection (Carotenuto et al. 2024, Cooper et al. 2025)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53" name="Picture 7" descr=""/>
          <p:cNvPicPr/>
          <p:nvPr/>
        </p:nvPicPr>
        <p:blipFill>
          <a:blip r:embed="rId2"/>
          <a:stretch/>
        </p:blipFill>
        <p:spPr>
          <a:xfrm>
            <a:off x="4943520" y="4257000"/>
            <a:ext cx="4123800" cy="222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1" descr=""/>
          <p:cNvPicPr/>
          <p:nvPr/>
        </p:nvPicPr>
        <p:blipFill>
          <a:blip r:embed="rId1"/>
          <a:stretch/>
        </p:blipFill>
        <p:spPr>
          <a:xfrm>
            <a:off x="5791320" y="312120"/>
            <a:ext cx="2980800" cy="2193840"/>
          </a:xfrm>
          <a:prstGeom prst="rect">
            <a:avLst/>
          </a:prstGeom>
          <a:ln w="0">
            <a:noFill/>
          </a:ln>
        </p:spPr>
      </p:pic>
      <p:sp>
        <p:nvSpPr>
          <p:cNvPr id="155" name="Google Shape;64;p14"/>
          <p:cNvSpPr/>
          <p:nvPr/>
        </p:nvSpPr>
        <p:spPr>
          <a:xfrm>
            <a:off x="23040" y="-15480"/>
            <a:ext cx="5920200" cy="21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First 10 days</a:t>
            </a:r>
            <a:r>
              <a:rPr b="0" lang="en" sz="18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Hard state rise then softening, hard to HIMS transition</a:t>
            </a:r>
            <a:r>
              <a:rPr b="0" lang="en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Compact j</a:t>
            </a:r>
            <a:r>
              <a:rPr b="0" lang="en" sz="1800" spc="-1" strike="noStrike">
                <a:solidFill>
                  <a:srgbClr val="000000"/>
                </a:solidFill>
                <a:latin typeface="Arial"/>
              </a:rPr>
              <a:t>et brightens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then becomes steady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6" name="Rectangle 1"/>
          <p:cNvSpPr/>
          <p:nvPr/>
        </p:nvSpPr>
        <p:spPr>
          <a:xfrm>
            <a:off x="75960" y="1173960"/>
            <a:ext cx="617184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Day 9 to 12: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Inner disc decreases towards ISCO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Compact jet quenching starts (NIR fade starts)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Corona shrinks, feedback fraction increases</a:t>
            </a:r>
            <a:endParaRPr b="0" lang="en-U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Corona is horizontally extended (Zhang et al. 2023)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7" name="Straight Arrow Connector 4"/>
          <p:cNvSpPr/>
          <p:nvPr/>
        </p:nvSpPr>
        <p:spPr>
          <a:xfrm flipH="1">
            <a:off x="7989480" y="321840"/>
            <a:ext cx="604800" cy="53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Straight Arrow Connector 10"/>
          <p:cNvSpPr/>
          <p:nvPr/>
        </p:nvSpPr>
        <p:spPr>
          <a:xfrm flipH="1">
            <a:off x="7856280" y="184320"/>
            <a:ext cx="604800" cy="53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9" name="Picture 3" descr=""/>
          <p:cNvPicPr/>
          <p:nvPr/>
        </p:nvPicPr>
        <p:blipFill>
          <a:blip r:embed="rId2"/>
          <a:stretch/>
        </p:blipFill>
        <p:spPr>
          <a:xfrm>
            <a:off x="1647720" y="2822760"/>
            <a:ext cx="5848200" cy="4034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2" descr=""/>
          <p:cNvPicPr/>
          <p:nvPr/>
        </p:nvPicPr>
        <p:blipFill>
          <a:blip r:embed="rId1"/>
          <a:stretch/>
        </p:blipFill>
        <p:spPr>
          <a:xfrm>
            <a:off x="5791320" y="312120"/>
            <a:ext cx="2980800" cy="2193840"/>
          </a:xfrm>
          <a:prstGeom prst="rect">
            <a:avLst/>
          </a:prstGeom>
          <a:ln w="0">
            <a:noFill/>
          </a:ln>
        </p:spPr>
      </p:pic>
      <p:pic>
        <p:nvPicPr>
          <p:cNvPr id="161" name="Picture 3" descr=""/>
          <p:cNvPicPr/>
          <p:nvPr/>
        </p:nvPicPr>
        <p:blipFill>
          <a:blip r:embed="rId2"/>
          <a:stretch/>
        </p:blipFill>
        <p:spPr>
          <a:xfrm>
            <a:off x="1647720" y="2822760"/>
            <a:ext cx="5848200" cy="4034880"/>
          </a:xfrm>
          <a:prstGeom prst="rect">
            <a:avLst/>
          </a:prstGeom>
          <a:ln w="0">
            <a:noFill/>
          </a:ln>
        </p:spPr>
      </p:pic>
      <p:sp>
        <p:nvSpPr>
          <p:cNvPr id="162" name="Straight Arrow Connector 8"/>
          <p:cNvSpPr/>
          <p:nvPr/>
        </p:nvSpPr>
        <p:spPr>
          <a:xfrm flipH="1">
            <a:off x="7620120" y="152280"/>
            <a:ext cx="604800" cy="53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Rectangle 2"/>
          <p:cNvSpPr/>
          <p:nvPr/>
        </p:nvSpPr>
        <p:spPr>
          <a:xfrm>
            <a:off x="0" y="0"/>
            <a:ext cx="609552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Day 12-14: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Core jet quenching (mid-IR fade starts, then radio)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jet power reducing, FAZ moves out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(jet break shifts from IR to radio)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Corona starts growing, feedback fraction decreases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Day 15: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Timing transition: type-C QPO jumps from 2-3 to 7-9 Hz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Corona growing, low compact jet power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2" descr=""/>
          <p:cNvPicPr/>
          <p:nvPr/>
        </p:nvPicPr>
        <p:blipFill>
          <a:blip r:embed="rId1"/>
          <a:stretch/>
        </p:blipFill>
        <p:spPr>
          <a:xfrm>
            <a:off x="5791320" y="312120"/>
            <a:ext cx="2980800" cy="2193840"/>
          </a:xfrm>
          <a:prstGeom prst="rect">
            <a:avLst/>
          </a:prstGeom>
          <a:ln w="0">
            <a:noFill/>
          </a:ln>
        </p:spPr>
      </p:pic>
      <p:pic>
        <p:nvPicPr>
          <p:cNvPr id="165" name="Picture 3" descr=""/>
          <p:cNvPicPr/>
          <p:nvPr/>
        </p:nvPicPr>
        <p:blipFill>
          <a:blip r:embed="rId2"/>
          <a:stretch/>
        </p:blipFill>
        <p:spPr>
          <a:xfrm>
            <a:off x="1647720" y="2822760"/>
            <a:ext cx="5848200" cy="4034880"/>
          </a:xfrm>
          <a:prstGeom prst="rect">
            <a:avLst/>
          </a:prstGeom>
          <a:ln w="0">
            <a:noFill/>
          </a:ln>
        </p:spPr>
      </p:pic>
      <p:sp>
        <p:nvSpPr>
          <p:cNvPr id="166" name="Straight Arrow Connector 8"/>
          <p:cNvSpPr/>
          <p:nvPr/>
        </p:nvSpPr>
        <p:spPr>
          <a:xfrm flipH="1">
            <a:off x="7193520" y="0"/>
            <a:ext cx="604800" cy="53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Rectangle 2"/>
          <p:cNvSpPr/>
          <p:nvPr/>
        </p:nvSpPr>
        <p:spPr>
          <a:xfrm>
            <a:off x="0" y="0"/>
            <a:ext cx="609552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Day 17: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Peak in soft X-ray flux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Maximum corona size, feedback fraction low</a:t>
            </a:r>
            <a:endParaRPr b="0" lang="en-U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Corona is vertically extended (Zhang et al. 2023)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Compact jet quenched, first optically thin radio flare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Day 19-20: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Brightest radio flare, corona shrinks, feedback fraction increases </a:t>
            </a:r>
            <a:r>
              <a:rPr b="0" lang="en-US" sz="1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Corona becomes horizontally extended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QPO then settles at ~6 Hz (type-B), radio fades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8" name="Straight Arrow Connector 5"/>
          <p:cNvSpPr/>
          <p:nvPr/>
        </p:nvSpPr>
        <p:spPr>
          <a:xfrm flipH="1">
            <a:off x="6891120" y="-4320"/>
            <a:ext cx="604800" cy="53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64;p14"/>
          <p:cNvSpPr/>
          <p:nvPr/>
        </p:nvSpPr>
        <p:spPr>
          <a:xfrm>
            <a:off x="228600" y="747000"/>
            <a:ext cx="8381520" cy="449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t">
            <a:no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radius of the jet FAZ (~jet base) correlates monotonically with the vertical size of the corona, and not with the disc properties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corona and the jet base first contract, then grow to their largest size together, which can be explained if corona particles feed the steady jet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corona is largest just as the discrete, relativistic ejection is launched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Jet FAZ moves so far out it is probably disconnected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0" name="Rectangle 3"/>
          <p:cNvSpPr/>
          <p:nvPr/>
        </p:nvSpPr>
        <p:spPr>
          <a:xfrm>
            <a:off x="0" y="0"/>
            <a:ext cx="9143640" cy="74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</a:rPr>
              <a:t>Corona and jet base evolution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71" name="Picture 2" descr=""/>
          <p:cNvPicPr/>
          <p:nvPr/>
        </p:nvPicPr>
        <p:blipFill>
          <a:blip r:embed="rId1"/>
          <a:stretch/>
        </p:blipFill>
        <p:spPr>
          <a:xfrm>
            <a:off x="2085840" y="3429000"/>
            <a:ext cx="4971960" cy="3352680"/>
          </a:xfrm>
          <a:prstGeom prst="rect">
            <a:avLst/>
          </a:prstGeom>
          <a:ln w="0">
            <a:noFill/>
          </a:ln>
        </p:spPr>
      </p:pic>
      <p:sp>
        <p:nvSpPr>
          <p:cNvPr id="172" name="Arrow: Curved Right 10"/>
          <p:cNvSpPr/>
          <p:nvPr/>
        </p:nvSpPr>
        <p:spPr>
          <a:xfrm rot="10800000">
            <a:off x="6020280" y="3429000"/>
            <a:ext cx="685440" cy="33804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 descr=""/>
          <p:cNvPicPr/>
          <p:nvPr/>
        </p:nvPicPr>
        <p:blipFill>
          <a:blip r:embed="rId1"/>
          <a:stretch/>
        </p:blipFill>
        <p:spPr>
          <a:xfrm>
            <a:off x="1184040" y="2057400"/>
            <a:ext cx="6775560" cy="4686120"/>
          </a:xfrm>
          <a:prstGeom prst="rect">
            <a:avLst/>
          </a:prstGeom>
          <a:ln w="0">
            <a:noFill/>
          </a:ln>
        </p:spPr>
      </p:pic>
      <p:sp>
        <p:nvSpPr>
          <p:cNvPr id="174" name="Google Shape;64;p14"/>
          <p:cNvSpPr/>
          <p:nvPr/>
        </p:nvSpPr>
        <p:spPr>
          <a:xfrm>
            <a:off x="0" y="533520"/>
            <a:ext cx="9143640" cy="470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t">
            <a:no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inner disc first approaches the black hole - this quenches the corona (shrinking)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initially contracting corona feeds less particles (N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decreases) into the steady jet, which naturally explains the reduced jet power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This results in the inflowing particles remaining in the corona (ṁ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</a:rPr>
              <a:t>disc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is high), causing it to gradually grow in size, then escape as the relativistic ejection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5" name="Rectangle 3"/>
          <p:cNvSpPr/>
          <p:nvPr/>
        </p:nvSpPr>
        <p:spPr>
          <a:xfrm>
            <a:off x="0" y="0"/>
            <a:ext cx="9143640" cy="74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</a:rPr>
              <a:t>Interpretation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6" name="Rectangle 3"/>
          <p:cNvSpPr/>
          <p:nvPr/>
        </p:nvSpPr>
        <p:spPr>
          <a:xfrm>
            <a:off x="2286000" y="3505320"/>
            <a:ext cx="4800240" cy="912600"/>
          </a:xfrm>
          <a:prstGeom prst="rect">
            <a:avLst/>
          </a:prstGeom>
          <a:solidFill>
            <a:schemeClr val="accent5"/>
          </a:solidFill>
          <a:ln w="0">
            <a:solidFill>
              <a:srgbClr val="333399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Probably the best observational evidence yet that the jet ejection is the corona itself being ejected at relativistic speeds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3"/>
          <p:cNvSpPr/>
          <p:nvPr/>
        </p:nvSpPr>
        <p:spPr>
          <a:xfrm>
            <a:off x="0" y="0"/>
            <a:ext cx="9143640" cy="74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</a:rPr>
              <a:t>Broadband jet flare spectra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78" name="Picture 3" descr=""/>
          <p:cNvPicPr/>
          <p:nvPr/>
        </p:nvPicPr>
        <p:blipFill>
          <a:blip r:embed="rId1"/>
          <a:stretch/>
        </p:blipFill>
        <p:spPr>
          <a:xfrm>
            <a:off x="85680" y="2147400"/>
            <a:ext cx="4620240" cy="3351600"/>
          </a:xfrm>
          <a:prstGeom prst="rect">
            <a:avLst/>
          </a:prstGeom>
          <a:ln w="0">
            <a:noFill/>
          </a:ln>
        </p:spPr>
      </p:pic>
      <p:pic>
        <p:nvPicPr>
          <p:cNvPr id="179" name="Picture 5" descr=""/>
          <p:cNvPicPr/>
          <p:nvPr/>
        </p:nvPicPr>
        <p:blipFill>
          <a:blip r:embed="rId2"/>
          <a:stretch/>
        </p:blipFill>
        <p:spPr>
          <a:xfrm>
            <a:off x="4716000" y="2157120"/>
            <a:ext cx="4341960" cy="2962440"/>
          </a:xfrm>
          <a:prstGeom prst="rect">
            <a:avLst/>
          </a:prstGeom>
          <a:ln w="0">
            <a:noFill/>
          </a:ln>
        </p:spPr>
      </p:pic>
      <p:sp>
        <p:nvSpPr>
          <p:cNvPr id="180" name="Rectangle 12"/>
          <p:cNvSpPr/>
          <p:nvPr/>
        </p:nvSpPr>
        <p:spPr>
          <a:xfrm>
            <a:off x="744120" y="5893200"/>
            <a:ext cx="7924320" cy="63828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Best sampled broadband spectrum of an optically thin radio flare, including self-absorption break, and likely the first IR detections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1" name="Rectangle 13"/>
          <p:cNvSpPr/>
          <p:nvPr/>
        </p:nvSpPr>
        <p:spPr>
          <a:xfrm>
            <a:off x="85680" y="747000"/>
            <a:ext cx="87530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There were 2 optically thin jet flares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First: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turnover between 250 and 500 MHz due to synchrotron self-absorption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(Chauhan et al. 2021). Shallow optically thin slope: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Second: Coincident with IR flare.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Also shallow optically thin slope: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82" name="Picture 14" descr=""/>
          <p:cNvPicPr/>
          <p:nvPr/>
        </p:nvPicPr>
        <p:blipFill>
          <a:blip r:embed="rId3"/>
          <a:stretch/>
        </p:blipFill>
        <p:spPr>
          <a:xfrm>
            <a:off x="5715000" y="1347120"/>
            <a:ext cx="1968120" cy="247320"/>
          </a:xfrm>
          <a:prstGeom prst="rect">
            <a:avLst/>
          </a:prstGeom>
          <a:ln w="0">
            <a:noFill/>
          </a:ln>
        </p:spPr>
      </p:pic>
      <p:pic>
        <p:nvPicPr>
          <p:cNvPr id="183" name="Picture 16" descr=""/>
          <p:cNvPicPr/>
          <p:nvPr/>
        </p:nvPicPr>
        <p:blipFill>
          <a:blip r:embed="rId4"/>
          <a:stretch/>
        </p:blipFill>
        <p:spPr>
          <a:xfrm>
            <a:off x="7191360" y="1609200"/>
            <a:ext cx="1866600" cy="298080"/>
          </a:xfrm>
          <a:prstGeom prst="rect">
            <a:avLst/>
          </a:prstGeom>
          <a:ln w="0">
            <a:noFill/>
          </a:ln>
        </p:spPr>
      </p:pic>
      <p:sp>
        <p:nvSpPr>
          <p:cNvPr id="184" name="Rectangle 17"/>
          <p:cNvSpPr/>
          <p:nvPr/>
        </p:nvSpPr>
        <p:spPr>
          <a:xfrm>
            <a:off x="569880" y="5480640"/>
            <a:ext cx="7592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Data from MWA, UTMOST, ASCAP, ATCA, ALMA, VLT-VISIR, REM, LCO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5" name="Rectangle 21"/>
          <p:cNvSpPr/>
          <p:nvPr/>
        </p:nvSpPr>
        <p:spPr>
          <a:xfrm>
            <a:off x="1408320" y="1823400"/>
            <a:ext cx="4497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Electron energy distribution: p ~ 1.7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3"/>
          <p:cNvSpPr/>
          <p:nvPr/>
        </p:nvSpPr>
        <p:spPr>
          <a:xfrm>
            <a:off x="-838080" y="685800"/>
            <a:ext cx="10591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classical hysteresis during a black hole XRB outburst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3" name="Rectangle 5"/>
          <p:cNvSpPr/>
          <p:nvPr/>
        </p:nvSpPr>
        <p:spPr>
          <a:xfrm>
            <a:off x="0" y="0"/>
            <a:ext cx="914364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</a:rPr>
              <a:t>Hard to soft transition: X-rays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94" name="Picture 8" descr=""/>
          <p:cNvPicPr/>
          <p:nvPr/>
        </p:nvPicPr>
        <p:blipFill>
          <a:blip r:embed="rId1"/>
          <a:stretch/>
        </p:blipFill>
        <p:spPr>
          <a:xfrm>
            <a:off x="152280" y="1055160"/>
            <a:ext cx="6324120" cy="5587560"/>
          </a:xfrm>
          <a:prstGeom prst="rect">
            <a:avLst/>
          </a:prstGeom>
          <a:ln w="0">
            <a:noFill/>
          </a:ln>
        </p:spPr>
      </p:pic>
      <p:sp>
        <p:nvSpPr>
          <p:cNvPr id="95" name="TextBox 9"/>
          <p:cNvSpPr/>
          <p:nvPr/>
        </p:nvSpPr>
        <p:spPr>
          <a:xfrm>
            <a:off x="2022840" y="4884120"/>
            <a:ext cx="332856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Fender, Belloni &amp; Gallo 2004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Fender, Homan &amp; Belloni 2009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Belloni 2010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96" name="Oval 10"/>
          <p:cNvSpPr/>
          <p:nvPr/>
        </p:nvSpPr>
        <p:spPr>
          <a:xfrm>
            <a:off x="2590920" y="1143000"/>
            <a:ext cx="4266720" cy="1447560"/>
          </a:xfrm>
          <a:prstGeom prst="ellipse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TextBox 11"/>
          <p:cNvSpPr/>
          <p:nvPr/>
        </p:nvSpPr>
        <p:spPr>
          <a:xfrm>
            <a:off x="6611400" y="1219320"/>
            <a:ext cx="253224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What is happening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  here?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Inner disc moves towards ISCO</a:t>
            </a:r>
            <a:br>
              <a:rPr sz="1800"/>
            </a:b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Evolution in corona geometry?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jet is also evolving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8" name="Rectangle 7"/>
          <p:cNvSpPr/>
          <p:nvPr/>
        </p:nvSpPr>
        <p:spPr>
          <a:xfrm>
            <a:off x="6611400" y="4597200"/>
            <a:ext cx="2379600" cy="173556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What causes the discrete ejection, and the suppression of the corona and the steady jet?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6"/>
          <p:cNvSpPr/>
          <p:nvPr/>
        </p:nvSpPr>
        <p:spPr>
          <a:xfrm>
            <a:off x="152280" y="723960"/>
            <a:ext cx="883872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MAXI J1535-571 has very densely sampled multi-wavelength observations over the state transition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34272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inner disc first approaches the ISCO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choking the corona and the jet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34272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corona grows vertically 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Arial"/>
              </a:rPr>
              <a:t>because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the steady jet loses power, implying particles entering the corona from the disc are no longer launched into the jet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34272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compact jet disappears, then the discrete jet is launched (best sampled broadband spectrum, MHz to IR)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7" name="Rectangle 8"/>
          <p:cNvSpPr/>
          <p:nvPr/>
        </p:nvSpPr>
        <p:spPr>
          <a:xfrm>
            <a:off x="0" y="0"/>
            <a:ext cx="914364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</a:rPr>
              <a:t>Summary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8" name="Google Shape;89;p17"/>
          <p:cNvSpPr/>
          <p:nvPr/>
        </p:nvSpPr>
        <p:spPr>
          <a:xfrm>
            <a:off x="5943600" y="3710160"/>
            <a:ext cx="3009600" cy="5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" sz="1600" spc="-1" strike="noStrike">
                <a:solidFill>
                  <a:srgbClr val="000000"/>
                </a:solidFill>
                <a:latin typeface="Arial"/>
              </a:rPr>
              <a:t>Corona size vs jet FAZ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radius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89" name="Picture 5" descr=""/>
          <p:cNvPicPr/>
          <p:nvPr/>
        </p:nvPicPr>
        <p:blipFill>
          <a:blip r:embed="rId1"/>
          <a:stretch/>
        </p:blipFill>
        <p:spPr>
          <a:xfrm>
            <a:off x="5553360" y="4190040"/>
            <a:ext cx="3502800" cy="2361960"/>
          </a:xfrm>
          <a:prstGeom prst="rect">
            <a:avLst/>
          </a:prstGeom>
          <a:ln w="0">
            <a:noFill/>
          </a:ln>
        </p:spPr>
      </p:pic>
      <p:sp>
        <p:nvSpPr>
          <p:cNvPr id="190" name="Rectangle 1"/>
          <p:cNvSpPr/>
          <p:nvPr/>
        </p:nvSpPr>
        <p:spPr>
          <a:xfrm>
            <a:off x="87840" y="3652920"/>
            <a:ext cx="546516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The jet ejection commonly seen over state transitions is the corona itself being ejected at relativistic speeds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(as suggested previously by e.g. Rodriguez et al. 2008)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This explanation of the cause of the state transition, ejection of the corona, and the quenching of the steady jet, has implications for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accretion physics in both X-ray binaries and AGN, and could explain how quasars reach their bright, disc dominated state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3"/>
          <p:cNvSpPr/>
          <p:nvPr/>
        </p:nvSpPr>
        <p:spPr>
          <a:xfrm>
            <a:off x="34560" y="857160"/>
            <a:ext cx="5985000" cy="219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Some recent Comptonization models and reverberation mapping / lags have inferred: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 change in the size of the corona, or a 2-component corona</a:t>
            </a:r>
            <a:br>
              <a:rPr sz="1800"/>
            </a:b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(e.g. Karpouzas et al. 2021; Garcia et al. 2021; Zdziarski et al. 2021; Bellavita et al. 2022; Rout et al. 2023; Ma et al. 2023; Lucchini et al. 2023; Bollemeijer et al. 2024)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00" name="Rectangle 5"/>
          <p:cNvSpPr/>
          <p:nvPr/>
        </p:nvSpPr>
        <p:spPr>
          <a:xfrm>
            <a:off x="0" y="0"/>
            <a:ext cx="914364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</a:rPr>
              <a:t>Links between the Corona and the Jet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01" name="Picture 7" descr=""/>
          <p:cNvPicPr/>
          <p:nvPr/>
        </p:nvPicPr>
        <p:blipFill>
          <a:blip r:embed="rId1"/>
          <a:stretch/>
        </p:blipFill>
        <p:spPr>
          <a:xfrm>
            <a:off x="6019920" y="685800"/>
            <a:ext cx="3089520" cy="6041160"/>
          </a:xfrm>
          <a:prstGeom prst="rect">
            <a:avLst/>
          </a:prstGeom>
          <a:ln w="0">
            <a:noFill/>
          </a:ln>
        </p:spPr>
      </p:pic>
      <p:sp>
        <p:nvSpPr>
          <p:cNvPr id="102" name="Rectangle 13"/>
          <p:cNvSpPr/>
          <p:nvPr/>
        </p:nvSpPr>
        <p:spPr>
          <a:xfrm>
            <a:off x="6913440" y="502920"/>
            <a:ext cx="21560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Karpouzas et al. 2021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6" descr=""/>
          <p:cNvPicPr/>
          <p:nvPr/>
        </p:nvPicPr>
        <p:blipFill>
          <a:blip r:embed="rId1"/>
          <a:stretch/>
        </p:blipFill>
        <p:spPr>
          <a:xfrm>
            <a:off x="1371600" y="1319040"/>
            <a:ext cx="7615440" cy="5538600"/>
          </a:xfrm>
          <a:prstGeom prst="rect">
            <a:avLst/>
          </a:prstGeom>
          <a:ln w="0">
            <a:noFill/>
          </a:ln>
        </p:spPr>
      </p:pic>
      <p:pic>
        <p:nvPicPr>
          <p:cNvPr id="104" name="Picture 8" descr=""/>
          <p:cNvPicPr/>
          <p:nvPr/>
        </p:nvPicPr>
        <p:blipFill>
          <a:blip r:embed="rId2"/>
          <a:stretch/>
        </p:blipFill>
        <p:spPr>
          <a:xfrm>
            <a:off x="6802920" y="1828800"/>
            <a:ext cx="2357640" cy="1752480"/>
          </a:xfrm>
          <a:prstGeom prst="rect">
            <a:avLst/>
          </a:prstGeom>
          <a:ln w="0">
            <a:noFill/>
          </a:ln>
        </p:spPr>
      </p:pic>
      <p:sp>
        <p:nvSpPr>
          <p:cNvPr id="105" name="TextBox 3"/>
          <p:cNvSpPr/>
          <p:nvPr/>
        </p:nvSpPr>
        <p:spPr>
          <a:xfrm>
            <a:off x="34560" y="857160"/>
            <a:ext cx="5985000" cy="243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Some recent Comptonization models and reverberation mapping / lags have inferred: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 change in vertical height 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of the corona</a:t>
            </a:r>
            <a:br>
              <a:rPr sz="1600"/>
            </a:b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(e.g. Kara et al. 2019,</a:t>
            </a:r>
            <a:br>
              <a:rPr sz="1600"/>
            </a:b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Wang et al. 2021, 2022;</a:t>
            </a:r>
            <a:br>
              <a:rPr sz="1600"/>
            </a:b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Lucchini et al. 2023)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</p:txBody>
      </p:sp>
      <p:sp>
        <p:nvSpPr>
          <p:cNvPr id="106" name="Rectangle 5"/>
          <p:cNvSpPr/>
          <p:nvPr/>
        </p:nvSpPr>
        <p:spPr>
          <a:xfrm>
            <a:off x="0" y="0"/>
            <a:ext cx="914364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</a:rPr>
              <a:t>Links between the Corona and the Jet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07" name="Picture 9" descr=""/>
          <p:cNvPicPr/>
          <p:nvPr/>
        </p:nvPicPr>
        <p:blipFill>
          <a:blip r:embed="rId3"/>
          <a:stretch/>
        </p:blipFill>
        <p:spPr>
          <a:xfrm>
            <a:off x="609480" y="3133800"/>
            <a:ext cx="2249640" cy="1294920"/>
          </a:xfrm>
          <a:prstGeom prst="rect">
            <a:avLst/>
          </a:prstGeom>
          <a:ln w="0">
            <a:noFill/>
          </a:ln>
        </p:spPr>
      </p:pic>
      <p:sp>
        <p:nvSpPr>
          <p:cNvPr id="108" name="Rectangle 1"/>
          <p:cNvSpPr/>
          <p:nvPr/>
        </p:nvSpPr>
        <p:spPr>
          <a:xfrm>
            <a:off x="45000" y="4411080"/>
            <a:ext cx="1792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Kara et al. 2019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9" name="Rectangle 2"/>
          <p:cNvSpPr/>
          <p:nvPr/>
        </p:nvSpPr>
        <p:spPr>
          <a:xfrm>
            <a:off x="6506640" y="1357200"/>
            <a:ext cx="2531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Wang et al. 2021, 2022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3"/>
          <p:cNvSpPr/>
          <p:nvPr/>
        </p:nvSpPr>
        <p:spPr>
          <a:xfrm>
            <a:off x="34560" y="857160"/>
            <a:ext cx="598500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Some recent Comptonization models and reverberation mapping / lags have inferred: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An outflowing Comptonizing region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(e.g. Beloborodov 1999; Reig et al. 2003; 2018; Kylafis &amp; Giannios 2003; Kylafis et al. 2008; 2012; Reig &amp; Kylafis 2015; 2019; 2021; You et al. 2021)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</p:txBody>
      </p:sp>
      <p:sp>
        <p:nvSpPr>
          <p:cNvPr id="111" name="Rectangle 5"/>
          <p:cNvSpPr/>
          <p:nvPr/>
        </p:nvSpPr>
        <p:spPr>
          <a:xfrm>
            <a:off x="0" y="0"/>
            <a:ext cx="914364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</a:rPr>
              <a:t>Links between the Corona and the Jet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12" name="Picture 7" descr=""/>
          <p:cNvPicPr/>
          <p:nvPr/>
        </p:nvPicPr>
        <p:blipFill>
          <a:blip r:embed="rId1"/>
          <a:stretch/>
        </p:blipFill>
        <p:spPr>
          <a:xfrm>
            <a:off x="5638680" y="1600200"/>
            <a:ext cx="3380040" cy="488880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10" descr=""/>
          <p:cNvPicPr/>
          <p:nvPr/>
        </p:nvPicPr>
        <p:blipFill>
          <a:blip r:embed="rId2"/>
          <a:stretch/>
        </p:blipFill>
        <p:spPr>
          <a:xfrm>
            <a:off x="132480" y="4648320"/>
            <a:ext cx="5696640" cy="2069640"/>
          </a:xfrm>
          <a:prstGeom prst="rect">
            <a:avLst/>
          </a:prstGeom>
          <a:ln w="0">
            <a:noFill/>
          </a:ln>
        </p:spPr>
      </p:pic>
      <p:sp>
        <p:nvSpPr>
          <p:cNvPr id="114" name="Rectangle 11"/>
          <p:cNvSpPr/>
          <p:nvPr/>
        </p:nvSpPr>
        <p:spPr>
          <a:xfrm>
            <a:off x="7180200" y="1261800"/>
            <a:ext cx="19551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Reig &amp; Kylafis 2019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15" name="Rectangle 12"/>
          <p:cNvSpPr/>
          <p:nvPr/>
        </p:nvSpPr>
        <p:spPr>
          <a:xfrm>
            <a:off x="159840" y="4275720"/>
            <a:ext cx="15282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You et al. 2021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3"/>
          <p:cNvSpPr/>
          <p:nvPr/>
        </p:nvSpPr>
        <p:spPr>
          <a:xfrm>
            <a:off x="34560" y="857160"/>
            <a:ext cx="78901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optically thin radio flare could signify the ejection of the corona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(e.g. Fender et al. 2004, Rodriguez et al. 2008, M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é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ndez et al. 2022)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Alternative: the inner disc is blown away, not the corona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7" name="Rectangle 5"/>
          <p:cNvSpPr/>
          <p:nvPr/>
        </p:nvSpPr>
        <p:spPr>
          <a:xfrm>
            <a:off x="0" y="0"/>
            <a:ext cx="914364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</a:rPr>
              <a:t>Links between the Corona and the Jet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18" name="Picture 8" descr=""/>
          <p:cNvPicPr/>
          <p:nvPr/>
        </p:nvPicPr>
        <p:blipFill>
          <a:blip r:embed="rId1"/>
          <a:stretch/>
        </p:blipFill>
        <p:spPr>
          <a:xfrm>
            <a:off x="1828800" y="1823400"/>
            <a:ext cx="5409720" cy="4742280"/>
          </a:xfrm>
          <a:prstGeom prst="rect">
            <a:avLst/>
          </a:prstGeom>
          <a:ln w="0">
            <a:noFill/>
          </a:ln>
        </p:spPr>
      </p:pic>
      <p:sp>
        <p:nvSpPr>
          <p:cNvPr id="119" name="Rectangle 9"/>
          <p:cNvSpPr/>
          <p:nvPr/>
        </p:nvSpPr>
        <p:spPr>
          <a:xfrm>
            <a:off x="6412320" y="6270120"/>
            <a:ext cx="21103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Rodriguez et al. 2008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5"/>
          <p:cNvSpPr/>
          <p:nvPr/>
        </p:nvSpPr>
        <p:spPr>
          <a:xfrm>
            <a:off x="0" y="0"/>
            <a:ext cx="914364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</a:rPr>
              <a:t>MAXI J1535−571: BH transient discovered in 2017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1" name="TextBox 9"/>
          <p:cNvSpPr/>
          <p:nvPr/>
        </p:nvSpPr>
        <p:spPr>
          <a:xfrm>
            <a:off x="228600" y="3297960"/>
            <a:ext cx="3328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Huang et al. 2018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22" name="Picture 2" descr=""/>
          <p:cNvPicPr/>
          <p:nvPr/>
        </p:nvPicPr>
        <p:blipFill>
          <a:blip r:embed="rId1"/>
          <a:stretch/>
        </p:blipFill>
        <p:spPr>
          <a:xfrm>
            <a:off x="228600" y="685800"/>
            <a:ext cx="6075720" cy="2514240"/>
          </a:xfrm>
          <a:prstGeom prst="rect">
            <a:avLst/>
          </a:prstGeom>
          <a:ln w="0">
            <a:noFill/>
          </a:ln>
        </p:spPr>
      </p:pic>
      <p:sp>
        <p:nvSpPr>
          <p:cNvPr id="123" name="Rectangle 6"/>
          <p:cNvSpPr/>
          <p:nvPr/>
        </p:nvSpPr>
        <p:spPr>
          <a:xfrm>
            <a:off x="228600" y="4765320"/>
            <a:ext cx="3872520" cy="140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Baglio et al. 2018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Large near-IR and mid-IR flux drop over the hard to soft transition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24" name="Picture 3" descr=""/>
          <p:cNvPicPr/>
          <p:nvPr/>
        </p:nvPicPr>
        <p:blipFill>
          <a:blip r:embed="rId2"/>
          <a:stretch/>
        </p:blipFill>
        <p:spPr>
          <a:xfrm>
            <a:off x="4101480" y="3482640"/>
            <a:ext cx="4939920" cy="314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3" descr=""/>
          <p:cNvPicPr/>
          <p:nvPr/>
        </p:nvPicPr>
        <p:blipFill>
          <a:blip r:embed="rId1"/>
          <a:stretch/>
        </p:blipFill>
        <p:spPr>
          <a:xfrm>
            <a:off x="2956320" y="685800"/>
            <a:ext cx="6117120" cy="3885840"/>
          </a:xfrm>
          <a:prstGeom prst="rect">
            <a:avLst/>
          </a:prstGeom>
          <a:ln w="0">
            <a:noFill/>
          </a:ln>
        </p:spPr>
      </p:pic>
      <p:sp>
        <p:nvSpPr>
          <p:cNvPr id="126" name="Rectangle 6"/>
          <p:cNvSpPr/>
          <p:nvPr/>
        </p:nvSpPr>
        <p:spPr>
          <a:xfrm>
            <a:off x="228600" y="1219320"/>
            <a:ext cx="3047760" cy="243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T. Russell et al. 2019,</a:t>
            </a:r>
            <a:br>
              <a:rPr sz="1800"/>
            </a:b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2020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Broadband modelling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Jet spectrum evolves: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Jet break shifts from IR</a:t>
            </a:r>
            <a:br>
              <a:rPr sz="1800"/>
            </a:b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to radio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Jet luminosity decreases dramatically, before ejection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27" name="Picture 6" descr=""/>
          <p:cNvPicPr/>
          <p:nvPr/>
        </p:nvPicPr>
        <p:blipFill>
          <a:blip r:embed="rId2"/>
          <a:stretch/>
        </p:blipFill>
        <p:spPr>
          <a:xfrm>
            <a:off x="116280" y="4518720"/>
            <a:ext cx="4836600" cy="2262600"/>
          </a:xfrm>
          <a:prstGeom prst="rect">
            <a:avLst/>
          </a:prstGeom>
          <a:ln w="0">
            <a:noFill/>
          </a:ln>
        </p:spPr>
      </p:pic>
      <p:sp>
        <p:nvSpPr>
          <p:cNvPr id="128" name="Rectangle 9"/>
          <p:cNvSpPr/>
          <p:nvPr/>
        </p:nvSpPr>
        <p:spPr>
          <a:xfrm>
            <a:off x="0" y="0"/>
            <a:ext cx="914364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</a:rPr>
              <a:t>MAXI J1535−571: BH transient discovered in 2017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3"/>
          <p:cNvSpPr/>
          <p:nvPr/>
        </p:nvSpPr>
        <p:spPr>
          <a:xfrm>
            <a:off x="0" y="0"/>
            <a:ext cx="9143640" cy="74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</a:rPr>
              <a:t>What’s happening in the corona?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30" name="Rectangle 6"/>
          <p:cNvSpPr/>
          <p:nvPr/>
        </p:nvSpPr>
        <p:spPr>
          <a:xfrm>
            <a:off x="19080" y="766080"/>
            <a:ext cx="4876560" cy="251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Zhang et al. 2022, 2023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Time-dependent </a:t>
            </a:r>
            <a:br>
              <a:rPr sz="1800"/>
            </a:b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Comptonization model </a:t>
            </a:r>
            <a:br>
              <a:rPr sz="1800"/>
            </a:br>
            <a:r>
              <a:rPr b="1" lang="es-ES" sz="1800" spc="-1" strike="noStrike">
                <a:solidFill>
                  <a:srgbClr val="000000"/>
                </a:solidFill>
                <a:latin typeface="Arial"/>
              </a:rPr>
              <a:t>vKompth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 (Karpouzas </a:t>
            </a:r>
            <a:br>
              <a:rPr sz="1800"/>
            </a:b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et al. 2020, Bellavita et </a:t>
            </a:r>
            <a:br>
              <a:rPr sz="1800"/>
            </a:b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al. 2022)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Can 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xplain the rms and phase lags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of QPOs and infers the corona geometry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31" name="Picture 8" descr=""/>
          <p:cNvPicPr/>
          <p:nvPr/>
        </p:nvPicPr>
        <p:blipFill>
          <a:blip r:embed="rId1"/>
          <a:stretch/>
        </p:blipFill>
        <p:spPr>
          <a:xfrm>
            <a:off x="4896000" y="3287160"/>
            <a:ext cx="3953160" cy="144756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9" descr=""/>
          <p:cNvPicPr/>
          <p:nvPr/>
        </p:nvPicPr>
        <p:blipFill>
          <a:blip r:embed="rId2"/>
          <a:stretch/>
        </p:blipFill>
        <p:spPr>
          <a:xfrm>
            <a:off x="28440" y="3698640"/>
            <a:ext cx="4452480" cy="220932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1" descr=""/>
          <p:cNvPicPr/>
          <p:nvPr/>
        </p:nvPicPr>
        <p:blipFill>
          <a:blip r:embed="rId3"/>
          <a:stretch/>
        </p:blipFill>
        <p:spPr>
          <a:xfrm>
            <a:off x="2590920" y="625320"/>
            <a:ext cx="6552720" cy="2117520"/>
          </a:xfrm>
          <a:prstGeom prst="rect">
            <a:avLst/>
          </a:prstGeom>
          <a:ln w="0">
            <a:noFill/>
          </a:ln>
        </p:spPr>
      </p:pic>
      <p:sp>
        <p:nvSpPr>
          <p:cNvPr id="134" name="Rectangle 6"/>
          <p:cNvSpPr/>
          <p:nvPr/>
        </p:nvSpPr>
        <p:spPr>
          <a:xfrm>
            <a:off x="4443480" y="5171040"/>
            <a:ext cx="460008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See also Rawat et al. 2023, Ma et al. 2024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35" name="Rectangle 11"/>
          <p:cNvSpPr/>
          <p:nvPr/>
        </p:nvSpPr>
        <p:spPr>
          <a:xfrm>
            <a:off x="3788640" y="5945760"/>
            <a:ext cx="529776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Intrinsic feedback fraction = the fraction of flux from the corona Comptonized photons that are illuminating the disc</a:t>
            </a:r>
            <a:br>
              <a:rPr sz="1400"/>
            </a:b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= the efficiency of hard photons that feedback onto the disc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16198</TotalTime>
  <Application>LibreOffice/7.3.7.2$Linux_X86_64 LibreOffice_project/30$Build-2</Application>
  <AppVersion>15.0000</AppVersion>
  <Words>1663</Words>
  <Paragraphs>186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David Russell</dc:creator>
  <dc:description/>
  <dc:language>en-US</dc:language>
  <cp:lastModifiedBy/>
  <cp:lastPrinted>1601-01-01T00:00:00Z</cp:lastPrinted>
  <dcterms:modified xsi:type="dcterms:W3CDTF">2025-10-14T22:54:23Z</dcterms:modified>
  <cp:revision>1351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16</vt:i4>
  </property>
  <property fmtid="{D5CDD505-2E9C-101B-9397-08002B2CF9AE}" pid="3" name="PresentationFormat">
    <vt:lpwstr>On-screen Show (4:3)</vt:lpwstr>
  </property>
  <property fmtid="{D5CDD505-2E9C-101B-9397-08002B2CF9AE}" pid="4" name="Slides">
    <vt:i4>22</vt:i4>
  </property>
  <property fmtid="{D5CDD505-2E9C-101B-9397-08002B2CF9AE}" pid="5" name="Version">
    <vt:i4>1</vt:i4>
  </property>
</Properties>
</file>