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12192000"/>
  <p:notesSz cx="6858000" cy="9144000"/>
  <p:embeddedFontLst>
    <p:embeddedFont>
      <p:font typeface="Titillium Web SemiBold"/>
      <p:regular r:id="rId20"/>
      <p:bold r:id="rId21"/>
      <p:italic r:id="rId22"/>
      <p:boldItalic r:id="rId23"/>
    </p:embeddedFont>
    <p:embeddedFont>
      <p:font typeface="Inter Light"/>
      <p:regular r:id="rId24"/>
      <p:bold r:id="rId25"/>
      <p:italic r:id="rId26"/>
      <p:boldItalic r:id="rId27"/>
    </p:embeddedFont>
    <p:embeddedFont>
      <p:font typeface="Titillium Web"/>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747775"/>
          </p15:clr>
        </p15:guide>
      </p15:sldGuideLst>
    </p:ext>
    <p:ext uri="GoogleSlidesCustomDataVersion2">
      <go:slidesCustomData xmlns:go="http://customooxmlschemas.google.com/" r:id="rId32" roundtripDataSignature="AMtx7mh2po11kdW7zQrmeytpdjECMkDK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TitilliumWebSemiBold-regular.fntdata"/><Relationship Id="rId22" Type="http://schemas.openxmlformats.org/officeDocument/2006/relationships/font" Target="fonts/TitilliumWebSemiBold-italic.fntdata"/><Relationship Id="rId21" Type="http://schemas.openxmlformats.org/officeDocument/2006/relationships/font" Target="fonts/TitilliumWebSemiBold-bold.fntdata"/><Relationship Id="rId24" Type="http://schemas.openxmlformats.org/officeDocument/2006/relationships/font" Target="fonts/InterLight-regular.fntdata"/><Relationship Id="rId23" Type="http://schemas.openxmlformats.org/officeDocument/2006/relationships/font" Target="fonts/TitilliumWeb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Light-italic.fntdata"/><Relationship Id="rId25" Type="http://schemas.openxmlformats.org/officeDocument/2006/relationships/font" Target="fonts/InterLight-bold.fntdata"/><Relationship Id="rId28" Type="http://schemas.openxmlformats.org/officeDocument/2006/relationships/font" Target="fonts/TitilliumWeb-regular.fntdata"/><Relationship Id="rId27" Type="http://schemas.openxmlformats.org/officeDocument/2006/relationships/font" Target="fonts/InterLigh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itilliumWeb-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TitilliumWeb-boldItalic.fntdata"/><Relationship Id="rId30" Type="http://schemas.openxmlformats.org/officeDocument/2006/relationships/font" Target="fonts/TitilliumWeb-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Cover</a:t>
            </a:r>
            <a:endParaRPr/>
          </a:p>
        </p:txBody>
      </p:sp>
      <p:sp>
        <p:nvSpPr>
          <p:cNvPr id="119" name="Google Shape;11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378d01eb32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3378d01eb32_1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31" name="Google Shape;231;g3378d01eb32_1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378d01eb32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378d01eb32_1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43" name="Google Shape;243;g3378d01eb32_1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378d01eb32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3378d01eb32_1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56" name="Google Shape;256;g3378d01eb32_1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78d01eb32_1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3378d01eb32_1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69" name="Google Shape;269;g3378d01eb32_1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378d01eb32_1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3378d01eb32_1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81" name="Google Shape;281;g3378d01eb32_1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32" name="Google Shape;13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724a6c37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33724a6c370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45" name="Google Shape;145;g33724a6c370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3724a6c370_2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33724a6c370_2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58" name="Google Shape;158;g33724a6c370_2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378d01eb32_1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3378d01eb32_1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71" name="Google Shape;171;g3378d01eb32_1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df92e4ca9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7df92e4ca9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84" name="Google Shape;184;g27df92e4ca9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df92e4ca9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7df92e4ca9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195" name="Google Shape;195;g27df92e4ca9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7df92e4ca9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7df92e4ca9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07" name="Google Shape;207;g27df92e4ca9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378d01eb32_1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3378d01eb32_1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IT"/>
              <a:t>Template e guide lines </a:t>
            </a:r>
            <a:endParaRPr/>
          </a:p>
        </p:txBody>
      </p:sp>
      <p:sp>
        <p:nvSpPr>
          <p:cNvPr id="219" name="Google Shape;219;g3378d01eb32_1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5" name="Shape 15"/>
        <p:cNvGrpSpPr/>
        <p:nvPr/>
      </p:nvGrpSpPr>
      <p:grpSpPr>
        <a:xfrm>
          <a:off x="0" y="0"/>
          <a:ext cx="0" cy="0"/>
          <a:chOff x="0" y="0"/>
          <a:chExt cx="0" cy="0"/>
        </a:xfrm>
      </p:grpSpPr>
      <p:sp>
        <p:nvSpPr>
          <p:cNvPr id="16" name="Google Shape;16;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52" name="Shape 52"/>
        <p:cNvGrpSpPr/>
        <p:nvPr/>
      </p:nvGrpSpPr>
      <p:grpSpPr>
        <a:xfrm>
          <a:off x="0" y="0"/>
          <a:ext cx="0" cy="0"/>
          <a:chOff x="0" y="0"/>
          <a:chExt cx="0" cy="0"/>
        </a:xfrm>
      </p:grpSpPr>
      <p:sp>
        <p:nvSpPr>
          <p:cNvPr id="53" name="Google Shape;53;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1" name="Google Shape;6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64" name="Shape 64"/>
        <p:cNvGrpSpPr/>
        <p:nvPr/>
      </p:nvGrpSpPr>
      <p:grpSpPr>
        <a:xfrm>
          <a:off x="0" y="0"/>
          <a:ext cx="0" cy="0"/>
          <a:chOff x="0" y="0"/>
          <a:chExt cx="0" cy="0"/>
        </a:xfrm>
      </p:grpSpPr>
      <p:sp>
        <p:nvSpPr>
          <p:cNvPr id="65" name="Google Shape;6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71" name="Shape 71"/>
        <p:cNvGrpSpPr/>
        <p:nvPr/>
      </p:nvGrpSpPr>
      <p:grpSpPr>
        <a:xfrm>
          <a:off x="0" y="0"/>
          <a:ext cx="0" cy="0"/>
          <a:chOff x="0" y="0"/>
          <a:chExt cx="0" cy="0"/>
        </a:xfrm>
      </p:grpSpPr>
      <p:sp>
        <p:nvSpPr>
          <p:cNvPr id="72" name="Google Shape;72;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4" name="Google Shape;74;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80" name="Shape 80"/>
        <p:cNvGrpSpPr/>
        <p:nvPr/>
      </p:nvGrpSpPr>
      <p:grpSpPr>
        <a:xfrm>
          <a:off x="0" y="0"/>
          <a:ext cx="0" cy="0"/>
          <a:chOff x="0" y="0"/>
          <a:chExt cx="0" cy="0"/>
        </a:xfrm>
      </p:grpSpPr>
      <p:sp>
        <p:nvSpPr>
          <p:cNvPr id="81" name="Google Shape;81;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85" name="Shape 85"/>
        <p:cNvGrpSpPr/>
        <p:nvPr/>
      </p:nvGrpSpPr>
      <p:grpSpPr>
        <a:xfrm>
          <a:off x="0" y="0"/>
          <a:ext cx="0" cy="0"/>
          <a:chOff x="0" y="0"/>
          <a:chExt cx="0" cy="0"/>
        </a:xfrm>
      </p:grpSpPr>
      <p:sp>
        <p:nvSpPr>
          <p:cNvPr id="86" name="Google Shape;86;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8" name="Google Shape;88;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 name="Google Shape;8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92" name="Shape 92"/>
        <p:cNvGrpSpPr/>
        <p:nvPr/>
      </p:nvGrpSpPr>
      <p:grpSpPr>
        <a:xfrm>
          <a:off x="0" y="0"/>
          <a:ext cx="0" cy="0"/>
          <a:chOff x="0" y="0"/>
          <a:chExt cx="0" cy="0"/>
        </a:xfrm>
      </p:grpSpPr>
      <p:sp>
        <p:nvSpPr>
          <p:cNvPr id="93" name="Google Shape;93;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p:nvPr>
            <p:ph idx="2" type="pic"/>
          </p:nvPr>
        </p:nvSpPr>
        <p:spPr>
          <a:xfrm>
            <a:off x="5183188" y="987425"/>
            <a:ext cx="6172200" cy="4873625"/>
          </a:xfrm>
          <a:prstGeom prst="rect">
            <a:avLst/>
          </a:prstGeom>
          <a:noFill/>
          <a:ln>
            <a:noFill/>
          </a:ln>
        </p:spPr>
      </p:sp>
      <p:sp>
        <p:nvSpPr>
          <p:cNvPr id="95" name="Google Shape;95;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 name="Google Shape;96;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99" name="Shape 99"/>
        <p:cNvGrpSpPr/>
        <p:nvPr/>
      </p:nvGrpSpPr>
      <p:grpSpPr>
        <a:xfrm>
          <a:off x="0" y="0"/>
          <a:ext cx="0" cy="0"/>
          <a:chOff x="0" y="0"/>
          <a:chExt cx="0" cy="0"/>
        </a:xfrm>
      </p:grpSpPr>
      <p:sp>
        <p:nvSpPr>
          <p:cNvPr id="100" name="Google Shape;10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05" name="Shape 105"/>
        <p:cNvGrpSpPr/>
        <p:nvPr/>
      </p:nvGrpSpPr>
      <p:grpSpPr>
        <a:xfrm>
          <a:off x="0" y="0"/>
          <a:ext cx="0" cy="0"/>
          <a:chOff x="0" y="0"/>
          <a:chExt cx="0" cy="0"/>
        </a:xfrm>
      </p:grpSpPr>
      <p:sp>
        <p:nvSpPr>
          <p:cNvPr id="106" name="Google Shape;106;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showMasterSp="0">
  <p:cSld name="Standard slide">
    <p:bg>
      <p:bgPr>
        <a:blipFill>
          <a:blip r:embed="rId2">
            <a:alphaModFix amt="50000"/>
          </a:blip>
          <a:stretch>
            <a:fillRect/>
          </a:stretch>
        </a:blipFill>
      </p:bgPr>
    </p:bg>
    <p:spTree>
      <p:nvGrpSpPr>
        <p:cNvPr id="111" name="Shape 111"/>
        <p:cNvGrpSpPr/>
        <p:nvPr/>
      </p:nvGrpSpPr>
      <p:grpSpPr>
        <a:xfrm>
          <a:off x="0" y="0"/>
          <a:ext cx="0" cy="0"/>
          <a:chOff x="0" y="0"/>
          <a:chExt cx="0" cy="0"/>
        </a:xfrm>
      </p:grpSpPr>
      <p:sp>
        <p:nvSpPr>
          <p:cNvPr id="112" name="Google Shape;112;p23"/>
          <p:cNvSpPr txBox="1"/>
          <p:nvPr>
            <p:ph idx="1" type="body"/>
          </p:nvPr>
        </p:nvSpPr>
        <p:spPr>
          <a:xfrm>
            <a:off x="863149" y="1371599"/>
            <a:ext cx="10719251" cy="4700589"/>
          </a:xfrm>
          <a:prstGeom prst="rect">
            <a:avLst/>
          </a:prstGeom>
          <a:noFill/>
          <a:ln>
            <a:noFill/>
          </a:ln>
        </p:spPr>
        <p:txBody>
          <a:bodyPr anchorCtr="0" anchor="t" bIns="0" lIns="0" spcFirstLastPara="1" rIns="0" wrap="square" tIns="0">
            <a:noAutofit/>
          </a:bodyPr>
          <a:lstStyle>
            <a:lvl1pPr indent="-406400" lvl="0" marL="4572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indent="-381000" lvl="1" marL="9144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indent="-355600" lvl="2" marL="1371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indent="-342900" lvl="3" marL="18288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indent="-342900" lvl="4" marL="22860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3" name="Google Shape;113;p23"/>
          <p:cNvCxnSpPr/>
          <p:nvPr/>
        </p:nvCxnSpPr>
        <p:spPr>
          <a:xfrm>
            <a:off x="562924" y="5"/>
            <a:ext cx="0" cy="1078159"/>
          </a:xfrm>
          <a:prstGeom prst="straightConnector1">
            <a:avLst/>
          </a:prstGeom>
          <a:noFill/>
          <a:ln cap="flat" cmpd="sng" w="28575">
            <a:solidFill>
              <a:schemeClr val="accent2"/>
            </a:solidFill>
            <a:prstDash val="solid"/>
            <a:miter lim="800000"/>
            <a:headEnd len="sm" w="sm" type="none"/>
            <a:tailEnd len="sm" w="sm" type="none"/>
          </a:ln>
        </p:spPr>
      </p:cxnSp>
      <p:sp>
        <p:nvSpPr>
          <p:cNvPr id="114" name="Google Shape;114;p23"/>
          <p:cNvSpPr txBox="1"/>
          <p:nvPr>
            <p:ph type="title"/>
          </p:nvPr>
        </p:nvSpPr>
        <p:spPr>
          <a:xfrm>
            <a:off x="863152" y="277800"/>
            <a:ext cx="10719250" cy="7704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3"/>
          <p:cNvSpPr txBox="1"/>
          <p:nvPr/>
        </p:nvSpPr>
        <p:spPr>
          <a:xfrm>
            <a:off x="609287" y="6499456"/>
            <a:ext cx="885139" cy="144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it-IT" sz="900" u="none" cap="none" strike="noStrike">
                <a:solidFill>
                  <a:schemeClr val="lt1"/>
                </a:solidFill>
                <a:latin typeface="Inter Light"/>
                <a:ea typeface="Inter Light"/>
                <a:cs typeface="Inter Light"/>
                <a:sym typeface="Inter Light"/>
              </a:rPr>
              <a:t>Page </a:t>
            </a:r>
            <a:fld id="{00000000-1234-1234-1234-123412341234}" type="slidenum">
              <a:rPr b="0" i="0" lang="it-IT" sz="900" u="none" cap="none" strike="noStrike">
                <a:solidFill>
                  <a:schemeClr val="lt1"/>
                </a:solidFill>
                <a:latin typeface="Inter Light"/>
                <a:ea typeface="Inter Light"/>
                <a:cs typeface="Inter Light"/>
                <a:sym typeface="Inter Light"/>
              </a:rPr>
              <a:t>‹#›</a:t>
            </a:fld>
            <a:endParaRPr b="0" i="0" sz="9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uota">
  <p:cSld name="3_Vuota">
    <p:spTree>
      <p:nvGrpSpPr>
        <p:cNvPr id="2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Vuota" type="blank">
  <p:cSld name="BLANK">
    <p:spTree>
      <p:nvGrpSpPr>
        <p:cNvPr id="22"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b="0" l="0" r="0" t="0"/>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24"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b="0" l="0" r="0" t="0"/>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b="0" l="0" r="0" t="0"/>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uota">
  <p:cSld name="4_Vuota">
    <p:spTree>
      <p:nvGrpSpPr>
        <p:cNvPr id="30" name="Shape 30"/>
        <p:cNvGrpSpPr/>
        <p:nvPr/>
      </p:nvGrpSpPr>
      <p:grpSpPr>
        <a:xfrm>
          <a:off x="0" y="0"/>
          <a:ext cx="0" cy="0"/>
          <a:chOff x="0" y="0"/>
          <a:chExt cx="0" cy="0"/>
        </a:xfrm>
      </p:grpSpPr>
      <p:sp>
        <p:nvSpPr>
          <p:cNvPr id="31" name="Google Shape;31;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Immagine che contiene sfocatura&#10;&#10;Descrizione generata automaticamente" id="35" name="Google Shape;35;p9"/>
          <p:cNvPicPr preferRelativeResize="0"/>
          <p:nvPr/>
        </p:nvPicPr>
        <p:blipFill rotWithShape="1">
          <a:blip r:embed="rId2">
            <a:alphaModFix/>
          </a:blip>
          <a:srcRect b="0" l="0" r="0" t="0"/>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Vuota">
  <p:cSld name="13_Vuota">
    <p:spTree>
      <p:nvGrpSpPr>
        <p:cNvPr id="36" name="Shape 36"/>
        <p:cNvGrpSpPr/>
        <p:nvPr/>
      </p:nvGrpSpPr>
      <p:grpSpPr>
        <a:xfrm>
          <a:off x="0" y="0"/>
          <a:ext cx="0" cy="0"/>
          <a:chOff x="0" y="0"/>
          <a:chExt cx="0" cy="0"/>
        </a:xfrm>
      </p:grpSpPr>
      <p:sp>
        <p:nvSpPr>
          <p:cNvPr id="37" name="Google Shape;3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descr="Immagine che contiene vetro&#10;&#10;Descrizione generata automaticamente" id="40" name="Google Shape;40;p1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Vuota">
  <p:cSld name="14_Vuota">
    <p:spTree>
      <p:nvGrpSpPr>
        <p:cNvPr id="41" name="Shape 41"/>
        <p:cNvGrpSpPr/>
        <p:nvPr/>
      </p:nvGrpSpPr>
      <p:grpSpPr>
        <a:xfrm>
          <a:off x="0" y="0"/>
          <a:ext cx="0" cy="0"/>
          <a:chOff x="0" y="0"/>
          <a:chExt cx="0" cy="0"/>
        </a:xfrm>
      </p:grpSpPr>
      <p:sp>
        <p:nvSpPr>
          <p:cNvPr id="42" name="Google Shape;4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Vuota">
  <p:cSld name="15_Vuota">
    <p:spTree>
      <p:nvGrpSpPr>
        <p:cNvPr id="46" name="Shape 46"/>
        <p:cNvGrpSpPr/>
        <p:nvPr/>
      </p:nvGrpSpPr>
      <p:grpSpPr>
        <a:xfrm>
          <a:off x="0" y="0"/>
          <a:ext cx="0" cy="0"/>
          <a:chOff x="0" y="0"/>
          <a:chExt cx="0" cy="0"/>
        </a:xfrm>
      </p:grpSpPr>
      <p:sp>
        <p:nvSpPr>
          <p:cNvPr id="47" name="Google Shape;4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uota">
  <p:cSld name="6_Vuota">
    <p:spTree>
      <p:nvGrpSpPr>
        <p:cNvPr id="5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Immagine che contiene spazio, luce, laser, notte&#10;&#10;Descrizione generata automaticamente" id="121" name="Google Shape;121;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2" name="Google Shape;122;p1"/>
          <p:cNvSpPr txBox="1"/>
          <p:nvPr/>
        </p:nvSpPr>
        <p:spPr>
          <a:xfrm>
            <a:off x="827875" y="2750450"/>
            <a:ext cx="9985500" cy="1761000"/>
          </a:xfrm>
          <a:prstGeom prst="rect">
            <a:avLst/>
          </a:prstGeom>
          <a:solidFill>
            <a:srgbClr val="002060"/>
          </a:soli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lt1"/>
              </a:buClr>
              <a:buSzPts val="3000"/>
              <a:buFont typeface="Titillium Web"/>
              <a:buNone/>
            </a:pPr>
            <a:r>
              <a:rPr b="0" i="1" lang="it-IT" sz="4300" u="none" cap="none" strike="noStrike">
                <a:solidFill>
                  <a:schemeClr val="lt1"/>
                </a:solidFill>
                <a:latin typeface="Titillium Web"/>
                <a:ea typeface="Titillium Web"/>
                <a:cs typeface="Titillium Web"/>
                <a:sym typeface="Titillium Web"/>
              </a:rPr>
              <a:t>Effortless Identity Management</a:t>
            </a:r>
            <a:endParaRPr b="0" i="1" sz="4300" u="none" cap="none" strike="noStrike">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t/>
            </a:r>
            <a:endParaRPr i="1" sz="1227">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rPr i="1" lang="it-IT" sz="2616">
                <a:solidFill>
                  <a:schemeClr val="lt1"/>
                </a:solidFill>
                <a:latin typeface="Titillium Web"/>
                <a:ea typeface="Titillium Web"/>
                <a:cs typeface="Titillium Web"/>
                <a:sym typeface="Titillium Web"/>
              </a:rPr>
              <a:t>Setting Up Authentication, Authorization and SSO with Keycloak</a:t>
            </a:r>
            <a:endParaRPr i="1" sz="2616">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t/>
            </a:r>
            <a:endParaRPr i="1" sz="1200">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rPr b="0" i="1" lang="it-IT" sz="2350" u="none" cap="none" strike="noStrike">
                <a:solidFill>
                  <a:schemeClr val="lt1"/>
                </a:solidFill>
                <a:latin typeface="Titillium Web"/>
                <a:ea typeface="Titillium Web"/>
                <a:cs typeface="Titillium Web"/>
                <a:sym typeface="Titillium Web"/>
              </a:rPr>
              <a:t>Massimo Costantini</a:t>
            </a:r>
            <a:endParaRPr b="0" i="1" sz="2350" u="none" cap="none" strike="noStrike">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t/>
            </a:r>
            <a:endParaRPr i="1">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ts val="3000"/>
              <a:buFont typeface="Titillium Web"/>
              <a:buNone/>
            </a:pPr>
            <a:r>
              <a:rPr i="1" lang="it-IT" sz="2350">
                <a:solidFill>
                  <a:schemeClr val="lt1"/>
                </a:solidFill>
                <a:latin typeface="Titillium Web"/>
                <a:ea typeface="Titillium Web"/>
                <a:cs typeface="Titillium Web"/>
                <a:sym typeface="Titillium Web"/>
              </a:rPr>
              <a:t>INAF - OATs</a:t>
            </a:r>
            <a:endParaRPr i="1" sz="2350">
              <a:solidFill>
                <a:schemeClr val="lt1"/>
              </a:solidFill>
              <a:latin typeface="Titillium Web"/>
              <a:ea typeface="Titillium Web"/>
              <a:cs typeface="Titillium Web"/>
              <a:sym typeface="Titillium Web"/>
            </a:endParaRPr>
          </a:p>
        </p:txBody>
      </p:sp>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b="0" l="0" r="0" t="0"/>
          <a:stretch/>
        </p:blipFill>
        <p:spPr>
          <a:xfrm>
            <a:off x="-1" y="-15050"/>
            <a:ext cx="12191999" cy="1181100"/>
          </a:xfrm>
          <a:prstGeom prst="rect">
            <a:avLst/>
          </a:prstGeom>
          <a:noFill/>
          <a:ln>
            <a:noFill/>
          </a:ln>
        </p:spPr>
      </p:pic>
      <p:sp>
        <p:nvSpPr>
          <p:cNvPr id="128" name="Google Shape;128;p1"/>
          <p:cNvSpPr txBox="1"/>
          <p:nvPr/>
        </p:nvSpPr>
        <p:spPr>
          <a:xfrm>
            <a:off x="0" y="5917325"/>
            <a:ext cx="7653300" cy="515400"/>
          </a:xfrm>
          <a:prstGeom prst="rect">
            <a:avLst/>
          </a:prstGeom>
          <a:solidFill>
            <a:srgbClr val="E6007E"/>
          </a:solid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1946"/>
              <a:buFont typeface="Arial"/>
              <a:buNone/>
            </a:pPr>
            <a:r>
              <a:rPr b="1" lang="it-IT" sz="1900">
                <a:solidFill>
                  <a:schemeClr val="lt1"/>
                </a:solidFill>
                <a:latin typeface="Titillium Web SemiBold"/>
                <a:ea typeface="Titillium Web SemiBold"/>
                <a:cs typeface="Titillium Web SemiBold"/>
                <a:sym typeface="Titillium Web SemiBold"/>
              </a:rPr>
              <a:t>Archives and Data Management Systems, </a:t>
            </a:r>
            <a:r>
              <a:rPr lang="it-IT" sz="1900">
                <a:solidFill>
                  <a:schemeClr val="lt1"/>
                </a:solidFill>
                <a:latin typeface="Titillium Web"/>
                <a:ea typeface="Titillium Web"/>
                <a:cs typeface="Titillium Web"/>
                <a:sym typeface="Titillium Web"/>
              </a:rPr>
              <a:t>Bologna Feb 26-27, 2025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3378d01eb32_1_42"/>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34" name="Google Shape;234;g3378d01eb32_1_42"/>
          <p:cNvGrpSpPr/>
          <p:nvPr/>
        </p:nvGrpSpPr>
        <p:grpSpPr>
          <a:xfrm>
            <a:off x="0" y="6511282"/>
            <a:ext cx="12192000" cy="361767"/>
            <a:chOff x="0" y="6511282"/>
            <a:chExt cx="12192000" cy="361767"/>
          </a:xfrm>
        </p:grpSpPr>
        <p:pic>
          <p:nvPicPr>
            <p:cNvPr id="235" name="Google Shape;235;g3378d01eb32_1_42"/>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36" name="Google Shape;236;g3378d01eb32_1_42"/>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37" name="Google Shape;237;g3378d01eb32_1_42"/>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38" name="Google Shape;238;g3378d01eb32_1_42"/>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Security Best Practices in Keycloak Authentication (2)</a:t>
            </a:r>
            <a:endParaRPr b="0" i="0" sz="2000" u="none" cap="none" strike="noStrike">
              <a:solidFill>
                <a:srgbClr val="000000"/>
              </a:solidFill>
              <a:latin typeface="Titillium Web"/>
              <a:ea typeface="Titillium Web"/>
              <a:cs typeface="Titillium Web"/>
              <a:sym typeface="Titillium Web"/>
            </a:endParaRPr>
          </a:p>
        </p:txBody>
      </p:sp>
      <p:sp>
        <p:nvSpPr>
          <p:cNvPr id="239" name="Google Shape;239;g3378d01eb32_1_42"/>
          <p:cNvSpPr txBox="1"/>
          <p:nvPr/>
        </p:nvSpPr>
        <p:spPr>
          <a:xfrm>
            <a:off x="355650" y="1833988"/>
            <a:ext cx="11480700" cy="23643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Restrict Token Scope (if you request an SSH connection, you should only be allowed to do that).</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Handle Logout correctly (ensure users are logged out from all connected applications and revoke Refresh Tokens on logout to prevent session hijacking).</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FF0000"/>
              </a:buClr>
              <a:buSzPts val="2000"/>
              <a:buFont typeface="Titillium Web"/>
              <a:buChar char="-"/>
            </a:pPr>
            <a:r>
              <a:rPr b="1" lang="it-IT" sz="2000">
                <a:solidFill>
                  <a:srgbClr val="FF0000"/>
                </a:solidFill>
                <a:latin typeface="Titillium Web"/>
                <a:ea typeface="Titillium Web"/>
                <a:cs typeface="Titillium Web"/>
                <a:sym typeface="Titillium Web"/>
              </a:rPr>
              <a:t>These best practices focus only on Authentication, but Authorization and SSO must also be properly managed to ensure a complete and secure Identity Management system.</a:t>
            </a:r>
            <a:endParaRPr b="1" sz="2000">
              <a:solidFill>
                <a:srgbClr val="FF0000"/>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FF0000"/>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FF0000"/>
              </a:buClr>
              <a:buSzPts val="2000"/>
              <a:buFont typeface="Titillium Web"/>
              <a:buChar char="-"/>
            </a:pPr>
            <a:r>
              <a:rPr b="1" lang="it-IT" sz="2000">
                <a:solidFill>
                  <a:srgbClr val="FF0000"/>
                </a:solidFill>
                <a:latin typeface="Titillium Web"/>
                <a:ea typeface="Titillium Web"/>
                <a:cs typeface="Titillium Web"/>
                <a:sym typeface="Titillium Web"/>
              </a:rPr>
              <a:t>How can we avoid having to think and worry about client-side security issues?</a:t>
            </a:r>
            <a:endParaRPr b="1" sz="2000">
              <a:solidFill>
                <a:srgbClr val="FF0000"/>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3378d01eb32_1_85"/>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46" name="Google Shape;246;g3378d01eb32_1_85"/>
          <p:cNvGrpSpPr/>
          <p:nvPr/>
        </p:nvGrpSpPr>
        <p:grpSpPr>
          <a:xfrm>
            <a:off x="0" y="6511282"/>
            <a:ext cx="12192000" cy="361767"/>
            <a:chOff x="0" y="6511282"/>
            <a:chExt cx="12192000" cy="361767"/>
          </a:xfrm>
        </p:grpSpPr>
        <p:pic>
          <p:nvPicPr>
            <p:cNvPr id="247" name="Google Shape;247;g3378d01eb32_1_85"/>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48" name="Google Shape;248;g3378d01eb32_1_85"/>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49" name="Google Shape;249;g3378d01eb32_1_85"/>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50" name="Google Shape;250;g3378d01eb32_1_85"/>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Meteor.js</a:t>
            </a:r>
            <a:endParaRPr b="0" i="0" sz="2000" u="none" cap="none" strike="noStrike">
              <a:solidFill>
                <a:srgbClr val="000000"/>
              </a:solidFill>
              <a:latin typeface="Titillium Web"/>
              <a:ea typeface="Titillium Web"/>
              <a:cs typeface="Titillium Web"/>
              <a:sym typeface="Titillium Web"/>
            </a:endParaRPr>
          </a:p>
        </p:txBody>
      </p:sp>
      <p:sp>
        <p:nvSpPr>
          <p:cNvPr id="251" name="Google Shape;251;g3378d01eb32_1_85"/>
          <p:cNvSpPr txBox="1"/>
          <p:nvPr/>
        </p:nvSpPr>
        <p:spPr>
          <a:xfrm>
            <a:off x="355650" y="1833988"/>
            <a:ext cx="11480700" cy="19764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JavaScript framework with built-in Login and Accounts packages ready to use with your applications.</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“Never rebuild an Authentication system again” quotes the slogan of Meteor.js.</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Provides Authentication and Security out of the box, so you don’t have to worry about managing them manually.</a:t>
            </a:r>
            <a:endParaRPr b="1" sz="2000">
              <a:solidFill>
                <a:srgbClr val="1528BC"/>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pic>
        <p:nvPicPr>
          <p:cNvPr id="252" name="Google Shape;252;g3378d01eb32_1_85"/>
          <p:cNvPicPr preferRelativeResize="0"/>
          <p:nvPr/>
        </p:nvPicPr>
        <p:blipFill>
          <a:blip r:embed="rId5">
            <a:alphaModFix/>
          </a:blip>
          <a:stretch>
            <a:fillRect/>
          </a:stretch>
        </p:blipFill>
        <p:spPr>
          <a:xfrm>
            <a:off x="799200" y="3780000"/>
            <a:ext cx="10728000" cy="259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3378d01eb32_1_100"/>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59" name="Google Shape;259;g3378d01eb32_1_100"/>
          <p:cNvGrpSpPr/>
          <p:nvPr/>
        </p:nvGrpSpPr>
        <p:grpSpPr>
          <a:xfrm>
            <a:off x="0" y="6511282"/>
            <a:ext cx="12192000" cy="361767"/>
            <a:chOff x="0" y="6511282"/>
            <a:chExt cx="12192000" cy="361767"/>
          </a:xfrm>
        </p:grpSpPr>
        <p:pic>
          <p:nvPicPr>
            <p:cNvPr id="260" name="Google Shape;260;g3378d01eb32_1_100"/>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61" name="Google Shape;261;g3378d01eb32_1_100"/>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62" name="Google Shape;262;g3378d01eb32_1_100"/>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63" name="Google Shape;263;g3378d01eb32_1_100"/>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Quarkus</a:t>
            </a:r>
            <a:endParaRPr b="0" i="0" sz="2000" u="none" cap="none" strike="noStrike">
              <a:solidFill>
                <a:srgbClr val="000000"/>
              </a:solidFill>
              <a:latin typeface="Titillium Web"/>
              <a:ea typeface="Titillium Web"/>
              <a:cs typeface="Titillium Web"/>
              <a:sym typeface="Titillium Web"/>
            </a:endParaRPr>
          </a:p>
        </p:txBody>
      </p:sp>
      <p:sp>
        <p:nvSpPr>
          <p:cNvPr id="264" name="Google Shape;264;g3378d01eb32_1_100"/>
          <p:cNvSpPr txBox="1"/>
          <p:nvPr/>
        </p:nvSpPr>
        <p:spPr>
          <a:xfrm>
            <a:off x="355650" y="1833988"/>
            <a:ext cx="11480700" cy="15885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H</a:t>
            </a:r>
            <a:r>
              <a:rPr b="1" lang="it-IT" sz="2000">
                <a:solidFill>
                  <a:srgbClr val="1528BC"/>
                </a:solidFill>
                <a:latin typeface="Titillium Web"/>
                <a:ea typeface="Titillium Web"/>
                <a:cs typeface="Titillium Web"/>
                <a:sym typeface="Titillium Web"/>
              </a:rPr>
              <a:t>igh performance (supersonic) and extremely lightweight (subatomic) Java framework.</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Native integration with Keycloak: since both Quarkus and Keycloak were developed and sponsored by Red Hat, they work together to provide a secure and scalable Identity Management solution.</a:t>
            </a:r>
            <a:endParaRPr b="1" sz="2000">
              <a:solidFill>
                <a:srgbClr val="1528BC"/>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pic>
        <p:nvPicPr>
          <p:cNvPr id="265" name="Google Shape;265;g3378d01eb32_1_100"/>
          <p:cNvPicPr preferRelativeResize="0"/>
          <p:nvPr/>
        </p:nvPicPr>
        <p:blipFill>
          <a:blip r:embed="rId5">
            <a:alphaModFix/>
          </a:blip>
          <a:stretch>
            <a:fillRect/>
          </a:stretch>
        </p:blipFill>
        <p:spPr>
          <a:xfrm>
            <a:off x="799200" y="3780000"/>
            <a:ext cx="10728000" cy="2592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3378d01eb32_1_120"/>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72" name="Google Shape;272;g3378d01eb32_1_120"/>
          <p:cNvGrpSpPr/>
          <p:nvPr/>
        </p:nvGrpSpPr>
        <p:grpSpPr>
          <a:xfrm>
            <a:off x="0" y="6511282"/>
            <a:ext cx="12192000" cy="361767"/>
            <a:chOff x="0" y="6511282"/>
            <a:chExt cx="12192000" cy="361767"/>
          </a:xfrm>
        </p:grpSpPr>
        <p:pic>
          <p:nvPicPr>
            <p:cNvPr id="273" name="Google Shape;273;g3378d01eb32_1_120"/>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74" name="Google Shape;274;g3378d01eb32_1_120"/>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75" name="Google Shape;275;g3378d01eb32_1_120"/>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76" name="Google Shape;276;g3378d01eb32_1_120"/>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What we have seen today</a:t>
            </a:r>
            <a:endParaRPr b="0" i="0" sz="2000" u="none" cap="none" strike="noStrike">
              <a:solidFill>
                <a:srgbClr val="000000"/>
              </a:solidFill>
              <a:latin typeface="Titillium Web"/>
              <a:ea typeface="Titillium Web"/>
              <a:cs typeface="Titillium Web"/>
              <a:sym typeface="Titillium Web"/>
            </a:endParaRPr>
          </a:p>
        </p:txBody>
      </p:sp>
      <p:sp>
        <p:nvSpPr>
          <p:cNvPr id="277" name="Google Shape;277;g3378d01eb32_1_120"/>
          <p:cNvSpPr txBox="1"/>
          <p:nvPr/>
        </p:nvSpPr>
        <p:spPr>
          <a:xfrm>
            <a:off x="355650" y="1833988"/>
            <a:ext cx="11480700" cy="16992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Keycloak is an open-source Identity and Access Management (IAM) solution</a:t>
            </a:r>
            <a:r>
              <a:rPr b="1" lang="it-IT" sz="2000">
                <a:solidFill>
                  <a:srgbClr val="1528BC"/>
                </a:solidFill>
                <a:latin typeface="Titillium Web"/>
                <a:ea typeface="Titillium Web"/>
                <a:cs typeface="Titillium Web"/>
                <a:sym typeface="Titillium Web"/>
              </a:rPr>
              <a:t>.</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Very straightforward on the server side but more complex on the client side.</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Frameworks like Meteor.js and Quarkus provide built-in Authentication, Authorization, and SSO features to simplify integration</a:t>
            </a:r>
            <a:r>
              <a:rPr b="1" lang="it-IT" sz="2000">
                <a:solidFill>
                  <a:srgbClr val="1528BC"/>
                </a:solidFill>
                <a:latin typeface="Titillium Web"/>
                <a:ea typeface="Titillium Web"/>
                <a:cs typeface="Titillium Web"/>
                <a:sym typeface="Titillium Web"/>
              </a:rPr>
              <a:t>.</a:t>
            </a:r>
            <a:endParaRPr b="1" sz="2000">
              <a:solidFill>
                <a:srgbClr val="1528BC"/>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g3378d01eb32_1_135"/>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84" name="Google Shape;284;g3378d01eb32_1_135"/>
          <p:cNvGrpSpPr/>
          <p:nvPr/>
        </p:nvGrpSpPr>
        <p:grpSpPr>
          <a:xfrm>
            <a:off x="0" y="6511282"/>
            <a:ext cx="12192000" cy="361767"/>
            <a:chOff x="0" y="6511282"/>
            <a:chExt cx="12192000" cy="361767"/>
          </a:xfrm>
        </p:grpSpPr>
        <p:pic>
          <p:nvPicPr>
            <p:cNvPr id="285" name="Google Shape;285;g3378d01eb32_1_135"/>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86" name="Google Shape;286;g3378d01eb32_1_135"/>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87" name="Google Shape;287;g3378d01eb32_1_135"/>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88" name="Google Shape;288;g3378d01eb32_1_135"/>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Thanks for your attention!</a:t>
            </a:r>
            <a:endParaRPr b="0" i="0" sz="20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b="0" l="0" r="0" t="0"/>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39" name="Google Shape;139;p2"/>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R</a:t>
            </a:r>
            <a:r>
              <a:rPr b="1" lang="it-IT" sz="3000">
                <a:solidFill>
                  <a:srgbClr val="1C7FFF"/>
                </a:solidFill>
                <a:latin typeface="Titillium Web"/>
                <a:ea typeface="Titillium Web"/>
                <a:cs typeface="Titillium Web"/>
                <a:sym typeface="Titillium Web"/>
              </a:rPr>
              <a:t>AP</a:t>
            </a:r>
            <a:r>
              <a:rPr b="1" i="0" lang="it-IT" sz="3000" u="none" cap="none" strike="noStrike">
                <a:solidFill>
                  <a:srgbClr val="1C7FFF"/>
                </a:solidFill>
                <a:latin typeface="Titillium Web"/>
                <a:ea typeface="Titillium Web"/>
                <a:cs typeface="Titillium Web"/>
                <a:sym typeface="Titillium Web"/>
              </a:rPr>
              <a:t> &amp; GMS</a:t>
            </a:r>
            <a:endParaRPr b="0" i="0" sz="2000" u="none" cap="none" strike="noStrike">
              <a:solidFill>
                <a:srgbClr val="000000"/>
              </a:solidFill>
              <a:latin typeface="Titillium Web"/>
              <a:ea typeface="Titillium Web"/>
              <a:cs typeface="Titillium Web"/>
              <a:sym typeface="Titillium Web"/>
            </a:endParaRPr>
          </a:p>
        </p:txBody>
      </p:sp>
      <p:pic>
        <p:nvPicPr>
          <p:cNvPr id="140" name="Google Shape;140;p2"/>
          <p:cNvPicPr preferRelativeResize="0"/>
          <p:nvPr/>
        </p:nvPicPr>
        <p:blipFill>
          <a:blip r:embed="rId5">
            <a:alphaModFix/>
          </a:blip>
          <a:stretch>
            <a:fillRect/>
          </a:stretch>
        </p:blipFill>
        <p:spPr>
          <a:xfrm>
            <a:off x="799200" y="3780000"/>
            <a:ext cx="10728001" cy="2592000"/>
          </a:xfrm>
          <a:prstGeom prst="rect">
            <a:avLst/>
          </a:prstGeom>
          <a:noFill/>
          <a:ln>
            <a:noFill/>
          </a:ln>
        </p:spPr>
      </p:pic>
      <p:sp>
        <p:nvSpPr>
          <p:cNvPr id="141" name="Google Shape;141;p2"/>
          <p:cNvSpPr txBox="1"/>
          <p:nvPr/>
        </p:nvSpPr>
        <p:spPr>
          <a:xfrm>
            <a:off x="355650" y="1681588"/>
            <a:ext cx="11480700" cy="2087100"/>
          </a:xfrm>
          <a:prstGeom prst="rect">
            <a:avLst/>
          </a:prstGeom>
          <a:noFill/>
          <a:ln>
            <a:noFill/>
          </a:ln>
        </p:spPr>
        <p:txBody>
          <a:bodyPr anchorCtr="0" anchor="t" bIns="45700" lIns="360000" spcFirstLastPara="1" rIns="91425" wrap="square" tIns="45700">
            <a:spAutoFit/>
          </a:bodyPr>
          <a:lstStyle/>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The RAP (Remote Authentication Portal) and GMS (Group Membership Service) were developed by Franco Tinarelli in collaboration with the IA2 group in Trieste several years ago.</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They were written in PHP and Java and are currently the central authentication point for INAF (IA2 and Rosetta), integrating also eduGAIN and </a:t>
            </a:r>
            <a:r>
              <a:rPr b="1" lang="it-IT" sz="1800">
                <a:solidFill>
                  <a:srgbClr val="1528BC"/>
                </a:solidFill>
                <a:latin typeface="Titillium Web"/>
                <a:ea typeface="Titillium Web"/>
                <a:cs typeface="Titillium Web"/>
                <a:sym typeface="Titillium Web"/>
              </a:rPr>
              <a:t>social authentication providers</a:t>
            </a:r>
            <a:r>
              <a:rPr b="1" lang="it-IT" sz="1800">
                <a:solidFill>
                  <a:srgbClr val="1528BC"/>
                </a:solidFill>
                <a:latin typeface="Titillium Web"/>
                <a:ea typeface="Titillium Web"/>
                <a:cs typeface="Titillium Web"/>
                <a:sym typeface="Titillium Web"/>
              </a:rPr>
              <a:t>.</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They also serve as the entry point for all our portals in Trieste, ensuring a unified authentication across different services.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2000">
              <a:solidFill>
                <a:srgbClr val="1528BC"/>
              </a:solidFill>
              <a:latin typeface="Titillium Web"/>
              <a:ea typeface="Titillium Web"/>
              <a:cs typeface="Titillium Web"/>
              <a:sym typeface="Titillium We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g33724a6c370_0_22"/>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48" name="Google Shape;148;g33724a6c370_0_22"/>
          <p:cNvGrpSpPr/>
          <p:nvPr/>
        </p:nvGrpSpPr>
        <p:grpSpPr>
          <a:xfrm>
            <a:off x="0" y="6511282"/>
            <a:ext cx="12192000" cy="361767"/>
            <a:chOff x="0" y="6511282"/>
            <a:chExt cx="12192000" cy="361767"/>
          </a:xfrm>
        </p:grpSpPr>
        <p:pic>
          <p:nvPicPr>
            <p:cNvPr id="149" name="Google Shape;149;g33724a6c370_0_22"/>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50" name="Google Shape;150;g33724a6c370_0_22"/>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51" name="Google Shape;151;g33724a6c370_0_22"/>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52" name="Google Shape;152;g33724a6c370_0_22"/>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R</a:t>
            </a:r>
            <a:r>
              <a:rPr b="1" lang="it-IT" sz="3000">
                <a:solidFill>
                  <a:srgbClr val="1C7FFF"/>
                </a:solidFill>
                <a:latin typeface="Titillium Web"/>
                <a:ea typeface="Titillium Web"/>
                <a:cs typeface="Titillium Web"/>
                <a:sym typeface="Titillium Web"/>
              </a:rPr>
              <a:t>AP</a:t>
            </a:r>
            <a:r>
              <a:rPr b="1" i="0" lang="it-IT" sz="3000" u="none" cap="none" strike="noStrike">
                <a:solidFill>
                  <a:srgbClr val="1C7FFF"/>
                </a:solidFill>
                <a:latin typeface="Titillium Web"/>
                <a:ea typeface="Titillium Web"/>
                <a:cs typeface="Titillium Web"/>
                <a:sym typeface="Titillium Web"/>
              </a:rPr>
              <a:t> &amp; GMS</a:t>
            </a:r>
            <a:endParaRPr b="0" i="0" sz="2000" u="none" cap="none" strike="noStrike">
              <a:solidFill>
                <a:srgbClr val="000000"/>
              </a:solidFill>
              <a:latin typeface="Titillium Web"/>
              <a:ea typeface="Titillium Web"/>
              <a:cs typeface="Titillium Web"/>
              <a:sym typeface="Titillium Web"/>
            </a:endParaRPr>
          </a:p>
        </p:txBody>
      </p:sp>
      <p:pic>
        <p:nvPicPr>
          <p:cNvPr id="153" name="Google Shape;153;g33724a6c370_0_22"/>
          <p:cNvPicPr preferRelativeResize="0"/>
          <p:nvPr/>
        </p:nvPicPr>
        <p:blipFill>
          <a:blip r:embed="rId5">
            <a:alphaModFix/>
          </a:blip>
          <a:stretch>
            <a:fillRect/>
          </a:stretch>
        </p:blipFill>
        <p:spPr>
          <a:xfrm>
            <a:off x="799200" y="3780000"/>
            <a:ext cx="10728001" cy="2592000"/>
          </a:xfrm>
          <a:prstGeom prst="rect">
            <a:avLst/>
          </a:prstGeom>
          <a:noFill/>
          <a:ln>
            <a:noFill/>
          </a:ln>
        </p:spPr>
      </p:pic>
      <p:sp>
        <p:nvSpPr>
          <p:cNvPr id="154" name="Google Shape;154;g33724a6c370_0_22"/>
          <p:cNvSpPr txBox="1"/>
          <p:nvPr/>
        </p:nvSpPr>
        <p:spPr>
          <a:xfrm>
            <a:off x="355650" y="1681588"/>
            <a:ext cx="11480700" cy="1837800"/>
          </a:xfrm>
          <a:prstGeom prst="rect">
            <a:avLst/>
          </a:prstGeom>
          <a:noFill/>
          <a:ln>
            <a:noFill/>
          </a:ln>
        </p:spPr>
        <p:txBody>
          <a:bodyPr anchorCtr="0" anchor="t" bIns="45700" lIns="360000" spcFirstLastPara="1" rIns="91425" wrap="square" tIns="45700">
            <a:spAutoFit/>
          </a:bodyPr>
          <a:lstStyle/>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Both products were developed and refactored in-house by some colleagues who left INAF several years ago.</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Over the years, the products have become vulnerable to updates, making it difficult to remain compliant with modern security standards.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FF0000"/>
              </a:buClr>
              <a:buSzPts val="1800"/>
              <a:buFont typeface="Titillium Web"/>
              <a:buChar char="-"/>
            </a:pPr>
            <a:r>
              <a:rPr b="1" lang="it-IT" sz="1800">
                <a:solidFill>
                  <a:srgbClr val="FF0000"/>
                </a:solidFill>
                <a:latin typeface="Titillium Web"/>
                <a:ea typeface="Titillium Web"/>
                <a:cs typeface="Titillium Web"/>
                <a:sym typeface="Titillium Web"/>
              </a:rPr>
              <a:t>So, what should we do next? Update the existing code? Rewrite everything from scratch? Or use a reliable open-source solution?</a:t>
            </a:r>
            <a:endParaRPr b="1" sz="1800">
              <a:solidFill>
                <a:srgbClr val="FF0000"/>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2000">
              <a:solidFill>
                <a:srgbClr val="1528BC"/>
              </a:solidFill>
              <a:latin typeface="Titillium Web"/>
              <a:ea typeface="Titillium Web"/>
              <a:cs typeface="Titillium Web"/>
              <a:sym typeface="Titillium Web"/>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g33724a6c370_24_0"/>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61" name="Google Shape;161;g33724a6c370_24_0"/>
          <p:cNvGrpSpPr/>
          <p:nvPr/>
        </p:nvGrpSpPr>
        <p:grpSpPr>
          <a:xfrm>
            <a:off x="0" y="6511282"/>
            <a:ext cx="12192000" cy="361767"/>
            <a:chOff x="0" y="6511282"/>
            <a:chExt cx="12192000" cy="361767"/>
          </a:xfrm>
        </p:grpSpPr>
        <p:pic>
          <p:nvPicPr>
            <p:cNvPr id="162" name="Google Shape;162;g33724a6c370_24_0"/>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63" name="Google Shape;163;g33724a6c370_24_0"/>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64" name="Google Shape;164;g33724a6c370_24_0"/>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65" name="Google Shape;165;g33724a6c370_24_0"/>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INDIGO IAM</a:t>
            </a:r>
            <a:endParaRPr b="0" i="0" sz="2000" u="none" cap="none" strike="noStrike">
              <a:solidFill>
                <a:srgbClr val="000000"/>
              </a:solidFill>
              <a:latin typeface="Titillium Web"/>
              <a:ea typeface="Titillium Web"/>
              <a:cs typeface="Titillium Web"/>
              <a:sym typeface="Titillium Web"/>
            </a:endParaRPr>
          </a:p>
        </p:txBody>
      </p:sp>
      <p:sp>
        <p:nvSpPr>
          <p:cNvPr id="166" name="Google Shape;166;g33724a6c370_24_0"/>
          <p:cNvSpPr txBox="1"/>
          <p:nvPr/>
        </p:nvSpPr>
        <p:spPr>
          <a:xfrm>
            <a:off x="355650" y="1681588"/>
            <a:ext cx="11480700" cy="2087100"/>
          </a:xfrm>
          <a:prstGeom prst="rect">
            <a:avLst/>
          </a:prstGeom>
          <a:noFill/>
          <a:ln>
            <a:noFill/>
          </a:ln>
        </p:spPr>
        <p:txBody>
          <a:bodyPr anchorCtr="0" anchor="t" bIns="45700" lIns="360000" spcFirstLastPara="1" rIns="91425" wrap="square" tIns="45700">
            <a:spAutoFit/>
          </a:bodyPr>
          <a:lstStyle/>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INDIGO Identity and Access Management (IAM) is an open-source solution designed to manage </a:t>
            </a:r>
            <a:r>
              <a:rPr b="1" lang="it-IT" sz="1800">
                <a:solidFill>
                  <a:srgbClr val="1528BC"/>
                </a:solidFill>
                <a:latin typeface="Titillium Web"/>
                <a:ea typeface="Titillium Web"/>
                <a:cs typeface="Titillium Web"/>
                <a:sym typeface="Titillium Web"/>
              </a:rPr>
              <a:t>primarily</a:t>
            </a:r>
            <a:r>
              <a:rPr b="1" lang="it-IT" sz="1800">
                <a:solidFill>
                  <a:srgbClr val="1528BC"/>
                </a:solidFill>
                <a:latin typeface="Titillium Web"/>
                <a:ea typeface="Titillium Web"/>
                <a:cs typeface="Titillium Web"/>
                <a:sym typeface="Titillium Web"/>
              </a:rPr>
              <a:t> Authentication and Authorization for scientific and research infrastructures.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Developed as part of the INDIGO-DataCloud project by INFN, INDIGO IAM is widely used in research environments to enable secure and federated access to distributed computing resources.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Compatible with OpenID Connect, OAuth2, SAML, X.509, natively supporting EduGAIN (and used, for example, by CERN for Identity and Authorization Management in federated scientific infrastructures).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2000">
              <a:solidFill>
                <a:srgbClr val="1528BC"/>
              </a:solidFill>
              <a:latin typeface="Titillium Web"/>
              <a:ea typeface="Titillium Web"/>
              <a:cs typeface="Titillium Web"/>
              <a:sym typeface="Titillium Web"/>
            </a:endParaRPr>
          </a:p>
        </p:txBody>
      </p:sp>
      <p:pic>
        <p:nvPicPr>
          <p:cNvPr id="167" name="Google Shape;167;g33724a6c370_24_0"/>
          <p:cNvPicPr preferRelativeResize="0"/>
          <p:nvPr/>
        </p:nvPicPr>
        <p:blipFill>
          <a:blip r:embed="rId5">
            <a:alphaModFix/>
          </a:blip>
          <a:stretch>
            <a:fillRect/>
          </a:stretch>
        </p:blipFill>
        <p:spPr>
          <a:xfrm>
            <a:off x="799200" y="3780000"/>
            <a:ext cx="10368001" cy="259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3378d01eb32_1_61"/>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74" name="Google Shape;174;g3378d01eb32_1_61"/>
          <p:cNvGrpSpPr/>
          <p:nvPr/>
        </p:nvGrpSpPr>
        <p:grpSpPr>
          <a:xfrm>
            <a:off x="0" y="6511282"/>
            <a:ext cx="12192000" cy="361767"/>
            <a:chOff x="0" y="6511282"/>
            <a:chExt cx="12192000" cy="361767"/>
          </a:xfrm>
        </p:grpSpPr>
        <p:pic>
          <p:nvPicPr>
            <p:cNvPr id="175" name="Google Shape;175;g3378d01eb32_1_61"/>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76" name="Google Shape;176;g3378d01eb32_1_61"/>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77" name="Google Shape;177;g3378d01eb32_1_61"/>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78" name="Google Shape;178;g3378d01eb32_1_61"/>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KEYCLOAK</a:t>
            </a:r>
            <a:endParaRPr b="0" i="0" sz="2000" u="none" cap="none" strike="noStrike">
              <a:solidFill>
                <a:srgbClr val="000000"/>
              </a:solidFill>
              <a:latin typeface="Titillium Web"/>
              <a:ea typeface="Titillium Web"/>
              <a:cs typeface="Titillium Web"/>
              <a:sym typeface="Titillium Web"/>
            </a:endParaRPr>
          </a:p>
        </p:txBody>
      </p:sp>
      <p:sp>
        <p:nvSpPr>
          <p:cNvPr id="179" name="Google Shape;179;g3378d01eb32_1_61"/>
          <p:cNvSpPr txBox="1"/>
          <p:nvPr/>
        </p:nvSpPr>
        <p:spPr>
          <a:xfrm>
            <a:off x="355650" y="1681588"/>
            <a:ext cx="11480700" cy="2087100"/>
          </a:xfrm>
          <a:prstGeom prst="rect">
            <a:avLst/>
          </a:prstGeom>
          <a:noFill/>
          <a:ln>
            <a:noFill/>
          </a:ln>
        </p:spPr>
        <p:txBody>
          <a:bodyPr anchorCtr="0" anchor="t" bIns="45700" lIns="360000" spcFirstLastPara="1" rIns="91425" wrap="square" tIns="45700">
            <a:spAutoFit/>
          </a:bodyPr>
          <a:lstStyle/>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Keycloak is one of the most widely used open source Identity and Access Management (IAM) solutions.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C</a:t>
            </a:r>
            <a:r>
              <a:rPr b="1" lang="it-IT" sz="1800">
                <a:solidFill>
                  <a:srgbClr val="1528BC"/>
                </a:solidFill>
                <a:latin typeface="Titillium Web"/>
                <a:ea typeface="Titillium Web"/>
                <a:cs typeface="Titillium Web"/>
                <a:sym typeface="Titillium Web"/>
              </a:rPr>
              <a:t>ompatible with </a:t>
            </a:r>
            <a:r>
              <a:rPr b="1" lang="it-IT" sz="1800">
                <a:solidFill>
                  <a:srgbClr val="1528BC"/>
                </a:solidFill>
                <a:latin typeface="Titillium Web"/>
                <a:ea typeface="Titillium Web"/>
                <a:cs typeface="Titillium Web"/>
                <a:sym typeface="Titillium Web"/>
              </a:rPr>
              <a:t>OpenID Connect, </a:t>
            </a:r>
            <a:r>
              <a:rPr b="1" lang="it-IT" sz="1800">
                <a:solidFill>
                  <a:srgbClr val="1528BC"/>
                </a:solidFill>
                <a:latin typeface="Titillium Web"/>
                <a:ea typeface="Titillium Web"/>
                <a:cs typeface="Titillium Web"/>
                <a:sym typeface="Titillium Web"/>
              </a:rPr>
              <a:t>OAuth2  and SAML, enabling integration with EduGAIN (and used, for example, by CERN for centralized Authentication and SSO).</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04299" lvl="0" marL="269999" marR="0" rtl="0" algn="l">
              <a:lnSpc>
                <a:spcPct val="90000"/>
              </a:lnSpc>
              <a:spcBef>
                <a:spcPts val="0"/>
              </a:spcBef>
              <a:spcAft>
                <a:spcPts val="0"/>
              </a:spcAft>
              <a:buClr>
                <a:srgbClr val="1528BC"/>
              </a:buClr>
              <a:buSzPts val="1800"/>
              <a:buFont typeface="Titillium Web"/>
              <a:buChar char="-"/>
            </a:pPr>
            <a:r>
              <a:rPr b="1" lang="it-IT" sz="1800">
                <a:solidFill>
                  <a:srgbClr val="1528BC"/>
                </a:solidFill>
                <a:latin typeface="Titillium Web"/>
                <a:ea typeface="Titillium Web"/>
                <a:cs typeface="Titillium Web"/>
                <a:sym typeface="Titillium Web"/>
              </a:rPr>
              <a:t>Keycloak was originally developed by Red Hat, but in April 2023, Red Hat donated Keycloak to the Cloud Native Computing Foundation (CNCF), remaining open source, with its governance now more open to community contributions.</a:t>
            </a:r>
            <a:endParaRPr b="1" sz="18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2000">
              <a:solidFill>
                <a:srgbClr val="1528BC"/>
              </a:solidFill>
              <a:latin typeface="Titillium Web"/>
              <a:ea typeface="Titillium Web"/>
              <a:cs typeface="Titillium Web"/>
              <a:sym typeface="Titillium Web"/>
            </a:endParaRPr>
          </a:p>
        </p:txBody>
      </p:sp>
      <p:pic>
        <p:nvPicPr>
          <p:cNvPr id="180" name="Google Shape;180;g3378d01eb32_1_61"/>
          <p:cNvPicPr preferRelativeResize="0"/>
          <p:nvPr/>
        </p:nvPicPr>
        <p:blipFill>
          <a:blip r:embed="rId5">
            <a:alphaModFix/>
          </a:blip>
          <a:stretch>
            <a:fillRect/>
          </a:stretch>
        </p:blipFill>
        <p:spPr>
          <a:xfrm>
            <a:off x="799200" y="3780000"/>
            <a:ext cx="10727999" cy="2592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27df92e4ca9_0_1"/>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87" name="Google Shape;187;g27df92e4ca9_0_1"/>
          <p:cNvGrpSpPr/>
          <p:nvPr/>
        </p:nvGrpSpPr>
        <p:grpSpPr>
          <a:xfrm>
            <a:off x="0" y="6511282"/>
            <a:ext cx="12192000" cy="361767"/>
            <a:chOff x="0" y="6511282"/>
            <a:chExt cx="12192000" cy="361767"/>
          </a:xfrm>
        </p:grpSpPr>
        <p:pic>
          <p:nvPicPr>
            <p:cNvPr id="188" name="Google Shape;188;g27df92e4ca9_0_1"/>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189" name="Google Shape;189;g27df92e4ca9_0_1"/>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190" name="Google Shape;190;g27df92e4ca9_0_1"/>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191" name="Google Shape;191;g27df92e4ca9_0_1"/>
          <p:cNvSpPr txBox="1"/>
          <p:nvPr/>
        </p:nvSpPr>
        <p:spPr>
          <a:xfrm>
            <a:off x="715250" y="1030225"/>
            <a:ext cx="108543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8 minutes Keycloak video demo…</a:t>
            </a:r>
            <a:endParaRPr b="0" i="0" sz="20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7df92e4ca9_0_23"/>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198" name="Google Shape;198;g27df92e4ca9_0_23"/>
          <p:cNvGrpSpPr/>
          <p:nvPr/>
        </p:nvGrpSpPr>
        <p:grpSpPr>
          <a:xfrm>
            <a:off x="0" y="6511282"/>
            <a:ext cx="12192000" cy="361767"/>
            <a:chOff x="0" y="6511282"/>
            <a:chExt cx="12192000" cy="361767"/>
          </a:xfrm>
        </p:grpSpPr>
        <p:pic>
          <p:nvPicPr>
            <p:cNvPr id="199" name="Google Shape;199;g27df92e4ca9_0_23"/>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00" name="Google Shape;200;g27df92e4ca9_0_23"/>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01" name="Google Shape;201;g27df92e4ca9_0_23"/>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02" name="Google Shape;202;g27df92e4ca9_0_23"/>
          <p:cNvSpPr txBox="1"/>
          <p:nvPr/>
        </p:nvSpPr>
        <p:spPr>
          <a:xfrm>
            <a:off x="715251" y="1030225"/>
            <a:ext cx="72564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lang="it-IT" sz="3000">
                <a:solidFill>
                  <a:srgbClr val="1C7FFF"/>
                </a:solidFill>
                <a:latin typeface="Titillium Web"/>
                <a:ea typeface="Titillium Web"/>
                <a:cs typeface="Titillium Web"/>
                <a:sym typeface="Titillium Web"/>
              </a:rPr>
              <a:t>Server-side vs Client-side</a:t>
            </a:r>
            <a:endParaRPr b="0" i="0" sz="2000" u="none" cap="none" strike="noStrike">
              <a:solidFill>
                <a:srgbClr val="000000"/>
              </a:solidFill>
              <a:latin typeface="Titillium Web"/>
              <a:ea typeface="Titillium Web"/>
              <a:cs typeface="Titillium Web"/>
              <a:sym typeface="Titillium Web"/>
            </a:endParaRPr>
          </a:p>
        </p:txBody>
      </p:sp>
      <p:sp>
        <p:nvSpPr>
          <p:cNvPr id="203" name="Google Shape;203;g27df92e4ca9_0_23"/>
          <p:cNvSpPr txBox="1"/>
          <p:nvPr/>
        </p:nvSpPr>
        <p:spPr>
          <a:xfrm>
            <a:off x="355650" y="1833988"/>
            <a:ext cx="11480700" cy="14775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As you have seen in the video demo, setting up Keycloak on the server-side is very straightforward, allowing easy management of realms, users, groups, and applications.</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rPr b="1" i="0" lang="it-IT" sz="2000" u="none" cap="none" strike="noStrike">
                <a:solidFill>
                  <a:srgbClr val="1528BC"/>
                </a:solidFill>
                <a:latin typeface="Titillium Web"/>
                <a:ea typeface="Titillium Web"/>
                <a:cs typeface="Titillium Web"/>
                <a:sym typeface="Titillium Web"/>
              </a:rPr>
              <a:t> </a:t>
            </a:r>
            <a:r>
              <a:rPr b="1" i="0" lang="it-IT" sz="800" u="none" cap="none" strike="noStrike">
                <a:solidFill>
                  <a:srgbClr val="1528BC"/>
                </a:solidFill>
                <a:latin typeface="Titillium Web"/>
                <a:ea typeface="Titillium Web"/>
                <a:cs typeface="Titillium Web"/>
                <a:sym typeface="Titillium Web"/>
              </a:rPr>
              <a:t> </a:t>
            </a:r>
            <a:endParaRPr sz="800"/>
          </a:p>
          <a:p>
            <a:pPr indent="-127001" lvl="0" marL="179999" marR="0" rtl="0" algn="l">
              <a:lnSpc>
                <a:spcPct val="90000"/>
              </a:lnSpc>
              <a:spcBef>
                <a:spcPts val="0"/>
              </a:spcBef>
              <a:spcAft>
                <a:spcPts val="0"/>
              </a:spcAft>
              <a:buClr>
                <a:srgbClr val="FF0000"/>
              </a:buClr>
              <a:buSzPts val="2000"/>
              <a:buFont typeface="Titillium Web"/>
              <a:buChar char="-"/>
            </a:pPr>
            <a:r>
              <a:rPr b="1" i="0" lang="it-IT" sz="2000" u="none" cap="none" strike="noStrike">
                <a:solidFill>
                  <a:srgbClr val="FF0000"/>
                </a:solidFill>
                <a:latin typeface="Titillium Web"/>
                <a:ea typeface="Titillium Web"/>
                <a:cs typeface="Titillium Web"/>
                <a:sym typeface="Titillium Web"/>
              </a:rPr>
              <a:t> </a:t>
            </a:r>
            <a:r>
              <a:rPr b="1" lang="it-IT" sz="2000">
                <a:solidFill>
                  <a:srgbClr val="FF0000"/>
                </a:solidFill>
                <a:latin typeface="Titillium Web"/>
                <a:ea typeface="Titillium Web"/>
                <a:cs typeface="Titillium Web"/>
                <a:sym typeface="Titillium Web"/>
              </a:rPr>
              <a:t>But what about the client-side? Here, things get more complicated.</a:t>
            </a:r>
            <a:endParaRPr b="1" sz="2000">
              <a:solidFill>
                <a:srgbClr val="1528BC"/>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7df92e4ca9_0_34"/>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10" name="Google Shape;210;g27df92e4ca9_0_34"/>
          <p:cNvGrpSpPr/>
          <p:nvPr/>
        </p:nvGrpSpPr>
        <p:grpSpPr>
          <a:xfrm>
            <a:off x="0" y="6511282"/>
            <a:ext cx="12192000" cy="361767"/>
            <a:chOff x="0" y="6511282"/>
            <a:chExt cx="12192000" cy="361767"/>
          </a:xfrm>
        </p:grpSpPr>
        <p:pic>
          <p:nvPicPr>
            <p:cNvPr id="211" name="Google Shape;211;g27df92e4ca9_0_34"/>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12" name="Google Shape;212;g27df92e4ca9_0_34"/>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13" name="Google Shape;213;g27df92e4ca9_0_34"/>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14" name="Google Shape;214;g27df92e4ca9_0_34"/>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Step-by-Step Guide</a:t>
            </a:r>
            <a:endParaRPr b="0" i="0" sz="2000" u="none" cap="none" strike="noStrike">
              <a:solidFill>
                <a:srgbClr val="000000"/>
              </a:solidFill>
              <a:latin typeface="Titillium Web"/>
              <a:ea typeface="Titillium Web"/>
              <a:cs typeface="Titillium Web"/>
              <a:sym typeface="Titillium Web"/>
            </a:endParaRPr>
          </a:p>
        </p:txBody>
      </p:sp>
      <p:sp>
        <p:nvSpPr>
          <p:cNvPr id="215" name="Google Shape;215;g27df92e4ca9_0_34"/>
          <p:cNvSpPr txBox="1"/>
          <p:nvPr/>
        </p:nvSpPr>
        <p:spPr>
          <a:xfrm>
            <a:off x="355650" y="1833988"/>
            <a:ext cx="11480700" cy="38604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Obtain an Authorization Code: the client redirects the user to Keycloak’s login page, the user authenticates with their credentials, Keycloak returns an Authorization Code to the client.</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Exchange the Authorization Code for a Token: the client sends a request to Keycloak with the Authorization Code, the client ID and the redirect URI registered on the server.</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In subsequent requests, the client includes the Access Token and when it expires, it can be refreshed using the Refresh Token, or the user must log in again if the Refresh Token is also expired.</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FF0000"/>
              </a:buClr>
              <a:buSzPts val="2000"/>
              <a:buFont typeface="Titillium Web"/>
              <a:buChar char="-"/>
            </a:pPr>
            <a:r>
              <a:rPr b="1" lang="it-IT" sz="2000">
                <a:solidFill>
                  <a:srgbClr val="FF0000"/>
                </a:solidFill>
                <a:latin typeface="Titillium Web"/>
                <a:ea typeface="Titillium Web"/>
                <a:cs typeface="Titillium Web"/>
                <a:sym typeface="Titillium Web"/>
              </a:rPr>
              <a:t>The Security aspect is even more complex and requires careful management to protect applications and user data.</a:t>
            </a:r>
            <a:endParaRPr b="1" sz="2000">
              <a:solidFill>
                <a:srgbClr val="FF0000"/>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FF0000"/>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FF0000"/>
              </a:buClr>
              <a:buSzPts val="2000"/>
              <a:buFont typeface="Titillium Web"/>
              <a:buChar char="-"/>
            </a:pPr>
            <a:r>
              <a:rPr b="1" lang="it-IT" sz="2000">
                <a:solidFill>
                  <a:srgbClr val="FF0000"/>
                </a:solidFill>
                <a:latin typeface="Titillium Web"/>
                <a:ea typeface="Titillium Web"/>
                <a:cs typeface="Titillium Web"/>
                <a:sym typeface="Titillium Web"/>
              </a:rPr>
              <a:t>But it's not enough: over time, the code must be maintained and updated to address new vulnerabilities and emerging threats.</a:t>
            </a:r>
            <a:endParaRPr b="1" sz="2000">
              <a:solidFill>
                <a:srgbClr val="FF0000"/>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g3378d01eb32_1_20"/>
          <p:cNvPicPr preferRelativeResize="0"/>
          <p:nvPr/>
        </p:nvPicPr>
        <p:blipFill rotWithShape="1">
          <a:blip r:embed="rId3">
            <a:alphaModFix/>
          </a:blip>
          <a:srcRect b="0" l="0" r="0" t="0"/>
          <a:stretch/>
        </p:blipFill>
        <p:spPr>
          <a:xfrm>
            <a:off x="-3" y="0"/>
            <a:ext cx="12192000" cy="850899"/>
          </a:xfrm>
          <a:prstGeom prst="rect">
            <a:avLst/>
          </a:prstGeom>
          <a:noFill/>
          <a:ln>
            <a:noFill/>
          </a:ln>
        </p:spPr>
      </p:pic>
      <p:grpSp>
        <p:nvGrpSpPr>
          <p:cNvPr id="222" name="Google Shape;222;g3378d01eb32_1_20"/>
          <p:cNvGrpSpPr/>
          <p:nvPr/>
        </p:nvGrpSpPr>
        <p:grpSpPr>
          <a:xfrm>
            <a:off x="0" y="6511282"/>
            <a:ext cx="12192000" cy="361767"/>
            <a:chOff x="0" y="6511282"/>
            <a:chExt cx="12192000" cy="361767"/>
          </a:xfrm>
        </p:grpSpPr>
        <p:pic>
          <p:nvPicPr>
            <p:cNvPr id="223" name="Google Shape;223;g3378d01eb32_1_20"/>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24" name="Google Shape;224;g3378d01eb32_1_20"/>
            <p:cNvSpPr txBox="1"/>
            <p:nvPr/>
          </p:nvSpPr>
          <p:spPr>
            <a:xfrm>
              <a:off x="6712747" y="6536581"/>
              <a:ext cx="53172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Arial"/>
                  <a:ea typeface="Arial"/>
                  <a:cs typeface="Arial"/>
                  <a:sym typeface="Arial"/>
                </a:rPr>
                <a:t>Missione 4 </a:t>
              </a:r>
              <a:r>
                <a:rPr b="1" i="0" lang="it-IT" sz="1400" u="none" cap="none" strike="noStrike">
                  <a:solidFill>
                    <a:schemeClr val="lt1"/>
                  </a:solidFill>
                  <a:latin typeface="Arial"/>
                  <a:ea typeface="Arial"/>
                  <a:cs typeface="Arial"/>
                  <a:sym typeface="Arial"/>
                </a:rPr>
                <a:t>• Istruzione e Ricerca </a:t>
              </a:r>
              <a:endParaRPr b="0" i="0" sz="1400" u="none" cap="none" strike="noStrike">
                <a:solidFill>
                  <a:schemeClr val="lt1"/>
                </a:solidFill>
                <a:latin typeface="Arial"/>
                <a:ea typeface="Arial"/>
                <a:cs typeface="Arial"/>
                <a:sym typeface="Arial"/>
              </a:endParaRPr>
            </a:p>
          </p:txBody>
        </p:sp>
        <p:sp>
          <p:nvSpPr>
            <p:cNvPr id="225" name="Google Shape;225;g3378d01eb32_1_20"/>
            <p:cNvSpPr txBox="1"/>
            <p:nvPr/>
          </p:nvSpPr>
          <p:spPr>
            <a:xfrm>
              <a:off x="467555" y="6530753"/>
              <a:ext cx="7919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400" u="none" cap="none" strike="noStrike">
                <a:solidFill>
                  <a:srgbClr val="000000"/>
                </a:solidFill>
                <a:latin typeface="Arial"/>
                <a:ea typeface="Arial"/>
                <a:cs typeface="Arial"/>
                <a:sym typeface="Arial"/>
              </a:endParaRPr>
            </a:p>
          </p:txBody>
        </p:sp>
      </p:grpSp>
      <p:sp>
        <p:nvSpPr>
          <p:cNvPr id="226" name="Google Shape;226;g3378d01eb32_1_20"/>
          <p:cNvSpPr txBox="1"/>
          <p:nvPr/>
        </p:nvSpPr>
        <p:spPr>
          <a:xfrm>
            <a:off x="715249" y="1030225"/>
            <a:ext cx="1137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2400"/>
              <a:buFont typeface="Arial"/>
              <a:buNone/>
            </a:pPr>
            <a:r>
              <a:rPr b="1" i="0" lang="it-IT" sz="3000" u="none" cap="none" strike="noStrike">
                <a:solidFill>
                  <a:srgbClr val="1C7FFF"/>
                </a:solidFill>
                <a:latin typeface="Titillium Web"/>
                <a:ea typeface="Titillium Web"/>
                <a:cs typeface="Titillium Web"/>
                <a:sym typeface="Titillium Web"/>
              </a:rPr>
              <a:t>Security Best Practices in Keycloak Authentication (1)</a:t>
            </a:r>
            <a:endParaRPr b="0" i="0" sz="2000" u="none" cap="none" strike="noStrike">
              <a:solidFill>
                <a:srgbClr val="000000"/>
              </a:solidFill>
              <a:latin typeface="Titillium Web"/>
              <a:ea typeface="Titillium Web"/>
              <a:cs typeface="Titillium Web"/>
              <a:sym typeface="Titillium Web"/>
            </a:endParaRPr>
          </a:p>
        </p:txBody>
      </p:sp>
      <p:sp>
        <p:nvSpPr>
          <p:cNvPr id="227" name="Google Shape;227;g3378d01eb32_1_20"/>
          <p:cNvSpPr txBox="1"/>
          <p:nvPr/>
        </p:nvSpPr>
        <p:spPr>
          <a:xfrm>
            <a:off x="355650" y="1833988"/>
            <a:ext cx="11480700" cy="2641200"/>
          </a:xfrm>
          <a:prstGeom prst="rect">
            <a:avLst/>
          </a:prstGeom>
          <a:noFill/>
          <a:ln>
            <a:noFill/>
          </a:ln>
        </p:spPr>
        <p:txBody>
          <a:bodyPr anchorCtr="0" anchor="t" bIns="45700" lIns="360000" spcFirstLastPara="1" rIns="91425" wrap="square" tIns="45700">
            <a:spAutoFit/>
          </a:bodyPr>
          <a:lstStyle/>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Use PKCE (Proof Key for Code Exchange) for public clients (prevents “Authorization Code interception” attacks).</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Enable HTTPS for all requests (prevents </a:t>
            </a:r>
            <a:r>
              <a:rPr b="1" lang="it-IT" sz="2000">
                <a:solidFill>
                  <a:srgbClr val="1528BC"/>
                </a:solidFill>
                <a:latin typeface="Titillium Web"/>
                <a:ea typeface="Titillium Web"/>
                <a:cs typeface="Titillium Web"/>
                <a:sym typeface="Titillium Web"/>
              </a:rPr>
              <a:t>interception and</a:t>
            </a:r>
            <a:r>
              <a:rPr b="1" lang="it-IT" sz="2000">
                <a:solidFill>
                  <a:srgbClr val="1528BC"/>
                </a:solidFill>
                <a:latin typeface="Titillium Web"/>
                <a:ea typeface="Titillium Web"/>
                <a:cs typeface="Titillium Web"/>
                <a:sym typeface="Titillium Web"/>
              </a:rPr>
              <a:t> “man-in-the-middle” attacks).</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Use Short-Lived Access Tokens and Refresh Tokens (reduces the risk of theft, Access Tokens should be short-lived, ~15 minutes).</a:t>
            </a:r>
            <a:endParaRPr b="1" sz="2000">
              <a:solidFill>
                <a:srgbClr val="1528BC"/>
              </a:solidFill>
              <a:latin typeface="Titillium Web"/>
              <a:ea typeface="Titillium Web"/>
              <a:cs typeface="Titillium Web"/>
              <a:sym typeface="Titillium Web"/>
            </a:endParaRPr>
          </a:p>
          <a:p>
            <a:pPr indent="0" lvl="0" marL="0" marR="0" rtl="0" algn="l">
              <a:lnSpc>
                <a:spcPct val="90000"/>
              </a:lnSpc>
              <a:spcBef>
                <a:spcPts val="0"/>
              </a:spcBef>
              <a:spcAft>
                <a:spcPts val="0"/>
              </a:spcAft>
              <a:buNone/>
            </a:pPr>
            <a:r>
              <a:t/>
            </a:r>
            <a:endParaRPr b="1" sz="800">
              <a:solidFill>
                <a:srgbClr val="1528BC"/>
              </a:solidFill>
              <a:latin typeface="Titillium Web"/>
              <a:ea typeface="Titillium Web"/>
              <a:cs typeface="Titillium Web"/>
              <a:sym typeface="Titillium Web"/>
            </a:endParaRPr>
          </a:p>
          <a:p>
            <a:pPr indent="-216999" lvl="0" marL="269999" marR="0" rtl="0" algn="l">
              <a:lnSpc>
                <a:spcPct val="90000"/>
              </a:lnSpc>
              <a:spcBef>
                <a:spcPts val="0"/>
              </a:spcBef>
              <a:spcAft>
                <a:spcPts val="0"/>
              </a:spcAft>
              <a:buClr>
                <a:srgbClr val="1528BC"/>
              </a:buClr>
              <a:buSzPts val="2000"/>
              <a:buFont typeface="Titillium Web"/>
              <a:buChar char="-"/>
            </a:pPr>
            <a:r>
              <a:rPr b="1" lang="it-IT" sz="2000">
                <a:solidFill>
                  <a:srgbClr val="1528BC"/>
                </a:solidFill>
                <a:latin typeface="Titillium Web"/>
                <a:ea typeface="Titillium Web"/>
                <a:cs typeface="Titillium Web"/>
                <a:sym typeface="Titillium Web"/>
              </a:rPr>
              <a:t>Validate Tokens on the backend (always check the Token signature and expiration before accepting it).</a:t>
            </a:r>
            <a:endParaRPr b="1" sz="2000">
              <a:solidFill>
                <a:srgbClr val="1528BC"/>
              </a:solidFill>
              <a:latin typeface="Titillium Web"/>
              <a:ea typeface="Titillium Web"/>
              <a:cs typeface="Titillium Web"/>
              <a:sym typeface="Titillium Web"/>
            </a:endParaRPr>
          </a:p>
          <a:p>
            <a:pPr indent="-1" lvl="0" marL="179999" marR="0" rtl="0" algn="l">
              <a:lnSpc>
                <a:spcPct val="90000"/>
              </a:lnSpc>
              <a:spcBef>
                <a:spcPts val="0"/>
              </a:spcBef>
              <a:spcAft>
                <a:spcPts val="0"/>
              </a:spcAft>
              <a:buClr>
                <a:srgbClr val="1528BC"/>
              </a:buClr>
              <a:buSzPts val="2000"/>
              <a:buFont typeface="Titillium Web"/>
              <a:buNone/>
            </a:pPr>
            <a:r>
              <a:t/>
            </a:r>
            <a:endParaRPr b="1" i="0" sz="2000" u="none" cap="none" strike="noStrike">
              <a:solidFill>
                <a:srgbClr val="1528BC"/>
              </a:solidFill>
              <a:latin typeface="Titillium Web"/>
              <a:ea typeface="Titillium Web"/>
              <a:cs typeface="Titillium Web"/>
              <a:sym typeface="Titillium Web"/>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2022-07-26T13:28:46Z</dcterms:created>
  <dc:creator>Microsoft Office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