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266" r:id="rId3"/>
    <p:sldId id="269" r:id="rId4"/>
    <p:sldId id="273" r:id="rId5"/>
    <p:sldId id="265" r:id="rId6"/>
    <p:sldId id="257" r:id="rId7"/>
    <p:sldId id="258" r:id="rId8"/>
    <p:sldId id="260" r:id="rId9"/>
    <p:sldId id="259" r:id="rId10"/>
    <p:sldId id="261" r:id="rId11"/>
    <p:sldId id="262" r:id="rId12"/>
    <p:sldId id="263" r:id="rId13"/>
    <p:sldId id="267" r:id="rId14"/>
    <p:sldId id="296" r:id="rId15"/>
    <p:sldId id="284" r:id="rId16"/>
    <p:sldId id="274" r:id="rId17"/>
    <p:sldId id="287" r:id="rId18"/>
    <p:sldId id="278" r:id="rId19"/>
    <p:sldId id="281" r:id="rId20"/>
    <p:sldId id="268" r:id="rId21"/>
    <p:sldId id="276" r:id="rId22"/>
    <p:sldId id="295" r:id="rId23"/>
    <p:sldId id="285" r:id="rId24"/>
    <p:sldId id="271" r:id="rId25"/>
    <p:sldId id="290" r:id="rId26"/>
    <p:sldId id="289" r:id="rId27"/>
    <p:sldId id="270" r:id="rId28"/>
    <p:sldId id="288" r:id="rId29"/>
    <p:sldId id="291" r:id="rId30"/>
    <p:sldId id="293" r:id="rId31"/>
    <p:sldId id="292" r:id="rId32"/>
    <p:sldId id="264" r:id="rId33"/>
    <p:sldId id="283" r:id="rId3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22"/>
    <p:restoredTop sz="94854"/>
  </p:normalViewPr>
  <p:slideViewPr>
    <p:cSldViewPr snapToGrid="0">
      <p:cViewPr varScale="1">
        <p:scale>
          <a:sx n="135" d="100"/>
          <a:sy n="135" d="100"/>
        </p:scale>
        <p:origin x="176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E1ECC-0C1D-3E4B-A10C-09A19AB5D4B0}" type="datetimeFigureOut">
              <a:rPr lang="en-IT" smtClean="0"/>
              <a:t>26/02/25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1BE48-BEA6-E844-9CAA-D6DCE9417B4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22514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1BE48-BEA6-E844-9CAA-D6DCE9417B46}" type="slidenum">
              <a:rPr lang="en-IT" smtClean="0"/>
              <a:t>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82423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1BE48-BEA6-E844-9CAA-D6DCE9417B46}" type="slidenum">
              <a:rPr lang="en-IT" smtClean="0"/>
              <a:t>11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04396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1BE48-BEA6-E844-9CAA-D6DCE9417B46}" type="slidenum">
              <a:rPr lang="en-IT" smtClean="0"/>
              <a:t>12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61104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6C75C-1549-BF03-26AD-FE226252F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33F86E-9265-3920-CB97-FA1F30629D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714508-744C-C845-73FE-4DA2D0A034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713A21-56F4-A777-D79F-B37384BC52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1BE48-BEA6-E844-9CAA-D6DCE9417B46}" type="slidenum">
              <a:rPr lang="en-IT" smtClean="0"/>
              <a:t>15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99307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1BE48-BEA6-E844-9CAA-D6DCE9417B46}" type="slidenum">
              <a:rPr lang="en-IT" smtClean="0"/>
              <a:t>18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34457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822D3-FCF6-5E9A-EF1C-1E8F216D4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D9EDC8-D277-DD7E-769C-EE88BD9BDC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F587F7-DF62-1355-FE5D-97C7CF45E1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AA845-D83E-9542-32AD-FF229621EA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1BE48-BEA6-E844-9CAA-D6DCE9417B46}" type="slidenum">
              <a:rPr lang="en-IT" smtClean="0"/>
              <a:t>19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90669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8ABC8-B007-7B9D-B2F8-B4D4C25E0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FAC201-E299-438C-622A-CF29038C86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06F2B0-6D16-F32C-FE93-93083C5708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E4E55-86CB-5D9F-4166-A5D5DFB167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1BE48-BEA6-E844-9CAA-D6DCE9417B46}" type="slidenum">
              <a:rPr lang="en-IT" smtClean="0"/>
              <a:t>23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8364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DF386-2D0D-7946-8212-F02C28AB61A0}" type="datetime1">
              <a:rPr lang="it-IT" smtClean="0"/>
              <a:t>26/02/25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BAA1-8B60-A447-BA55-856C68CDA98B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97180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91FB4-5624-8F4E-BB6D-A9E7DC446F7A}" type="datetime1">
              <a:rPr lang="it-IT" smtClean="0"/>
              <a:t>26/02/25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BAA1-8B60-A447-BA55-856C68CDA98B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81991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C58F-B704-5345-BCD6-DBF5420487D3}" type="datetime1">
              <a:rPr lang="it-IT" smtClean="0"/>
              <a:t>26/02/25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BAA1-8B60-A447-BA55-856C68CDA98B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2361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D8AAB-2443-DB4D-B9A8-39C40339DCC9}" type="datetime1">
              <a:rPr lang="it-IT" smtClean="0"/>
              <a:t>26/02/25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BAA1-8B60-A447-BA55-856C68CDA98B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08987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C23F5-D25F-6A42-A382-DB7906BA95AB}" type="datetime1">
              <a:rPr lang="it-IT" smtClean="0"/>
              <a:t>26/02/25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BAA1-8B60-A447-BA55-856C68CDA98B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79068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BEEC-F2B7-994E-9A90-87A70CA89078}" type="datetime1">
              <a:rPr lang="it-IT" smtClean="0"/>
              <a:t>26/02/25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BAA1-8B60-A447-BA55-856C68CDA98B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64848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70AE-7141-F449-8C24-2152D96B2CC3}" type="datetime1">
              <a:rPr lang="it-IT" smtClean="0"/>
              <a:t>26/02/25</a:t>
            </a:fld>
            <a:endParaRPr lang="en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BAA1-8B60-A447-BA55-856C68CDA98B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33501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9E81D-B4D3-B84C-B9BD-2D7CB1B67063}" type="datetime1">
              <a:rPr lang="it-IT" smtClean="0"/>
              <a:t>26/02/25</a:t>
            </a:fld>
            <a:endParaRPr lang="en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BAA1-8B60-A447-BA55-856C68CDA98B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72252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2014-1FB5-194E-A2C5-AD7A1237C509}" type="datetime1">
              <a:rPr lang="it-IT" smtClean="0"/>
              <a:t>26/02/25</a:t>
            </a:fld>
            <a:endParaRPr lang="en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BAA1-8B60-A447-BA55-856C68CDA98B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94595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83287-3E55-2442-BCA0-8E8E5914A2AA}" type="datetime1">
              <a:rPr lang="it-IT" smtClean="0"/>
              <a:t>26/02/25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BAA1-8B60-A447-BA55-856C68CDA98B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88441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A4E3-A418-3B4A-864B-530F91B4022A}" type="datetime1">
              <a:rPr lang="it-IT" smtClean="0"/>
              <a:t>26/02/25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BAA1-8B60-A447-BA55-856C68CDA98B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5087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79088-24E0-3740-A889-3672B37100DA}" type="datetime1">
              <a:rPr lang="it-IT" smtClean="0"/>
              <a:t>26/02/25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3BAA1-8B60-A447-BA55-856C68CDA98B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46101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atsweb.oas.inaf.it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ladin.cds.unistra.fr/hip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lnicastro/DIF" TargetMode="External"/><Relationship Id="rId7" Type="http://schemas.openxmlformats.org/officeDocument/2006/relationships/hyperlink" Target="https://www.amcharts.com/" TargetMode="External"/><Relationship Id="rId2" Type="http://schemas.openxmlformats.org/officeDocument/2006/relationships/hyperlink" Target="https://dev.mysql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atatables.net/" TargetMode="External"/><Relationship Id="rId5" Type="http://schemas.openxmlformats.org/officeDocument/2006/relationships/hyperlink" Target="https://aladin.cds.unistra.fr/hips/" TargetMode="External"/><Relationship Id="rId4" Type="http://schemas.openxmlformats.org/officeDocument/2006/relationships/hyperlink" Target="https://aladin.cds.unistra.fr/AladinLite/doc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hyperlink" Target="https://grawita.inaf.it/VSTbrowse/GW170814/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grawita.inaf.it/VSTbrowse/GW170814/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grawita.inaf.it/VSTbrowse/GW170814/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grawita.inaf.it/VSTbrowse/G337515/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grawita.inaf.it/VSTbrowse/G337515/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ats.oas.inaf.it/js9/" TargetMode="External"/><Relationship Id="rId2" Type="http://schemas.openxmlformats.org/officeDocument/2006/relationships/hyperlink" Target="https://js9.si.edu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ats.oas.inaf.it/js9/?file=Images/SHS_cutout-hips_9deg.fits" TargetMode="Externa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artavis.org/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ithub.com/CARTAvis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carta.readthedocs.io/en/4.1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js9.si.edu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ats.oas.inaf.it/js9/?file=Images/SHS_cutout-hips_9deg.fits" TargetMode="External"/><Relationship Id="rId4" Type="http://schemas.openxmlformats.org/officeDocument/2006/relationships/hyperlink" Target="https://cats.oas.inaf.it/js9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js9.si.edu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ats.oas.inaf.it/js9/?file=Images/SHS_cutout-hips_9deg.fits" TargetMode="External"/><Relationship Id="rId4" Type="http://schemas.openxmlformats.org/officeDocument/2006/relationships/hyperlink" Target="https://cats.oas.inaf.it/js9/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rem.oas.inaf.it/DB" TargetMode="External"/><Relationship Id="rId2" Type="http://schemas.openxmlformats.org/officeDocument/2006/relationships/hyperlink" Target="https://cats.oas.inaf.it/js9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atsweb.oas.inaf.it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archive.eso.org/scienceportal/" TargetMode="External"/><Relationship Id="rId3" Type="http://schemas.openxmlformats.org/officeDocument/2006/relationships/hyperlink" Target="https://cartavis.org/" TargetMode="External"/><Relationship Id="rId7" Type="http://schemas.openxmlformats.org/officeDocument/2006/relationships/hyperlink" Target="https://sky.esa.int/esasky/" TargetMode="External"/><Relationship Id="rId12" Type="http://schemas.openxmlformats.org/officeDocument/2006/relationships/hyperlink" Target="https://vizier.cds.unistra.fr/" TargetMode="External"/><Relationship Id="rId2" Type="http://schemas.openxmlformats.org/officeDocument/2006/relationships/hyperlink" Target="https://data.csiro.au/domain/casda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kyserver.sdss.org/dr18" TargetMode="External"/><Relationship Id="rId11" Type="http://schemas.openxmlformats.org/officeDocument/2006/relationships/hyperlink" Target="https://simbad.cds.unistra.fr/" TargetMode="External"/><Relationship Id="rId5" Type="http://schemas.openxmlformats.org/officeDocument/2006/relationships/hyperlink" Target="https://www.sciserver.org/" TargetMode="External"/><Relationship Id="rId10" Type="http://schemas.openxmlformats.org/officeDocument/2006/relationships/hyperlink" Target="http://www.cadc-ccda.hia-iha.nrc-cnrc.gc.ca/en" TargetMode="External"/><Relationship Id="rId4" Type="http://schemas.openxmlformats.org/officeDocument/2006/relationships/hyperlink" Target="https://nxsa.esac.esa.int/nxsa-web/#search" TargetMode="External"/><Relationship Id="rId9" Type="http://schemas.openxmlformats.org/officeDocument/2006/relationships/hyperlink" Target="https://archive.stsci.edu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astrordbms.oas.inaf.it/" TargetMode="External"/><Relationship Id="rId3" Type="http://schemas.openxmlformats.org/officeDocument/2006/relationships/hyperlink" Target="https://github.com/gcalderone/MCS" TargetMode="External"/><Relationship Id="rId7" Type="http://schemas.openxmlformats.org/officeDocument/2006/relationships/hyperlink" Target="https://catsweb.oas.inaf.it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ithub.com/lnicastro/MyRO" TargetMode="External"/><Relationship Id="rId5" Type="http://schemas.openxmlformats.org/officeDocument/2006/relationships/hyperlink" Target="https://github.com/lnicastro/SID" TargetMode="External"/><Relationship Id="rId4" Type="http://schemas.openxmlformats.org/officeDocument/2006/relationships/hyperlink" Target="https://github.com/lnicastro/DIF" TargetMode="External"/><Relationship Id="rId9" Type="http://schemas.openxmlformats.org/officeDocument/2006/relationships/hyperlink" Target="https://rem.oas.inaf.it/DB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rem.oas.inaf.it/DB" TargetMode="Externa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rem.oas.inaf.it/DB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F1C4C-333F-BF4E-B0B8-374E92230B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GB">
                <a:solidFill>
                  <a:schemeClr val="accent1"/>
                </a:solidFill>
              </a:rPr>
              <a:t>Web-based approach to Data 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40F3F6-EC52-2D48-B981-E8B015CA4B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485993"/>
          </a:xfrm>
        </p:spPr>
        <p:txBody>
          <a:bodyPr anchor="ctr">
            <a:norm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My first 25 years of data handling via RDBMS and web-oriented systems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F13FF2-C082-FE49-857D-12E7F45B144F}"/>
              </a:ext>
            </a:extLst>
          </p:cNvPr>
          <p:cNvSpPr txBox="1"/>
          <p:nvPr/>
        </p:nvSpPr>
        <p:spPr>
          <a:xfrm>
            <a:off x="258423" y="4495752"/>
            <a:ext cx="2903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Luciano Nicastro, INAF – OAS Bologna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7F04D1-2D84-B92C-010B-42C6E6B7C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784" y="4149224"/>
            <a:ext cx="1840233" cy="654305"/>
          </a:xfrm>
          <a:prstGeom prst="rect">
            <a:avLst/>
          </a:prstGeom>
        </p:spPr>
      </p:pic>
      <p:pic>
        <p:nvPicPr>
          <p:cNvPr id="1026" name="Picture 2" descr="Indico">
            <a:extLst>
              <a:ext uri="{FF2B5EF4-FFF2-40B4-BE49-F238E27FC236}">
                <a16:creationId xmlns:a16="http://schemas.microsoft.com/office/drawing/2014/main" id="{355DB6E5-E65F-F803-9E87-5E23756CD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2702" y="4469757"/>
            <a:ext cx="342916" cy="33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732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CE8E4-1D56-1327-C29A-30B7011FC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EAFC0DC7-ADEF-7785-6FA3-E3F3E7F640C1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7E7393-C556-DABE-514F-AF4DB7BEC7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15" b="28061"/>
          <a:stretch/>
        </p:blipFill>
        <p:spPr>
          <a:xfrm>
            <a:off x="213970" y="58661"/>
            <a:ext cx="1161498" cy="45154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730ABC1-971F-F64D-FE61-1CD725241470}"/>
              </a:ext>
            </a:extLst>
          </p:cNvPr>
          <p:cNvSpPr txBox="1">
            <a:spLocks/>
          </p:cNvSpPr>
          <p:nvPr/>
        </p:nvSpPr>
        <p:spPr>
          <a:xfrm>
            <a:off x="1382300" y="58534"/>
            <a:ext cx="7547730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/>
                </a:solidFill>
              </a:rPr>
              <a:t>Images browsing – </a:t>
            </a:r>
            <a:r>
              <a:rPr lang="en-GB" sz="3000" i="1" dirty="0">
                <a:solidFill>
                  <a:schemeClr val="accent1"/>
                </a:solidFill>
              </a:rPr>
              <a:t>month/day + </a:t>
            </a:r>
            <a:r>
              <a:rPr lang="en-GB" sz="3000" i="1" dirty="0" err="1">
                <a:solidFill>
                  <a:schemeClr val="accent1"/>
                </a:solidFill>
              </a:rPr>
              <a:t>Aladin</a:t>
            </a:r>
            <a:r>
              <a:rPr lang="en-GB" sz="3000" i="1" dirty="0">
                <a:solidFill>
                  <a:schemeClr val="accent1"/>
                </a:solidFill>
              </a:rPr>
              <a:t> Lite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586A41-3AC6-0F22-9D87-FE50A58CAD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84139" y="697266"/>
            <a:ext cx="7085571" cy="408703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BFCA3EB-1A12-8346-B027-2EE2334F5D73}"/>
              </a:ext>
            </a:extLst>
          </p:cNvPr>
          <p:cNvSpPr/>
          <p:nvPr/>
        </p:nvSpPr>
        <p:spPr>
          <a:xfrm>
            <a:off x="4357395" y="598534"/>
            <a:ext cx="843220" cy="540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sp>
        <p:nvSpPr>
          <p:cNvPr id="9" name="Slide Number Placeholder 33">
            <a:extLst>
              <a:ext uri="{FF2B5EF4-FFF2-40B4-BE49-F238E27FC236}">
                <a16:creationId xmlns:a16="http://schemas.microsoft.com/office/drawing/2014/main" id="{79BF2DF8-4292-590B-9F32-4B9EA3D2B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10</a:t>
            </a:fld>
            <a:endParaRPr lang="en-IT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C40D72-4080-D527-20F2-1000E19B1850}"/>
              </a:ext>
            </a:extLst>
          </p:cNvPr>
          <p:cNvGrpSpPr/>
          <p:nvPr/>
        </p:nvGrpSpPr>
        <p:grpSpPr>
          <a:xfrm>
            <a:off x="3723417" y="1293586"/>
            <a:ext cx="4383165" cy="270151"/>
            <a:chOff x="3723417" y="1293586"/>
            <a:chExt cx="4383165" cy="270151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05DDF98-16D6-DB8D-1396-7F7E790F6C2A}"/>
                </a:ext>
              </a:extLst>
            </p:cNvPr>
            <p:cNvSpPr/>
            <p:nvPr/>
          </p:nvSpPr>
          <p:spPr>
            <a:xfrm>
              <a:off x="7642433" y="1293586"/>
              <a:ext cx="464149" cy="270151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2F28AC7-B715-9314-4DB0-4EF88B6546F2}"/>
                </a:ext>
              </a:extLst>
            </p:cNvPr>
            <p:cNvSpPr/>
            <p:nvPr/>
          </p:nvSpPr>
          <p:spPr>
            <a:xfrm>
              <a:off x="3723417" y="1293586"/>
              <a:ext cx="464149" cy="270151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</p:grpSp>
    </p:spTree>
    <p:extLst>
      <p:ext uri="{BB962C8B-B14F-4D97-AF65-F5344CB8AC3E}">
        <p14:creationId xmlns:p14="http://schemas.microsoft.com/office/powerpoint/2010/main" val="8138016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FA8F7-1F75-7FF9-F71E-DCD1EAA90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CDF4EF04-8B16-B48C-3C3C-E2C2E7AC6D65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5586A7-93F9-8F09-B482-4D93F7EF3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0132"/>
            <a:ext cx="9144000" cy="426321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780F08-403B-297E-8930-61F90ECDE16B}"/>
              </a:ext>
            </a:extLst>
          </p:cNvPr>
          <p:cNvCxnSpPr>
            <a:cxnSpLocks/>
          </p:cNvCxnSpPr>
          <p:nvPr/>
        </p:nvCxnSpPr>
        <p:spPr>
          <a:xfrm>
            <a:off x="2162485" y="3070459"/>
            <a:ext cx="1302610" cy="85620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schemeClr val="bg1">
                <a:alpha val="7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68E022-6706-5140-20C0-9CF075F7EAD3}"/>
              </a:ext>
            </a:extLst>
          </p:cNvPr>
          <p:cNvCxnSpPr/>
          <p:nvPr/>
        </p:nvCxnSpPr>
        <p:spPr>
          <a:xfrm flipV="1">
            <a:off x="2146434" y="2290813"/>
            <a:ext cx="1241659" cy="60639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schemeClr val="bg1">
                <a:alpha val="7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1CD7246-2016-779C-E5FA-91041E27FB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315" b="28061"/>
          <a:stretch/>
        </p:blipFill>
        <p:spPr>
          <a:xfrm>
            <a:off x="213970" y="58661"/>
            <a:ext cx="1161498" cy="45154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79B61F6-8500-1A7F-1C68-FAC7DE5211C7}"/>
              </a:ext>
            </a:extLst>
          </p:cNvPr>
          <p:cNvSpPr txBox="1">
            <a:spLocks/>
          </p:cNvSpPr>
          <p:nvPr/>
        </p:nvSpPr>
        <p:spPr>
          <a:xfrm>
            <a:off x="1382300" y="58534"/>
            <a:ext cx="7547730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/>
                </a:solidFill>
              </a:rPr>
              <a:t>Images browsing – </a:t>
            </a:r>
            <a:r>
              <a:rPr lang="en-GB" sz="3000" i="1" dirty="0">
                <a:solidFill>
                  <a:schemeClr val="accent1"/>
                </a:solidFill>
              </a:rPr>
              <a:t>preview and details</a:t>
            </a:r>
          </a:p>
        </p:txBody>
      </p:sp>
      <p:sp>
        <p:nvSpPr>
          <p:cNvPr id="13" name="Slide Number Placeholder 33">
            <a:extLst>
              <a:ext uri="{FF2B5EF4-FFF2-40B4-BE49-F238E27FC236}">
                <a16:creationId xmlns:a16="http://schemas.microsoft.com/office/drawing/2014/main" id="{157C4AEE-CF8D-9DF5-814F-E0D693A7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11</a:t>
            </a:fld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B9AA421-7F1B-3155-F8E0-E5AD164CDC7E}"/>
              </a:ext>
            </a:extLst>
          </p:cNvPr>
          <p:cNvSpPr/>
          <p:nvPr/>
        </p:nvSpPr>
        <p:spPr>
          <a:xfrm>
            <a:off x="5336499" y="598534"/>
            <a:ext cx="914400" cy="40580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B74F5C9-13F3-877F-D15E-5D123C140613}"/>
              </a:ext>
            </a:extLst>
          </p:cNvPr>
          <p:cNvSpPr/>
          <p:nvPr/>
        </p:nvSpPr>
        <p:spPr>
          <a:xfrm>
            <a:off x="4789359" y="3177916"/>
            <a:ext cx="793251" cy="17988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778708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C11A9-FB0C-75CA-D995-32B292712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4A729AC7-FBFA-FF39-06C5-752366D613FE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sp>
        <p:nvSpPr>
          <p:cNvPr id="4" name="Slide Number Placeholder 33">
            <a:extLst>
              <a:ext uri="{FF2B5EF4-FFF2-40B4-BE49-F238E27FC236}">
                <a16:creationId xmlns:a16="http://schemas.microsoft.com/office/drawing/2014/main" id="{C455D913-899C-15B7-7E98-5BE93A357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12</a:t>
            </a:fld>
            <a:endParaRPr lang="en-IT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867415-5B1B-0B77-E54E-090A659B34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2935" y="636634"/>
            <a:ext cx="4393018" cy="4154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194234-B9BA-9716-EEC9-F005D6B4EA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21520" y="633889"/>
            <a:ext cx="4436285" cy="41572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710E9F-D2F9-8187-A219-67A2A448DA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315" b="28061"/>
          <a:stretch/>
        </p:blipFill>
        <p:spPr>
          <a:xfrm>
            <a:off x="213970" y="58661"/>
            <a:ext cx="1161498" cy="45154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0789786-C8CF-E06F-E39B-FC5910AA05A8}"/>
              </a:ext>
            </a:extLst>
          </p:cNvPr>
          <p:cNvSpPr txBox="1">
            <a:spLocks/>
          </p:cNvSpPr>
          <p:nvPr/>
        </p:nvSpPr>
        <p:spPr>
          <a:xfrm>
            <a:off x="1382300" y="58534"/>
            <a:ext cx="7547730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/>
                </a:solidFill>
              </a:rPr>
              <a:t>Images browsing – </a:t>
            </a:r>
            <a:r>
              <a:rPr lang="en-GB" sz="3000" i="1" dirty="0">
                <a:solidFill>
                  <a:schemeClr val="accent1"/>
                </a:solidFill>
              </a:rPr>
              <a:t>JS9 + </a:t>
            </a:r>
            <a:r>
              <a:rPr lang="en-GB" sz="3000" i="1" dirty="0" err="1">
                <a:solidFill>
                  <a:schemeClr val="accent1"/>
                </a:solidFill>
              </a:rPr>
              <a:t>TOCats</a:t>
            </a:r>
            <a:endParaRPr lang="en-GB" sz="3000" i="1" dirty="0">
              <a:solidFill>
                <a:schemeClr val="accent1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24274F3-9E14-5AF3-7063-13DE3878F661}"/>
              </a:ext>
            </a:extLst>
          </p:cNvPr>
          <p:cNvSpPr/>
          <p:nvPr/>
        </p:nvSpPr>
        <p:spPr>
          <a:xfrm>
            <a:off x="7550644" y="1062237"/>
            <a:ext cx="1490421" cy="363713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8135160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8B8B4-37BA-4977-2448-E1C9F0D86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86444B59-EA97-02F9-B474-3B9D4C54582A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sp>
        <p:nvSpPr>
          <p:cNvPr id="4" name="Slide Number Placeholder 33">
            <a:extLst>
              <a:ext uri="{FF2B5EF4-FFF2-40B4-BE49-F238E27FC236}">
                <a16:creationId xmlns:a16="http://schemas.microsoft.com/office/drawing/2014/main" id="{9F9C2474-C9EE-DAEF-D2CB-A01A4CDA8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13</a:t>
            </a:fld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A715D9-3193-BE4F-5738-F9E6CC0E0D92}"/>
              </a:ext>
            </a:extLst>
          </p:cNvPr>
          <p:cNvSpPr txBox="1">
            <a:spLocks/>
          </p:cNvSpPr>
          <p:nvPr/>
        </p:nvSpPr>
        <p:spPr>
          <a:xfrm>
            <a:off x="252000" y="58534"/>
            <a:ext cx="86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 err="1">
                <a:solidFill>
                  <a:schemeClr val="accent1"/>
                </a:solidFill>
              </a:rPr>
              <a:t>TOCats</a:t>
            </a:r>
            <a:r>
              <a:rPr lang="en-GB" sz="3000" dirty="0">
                <a:solidFill>
                  <a:schemeClr val="accent1"/>
                </a:solidFill>
              </a:rPr>
              <a:t> &amp; </a:t>
            </a:r>
            <a:r>
              <a:rPr lang="en-GB" sz="3000" dirty="0" err="1">
                <a:solidFill>
                  <a:schemeClr val="accent1"/>
                </a:solidFill>
              </a:rPr>
              <a:t>TOCatsweb</a:t>
            </a:r>
            <a:endParaRPr lang="en-GB" sz="30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47E1A6-4432-C4AE-794A-67FB13852B57}"/>
              </a:ext>
            </a:extLst>
          </p:cNvPr>
          <p:cNvSpPr txBox="1"/>
          <p:nvPr/>
        </p:nvSpPr>
        <p:spPr>
          <a:xfrm>
            <a:off x="252000" y="548141"/>
            <a:ext cx="8274306" cy="584775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tool for fast access to astronomical surveys and object catalogues by using hierarchical scheme techniques to split the celestial sphere, in particular the HEALPix scheme.</a:t>
            </a:r>
            <a:r>
              <a:rPr lang="en-IT" sz="1600" dirty="0">
                <a:effectLst/>
              </a:rPr>
              <a:t> </a:t>
            </a:r>
            <a:endParaRPr lang="en-IT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DC94F9-C533-EC74-BF49-A5A969842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1208015"/>
            <a:ext cx="5783632" cy="351308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738F7B7-C962-D424-E15B-A9376EC64779}"/>
              </a:ext>
            </a:extLst>
          </p:cNvPr>
          <p:cNvSpPr/>
          <p:nvPr/>
        </p:nvSpPr>
        <p:spPr>
          <a:xfrm>
            <a:off x="6444966" y="1208015"/>
            <a:ext cx="1724638" cy="338554"/>
          </a:xfrm>
          <a:prstGeom prst="rect">
            <a:avLst/>
          </a:prstGeom>
          <a:ln w="12700">
            <a:solidFill>
              <a:schemeClr val="bg2">
                <a:lumMod val="90000"/>
              </a:schemeClr>
            </a:solidFill>
            <a:prstDash val="sysDot"/>
          </a:ln>
        </p:spPr>
        <p:txBody>
          <a:bodyPr wrap="none">
            <a:spAutoFit/>
          </a:bodyPr>
          <a:lstStyle/>
          <a:p>
            <a:pPr algn="ctr"/>
            <a:r>
              <a:rPr lang="en-GB" sz="1600" dirty="0">
                <a:cs typeface="Arial" panose="020B0604020202020204" pitchFamily="34" charset="0"/>
                <a:hlinkClick r:id="rId3"/>
              </a:rPr>
              <a:t>catsweb.oas.inaf.it</a:t>
            </a:r>
            <a:endParaRPr lang="it-IT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599C57-E909-93FB-EA5D-AAFEF89E7F25}"/>
              </a:ext>
            </a:extLst>
          </p:cNvPr>
          <p:cNvSpPr txBox="1"/>
          <p:nvPr/>
        </p:nvSpPr>
        <p:spPr>
          <a:xfrm>
            <a:off x="6088266" y="1724294"/>
            <a:ext cx="291086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IT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TOCats t</a:t>
            </a:r>
            <a:r>
              <a:rPr lang="en-IT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hree main components</a:t>
            </a:r>
          </a:p>
          <a:p>
            <a:pPr lvl="0"/>
            <a:endParaRPr lang="en-IT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5425" lvl="0" indent="-225425">
              <a:buFont typeface="+mj-lt"/>
              <a:buAutoNum type="arabicPeriod"/>
              <a:tabLst>
                <a:tab pos="85725" algn="l"/>
              </a:tabLst>
            </a:pPr>
            <a:r>
              <a:rPr lang="en-IT" sz="1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relational </a:t>
            </a:r>
            <a:r>
              <a:rPr lang="en-IT" sz="14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DBMS</a:t>
            </a:r>
            <a:r>
              <a:rPr lang="en-IT" sz="1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with hierarchically structured tables containing various types of catalogues and associated metadata</a:t>
            </a:r>
          </a:p>
          <a:p>
            <a:pPr marL="225425" lvl="0" indent="-225425">
              <a:buFont typeface="+mj-lt"/>
              <a:buAutoNum type="arabicPeriod"/>
              <a:tabLst>
                <a:tab pos="85725" algn="l"/>
              </a:tabLst>
            </a:pPr>
            <a:r>
              <a:rPr lang="en-IT" sz="1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IT" sz="14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web service</a:t>
            </a:r>
            <a:r>
              <a:rPr lang="en-IT" sz="1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that makes images and catalogues easily queryable and accessible from a browser or a script</a:t>
            </a:r>
          </a:p>
          <a:p>
            <a:pPr marL="225425" lvl="0" indent="-225425">
              <a:buFont typeface="+mj-lt"/>
              <a:buAutoNum type="arabicPeriod"/>
              <a:tabLst>
                <a:tab pos="85725" algn="l"/>
              </a:tabLst>
            </a:pPr>
            <a:r>
              <a:rPr lang="en-IT" sz="14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IT" sz="1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repository of Hierarchical Progressive Surveys (</a:t>
            </a:r>
            <a:r>
              <a:rPr lang="en-IT" sz="14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HiPS</a:t>
            </a:r>
            <a:r>
              <a:rPr lang="en-IT" sz="14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IT" sz="1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with images and object density maps</a:t>
            </a:r>
          </a:p>
        </p:txBody>
      </p:sp>
    </p:spTree>
    <p:extLst>
      <p:ext uri="{BB962C8B-B14F-4D97-AF65-F5344CB8AC3E}">
        <p14:creationId xmlns:p14="http://schemas.microsoft.com/office/powerpoint/2010/main" val="36759271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C807A-4F03-73EE-46D9-B94B771F8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B8B41269-6861-9E31-2C11-AD73F278DD6D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A6852F-E1A6-B06E-A8C5-8049A2B65FA0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8119772" cy="390773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Built on</a:t>
            </a:r>
          </a:p>
          <a:p>
            <a:r>
              <a:rPr lang="en-GB" sz="1600" dirty="0">
                <a:solidFill>
                  <a:srgbClr val="C00000"/>
                </a:solidFill>
              </a:rPr>
              <a:t>MySQL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	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hlinkClick r:id="rId2"/>
              </a:rPr>
              <a:t>dev.mysql.com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1600" dirty="0">
                <a:solidFill>
                  <a:srgbClr val="C00000"/>
                </a:solidFill>
              </a:rPr>
              <a:t>DIF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		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github.com/lnicastro/DIF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1600" dirty="0" err="1">
                <a:solidFill>
                  <a:srgbClr val="C00000"/>
                </a:solidFill>
              </a:rPr>
              <a:t>Aladin</a:t>
            </a:r>
            <a:r>
              <a:rPr lang="en-GB" sz="1600" dirty="0">
                <a:solidFill>
                  <a:srgbClr val="C00000"/>
                </a:solidFill>
              </a:rPr>
              <a:t> Lite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	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hlinkClick r:id="rId4"/>
              </a:rPr>
              <a:t>aladin.cds.unistra.fr/AladinLite/doc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1600" dirty="0" err="1">
                <a:solidFill>
                  <a:srgbClr val="C00000"/>
                </a:solidFill>
              </a:rPr>
              <a:t>Hipsgen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	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aladin.cds.unistra.fr/hips</a:t>
            </a:r>
            <a:endParaRPr lang="en-GB" sz="1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1600" dirty="0" err="1">
                <a:solidFill>
                  <a:srgbClr val="C00000"/>
                </a:solidFill>
              </a:rPr>
              <a:t>DataTables</a:t>
            </a:r>
            <a:r>
              <a:rPr lang="en-GB" sz="1600" dirty="0">
                <a:solidFill>
                  <a:srgbClr val="C00000"/>
                </a:solidFill>
              </a:rPr>
              <a:t>: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hlinkClick r:id="rId6"/>
              </a:rPr>
              <a:t>datatables.net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1600" dirty="0" err="1">
                <a:solidFill>
                  <a:srgbClr val="C00000"/>
                </a:solidFill>
              </a:rPr>
              <a:t>amCharts</a:t>
            </a:r>
            <a:r>
              <a:rPr lang="en-GB" sz="1600" dirty="0">
                <a:solidFill>
                  <a:srgbClr val="C00000"/>
                </a:solidFill>
              </a:rPr>
              <a:t>: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hlinkClick r:id="rId7"/>
              </a:rPr>
              <a:t>www.amcharts.com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 and</a:t>
            </a:r>
          </a:p>
          <a:p>
            <a:r>
              <a:rPr lang="en-GB" sz="1600" dirty="0">
                <a:solidFill>
                  <a:srgbClr val="C00000"/>
                </a:solidFill>
              </a:rPr>
              <a:t>Web server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⇒ Apache</a:t>
            </a:r>
          </a:p>
          <a:p>
            <a:r>
              <a:rPr lang="en-GB" sz="1600" dirty="0">
                <a:solidFill>
                  <a:srgbClr val="C00000"/>
                </a:solidFill>
              </a:rPr>
              <a:t>Languages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⇒ C++, PHP, HTML5, CSS3, JavaScript, Python</a:t>
            </a:r>
          </a:p>
          <a:p>
            <a:r>
              <a:rPr lang="en-GB" sz="1600" dirty="0">
                <a:solidFill>
                  <a:srgbClr val="C00000"/>
                </a:solidFill>
                <a:cs typeface="Arial" panose="020B0604020202020204" pitchFamily="34" charset="0"/>
              </a:rPr>
              <a:t>+ JS packages	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⇒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JQuery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JS9, </a:t>
            </a:r>
            <a:r>
              <a:rPr lang="en-GB" sz="1600" dirty="0">
                <a:solidFill>
                  <a:srgbClr val="0070C0"/>
                </a:solidFill>
              </a:rPr>
              <a:t>custom code</a:t>
            </a:r>
          </a:p>
        </p:txBody>
      </p:sp>
      <p:sp>
        <p:nvSpPr>
          <p:cNvPr id="11" name="Slide Number Placeholder 33">
            <a:extLst>
              <a:ext uri="{FF2B5EF4-FFF2-40B4-BE49-F238E27FC236}">
                <a16:creationId xmlns:a16="http://schemas.microsoft.com/office/drawing/2014/main" id="{DA7B952F-6953-5C24-DBB7-0A279BD52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14</a:t>
            </a:fld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5430770-FF1B-FD3F-74B5-F011902B91C4}"/>
              </a:ext>
            </a:extLst>
          </p:cNvPr>
          <p:cNvSpPr txBox="1">
            <a:spLocks/>
          </p:cNvSpPr>
          <p:nvPr/>
        </p:nvSpPr>
        <p:spPr>
          <a:xfrm>
            <a:off x="252000" y="58534"/>
            <a:ext cx="86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 err="1">
                <a:solidFill>
                  <a:schemeClr val="accent1"/>
                </a:solidFill>
              </a:rPr>
              <a:t>TOCats</a:t>
            </a:r>
            <a:r>
              <a:rPr lang="en-GB" sz="3000" dirty="0">
                <a:solidFill>
                  <a:schemeClr val="accent1"/>
                </a:solidFill>
              </a:rPr>
              <a:t> &amp; </a:t>
            </a:r>
            <a:r>
              <a:rPr lang="en-GB" sz="3000" dirty="0" err="1">
                <a:solidFill>
                  <a:schemeClr val="accent1"/>
                </a:solidFill>
              </a:rPr>
              <a:t>TOCatsweb</a:t>
            </a:r>
            <a:r>
              <a:rPr lang="en-GB" sz="3000" dirty="0">
                <a:solidFill>
                  <a:schemeClr val="accent1"/>
                </a:solidFill>
              </a:rPr>
              <a:t> – </a:t>
            </a:r>
            <a:r>
              <a:rPr lang="en-GB" sz="3000" i="1" dirty="0">
                <a:solidFill>
                  <a:schemeClr val="accent1"/>
                </a:solidFill>
              </a:rPr>
              <a:t>main components</a:t>
            </a:r>
            <a:endParaRPr lang="en-GB" sz="3000" dirty="0">
              <a:solidFill>
                <a:schemeClr val="accent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C8E9712-0825-EB4D-DBB4-8723696C920C}"/>
              </a:ext>
            </a:extLst>
          </p:cNvPr>
          <p:cNvSpPr/>
          <p:nvPr/>
        </p:nvSpPr>
        <p:spPr>
          <a:xfrm>
            <a:off x="5751160" y="1559047"/>
            <a:ext cx="2861065" cy="202540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3750" indent="-213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∼ </a:t>
            </a:r>
            <a:r>
              <a:rPr lang="en-IT" sz="1600" dirty="0">
                <a:solidFill>
                  <a:srgbClr val="0070C0"/>
                </a:solidFill>
              </a:rPr>
              <a:t>110 public</a:t>
            </a:r>
            <a:r>
              <a:rPr lang="en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catalogues (Opt/IR/NIR/Radio/UV/X-𝛾)</a:t>
            </a:r>
          </a:p>
          <a:p>
            <a:pPr marL="213750" indent="-213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∼ </a:t>
            </a:r>
            <a:r>
              <a:rPr lang="en-IT" sz="1600" dirty="0">
                <a:solidFill>
                  <a:srgbClr val="0070C0"/>
                </a:solidFill>
              </a:rPr>
              <a:t>100 private</a:t>
            </a:r>
            <a:r>
              <a:rPr lang="en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catalogues</a:t>
            </a:r>
          </a:p>
          <a:p>
            <a:pPr marL="213750" indent="-213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∼ </a:t>
            </a:r>
            <a:r>
              <a:rPr lang="en-IT" sz="1600" dirty="0">
                <a:solidFill>
                  <a:srgbClr val="0070C0"/>
                </a:solidFill>
              </a:rPr>
              <a:t>20 TB</a:t>
            </a:r>
            <a:r>
              <a:rPr lang="en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(raid 1)</a:t>
            </a:r>
          </a:p>
          <a:p>
            <a:pPr marL="213750" indent="-213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T" sz="1600" dirty="0">
                <a:solidFill>
                  <a:srgbClr val="0070C0"/>
                </a:solidFill>
              </a:rPr>
              <a:t>10 projects</a:t>
            </a:r>
          </a:p>
        </p:txBody>
      </p:sp>
    </p:spTree>
    <p:extLst>
      <p:ext uri="{BB962C8B-B14F-4D97-AF65-F5344CB8AC3E}">
        <p14:creationId xmlns:p14="http://schemas.microsoft.com/office/powerpoint/2010/main" val="271618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8B27E-1BE9-C259-5B2B-963E24DD1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0F5D51CB-287D-95D3-B964-4B0557FC948C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sp>
        <p:nvSpPr>
          <p:cNvPr id="4" name="Slide Number Placeholder 33">
            <a:extLst>
              <a:ext uri="{FF2B5EF4-FFF2-40B4-BE49-F238E27FC236}">
                <a16:creationId xmlns:a16="http://schemas.microsoft.com/office/drawing/2014/main" id="{17347B98-557C-89EE-0629-E57FDA21F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15</a:t>
            </a:fld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13D5780-65ED-1EEA-B2A0-E57126B50D66}"/>
              </a:ext>
            </a:extLst>
          </p:cNvPr>
          <p:cNvSpPr txBox="1">
            <a:spLocks/>
          </p:cNvSpPr>
          <p:nvPr/>
        </p:nvSpPr>
        <p:spPr>
          <a:xfrm>
            <a:off x="252000" y="58534"/>
            <a:ext cx="86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 err="1">
                <a:solidFill>
                  <a:schemeClr val="accent1"/>
                </a:solidFill>
              </a:rPr>
              <a:t>TOCats</a:t>
            </a:r>
            <a:r>
              <a:rPr lang="en-GB" sz="3000" dirty="0">
                <a:solidFill>
                  <a:schemeClr val="accent1"/>
                </a:solidFill>
              </a:rPr>
              <a:t> &amp; </a:t>
            </a:r>
            <a:r>
              <a:rPr lang="en-GB" sz="3000" dirty="0" err="1">
                <a:solidFill>
                  <a:schemeClr val="accent1"/>
                </a:solidFill>
              </a:rPr>
              <a:t>TOCatsweb</a:t>
            </a:r>
            <a:r>
              <a:rPr lang="en-GB" sz="3000" dirty="0">
                <a:solidFill>
                  <a:schemeClr val="accent1"/>
                </a:solidFill>
              </a:rPr>
              <a:t> – </a:t>
            </a:r>
            <a:r>
              <a:rPr lang="en-GB" sz="3000" i="1" dirty="0">
                <a:solidFill>
                  <a:schemeClr val="accent1"/>
                </a:solidFill>
              </a:rPr>
              <a:t>capabilities</a:t>
            </a:r>
            <a:endParaRPr lang="en-GB" sz="30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4313A6-D202-3F91-9CD2-019AFF34422E}"/>
              </a:ext>
            </a:extLst>
          </p:cNvPr>
          <p:cNvSpPr txBox="1"/>
          <p:nvPr/>
        </p:nvSpPr>
        <p:spPr>
          <a:xfrm>
            <a:off x="251997" y="598534"/>
            <a:ext cx="3428743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T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Combine </a:t>
            </a:r>
            <a:r>
              <a:rPr lang="en-IT" sz="1400" dirty="0">
                <a:solidFill>
                  <a:srgbClr val="C00000"/>
                </a:solidFill>
              </a:rPr>
              <a:t>DIF</a:t>
            </a:r>
            <a:r>
              <a:rPr lang="en-IT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managed catalogues with </a:t>
            </a:r>
            <a:r>
              <a:rPr lang="en-IT" sz="1400" dirty="0">
                <a:solidFill>
                  <a:srgbClr val="C00000"/>
                </a:solidFill>
              </a:rPr>
              <a:t>HiPS</a:t>
            </a:r>
            <a:r>
              <a:rPr lang="en-IT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public and private surveys and</a:t>
            </a:r>
          </a:p>
          <a:p>
            <a:pPr marL="179388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T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Handle extended sources / </a:t>
            </a:r>
            <a:r>
              <a:rPr lang="en-IT" sz="1400" dirty="0">
                <a:solidFill>
                  <a:srgbClr val="C00000"/>
                </a:solidFill>
              </a:rPr>
              <a:t>footprint</a:t>
            </a:r>
          </a:p>
          <a:p>
            <a:pPr marL="179388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T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Retrieve the catalogue’s data in multiple formats from the interface or a script (</a:t>
            </a:r>
            <a:r>
              <a:rPr lang="en-IT" sz="1400" dirty="0">
                <a:solidFill>
                  <a:srgbClr val="C00000"/>
                </a:solidFill>
              </a:rPr>
              <a:t>API</a:t>
            </a:r>
            <a:r>
              <a:rPr lang="en-IT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179388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T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Accessible from </a:t>
            </a:r>
            <a:r>
              <a:rPr lang="en-IT" sz="1400" dirty="0">
                <a:solidFill>
                  <a:srgbClr val="C00000"/>
                </a:solidFill>
              </a:rPr>
              <a:t>VO tools</a:t>
            </a:r>
            <a:r>
              <a:rPr lang="en-IT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(e.g. TOPCAT)</a:t>
            </a:r>
          </a:p>
          <a:p>
            <a:pPr marL="179388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T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One click external tools access</a:t>
            </a:r>
          </a:p>
          <a:p>
            <a:pPr marL="179388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T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</a:t>
            </a:r>
            <a:r>
              <a:rPr lang="en-IT" sz="1400" dirty="0">
                <a:solidFill>
                  <a:srgbClr val="C00000"/>
                </a:solidFill>
              </a:rPr>
              <a:t>your project</a:t>
            </a:r>
            <a:r>
              <a:rPr lang="en-IT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implement your </a:t>
            </a:r>
            <a:r>
              <a:rPr lang="en-IT" sz="1400" dirty="0">
                <a:solidFill>
                  <a:srgbClr val="C00000"/>
                </a:solidFill>
              </a:rPr>
              <a:t>plug-in tools</a:t>
            </a:r>
            <a:r>
              <a:rPr lang="en-IT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 handle any type of data</a:t>
            </a:r>
          </a:p>
          <a:p>
            <a:pPr marL="179388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T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Take advantage of all the </a:t>
            </a:r>
            <a:r>
              <a:rPr lang="en-IT" sz="1400" dirty="0">
                <a:solidFill>
                  <a:srgbClr val="C00000"/>
                </a:solidFill>
              </a:rPr>
              <a:t>Aladin Lite v.3</a:t>
            </a:r>
            <a:r>
              <a:rPr lang="en-IT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capabilities:</a:t>
            </a:r>
          </a:p>
          <a:p>
            <a:pPr marL="625475" lvl="1" indent="-168275"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IT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ulti-surveys view (</a:t>
            </a:r>
            <a:r>
              <a:rPr lang="en-IT" sz="1300" dirty="0">
                <a:solidFill>
                  <a:srgbClr val="C00000"/>
                </a:solidFill>
              </a:rPr>
              <a:t>jpg</a:t>
            </a:r>
            <a:r>
              <a:rPr lang="en-IT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IT" sz="1300" dirty="0">
                <a:solidFill>
                  <a:srgbClr val="C00000"/>
                </a:solidFill>
              </a:rPr>
              <a:t>png</a:t>
            </a:r>
            <a:r>
              <a:rPr lang="en-IT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IT" sz="1300" dirty="0">
                <a:solidFill>
                  <a:srgbClr val="C00000"/>
                </a:solidFill>
              </a:rPr>
              <a:t>fits</a:t>
            </a:r>
            <a:r>
              <a:rPr lang="en-IT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625475" lvl="1" indent="-168275">
              <a:buFont typeface="Arial" panose="020B0604020202020204" pitchFamily="34" charset="0"/>
              <a:buChar char="•"/>
            </a:pPr>
            <a:r>
              <a:rPr lang="en-IT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FITS files (etc.) drop-in</a:t>
            </a:r>
          </a:p>
          <a:p>
            <a:pPr marL="625475" lvl="1" indent="-168275">
              <a:buFont typeface="Arial" panose="020B0604020202020204" pitchFamily="34" charset="0"/>
              <a:buChar char="•"/>
            </a:pPr>
            <a:r>
              <a:rPr lang="en-IT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HIPS2FITS tool</a:t>
            </a:r>
          </a:p>
          <a:p>
            <a:pPr marL="625475" lvl="1" indent="-168275"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en-IT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tc.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90B4E9-EA70-A931-43F4-9699C3BA6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468" y="598534"/>
            <a:ext cx="5021661" cy="4209382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9DAFEF8-9D72-98AC-AC98-1C6547B06F71}"/>
              </a:ext>
            </a:extLst>
          </p:cNvPr>
          <p:cNvSpPr/>
          <p:nvPr/>
        </p:nvSpPr>
        <p:spPr>
          <a:xfrm>
            <a:off x="6010148" y="4572366"/>
            <a:ext cx="2894591" cy="2628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CB583B-490A-5B6E-F506-02CF8E084C4D}"/>
              </a:ext>
            </a:extLst>
          </p:cNvPr>
          <p:cNvSpPr txBox="1"/>
          <p:nvPr/>
        </p:nvSpPr>
        <p:spPr>
          <a:xfrm>
            <a:off x="251998" y="4305256"/>
            <a:ext cx="3478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dirty="0"/>
              <a:t>Note:</a:t>
            </a:r>
          </a:p>
          <a:p>
            <a:r>
              <a:rPr lang="en-IT" sz="1400" i="1" dirty="0">
                <a:solidFill>
                  <a:srgbClr val="C00000"/>
                </a:solidFill>
              </a:rPr>
              <a:t>Aladin Lite is being upgraded continuously 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DBB3D7C-882B-E13B-7F16-4BC2B351681A}"/>
              </a:ext>
            </a:extLst>
          </p:cNvPr>
          <p:cNvSpPr/>
          <p:nvPr/>
        </p:nvSpPr>
        <p:spPr>
          <a:xfrm>
            <a:off x="4572000" y="4572365"/>
            <a:ext cx="1174791" cy="262801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 dirty="0">
                <a:solidFill>
                  <a:srgbClr val="C00000"/>
                </a:solidFill>
              </a:rPr>
              <a:t>Click &amp; share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240F13D-0FC4-0C49-CF3B-1C9A2332D5DA}"/>
              </a:ext>
            </a:extLst>
          </p:cNvPr>
          <p:cNvSpPr/>
          <p:nvPr/>
        </p:nvSpPr>
        <p:spPr>
          <a:xfrm>
            <a:off x="5990178" y="806559"/>
            <a:ext cx="1096070" cy="20505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823D088-8F7B-C072-FEFC-4CD1A947143C}"/>
              </a:ext>
            </a:extLst>
          </p:cNvPr>
          <p:cNvSpPr/>
          <p:nvPr/>
        </p:nvSpPr>
        <p:spPr>
          <a:xfrm>
            <a:off x="7172186" y="1070539"/>
            <a:ext cx="520821" cy="20505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B72CC80-F779-5DC4-A0E1-5B148707DFF4}"/>
              </a:ext>
            </a:extLst>
          </p:cNvPr>
          <p:cNvSpPr/>
          <p:nvPr/>
        </p:nvSpPr>
        <p:spPr>
          <a:xfrm>
            <a:off x="7775138" y="581262"/>
            <a:ext cx="1223991" cy="28189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5D4EE7D-E2BE-AD78-C8A0-F88867A8BCE2}"/>
              </a:ext>
            </a:extLst>
          </p:cNvPr>
          <p:cNvSpPr/>
          <p:nvPr/>
        </p:nvSpPr>
        <p:spPr>
          <a:xfrm>
            <a:off x="7828709" y="1076986"/>
            <a:ext cx="1174791" cy="3420399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49588613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C61B7-F64E-E245-00FF-D5CD89497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4AD16C2A-3638-E174-78BC-8668FDCDF025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sp>
        <p:nvSpPr>
          <p:cNvPr id="4" name="Slide Number Placeholder 33">
            <a:extLst>
              <a:ext uri="{FF2B5EF4-FFF2-40B4-BE49-F238E27FC236}">
                <a16:creationId xmlns:a16="http://schemas.microsoft.com/office/drawing/2014/main" id="{B3277A66-A2FD-4699-33D5-1B49319D9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16</a:t>
            </a:fld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A6D466-CEFB-1D9F-4B8D-8A7F014E53E6}"/>
              </a:ext>
            </a:extLst>
          </p:cNvPr>
          <p:cNvSpPr txBox="1">
            <a:spLocks/>
          </p:cNvSpPr>
          <p:nvPr/>
        </p:nvSpPr>
        <p:spPr>
          <a:xfrm>
            <a:off x="252000" y="58534"/>
            <a:ext cx="86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 err="1">
                <a:solidFill>
                  <a:schemeClr val="accent1"/>
                </a:solidFill>
              </a:rPr>
              <a:t>TOCats</a:t>
            </a:r>
            <a:r>
              <a:rPr lang="en-GB" sz="3000" dirty="0">
                <a:solidFill>
                  <a:schemeClr val="accent1"/>
                </a:solidFill>
              </a:rPr>
              <a:t> &amp; </a:t>
            </a:r>
            <a:r>
              <a:rPr lang="en-GB" sz="3000" dirty="0" err="1">
                <a:solidFill>
                  <a:schemeClr val="accent1"/>
                </a:solidFill>
              </a:rPr>
              <a:t>TOCatsweb</a:t>
            </a:r>
            <a:r>
              <a:rPr lang="en-GB" sz="3000" dirty="0">
                <a:solidFill>
                  <a:schemeClr val="accent1"/>
                </a:solidFill>
              </a:rPr>
              <a:t> – </a:t>
            </a:r>
            <a:r>
              <a:rPr lang="en-GB" sz="3000" i="1" dirty="0">
                <a:solidFill>
                  <a:schemeClr val="accent1"/>
                </a:solidFill>
              </a:rPr>
              <a:t>use cases</a:t>
            </a:r>
            <a:endParaRPr lang="en-GB" sz="30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6C0D6-ECF1-D2B0-759B-62C2043B8FEE}"/>
              </a:ext>
            </a:extLst>
          </p:cNvPr>
          <p:cNvSpPr txBox="1"/>
          <p:nvPr/>
        </p:nvSpPr>
        <p:spPr>
          <a:xfrm>
            <a:off x="251999" y="663652"/>
            <a:ext cx="357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Import local</a:t>
            </a:r>
            <a:r>
              <a:rPr lang="en-IT" dirty="0"/>
              <a:t> </a:t>
            </a:r>
            <a:r>
              <a:rPr lang="en-IT" dirty="0">
                <a:solidFill>
                  <a:srgbClr val="0070C0"/>
                </a:solidFill>
              </a:rPr>
              <a:t>MOC</a:t>
            </a:r>
            <a:r>
              <a:rPr lang="en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en-IT" dirty="0"/>
              <a:t> </a:t>
            </a:r>
            <a:r>
              <a:rPr lang="en-IT" dirty="0">
                <a:solidFill>
                  <a:srgbClr val="0070C0"/>
                </a:solidFill>
              </a:rPr>
              <a:t>REG</a:t>
            </a:r>
            <a:r>
              <a:rPr lang="en-IT" dirty="0"/>
              <a:t> </a:t>
            </a:r>
            <a:r>
              <a:rPr lang="en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IT" dirty="0"/>
              <a:t> </a:t>
            </a:r>
            <a:r>
              <a:rPr lang="en-IT" dirty="0">
                <a:solidFill>
                  <a:srgbClr val="0070C0"/>
                </a:solidFill>
              </a:rPr>
              <a:t>CSV</a:t>
            </a:r>
            <a:r>
              <a:rPr lang="en-IT" dirty="0"/>
              <a:t> </a:t>
            </a:r>
            <a:r>
              <a:rPr lang="en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files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BCBF4E3-E91A-39AE-59B1-42C10266D7C2}"/>
              </a:ext>
            </a:extLst>
          </p:cNvPr>
          <p:cNvSpPr/>
          <p:nvPr/>
        </p:nvSpPr>
        <p:spPr>
          <a:xfrm>
            <a:off x="3394412" y="1283178"/>
            <a:ext cx="697043" cy="40473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>
                <a:solidFill>
                  <a:srgbClr val="C00000"/>
                </a:solidFill>
              </a:rPr>
              <a:t>LMC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D654D8-0640-BF6E-014C-95106B1E57F3}"/>
              </a:ext>
            </a:extLst>
          </p:cNvPr>
          <p:cNvGrpSpPr/>
          <p:nvPr/>
        </p:nvGrpSpPr>
        <p:grpSpPr>
          <a:xfrm>
            <a:off x="4127861" y="624674"/>
            <a:ext cx="4856937" cy="4232081"/>
            <a:chOff x="2757982" y="624674"/>
            <a:chExt cx="4856937" cy="42320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55A94AF-48AD-D1E0-E887-00C6888D5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802886" y="624674"/>
              <a:ext cx="4812033" cy="4232081"/>
            </a:xfrm>
            <a:prstGeom prst="rect">
              <a:avLst/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65CB8E8F-C0F7-B088-1D45-63BA238CBAA4}"/>
                </a:ext>
              </a:extLst>
            </p:cNvPr>
            <p:cNvSpPr/>
            <p:nvPr/>
          </p:nvSpPr>
          <p:spPr>
            <a:xfrm>
              <a:off x="2802886" y="951875"/>
              <a:ext cx="1611718" cy="169744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0E9FE525-1CA3-D0DA-1962-7E0DBE2AB05D}"/>
                </a:ext>
              </a:extLst>
            </p:cNvPr>
            <p:cNvSpPr/>
            <p:nvPr/>
          </p:nvSpPr>
          <p:spPr>
            <a:xfrm>
              <a:off x="2757982" y="3523645"/>
              <a:ext cx="2098831" cy="1303130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A11A813-7E35-6338-5775-76D22ECA7632}"/>
              </a:ext>
            </a:extLst>
          </p:cNvPr>
          <p:cNvSpPr/>
          <p:nvPr/>
        </p:nvSpPr>
        <p:spPr>
          <a:xfrm>
            <a:off x="6246387" y="4175210"/>
            <a:ext cx="1217889" cy="262801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 dirty="0">
                <a:solidFill>
                  <a:srgbClr val="C00000"/>
                </a:solidFill>
              </a:rPr>
              <a:t>External tools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7BFCFF-5B47-3242-3FAE-D9BF89A596A4}"/>
              </a:ext>
            </a:extLst>
          </p:cNvPr>
          <p:cNvSpPr txBox="1"/>
          <p:nvPr/>
        </p:nvSpPr>
        <p:spPr>
          <a:xfrm>
            <a:off x="252000" y="1884486"/>
            <a:ext cx="375814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800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ellipse(71.11583,-67.97030, 0.022,0.015,80) </a:t>
            </a:r>
            <a:r>
              <a:rPr lang="en-GB" sz="800" dirty="0">
                <a:solidFill>
                  <a:srgbClr val="5620F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#text={J0444-6758} tag={candidate} </a:t>
            </a:r>
            <a:r>
              <a:rPr lang="en-GB" sz="800" dirty="0" err="1">
                <a:solidFill>
                  <a:srgbClr val="5620F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color</a:t>
            </a:r>
            <a:r>
              <a:rPr lang="en-GB" sz="800" dirty="0">
                <a:solidFill>
                  <a:srgbClr val="5620F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=red</a:t>
            </a:r>
            <a:endParaRPr lang="en-GB" sz="800" dirty="0">
              <a:solidFill>
                <a:srgbClr val="000000"/>
              </a:solidFill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en-GB" sz="800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ellipse(71.80072,-69.32124, 0.032,0.05,320) </a:t>
            </a:r>
            <a:r>
              <a:rPr lang="en-GB" sz="800" dirty="0">
                <a:solidFill>
                  <a:srgbClr val="5620F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#text={J0447-6918} tag={MCSNR} </a:t>
            </a:r>
            <a:r>
              <a:rPr lang="en-GB" sz="800" dirty="0" err="1">
                <a:solidFill>
                  <a:srgbClr val="5620F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color</a:t>
            </a:r>
            <a:r>
              <a:rPr lang="en-GB" sz="800" dirty="0">
                <a:solidFill>
                  <a:srgbClr val="5620F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=cyan</a:t>
            </a:r>
            <a:endParaRPr lang="en-GB" sz="800" dirty="0">
              <a:solidFill>
                <a:srgbClr val="000000"/>
              </a:solidFill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en-GB" sz="800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circle(72.10489,-67.00686, 0.045)           </a:t>
            </a:r>
            <a:r>
              <a:rPr lang="en-GB" sz="800" dirty="0">
                <a:solidFill>
                  <a:srgbClr val="5620F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#text={J0448-6700} tag={MCSNR} </a:t>
            </a:r>
            <a:r>
              <a:rPr lang="en-GB" sz="800" dirty="0" err="1">
                <a:solidFill>
                  <a:srgbClr val="5620F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color</a:t>
            </a:r>
            <a:r>
              <a:rPr lang="en-GB" sz="800" dirty="0">
                <a:solidFill>
                  <a:srgbClr val="5620F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=green</a:t>
            </a:r>
          </a:p>
          <a:p>
            <a:pPr>
              <a:spcAft>
                <a:spcPts val="600"/>
              </a:spcAft>
            </a:pPr>
            <a:r>
              <a:rPr lang="en-GB" sz="800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ellipse(72.391666,-69.05944, 0.031,0.029,0) </a:t>
            </a:r>
            <a:r>
              <a:rPr lang="en-GB" sz="800" dirty="0">
                <a:solidFill>
                  <a:srgbClr val="5620F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#text={J0449-6903} tag={MCSNR} </a:t>
            </a:r>
            <a:r>
              <a:rPr lang="en-GB" sz="800" dirty="0" err="1">
                <a:solidFill>
                  <a:srgbClr val="5620F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color</a:t>
            </a:r>
            <a:r>
              <a:rPr lang="en-GB" sz="800" dirty="0">
                <a:solidFill>
                  <a:srgbClr val="5620F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=cyan</a:t>
            </a:r>
            <a:endParaRPr lang="en-GB" sz="800" dirty="0">
              <a:solidFill>
                <a:srgbClr val="000000"/>
              </a:solidFill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en-GB" sz="800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en-GB" sz="800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ircle (72.330,-69.33889, 0.027)            </a:t>
            </a:r>
            <a:r>
              <a:rPr lang="en-GB" sz="800" dirty="0">
                <a:solidFill>
                  <a:srgbClr val="5620F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#text={J0449-6920} tag={MCSNR} </a:t>
            </a:r>
            <a:r>
              <a:rPr lang="en-GB" sz="800" dirty="0" err="1">
                <a:solidFill>
                  <a:srgbClr val="5620F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color</a:t>
            </a:r>
            <a:r>
              <a:rPr lang="en-GB" sz="800" dirty="0">
                <a:solidFill>
                  <a:srgbClr val="5620F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=green</a:t>
            </a:r>
          </a:p>
          <a:p>
            <a:pPr>
              <a:spcAft>
                <a:spcPts val="600"/>
              </a:spcAft>
            </a:pPr>
            <a:r>
              <a:rPr lang="en-GB" sz="800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ellipse(72.55166,-68.30133, 0.126,0.10,105) </a:t>
            </a:r>
            <a:r>
              <a:rPr lang="en-GB" sz="800" dirty="0">
                <a:solidFill>
                  <a:srgbClr val="5620F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#text={J0450-6818} tag={candidate} </a:t>
            </a:r>
            <a:r>
              <a:rPr lang="en-GB" sz="800" dirty="0" err="1">
                <a:solidFill>
                  <a:srgbClr val="5620F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color</a:t>
            </a:r>
            <a:r>
              <a:rPr lang="en-GB" sz="800" dirty="0">
                <a:solidFill>
                  <a:srgbClr val="5620F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=red</a:t>
            </a:r>
            <a:endParaRPr lang="en-GB" sz="800" dirty="0">
              <a:solidFill>
                <a:srgbClr val="000000"/>
              </a:solidFill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en-GB" sz="800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en-GB" sz="800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ircle (72.6125,-70.8375, 0.053)            </a:t>
            </a:r>
            <a:r>
              <a:rPr lang="en-GB" sz="800" dirty="0">
                <a:solidFill>
                  <a:srgbClr val="5620F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#text={J0450-7050} tag={MCSNR} </a:t>
            </a:r>
            <a:r>
              <a:rPr lang="en-GB" sz="800" dirty="0" err="1">
                <a:solidFill>
                  <a:srgbClr val="5620F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color</a:t>
            </a:r>
            <a:r>
              <a:rPr lang="en-GB" sz="800" dirty="0">
                <a:solidFill>
                  <a:srgbClr val="5620F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=green</a:t>
            </a:r>
          </a:p>
          <a:p>
            <a:pPr>
              <a:spcAft>
                <a:spcPts val="600"/>
              </a:spcAft>
            </a:pPr>
            <a:r>
              <a:rPr lang="en-GB" sz="800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ellipse(72.94051,-67.29002, 0.081,0.047,60) </a:t>
            </a:r>
            <a:r>
              <a:rPr lang="en-GB" sz="800" dirty="0">
                <a:solidFill>
                  <a:srgbClr val="5620F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#text={J0451-6717} tag={candidate} </a:t>
            </a:r>
            <a:r>
              <a:rPr lang="en-GB" sz="800" dirty="0" err="1">
                <a:solidFill>
                  <a:srgbClr val="5620F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color</a:t>
            </a:r>
            <a:r>
              <a:rPr lang="en-GB" sz="800" dirty="0">
                <a:solidFill>
                  <a:srgbClr val="5620F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=magenta</a:t>
            </a:r>
          </a:p>
          <a:p>
            <a:pPr>
              <a:spcAft>
                <a:spcPts val="600"/>
              </a:spcAft>
            </a:pPr>
            <a:r>
              <a:rPr lang="en-GB" sz="800" dirty="0">
                <a:solidFill>
                  <a:srgbClr val="5620F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… … …</a:t>
            </a:r>
            <a:endParaRPr lang="en-GB" sz="800" dirty="0">
              <a:solidFill>
                <a:srgbClr val="5620F4"/>
              </a:solidFill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9A5E83-9C24-9BFD-F944-C963483071AA}"/>
              </a:ext>
            </a:extLst>
          </p:cNvPr>
          <p:cNvSpPr txBox="1"/>
          <p:nvPr/>
        </p:nvSpPr>
        <p:spPr>
          <a:xfrm>
            <a:off x="251999" y="1485545"/>
            <a:ext cx="1435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d</a:t>
            </a:r>
            <a:r>
              <a:rPr lang="en-IT" sz="1400" dirty="0"/>
              <a:t>s9 REGion file</a:t>
            </a:r>
          </a:p>
        </p:txBody>
      </p:sp>
    </p:spTree>
    <p:extLst>
      <p:ext uri="{BB962C8B-B14F-4D97-AF65-F5344CB8AC3E}">
        <p14:creationId xmlns:p14="http://schemas.microsoft.com/office/powerpoint/2010/main" val="152840264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B7159-94D8-BCBE-35B0-39C261984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19DA0155-D6CD-A54F-9677-446D6501097A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sp>
        <p:nvSpPr>
          <p:cNvPr id="4" name="Slide Number Placeholder 33">
            <a:extLst>
              <a:ext uri="{FF2B5EF4-FFF2-40B4-BE49-F238E27FC236}">
                <a16:creationId xmlns:a16="http://schemas.microsoft.com/office/drawing/2014/main" id="{42433C92-D9E4-0D01-5DDA-4FAA56D73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17</a:t>
            </a:fld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AB5664-A8C7-592E-ADA8-BD776447E262}"/>
              </a:ext>
            </a:extLst>
          </p:cNvPr>
          <p:cNvSpPr txBox="1">
            <a:spLocks/>
          </p:cNvSpPr>
          <p:nvPr/>
        </p:nvSpPr>
        <p:spPr>
          <a:xfrm>
            <a:off x="252000" y="58534"/>
            <a:ext cx="86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 err="1">
                <a:solidFill>
                  <a:schemeClr val="accent1"/>
                </a:solidFill>
              </a:rPr>
              <a:t>TOCats</a:t>
            </a:r>
            <a:r>
              <a:rPr lang="en-GB" sz="3000" dirty="0">
                <a:solidFill>
                  <a:schemeClr val="accent1"/>
                </a:solidFill>
              </a:rPr>
              <a:t> &amp; </a:t>
            </a:r>
            <a:r>
              <a:rPr lang="en-GB" sz="3000" dirty="0" err="1">
                <a:solidFill>
                  <a:schemeClr val="accent1"/>
                </a:solidFill>
              </a:rPr>
              <a:t>TOCatsweb</a:t>
            </a:r>
            <a:r>
              <a:rPr lang="en-GB" sz="3000" dirty="0">
                <a:solidFill>
                  <a:schemeClr val="accent1"/>
                </a:solidFill>
              </a:rPr>
              <a:t> – </a:t>
            </a:r>
            <a:r>
              <a:rPr lang="en-GB" sz="3000" i="1" dirty="0">
                <a:solidFill>
                  <a:schemeClr val="accent1"/>
                </a:solidFill>
              </a:rPr>
              <a:t>use cases</a:t>
            </a:r>
            <a:endParaRPr lang="en-GB" sz="30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E45D6F-6024-F8EC-946A-C98004A276B6}"/>
              </a:ext>
            </a:extLst>
          </p:cNvPr>
          <p:cNvSpPr txBox="1"/>
          <p:nvPr/>
        </p:nvSpPr>
        <p:spPr>
          <a:xfrm>
            <a:off x="6290542" y="418315"/>
            <a:ext cx="2348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0070C0"/>
                </a:solidFill>
              </a:rPr>
              <a:t>Euclid-NISP J</a:t>
            </a:r>
            <a:r>
              <a:rPr lang="en-IT" dirty="0"/>
              <a:t> </a:t>
            </a:r>
            <a:r>
              <a:rPr lang="en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footprint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4BE26C-550D-802C-5218-7EE55C5E2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87647"/>
            <a:ext cx="7772400" cy="409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96713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E1B4B-D9BE-BC34-CA53-1D53BBD46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3E70A47-FFF0-44DE-B548-6EEF19C019D3}"/>
              </a:ext>
            </a:extLst>
          </p:cNvPr>
          <p:cNvGrpSpPr/>
          <p:nvPr/>
        </p:nvGrpSpPr>
        <p:grpSpPr>
          <a:xfrm>
            <a:off x="2289381" y="531238"/>
            <a:ext cx="6715652" cy="4317961"/>
            <a:chOff x="2376981" y="531238"/>
            <a:chExt cx="6715652" cy="43179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FCB0206-24D7-D116-9583-7DDFF1AB5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376981" y="531238"/>
              <a:ext cx="6715652" cy="4317961"/>
            </a:xfrm>
            <a:prstGeom prst="rect">
              <a:avLst/>
            </a:prstGeom>
          </p:spPr>
        </p:pic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2AF5D831-DF34-5984-2238-802BB1F98284}"/>
                </a:ext>
              </a:extLst>
            </p:cNvPr>
            <p:cNvSpPr/>
            <p:nvPr/>
          </p:nvSpPr>
          <p:spPr>
            <a:xfrm>
              <a:off x="7012818" y="1648917"/>
              <a:ext cx="937210" cy="202079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</p:grpSp>
      <p:sp>
        <p:nvSpPr>
          <p:cNvPr id="4" name="Slide Number Placeholder 33">
            <a:extLst>
              <a:ext uri="{FF2B5EF4-FFF2-40B4-BE49-F238E27FC236}">
                <a16:creationId xmlns:a16="http://schemas.microsoft.com/office/drawing/2014/main" id="{965C3758-EC3C-F798-2F28-2CB53293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18</a:t>
            </a:fld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0B8ADA-5586-F416-F4AD-7CB842D5F259}"/>
              </a:ext>
            </a:extLst>
          </p:cNvPr>
          <p:cNvSpPr txBox="1">
            <a:spLocks/>
          </p:cNvSpPr>
          <p:nvPr/>
        </p:nvSpPr>
        <p:spPr>
          <a:xfrm>
            <a:off x="252000" y="58534"/>
            <a:ext cx="86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 err="1">
                <a:solidFill>
                  <a:schemeClr val="accent1"/>
                </a:solidFill>
              </a:rPr>
              <a:t>TOCats</a:t>
            </a:r>
            <a:r>
              <a:rPr lang="en-GB" sz="3000" dirty="0">
                <a:solidFill>
                  <a:schemeClr val="accent1"/>
                </a:solidFill>
              </a:rPr>
              <a:t> &amp; </a:t>
            </a:r>
            <a:r>
              <a:rPr lang="en-GB" sz="3000" dirty="0" err="1">
                <a:solidFill>
                  <a:schemeClr val="accent1"/>
                </a:solidFill>
              </a:rPr>
              <a:t>TOCatsweb</a:t>
            </a:r>
            <a:r>
              <a:rPr lang="en-GB" sz="3000" dirty="0">
                <a:solidFill>
                  <a:schemeClr val="accent1"/>
                </a:solidFill>
              </a:rPr>
              <a:t> – </a:t>
            </a:r>
            <a:r>
              <a:rPr lang="en-GB" sz="3000" i="1" dirty="0">
                <a:solidFill>
                  <a:schemeClr val="accent1"/>
                </a:solidFill>
              </a:rPr>
              <a:t>use cases</a:t>
            </a:r>
            <a:endParaRPr lang="en-GB" sz="3000" dirty="0">
              <a:solidFill>
                <a:schemeClr val="accent1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4D765A5-F436-A2BB-75F9-0D4CA8EEA575}"/>
              </a:ext>
            </a:extLst>
          </p:cNvPr>
          <p:cNvSpPr/>
          <p:nvPr/>
        </p:nvSpPr>
        <p:spPr>
          <a:xfrm>
            <a:off x="5271632" y="4369410"/>
            <a:ext cx="2737143" cy="49893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AE6E3A3D-F964-D01F-3BCC-239BDA94DA99}"/>
              </a:ext>
            </a:extLst>
          </p:cNvPr>
          <p:cNvSpPr/>
          <p:nvPr/>
        </p:nvSpPr>
        <p:spPr>
          <a:xfrm rot="10800000">
            <a:off x="6879729" y="4646819"/>
            <a:ext cx="402371" cy="16896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6D8E3F3-D246-2A56-4D45-3995106B133C}"/>
              </a:ext>
            </a:extLst>
          </p:cNvPr>
          <p:cNvSpPr/>
          <p:nvPr/>
        </p:nvSpPr>
        <p:spPr>
          <a:xfrm>
            <a:off x="1231984" y="1930263"/>
            <a:ext cx="906008" cy="525593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>
                <a:solidFill>
                  <a:srgbClr val="C00000"/>
                </a:solidFill>
              </a:rPr>
              <a:t>VIS</a:t>
            </a:r>
          </a:p>
          <a:p>
            <a:pPr algn="ctr"/>
            <a:r>
              <a:rPr lang="en-IT" dirty="0">
                <a:solidFill>
                  <a:srgbClr val="C00000"/>
                </a:solidFill>
              </a:rPr>
              <a:t>SelfCal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3575B4-B1B1-41A5-2ED1-E09F75224EF6}"/>
              </a:ext>
            </a:extLst>
          </p:cNvPr>
          <p:cNvSpPr txBox="1"/>
          <p:nvPr/>
        </p:nvSpPr>
        <p:spPr>
          <a:xfrm>
            <a:off x="96803" y="876945"/>
            <a:ext cx="2236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Transient sources in the </a:t>
            </a:r>
            <a:r>
              <a:rPr lang="en-IT" sz="1600" dirty="0">
                <a:solidFill>
                  <a:srgbClr val="0070C0"/>
                </a:solidFill>
              </a:rPr>
              <a:t>Euclid SelfCal </a:t>
            </a:r>
            <a:r>
              <a:rPr lang="en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field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407AAEA-3C79-1505-876C-77BA22F4DAFE}"/>
              </a:ext>
            </a:extLst>
          </p:cNvPr>
          <p:cNvSpPr/>
          <p:nvPr/>
        </p:nvSpPr>
        <p:spPr>
          <a:xfrm>
            <a:off x="7282100" y="513820"/>
            <a:ext cx="1722934" cy="33290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" name="Rettangolo 3">
            <a:extLst>
              <a:ext uri="{FF2B5EF4-FFF2-40B4-BE49-F238E27FC236}">
                <a16:creationId xmlns:a16="http://schemas.microsoft.com/office/drawing/2014/main" id="{D0EE555C-71F8-48A2-964B-85770DC4D304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</p:spTree>
    <p:extLst>
      <p:ext uri="{BB962C8B-B14F-4D97-AF65-F5344CB8AC3E}">
        <p14:creationId xmlns:p14="http://schemas.microsoft.com/office/powerpoint/2010/main" val="4242224097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3F87B-D494-44A1-3EF2-A4CF2BFD2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FACF2DD9-B732-F98F-D014-17F9F477CD9E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sp>
        <p:nvSpPr>
          <p:cNvPr id="4" name="Slide Number Placeholder 33">
            <a:extLst>
              <a:ext uri="{FF2B5EF4-FFF2-40B4-BE49-F238E27FC236}">
                <a16:creationId xmlns:a16="http://schemas.microsoft.com/office/drawing/2014/main" id="{0E8E66C0-3A07-9B2F-3AC1-74BCE5895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19</a:t>
            </a:fld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B0F0A05-2E73-77D5-1496-F4F38C0E3FBE}"/>
              </a:ext>
            </a:extLst>
          </p:cNvPr>
          <p:cNvSpPr txBox="1">
            <a:spLocks/>
          </p:cNvSpPr>
          <p:nvPr/>
        </p:nvSpPr>
        <p:spPr>
          <a:xfrm>
            <a:off x="252000" y="58534"/>
            <a:ext cx="86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 err="1">
                <a:solidFill>
                  <a:schemeClr val="accent1"/>
                </a:solidFill>
              </a:rPr>
              <a:t>TOCats</a:t>
            </a:r>
            <a:r>
              <a:rPr lang="en-GB" sz="3000" dirty="0">
                <a:solidFill>
                  <a:schemeClr val="accent1"/>
                </a:solidFill>
              </a:rPr>
              <a:t> &amp; </a:t>
            </a:r>
            <a:r>
              <a:rPr lang="en-GB" sz="3000" dirty="0" err="1">
                <a:solidFill>
                  <a:schemeClr val="accent1"/>
                </a:solidFill>
              </a:rPr>
              <a:t>TOCatsweb</a:t>
            </a:r>
            <a:r>
              <a:rPr lang="en-GB" sz="3000" dirty="0">
                <a:solidFill>
                  <a:schemeClr val="accent1"/>
                </a:solidFill>
              </a:rPr>
              <a:t> – </a:t>
            </a:r>
            <a:r>
              <a:rPr lang="en-GB" sz="3000" i="1" dirty="0">
                <a:solidFill>
                  <a:schemeClr val="accent1"/>
                </a:solidFill>
              </a:rPr>
              <a:t>use cases</a:t>
            </a:r>
            <a:endParaRPr lang="en-GB" sz="3000" dirty="0">
              <a:solidFill>
                <a:schemeClr val="accent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82040F-F7E6-8CC0-1AF7-57A881E28DF1}"/>
              </a:ext>
            </a:extLst>
          </p:cNvPr>
          <p:cNvGrpSpPr/>
          <p:nvPr/>
        </p:nvGrpSpPr>
        <p:grpSpPr>
          <a:xfrm>
            <a:off x="2289600" y="532800"/>
            <a:ext cx="6713220" cy="4316400"/>
            <a:chOff x="2376000" y="532800"/>
            <a:chExt cx="6713220" cy="4316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DF8A573-DDF1-8517-0EE6-681629028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376000" y="532800"/>
              <a:ext cx="6713220" cy="4316400"/>
            </a:xfrm>
            <a:prstGeom prst="rect">
              <a:avLst/>
            </a:prstGeom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C18C10C-6977-6A6B-08E6-210B7CA5C136}"/>
                </a:ext>
              </a:extLst>
            </p:cNvPr>
            <p:cNvSpPr/>
            <p:nvPr/>
          </p:nvSpPr>
          <p:spPr>
            <a:xfrm>
              <a:off x="3977322" y="2758914"/>
              <a:ext cx="3487780" cy="647139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BA21710D-18C8-05EB-C305-2502CBCD05EC}"/>
                </a:ext>
              </a:extLst>
            </p:cNvPr>
            <p:cNvSpPr/>
            <p:nvPr/>
          </p:nvSpPr>
          <p:spPr>
            <a:xfrm>
              <a:off x="3977322" y="3414325"/>
              <a:ext cx="1268395" cy="262801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400" dirty="0">
                  <a:solidFill>
                    <a:srgbClr val="C00000"/>
                  </a:solidFill>
                </a:rPr>
                <a:t>User’s plug-ins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2FE48AB-4DCB-0CA7-724E-008E6814E4F3}"/>
              </a:ext>
            </a:extLst>
          </p:cNvPr>
          <p:cNvSpPr txBox="1"/>
          <p:nvPr/>
        </p:nvSpPr>
        <p:spPr>
          <a:xfrm>
            <a:off x="93468" y="876945"/>
            <a:ext cx="2236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Transient sources in the </a:t>
            </a:r>
            <a:r>
              <a:rPr lang="en-IT" sz="1600" dirty="0">
                <a:solidFill>
                  <a:srgbClr val="0070C0"/>
                </a:solidFill>
              </a:rPr>
              <a:t>Euclid SelfCal</a:t>
            </a:r>
            <a:r>
              <a:rPr lang="en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field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4565124-5317-8D24-E64F-AC4ABA15A6FF}"/>
              </a:ext>
            </a:extLst>
          </p:cNvPr>
          <p:cNvSpPr/>
          <p:nvPr/>
        </p:nvSpPr>
        <p:spPr>
          <a:xfrm>
            <a:off x="1231200" y="1930263"/>
            <a:ext cx="906008" cy="525593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>
                <a:solidFill>
                  <a:srgbClr val="C00000"/>
                </a:solidFill>
              </a:rPr>
              <a:t>VIS</a:t>
            </a:r>
          </a:p>
          <a:p>
            <a:pPr algn="ctr"/>
            <a:r>
              <a:rPr lang="en-IT" dirty="0">
                <a:solidFill>
                  <a:srgbClr val="C00000"/>
                </a:solidFill>
              </a:rPr>
              <a:t>SelfCal</a:t>
            </a:r>
          </a:p>
        </p:txBody>
      </p:sp>
    </p:spTree>
    <p:extLst>
      <p:ext uri="{BB962C8B-B14F-4D97-AF65-F5344CB8AC3E}">
        <p14:creationId xmlns:p14="http://schemas.microsoft.com/office/powerpoint/2010/main" val="153315925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108C3-0597-1BFC-22F2-2311A3BF3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E22682F0-F168-A149-5D4B-EC1BF80FEA3B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sp>
        <p:nvSpPr>
          <p:cNvPr id="4" name="Slide Number Placeholder 33">
            <a:extLst>
              <a:ext uri="{FF2B5EF4-FFF2-40B4-BE49-F238E27FC236}">
                <a16:creationId xmlns:a16="http://schemas.microsoft.com/office/drawing/2014/main" id="{BA94CEC5-E5FE-A7DE-7B67-5677E68B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2</a:t>
            </a:fld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1D63A18-0B10-E2D7-82E5-05AA49B1B3FF}"/>
              </a:ext>
            </a:extLst>
          </p:cNvPr>
          <p:cNvSpPr txBox="1">
            <a:spLocks/>
          </p:cNvSpPr>
          <p:nvPr/>
        </p:nvSpPr>
        <p:spPr>
          <a:xfrm>
            <a:off x="252000" y="58534"/>
            <a:ext cx="86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/>
                </a:solidFill>
              </a:rPr>
              <a:t>Why web-based tools?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7E0BAB-637B-755D-8D84-22A2686C91DE}"/>
              </a:ext>
            </a:extLst>
          </p:cNvPr>
          <p:cNvSpPr txBox="1">
            <a:spLocks/>
          </p:cNvSpPr>
          <p:nvPr/>
        </p:nvSpPr>
        <p:spPr>
          <a:xfrm>
            <a:off x="628650" y="1236092"/>
            <a:ext cx="8280000" cy="3406061"/>
          </a:xfrm>
          <a:prstGeom prst="rect">
            <a:avLst/>
          </a:prstGeom>
        </p:spPr>
        <p:txBody>
          <a:bodyPr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en-GB" sz="2000" dirty="0">
                <a:solidFill>
                  <a:schemeClr val="accent2"/>
                </a:solidFill>
              </a:rPr>
              <a:t>browser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can be seen as a VM</a:t>
            </a:r>
          </a:p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 (user) code maintenance required</a:t>
            </a:r>
          </a:p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Client-server architecture (e.g. </a:t>
            </a:r>
            <a:r>
              <a:rPr lang="en-GB" sz="2000" dirty="0" err="1">
                <a:solidFill>
                  <a:schemeClr val="accent2"/>
                </a:solidFill>
              </a:rPr>
              <a:t>Node.JS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Advanced graphics (e.g. </a:t>
            </a:r>
            <a:r>
              <a:rPr lang="en-GB" sz="2000" dirty="0">
                <a:solidFill>
                  <a:schemeClr val="accent2"/>
                </a:solidFill>
              </a:rPr>
              <a:t>WebGL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  <a:cs typeface="Consolas" panose="020B0609020204030204" pitchFamily="49" charset="0"/>
            </a:endParaRPr>
          </a:p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Can handle large data sets residing on the server / cloud</a:t>
            </a:r>
          </a:p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Co-existence of relational and No-SQL DBs (e.g. </a:t>
            </a:r>
            <a:r>
              <a:rPr lang="en-GB" sz="2000" dirty="0">
                <a:solidFill>
                  <a:schemeClr val="accent2"/>
                </a:solidFill>
              </a:rPr>
              <a:t>MongoDB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Code implemented in various languages (not just Python)</a:t>
            </a:r>
          </a:p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User friendly ⟹ not just for professional astronomers</a:t>
            </a:r>
          </a:p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Real-time or batch processing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1949C2-8FBF-F056-A6ED-3CAA98D1C148}"/>
              </a:ext>
            </a:extLst>
          </p:cNvPr>
          <p:cNvSpPr txBox="1"/>
          <p:nvPr/>
        </p:nvSpPr>
        <p:spPr>
          <a:xfrm>
            <a:off x="252000" y="548141"/>
            <a:ext cx="8656650" cy="338554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Kwds</a:t>
            </a:r>
            <a:r>
              <a:rPr lang="en-GB" sz="160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: </a:t>
            </a:r>
            <a:r>
              <a:rPr lang="en-GB" sz="1600" i="1" dirty="0">
                <a:solidFill>
                  <a:srgbClr val="C00000"/>
                </a:solidFill>
                <a:effectLst/>
              </a:rPr>
              <a:t>Collaborative data-driven science </a:t>
            </a:r>
            <a:r>
              <a:rPr lang="en-GB" sz="160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–</a:t>
            </a:r>
            <a:r>
              <a:rPr lang="en-GB" sz="1600" i="1" dirty="0">
                <a:solidFill>
                  <a:srgbClr val="C00000"/>
                </a:solidFill>
                <a:effectLst/>
              </a:rPr>
              <a:t> Bringing analysis to data </a:t>
            </a:r>
            <a:r>
              <a:rPr lang="en-GB" sz="160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–</a:t>
            </a:r>
            <a:r>
              <a:rPr lang="en-GB" sz="1600" i="1" dirty="0">
                <a:solidFill>
                  <a:srgbClr val="C00000"/>
                </a:solidFill>
                <a:effectLst/>
              </a:rPr>
              <a:t> Accessibility </a:t>
            </a:r>
            <a:r>
              <a:rPr lang="en-GB" sz="160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–</a:t>
            </a:r>
            <a:r>
              <a:rPr lang="en-GB" sz="1600" i="1" dirty="0">
                <a:solidFill>
                  <a:srgbClr val="C00000"/>
                </a:solidFill>
                <a:effectLst/>
              </a:rPr>
              <a:t> Science for all</a:t>
            </a:r>
          </a:p>
        </p:txBody>
      </p:sp>
    </p:spTree>
    <p:extLst>
      <p:ext uri="{BB962C8B-B14F-4D97-AF65-F5344CB8AC3E}">
        <p14:creationId xmlns:p14="http://schemas.microsoft.com/office/powerpoint/2010/main" val="42013522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BD048-16FE-53D5-237C-C82833A2B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D3329216-6013-583F-C217-24DB16E0FDC8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sp>
        <p:nvSpPr>
          <p:cNvPr id="4" name="Slide Number Placeholder 33">
            <a:extLst>
              <a:ext uri="{FF2B5EF4-FFF2-40B4-BE49-F238E27FC236}">
                <a16:creationId xmlns:a16="http://schemas.microsoft.com/office/drawing/2014/main" id="{7D00CEB5-0141-5055-0D22-39E796DAA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20</a:t>
            </a:fld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A73CBD3-D396-E52E-95B3-61DE2B5154B9}"/>
              </a:ext>
            </a:extLst>
          </p:cNvPr>
          <p:cNvSpPr txBox="1">
            <a:spLocks/>
          </p:cNvSpPr>
          <p:nvPr/>
        </p:nvSpPr>
        <p:spPr>
          <a:xfrm>
            <a:off x="252000" y="58534"/>
            <a:ext cx="86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 err="1">
                <a:solidFill>
                  <a:schemeClr val="accent1"/>
                </a:solidFill>
              </a:rPr>
              <a:t>TOCats</a:t>
            </a:r>
            <a:r>
              <a:rPr lang="en-GB" sz="3000" dirty="0">
                <a:solidFill>
                  <a:schemeClr val="accent1"/>
                </a:solidFill>
              </a:rPr>
              <a:t> &amp; </a:t>
            </a:r>
            <a:r>
              <a:rPr lang="en-GB" sz="3000" dirty="0" err="1">
                <a:solidFill>
                  <a:schemeClr val="accent1"/>
                </a:solidFill>
              </a:rPr>
              <a:t>TOCatsweb</a:t>
            </a:r>
            <a:r>
              <a:rPr lang="en-GB" sz="3000" dirty="0">
                <a:solidFill>
                  <a:schemeClr val="accent1"/>
                </a:solidFill>
              </a:rPr>
              <a:t> – </a:t>
            </a:r>
            <a:r>
              <a:rPr lang="en-GB" sz="3000" i="1" dirty="0">
                <a:solidFill>
                  <a:schemeClr val="accent1"/>
                </a:solidFill>
              </a:rPr>
              <a:t>use cases</a:t>
            </a:r>
            <a:endParaRPr lang="en-GB" sz="3000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B12D2B-69ED-659E-2228-DA78E66ADB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61917" y="619126"/>
            <a:ext cx="5677212" cy="42392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54AF94-8E28-8205-AC73-CC7F5FF8B7FA}"/>
              </a:ext>
            </a:extLst>
          </p:cNvPr>
          <p:cNvSpPr txBox="1"/>
          <p:nvPr/>
        </p:nvSpPr>
        <p:spPr>
          <a:xfrm>
            <a:off x="251998" y="830510"/>
            <a:ext cx="269253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spcBef>
                <a:spcPts val="1200"/>
              </a:spcBef>
              <a:buFont typeface="+mj-lt"/>
              <a:buAutoNum type="arabicPeriod"/>
            </a:pPr>
            <a:r>
              <a:rPr lang="en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Import GW event Multi-Order Skymap (</a:t>
            </a:r>
            <a:r>
              <a:rPr lang="en-IT" sz="1600" dirty="0">
                <a:solidFill>
                  <a:srgbClr val="0070C0"/>
                </a:solidFill>
              </a:rPr>
              <a:t>MOS</a:t>
            </a:r>
            <a:r>
              <a:rPr lang="en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), either local of giving its </a:t>
            </a:r>
            <a:r>
              <a:rPr lang="en-IT" sz="1600" dirty="0">
                <a:solidFill>
                  <a:srgbClr val="0070C0"/>
                </a:solidFill>
              </a:rPr>
              <a:t>URL</a:t>
            </a:r>
          </a:p>
          <a:p>
            <a:pPr marL="227013" indent="-227013">
              <a:spcBef>
                <a:spcPts val="1200"/>
              </a:spcBef>
              <a:buFont typeface="+mj-lt"/>
              <a:buAutoNum type="arabicPeriod"/>
            </a:pPr>
            <a:r>
              <a:rPr lang="en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Identify </a:t>
            </a:r>
            <a:r>
              <a:rPr lang="en-IT" sz="1600" dirty="0">
                <a:solidFill>
                  <a:srgbClr val="0070C0"/>
                </a:solidFill>
              </a:rPr>
              <a:t>NED-LVS</a:t>
            </a:r>
            <a:r>
              <a:rPr lang="en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</a:t>
            </a:r>
            <a:r>
              <a:rPr lang="en-IT" sz="1600" dirty="0"/>
              <a:t> </a:t>
            </a:r>
            <a:r>
              <a:rPr lang="en-IT" sz="1600" dirty="0">
                <a:solidFill>
                  <a:srgbClr val="0070C0"/>
                </a:solidFill>
              </a:rPr>
              <a:t>GLADE 2.4</a:t>
            </a:r>
            <a:r>
              <a:rPr lang="en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sources in a given probability region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AF5B5D-D5E7-D233-3B86-5753C5C92A11}"/>
              </a:ext>
            </a:extLst>
          </p:cNvPr>
          <p:cNvSpPr/>
          <p:nvPr/>
        </p:nvSpPr>
        <p:spPr>
          <a:xfrm>
            <a:off x="2944535" y="974361"/>
            <a:ext cx="2077170" cy="20565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A3C1F24-E7CB-7766-7382-4F279BDCDBD7}"/>
              </a:ext>
            </a:extLst>
          </p:cNvPr>
          <p:cNvSpPr/>
          <p:nvPr/>
        </p:nvSpPr>
        <p:spPr>
          <a:xfrm>
            <a:off x="5313295" y="1137623"/>
            <a:ext cx="1432676" cy="20565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A3457A9-2648-7994-AF09-F1A1E2B36C44}"/>
              </a:ext>
            </a:extLst>
          </p:cNvPr>
          <p:cNvSpPr/>
          <p:nvPr/>
        </p:nvSpPr>
        <p:spPr>
          <a:xfrm>
            <a:off x="5271920" y="841903"/>
            <a:ext cx="1213659" cy="20565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97092765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1AAC4-E7F0-43E0-3413-9E948A9A2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042CCA26-5FA4-6613-91AA-0D688B961FAF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sp>
        <p:nvSpPr>
          <p:cNvPr id="4" name="Slide Number Placeholder 33">
            <a:extLst>
              <a:ext uri="{FF2B5EF4-FFF2-40B4-BE49-F238E27FC236}">
                <a16:creationId xmlns:a16="http://schemas.microsoft.com/office/drawing/2014/main" id="{43A811C0-104B-31E5-9F69-DE4135181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21</a:t>
            </a:fld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C337582-8F1A-1760-540B-56FA2C9F0541}"/>
              </a:ext>
            </a:extLst>
          </p:cNvPr>
          <p:cNvSpPr txBox="1">
            <a:spLocks/>
          </p:cNvSpPr>
          <p:nvPr/>
        </p:nvSpPr>
        <p:spPr>
          <a:xfrm>
            <a:off x="252000" y="58534"/>
            <a:ext cx="86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 err="1">
                <a:solidFill>
                  <a:schemeClr val="accent1"/>
                </a:solidFill>
              </a:rPr>
              <a:t>TOCats</a:t>
            </a:r>
            <a:r>
              <a:rPr lang="en-GB" sz="3000" dirty="0">
                <a:solidFill>
                  <a:schemeClr val="accent1"/>
                </a:solidFill>
              </a:rPr>
              <a:t> &amp; </a:t>
            </a:r>
            <a:r>
              <a:rPr lang="en-GB" sz="3000" dirty="0" err="1">
                <a:solidFill>
                  <a:schemeClr val="accent1"/>
                </a:solidFill>
              </a:rPr>
              <a:t>TOCatsweb</a:t>
            </a:r>
            <a:r>
              <a:rPr lang="en-GB" sz="3000" dirty="0">
                <a:solidFill>
                  <a:schemeClr val="accent1"/>
                </a:solidFill>
              </a:rPr>
              <a:t> – </a:t>
            </a:r>
            <a:r>
              <a:rPr lang="en-GB" sz="3000" i="1" dirty="0">
                <a:solidFill>
                  <a:schemeClr val="accent1"/>
                </a:solidFill>
              </a:rPr>
              <a:t>use cases</a:t>
            </a:r>
            <a:endParaRPr lang="en-GB" sz="30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EF38C8-6E7F-BC73-299A-7545670341B6}"/>
              </a:ext>
            </a:extLst>
          </p:cNvPr>
          <p:cNvSpPr txBox="1"/>
          <p:nvPr/>
        </p:nvSpPr>
        <p:spPr>
          <a:xfrm>
            <a:off x="251999" y="830510"/>
            <a:ext cx="1407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dirty="0">
                <a:solidFill>
                  <a:srgbClr val="0070C0"/>
                </a:solidFill>
              </a:rPr>
              <a:t>FRBs</a:t>
            </a:r>
            <a:r>
              <a:rPr lang="en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their host galaxies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7A71C0-FC23-ED0F-891D-F5E4D3AA6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991" y="598534"/>
            <a:ext cx="6780138" cy="428051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C75B2BE-7651-36C8-CAF9-E1829DFB58A6}"/>
              </a:ext>
            </a:extLst>
          </p:cNvPr>
          <p:cNvSpPr/>
          <p:nvPr/>
        </p:nvSpPr>
        <p:spPr>
          <a:xfrm>
            <a:off x="5280509" y="4544966"/>
            <a:ext cx="1937801" cy="17795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5249368-81E9-1E73-E3BF-B0A5878D03C2}"/>
              </a:ext>
            </a:extLst>
          </p:cNvPr>
          <p:cNvSpPr/>
          <p:nvPr/>
        </p:nvSpPr>
        <p:spPr>
          <a:xfrm>
            <a:off x="6205927" y="3657834"/>
            <a:ext cx="292309" cy="20565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466223834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94EFD-4915-DBFF-C147-2FEC1CEA5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74CEC26-A062-3157-56ED-8E605769C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4955" y="607730"/>
            <a:ext cx="8314090" cy="4197630"/>
          </a:xfrm>
          <a:prstGeom prst="rect">
            <a:avLst/>
          </a:prstGeom>
        </p:spPr>
      </p:pic>
      <p:sp>
        <p:nvSpPr>
          <p:cNvPr id="2" name="Rettangolo 3">
            <a:extLst>
              <a:ext uri="{FF2B5EF4-FFF2-40B4-BE49-F238E27FC236}">
                <a16:creationId xmlns:a16="http://schemas.microsoft.com/office/drawing/2014/main" id="{278F8754-AE5D-6F8D-FD0C-06B686A85D73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sp>
        <p:nvSpPr>
          <p:cNvPr id="4" name="Slide Number Placeholder 33">
            <a:extLst>
              <a:ext uri="{FF2B5EF4-FFF2-40B4-BE49-F238E27FC236}">
                <a16:creationId xmlns:a16="http://schemas.microsoft.com/office/drawing/2014/main" id="{84B0F362-D566-823E-5EED-BB6A1D47E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22</a:t>
            </a:fld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721537-2A9D-D331-F994-8EE9E9E6E9EF}"/>
              </a:ext>
            </a:extLst>
          </p:cNvPr>
          <p:cNvSpPr txBox="1">
            <a:spLocks/>
          </p:cNvSpPr>
          <p:nvPr/>
        </p:nvSpPr>
        <p:spPr>
          <a:xfrm>
            <a:off x="252000" y="58534"/>
            <a:ext cx="86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 err="1">
                <a:solidFill>
                  <a:schemeClr val="accent1"/>
                </a:solidFill>
              </a:rPr>
              <a:t>TOCats</a:t>
            </a:r>
            <a:r>
              <a:rPr lang="en-GB" sz="3000" dirty="0">
                <a:solidFill>
                  <a:schemeClr val="accent1"/>
                </a:solidFill>
              </a:rPr>
              <a:t> &amp; </a:t>
            </a:r>
            <a:r>
              <a:rPr lang="en-GB" sz="3000" dirty="0" err="1">
                <a:solidFill>
                  <a:schemeClr val="accent1"/>
                </a:solidFill>
              </a:rPr>
              <a:t>TOCatsweb</a:t>
            </a:r>
            <a:r>
              <a:rPr lang="en-GB" sz="3000" dirty="0">
                <a:solidFill>
                  <a:schemeClr val="accent1"/>
                </a:solidFill>
              </a:rPr>
              <a:t> – </a:t>
            </a:r>
            <a:r>
              <a:rPr lang="en-GB" sz="3000" i="1" dirty="0">
                <a:solidFill>
                  <a:schemeClr val="accent1"/>
                </a:solidFill>
              </a:rPr>
              <a:t>use cases</a:t>
            </a:r>
            <a:endParaRPr lang="en-GB" sz="30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9FF5CF-9DD2-EC2A-7C0A-8B1A05CFA25C}"/>
              </a:ext>
            </a:extLst>
          </p:cNvPr>
          <p:cNvSpPr txBox="1"/>
          <p:nvPr/>
        </p:nvSpPr>
        <p:spPr>
          <a:xfrm>
            <a:off x="7219815" y="277012"/>
            <a:ext cx="1509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dirty="0">
                <a:solidFill>
                  <a:srgbClr val="0070C0"/>
                </a:solidFill>
              </a:rPr>
              <a:t>FRB 20200723B</a:t>
            </a:r>
            <a:endParaRPr lang="en-IT" sz="160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0DA4D9D-CEC4-770B-5B4F-B7A2914E6CB7}"/>
              </a:ext>
            </a:extLst>
          </p:cNvPr>
          <p:cNvSpPr/>
          <p:nvPr/>
        </p:nvSpPr>
        <p:spPr>
          <a:xfrm>
            <a:off x="5662011" y="1634182"/>
            <a:ext cx="738787" cy="20672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85478647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5C9FF-5E3C-6A57-7D5A-6A2861CA4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E62C094A-05EA-23D8-EAD5-5775DC50CB6A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sp>
        <p:nvSpPr>
          <p:cNvPr id="4" name="Slide Number Placeholder 33">
            <a:extLst>
              <a:ext uri="{FF2B5EF4-FFF2-40B4-BE49-F238E27FC236}">
                <a16:creationId xmlns:a16="http://schemas.microsoft.com/office/drawing/2014/main" id="{32BC85D2-1D88-70D9-7599-7F0A4B5B5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23</a:t>
            </a:fld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E4EE04A-1C43-41B7-765C-767AA0BF644E}"/>
              </a:ext>
            </a:extLst>
          </p:cNvPr>
          <p:cNvSpPr txBox="1">
            <a:spLocks/>
          </p:cNvSpPr>
          <p:nvPr/>
        </p:nvSpPr>
        <p:spPr>
          <a:xfrm>
            <a:off x="252000" y="58534"/>
            <a:ext cx="86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 err="1">
                <a:solidFill>
                  <a:schemeClr val="accent1"/>
                </a:solidFill>
              </a:rPr>
              <a:t>TOCats</a:t>
            </a:r>
            <a:r>
              <a:rPr lang="en-GB" sz="3000" dirty="0">
                <a:solidFill>
                  <a:schemeClr val="accent1"/>
                </a:solidFill>
              </a:rPr>
              <a:t> &amp; </a:t>
            </a:r>
            <a:r>
              <a:rPr lang="en-GB" sz="3000" dirty="0" err="1">
                <a:solidFill>
                  <a:schemeClr val="accent1"/>
                </a:solidFill>
              </a:rPr>
              <a:t>TOCatsweb</a:t>
            </a:r>
            <a:r>
              <a:rPr lang="en-GB" sz="3000" dirty="0">
                <a:solidFill>
                  <a:schemeClr val="accent1"/>
                </a:solidFill>
              </a:rPr>
              <a:t> – </a:t>
            </a:r>
            <a:r>
              <a:rPr lang="en-GB" sz="3000" i="1" dirty="0">
                <a:solidFill>
                  <a:schemeClr val="accent1"/>
                </a:solidFill>
              </a:rPr>
              <a:t>use cases</a:t>
            </a:r>
            <a:endParaRPr lang="en-GB" sz="30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97D532-786E-FCAB-D330-91878FEFC3B2}"/>
              </a:ext>
            </a:extLst>
          </p:cNvPr>
          <p:cNvSpPr txBox="1"/>
          <p:nvPr/>
        </p:nvSpPr>
        <p:spPr>
          <a:xfrm>
            <a:off x="251998" y="830510"/>
            <a:ext cx="1688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dirty="0">
                <a:solidFill>
                  <a:srgbClr val="0070C0"/>
                </a:solidFill>
              </a:rPr>
              <a:t>eROSITA</a:t>
            </a:r>
            <a:r>
              <a:rPr lang="en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SNRs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5CFA319-058D-9E5A-BE90-03DF35B9C701}"/>
              </a:ext>
            </a:extLst>
          </p:cNvPr>
          <p:cNvSpPr/>
          <p:nvPr/>
        </p:nvSpPr>
        <p:spPr>
          <a:xfrm>
            <a:off x="4284617" y="2624004"/>
            <a:ext cx="3152502" cy="6471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10C3E5-9ED5-E236-5B5A-BEC63E734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599" y="597600"/>
            <a:ext cx="6757341" cy="42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131B5A4-0D33-AC19-3B15-ED1F6F582424}"/>
              </a:ext>
            </a:extLst>
          </p:cNvPr>
          <p:cNvSpPr/>
          <p:nvPr/>
        </p:nvSpPr>
        <p:spPr>
          <a:xfrm>
            <a:off x="5880891" y="1120625"/>
            <a:ext cx="1634544" cy="17795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103053841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BD09E-DE97-6A70-3FA4-28642513C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17B9B47E-1EE8-6FA7-AA37-537A2F3401DD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sp>
        <p:nvSpPr>
          <p:cNvPr id="4" name="Slide Number Placeholder 33">
            <a:extLst>
              <a:ext uri="{FF2B5EF4-FFF2-40B4-BE49-F238E27FC236}">
                <a16:creationId xmlns:a16="http://schemas.microsoft.com/office/drawing/2014/main" id="{08123BDA-CF26-D77F-A65F-169199641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24</a:t>
            </a:fld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3F8DA8-4B44-9F33-58E5-15772A2FF0B8}"/>
              </a:ext>
            </a:extLst>
          </p:cNvPr>
          <p:cNvSpPr txBox="1">
            <a:spLocks/>
          </p:cNvSpPr>
          <p:nvPr/>
        </p:nvSpPr>
        <p:spPr>
          <a:xfrm>
            <a:off x="2233534" y="58534"/>
            <a:ext cx="6658466" cy="54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 err="1">
                <a:solidFill>
                  <a:schemeClr val="accent1"/>
                </a:solidFill>
              </a:rPr>
              <a:t>VSTbrowse</a:t>
            </a:r>
            <a:endParaRPr lang="en-GB" sz="3000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66CD31-58F3-CAF6-F9FE-FEF6F68356BA}"/>
              </a:ext>
            </a:extLst>
          </p:cNvPr>
          <p:cNvSpPr txBox="1"/>
          <p:nvPr/>
        </p:nvSpPr>
        <p:spPr>
          <a:xfrm>
            <a:off x="6237298" y="251221"/>
            <a:ext cx="2135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hlinkClick r:id="rId2"/>
              </a:rPr>
              <a:t>grawita.inaf.it/VSTbrowse/</a:t>
            </a:r>
            <a:endParaRPr lang="en-GB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B4B1DF-5BC6-E6B8-2E19-2FD4F08ED170}"/>
              </a:ext>
            </a:extLst>
          </p:cNvPr>
          <p:cNvSpPr txBox="1"/>
          <p:nvPr/>
        </p:nvSpPr>
        <p:spPr>
          <a:xfrm>
            <a:off x="630000" y="1300052"/>
            <a:ext cx="65450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Preliminary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70C0"/>
                </a:solidFill>
              </a:rPr>
              <a:t>Hipsgen</a:t>
            </a:r>
            <a:r>
              <a:rPr lang="en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the collected VST sky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DB insert extracted </a:t>
            </a:r>
            <a:r>
              <a:rPr lang="en-IT" dirty="0">
                <a:solidFill>
                  <a:srgbClr val="0070C0"/>
                </a:solidFill>
              </a:rPr>
              <a:t>source catalogues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DB insert identified variable objects (</a:t>
            </a:r>
            <a:r>
              <a:rPr lang="en-IT" dirty="0">
                <a:solidFill>
                  <a:srgbClr val="0070C0"/>
                </a:solidFill>
              </a:rPr>
              <a:t>transient source candidates</a:t>
            </a:r>
            <a:r>
              <a:rPr lang="en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endParaRPr lang="en-IT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I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Web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Browse sky: compare with existing </a:t>
            </a:r>
            <a:r>
              <a:rPr lang="en-IT" dirty="0">
                <a:solidFill>
                  <a:srgbClr val="0070C0"/>
                </a:solidFill>
              </a:rPr>
              <a:t>surveys</a:t>
            </a:r>
            <a:r>
              <a:rPr lang="en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IT" dirty="0">
                <a:solidFill>
                  <a:srgbClr val="0070C0"/>
                </a:solidFill>
              </a:rPr>
              <a:t>catalogues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Extract and inspects FITS stamps (</a:t>
            </a:r>
            <a:r>
              <a:rPr lang="en-IT" dirty="0">
                <a:solidFill>
                  <a:srgbClr val="0070C0"/>
                </a:solidFill>
              </a:rPr>
              <a:t>JS9</a:t>
            </a:r>
            <a:r>
              <a:rPr lang="en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Plot transients </a:t>
            </a:r>
            <a:r>
              <a:rPr lang="en-IT" dirty="0">
                <a:solidFill>
                  <a:srgbClr val="0070C0"/>
                </a:solidFill>
              </a:rPr>
              <a:t>LC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Mark and </a:t>
            </a:r>
            <a:r>
              <a:rPr lang="en-IT" dirty="0">
                <a:solidFill>
                  <a:srgbClr val="0070C0"/>
                </a:solidFill>
              </a:rPr>
              <a:t>annotate</a:t>
            </a:r>
            <a:r>
              <a:rPr lang="en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candidates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AAF0395-D251-5684-E353-3F1A3F765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00" y="58534"/>
            <a:ext cx="1850298" cy="5400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E37FBD5-0B39-BA47-F73A-D7F466D433E9}"/>
              </a:ext>
            </a:extLst>
          </p:cNvPr>
          <p:cNvSpPr txBox="1"/>
          <p:nvPr/>
        </p:nvSpPr>
        <p:spPr>
          <a:xfrm>
            <a:off x="252000" y="661493"/>
            <a:ext cx="8120543" cy="338554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tool for investigating </a:t>
            </a:r>
            <a:r>
              <a:rPr lang="en-IT" sz="1600" i="1" dirty="0"/>
              <a:t>ESO-VST multi-epoch visits of GW sky regions and search for transients</a:t>
            </a:r>
          </a:p>
        </p:txBody>
      </p:sp>
    </p:spTree>
    <p:extLst>
      <p:ext uri="{BB962C8B-B14F-4D97-AF65-F5344CB8AC3E}">
        <p14:creationId xmlns:p14="http://schemas.microsoft.com/office/powerpoint/2010/main" val="4033395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A5A4E-E655-BEC7-9A67-FAA7A95C0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D34C0204-F64D-7F7B-1755-23B298FBC4D0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sp>
        <p:nvSpPr>
          <p:cNvPr id="4" name="Slide Number Placeholder 33">
            <a:extLst>
              <a:ext uri="{FF2B5EF4-FFF2-40B4-BE49-F238E27FC236}">
                <a16:creationId xmlns:a16="http://schemas.microsoft.com/office/drawing/2014/main" id="{1ED7A4E5-A677-0EA9-0A89-D91FC75A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25</a:t>
            </a:fld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0816D87-8BFC-E85B-AA84-EFC7C8F530AF}"/>
              </a:ext>
            </a:extLst>
          </p:cNvPr>
          <p:cNvSpPr txBox="1">
            <a:spLocks/>
          </p:cNvSpPr>
          <p:nvPr/>
        </p:nvSpPr>
        <p:spPr>
          <a:xfrm>
            <a:off x="252000" y="58534"/>
            <a:ext cx="86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/>
                </a:solidFill>
              </a:rPr>
              <a:t>GRAWITA: </a:t>
            </a:r>
            <a:r>
              <a:rPr lang="en-GB" sz="3000" dirty="0" err="1">
                <a:solidFill>
                  <a:schemeClr val="accent1"/>
                </a:solidFill>
              </a:rPr>
              <a:t>VSTbrowse</a:t>
            </a:r>
            <a:r>
              <a:rPr lang="en-GB" sz="3000" dirty="0">
                <a:solidFill>
                  <a:schemeClr val="accent1"/>
                </a:solidFill>
              </a:rPr>
              <a:t> – GW170814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E50FC-30F3-04C3-0C83-C1E3E5FE0096}"/>
              </a:ext>
            </a:extLst>
          </p:cNvPr>
          <p:cNvSpPr txBox="1"/>
          <p:nvPr/>
        </p:nvSpPr>
        <p:spPr>
          <a:xfrm>
            <a:off x="5993230" y="290757"/>
            <a:ext cx="3005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hlinkClick r:id="rId2"/>
              </a:rPr>
              <a:t>grawita.inaf.it/VSTbrowse/GW170814/</a:t>
            </a:r>
            <a:endParaRPr lang="en-IT" sz="14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BB1B32-1BF8-57C9-C114-5D409B91D0AA}"/>
              </a:ext>
            </a:extLst>
          </p:cNvPr>
          <p:cNvGrpSpPr/>
          <p:nvPr/>
        </p:nvGrpSpPr>
        <p:grpSpPr>
          <a:xfrm>
            <a:off x="108180" y="543600"/>
            <a:ext cx="7777322" cy="4263834"/>
            <a:chOff x="-898318" y="543600"/>
            <a:chExt cx="7777322" cy="426383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E807D30-88E6-857C-7AB4-2BEA2BE8F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2000" y="543600"/>
              <a:ext cx="6331746" cy="4256340"/>
            </a:xfrm>
            <a:prstGeom prst="rect">
              <a:avLst/>
            </a:prstGeom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EA4BF22C-FC1B-F5F5-C2EE-C98FD3B8FFBE}"/>
                </a:ext>
              </a:extLst>
            </p:cNvPr>
            <p:cNvSpPr/>
            <p:nvPr/>
          </p:nvSpPr>
          <p:spPr>
            <a:xfrm>
              <a:off x="2765685" y="1394086"/>
              <a:ext cx="3485213" cy="292308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EB346E0-661E-666B-5E8E-A28D8C644AA4}"/>
                </a:ext>
              </a:extLst>
            </p:cNvPr>
            <p:cNvSpPr/>
            <p:nvPr/>
          </p:nvSpPr>
          <p:spPr>
            <a:xfrm>
              <a:off x="252000" y="952436"/>
              <a:ext cx="2363784" cy="292308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1040643C-2197-74F0-644B-A7B4FEF8CDF3}"/>
                </a:ext>
              </a:extLst>
            </p:cNvPr>
            <p:cNvSpPr/>
            <p:nvPr/>
          </p:nvSpPr>
          <p:spPr>
            <a:xfrm>
              <a:off x="2743199" y="4189751"/>
              <a:ext cx="3250031" cy="617683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760C1A02-F78A-7CAA-1BA0-EFE23854B8C7}"/>
                </a:ext>
              </a:extLst>
            </p:cNvPr>
            <p:cNvSpPr/>
            <p:nvPr/>
          </p:nvSpPr>
          <p:spPr>
            <a:xfrm>
              <a:off x="252000" y="4352438"/>
              <a:ext cx="1696721" cy="292308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18D1FE53-142F-3A35-7278-99C75B1A6A5F}"/>
                </a:ext>
              </a:extLst>
            </p:cNvPr>
            <p:cNvSpPr/>
            <p:nvPr/>
          </p:nvSpPr>
          <p:spPr>
            <a:xfrm>
              <a:off x="6181961" y="4189751"/>
              <a:ext cx="697043" cy="404734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>
                  <a:solidFill>
                    <a:srgbClr val="C00000"/>
                  </a:solidFill>
                </a:rPr>
                <a:t>JS9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09FF51DF-E9D9-48D6-842E-DCEDE84BA87B}"/>
                </a:ext>
              </a:extLst>
            </p:cNvPr>
            <p:cNvSpPr/>
            <p:nvPr/>
          </p:nvSpPr>
          <p:spPr>
            <a:xfrm>
              <a:off x="-898318" y="4296225"/>
              <a:ext cx="1119603" cy="404734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>
                  <a:solidFill>
                    <a:srgbClr val="C00000"/>
                  </a:solidFill>
                </a:rPr>
                <a:t>TOCats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3892170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495C8-06A7-B921-04C1-7F5103149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8354470C-2125-CEC3-94ED-A22051AD0816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sp>
        <p:nvSpPr>
          <p:cNvPr id="4" name="Slide Number Placeholder 33">
            <a:extLst>
              <a:ext uri="{FF2B5EF4-FFF2-40B4-BE49-F238E27FC236}">
                <a16:creationId xmlns:a16="http://schemas.microsoft.com/office/drawing/2014/main" id="{4586C077-C058-7F90-0E04-D6A02A324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26</a:t>
            </a:fld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A049F96-F433-059C-331A-EC6AD3AF9D5D}"/>
              </a:ext>
            </a:extLst>
          </p:cNvPr>
          <p:cNvSpPr txBox="1">
            <a:spLocks/>
          </p:cNvSpPr>
          <p:nvPr/>
        </p:nvSpPr>
        <p:spPr>
          <a:xfrm>
            <a:off x="252000" y="58534"/>
            <a:ext cx="86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/>
                </a:solidFill>
              </a:rPr>
              <a:t>GRAWITA: </a:t>
            </a:r>
            <a:r>
              <a:rPr lang="en-GB" sz="3000" dirty="0" err="1">
                <a:solidFill>
                  <a:schemeClr val="accent1"/>
                </a:solidFill>
              </a:rPr>
              <a:t>VSTbrowse</a:t>
            </a:r>
            <a:r>
              <a:rPr lang="en-GB" sz="3000" dirty="0">
                <a:solidFill>
                  <a:schemeClr val="accent1"/>
                </a:solidFill>
              </a:rPr>
              <a:t> – GW170814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439944-C9E4-0F95-28DA-5F5E0B839463}"/>
              </a:ext>
            </a:extLst>
          </p:cNvPr>
          <p:cNvSpPr txBox="1"/>
          <p:nvPr/>
        </p:nvSpPr>
        <p:spPr>
          <a:xfrm>
            <a:off x="5993230" y="290757"/>
            <a:ext cx="3005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hlinkClick r:id="rId2"/>
              </a:rPr>
              <a:t>grawita.inaf.it/VSTbrowse/GW170814/</a:t>
            </a:r>
            <a:endParaRPr lang="en-IT" sz="1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463A1CB-4C91-F578-485D-9B273C613B52}"/>
              </a:ext>
            </a:extLst>
          </p:cNvPr>
          <p:cNvGrpSpPr/>
          <p:nvPr/>
        </p:nvGrpSpPr>
        <p:grpSpPr>
          <a:xfrm>
            <a:off x="1661579" y="542071"/>
            <a:ext cx="5820843" cy="4340826"/>
            <a:chOff x="172387" y="542071"/>
            <a:chExt cx="5820843" cy="43408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4CE9451-3CF4-5AB7-11DD-7E4CB94EB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52000" y="542071"/>
              <a:ext cx="4814675" cy="4324215"/>
            </a:xfrm>
            <a:prstGeom prst="rect">
              <a:avLst/>
            </a:prstGeom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0A575F60-95E2-709F-2EBA-98AD8674B8AF}"/>
                </a:ext>
              </a:extLst>
            </p:cNvPr>
            <p:cNvSpPr/>
            <p:nvPr/>
          </p:nvSpPr>
          <p:spPr>
            <a:xfrm>
              <a:off x="172387" y="1082071"/>
              <a:ext cx="801973" cy="1286375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A709D9E-2F49-32E6-80E4-E94561E5E2EA}"/>
                </a:ext>
              </a:extLst>
            </p:cNvPr>
            <p:cNvSpPr/>
            <p:nvPr/>
          </p:nvSpPr>
          <p:spPr>
            <a:xfrm>
              <a:off x="5296187" y="3507698"/>
              <a:ext cx="697043" cy="404734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>
                  <a:solidFill>
                    <a:srgbClr val="C00000"/>
                  </a:solidFill>
                </a:rPr>
                <a:t>JS9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081CA07B-4254-A939-E8CB-7CE72F44E54E}"/>
                </a:ext>
              </a:extLst>
            </p:cNvPr>
            <p:cNvSpPr/>
            <p:nvPr/>
          </p:nvSpPr>
          <p:spPr>
            <a:xfrm>
              <a:off x="252000" y="3507698"/>
              <a:ext cx="4894288" cy="1375199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</p:grpSp>
    </p:spTree>
    <p:extLst>
      <p:ext uri="{BB962C8B-B14F-4D97-AF65-F5344CB8AC3E}">
        <p14:creationId xmlns:p14="http://schemas.microsoft.com/office/powerpoint/2010/main" val="2277995876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C819A-D370-B7CF-D880-5DFF83A4B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9A1BCA7D-832C-A74C-CF36-E6097263FEA7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sp>
        <p:nvSpPr>
          <p:cNvPr id="4" name="Slide Number Placeholder 33">
            <a:extLst>
              <a:ext uri="{FF2B5EF4-FFF2-40B4-BE49-F238E27FC236}">
                <a16:creationId xmlns:a16="http://schemas.microsoft.com/office/drawing/2014/main" id="{5538DA43-2978-0B89-361D-194B0E32C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27</a:t>
            </a:fld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54B52E-E16E-D0E9-795A-3C3A715D2259}"/>
              </a:ext>
            </a:extLst>
          </p:cNvPr>
          <p:cNvSpPr txBox="1"/>
          <p:nvPr/>
        </p:nvSpPr>
        <p:spPr>
          <a:xfrm>
            <a:off x="6153462" y="290757"/>
            <a:ext cx="2845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hlinkClick r:id="rId2"/>
              </a:rPr>
              <a:t>grawita.inaf.it/VSTbrowse/G337515/</a:t>
            </a:r>
            <a:endParaRPr lang="en-IT" sz="1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9A4C973-CA20-B2F4-68EF-5001692101DE}"/>
              </a:ext>
            </a:extLst>
          </p:cNvPr>
          <p:cNvSpPr txBox="1">
            <a:spLocks/>
          </p:cNvSpPr>
          <p:nvPr/>
        </p:nvSpPr>
        <p:spPr>
          <a:xfrm>
            <a:off x="252000" y="58534"/>
            <a:ext cx="86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/>
                </a:solidFill>
              </a:rPr>
              <a:t>GRAWITA: </a:t>
            </a:r>
            <a:r>
              <a:rPr lang="en-GB" sz="3000" dirty="0" err="1">
                <a:solidFill>
                  <a:schemeClr val="accent1"/>
                </a:solidFill>
              </a:rPr>
              <a:t>VSTbrowse</a:t>
            </a:r>
            <a:r>
              <a:rPr lang="en-GB" sz="3000" dirty="0">
                <a:solidFill>
                  <a:schemeClr val="accent1"/>
                </a:solidFill>
              </a:rPr>
              <a:t> – G337515</a:t>
            </a:r>
          </a:p>
          <a:p>
            <a:endParaRPr lang="en-GB" sz="16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3000" dirty="0">
                <a:solidFill>
                  <a:schemeClr val="accent1"/>
                </a:solidFill>
              </a:rPr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2DDE89-7361-8AC9-9CAD-2AF17AAED4EF}"/>
              </a:ext>
            </a:extLst>
          </p:cNvPr>
          <p:cNvGrpSpPr/>
          <p:nvPr/>
        </p:nvGrpSpPr>
        <p:grpSpPr>
          <a:xfrm>
            <a:off x="1194049" y="543600"/>
            <a:ext cx="6755903" cy="4259378"/>
            <a:chOff x="251999" y="543600"/>
            <a:chExt cx="6755903" cy="42593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D74E309-6754-3265-A918-162C7B2D1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2000" y="543600"/>
              <a:ext cx="5500521" cy="4259378"/>
            </a:xfrm>
            <a:prstGeom prst="rect">
              <a:avLst/>
            </a:prstGeom>
          </p:spPr>
        </p:pic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A03A05B2-7E47-CADF-DE19-CD4F19E4BD46}"/>
                </a:ext>
              </a:extLst>
            </p:cNvPr>
            <p:cNvSpPr/>
            <p:nvPr/>
          </p:nvSpPr>
          <p:spPr>
            <a:xfrm>
              <a:off x="2458502" y="1229193"/>
              <a:ext cx="3335197" cy="209864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970C0082-05DF-3028-37EE-E503A11F1868}"/>
                </a:ext>
              </a:extLst>
            </p:cNvPr>
            <p:cNvSpPr/>
            <p:nvPr/>
          </p:nvSpPr>
          <p:spPr>
            <a:xfrm>
              <a:off x="5888299" y="1535947"/>
              <a:ext cx="1119603" cy="404734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>
                  <a:solidFill>
                    <a:srgbClr val="C00000"/>
                  </a:solidFill>
                </a:rPr>
                <a:t>amCharts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86944DE-F548-21E6-DD4C-5C6A7560B66D}"/>
                </a:ext>
              </a:extLst>
            </p:cNvPr>
            <p:cNvSpPr/>
            <p:nvPr/>
          </p:nvSpPr>
          <p:spPr>
            <a:xfrm>
              <a:off x="251999" y="3794385"/>
              <a:ext cx="1561811" cy="209864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E03CFE4A-2CEA-5EFC-AA71-855F8130549F}"/>
                </a:ext>
              </a:extLst>
            </p:cNvPr>
            <p:cNvSpPr/>
            <p:nvPr/>
          </p:nvSpPr>
          <p:spPr>
            <a:xfrm>
              <a:off x="473102" y="4084168"/>
              <a:ext cx="1119603" cy="404734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>
                  <a:solidFill>
                    <a:srgbClr val="C00000"/>
                  </a:solidFill>
                </a:rPr>
                <a:t>TOCats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3437223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E6053-489D-A5D9-C6E5-65C7F3AA7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1695BE36-5F70-8B99-3D3B-C1322A607DDF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sp>
        <p:nvSpPr>
          <p:cNvPr id="4" name="Slide Number Placeholder 33">
            <a:extLst>
              <a:ext uri="{FF2B5EF4-FFF2-40B4-BE49-F238E27FC236}">
                <a16:creationId xmlns:a16="http://schemas.microsoft.com/office/drawing/2014/main" id="{C1BB8721-40D3-E1AC-9453-49855655B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28</a:t>
            </a:fld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212866-AF73-5588-411A-699698D6A3E7}"/>
              </a:ext>
            </a:extLst>
          </p:cNvPr>
          <p:cNvSpPr txBox="1"/>
          <p:nvPr/>
        </p:nvSpPr>
        <p:spPr>
          <a:xfrm>
            <a:off x="6153462" y="290757"/>
            <a:ext cx="2845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hlinkClick r:id="rId2"/>
              </a:rPr>
              <a:t>grawita.inaf.it/VSTbrowse/G337515/</a:t>
            </a:r>
            <a:endParaRPr lang="en-IT" sz="1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DBB521-7A85-1345-48C8-945DD244B5DB}"/>
              </a:ext>
            </a:extLst>
          </p:cNvPr>
          <p:cNvSpPr txBox="1">
            <a:spLocks/>
          </p:cNvSpPr>
          <p:nvPr/>
        </p:nvSpPr>
        <p:spPr>
          <a:xfrm>
            <a:off x="252000" y="58534"/>
            <a:ext cx="86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/>
                </a:solidFill>
              </a:rPr>
              <a:t>GRAWITA: </a:t>
            </a:r>
            <a:r>
              <a:rPr lang="en-GB" sz="3000" dirty="0" err="1">
                <a:solidFill>
                  <a:schemeClr val="accent1"/>
                </a:solidFill>
              </a:rPr>
              <a:t>VSTbrowse</a:t>
            </a:r>
            <a:r>
              <a:rPr lang="en-GB" sz="3000" dirty="0">
                <a:solidFill>
                  <a:schemeClr val="accent1"/>
                </a:solidFill>
              </a:rPr>
              <a:t> – G337515</a:t>
            </a:r>
          </a:p>
          <a:p>
            <a:endParaRPr lang="en-GB" sz="16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3000" dirty="0">
                <a:solidFill>
                  <a:schemeClr val="accent1"/>
                </a:solidFill>
              </a:rPr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EEC19B-4AE5-F5DC-1E84-EE991ABFE1E4}"/>
              </a:ext>
            </a:extLst>
          </p:cNvPr>
          <p:cNvGrpSpPr/>
          <p:nvPr/>
        </p:nvGrpSpPr>
        <p:grpSpPr>
          <a:xfrm>
            <a:off x="1142818" y="543600"/>
            <a:ext cx="6858365" cy="4238851"/>
            <a:chOff x="257653" y="543600"/>
            <a:chExt cx="6858365" cy="423885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186D5E2-3DF6-1AAD-458A-AB082AE05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57653" y="543600"/>
              <a:ext cx="6858365" cy="4238851"/>
            </a:xfrm>
            <a:prstGeom prst="rect">
              <a:avLst/>
            </a:prstGeom>
          </p:spPr>
        </p:pic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A1A4A7A-AEE8-F1D7-0F81-CCB4D82121C7}"/>
                </a:ext>
              </a:extLst>
            </p:cNvPr>
            <p:cNvSpPr/>
            <p:nvPr/>
          </p:nvSpPr>
          <p:spPr>
            <a:xfrm>
              <a:off x="2910064" y="1409897"/>
              <a:ext cx="4171564" cy="292308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</p:grpSp>
    </p:spTree>
    <p:extLst>
      <p:ext uri="{BB962C8B-B14F-4D97-AF65-F5344CB8AC3E}">
        <p14:creationId xmlns:p14="http://schemas.microsoft.com/office/powerpoint/2010/main" val="3093841747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EB018-1FF0-1524-6CA0-06146F337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02B4B2BE-A165-4A1B-B1AE-B42225CDFC69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sp>
        <p:nvSpPr>
          <p:cNvPr id="4" name="Slide Number Placeholder 33">
            <a:extLst>
              <a:ext uri="{FF2B5EF4-FFF2-40B4-BE49-F238E27FC236}">
                <a16:creationId xmlns:a16="http://schemas.microsoft.com/office/drawing/2014/main" id="{6A7D7F9B-83EB-AEED-B0BE-A7677F73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29</a:t>
            </a:fld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AA8D79C-2C1E-701B-586E-A142E8F394FB}"/>
              </a:ext>
            </a:extLst>
          </p:cNvPr>
          <p:cNvSpPr txBox="1">
            <a:spLocks/>
          </p:cNvSpPr>
          <p:nvPr/>
        </p:nvSpPr>
        <p:spPr>
          <a:xfrm>
            <a:off x="252000" y="58534"/>
            <a:ext cx="86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/>
                </a:solidFill>
                <a:hlinkClick r:id="rId2"/>
              </a:rPr>
              <a:t>JS9</a:t>
            </a:r>
            <a:r>
              <a:rPr lang="en-GB" sz="3000" dirty="0">
                <a:solidFill>
                  <a:schemeClr val="accent1"/>
                </a:solidFill>
              </a:rPr>
              <a:t> – web-based DS9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D54DF5-9E51-315A-348B-7A7E74E56452}"/>
              </a:ext>
            </a:extLst>
          </p:cNvPr>
          <p:cNvSpPr txBox="1"/>
          <p:nvPr/>
        </p:nvSpPr>
        <p:spPr>
          <a:xfrm>
            <a:off x="753976" y="1546172"/>
            <a:ext cx="2154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hlinkClick r:id="rId3"/>
              </a:rPr>
              <a:t>cats.oas.inaf.it/js9/</a:t>
            </a:r>
            <a:endParaRPr lang="en-GB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DBF020-24F4-0DD6-3312-19FC998FD75D}"/>
              </a:ext>
            </a:extLst>
          </p:cNvPr>
          <p:cNvSpPr txBox="1"/>
          <p:nvPr/>
        </p:nvSpPr>
        <p:spPr>
          <a:xfrm>
            <a:off x="355319" y="1176840"/>
            <a:ext cx="2952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A custom implementation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786FE8-A04F-5FF6-57BD-7A177114DC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721544" y="61785"/>
            <a:ext cx="5164868" cy="48005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B5626E-47F5-4A84-934E-A129CBF951CB}"/>
              </a:ext>
            </a:extLst>
          </p:cNvPr>
          <p:cNvSpPr txBox="1"/>
          <p:nvPr/>
        </p:nvSpPr>
        <p:spPr>
          <a:xfrm>
            <a:off x="251999" y="2471841"/>
            <a:ext cx="3247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hlinkClick r:id="rId5"/>
              </a:rPr>
              <a:t>cats.oas.inaf.it/js9/?file=Images/SHS_cutout-hips_9deg.fits</a:t>
            </a:r>
            <a:r>
              <a:rPr lang="en-GB" sz="1600" dirty="0"/>
              <a:t> </a:t>
            </a:r>
            <a:endParaRPr lang="en-IT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B2C261-0DA6-B6E3-89A1-2A96392AB09B}"/>
              </a:ext>
            </a:extLst>
          </p:cNvPr>
          <p:cNvSpPr txBox="1"/>
          <p:nvPr/>
        </p:nvSpPr>
        <p:spPr>
          <a:xfrm>
            <a:off x="355319" y="2102509"/>
            <a:ext cx="2952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Direct server image link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0DEAD67-3AB4-FAEE-9E44-0D7B080CE38D}"/>
              </a:ext>
            </a:extLst>
          </p:cNvPr>
          <p:cNvSpPr/>
          <p:nvPr/>
        </p:nvSpPr>
        <p:spPr>
          <a:xfrm>
            <a:off x="7112834" y="768210"/>
            <a:ext cx="1773578" cy="369333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639DCDD-F68F-13BD-BDBF-3D3E42DA8D32}"/>
              </a:ext>
            </a:extLst>
          </p:cNvPr>
          <p:cNvSpPr/>
          <p:nvPr/>
        </p:nvSpPr>
        <p:spPr>
          <a:xfrm>
            <a:off x="3802505" y="318595"/>
            <a:ext cx="4367133" cy="43173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9801A1-7A91-8D8A-C022-5B05EA556D57}"/>
              </a:ext>
            </a:extLst>
          </p:cNvPr>
          <p:cNvSpPr txBox="1"/>
          <p:nvPr/>
        </p:nvSpPr>
        <p:spPr>
          <a:xfrm>
            <a:off x="2510474" y="539317"/>
            <a:ext cx="988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70C0"/>
                </a:solidFill>
              </a:rPr>
              <a:t>js9.si.edu</a:t>
            </a:r>
          </a:p>
        </p:txBody>
      </p:sp>
    </p:spTree>
    <p:extLst>
      <p:ext uri="{BB962C8B-B14F-4D97-AF65-F5344CB8AC3E}">
        <p14:creationId xmlns:p14="http://schemas.microsoft.com/office/powerpoint/2010/main" val="247992297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F9876-E022-85E7-56E8-A3C065EA6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972AA3F8-8FAC-366D-7AAA-2BC21290B5DB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sp>
        <p:nvSpPr>
          <p:cNvPr id="4" name="Slide Number Placeholder 33">
            <a:extLst>
              <a:ext uri="{FF2B5EF4-FFF2-40B4-BE49-F238E27FC236}">
                <a16:creationId xmlns:a16="http://schemas.microsoft.com/office/drawing/2014/main" id="{51CFAA1B-8E85-A9D2-C8F9-D1D436E21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3</a:t>
            </a:fld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C69FD52-1930-AB82-C604-F171F08EDEC3}"/>
              </a:ext>
            </a:extLst>
          </p:cNvPr>
          <p:cNvSpPr txBox="1">
            <a:spLocks/>
          </p:cNvSpPr>
          <p:nvPr/>
        </p:nvSpPr>
        <p:spPr>
          <a:xfrm>
            <a:off x="1356102" y="58534"/>
            <a:ext cx="7535898" cy="54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/>
                </a:solidFill>
                <a:hlinkClick r:id="rId3"/>
              </a:rPr>
              <a:t>CARTA</a:t>
            </a:r>
            <a:r>
              <a:rPr lang="en-GB" sz="3000" dirty="0">
                <a:solidFill>
                  <a:schemeClr val="accent1"/>
                </a:solidFill>
              </a:rPr>
              <a:t> as a reference case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60168D-4BA6-6BAB-2F09-94FF0241D83F}"/>
              </a:ext>
            </a:extLst>
          </p:cNvPr>
          <p:cNvSpPr txBox="1"/>
          <p:nvPr/>
        </p:nvSpPr>
        <p:spPr>
          <a:xfrm>
            <a:off x="1376235" y="519543"/>
            <a:ext cx="3168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solidFill>
                  <a:srgbClr val="0070C0"/>
                </a:solidFill>
              </a:rPr>
              <a:t>Cube Analysis and Rendering Tool for Astronomy</a:t>
            </a:r>
            <a:endParaRPr lang="en-IT" sz="1200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F0855E-9B3B-CA39-0FCE-E4CB4CFF795B}"/>
              </a:ext>
            </a:extLst>
          </p:cNvPr>
          <p:cNvSpPr txBox="1"/>
          <p:nvPr/>
        </p:nvSpPr>
        <p:spPr>
          <a:xfrm>
            <a:off x="183667" y="979360"/>
            <a:ext cx="8308721" cy="1028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400" dirty="0"/>
              <a:t>Image visualization and analysis tool designed for </a:t>
            </a:r>
            <a:r>
              <a:rPr lang="en-GB" sz="1400" dirty="0">
                <a:solidFill>
                  <a:srgbClr val="0070C0"/>
                </a:solidFill>
              </a:rPr>
              <a:t>ALMA</a:t>
            </a:r>
            <a:r>
              <a:rPr lang="en-GB" sz="1400" dirty="0"/>
              <a:t>, </a:t>
            </a:r>
            <a:r>
              <a:rPr lang="en-GB" sz="1400" dirty="0">
                <a:solidFill>
                  <a:srgbClr val="0070C0"/>
                </a:solidFill>
              </a:rPr>
              <a:t>VLA</a:t>
            </a:r>
            <a:r>
              <a:rPr lang="en-GB" sz="1400" dirty="0"/>
              <a:t>, </a:t>
            </a:r>
            <a:r>
              <a:rPr lang="en-GB" sz="1400" dirty="0" err="1">
                <a:solidFill>
                  <a:srgbClr val="0070C0"/>
                </a:solidFill>
              </a:rPr>
              <a:t>MeerKAT</a:t>
            </a:r>
            <a:r>
              <a:rPr lang="en-GB" sz="1400" dirty="0"/>
              <a:t> and </a:t>
            </a:r>
            <a:r>
              <a:rPr lang="en-GB" sz="1400" dirty="0">
                <a:solidFill>
                  <a:srgbClr val="0070C0"/>
                </a:solidFill>
              </a:rPr>
              <a:t>ASKAP</a:t>
            </a:r>
            <a:r>
              <a:rPr lang="en-GB" sz="1400" dirty="0"/>
              <a:t> as well as </a:t>
            </a:r>
            <a:r>
              <a:rPr lang="en-GB" sz="1400" dirty="0">
                <a:solidFill>
                  <a:srgbClr val="0070C0"/>
                </a:solidFill>
              </a:rPr>
              <a:t>SKA</a:t>
            </a:r>
            <a:endParaRPr lang="en-GB" sz="1400" dirty="0"/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400" dirty="0"/>
              <a:t>CARTA uses a </a:t>
            </a:r>
            <a:r>
              <a:rPr lang="en-GB" sz="1400" dirty="0">
                <a:solidFill>
                  <a:srgbClr val="0070C0"/>
                </a:solidFill>
              </a:rPr>
              <a:t>client-server architecture</a:t>
            </a:r>
            <a:r>
              <a:rPr lang="en-GB" sz="1400" dirty="0"/>
              <a:t> suitable for visualizing images with large file sizes (GB to TB)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400" dirty="0"/>
              <a:t>CARTA is mainly built in </a:t>
            </a:r>
            <a:r>
              <a:rPr lang="en-GB" sz="1400" dirty="0">
                <a:solidFill>
                  <a:srgbClr val="0070C0"/>
                </a:solidFill>
              </a:rPr>
              <a:t>C++</a:t>
            </a:r>
            <a:r>
              <a:rPr lang="en-GB" sz="1400" dirty="0"/>
              <a:t>, </a:t>
            </a:r>
            <a:r>
              <a:rPr lang="en-GB" sz="1400" dirty="0">
                <a:solidFill>
                  <a:srgbClr val="0070C0"/>
                </a:solidFill>
              </a:rPr>
              <a:t>TypeScript</a:t>
            </a:r>
            <a:r>
              <a:rPr lang="en-GB" sz="1400" dirty="0"/>
              <a:t>, and </a:t>
            </a:r>
            <a:r>
              <a:rPr lang="en-GB" sz="1400" dirty="0">
                <a:solidFill>
                  <a:srgbClr val="0070C0"/>
                </a:solidFill>
              </a:rPr>
              <a:t>JavaScript</a:t>
            </a:r>
            <a:r>
              <a:rPr lang="en-GB" sz="1400" dirty="0"/>
              <a:t> and </a:t>
            </a:r>
            <a:r>
              <a:rPr lang="en-GB" sz="1400" dirty="0">
                <a:solidFill>
                  <a:srgbClr val="0070C0"/>
                </a:solidFill>
              </a:rPr>
              <a:t>various third-party libraries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488936-D33E-462B-8F7F-946F04624463}"/>
              </a:ext>
            </a:extLst>
          </p:cNvPr>
          <p:cNvSpPr txBox="1"/>
          <p:nvPr/>
        </p:nvSpPr>
        <p:spPr>
          <a:xfrm>
            <a:off x="6478507" y="519543"/>
            <a:ext cx="2470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hlinkClick r:id="rId4"/>
              </a:rPr>
              <a:t>https://</a:t>
            </a:r>
            <a:r>
              <a:rPr lang="en-GB" sz="1200" dirty="0" err="1">
                <a:hlinkClick r:id="rId4"/>
              </a:rPr>
              <a:t>carta.readthedocs.io</a:t>
            </a:r>
            <a:r>
              <a:rPr lang="en-GB" sz="1200" dirty="0">
                <a:hlinkClick r:id="rId4"/>
              </a:rPr>
              <a:t>/</a:t>
            </a:r>
            <a:r>
              <a:rPr lang="en-GB" sz="1200" dirty="0" err="1">
                <a:hlinkClick r:id="rId4"/>
              </a:rPr>
              <a:t>en</a:t>
            </a:r>
            <a:r>
              <a:rPr lang="en-GB" sz="1200" dirty="0">
                <a:hlinkClick r:id="rId4"/>
              </a:rPr>
              <a:t>/4.1/</a:t>
            </a:r>
            <a:endParaRPr lang="en-IT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A4170F-1D46-A65A-9EED-7AB8973484B5}"/>
              </a:ext>
            </a:extLst>
          </p:cNvPr>
          <p:cNvSpPr txBox="1"/>
          <p:nvPr/>
        </p:nvSpPr>
        <p:spPr>
          <a:xfrm>
            <a:off x="203200" y="2465499"/>
            <a:ext cx="3392985" cy="1674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Note:</a:t>
            </a:r>
          </a:p>
          <a:p>
            <a:r>
              <a:rPr lang="en-GB" sz="1400" dirty="0"/>
              <a:t>CARTA is fundamentally a </a:t>
            </a:r>
            <a:r>
              <a:rPr lang="en-GB" sz="1400" b="1" dirty="0">
                <a:solidFill>
                  <a:srgbClr val="0070C0"/>
                </a:solidFill>
              </a:rPr>
              <a:t>web application</a:t>
            </a:r>
            <a:endParaRPr lang="en-GB" sz="1400" dirty="0"/>
          </a:p>
          <a:p>
            <a:r>
              <a:rPr lang="en-GB" sz="1400" dirty="0"/>
              <a:t>with </a:t>
            </a:r>
            <a:r>
              <a:rPr lang="en-GB" sz="1400" dirty="0">
                <a:solidFill>
                  <a:srgbClr val="0070C0"/>
                </a:solidFill>
              </a:rPr>
              <a:t>three</a:t>
            </a:r>
            <a:r>
              <a:rPr lang="en-GB" sz="1400" dirty="0"/>
              <a:t> main components: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rgbClr val="C00000"/>
                </a:solidFill>
              </a:rPr>
              <a:t>carta_backend</a:t>
            </a:r>
            <a:endParaRPr lang="en-GB" sz="1400" dirty="0">
              <a:solidFill>
                <a:srgbClr val="C00000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rgbClr val="C00000"/>
                </a:solidFill>
              </a:rPr>
              <a:t>carta_frontend</a:t>
            </a:r>
            <a:endParaRPr lang="en-GB" sz="1400" dirty="0">
              <a:solidFill>
                <a:srgbClr val="C00000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C00000"/>
                </a:solidFill>
              </a:rPr>
              <a:t>carta-controller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11F50C-9776-1955-8A59-2E788F0D2239}"/>
              </a:ext>
            </a:extLst>
          </p:cNvPr>
          <p:cNvGrpSpPr/>
          <p:nvPr/>
        </p:nvGrpSpPr>
        <p:grpSpPr>
          <a:xfrm>
            <a:off x="3592491" y="1996052"/>
            <a:ext cx="5043567" cy="2368550"/>
            <a:chOff x="3592491" y="1996052"/>
            <a:chExt cx="5043567" cy="236855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B5AC530D-A0B2-D319-B53E-80574CAADF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491" y="1996052"/>
              <a:ext cx="5043567" cy="236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BB63F6D-3CE2-246D-FE72-33C336993A9B}"/>
                </a:ext>
              </a:extLst>
            </p:cNvPr>
            <p:cNvSpPr txBox="1"/>
            <p:nvPr/>
          </p:nvSpPr>
          <p:spPr>
            <a:xfrm>
              <a:off x="6755920" y="2079369"/>
              <a:ext cx="18801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T" sz="1400" dirty="0">
                  <a:solidFill>
                    <a:srgbClr val="C00000"/>
                  </a:solidFill>
                </a:rPr>
                <a:t>NodeJS – µWebSocket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1261AB-4C17-EA0C-76E7-081C0F093858}"/>
                </a:ext>
              </a:extLst>
            </p:cNvPr>
            <p:cNvSpPr txBox="1"/>
            <p:nvPr/>
          </p:nvSpPr>
          <p:spPr>
            <a:xfrm>
              <a:off x="3663297" y="2909375"/>
              <a:ext cx="16050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T" sz="1400" dirty="0">
                  <a:solidFill>
                    <a:srgbClr val="C00000"/>
                  </a:solidFill>
                </a:rPr>
                <a:t>JavaScript – WebGL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193F1A-7017-F2A0-427A-C993E22CB41C}"/>
                </a:ext>
              </a:extLst>
            </p:cNvPr>
            <p:cNvSpPr txBox="1"/>
            <p:nvPr/>
          </p:nvSpPr>
          <p:spPr>
            <a:xfrm>
              <a:off x="7204490" y="2909375"/>
              <a:ext cx="13550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T" sz="1400" dirty="0">
                  <a:solidFill>
                    <a:srgbClr val="C00000"/>
                  </a:solidFill>
                </a:rPr>
                <a:t>c++ – MongoDB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AEE4751-7547-8444-2104-2C48A0A0D101}"/>
              </a:ext>
            </a:extLst>
          </p:cNvPr>
          <p:cNvSpPr txBox="1"/>
          <p:nvPr/>
        </p:nvSpPr>
        <p:spPr>
          <a:xfrm>
            <a:off x="2552221" y="4517135"/>
            <a:ext cx="3296125" cy="27699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The source code of CARTA is available on </a:t>
            </a:r>
            <a:r>
              <a:rPr lang="en-GB" sz="1200" dirty="0">
                <a:hlinkClick r:id="rId6"/>
              </a:rPr>
              <a:t>GitHub</a:t>
            </a:r>
            <a:r>
              <a:rPr lang="en-GB" sz="1200" dirty="0"/>
              <a:t>.</a:t>
            </a:r>
            <a:endParaRPr lang="en-IT" sz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1785593-F10B-D8B3-3FAF-9E52BBD53D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000" y="61928"/>
            <a:ext cx="812204" cy="95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067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3DE28-D4A3-898E-2391-EAD7ABECD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B29C26CE-83BB-3660-F9C1-C1C753052B0E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sp>
        <p:nvSpPr>
          <p:cNvPr id="4" name="Slide Number Placeholder 33">
            <a:extLst>
              <a:ext uri="{FF2B5EF4-FFF2-40B4-BE49-F238E27FC236}">
                <a16:creationId xmlns:a16="http://schemas.microsoft.com/office/drawing/2014/main" id="{5E0E5F91-6E01-281E-5BBE-693AF5D4F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30</a:t>
            </a:fld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B1E3DF4-9509-05BF-8B5E-C6F715340D0E}"/>
              </a:ext>
            </a:extLst>
          </p:cNvPr>
          <p:cNvSpPr txBox="1">
            <a:spLocks/>
          </p:cNvSpPr>
          <p:nvPr/>
        </p:nvSpPr>
        <p:spPr>
          <a:xfrm>
            <a:off x="252000" y="58534"/>
            <a:ext cx="86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/>
                </a:solidFill>
                <a:hlinkClick r:id="rId2"/>
              </a:rPr>
              <a:t>JS9</a:t>
            </a:r>
            <a:r>
              <a:rPr lang="en-GB" sz="3000" dirty="0">
                <a:solidFill>
                  <a:schemeClr val="accent1"/>
                </a:solidFill>
              </a:rPr>
              <a:t> – web-based DS9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B482E9-3A10-F408-4BF5-9E0A8241AB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21544" y="54290"/>
            <a:ext cx="5164868" cy="4800595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D6DB950-3D41-48BA-A8E1-6C693E4EC63C}"/>
              </a:ext>
            </a:extLst>
          </p:cNvPr>
          <p:cNvSpPr/>
          <p:nvPr/>
        </p:nvSpPr>
        <p:spPr>
          <a:xfrm>
            <a:off x="7112834" y="768210"/>
            <a:ext cx="1773578" cy="369333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F52F10-3406-7CBC-FF47-1822F63D0460}"/>
              </a:ext>
            </a:extLst>
          </p:cNvPr>
          <p:cNvSpPr txBox="1"/>
          <p:nvPr/>
        </p:nvSpPr>
        <p:spPr>
          <a:xfrm>
            <a:off x="753976" y="1546172"/>
            <a:ext cx="2154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hlinkClick r:id="rId4"/>
              </a:rPr>
              <a:t>cats.oas.inaf.it/js9/</a:t>
            </a:r>
            <a:endParaRPr lang="en-GB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804EB7-9738-8CDF-BE1E-200D1B071710}"/>
              </a:ext>
            </a:extLst>
          </p:cNvPr>
          <p:cNvSpPr txBox="1"/>
          <p:nvPr/>
        </p:nvSpPr>
        <p:spPr>
          <a:xfrm>
            <a:off x="355319" y="1176840"/>
            <a:ext cx="2952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A custom implementation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82E98F-355C-A8AA-5E09-1D95BA24F4FB}"/>
              </a:ext>
            </a:extLst>
          </p:cNvPr>
          <p:cNvSpPr txBox="1"/>
          <p:nvPr/>
        </p:nvSpPr>
        <p:spPr>
          <a:xfrm>
            <a:off x="251999" y="2471841"/>
            <a:ext cx="3247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hlinkClick r:id="rId5"/>
              </a:rPr>
              <a:t>cats.oas.inaf.it/js9/?file=Images/SHS_cutout-hips_9deg.fits</a:t>
            </a:r>
            <a:r>
              <a:rPr lang="en-GB" sz="1600" dirty="0"/>
              <a:t> </a:t>
            </a:r>
            <a:endParaRPr lang="en-IT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769270-79E2-429B-DD65-6E87290AE2D7}"/>
              </a:ext>
            </a:extLst>
          </p:cNvPr>
          <p:cNvSpPr txBox="1"/>
          <p:nvPr/>
        </p:nvSpPr>
        <p:spPr>
          <a:xfrm>
            <a:off x="355319" y="2102509"/>
            <a:ext cx="2952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Direct server image link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2BA4F0-CFD7-A1C0-2A59-B06C8C148646}"/>
              </a:ext>
            </a:extLst>
          </p:cNvPr>
          <p:cNvSpPr txBox="1"/>
          <p:nvPr/>
        </p:nvSpPr>
        <p:spPr>
          <a:xfrm>
            <a:off x="2510474" y="539317"/>
            <a:ext cx="988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70C0"/>
                </a:solidFill>
              </a:rPr>
              <a:t>js9.si.edu</a:t>
            </a:r>
          </a:p>
        </p:txBody>
      </p:sp>
    </p:spTree>
    <p:extLst>
      <p:ext uri="{BB962C8B-B14F-4D97-AF65-F5344CB8AC3E}">
        <p14:creationId xmlns:p14="http://schemas.microsoft.com/office/powerpoint/2010/main" val="4017512024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641D2-38FB-9BCC-3B7A-EB5B6FBD8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C65D5FB5-4EEF-6152-3B84-8BE6C1291A4A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sp>
        <p:nvSpPr>
          <p:cNvPr id="4" name="Slide Number Placeholder 33">
            <a:extLst>
              <a:ext uri="{FF2B5EF4-FFF2-40B4-BE49-F238E27FC236}">
                <a16:creationId xmlns:a16="http://schemas.microsoft.com/office/drawing/2014/main" id="{6EE197B2-BF71-2868-FBE1-7C3E23EB0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31</a:t>
            </a:fld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407B66-0D07-5A05-4C16-24AE0DC63925}"/>
              </a:ext>
            </a:extLst>
          </p:cNvPr>
          <p:cNvSpPr txBox="1">
            <a:spLocks/>
          </p:cNvSpPr>
          <p:nvPr/>
        </p:nvSpPr>
        <p:spPr>
          <a:xfrm>
            <a:off x="252000" y="58534"/>
            <a:ext cx="86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/>
                </a:solidFill>
                <a:hlinkClick r:id="rId2"/>
              </a:rPr>
              <a:t>JS9</a:t>
            </a:r>
            <a:r>
              <a:rPr lang="en-GB" sz="3000" dirty="0">
                <a:solidFill>
                  <a:schemeClr val="accent1"/>
                </a:solidFill>
              </a:rPr>
              <a:t> – web-based DS9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ED5BFA-2686-79D2-D89B-6F12C1FCF5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21544" y="61785"/>
            <a:ext cx="5164868" cy="4800595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9306A55-E0F0-CA73-A4AE-334804ACE442}"/>
              </a:ext>
            </a:extLst>
          </p:cNvPr>
          <p:cNvSpPr/>
          <p:nvPr/>
        </p:nvSpPr>
        <p:spPr>
          <a:xfrm>
            <a:off x="7112834" y="769649"/>
            <a:ext cx="1773578" cy="369333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F44AC9-DD42-449E-E2C3-9F3105D96467}"/>
              </a:ext>
            </a:extLst>
          </p:cNvPr>
          <p:cNvSpPr txBox="1"/>
          <p:nvPr/>
        </p:nvSpPr>
        <p:spPr>
          <a:xfrm>
            <a:off x="753976" y="1546172"/>
            <a:ext cx="2154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hlinkClick r:id="rId4"/>
              </a:rPr>
              <a:t>cats.oas.inaf.it/js9/</a:t>
            </a:r>
            <a:endParaRPr lang="en-GB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68FF77-C093-E848-7E9E-E868DE1FCC46}"/>
              </a:ext>
            </a:extLst>
          </p:cNvPr>
          <p:cNvSpPr txBox="1"/>
          <p:nvPr/>
        </p:nvSpPr>
        <p:spPr>
          <a:xfrm>
            <a:off x="355319" y="1176840"/>
            <a:ext cx="2952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A custom implementation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08CCB8-63AA-6B5D-D21F-D6F853E38757}"/>
              </a:ext>
            </a:extLst>
          </p:cNvPr>
          <p:cNvSpPr txBox="1"/>
          <p:nvPr/>
        </p:nvSpPr>
        <p:spPr>
          <a:xfrm>
            <a:off x="251999" y="2471841"/>
            <a:ext cx="3247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hlinkClick r:id="rId5"/>
              </a:rPr>
              <a:t>cats.oas.inaf.it/js9/?file=Images/SHS_cutout-hips_9deg.fits</a:t>
            </a:r>
            <a:r>
              <a:rPr lang="en-GB" sz="1600" dirty="0"/>
              <a:t> </a:t>
            </a:r>
            <a:endParaRPr lang="en-IT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492497-8BFD-5947-49A0-A56654A316D9}"/>
              </a:ext>
            </a:extLst>
          </p:cNvPr>
          <p:cNvSpPr txBox="1"/>
          <p:nvPr/>
        </p:nvSpPr>
        <p:spPr>
          <a:xfrm>
            <a:off x="355319" y="2102509"/>
            <a:ext cx="2952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Direct server image link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0F25EA-1817-FFFC-28A8-8788B3012887}"/>
              </a:ext>
            </a:extLst>
          </p:cNvPr>
          <p:cNvSpPr txBox="1"/>
          <p:nvPr/>
        </p:nvSpPr>
        <p:spPr>
          <a:xfrm>
            <a:off x="2510474" y="539317"/>
            <a:ext cx="988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70C0"/>
                </a:solidFill>
              </a:rPr>
              <a:t>js9.si.edu</a:t>
            </a:r>
          </a:p>
        </p:txBody>
      </p:sp>
    </p:spTree>
    <p:extLst>
      <p:ext uri="{BB962C8B-B14F-4D97-AF65-F5344CB8AC3E}">
        <p14:creationId xmlns:p14="http://schemas.microsoft.com/office/powerpoint/2010/main" val="1428679545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5AE8D-6E47-B408-1D11-1C72255A0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6137DA59-C334-24D0-EE49-6261C850DDF9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sp>
        <p:nvSpPr>
          <p:cNvPr id="4" name="Slide Number Placeholder 33">
            <a:extLst>
              <a:ext uri="{FF2B5EF4-FFF2-40B4-BE49-F238E27FC236}">
                <a16:creationId xmlns:a16="http://schemas.microsoft.com/office/drawing/2014/main" id="{33358707-02B6-6F36-5AE7-FA9E38A19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32</a:t>
            </a:fld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3086145-6A2A-666A-D6A8-EBF4B6BD72D4}"/>
              </a:ext>
            </a:extLst>
          </p:cNvPr>
          <p:cNvSpPr txBox="1">
            <a:spLocks/>
          </p:cNvSpPr>
          <p:nvPr/>
        </p:nvSpPr>
        <p:spPr>
          <a:xfrm>
            <a:off x="252000" y="58534"/>
            <a:ext cx="86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/>
                </a:solidFill>
              </a:rPr>
              <a:t>Discussion items for this meeting (part.)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7D8126-0423-7807-22BD-34753E3172E4}"/>
              </a:ext>
            </a:extLst>
          </p:cNvPr>
          <p:cNvSpPr txBox="1">
            <a:spLocks/>
          </p:cNvSpPr>
          <p:nvPr/>
        </p:nvSpPr>
        <p:spPr>
          <a:xfrm>
            <a:off x="612000" y="720000"/>
            <a:ext cx="8010478" cy="21010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265113"/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Development of web tools (JS libs, </a:t>
            </a:r>
            <a:r>
              <a:rPr lang="en-GB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node.js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WebGL, …)</a:t>
            </a:r>
          </a:p>
          <a:p>
            <a:pPr marL="271463" indent="-265113"/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Development of </a:t>
            </a:r>
            <a:r>
              <a:rPr lang="en-GB" sz="1800" i="1" dirty="0">
                <a:solidFill>
                  <a:srgbClr val="0070C0"/>
                </a:solidFill>
              </a:rPr>
              <a:t>Instrument agnostic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libraries / pipelines</a:t>
            </a:r>
          </a:p>
          <a:p>
            <a:pPr marL="271463" indent="-265113"/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Co-existence of relational and No-SQL DBs</a:t>
            </a:r>
          </a:p>
          <a:p>
            <a:pPr marL="271463" indent="-265113"/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Move the code, not the data (</a:t>
            </a:r>
            <a:r>
              <a:rPr lang="en-GB" sz="1800" dirty="0">
                <a:solidFill>
                  <a:srgbClr val="0070C0"/>
                </a:solidFill>
              </a:rPr>
              <a:t>products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ok)</a:t>
            </a:r>
          </a:p>
          <a:p>
            <a:pPr marL="271463" indent="-265113"/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it Python good for all? It is the present, and the future?</a:t>
            </a:r>
          </a:p>
          <a:p>
            <a:pPr marL="271463" indent="-265113"/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Semantic queries ⟹ AI for astronomy?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ADC69E-A2CC-86BA-8F4F-6C40DD775C1C}"/>
              </a:ext>
            </a:extLst>
          </p:cNvPr>
          <p:cNvSpPr txBox="1"/>
          <p:nvPr/>
        </p:nvSpPr>
        <p:spPr>
          <a:xfrm>
            <a:off x="628648" y="3347965"/>
            <a:ext cx="8081719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750"/>
              </a:spcBef>
            </a:pPr>
            <a:r>
              <a:rPr lang="en-GB" sz="2000" dirty="0">
                <a:solidFill>
                  <a:srgbClr val="C00000"/>
                </a:solidFill>
              </a:rPr>
              <a:t>Projects</a:t>
            </a:r>
            <a:r>
              <a:rPr lang="en-GB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GB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GB" sz="2000" dirty="0">
                <a:solidFill>
                  <a:srgbClr val="C00000"/>
                </a:solidFill>
              </a:rPr>
              <a:t>Facilities</a:t>
            </a:r>
            <a:r>
              <a:rPr lang="en-GB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drive (custom) SW development strategies, but: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3D411D-A0F5-B4F3-A937-79375DAF036A}"/>
              </a:ext>
            </a:extLst>
          </p:cNvPr>
          <p:cNvSpPr txBox="1"/>
          <p:nvPr/>
        </p:nvSpPr>
        <p:spPr>
          <a:xfrm>
            <a:off x="612001" y="3791556"/>
            <a:ext cx="8098366" cy="942822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71463" lvl="0" indent="-271463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Does (or shall) INAF have the </a:t>
            </a:r>
            <a:r>
              <a:rPr lang="en-GB" dirty="0">
                <a:solidFill>
                  <a:srgbClr val="0070C0"/>
                </a:solidFill>
              </a:rPr>
              <a:t>resources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/ </a:t>
            </a:r>
            <a:r>
              <a:rPr lang="en-GB" dirty="0">
                <a:solidFill>
                  <a:srgbClr val="0070C0"/>
                </a:solidFill>
              </a:rPr>
              <a:t>capabilities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 invest in SW development / homogenization?</a:t>
            </a:r>
          </a:p>
          <a:p>
            <a:pPr marL="271463" lvl="0" indent="-271463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INAF attractive for </a:t>
            </a:r>
            <a:r>
              <a:rPr lang="en-GB" dirty="0">
                <a:solidFill>
                  <a:srgbClr val="0070C0"/>
                </a:solidFill>
              </a:rPr>
              <a:t>SW engineers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55213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E3FE9-DCB8-D7DE-97BD-44F989523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08BB7D92-09B5-3054-3728-055C833947C2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sp>
        <p:nvSpPr>
          <p:cNvPr id="4" name="Slide Number Placeholder 33">
            <a:extLst>
              <a:ext uri="{FF2B5EF4-FFF2-40B4-BE49-F238E27FC236}">
                <a16:creationId xmlns:a16="http://schemas.microsoft.com/office/drawing/2014/main" id="{74D06CED-31DF-F99F-788D-A14235B5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33</a:t>
            </a:fld>
            <a:endParaRPr lang="en-IT" dirty="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E25239-5C97-72C1-F26F-11DF1877B643}"/>
              </a:ext>
            </a:extLst>
          </p:cNvPr>
          <p:cNvGrpSpPr/>
          <p:nvPr/>
        </p:nvGrpSpPr>
        <p:grpSpPr>
          <a:xfrm>
            <a:off x="3116441" y="801710"/>
            <a:ext cx="2911118" cy="2856201"/>
            <a:chOff x="2534385" y="801710"/>
            <a:chExt cx="2911118" cy="285620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B18C841-2030-F3B6-9DDC-79B13330E14F}"/>
                </a:ext>
              </a:extLst>
            </p:cNvPr>
            <p:cNvSpPr txBox="1"/>
            <p:nvPr/>
          </p:nvSpPr>
          <p:spPr>
            <a:xfrm>
              <a:off x="2573016" y="3134691"/>
              <a:ext cx="28338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hlinkClick r:id="rId2"/>
                </a:rPr>
                <a:t>cats.oas.inaf.it/js9</a:t>
              </a:r>
              <a:endParaRPr lang="en-GB" sz="28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3A64082-4791-63B0-A25E-EE7BB8CB9A67}"/>
                </a:ext>
              </a:extLst>
            </p:cNvPr>
            <p:cNvSpPr/>
            <p:nvPr/>
          </p:nvSpPr>
          <p:spPr>
            <a:xfrm>
              <a:off x="2534385" y="801710"/>
              <a:ext cx="2911118" cy="523220"/>
            </a:xfrm>
            <a:prstGeom prst="rect">
              <a:avLst/>
            </a:prstGeom>
            <a:ln w="12700">
              <a:noFill/>
              <a:prstDash val="sysDot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2800" dirty="0">
                  <a:cs typeface="Arial" panose="020B0604020202020204" pitchFamily="34" charset="0"/>
                  <a:hlinkClick r:id="rId3"/>
                </a:rPr>
                <a:t>rem.oas.inaf.it/DB</a:t>
              </a:r>
              <a:endParaRPr lang="it-IT" sz="28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9E0E75-7D19-EC7D-E056-00254C6276AB}"/>
                </a:ext>
              </a:extLst>
            </p:cNvPr>
            <p:cNvSpPr/>
            <p:nvPr/>
          </p:nvSpPr>
          <p:spPr>
            <a:xfrm>
              <a:off x="2547209" y="1968200"/>
              <a:ext cx="2885470" cy="523220"/>
            </a:xfrm>
            <a:prstGeom prst="rect">
              <a:avLst/>
            </a:prstGeom>
            <a:ln w="12700">
              <a:noFill/>
              <a:prstDash val="sysDot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2800" dirty="0">
                  <a:cs typeface="Arial" panose="020B0604020202020204" pitchFamily="34" charset="0"/>
                  <a:hlinkClick r:id="rId4"/>
                </a:rPr>
                <a:t>catsweb.oas.inaf.it</a:t>
              </a:r>
              <a:endParaRPr lang="it-IT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43477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67F75-7555-BFBD-83AB-DB06268E0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253A4772-81B6-7FF3-576A-F9DB33CE7D6D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sp>
        <p:nvSpPr>
          <p:cNvPr id="4" name="Slide Number Placeholder 33">
            <a:extLst>
              <a:ext uri="{FF2B5EF4-FFF2-40B4-BE49-F238E27FC236}">
                <a16:creationId xmlns:a16="http://schemas.microsoft.com/office/drawing/2014/main" id="{C69AF1FE-9F8D-EE72-1D4A-37532D98C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4</a:t>
            </a:fld>
            <a:endParaRPr lang="en-IT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29F70C-5B09-EE24-9B1C-FB917D0277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7832" y="671328"/>
            <a:ext cx="7508336" cy="417517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B519566-F3A2-C809-E308-59F878D6D23C}"/>
              </a:ext>
            </a:extLst>
          </p:cNvPr>
          <p:cNvSpPr txBox="1">
            <a:spLocks/>
          </p:cNvSpPr>
          <p:nvPr/>
        </p:nvSpPr>
        <p:spPr>
          <a:xfrm>
            <a:off x="252000" y="58534"/>
            <a:ext cx="86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/>
                </a:solidFill>
              </a:rPr>
              <a:t>CARTA web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EDA0E0-F6B6-2BE5-C729-2E0E3F51135C}"/>
              </a:ext>
            </a:extLst>
          </p:cNvPr>
          <p:cNvSpPr txBox="1"/>
          <p:nvPr/>
        </p:nvSpPr>
        <p:spPr>
          <a:xfrm>
            <a:off x="5095576" y="357932"/>
            <a:ext cx="3318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rgbClr val="0070C0"/>
                </a:solidFill>
              </a:rPr>
              <a:t>https://</a:t>
            </a:r>
            <a:r>
              <a:rPr lang="en-GB" sz="1200" i="1" dirty="0" err="1">
                <a:solidFill>
                  <a:srgbClr val="0070C0"/>
                </a:solidFill>
              </a:rPr>
              <a:t>casda.csiro.au</a:t>
            </a:r>
            <a:r>
              <a:rPr lang="en-GB" sz="1200" i="1" dirty="0">
                <a:solidFill>
                  <a:srgbClr val="0070C0"/>
                </a:solidFill>
              </a:rPr>
              <a:t>/carta/...</a:t>
            </a:r>
            <a:r>
              <a:rPr lang="en-GB" sz="1200" i="1" dirty="0" err="1">
                <a:solidFill>
                  <a:srgbClr val="0070C0"/>
                </a:solidFill>
              </a:rPr>
              <a:t>your_image_code</a:t>
            </a:r>
            <a:r>
              <a:rPr lang="en-GB" sz="1200" i="1" dirty="0">
                <a:solidFill>
                  <a:srgbClr val="0070C0"/>
                </a:solidFill>
              </a:rPr>
              <a:t>...</a:t>
            </a:r>
            <a:endParaRPr lang="en-IT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90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9E9F7-7444-1C60-3422-3449B1935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1A4E0FD3-FF50-C6CB-16D4-19DA5B3FF474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sp>
        <p:nvSpPr>
          <p:cNvPr id="4" name="Slide Number Placeholder 33">
            <a:extLst>
              <a:ext uri="{FF2B5EF4-FFF2-40B4-BE49-F238E27FC236}">
                <a16:creationId xmlns:a16="http://schemas.microsoft.com/office/drawing/2014/main" id="{72EA22E5-3E2D-EB0F-8018-EE58E378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5</a:t>
            </a:fld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C261F-BE5A-E591-55DD-3CEC1739D511}"/>
              </a:ext>
            </a:extLst>
          </p:cNvPr>
          <p:cNvSpPr txBox="1">
            <a:spLocks/>
          </p:cNvSpPr>
          <p:nvPr/>
        </p:nvSpPr>
        <p:spPr>
          <a:xfrm>
            <a:off x="628651" y="806140"/>
            <a:ext cx="8119772" cy="396313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solidFill>
                  <a:srgbClr val="002060"/>
                </a:solidFill>
              </a:rPr>
              <a:t>Project / Observatory specific tools (e.g.)</a:t>
            </a:r>
          </a:p>
          <a:p>
            <a:r>
              <a:rPr lang="en-GB" sz="1600" dirty="0">
                <a:solidFill>
                  <a:srgbClr val="C00000"/>
                </a:solidFill>
              </a:rPr>
              <a:t>CASDA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		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hlinkClick r:id="rId2"/>
              </a:rPr>
              <a:t>data.csiro.au/domain/casda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CARTA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viewer)</a:t>
            </a:r>
          </a:p>
          <a:p>
            <a:r>
              <a:rPr lang="en-GB" sz="1600" dirty="0">
                <a:solidFill>
                  <a:srgbClr val="C00000"/>
                </a:solidFill>
              </a:rPr>
              <a:t>XMM-Newton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	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hlinkClick r:id="rId4"/>
              </a:rPr>
              <a:t>nxsa.esac.esa.int/nxsa-web/#search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1600" dirty="0" err="1">
                <a:solidFill>
                  <a:srgbClr val="C00000"/>
                </a:solidFill>
              </a:rPr>
              <a:t>SciServer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		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www.sciserver.org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1600" dirty="0">
                <a:solidFill>
                  <a:srgbClr val="C00000"/>
                </a:solidFill>
              </a:rPr>
              <a:t>SDSS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			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hlinkClick r:id="rId6"/>
              </a:rPr>
              <a:t>skyserver.sdss.org/dr18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600" dirty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solidFill>
                  <a:srgbClr val="002060"/>
                </a:solidFill>
              </a:rPr>
              <a:t>Multi-mission / generic tools (e.g.)</a:t>
            </a:r>
          </a:p>
          <a:p>
            <a:r>
              <a:rPr lang="en-GB" sz="1600" dirty="0" err="1">
                <a:solidFill>
                  <a:srgbClr val="C00000"/>
                </a:solidFill>
              </a:rPr>
              <a:t>ESASky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		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hlinkClick r:id="rId7"/>
              </a:rPr>
              <a:t>sky.esa.int/esasky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1600" dirty="0">
                <a:solidFill>
                  <a:srgbClr val="C00000"/>
                </a:solidFill>
              </a:rPr>
              <a:t>ESO science portal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	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hlinkClick r:id="rId8"/>
              </a:rPr>
              <a:t>archive.eso.org/scienceportal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1600" dirty="0">
                <a:solidFill>
                  <a:srgbClr val="C00000"/>
                </a:solidFill>
              </a:rPr>
              <a:t>MAST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		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hlinkClick r:id="rId9"/>
              </a:rPr>
              <a:t>archive.stsci.edu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1600" dirty="0">
                <a:solidFill>
                  <a:srgbClr val="C00000"/>
                </a:solidFill>
              </a:rPr>
              <a:t>CADC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	</a:t>
            </a:r>
            <a:r>
              <a:rPr lang="en-GB" sz="1600" dirty="0">
                <a:solidFill>
                  <a:srgbClr val="C00000"/>
                </a:solidFill>
              </a:rPr>
              <a:t>		</a:t>
            </a:r>
            <a:r>
              <a:rPr lang="en-GB" sz="1600" dirty="0">
                <a:solidFill>
                  <a:srgbClr val="C00000"/>
                </a:solidFill>
                <a:hlinkClick r:id="rId10"/>
              </a:rPr>
              <a:t>www.cadc-ccda.hia-iha.nrc-cnrc.gc.ca/en</a:t>
            </a:r>
            <a:endParaRPr lang="en-GB" sz="1600" dirty="0">
              <a:solidFill>
                <a:srgbClr val="C00000"/>
              </a:solidFill>
            </a:endParaRPr>
          </a:p>
          <a:p>
            <a:r>
              <a:rPr lang="en-GB" sz="1600" dirty="0">
                <a:solidFill>
                  <a:srgbClr val="C00000"/>
                </a:solidFill>
              </a:rPr>
              <a:t>SIMBAD/</a:t>
            </a:r>
            <a:r>
              <a:rPr lang="en-GB" sz="1600" dirty="0" err="1">
                <a:solidFill>
                  <a:srgbClr val="C00000"/>
                </a:solidFill>
              </a:rPr>
              <a:t>VizieR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	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hlinkClick r:id="rId11"/>
              </a:rPr>
              <a:t>simbad.cds.unistra.fr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−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hlinkClick r:id="rId12"/>
              </a:rPr>
              <a:t>vizier.cds.unistra.fr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3DCE1C8-A954-F535-5B65-FAB6402B223B}"/>
              </a:ext>
            </a:extLst>
          </p:cNvPr>
          <p:cNvSpPr txBox="1">
            <a:spLocks/>
          </p:cNvSpPr>
          <p:nvPr/>
        </p:nvSpPr>
        <p:spPr>
          <a:xfrm>
            <a:off x="252000" y="58534"/>
            <a:ext cx="86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/>
                </a:solidFill>
              </a:rPr>
              <a:t>Web-based data management tools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282B269-84B3-1A3E-014B-67665FF9F828}"/>
              </a:ext>
            </a:extLst>
          </p:cNvPr>
          <p:cNvSpPr/>
          <p:nvPr/>
        </p:nvSpPr>
        <p:spPr>
          <a:xfrm>
            <a:off x="5093821" y="1116766"/>
            <a:ext cx="1319133" cy="396991"/>
          </a:xfrm>
          <a:prstGeom prst="round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8382016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7BC1D56F-949E-D23C-A690-D4AB482768ED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8E2D272-4EFD-411C-67B1-1BAAF6B84CFE}"/>
              </a:ext>
            </a:extLst>
          </p:cNvPr>
          <p:cNvSpPr txBox="1">
            <a:spLocks/>
          </p:cNvSpPr>
          <p:nvPr/>
        </p:nvSpPr>
        <p:spPr>
          <a:xfrm>
            <a:off x="1382300" y="74618"/>
            <a:ext cx="7202900" cy="507831"/>
          </a:xfrm>
          <a:prstGeom prst="rect">
            <a:avLst/>
          </a:prstGeom>
        </p:spPr>
        <p:txBody>
          <a:bodyPr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/>
                </a:solidFill>
              </a:rPr>
              <a:t>REMIR/ROS2 images handling flow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D89A1A-4E0B-2D80-DC18-AB34177DA0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15" b="28061"/>
          <a:stretch/>
        </p:blipFill>
        <p:spPr>
          <a:xfrm>
            <a:off x="213970" y="58661"/>
            <a:ext cx="1161498" cy="451543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D3615CF-6D73-9544-520E-913553E24670}"/>
              </a:ext>
            </a:extLst>
          </p:cNvPr>
          <p:cNvSpPr/>
          <p:nvPr/>
        </p:nvSpPr>
        <p:spPr>
          <a:xfrm>
            <a:off x="323731" y="801011"/>
            <a:ext cx="2036188" cy="54483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1300" b="1" dirty="0">
                <a:solidFill>
                  <a:srgbClr val="C00000"/>
                </a:solidFill>
              </a:rPr>
              <a:t>ROS2 PC</a:t>
            </a:r>
          </a:p>
          <a:p>
            <a:pPr algn="ctr"/>
            <a:r>
              <a:rPr lang="en-GB" sz="1300" dirty="0">
                <a:solidFill>
                  <a:srgbClr val="002060"/>
                </a:solidFill>
              </a:rPr>
              <a:t>$ </a:t>
            </a:r>
            <a:r>
              <a:rPr lang="en-GB" sz="1300" dirty="0" err="1">
                <a:solidFill>
                  <a:srgbClr val="002060"/>
                </a:solidFill>
              </a:rPr>
              <a:t>Camera_ROSS</a:t>
            </a:r>
            <a:r>
              <a:rPr lang="en-GB" sz="1300" dirty="0">
                <a:solidFill>
                  <a:srgbClr val="002060"/>
                </a:solidFill>
              </a:rPr>
              <a:t> </a:t>
            </a:r>
            <a:r>
              <a:rPr lang="en-GB" sz="1300" i="1" dirty="0" err="1">
                <a:solidFill>
                  <a:srgbClr val="002060"/>
                </a:solidFill>
              </a:rPr>
              <a:t>Img.fits</a:t>
            </a:r>
            <a:endParaRPr lang="en-GB" sz="1300" i="1" dirty="0">
              <a:solidFill>
                <a:srgbClr val="002060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953C64-6639-FFC2-FBCF-85133B39EE0C}"/>
              </a:ext>
            </a:extLst>
          </p:cNvPr>
          <p:cNvSpPr/>
          <p:nvPr/>
        </p:nvSpPr>
        <p:spPr>
          <a:xfrm>
            <a:off x="2824048" y="1289549"/>
            <a:ext cx="2261389" cy="165151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GB" sz="1300" b="1" dirty="0">
                <a:solidFill>
                  <a:srgbClr val="C00000"/>
                </a:solidFill>
              </a:rPr>
              <a:t>MCS Producer/DB PC</a:t>
            </a:r>
          </a:p>
          <a:p>
            <a:pPr marL="180975" indent="-180975">
              <a:buFont typeface="+mj-lt"/>
              <a:buAutoNum type="arabicPeriod"/>
            </a:pPr>
            <a:r>
              <a:rPr lang="en-GB" sz="1300" dirty="0">
                <a:solidFill>
                  <a:srgbClr val="002060"/>
                </a:solidFill>
              </a:rPr>
              <a:t>Read</a:t>
            </a:r>
            <a:r>
              <a:rPr lang="en-GB" sz="1300" i="1" dirty="0">
                <a:solidFill>
                  <a:srgbClr val="002060"/>
                </a:solidFill>
              </a:rPr>
              <a:t> </a:t>
            </a:r>
            <a:r>
              <a:rPr lang="en-GB" sz="1300" i="1" dirty="0" err="1">
                <a:solidFill>
                  <a:srgbClr val="002060"/>
                </a:solidFill>
              </a:rPr>
              <a:t>Img.fits</a:t>
            </a:r>
            <a:r>
              <a:rPr lang="en-GB" sz="1300" i="1" dirty="0">
                <a:solidFill>
                  <a:srgbClr val="002060"/>
                </a:solidFill>
              </a:rPr>
              <a:t> </a:t>
            </a:r>
            <a:r>
              <a:rPr lang="en-GB" sz="1300" dirty="0">
                <a:solidFill>
                  <a:srgbClr val="002060"/>
                </a:solidFill>
              </a:rPr>
              <a:t>header</a:t>
            </a:r>
          </a:p>
          <a:p>
            <a:pPr marL="180975" indent="-180975">
              <a:buFont typeface="+mj-lt"/>
              <a:buAutoNum type="arabicPeriod"/>
            </a:pPr>
            <a:r>
              <a:rPr lang="en-GB" sz="1300" dirty="0">
                <a:solidFill>
                  <a:srgbClr val="002060"/>
                </a:solidFill>
              </a:rPr>
              <a:t>Log subset </a:t>
            </a:r>
            <a:r>
              <a:rPr lang="en-GB" sz="1300" dirty="0" err="1">
                <a:solidFill>
                  <a:srgbClr val="002060"/>
                </a:solidFill>
              </a:rPr>
              <a:t>kwds</a:t>
            </a:r>
            <a:r>
              <a:rPr lang="en-GB" sz="1300" dirty="0">
                <a:solidFill>
                  <a:srgbClr val="002060"/>
                </a:solidFill>
              </a:rPr>
              <a:t> to DB</a:t>
            </a:r>
          </a:p>
          <a:p>
            <a:pPr marL="180975" indent="-180975">
              <a:buFont typeface="+mj-lt"/>
              <a:buAutoNum type="arabicPeriod"/>
            </a:pPr>
            <a:r>
              <a:rPr lang="en-GB" sz="1300" dirty="0">
                <a:solidFill>
                  <a:srgbClr val="002060"/>
                </a:solidFill>
              </a:rPr>
              <a:t>Compress – </a:t>
            </a:r>
            <a:r>
              <a:rPr lang="en-GB" sz="1300" dirty="0">
                <a:solidFill>
                  <a:srgbClr val="C00000"/>
                </a:solidFill>
              </a:rPr>
              <a:t>bzip2</a:t>
            </a:r>
          </a:p>
          <a:p>
            <a:pPr marL="180975" indent="-180975">
              <a:buFont typeface="+mj-lt"/>
              <a:buAutoNum type="arabicPeriod"/>
            </a:pPr>
            <a:r>
              <a:rPr lang="en-GB" sz="1300" dirty="0">
                <a:solidFill>
                  <a:srgbClr val="002060"/>
                </a:solidFill>
              </a:rPr>
              <a:t>Notify </a:t>
            </a:r>
            <a:r>
              <a:rPr lang="en-GB" sz="1300" dirty="0" err="1">
                <a:solidFill>
                  <a:srgbClr val="002060"/>
                </a:solidFill>
              </a:rPr>
              <a:t>Mainsrv</a:t>
            </a:r>
            <a:r>
              <a:rPr lang="en-GB" sz="1300" dirty="0">
                <a:solidFill>
                  <a:srgbClr val="002060"/>
                </a:solidFill>
              </a:rPr>
              <a:t> (BO)</a:t>
            </a:r>
          </a:p>
          <a:p>
            <a:pPr marL="180975" indent="-180975">
              <a:buFont typeface="+mj-lt"/>
              <a:buAutoNum type="arabicPeriod"/>
            </a:pPr>
            <a:r>
              <a:rPr lang="en-GB" sz="1300" dirty="0">
                <a:solidFill>
                  <a:srgbClr val="002060"/>
                </a:solidFill>
              </a:rPr>
              <a:t>Receive OK</a:t>
            </a:r>
          </a:p>
          <a:p>
            <a:pPr marL="180975" indent="-180975">
              <a:buFont typeface="+mj-lt"/>
              <a:buAutoNum type="arabicPeriod"/>
            </a:pPr>
            <a:r>
              <a:rPr lang="en-GB" sz="1300" dirty="0">
                <a:solidFill>
                  <a:srgbClr val="002060"/>
                </a:solidFill>
              </a:rPr>
              <a:t>Send to BO (status flag)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4148EDB-D391-C319-42B0-5535D955963E}"/>
              </a:ext>
            </a:extLst>
          </p:cNvPr>
          <p:cNvSpPr/>
          <p:nvPr/>
        </p:nvSpPr>
        <p:spPr>
          <a:xfrm>
            <a:off x="6170762" y="957542"/>
            <a:ext cx="2721238" cy="23155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1300" b="1" dirty="0">
                <a:solidFill>
                  <a:srgbClr val="C00000"/>
                </a:solidFill>
              </a:rPr>
              <a:t>MCS </a:t>
            </a:r>
            <a:r>
              <a:rPr lang="en-GB" sz="1300" b="1" dirty="0" err="1">
                <a:solidFill>
                  <a:srgbClr val="C00000"/>
                </a:solidFill>
              </a:rPr>
              <a:t>Mainsrv</a:t>
            </a:r>
            <a:r>
              <a:rPr lang="en-GB" sz="1300" b="1" dirty="0">
                <a:solidFill>
                  <a:srgbClr val="C00000"/>
                </a:solidFill>
              </a:rPr>
              <a:t>/DB</a:t>
            </a:r>
          </a:p>
          <a:p>
            <a:pPr marL="180975" indent="-180975">
              <a:buFont typeface="+mj-lt"/>
              <a:buAutoNum type="arabicPeriod"/>
            </a:pPr>
            <a:r>
              <a:rPr lang="en-GB" sz="1300" dirty="0">
                <a:solidFill>
                  <a:srgbClr val="002060"/>
                </a:solidFill>
              </a:rPr>
              <a:t>Insert/update transfer log</a:t>
            </a:r>
          </a:p>
          <a:p>
            <a:pPr marL="180975" indent="-180975">
              <a:buFont typeface="+mj-lt"/>
              <a:buAutoNum type="arabicPeriod"/>
            </a:pPr>
            <a:r>
              <a:rPr lang="en-GB" sz="1300" dirty="0">
                <a:solidFill>
                  <a:srgbClr val="002060"/>
                </a:solidFill>
              </a:rPr>
              <a:t>Receive</a:t>
            </a:r>
            <a:r>
              <a:rPr lang="en-GB" sz="1300" i="1" dirty="0">
                <a:solidFill>
                  <a:srgbClr val="002060"/>
                </a:solidFill>
              </a:rPr>
              <a:t> Img.fits.bz2 – </a:t>
            </a:r>
            <a:r>
              <a:rPr lang="en-GB" sz="1300" dirty="0">
                <a:solidFill>
                  <a:srgbClr val="C00000"/>
                </a:solidFill>
              </a:rPr>
              <a:t>bunzip2</a:t>
            </a:r>
          </a:p>
          <a:p>
            <a:pPr marL="180975" indent="-180975">
              <a:buFont typeface="+mj-lt"/>
              <a:buAutoNum type="arabicPeriod"/>
            </a:pPr>
            <a:r>
              <a:rPr lang="en-GB" sz="1300" dirty="0">
                <a:solidFill>
                  <a:srgbClr val="002060"/>
                </a:solidFill>
              </a:rPr>
              <a:t>Define ownership via PI </a:t>
            </a:r>
            <a:r>
              <a:rPr lang="en-GB" sz="1300" dirty="0" err="1">
                <a:solidFill>
                  <a:srgbClr val="002060"/>
                </a:solidFill>
              </a:rPr>
              <a:t>kwd</a:t>
            </a:r>
            <a:endParaRPr lang="en-GB" sz="1300" dirty="0">
              <a:solidFill>
                <a:srgbClr val="002060"/>
              </a:solidFill>
            </a:endParaRPr>
          </a:p>
          <a:p>
            <a:pPr marL="180975" indent="-180975">
              <a:buFont typeface="+mj-lt"/>
              <a:buAutoNum type="arabicPeriod"/>
            </a:pPr>
            <a:r>
              <a:rPr lang="en-GB" sz="1300" dirty="0">
                <a:solidFill>
                  <a:srgbClr val="002060"/>
                </a:solidFill>
              </a:rPr>
              <a:t>Log Images to DB (pub. + priv.)</a:t>
            </a:r>
          </a:p>
          <a:p>
            <a:pPr marL="180975" indent="-180975">
              <a:buFont typeface="+mj-lt"/>
              <a:buAutoNum type="arabicPeriod"/>
            </a:pPr>
            <a:r>
              <a:rPr lang="en-GB" sz="1300" dirty="0" err="1">
                <a:solidFill>
                  <a:srgbClr val="C00000"/>
                </a:solidFill>
              </a:rPr>
              <a:t>Astrometry.net</a:t>
            </a:r>
            <a:endParaRPr lang="en-GB" sz="1300" dirty="0">
              <a:solidFill>
                <a:srgbClr val="C00000"/>
              </a:solidFill>
            </a:endParaRPr>
          </a:p>
          <a:p>
            <a:pPr marL="180975" indent="-180975">
              <a:buFont typeface="+mj-lt"/>
              <a:buAutoNum type="arabicPeriod"/>
            </a:pPr>
            <a:r>
              <a:rPr lang="en-GB" sz="1300" dirty="0">
                <a:solidFill>
                  <a:srgbClr val="002060"/>
                </a:solidFill>
              </a:rPr>
              <a:t>Log astrometry </a:t>
            </a:r>
            <a:r>
              <a:rPr lang="en-GB" sz="1300" dirty="0">
                <a:solidFill>
                  <a:srgbClr val="C00000"/>
                </a:solidFill>
              </a:rPr>
              <a:t>footprint</a:t>
            </a:r>
          </a:p>
          <a:p>
            <a:pPr marL="180975" indent="-180975">
              <a:buFont typeface="+mj-lt"/>
              <a:buAutoNum type="arabicPeriod"/>
            </a:pPr>
            <a:r>
              <a:rPr lang="en-GB" sz="1300" dirty="0">
                <a:solidFill>
                  <a:srgbClr val="002060"/>
                </a:solidFill>
              </a:rPr>
              <a:t>Produce image preview</a:t>
            </a:r>
          </a:p>
          <a:p>
            <a:pPr marL="180975" indent="-180975">
              <a:buFont typeface="+mj-lt"/>
              <a:buAutoNum type="arabicPeriod"/>
            </a:pPr>
            <a:r>
              <a:rPr lang="en-GB" sz="1300" dirty="0">
                <a:solidFill>
                  <a:srgbClr val="002060"/>
                </a:solidFill>
              </a:rPr>
              <a:t>Copy </a:t>
            </a:r>
            <a:r>
              <a:rPr lang="en-GB" sz="1300" i="1" dirty="0" err="1">
                <a:solidFill>
                  <a:srgbClr val="002060"/>
                </a:solidFill>
              </a:rPr>
              <a:t>Img.fits.gz</a:t>
            </a:r>
            <a:r>
              <a:rPr lang="en-GB" sz="1300" dirty="0">
                <a:solidFill>
                  <a:srgbClr val="002060"/>
                </a:solidFill>
              </a:rPr>
              <a:t> etc. to repo folder based on </a:t>
            </a:r>
            <a:r>
              <a:rPr lang="en-GB" sz="1300" dirty="0">
                <a:solidFill>
                  <a:srgbClr val="C00000"/>
                </a:solidFill>
              </a:rPr>
              <a:t>DATE-OBS</a:t>
            </a:r>
            <a:r>
              <a:rPr lang="en-GB" sz="1300" dirty="0">
                <a:solidFill>
                  <a:srgbClr val="002060"/>
                </a:solidFill>
              </a:rPr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8105E7-1A36-0F1A-E211-779BDF57C65F}"/>
              </a:ext>
            </a:extLst>
          </p:cNvPr>
          <p:cNvGrpSpPr/>
          <p:nvPr/>
        </p:nvGrpSpPr>
        <p:grpSpPr>
          <a:xfrm>
            <a:off x="252000" y="3820005"/>
            <a:ext cx="5215809" cy="701838"/>
            <a:chOff x="245275" y="4098991"/>
            <a:chExt cx="5215809" cy="701838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703C305-1EF5-7371-8AC0-735789B622D9}"/>
                </a:ext>
              </a:extLst>
            </p:cNvPr>
            <p:cNvCxnSpPr>
              <a:cxnSpLocks/>
            </p:cNvCxnSpPr>
            <p:nvPr/>
          </p:nvCxnSpPr>
          <p:spPr>
            <a:xfrm>
              <a:off x="383294" y="4464431"/>
              <a:ext cx="4612846" cy="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2F7B3FA-7175-99AC-7637-019A3A7F2FB5}"/>
                </a:ext>
              </a:extLst>
            </p:cNvPr>
            <p:cNvSpPr txBox="1"/>
            <p:nvPr/>
          </p:nvSpPr>
          <p:spPr>
            <a:xfrm>
              <a:off x="245275" y="4104127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5CF2D6-E4C5-B82E-B211-4661DA66F2CF}"/>
                </a:ext>
              </a:extLst>
            </p:cNvPr>
            <p:cNvSpPr txBox="1"/>
            <p:nvPr/>
          </p:nvSpPr>
          <p:spPr>
            <a:xfrm>
              <a:off x="787994" y="409899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27164D-4A73-036F-23BC-8727DAC653CD}"/>
                </a:ext>
              </a:extLst>
            </p:cNvPr>
            <p:cNvSpPr txBox="1"/>
            <p:nvPr/>
          </p:nvSpPr>
          <p:spPr>
            <a:xfrm>
              <a:off x="1321722" y="409899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D30E5C-A9FA-4F10-F08E-842585B0CF9C}"/>
                </a:ext>
              </a:extLst>
            </p:cNvPr>
            <p:cNvSpPr txBox="1"/>
            <p:nvPr/>
          </p:nvSpPr>
          <p:spPr>
            <a:xfrm>
              <a:off x="252000" y="4502889"/>
              <a:ext cx="72996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dirty="0">
                  <a:solidFill>
                    <a:srgbClr val="C00000"/>
                  </a:solidFill>
                </a:rPr>
                <a:t>Camera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FC6758-E4BE-5A3A-D023-16421D4D8007}"/>
                </a:ext>
              </a:extLst>
            </p:cNvPr>
            <p:cNvSpPr txBox="1"/>
            <p:nvPr/>
          </p:nvSpPr>
          <p:spPr>
            <a:xfrm>
              <a:off x="880787" y="4502889"/>
              <a:ext cx="8571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dirty="0">
                  <a:solidFill>
                    <a:srgbClr val="C00000"/>
                  </a:solidFill>
                </a:rPr>
                <a:t>Producer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D2DA64-7DC2-CB95-91E5-DEA1B85D2107}"/>
                </a:ext>
              </a:extLst>
            </p:cNvPr>
            <p:cNvSpPr txBox="1"/>
            <p:nvPr/>
          </p:nvSpPr>
          <p:spPr>
            <a:xfrm>
              <a:off x="1786106" y="4508441"/>
              <a:ext cx="98943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dirty="0">
                  <a:solidFill>
                    <a:srgbClr val="C00000"/>
                  </a:solidFill>
                </a:rPr>
                <a:t>…</a:t>
              </a:r>
              <a:r>
                <a:rPr lang="it-IT" sz="1300" i="1" dirty="0">
                  <a:solidFill>
                    <a:srgbClr val="C00000"/>
                  </a:solidFill>
                </a:rPr>
                <a:t>transfer</a:t>
              </a:r>
              <a:r>
                <a:rPr lang="it-IT" sz="1300" dirty="0">
                  <a:solidFill>
                    <a:srgbClr val="C00000"/>
                  </a:solidFill>
                </a:rPr>
                <a:t>…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F3C5EA1-9B3C-0C89-DAE3-CC3254692C3A}"/>
                </a:ext>
              </a:extLst>
            </p:cNvPr>
            <p:cNvSpPr txBox="1"/>
            <p:nvPr/>
          </p:nvSpPr>
          <p:spPr>
            <a:xfrm>
              <a:off x="3449950" y="4497360"/>
              <a:ext cx="8571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dirty="0" err="1">
                  <a:solidFill>
                    <a:srgbClr val="C00000"/>
                  </a:solidFill>
                </a:rPr>
                <a:t>Mainsrv</a:t>
              </a:r>
              <a:endParaRPr lang="it-IT" sz="1300" dirty="0">
                <a:solidFill>
                  <a:srgbClr val="C00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3C0E5CF-681D-72F5-3009-7BA402D6588B}"/>
                </a:ext>
              </a:extLst>
            </p:cNvPr>
            <p:cNvSpPr txBox="1"/>
            <p:nvPr/>
          </p:nvSpPr>
          <p:spPr>
            <a:xfrm>
              <a:off x="2964265" y="409899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solidFill>
                    <a:srgbClr val="C00000"/>
                  </a:solidFill>
                </a:rPr>
                <a:t>5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61AA20E-B03D-E621-20E5-BEAEA0B0953E}"/>
                </a:ext>
              </a:extLst>
            </p:cNvPr>
            <p:cNvCxnSpPr/>
            <p:nvPr/>
          </p:nvCxnSpPr>
          <p:spPr>
            <a:xfrm>
              <a:off x="383294" y="4359377"/>
              <a:ext cx="0" cy="188986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1DEF8B-1E34-1EAC-4254-A57467220C64}"/>
                </a:ext>
              </a:extLst>
            </p:cNvPr>
            <p:cNvSpPr txBox="1"/>
            <p:nvPr/>
          </p:nvSpPr>
          <p:spPr>
            <a:xfrm>
              <a:off x="4587502" y="409899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solidFill>
                    <a:srgbClr val="C00000"/>
                  </a:solidFill>
                </a:rPr>
                <a:t>8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3A6BB10-7CC0-A218-71C2-80CE32C964D5}"/>
                </a:ext>
              </a:extLst>
            </p:cNvPr>
            <p:cNvSpPr txBox="1"/>
            <p:nvPr/>
          </p:nvSpPr>
          <p:spPr>
            <a:xfrm>
              <a:off x="4987878" y="4235152"/>
              <a:ext cx="4732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</a:t>
              </a:r>
              <a:r>
                <a:rPr lang="it-IT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(</a:t>
              </a:r>
              <a:r>
                <a:rPr lang="it-IT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</a:t>
              </a:r>
              <a:r>
                <a:rPr lang="it-IT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)</a:t>
              </a:r>
            </a:p>
          </p:txBody>
        </p: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656F161-FFCC-3093-BA3A-BA94066E02B6}"/>
              </a:ext>
            </a:extLst>
          </p:cNvPr>
          <p:cNvSpPr/>
          <p:nvPr/>
        </p:nvSpPr>
        <p:spPr>
          <a:xfrm>
            <a:off x="322129" y="2797854"/>
            <a:ext cx="2037790" cy="54483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1300" b="1" dirty="0">
                <a:solidFill>
                  <a:srgbClr val="C00000"/>
                </a:solidFill>
              </a:rPr>
              <a:t>REMIR PC</a:t>
            </a:r>
          </a:p>
          <a:p>
            <a:pPr algn="ctr"/>
            <a:r>
              <a:rPr lang="en-GB" sz="1300" dirty="0">
                <a:solidFill>
                  <a:srgbClr val="002060"/>
                </a:solidFill>
              </a:rPr>
              <a:t>$ </a:t>
            </a:r>
            <a:r>
              <a:rPr lang="en-GB" sz="1300" dirty="0" err="1">
                <a:solidFill>
                  <a:srgbClr val="002060"/>
                </a:solidFill>
              </a:rPr>
              <a:t>Camera_REMIR</a:t>
            </a:r>
            <a:r>
              <a:rPr lang="en-GB" sz="1300" dirty="0">
                <a:solidFill>
                  <a:srgbClr val="002060"/>
                </a:solidFill>
              </a:rPr>
              <a:t> </a:t>
            </a:r>
            <a:r>
              <a:rPr lang="en-GB" sz="1300" i="1" dirty="0" err="1">
                <a:solidFill>
                  <a:srgbClr val="002060"/>
                </a:solidFill>
              </a:rPr>
              <a:t>Img.fits</a:t>
            </a:r>
            <a:endParaRPr lang="en-GB" sz="1300" i="1" dirty="0">
              <a:solidFill>
                <a:srgbClr val="002060"/>
              </a:solidFill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952E5E8C-2E39-AABB-AFF9-EFBC27D3C746}"/>
              </a:ext>
            </a:extLst>
          </p:cNvPr>
          <p:cNvSpPr/>
          <p:nvPr/>
        </p:nvSpPr>
        <p:spPr>
          <a:xfrm rot="-2100000">
            <a:off x="2195220" y="2175854"/>
            <a:ext cx="642705" cy="583523"/>
          </a:xfrm>
          <a:prstGeom prst="rightArrow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EA2427-8961-2F41-A6AD-05603510896C}"/>
              </a:ext>
            </a:extLst>
          </p:cNvPr>
          <p:cNvSpPr txBox="1"/>
          <p:nvPr/>
        </p:nvSpPr>
        <p:spPr>
          <a:xfrm>
            <a:off x="6017382" y="3836828"/>
            <a:ext cx="302799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dirty="0">
                <a:latin typeface="Consolas" panose="020B0609020204030204" pitchFamily="49" charset="0"/>
                <a:cs typeface="Consolas" panose="020B0609020204030204" pitchFamily="49" charset="0"/>
              </a:rPr>
              <a:t>$ </a:t>
            </a:r>
            <a:r>
              <a:rPr lang="it-IT" sz="13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myimgslog</a:t>
            </a:r>
            <a:r>
              <a:rPr lang="it-IT" sz="13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it-IT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it-IT" sz="1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options</a:t>
            </a:r>
            <a:r>
              <a:rPr lang="it-IT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  <a:r>
              <a:rPr lang="it-IT" sz="13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it-IT" sz="1300" i="1" dirty="0" err="1">
                <a:latin typeface="Consolas" panose="020B0609020204030204" pitchFamily="49" charset="0"/>
                <a:cs typeface="Consolas" panose="020B0609020204030204" pitchFamily="49" charset="0"/>
              </a:rPr>
              <a:t>Img.fits</a:t>
            </a:r>
            <a:endParaRPr lang="it-IT" sz="1300" i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D248995-BA44-9129-1140-0B58AA2E07A2}"/>
              </a:ext>
            </a:extLst>
          </p:cNvPr>
          <p:cNvGrpSpPr/>
          <p:nvPr/>
        </p:nvGrpSpPr>
        <p:grpSpPr>
          <a:xfrm>
            <a:off x="6423633" y="4107759"/>
            <a:ext cx="2215496" cy="514307"/>
            <a:chOff x="6423633" y="4107759"/>
            <a:chExt cx="2215496" cy="514307"/>
          </a:xfrm>
        </p:grpSpPr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91EBC735-E2F7-0413-D33E-486B1C68945D}"/>
                </a:ext>
              </a:extLst>
            </p:cNvPr>
            <p:cNvSpPr/>
            <p:nvPr/>
          </p:nvSpPr>
          <p:spPr>
            <a:xfrm rot="5400000">
              <a:off x="7455922" y="4122687"/>
              <a:ext cx="198231" cy="168376"/>
            </a:xfrm>
            <a:prstGeom prst="rightArrow">
              <a:avLst/>
            </a:prstGeom>
            <a:solidFill>
              <a:schemeClr val="bg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659235B-1F1E-0AEB-3A2D-FB67576CB32D}"/>
                </a:ext>
              </a:extLst>
            </p:cNvPr>
            <p:cNvSpPr txBox="1"/>
            <p:nvPr/>
          </p:nvSpPr>
          <p:spPr>
            <a:xfrm>
              <a:off x="6423633" y="4329678"/>
              <a:ext cx="2215496" cy="292388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Defaults from </a:t>
              </a:r>
              <a:r>
                <a:rPr lang="en-GB" sz="13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conf. file</a:t>
              </a:r>
            </a:p>
          </p:txBody>
        </p:sp>
      </p:grpSp>
      <p:sp>
        <p:nvSpPr>
          <p:cNvPr id="28" name="Right Brace 27">
            <a:extLst>
              <a:ext uri="{FF2B5EF4-FFF2-40B4-BE49-F238E27FC236}">
                <a16:creationId xmlns:a16="http://schemas.microsoft.com/office/drawing/2014/main" id="{99FD3293-8D28-4E5F-5C5C-398D61DA7B7C}"/>
              </a:ext>
            </a:extLst>
          </p:cNvPr>
          <p:cNvSpPr/>
          <p:nvPr/>
        </p:nvSpPr>
        <p:spPr>
          <a:xfrm rot="16200000">
            <a:off x="7381386" y="2196716"/>
            <a:ext cx="299991" cy="2721239"/>
          </a:xfrm>
          <a:prstGeom prst="rightBrac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C121D9-4AC4-DCE1-D929-989044AD428C}"/>
              </a:ext>
            </a:extLst>
          </p:cNvPr>
          <p:cNvSpPr txBox="1"/>
          <p:nvPr/>
        </p:nvSpPr>
        <p:spPr>
          <a:xfrm>
            <a:off x="3226262" y="863536"/>
            <a:ext cx="1334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accent1"/>
                </a:solidFill>
              </a:rPr>
              <a:t>La Silla</a:t>
            </a:r>
          </a:p>
        </p:txBody>
      </p:sp>
      <p:sp>
        <p:nvSpPr>
          <p:cNvPr id="30" name="Left-Right Arrow 39">
            <a:extLst>
              <a:ext uri="{FF2B5EF4-FFF2-40B4-BE49-F238E27FC236}">
                <a16:creationId xmlns:a16="http://schemas.microsoft.com/office/drawing/2014/main" id="{E581C911-B9AA-8E0C-994A-4E3004F3893A}"/>
              </a:ext>
            </a:extLst>
          </p:cNvPr>
          <p:cNvSpPr/>
          <p:nvPr/>
        </p:nvSpPr>
        <p:spPr>
          <a:xfrm>
            <a:off x="5170899" y="1788160"/>
            <a:ext cx="914400" cy="653604"/>
          </a:xfrm>
          <a:prstGeom prst="leftRightArrow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E21777-AA0D-C1DC-F078-42A648D1D1C4}"/>
              </a:ext>
            </a:extLst>
          </p:cNvPr>
          <p:cNvSpPr txBox="1"/>
          <p:nvPr/>
        </p:nvSpPr>
        <p:spPr>
          <a:xfrm>
            <a:off x="6863975" y="510204"/>
            <a:ext cx="1334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accent1"/>
                </a:solidFill>
              </a:rPr>
              <a:t>Bologna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71FB7728-2289-AF40-6FAC-3363A89E1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6</a:t>
            </a:fld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2E0B4BB1-7D4B-C5CB-38FB-38609A2FF88B}"/>
              </a:ext>
            </a:extLst>
          </p:cNvPr>
          <p:cNvSpPr/>
          <p:nvPr/>
        </p:nvSpPr>
        <p:spPr>
          <a:xfrm rot="2100000">
            <a:off x="2184490" y="1410187"/>
            <a:ext cx="642705" cy="546115"/>
          </a:xfrm>
          <a:prstGeom prst="rightArrow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541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500"/>
                            </p:stCondLst>
                            <p:childTnLst>
                              <p:par>
                                <p:cTn id="8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500"/>
                            </p:stCondLst>
                            <p:childTnLst>
                              <p:par>
                                <p:cTn id="9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0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allAtOnce" animBg="1"/>
      <p:bldP spid="7" grpId="0" uiExpand="1" build="allAtOnce" animBg="1"/>
      <p:bldP spid="22" grpId="0" animBg="1"/>
      <p:bldP spid="23" grpId="0" animBg="1"/>
      <p:bldP spid="24" grpId="0"/>
      <p:bldP spid="28" grpId="0" animBg="1"/>
      <p:bldP spid="29" grpId="0"/>
      <p:bldP spid="30" grpId="0" animBg="1"/>
      <p:bldP spid="31" grpId="0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5F20A-5159-A7E1-4179-773EE7E06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3291284E-35C3-DA04-5BD0-E8010B07F53F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5CE3CA-562C-FAE0-40CC-3307E79CDF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15" b="28061"/>
          <a:stretch/>
        </p:blipFill>
        <p:spPr>
          <a:xfrm>
            <a:off x="213970" y="58661"/>
            <a:ext cx="1161498" cy="45154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779278A-ADD0-E5A2-8CD5-9BCC9CC78CB7}"/>
              </a:ext>
            </a:extLst>
          </p:cNvPr>
          <p:cNvSpPr txBox="1">
            <a:spLocks/>
          </p:cNvSpPr>
          <p:nvPr/>
        </p:nvSpPr>
        <p:spPr>
          <a:xfrm>
            <a:off x="1382300" y="58534"/>
            <a:ext cx="7547730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/>
                </a:solidFill>
              </a:rPr>
              <a:t>REMIR/ROS2 images handling Main ingredients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52682D-5D4E-92F4-5044-E559E9787C01}"/>
              </a:ext>
            </a:extLst>
          </p:cNvPr>
          <p:cNvSpPr txBox="1">
            <a:spLocks/>
          </p:cNvSpPr>
          <p:nvPr/>
        </p:nvSpPr>
        <p:spPr>
          <a:xfrm>
            <a:off x="628651" y="806140"/>
            <a:ext cx="8119772" cy="327320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solidFill>
                  <a:srgbClr val="002060"/>
                </a:solidFill>
              </a:rPr>
              <a:t>Custom</a:t>
            </a:r>
          </a:p>
          <a:p>
            <a:r>
              <a:rPr lang="en-GB" sz="1600" dirty="0">
                <a:solidFill>
                  <a:srgbClr val="C00000"/>
                </a:solidFill>
              </a:rPr>
              <a:t>MCS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		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github.com/gcalderone/MCS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1600" dirty="0">
                <a:solidFill>
                  <a:srgbClr val="C00000"/>
                </a:solidFill>
              </a:rPr>
              <a:t>DIF / SID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	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hlinkClick r:id="rId4"/>
              </a:rPr>
              <a:t>github.com/lnicastro/DIF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−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github.com/lnicastro/SID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1600" dirty="0" err="1">
                <a:solidFill>
                  <a:srgbClr val="C00000"/>
                </a:solidFill>
              </a:rPr>
              <a:t>MyRO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	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hlinkClick r:id="rId6"/>
              </a:rPr>
              <a:t>github.com/lnicastro/MyRO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1600" dirty="0">
                <a:solidFill>
                  <a:srgbClr val="C00000"/>
                </a:solidFill>
              </a:rPr>
              <a:t>Catalogues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	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hlinkClick r:id="rId7"/>
              </a:rPr>
              <a:t>catsweb.oas.inaf.it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en-GB" sz="1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solidFill>
                  <a:srgbClr val="002060"/>
                </a:solidFill>
              </a:rPr>
              <a:t>Public</a:t>
            </a:r>
          </a:p>
          <a:p>
            <a:r>
              <a:rPr lang="en-GB" sz="1600" dirty="0">
                <a:solidFill>
                  <a:srgbClr val="C00000"/>
                </a:solidFill>
              </a:rPr>
              <a:t>DB server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⇒ MySQL ( MariaDB )</a:t>
            </a:r>
          </a:p>
          <a:p>
            <a:r>
              <a:rPr lang="en-GB" sz="1600" dirty="0">
                <a:solidFill>
                  <a:srgbClr val="C00000"/>
                </a:solidFill>
              </a:rPr>
              <a:t>Web server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⇒ Apache</a:t>
            </a:r>
          </a:p>
          <a:p>
            <a:r>
              <a:rPr lang="en-GB" sz="1600" dirty="0">
                <a:solidFill>
                  <a:srgbClr val="C00000"/>
                </a:solidFill>
              </a:rPr>
              <a:t>Languages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⇒ C++, PHP, HTML5, CSS3, JavaScript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594C3B-6BF4-A25A-B287-225879732D62}"/>
              </a:ext>
            </a:extLst>
          </p:cNvPr>
          <p:cNvSpPr/>
          <p:nvPr/>
        </p:nvSpPr>
        <p:spPr>
          <a:xfrm>
            <a:off x="679538" y="4354548"/>
            <a:ext cx="3991029" cy="307777"/>
          </a:xfrm>
          <a:prstGeom prst="rect">
            <a:avLst/>
          </a:prstGeom>
          <a:ln w="1270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  <a:cs typeface="Arial" panose="020B0604020202020204" pitchFamily="34" charset="0"/>
              </a:rPr>
              <a:t>Main JS packages</a:t>
            </a:r>
            <a:r>
              <a:rPr lang="en-GB" sz="1400" dirty="0">
                <a:cs typeface="Arial" panose="020B0604020202020204" pitchFamily="34" charset="0"/>
              </a:rPr>
              <a:t>: </a:t>
            </a:r>
            <a:r>
              <a:rPr lang="en-GB" sz="1400" dirty="0" err="1">
                <a:cs typeface="Arial" panose="020B0604020202020204" pitchFamily="34" charset="0"/>
              </a:rPr>
              <a:t>JQuery</a:t>
            </a:r>
            <a:r>
              <a:rPr lang="en-GB" sz="1400" dirty="0">
                <a:cs typeface="Arial" panose="020B0604020202020204" pitchFamily="34" charset="0"/>
              </a:rPr>
              <a:t>, </a:t>
            </a:r>
            <a:r>
              <a:rPr lang="en-GB" sz="1400" i="1" dirty="0" err="1">
                <a:cs typeface="Arial" panose="020B0604020202020204" pitchFamily="34" charset="0"/>
              </a:rPr>
              <a:t>Aladin</a:t>
            </a:r>
            <a:r>
              <a:rPr lang="en-GB" sz="1400" i="1" dirty="0">
                <a:cs typeface="Arial" panose="020B0604020202020204" pitchFamily="34" charset="0"/>
              </a:rPr>
              <a:t> Lite, JS9, </a:t>
            </a:r>
            <a:r>
              <a:rPr lang="en-GB" sz="1400" i="1" dirty="0" err="1">
                <a:cs typeface="Arial" panose="020B0604020202020204" pitchFamily="34" charset="0"/>
              </a:rPr>
              <a:t>amCharts</a:t>
            </a:r>
            <a:endParaRPr lang="en-GB" sz="1400" i="1" dirty="0"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DFBEC9-BE11-25E4-A3D4-D00AEA92CFA7}"/>
              </a:ext>
            </a:extLst>
          </p:cNvPr>
          <p:cNvSpPr/>
          <p:nvPr/>
        </p:nvSpPr>
        <p:spPr>
          <a:xfrm>
            <a:off x="4741929" y="4356000"/>
            <a:ext cx="2603983" cy="307777"/>
          </a:xfrm>
          <a:prstGeom prst="rect">
            <a:avLst/>
          </a:prstGeom>
          <a:ln w="12700">
            <a:solidFill>
              <a:srgbClr val="C00000"/>
            </a:solidFill>
            <a:prstDash val="sysDash"/>
          </a:ln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  <a:cs typeface="Arial" panose="020B0604020202020204" pitchFamily="34" charset="0"/>
              </a:rPr>
              <a:t>DB course</a:t>
            </a:r>
            <a:r>
              <a:rPr lang="en-GB" sz="1400" dirty="0">
                <a:cs typeface="Arial" panose="020B0604020202020204" pitchFamily="34" charset="0"/>
              </a:rPr>
              <a:t>: </a:t>
            </a:r>
            <a:r>
              <a:rPr lang="en-GB" sz="1400" i="1" dirty="0">
                <a:cs typeface="Arial" panose="020B0604020202020204" pitchFamily="34" charset="0"/>
                <a:hlinkClick r:id="rId8"/>
              </a:rPr>
              <a:t>astrordbms.oas.inaf.it</a:t>
            </a:r>
            <a:endParaRPr lang="en-GB" sz="1400" i="1" dirty="0">
              <a:cs typeface="Arial" panose="020B0604020202020204" pitchFamily="34" charset="0"/>
            </a:endParaRPr>
          </a:p>
        </p:txBody>
      </p:sp>
      <p:sp>
        <p:nvSpPr>
          <p:cNvPr id="11" name="Slide Number Placeholder 33">
            <a:extLst>
              <a:ext uri="{FF2B5EF4-FFF2-40B4-BE49-F238E27FC236}">
                <a16:creationId xmlns:a16="http://schemas.microsoft.com/office/drawing/2014/main" id="{DCAB2495-796A-BEAD-6DD0-1DFCE079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7</a:t>
            </a:fld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B6F184-2245-F571-31C3-47B9A6CCB986}"/>
              </a:ext>
            </a:extLst>
          </p:cNvPr>
          <p:cNvSpPr/>
          <p:nvPr/>
        </p:nvSpPr>
        <p:spPr>
          <a:xfrm>
            <a:off x="7085513" y="598534"/>
            <a:ext cx="1547924" cy="307777"/>
          </a:xfrm>
          <a:prstGeom prst="rect">
            <a:avLst/>
          </a:prstGeom>
          <a:ln w="12700">
            <a:solidFill>
              <a:schemeClr val="bg2">
                <a:lumMod val="90000"/>
              </a:schemeClr>
            </a:solidFill>
            <a:prstDash val="sysDot"/>
          </a:ln>
        </p:spPr>
        <p:txBody>
          <a:bodyPr wrap="none">
            <a:spAutoFit/>
          </a:bodyPr>
          <a:lstStyle/>
          <a:p>
            <a:pPr algn="ctr"/>
            <a:r>
              <a:rPr lang="en-GB" sz="1400" dirty="0">
                <a:cs typeface="Arial" panose="020B0604020202020204" pitchFamily="34" charset="0"/>
                <a:hlinkClick r:id="rId9"/>
              </a:rPr>
              <a:t>rem.oas.inaf.it/DB</a:t>
            </a:r>
            <a:endParaRPr lang="it-IT" sz="1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CE9A99-1D69-EDD4-CE5D-278350D0F2B3}"/>
              </a:ext>
            </a:extLst>
          </p:cNvPr>
          <p:cNvGrpSpPr/>
          <p:nvPr/>
        </p:nvGrpSpPr>
        <p:grpSpPr>
          <a:xfrm>
            <a:off x="6741197" y="1087936"/>
            <a:ext cx="2062406" cy="1074587"/>
            <a:chOff x="6741197" y="1087936"/>
            <a:chExt cx="2062406" cy="1074587"/>
          </a:xfrm>
        </p:grpSpPr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id="{C5105BF9-B2D2-2EC7-7F7C-F68DC42A3546}"/>
                </a:ext>
              </a:extLst>
            </p:cNvPr>
            <p:cNvSpPr/>
            <p:nvPr/>
          </p:nvSpPr>
          <p:spPr>
            <a:xfrm>
              <a:off x="6741197" y="1087936"/>
              <a:ext cx="220257" cy="1074587"/>
            </a:xfrm>
            <a:prstGeom prst="rightBrac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A1B542-D1A9-5065-4794-00C0CD143C5B}"/>
                </a:ext>
              </a:extLst>
            </p:cNvPr>
            <p:cNvSpPr txBox="1"/>
            <p:nvPr/>
          </p:nvSpPr>
          <p:spPr>
            <a:xfrm>
              <a:off x="7028199" y="1471341"/>
              <a:ext cx="17754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T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+ G. Calderone - OATS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41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13796-1289-F3DD-13AA-FB09AA7CD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339B6BF7-639C-DCC7-A90C-18EB323EDEAB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F54012-75DF-1DDA-98EF-316A5C2EC9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2000" y="562026"/>
            <a:ext cx="5382882" cy="4291323"/>
          </a:xfrm>
          <a:prstGeom prst="rect">
            <a:avLst/>
          </a:prstGeom>
        </p:spPr>
      </p:pic>
      <p:sp>
        <p:nvSpPr>
          <p:cNvPr id="5" name="Trapezoid 18">
            <a:extLst>
              <a:ext uri="{FF2B5EF4-FFF2-40B4-BE49-F238E27FC236}">
                <a16:creationId xmlns:a16="http://schemas.microsoft.com/office/drawing/2014/main" id="{F1191318-30EA-09B6-B38E-214A7A5540A2}"/>
              </a:ext>
            </a:extLst>
          </p:cNvPr>
          <p:cNvSpPr/>
          <p:nvPr/>
        </p:nvSpPr>
        <p:spPr>
          <a:xfrm rot="16200000">
            <a:off x="3222196" y="2306969"/>
            <a:ext cx="1673529" cy="1164100"/>
          </a:xfrm>
          <a:prstGeom prst="trapezoid">
            <a:avLst>
              <a:gd name="adj" fmla="val 68431"/>
            </a:avLst>
          </a:prstGeom>
          <a:gradFill flip="none" rotWithShape="1">
            <a:gsLst>
              <a:gs pos="0">
                <a:schemeClr val="bg1">
                  <a:lumMod val="0"/>
                  <a:lumOff val="100000"/>
                </a:schemeClr>
              </a:gs>
              <a:gs pos="1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  <a:alpha val="3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F7B868-C7C3-09EF-F296-DAAB64F6E6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315" b="28061"/>
          <a:stretch/>
        </p:blipFill>
        <p:spPr>
          <a:xfrm>
            <a:off x="213970" y="58661"/>
            <a:ext cx="1161498" cy="45154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970EAE6-A73E-CA76-1F45-4F0E8B103B00}"/>
              </a:ext>
            </a:extLst>
          </p:cNvPr>
          <p:cNvSpPr txBox="1">
            <a:spLocks/>
          </p:cNvSpPr>
          <p:nvPr/>
        </p:nvSpPr>
        <p:spPr>
          <a:xfrm>
            <a:off x="1382300" y="58534"/>
            <a:ext cx="7547730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/>
                </a:solidFill>
              </a:rPr>
              <a:t>Images browsing</a:t>
            </a:r>
          </a:p>
        </p:txBody>
      </p:sp>
      <p:sp>
        <p:nvSpPr>
          <p:cNvPr id="10" name="Slide Number Placeholder 33">
            <a:extLst>
              <a:ext uri="{FF2B5EF4-FFF2-40B4-BE49-F238E27FC236}">
                <a16:creationId xmlns:a16="http://schemas.microsoft.com/office/drawing/2014/main" id="{4D479E95-754E-3D5E-539D-CEF7833B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8</a:t>
            </a:fld>
            <a:endParaRPr lang="en-IT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179B3C-9548-AF9B-CF91-A4EB20D74A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19287" y="1829579"/>
            <a:ext cx="4480560" cy="18119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95161A3-ED1A-9DE7-5E85-D63C1500816E}"/>
              </a:ext>
            </a:extLst>
          </p:cNvPr>
          <p:cNvSpPr/>
          <p:nvPr/>
        </p:nvSpPr>
        <p:spPr>
          <a:xfrm>
            <a:off x="7085513" y="598534"/>
            <a:ext cx="1547924" cy="307777"/>
          </a:xfrm>
          <a:prstGeom prst="rect">
            <a:avLst/>
          </a:prstGeom>
          <a:ln w="12700">
            <a:solidFill>
              <a:schemeClr val="bg2">
                <a:lumMod val="90000"/>
              </a:schemeClr>
            </a:solidFill>
            <a:prstDash val="sysDot"/>
          </a:ln>
        </p:spPr>
        <p:txBody>
          <a:bodyPr wrap="none">
            <a:spAutoFit/>
          </a:bodyPr>
          <a:lstStyle/>
          <a:p>
            <a:pPr algn="ctr"/>
            <a:r>
              <a:rPr lang="en-GB" sz="1400" dirty="0">
                <a:cs typeface="Arial" panose="020B0604020202020204" pitchFamily="34" charset="0"/>
                <a:hlinkClick r:id="rId5"/>
              </a:rPr>
              <a:t>rem.oas.inaf.it/DB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4579564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706C3-A8F8-B9C6-2BE1-0A0509A12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C520E671-DE5A-B7E9-F2D4-FA2005348880}"/>
              </a:ext>
            </a:extLst>
          </p:cNvPr>
          <p:cNvSpPr/>
          <p:nvPr/>
        </p:nvSpPr>
        <p:spPr>
          <a:xfrm>
            <a:off x="0" y="4882897"/>
            <a:ext cx="9144000" cy="26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rgbClr val="FFFFFF"/>
                </a:solidFill>
                <a:latin typeface="Cambria" panose="02040503050406030204" pitchFamily="18" charset="0"/>
              </a:rPr>
              <a:t>Archives and Data management Systems. LN @ INAF – OAS Bologna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C74D09-BD1D-AA7A-44B9-4FC913BC75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15" b="28061"/>
          <a:stretch/>
        </p:blipFill>
        <p:spPr>
          <a:xfrm>
            <a:off x="213970" y="58661"/>
            <a:ext cx="1161498" cy="45154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7C79123-D635-F0E8-09DB-9C525D0C424B}"/>
              </a:ext>
            </a:extLst>
          </p:cNvPr>
          <p:cNvSpPr txBox="1">
            <a:spLocks/>
          </p:cNvSpPr>
          <p:nvPr/>
        </p:nvSpPr>
        <p:spPr>
          <a:xfrm>
            <a:off x="1382300" y="58534"/>
            <a:ext cx="7547730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/>
                </a:solidFill>
              </a:rPr>
              <a:t>Images browsing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9B5B66-BA3F-496F-4D30-0BF994EC1E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2000" y="562026"/>
            <a:ext cx="5382882" cy="4291323"/>
          </a:xfrm>
          <a:prstGeom prst="rect">
            <a:avLst/>
          </a:prstGeom>
        </p:spPr>
      </p:pic>
      <p:sp>
        <p:nvSpPr>
          <p:cNvPr id="10" name="Trapezoid 10">
            <a:extLst>
              <a:ext uri="{FF2B5EF4-FFF2-40B4-BE49-F238E27FC236}">
                <a16:creationId xmlns:a16="http://schemas.microsoft.com/office/drawing/2014/main" id="{7B6274F7-8B32-B9AD-50F4-7CF9646855F3}"/>
              </a:ext>
            </a:extLst>
          </p:cNvPr>
          <p:cNvSpPr/>
          <p:nvPr/>
        </p:nvSpPr>
        <p:spPr>
          <a:xfrm rot="15103959">
            <a:off x="3136275" y="3005619"/>
            <a:ext cx="1785082" cy="1815645"/>
          </a:xfrm>
          <a:prstGeom prst="trapezoid">
            <a:avLst>
              <a:gd name="adj" fmla="val 47082"/>
            </a:avLst>
          </a:prstGeom>
          <a:gradFill flip="none" rotWithShape="1">
            <a:gsLst>
              <a:gs pos="0">
                <a:schemeClr val="bg1">
                  <a:lumMod val="0"/>
                  <a:lumOff val="100000"/>
                </a:schemeClr>
              </a:gs>
              <a:gs pos="1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  <a:alpha val="3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Slide Number Placeholder 33">
            <a:extLst>
              <a:ext uri="{FF2B5EF4-FFF2-40B4-BE49-F238E27FC236}">
                <a16:creationId xmlns:a16="http://schemas.microsoft.com/office/drawing/2014/main" id="{44DA2B22-0772-655F-82CF-6A0086FE5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29" y="4932000"/>
            <a:ext cx="360000" cy="180000"/>
          </a:xfrm>
        </p:spPr>
        <p:txBody>
          <a:bodyPr/>
          <a:lstStyle/>
          <a:p>
            <a:fld id="{F0A3BAA1-8B60-A447-BA55-856C68CDA98B}" type="slidenum">
              <a:rPr lang="en-IT" smtClean="0">
                <a:solidFill>
                  <a:schemeClr val="bg1"/>
                </a:solidFill>
              </a:rPr>
              <a:t>9</a:t>
            </a:fld>
            <a:endParaRPr lang="en-IT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336FD2-4DC4-2A38-B4DE-A369380E51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50562" y="1082834"/>
            <a:ext cx="4020629" cy="341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CC59B5-BED8-6F89-6F03-E081EA6AB398}"/>
              </a:ext>
            </a:extLst>
          </p:cNvPr>
          <p:cNvSpPr/>
          <p:nvPr/>
        </p:nvSpPr>
        <p:spPr>
          <a:xfrm>
            <a:off x="7085513" y="598534"/>
            <a:ext cx="1547924" cy="307777"/>
          </a:xfrm>
          <a:prstGeom prst="rect">
            <a:avLst/>
          </a:prstGeom>
          <a:ln w="12700">
            <a:solidFill>
              <a:schemeClr val="bg2">
                <a:lumMod val="90000"/>
              </a:schemeClr>
            </a:solidFill>
            <a:prstDash val="sysDot"/>
          </a:ln>
        </p:spPr>
        <p:txBody>
          <a:bodyPr wrap="none">
            <a:spAutoFit/>
          </a:bodyPr>
          <a:lstStyle/>
          <a:p>
            <a:pPr algn="ctr"/>
            <a:r>
              <a:rPr lang="en-GB" sz="1400" dirty="0">
                <a:cs typeface="Arial" panose="020B0604020202020204" pitchFamily="34" charset="0"/>
                <a:hlinkClick r:id="rId5"/>
              </a:rPr>
              <a:t>rem.oas.inaf.it/DB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44091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6738</TotalTime>
  <Words>2164</Words>
  <Application>Microsoft Macintosh PowerPoint</Application>
  <PresentationFormat>On-screen Show (16:9)</PresentationFormat>
  <Paragraphs>308</Paragraphs>
  <Slides>33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Cambria</vt:lpstr>
      <vt:lpstr>Consolas</vt:lpstr>
      <vt:lpstr>Menlo</vt:lpstr>
      <vt:lpstr>Wingdings</vt:lpstr>
      <vt:lpstr>Office Theme</vt:lpstr>
      <vt:lpstr>Web-based approach to Data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Luciano Nicastro</dc:creator>
  <cp:lastModifiedBy>Luciano Nicastro</cp:lastModifiedBy>
  <cp:revision>133</cp:revision>
  <dcterms:created xsi:type="dcterms:W3CDTF">2025-02-20T07:51:48Z</dcterms:created>
  <dcterms:modified xsi:type="dcterms:W3CDTF">2025-02-26T18:07:58Z</dcterms:modified>
</cp:coreProperties>
</file>