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Play" panose="020B0604020202020204" charset="0"/>
      <p:regular r:id="rId27"/>
      <p:bold r:id="rId28"/>
    </p:embeddedFont>
    <p:embeddedFont>
      <p:font typeface="Titillium Web" panose="00000500000000000000" pitchFamily="2" charset="0"/>
      <p:regular r:id="rId29"/>
      <p:bold r:id="rId30"/>
      <p:italic r:id="rId31"/>
      <p:boldItalic r:id="rId32"/>
    </p:embeddedFont>
    <p:embeddedFont>
      <p:font typeface="Titillium Web SemiBold" panose="000007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9ISd7BWgeYBzrz92+DigKL92n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Cover</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02" name="Google Shape;20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17" name="Google Shape;217;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34" name="Google Shape;23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d950b53cb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d950b53cb9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55" name="Google Shape;255;g2d950b53cb9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950b53cb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d950b53cb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68" name="Google Shape;268;g2d950b53cb9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d950b53cb9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d950b53cb9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81" name="Google Shape;281;g2d950b53cb9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7e23d35e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37e23d35e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294" name="Google Shape;294;g337e23d35e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d950b53cb9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d950b53cb9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07" name="Google Shape;307;g2d950b53cb9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d950b53cb9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d950b53cb9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20" name="Google Shape;320;g2d950b53cb9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d950b53cb9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d950b53cb9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33" name="Google Shape;333;g2d950b53cb9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371edd5e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371edd5e3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46" name="Google Shape;346;g3371edd5e3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59" name="Google Shape;359;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80" name="Google Shape;380;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393" name="Google Shape;393;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Cover</a:t>
            </a:r>
            <a:endParaRPr/>
          </a:p>
        </p:txBody>
      </p:sp>
      <p:sp>
        <p:nvSpPr>
          <p:cNvPr id="405" name="Google Shape;40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13" name="Google Shape;11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25" name="Google Shape;12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37" name="Google Shape;13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49" name="Google Shape;14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61" name="Google Shape;16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74" name="Google Shape;17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it-IT"/>
              <a:t>Template e guide lines </a:t>
            </a:r>
            <a:endParaRPr/>
          </a:p>
        </p:txBody>
      </p:sp>
      <p:sp>
        <p:nvSpPr>
          <p:cNvPr id="188" name="Google Shape;18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Immagine che contiene spazio, luce, laser, notte&#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827875" y="2750450"/>
            <a:ext cx="9985500" cy="1761000"/>
          </a:xfrm>
          <a:prstGeom prst="rect">
            <a:avLst/>
          </a:prstGeom>
          <a:solidFill>
            <a:srgbClr val="002060"/>
          </a:solid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3000"/>
              <a:buFont typeface="Titillium Web"/>
              <a:buNone/>
            </a:pPr>
            <a:r>
              <a:rPr lang="it-IT" sz="4400" b="0" i="1" u="none" strike="noStrike" cap="none">
                <a:solidFill>
                  <a:schemeClr val="lt1"/>
                </a:solidFill>
                <a:latin typeface="Titillium Web"/>
                <a:ea typeface="Titillium Web"/>
                <a:cs typeface="Titillium Web"/>
                <a:sym typeface="Titillium Web"/>
              </a:rPr>
              <a:t>Data Lake Spoke3 and IDL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3000"/>
              <a:buFont typeface="Titillium Web"/>
              <a:buNone/>
            </a:pPr>
            <a:endParaRPr sz="1200" b="0" i="1" u="none" strike="noStrike" cap="none">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800" b="0" i="1" u="none" strike="noStrike" cap="none">
                <a:solidFill>
                  <a:schemeClr val="lt1"/>
                </a:solidFill>
                <a:latin typeface="Titillium Web"/>
                <a:ea typeface="Titillium Web"/>
                <a:cs typeface="Titillium Web"/>
                <a:sym typeface="Titillium Web"/>
              </a:rPr>
              <a:t>G. Coran, M. Costantini</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3000"/>
              <a:buFont typeface="Titillium Web"/>
              <a:buNone/>
            </a:pPr>
            <a:endParaRPr sz="1200" b="0" i="1" u="none" strike="noStrike" cap="none">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2600" b="0" i="1" u="none" strike="noStrike" cap="none">
                <a:solidFill>
                  <a:schemeClr val="lt1"/>
                </a:solidFill>
                <a:latin typeface="Titillium Web"/>
                <a:ea typeface="Titillium Web"/>
                <a:cs typeface="Titillium Web"/>
                <a:sym typeface="Titillium Web"/>
              </a:rPr>
              <a:t>INAF - OATs</a:t>
            </a:r>
            <a:endParaRPr sz="1400" b="0" i="0" u="none" strike="noStrike" cap="none">
              <a:solidFill>
                <a:srgbClr val="000000"/>
              </a:solidFill>
              <a:latin typeface="Arial"/>
              <a:ea typeface="Arial"/>
              <a:cs typeface="Arial"/>
              <a:sym typeface="Arial"/>
            </a:endParaRPr>
          </a:p>
        </p:txBody>
      </p:sp>
      <p:grpSp>
        <p:nvGrpSpPr>
          <p:cNvPr id="91" name="Google Shape;91;p1"/>
          <p:cNvGrpSpPr/>
          <p:nvPr/>
        </p:nvGrpSpPr>
        <p:grpSpPr>
          <a:xfrm>
            <a:off x="0" y="6511282"/>
            <a:ext cx="12192000" cy="361767"/>
            <a:chOff x="0" y="6511282"/>
            <a:chExt cx="12192000" cy="361767"/>
          </a:xfrm>
        </p:grpSpPr>
        <p:pic>
          <p:nvPicPr>
            <p:cNvPr id="92" name="Google Shape;92;p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93" name="Google Shape;93;p1"/>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94" name="Google Shape;94;p1"/>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95" name="Google Shape;95;p1"/>
          <p:cNvPicPr preferRelativeResize="0"/>
          <p:nvPr/>
        </p:nvPicPr>
        <p:blipFill rotWithShape="1">
          <a:blip r:embed="rId5">
            <a:alphaModFix/>
          </a:blip>
          <a:srcRect/>
          <a:stretch/>
        </p:blipFill>
        <p:spPr>
          <a:xfrm>
            <a:off x="-1" y="-15050"/>
            <a:ext cx="12191999" cy="1181100"/>
          </a:xfrm>
          <a:prstGeom prst="rect">
            <a:avLst/>
          </a:prstGeom>
          <a:noFill/>
          <a:ln>
            <a:noFill/>
          </a:ln>
        </p:spPr>
      </p:pic>
      <p:sp>
        <p:nvSpPr>
          <p:cNvPr id="96" name="Google Shape;96;p1"/>
          <p:cNvSpPr txBox="1"/>
          <p:nvPr/>
        </p:nvSpPr>
        <p:spPr>
          <a:xfrm>
            <a:off x="0" y="5917324"/>
            <a:ext cx="6821424" cy="515288"/>
          </a:xfrm>
          <a:prstGeom prst="rect">
            <a:avLst/>
          </a:prstGeom>
          <a:solidFill>
            <a:srgbClr val="E6007E"/>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chemeClr val="lt1"/>
              </a:buClr>
              <a:buSzPct val="102417"/>
              <a:buFont typeface="Arial"/>
              <a:buNone/>
            </a:pPr>
            <a:r>
              <a:rPr lang="it-IT" sz="1900" b="1" i="0" u="none" strike="noStrike" cap="none">
                <a:solidFill>
                  <a:schemeClr val="lt1"/>
                </a:solidFill>
                <a:latin typeface="Titillium Web SemiBold"/>
                <a:ea typeface="Titillium Web SemiBold"/>
                <a:cs typeface="Titillium Web SemiBold"/>
                <a:sym typeface="Titillium Web SemiBold"/>
              </a:rPr>
              <a:t>Archives and Data Management Systems, </a:t>
            </a:r>
            <a:r>
              <a:rPr lang="it-IT" sz="1900" b="0" i="0" u="none" strike="noStrike" cap="none">
                <a:solidFill>
                  <a:schemeClr val="lt1"/>
                </a:solidFill>
                <a:latin typeface="Titillium Web"/>
                <a:ea typeface="Titillium Web"/>
                <a:cs typeface="Titillium Web"/>
                <a:sym typeface="Titillium Web"/>
              </a:rPr>
              <a:t>Bologna Feb 26-27,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05" name="Google Shape;205;p23"/>
          <p:cNvGrpSpPr/>
          <p:nvPr/>
        </p:nvGrpSpPr>
        <p:grpSpPr>
          <a:xfrm>
            <a:off x="0" y="6511282"/>
            <a:ext cx="12192000" cy="361767"/>
            <a:chOff x="0" y="6511282"/>
            <a:chExt cx="12192000" cy="361767"/>
          </a:xfrm>
        </p:grpSpPr>
        <p:pic>
          <p:nvPicPr>
            <p:cNvPr id="206" name="Google Shape;206;p23"/>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07" name="Google Shape;207;p23"/>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08" name="Google Shape;208;p23"/>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209" name="Google Shape;209;p23"/>
          <p:cNvPicPr preferRelativeResize="0"/>
          <p:nvPr/>
        </p:nvPicPr>
        <p:blipFill rotWithShape="1">
          <a:blip r:embed="rId5">
            <a:alphaModFix/>
          </a:blip>
          <a:srcRect/>
          <a:stretch/>
        </p:blipFill>
        <p:spPr>
          <a:xfrm>
            <a:off x="1684017" y="2516570"/>
            <a:ext cx="8823960" cy="4001533"/>
          </a:xfrm>
          <a:prstGeom prst="rect">
            <a:avLst/>
          </a:prstGeom>
          <a:noFill/>
          <a:ln>
            <a:noFill/>
          </a:ln>
        </p:spPr>
      </p:pic>
      <p:sp>
        <p:nvSpPr>
          <p:cNvPr id="210" name="Google Shape;210;p23"/>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Data and Metadata Ingestion</a:t>
            </a:r>
            <a:endParaRPr sz="2000" b="0" i="0" u="none" strike="noStrike" cap="none">
              <a:solidFill>
                <a:srgbClr val="000000"/>
              </a:solidFill>
              <a:latin typeface="Titillium Web"/>
              <a:ea typeface="Titillium Web"/>
              <a:cs typeface="Titillium Web"/>
              <a:sym typeface="Titillium Web"/>
            </a:endParaRPr>
          </a:p>
        </p:txBody>
      </p:sp>
      <p:sp>
        <p:nvSpPr>
          <p:cNvPr id="211" name="Google Shape;211;p23"/>
          <p:cNvSpPr txBox="1"/>
          <p:nvPr/>
        </p:nvSpPr>
        <p:spPr>
          <a:xfrm>
            <a:off x="355650" y="1833988"/>
            <a:ext cx="11531400" cy="8403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12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The initialized "Importer" instance retrieves the data descriptive model from a local database, in our case MariaDB, and through the use of mapping tables retrieves the key-value pairs with extraction functions developed specifically for the various types of formats used by our use cases</a:t>
            </a:r>
            <a:r>
              <a:rPr lang="it-IT" sz="18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cxnSp>
        <p:nvCxnSpPr>
          <p:cNvPr id="212" name="Google Shape;212;p23"/>
          <p:cNvCxnSpPr/>
          <p:nvPr/>
        </p:nvCxnSpPr>
        <p:spPr>
          <a:xfrm>
            <a:off x="3502152" y="4581144"/>
            <a:ext cx="566928" cy="0"/>
          </a:xfrm>
          <a:prstGeom prst="straightConnector1">
            <a:avLst/>
          </a:prstGeom>
          <a:noFill/>
          <a:ln w="76200" cap="flat" cmpd="sng">
            <a:solidFill>
              <a:srgbClr val="F2A982"/>
            </a:solidFill>
            <a:prstDash val="solid"/>
            <a:round/>
            <a:headEnd type="none" w="sm" len="sm"/>
            <a:tailEnd type="triangle" w="med" len="med"/>
          </a:ln>
        </p:spPr>
      </p:cxnSp>
      <p:sp>
        <p:nvSpPr>
          <p:cNvPr id="213" name="Google Shape;213;p23"/>
          <p:cNvSpPr/>
          <p:nvPr/>
        </p:nvSpPr>
        <p:spPr>
          <a:xfrm>
            <a:off x="3374136" y="4365023"/>
            <a:ext cx="786384"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20" name="Google Shape;220;p24"/>
          <p:cNvGrpSpPr/>
          <p:nvPr/>
        </p:nvGrpSpPr>
        <p:grpSpPr>
          <a:xfrm>
            <a:off x="0" y="6511282"/>
            <a:ext cx="12192000" cy="361767"/>
            <a:chOff x="0" y="6511282"/>
            <a:chExt cx="12192000" cy="361767"/>
          </a:xfrm>
        </p:grpSpPr>
        <p:pic>
          <p:nvPicPr>
            <p:cNvPr id="221" name="Google Shape;221;p2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22" name="Google Shape;222;p2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23" name="Google Shape;223;p2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224" name="Google Shape;224;p24"/>
          <p:cNvPicPr preferRelativeResize="0"/>
          <p:nvPr/>
        </p:nvPicPr>
        <p:blipFill rotWithShape="1">
          <a:blip r:embed="rId5">
            <a:alphaModFix/>
          </a:blip>
          <a:srcRect/>
          <a:stretch/>
        </p:blipFill>
        <p:spPr>
          <a:xfrm>
            <a:off x="1684017" y="2516570"/>
            <a:ext cx="8823960" cy="4001533"/>
          </a:xfrm>
          <a:prstGeom prst="rect">
            <a:avLst/>
          </a:prstGeom>
          <a:noFill/>
          <a:ln>
            <a:noFill/>
          </a:ln>
        </p:spPr>
      </p:pic>
      <p:sp>
        <p:nvSpPr>
          <p:cNvPr id="225" name="Google Shape;225;p24"/>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Data and Metadata Ingestion</a:t>
            </a:r>
            <a:endParaRPr sz="2000" b="0" i="0" u="none" strike="noStrike" cap="none">
              <a:solidFill>
                <a:srgbClr val="000000"/>
              </a:solidFill>
              <a:latin typeface="Titillium Web"/>
              <a:ea typeface="Titillium Web"/>
              <a:cs typeface="Titillium Web"/>
              <a:sym typeface="Titillium Web"/>
            </a:endParaRPr>
          </a:p>
        </p:txBody>
      </p:sp>
      <p:sp>
        <p:nvSpPr>
          <p:cNvPr id="226" name="Google Shape;226;p24"/>
          <p:cNvSpPr txBox="1"/>
          <p:nvPr/>
        </p:nvSpPr>
        <p:spPr>
          <a:xfrm>
            <a:off x="355650" y="1833988"/>
            <a:ext cx="11531547" cy="1071022"/>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1200"/>
              </a:spcBef>
              <a:spcAft>
                <a:spcPts val="60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The metadata thus extracted is written to a PostgreSQL database on a dedicated machine while the data is passed to a specially prepared Rucio infrastructure that manages data storage and replication in an S3 object storage managed via MinIO.</a:t>
            </a:r>
            <a:endParaRPr sz="1400" b="0" i="0" u="none" strike="noStrike" cap="none">
              <a:solidFill>
                <a:srgbClr val="000000"/>
              </a:solidFill>
              <a:latin typeface="Arial"/>
              <a:ea typeface="Arial"/>
              <a:cs typeface="Arial"/>
              <a:sym typeface="Arial"/>
            </a:endParaRPr>
          </a:p>
        </p:txBody>
      </p:sp>
      <p:cxnSp>
        <p:nvCxnSpPr>
          <p:cNvPr id="227" name="Google Shape;227;p24"/>
          <p:cNvCxnSpPr/>
          <p:nvPr/>
        </p:nvCxnSpPr>
        <p:spPr>
          <a:xfrm>
            <a:off x="5586984" y="4581144"/>
            <a:ext cx="338328" cy="0"/>
          </a:xfrm>
          <a:prstGeom prst="straightConnector1">
            <a:avLst/>
          </a:prstGeom>
          <a:noFill/>
          <a:ln w="76200" cap="flat" cmpd="sng">
            <a:solidFill>
              <a:srgbClr val="F2A982"/>
            </a:solidFill>
            <a:prstDash val="solid"/>
            <a:round/>
            <a:headEnd type="none" w="sm" len="sm"/>
            <a:tailEnd type="triangle" w="med" len="med"/>
          </a:ln>
        </p:spPr>
      </p:cxnSp>
      <p:sp>
        <p:nvSpPr>
          <p:cNvPr id="228" name="Google Shape;228;p24"/>
          <p:cNvSpPr/>
          <p:nvPr/>
        </p:nvSpPr>
        <p:spPr>
          <a:xfrm>
            <a:off x="5449824" y="4365023"/>
            <a:ext cx="557784"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9" name="Google Shape;229;p24"/>
          <p:cNvCxnSpPr/>
          <p:nvPr/>
        </p:nvCxnSpPr>
        <p:spPr>
          <a:xfrm>
            <a:off x="4837176" y="4944371"/>
            <a:ext cx="0" cy="505453"/>
          </a:xfrm>
          <a:prstGeom prst="straightConnector1">
            <a:avLst/>
          </a:prstGeom>
          <a:noFill/>
          <a:ln w="76200" cap="flat" cmpd="sng">
            <a:solidFill>
              <a:srgbClr val="F2A982"/>
            </a:solidFill>
            <a:prstDash val="solid"/>
            <a:round/>
            <a:headEnd type="none" w="sm" len="sm"/>
            <a:tailEnd type="triangle" w="med" len="med"/>
          </a:ln>
        </p:spPr>
      </p:cxnSp>
      <p:sp>
        <p:nvSpPr>
          <p:cNvPr id="230" name="Google Shape;230;p24"/>
          <p:cNvSpPr/>
          <p:nvPr/>
        </p:nvSpPr>
        <p:spPr>
          <a:xfrm rot="5400000">
            <a:off x="4462670" y="4974740"/>
            <a:ext cx="712436"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7"/>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37" name="Google Shape;237;p7"/>
          <p:cNvGrpSpPr/>
          <p:nvPr/>
        </p:nvGrpSpPr>
        <p:grpSpPr>
          <a:xfrm>
            <a:off x="0" y="6511282"/>
            <a:ext cx="12192000" cy="361767"/>
            <a:chOff x="0" y="6511282"/>
            <a:chExt cx="12192000" cy="361767"/>
          </a:xfrm>
        </p:grpSpPr>
        <p:pic>
          <p:nvPicPr>
            <p:cNvPr id="238" name="Google Shape;238;p7"/>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39" name="Google Shape;239;p7"/>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40" name="Google Shape;240;p7"/>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241" name="Google Shape;241;p7"/>
          <p:cNvPicPr preferRelativeResize="0"/>
          <p:nvPr/>
        </p:nvPicPr>
        <p:blipFill rotWithShape="1">
          <a:blip r:embed="rId5">
            <a:alphaModFix/>
          </a:blip>
          <a:srcRect/>
          <a:stretch/>
        </p:blipFill>
        <p:spPr>
          <a:xfrm>
            <a:off x="1684017" y="2516570"/>
            <a:ext cx="8823960" cy="4001533"/>
          </a:xfrm>
          <a:prstGeom prst="rect">
            <a:avLst/>
          </a:prstGeom>
          <a:noFill/>
          <a:ln>
            <a:noFill/>
          </a:ln>
        </p:spPr>
      </p:pic>
      <p:sp>
        <p:nvSpPr>
          <p:cNvPr id="242" name="Google Shape;242;p7"/>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Data and Metadata Retrieval</a:t>
            </a:r>
            <a:endParaRPr sz="2000" b="0" i="0" u="none" strike="noStrike" cap="none">
              <a:solidFill>
                <a:srgbClr val="000000"/>
              </a:solidFill>
              <a:latin typeface="Titillium Web"/>
              <a:ea typeface="Titillium Web"/>
              <a:cs typeface="Titillium Web"/>
              <a:sym typeface="Titillium Web"/>
            </a:endParaRPr>
          </a:p>
        </p:txBody>
      </p:sp>
      <p:sp>
        <p:nvSpPr>
          <p:cNvPr id="243" name="Google Shape;243;p7"/>
          <p:cNvSpPr txBox="1"/>
          <p:nvPr/>
        </p:nvSpPr>
        <p:spPr>
          <a:xfrm>
            <a:off x="355650" y="1632820"/>
            <a:ext cx="11531400" cy="14160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As for data recovery, we have created a dedicated portal that can interface with the underlying database and communicate with Rucio for file recovery;</a:t>
            </a:r>
            <a:endParaRPr/>
          </a:p>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Communication between the portal and the database therefore passes through a service that has been specifically developed, but which also acts as a TAP service, responding in a standard manner to calls received from commonly used clients that comply with the IVOA directives</a:t>
            </a:r>
            <a:r>
              <a:rPr lang="it-IT" sz="1800" b="1">
                <a:solidFill>
                  <a:srgbClr val="1528BC"/>
                </a:solidFill>
                <a:latin typeface="Titillium Web"/>
                <a:ea typeface="Titillium Web"/>
                <a:cs typeface="Titillium Web"/>
                <a:sym typeface="Titillium Web"/>
              </a:rPr>
              <a:t>.</a:t>
            </a:r>
            <a:endParaRPr/>
          </a:p>
        </p:txBody>
      </p:sp>
      <p:cxnSp>
        <p:nvCxnSpPr>
          <p:cNvPr id="244" name="Google Shape;244;p7"/>
          <p:cNvCxnSpPr/>
          <p:nvPr/>
        </p:nvCxnSpPr>
        <p:spPr>
          <a:xfrm>
            <a:off x="5360851" y="5804292"/>
            <a:ext cx="564461" cy="0"/>
          </a:xfrm>
          <a:prstGeom prst="straightConnector1">
            <a:avLst/>
          </a:prstGeom>
          <a:noFill/>
          <a:ln w="76200" cap="flat" cmpd="sng">
            <a:solidFill>
              <a:srgbClr val="4892DC"/>
            </a:solidFill>
            <a:prstDash val="solid"/>
            <a:round/>
            <a:headEnd type="none" w="sm" len="sm"/>
            <a:tailEnd type="triangle" w="med" len="med"/>
          </a:ln>
        </p:spPr>
      </p:cxnSp>
      <p:sp>
        <p:nvSpPr>
          <p:cNvPr id="245" name="Google Shape;245;p7"/>
          <p:cNvSpPr/>
          <p:nvPr/>
        </p:nvSpPr>
        <p:spPr>
          <a:xfrm>
            <a:off x="5239072" y="5591458"/>
            <a:ext cx="768536"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6" name="Google Shape;246;p7"/>
          <p:cNvCxnSpPr/>
          <p:nvPr/>
        </p:nvCxnSpPr>
        <p:spPr>
          <a:xfrm rot="10800000">
            <a:off x="6919432" y="4900614"/>
            <a:ext cx="0" cy="597692"/>
          </a:xfrm>
          <a:prstGeom prst="straightConnector1">
            <a:avLst/>
          </a:prstGeom>
          <a:noFill/>
          <a:ln w="76200" cap="flat" cmpd="sng">
            <a:solidFill>
              <a:srgbClr val="4892DC"/>
            </a:solidFill>
            <a:prstDash val="solid"/>
            <a:round/>
            <a:headEnd type="none" w="sm" len="sm"/>
            <a:tailEnd type="triangle" w="med" len="med"/>
          </a:ln>
        </p:spPr>
      </p:cxnSp>
      <p:sp>
        <p:nvSpPr>
          <p:cNvPr id="247" name="Google Shape;247;p7"/>
          <p:cNvSpPr/>
          <p:nvPr/>
        </p:nvSpPr>
        <p:spPr>
          <a:xfrm rot="-5400000">
            <a:off x="6532089" y="5005670"/>
            <a:ext cx="768536"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8" name="Google Shape;248;p7"/>
          <p:cNvSpPr/>
          <p:nvPr/>
        </p:nvSpPr>
        <p:spPr>
          <a:xfrm rot="-5400000" flipH="1">
            <a:off x="6041948" y="5014005"/>
            <a:ext cx="751867"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9" name="Google Shape;249;p7"/>
          <p:cNvCxnSpPr/>
          <p:nvPr/>
        </p:nvCxnSpPr>
        <p:spPr>
          <a:xfrm>
            <a:off x="6419369" y="4917283"/>
            <a:ext cx="0" cy="581023"/>
          </a:xfrm>
          <a:prstGeom prst="straightConnector1">
            <a:avLst/>
          </a:prstGeom>
          <a:noFill/>
          <a:ln w="76200" cap="flat" cmpd="sng">
            <a:solidFill>
              <a:srgbClr val="4892DC"/>
            </a:solidFill>
            <a:prstDash val="solid"/>
            <a:round/>
            <a:headEnd type="none" w="sm" len="sm"/>
            <a:tailEnd type="triangle" w="med" len="med"/>
          </a:ln>
        </p:spPr>
      </p:cxnSp>
      <p:cxnSp>
        <p:nvCxnSpPr>
          <p:cNvPr id="250" name="Google Shape;250;p7"/>
          <p:cNvCxnSpPr/>
          <p:nvPr/>
        </p:nvCxnSpPr>
        <p:spPr>
          <a:xfrm rot="10800000">
            <a:off x="7462704" y="5833831"/>
            <a:ext cx="564461" cy="0"/>
          </a:xfrm>
          <a:prstGeom prst="straightConnector1">
            <a:avLst/>
          </a:prstGeom>
          <a:noFill/>
          <a:ln w="76200" cap="flat" cmpd="sng">
            <a:solidFill>
              <a:srgbClr val="4892DC"/>
            </a:solidFill>
            <a:prstDash val="solid"/>
            <a:round/>
            <a:headEnd type="none" w="sm" len="sm"/>
            <a:tailEnd type="triangle" w="med" len="med"/>
          </a:ln>
        </p:spPr>
      </p:cxnSp>
      <p:sp>
        <p:nvSpPr>
          <p:cNvPr id="251" name="Google Shape;251;p7"/>
          <p:cNvSpPr/>
          <p:nvPr/>
        </p:nvSpPr>
        <p:spPr>
          <a:xfrm flipH="1">
            <a:off x="7340925" y="5620997"/>
            <a:ext cx="768536"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2d950b53cb9_0_17"/>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58" name="Google Shape;258;g2d950b53cb9_0_17"/>
          <p:cNvGrpSpPr/>
          <p:nvPr/>
        </p:nvGrpSpPr>
        <p:grpSpPr>
          <a:xfrm>
            <a:off x="0" y="6511282"/>
            <a:ext cx="12192000" cy="361767"/>
            <a:chOff x="0" y="6511282"/>
            <a:chExt cx="12192000" cy="361767"/>
          </a:xfrm>
        </p:grpSpPr>
        <p:pic>
          <p:nvPicPr>
            <p:cNvPr id="259" name="Google Shape;259;g2d950b53cb9_0_17"/>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60" name="Google Shape;260;g2d950b53cb9_0_17"/>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61" name="Google Shape;261;g2d950b53cb9_0_17"/>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262" name="Google Shape;262;g2d950b53cb9_0_17"/>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JPortal Retrieval </a:t>
            </a:r>
            <a:endParaRPr sz="2000" b="0" i="0" u="none" strike="noStrike" cap="none">
              <a:solidFill>
                <a:srgbClr val="000000"/>
              </a:solidFill>
              <a:latin typeface="Titillium Web"/>
              <a:ea typeface="Titillium Web"/>
              <a:cs typeface="Titillium Web"/>
              <a:sym typeface="Titillium Web"/>
            </a:endParaRPr>
          </a:p>
        </p:txBody>
      </p:sp>
      <p:pic>
        <p:nvPicPr>
          <p:cNvPr id="263" name="Google Shape;263;g2d950b53cb9_0_17"/>
          <p:cNvPicPr preferRelativeResize="0"/>
          <p:nvPr/>
        </p:nvPicPr>
        <p:blipFill rotWithShape="1">
          <a:blip r:embed="rId5">
            <a:alphaModFix/>
          </a:blip>
          <a:srcRect/>
          <a:stretch/>
        </p:blipFill>
        <p:spPr>
          <a:xfrm>
            <a:off x="152400" y="1680750"/>
            <a:ext cx="7671876" cy="4678125"/>
          </a:xfrm>
          <a:prstGeom prst="rect">
            <a:avLst/>
          </a:prstGeom>
          <a:noFill/>
          <a:ln>
            <a:noFill/>
          </a:ln>
        </p:spPr>
      </p:pic>
      <p:sp>
        <p:nvSpPr>
          <p:cNvPr id="264" name="Google Shape;264;g2d950b53cb9_0_17"/>
          <p:cNvSpPr txBox="1"/>
          <p:nvPr/>
        </p:nvSpPr>
        <p:spPr>
          <a:xfrm>
            <a:off x="7935450" y="1697900"/>
            <a:ext cx="4070700" cy="12930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astronomer can create a query by selecting an objectName, a sourceId, or any other available metadata;</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2d950b53cb9_0_32"/>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71" name="Google Shape;271;g2d950b53cb9_0_32"/>
          <p:cNvGrpSpPr/>
          <p:nvPr/>
        </p:nvGrpSpPr>
        <p:grpSpPr>
          <a:xfrm>
            <a:off x="0" y="6511282"/>
            <a:ext cx="12192000" cy="361767"/>
            <a:chOff x="0" y="6511282"/>
            <a:chExt cx="12192000" cy="361767"/>
          </a:xfrm>
        </p:grpSpPr>
        <p:pic>
          <p:nvPicPr>
            <p:cNvPr id="272" name="Google Shape;272;g2d950b53cb9_0_3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73" name="Google Shape;273;g2d950b53cb9_0_32"/>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74" name="Google Shape;274;g2d950b53cb9_0_32"/>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275" name="Google Shape;275;g2d950b53cb9_0_32"/>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JPortal Retrieval </a:t>
            </a:r>
            <a:endParaRPr sz="2000" b="0" i="0" u="none" strike="noStrike" cap="none">
              <a:solidFill>
                <a:srgbClr val="000000"/>
              </a:solidFill>
              <a:latin typeface="Titillium Web"/>
              <a:ea typeface="Titillium Web"/>
              <a:cs typeface="Titillium Web"/>
              <a:sym typeface="Titillium Web"/>
            </a:endParaRPr>
          </a:p>
        </p:txBody>
      </p:sp>
      <p:pic>
        <p:nvPicPr>
          <p:cNvPr id="276" name="Google Shape;276;g2d950b53cb9_0_32"/>
          <p:cNvPicPr preferRelativeResize="0"/>
          <p:nvPr/>
        </p:nvPicPr>
        <p:blipFill rotWithShape="1">
          <a:blip r:embed="rId5">
            <a:alphaModFix/>
          </a:blip>
          <a:srcRect/>
          <a:stretch/>
        </p:blipFill>
        <p:spPr>
          <a:xfrm>
            <a:off x="152400" y="1723100"/>
            <a:ext cx="7685349" cy="4390950"/>
          </a:xfrm>
          <a:prstGeom prst="rect">
            <a:avLst/>
          </a:prstGeom>
          <a:noFill/>
          <a:ln>
            <a:noFill/>
          </a:ln>
        </p:spPr>
      </p:pic>
      <p:sp>
        <p:nvSpPr>
          <p:cNvPr id="277" name="Google Shape;277;g2d950b53cb9_0_32"/>
          <p:cNvSpPr txBox="1"/>
          <p:nvPr/>
        </p:nvSpPr>
        <p:spPr>
          <a:xfrm>
            <a:off x="7935450" y="1697900"/>
            <a:ext cx="4070700" cy="25551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astronomer can create a query by selecting an objectName, a sourceId, or any other available metadata;</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An editor also allows for creating or simply copying/pasting more specific queries;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2d950b53cb9_0_50"/>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84" name="Google Shape;284;g2d950b53cb9_0_50"/>
          <p:cNvGrpSpPr/>
          <p:nvPr/>
        </p:nvGrpSpPr>
        <p:grpSpPr>
          <a:xfrm>
            <a:off x="0" y="6511282"/>
            <a:ext cx="12192000" cy="361767"/>
            <a:chOff x="0" y="6511282"/>
            <a:chExt cx="12192000" cy="361767"/>
          </a:xfrm>
        </p:grpSpPr>
        <p:pic>
          <p:nvPicPr>
            <p:cNvPr id="285" name="Google Shape;285;g2d950b53cb9_0_50"/>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86" name="Google Shape;286;g2d950b53cb9_0_50"/>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287" name="Google Shape;287;g2d950b53cb9_0_50"/>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288" name="Google Shape;288;g2d950b53cb9_0_50"/>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JPortal Retrieval </a:t>
            </a:r>
            <a:endParaRPr sz="2000" b="0" i="0" u="none" strike="noStrike" cap="none">
              <a:solidFill>
                <a:srgbClr val="000000"/>
              </a:solidFill>
              <a:latin typeface="Titillium Web"/>
              <a:ea typeface="Titillium Web"/>
              <a:cs typeface="Titillium Web"/>
              <a:sym typeface="Titillium Web"/>
            </a:endParaRPr>
          </a:p>
        </p:txBody>
      </p:sp>
      <p:sp>
        <p:nvSpPr>
          <p:cNvPr id="289" name="Google Shape;289;g2d950b53cb9_0_50"/>
          <p:cNvSpPr txBox="1"/>
          <p:nvPr/>
        </p:nvSpPr>
        <p:spPr>
          <a:xfrm>
            <a:off x="7935450" y="1697900"/>
            <a:ext cx="4070700" cy="46485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astronomer can create a query by selecting an objectName, a sourceId, or any other available metadata;</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An editor also allows for creating or simply copying/pasting more specific queries;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result is a pair of tables that represent not only the metadata retrieved from PostgreSQL but also the corresponding files obtained from Rucio and downloadable from MinIO</a:t>
            </a:r>
            <a:r>
              <a:rPr lang="it-IT" sz="20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pic>
        <p:nvPicPr>
          <p:cNvPr id="290" name="Google Shape;290;g2d950b53cb9_0_50"/>
          <p:cNvPicPr preferRelativeResize="0"/>
          <p:nvPr/>
        </p:nvPicPr>
        <p:blipFill rotWithShape="1">
          <a:blip r:embed="rId5">
            <a:alphaModFix/>
          </a:blip>
          <a:srcRect/>
          <a:stretch/>
        </p:blipFill>
        <p:spPr>
          <a:xfrm>
            <a:off x="152400" y="1680750"/>
            <a:ext cx="7680425" cy="46781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337e23d35eb_0_0"/>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297" name="Google Shape;297;g337e23d35eb_0_0"/>
          <p:cNvGrpSpPr/>
          <p:nvPr/>
        </p:nvGrpSpPr>
        <p:grpSpPr>
          <a:xfrm>
            <a:off x="0" y="6511282"/>
            <a:ext cx="12192000" cy="361767"/>
            <a:chOff x="0" y="6511282"/>
            <a:chExt cx="12192000" cy="361767"/>
          </a:xfrm>
        </p:grpSpPr>
        <p:pic>
          <p:nvPicPr>
            <p:cNvPr id="298" name="Google Shape;298;g337e23d35eb_0_0"/>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299" name="Google Shape;299;g337e23d35eb_0_0"/>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00" name="Google Shape;300;g337e23d35eb_0_0"/>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01" name="Google Shape;301;g337e23d35eb_0_0"/>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Elasticsearch / Kibana</a:t>
            </a:r>
            <a:endParaRPr sz="2000" b="0" i="0" u="none" strike="noStrike" cap="none">
              <a:solidFill>
                <a:srgbClr val="000000"/>
              </a:solidFill>
              <a:latin typeface="Titillium Web"/>
              <a:ea typeface="Titillium Web"/>
              <a:cs typeface="Titillium Web"/>
              <a:sym typeface="Titillium Web"/>
            </a:endParaRPr>
          </a:p>
        </p:txBody>
      </p:sp>
      <p:sp>
        <p:nvSpPr>
          <p:cNvPr id="302" name="Google Shape;302;g337e23d35eb_0_0"/>
          <p:cNvSpPr txBox="1"/>
          <p:nvPr/>
        </p:nvSpPr>
        <p:spPr>
          <a:xfrm>
            <a:off x="7935450" y="1697900"/>
            <a:ext cx="4070700" cy="15699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All queries and downloads are logged using Elasticsearch and visualized via Kibana, including details such as timestamps, users and executed queries.</a:t>
            </a:r>
            <a:endParaRPr sz="1400" b="0" i="0" u="none" strike="noStrike" cap="none">
              <a:solidFill>
                <a:srgbClr val="000000"/>
              </a:solidFill>
              <a:latin typeface="Arial"/>
              <a:ea typeface="Arial"/>
              <a:cs typeface="Arial"/>
              <a:sym typeface="Arial"/>
            </a:endParaRPr>
          </a:p>
        </p:txBody>
      </p:sp>
      <p:pic>
        <p:nvPicPr>
          <p:cNvPr id="303" name="Google Shape;303;g337e23d35eb_0_0"/>
          <p:cNvPicPr preferRelativeResize="0"/>
          <p:nvPr/>
        </p:nvPicPr>
        <p:blipFill>
          <a:blip r:embed="rId5">
            <a:alphaModFix/>
          </a:blip>
          <a:stretch>
            <a:fillRect/>
          </a:stretch>
        </p:blipFill>
        <p:spPr>
          <a:xfrm>
            <a:off x="151200" y="1724400"/>
            <a:ext cx="7686001" cy="427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2d950b53cb9_0_65"/>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10" name="Google Shape;310;g2d950b53cb9_0_65"/>
          <p:cNvGrpSpPr/>
          <p:nvPr/>
        </p:nvGrpSpPr>
        <p:grpSpPr>
          <a:xfrm>
            <a:off x="0" y="6511282"/>
            <a:ext cx="12192000" cy="361767"/>
            <a:chOff x="0" y="6511282"/>
            <a:chExt cx="12192000" cy="361767"/>
          </a:xfrm>
        </p:grpSpPr>
        <p:pic>
          <p:nvPicPr>
            <p:cNvPr id="311" name="Google Shape;311;g2d950b53cb9_0_65"/>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12" name="Google Shape;312;g2d950b53cb9_0_65"/>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13" name="Google Shape;313;g2d950b53cb9_0_65"/>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14" name="Google Shape;314;g2d950b53cb9_0_65"/>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TAP Service Retrieval </a:t>
            </a:r>
            <a:endParaRPr sz="2000" b="0" i="0" u="none" strike="noStrike" cap="none">
              <a:solidFill>
                <a:srgbClr val="000000"/>
              </a:solidFill>
              <a:latin typeface="Titillium Web"/>
              <a:ea typeface="Titillium Web"/>
              <a:cs typeface="Titillium Web"/>
              <a:sym typeface="Titillium Web"/>
            </a:endParaRPr>
          </a:p>
        </p:txBody>
      </p:sp>
      <p:sp>
        <p:nvSpPr>
          <p:cNvPr id="315" name="Google Shape;315;g2d950b53cb9_0_65"/>
          <p:cNvSpPr txBox="1"/>
          <p:nvPr/>
        </p:nvSpPr>
        <p:spPr>
          <a:xfrm>
            <a:off x="7935450" y="1697900"/>
            <a:ext cx="4070700" cy="18471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Adding a /tap endpoint to the URL, you access a 'jTAP,' the Table Access Protocol service that, as specified by the IVOA standard, provides a series of additional endpoints;</a:t>
            </a:r>
            <a:endParaRPr sz="1400" b="0" i="0" u="none" strike="noStrike" cap="none">
              <a:solidFill>
                <a:srgbClr val="000000"/>
              </a:solidFill>
              <a:latin typeface="Arial"/>
              <a:ea typeface="Arial"/>
              <a:cs typeface="Arial"/>
              <a:sym typeface="Arial"/>
            </a:endParaRPr>
          </a:p>
        </p:txBody>
      </p:sp>
      <p:pic>
        <p:nvPicPr>
          <p:cNvPr id="316" name="Google Shape;316;g2d950b53cb9_0_65"/>
          <p:cNvPicPr preferRelativeResize="0"/>
          <p:nvPr/>
        </p:nvPicPr>
        <p:blipFill rotWithShape="1">
          <a:blip r:embed="rId5">
            <a:alphaModFix/>
          </a:blip>
          <a:srcRect/>
          <a:stretch/>
        </p:blipFill>
        <p:spPr>
          <a:xfrm>
            <a:off x="152400" y="1680750"/>
            <a:ext cx="7680425" cy="4493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2d950b53cb9_0_87"/>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23" name="Google Shape;323;g2d950b53cb9_0_87"/>
          <p:cNvGrpSpPr/>
          <p:nvPr/>
        </p:nvGrpSpPr>
        <p:grpSpPr>
          <a:xfrm>
            <a:off x="0" y="6511282"/>
            <a:ext cx="12192000" cy="361767"/>
            <a:chOff x="0" y="6511282"/>
            <a:chExt cx="12192000" cy="361767"/>
          </a:xfrm>
        </p:grpSpPr>
        <p:pic>
          <p:nvPicPr>
            <p:cNvPr id="324" name="Google Shape;324;g2d950b53cb9_0_87"/>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25" name="Google Shape;325;g2d950b53cb9_0_87"/>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26" name="Google Shape;326;g2d950b53cb9_0_87"/>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27" name="Google Shape;327;g2d950b53cb9_0_87"/>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TAP Service Retrieval </a:t>
            </a:r>
            <a:endParaRPr sz="2000" b="0" i="0" u="none" strike="noStrike" cap="none">
              <a:solidFill>
                <a:srgbClr val="000000"/>
              </a:solidFill>
              <a:latin typeface="Titillium Web"/>
              <a:ea typeface="Titillium Web"/>
              <a:cs typeface="Titillium Web"/>
              <a:sym typeface="Titillium Web"/>
            </a:endParaRPr>
          </a:p>
        </p:txBody>
      </p:sp>
      <p:sp>
        <p:nvSpPr>
          <p:cNvPr id="328" name="Google Shape;328;g2d950b53cb9_0_87"/>
          <p:cNvSpPr txBox="1"/>
          <p:nvPr/>
        </p:nvSpPr>
        <p:spPr>
          <a:xfrm>
            <a:off x="7935450" y="1697900"/>
            <a:ext cx="4070700" cy="3262401"/>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Adding a /tap endpoint to the URL, you access a 'jTAP,' the Table Access Protocol service that, as specified by the IVOA standard, provides a series of additional endpoints;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example, clicking on 'tables', you get a VOTable containing all the metadata in the standard XML format;</a:t>
            </a:r>
            <a:endParaRPr sz="1400" b="0" i="0" u="none" strike="noStrike" cap="none">
              <a:solidFill>
                <a:srgbClr val="000000"/>
              </a:solidFill>
              <a:latin typeface="Arial"/>
              <a:ea typeface="Arial"/>
              <a:cs typeface="Arial"/>
              <a:sym typeface="Arial"/>
            </a:endParaRPr>
          </a:p>
        </p:txBody>
      </p:sp>
      <p:pic>
        <p:nvPicPr>
          <p:cNvPr id="329" name="Google Shape;329;g2d950b53cb9_0_87"/>
          <p:cNvPicPr preferRelativeResize="0"/>
          <p:nvPr/>
        </p:nvPicPr>
        <p:blipFill rotWithShape="1">
          <a:blip r:embed="rId5">
            <a:alphaModFix/>
          </a:blip>
          <a:srcRect/>
          <a:stretch/>
        </p:blipFill>
        <p:spPr>
          <a:xfrm>
            <a:off x="152400" y="1680750"/>
            <a:ext cx="7630650" cy="4476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g2d950b53cb9_0_99"/>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36" name="Google Shape;336;g2d950b53cb9_0_99"/>
          <p:cNvGrpSpPr/>
          <p:nvPr/>
        </p:nvGrpSpPr>
        <p:grpSpPr>
          <a:xfrm>
            <a:off x="0" y="6511282"/>
            <a:ext cx="12192000" cy="361767"/>
            <a:chOff x="0" y="6511282"/>
            <a:chExt cx="12192000" cy="361767"/>
          </a:xfrm>
        </p:grpSpPr>
        <p:pic>
          <p:nvPicPr>
            <p:cNvPr id="337" name="Google Shape;337;g2d950b53cb9_0_99"/>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38" name="Google Shape;338;g2d950b53cb9_0_99"/>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39" name="Google Shape;339;g2d950b53cb9_0_99"/>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40" name="Google Shape;340;g2d950b53cb9_0_99"/>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TAP Service Retrieval </a:t>
            </a:r>
            <a:endParaRPr sz="2000" b="0" i="0" u="none" strike="noStrike" cap="none">
              <a:solidFill>
                <a:srgbClr val="000000"/>
              </a:solidFill>
              <a:latin typeface="Titillium Web"/>
              <a:ea typeface="Titillium Web"/>
              <a:cs typeface="Titillium Web"/>
              <a:sym typeface="Titillium Web"/>
            </a:endParaRPr>
          </a:p>
        </p:txBody>
      </p:sp>
      <p:sp>
        <p:nvSpPr>
          <p:cNvPr id="341" name="Google Shape;341;g2d950b53cb9_0_99"/>
          <p:cNvSpPr txBox="1"/>
          <p:nvPr/>
        </p:nvSpPr>
        <p:spPr>
          <a:xfrm>
            <a:off x="7935450" y="1697900"/>
            <a:ext cx="4070700" cy="4524285"/>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Adding a /tap endpoint to the URL, you access a 'jTAP,' the Table Access Protocol service that, as specified by the IVOA standard, provides a series of additional endpoints;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example, clicking on 'tables', you get a VOTable containing all the metadata in the standard XML format;</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This also means that it is now possible to execute the same queries from a client other than jPortal, such as TOPCAT…</a:t>
            </a:r>
            <a:endParaRPr sz="1400" b="0" i="0" u="none" strike="noStrike" cap="none">
              <a:solidFill>
                <a:srgbClr val="000000"/>
              </a:solidFill>
              <a:latin typeface="Arial"/>
              <a:ea typeface="Arial"/>
              <a:cs typeface="Arial"/>
              <a:sym typeface="Arial"/>
            </a:endParaRPr>
          </a:p>
        </p:txBody>
      </p:sp>
      <p:pic>
        <p:nvPicPr>
          <p:cNvPr id="342" name="Google Shape;342;g2d950b53cb9_0_99"/>
          <p:cNvPicPr preferRelativeResize="0"/>
          <p:nvPr/>
        </p:nvPicPr>
        <p:blipFill rotWithShape="1">
          <a:blip r:embed="rId5">
            <a:alphaModFix/>
          </a:blip>
          <a:srcRect/>
          <a:stretch/>
        </p:blipFill>
        <p:spPr>
          <a:xfrm>
            <a:off x="152400" y="1680750"/>
            <a:ext cx="7663326" cy="4493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3" y="0"/>
            <a:ext cx="12192001" cy="850899"/>
          </a:xfrm>
          <a:prstGeom prst="rect">
            <a:avLst/>
          </a:prstGeom>
          <a:noFill/>
          <a:ln>
            <a:noFill/>
          </a:ln>
        </p:spPr>
      </p:pic>
      <p:grpSp>
        <p:nvGrpSpPr>
          <p:cNvPr id="103" name="Google Shape;103;p2"/>
          <p:cNvGrpSpPr/>
          <p:nvPr/>
        </p:nvGrpSpPr>
        <p:grpSpPr>
          <a:xfrm>
            <a:off x="0" y="6511282"/>
            <a:ext cx="12192000" cy="361767"/>
            <a:chOff x="0" y="6511282"/>
            <a:chExt cx="12192000" cy="361767"/>
          </a:xfrm>
        </p:grpSpPr>
        <p:pic>
          <p:nvPicPr>
            <p:cNvPr id="104" name="Google Shape;104;p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05" name="Google Shape;105;p2"/>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06" name="Google Shape;106;p2"/>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07" name="Google Shape;107;p2"/>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Spoke 3 project</a:t>
            </a:r>
            <a:endParaRPr sz="2000" b="0" i="0" u="none" strike="noStrike" cap="none">
              <a:solidFill>
                <a:srgbClr val="000000"/>
              </a:solidFill>
              <a:latin typeface="Titillium Web"/>
              <a:ea typeface="Titillium Web"/>
              <a:cs typeface="Titillium Web"/>
              <a:sym typeface="Titillium Web"/>
            </a:endParaRPr>
          </a:p>
        </p:txBody>
      </p:sp>
      <p:sp>
        <p:nvSpPr>
          <p:cNvPr id="108" name="Google Shape;108;p2"/>
          <p:cNvSpPr txBox="1"/>
          <p:nvPr/>
        </p:nvSpPr>
        <p:spPr>
          <a:xfrm>
            <a:off x="355650" y="1742548"/>
            <a:ext cx="11531547" cy="3200836"/>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Spoke 3 is a project supported by European funds for the Fondazione ICSC for astrophysics and cosmological observations;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main objectives of the Spoke 3 are the exploitation of cutting-edge solutions in HPC and Big Data processing and analysis for problems of interest in various astrophysical areas;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It also undertakes a specific outreach and training program to boost the use of high performance and high throughput, cloud solutions in research centres, academia and private companies;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60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Within this project we participate in the Work Package 4, which starts from already implemented best practices and frameworks to manage data and software with FAIR and Open Science principles to develop innovative frameworks able to satisfy the Big Data Challenge.</a:t>
            </a:r>
            <a:endParaRPr sz="1400" b="0" i="0" u="none" strike="noStrike" cap="none">
              <a:solidFill>
                <a:srgbClr val="000000"/>
              </a:solidFill>
              <a:latin typeface="Arial"/>
              <a:ea typeface="Arial"/>
              <a:cs typeface="Arial"/>
              <a:sym typeface="Arial"/>
            </a:endParaRPr>
          </a:p>
        </p:txBody>
      </p:sp>
      <p:pic>
        <p:nvPicPr>
          <p:cNvPr id="109" name="Google Shape;109;p2"/>
          <p:cNvPicPr preferRelativeResize="0"/>
          <p:nvPr/>
        </p:nvPicPr>
        <p:blipFill rotWithShape="1">
          <a:blip r:embed="rId5">
            <a:alphaModFix/>
          </a:blip>
          <a:srcRect/>
          <a:stretch/>
        </p:blipFill>
        <p:spPr>
          <a:xfrm>
            <a:off x="3137913" y="4912265"/>
            <a:ext cx="5916168" cy="15644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3371edd5e34_0_0"/>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49" name="Google Shape;349;g3371edd5e34_0_0"/>
          <p:cNvGrpSpPr/>
          <p:nvPr/>
        </p:nvGrpSpPr>
        <p:grpSpPr>
          <a:xfrm>
            <a:off x="0" y="6511282"/>
            <a:ext cx="12192000" cy="361767"/>
            <a:chOff x="0" y="6511282"/>
            <a:chExt cx="12192000" cy="361767"/>
          </a:xfrm>
        </p:grpSpPr>
        <p:pic>
          <p:nvPicPr>
            <p:cNvPr id="350" name="Google Shape;350;g3371edd5e34_0_0"/>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51" name="Google Shape;351;g3371edd5e34_0_0"/>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52" name="Google Shape;352;g3371edd5e34_0_0"/>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53" name="Google Shape;353;g3371edd5e34_0_0"/>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TAP Service Retrieval </a:t>
            </a:r>
            <a:endParaRPr sz="2000" b="0" i="0" u="none" strike="noStrike" cap="none">
              <a:solidFill>
                <a:srgbClr val="000000"/>
              </a:solidFill>
              <a:latin typeface="Titillium Web"/>
              <a:ea typeface="Titillium Web"/>
              <a:cs typeface="Titillium Web"/>
              <a:sym typeface="Titillium Web"/>
            </a:endParaRPr>
          </a:p>
        </p:txBody>
      </p:sp>
      <p:sp>
        <p:nvSpPr>
          <p:cNvPr id="354" name="Google Shape;354;g3371edd5e34_0_0"/>
          <p:cNvSpPr txBox="1"/>
          <p:nvPr/>
        </p:nvSpPr>
        <p:spPr>
          <a:xfrm>
            <a:off x="7935450" y="1697900"/>
            <a:ext cx="4070700" cy="48024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Adding a /tap endpoint to the URL, you access a 'jTAP,' the Table Access Protocol service that, as specified by the IVOA standard, provides a series of additional endpoints;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example, clicking on 'tables', you get a VOTable containing all the metadata in the standard XML format;</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This also means that it is now possible to execute the same queries from a client other than jPortal, such as TOPCAT…</a:t>
            </a:r>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…obtaining the same metadata</a:t>
            </a:r>
            <a:r>
              <a:rPr lang="it-IT" sz="20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pic>
        <p:nvPicPr>
          <p:cNvPr id="355" name="Google Shape;355;g3371edd5e34_0_0"/>
          <p:cNvPicPr preferRelativeResize="0"/>
          <p:nvPr/>
        </p:nvPicPr>
        <p:blipFill rotWithShape="1">
          <a:blip r:embed="rId5">
            <a:alphaModFix/>
          </a:blip>
          <a:srcRect/>
          <a:stretch/>
        </p:blipFill>
        <p:spPr>
          <a:xfrm>
            <a:off x="152400" y="1680750"/>
            <a:ext cx="7663324" cy="4484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8"/>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62" name="Google Shape;362;p28"/>
          <p:cNvGrpSpPr/>
          <p:nvPr/>
        </p:nvGrpSpPr>
        <p:grpSpPr>
          <a:xfrm>
            <a:off x="0" y="6511282"/>
            <a:ext cx="12192000" cy="361767"/>
            <a:chOff x="0" y="6511282"/>
            <a:chExt cx="12192000" cy="361767"/>
          </a:xfrm>
        </p:grpSpPr>
        <p:pic>
          <p:nvPicPr>
            <p:cNvPr id="363" name="Google Shape;363;p28"/>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64" name="Google Shape;364;p28"/>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65" name="Google Shape;365;p28"/>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366" name="Google Shape;366;p28"/>
          <p:cNvPicPr preferRelativeResize="0"/>
          <p:nvPr/>
        </p:nvPicPr>
        <p:blipFill rotWithShape="1">
          <a:blip r:embed="rId5">
            <a:alphaModFix/>
          </a:blip>
          <a:srcRect/>
          <a:stretch/>
        </p:blipFill>
        <p:spPr>
          <a:xfrm>
            <a:off x="1684020" y="2514547"/>
            <a:ext cx="8823960" cy="4001533"/>
          </a:xfrm>
          <a:prstGeom prst="rect">
            <a:avLst/>
          </a:prstGeom>
          <a:noFill/>
          <a:ln>
            <a:noFill/>
          </a:ln>
        </p:spPr>
      </p:pic>
      <p:sp>
        <p:nvSpPr>
          <p:cNvPr id="367" name="Google Shape;367;p28"/>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Additional Services</a:t>
            </a:r>
            <a:endParaRPr sz="2000" b="0" i="0" u="none" strike="noStrike" cap="none">
              <a:solidFill>
                <a:srgbClr val="000000"/>
              </a:solidFill>
              <a:latin typeface="Titillium Web"/>
              <a:ea typeface="Titillium Web"/>
              <a:cs typeface="Titillium Web"/>
              <a:sym typeface="Titillium Web"/>
            </a:endParaRPr>
          </a:p>
        </p:txBody>
      </p:sp>
      <p:sp>
        <p:nvSpPr>
          <p:cNvPr id="368" name="Google Shape;368;p28"/>
          <p:cNvSpPr txBox="1"/>
          <p:nvPr/>
        </p:nvSpPr>
        <p:spPr>
          <a:xfrm>
            <a:off x="330223" y="1863738"/>
            <a:ext cx="11531547" cy="917134"/>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We are also working to integrate additional services to the archive, among these the GaiaMerger service is already available, which allows you to perform a Cut&amp;Merge of Gaia files to generate a much lighter and easier to manipulate output than those present in the archive.</a:t>
            </a:r>
            <a:endParaRPr/>
          </a:p>
        </p:txBody>
      </p:sp>
      <p:cxnSp>
        <p:nvCxnSpPr>
          <p:cNvPr id="369" name="Google Shape;369;p28"/>
          <p:cNvCxnSpPr/>
          <p:nvPr/>
        </p:nvCxnSpPr>
        <p:spPr>
          <a:xfrm rot="10800000" flipH="1">
            <a:off x="7147521" y="4867275"/>
            <a:ext cx="879644" cy="697995"/>
          </a:xfrm>
          <a:prstGeom prst="straightConnector1">
            <a:avLst/>
          </a:prstGeom>
          <a:noFill/>
          <a:ln w="76200" cap="flat" cmpd="sng">
            <a:solidFill>
              <a:srgbClr val="4892DC"/>
            </a:solidFill>
            <a:prstDash val="solid"/>
            <a:round/>
            <a:headEnd type="none" w="sm" len="sm"/>
            <a:tailEnd type="triangle" w="med" len="med"/>
          </a:ln>
        </p:spPr>
      </p:cxnSp>
      <p:sp>
        <p:nvSpPr>
          <p:cNvPr id="370" name="Google Shape;370;p28"/>
          <p:cNvSpPr/>
          <p:nvPr/>
        </p:nvSpPr>
        <p:spPr>
          <a:xfrm rot="-2343957">
            <a:off x="6933671" y="5018142"/>
            <a:ext cx="1292172"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p28"/>
          <p:cNvSpPr/>
          <p:nvPr/>
        </p:nvSpPr>
        <p:spPr>
          <a:xfrm rot="-5400000" flipH="1">
            <a:off x="6041948" y="5014005"/>
            <a:ext cx="751867"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2" name="Google Shape;372;p28"/>
          <p:cNvCxnSpPr/>
          <p:nvPr/>
        </p:nvCxnSpPr>
        <p:spPr>
          <a:xfrm>
            <a:off x="6419369" y="4917283"/>
            <a:ext cx="0" cy="581023"/>
          </a:xfrm>
          <a:prstGeom prst="straightConnector1">
            <a:avLst/>
          </a:prstGeom>
          <a:noFill/>
          <a:ln w="76200" cap="flat" cmpd="sng">
            <a:solidFill>
              <a:srgbClr val="4892DC"/>
            </a:solidFill>
            <a:prstDash val="solid"/>
            <a:round/>
            <a:headEnd type="none" w="sm" len="sm"/>
            <a:tailEnd type="triangle" w="med" len="med"/>
          </a:ln>
        </p:spPr>
      </p:cxnSp>
      <p:cxnSp>
        <p:nvCxnSpPr>
          <p:cNvPr id="373" name="Google Shape;373;p28"/>
          <p:cNvCxnSpPr/>
          <p:nvPr/>
        </p:nvCxnSpPr>
        <p:spPr>
          <a:xfrm rot="10800000">
            <a:off x="7462704" y="5833831"/>
            <a:ext cx="564461" cy="0"/>
          </a:xfrm>
          <a:prstGeom prst="straightConnector1">
            <a:avLst/>
          </a:prstGeom>
          <a:noFill/>
          <a:ln w="76200" cap="flat" cmpd="sng">
            <a:solidFill>
              <a:srgbClr val="4892DC"/>
            </a:solidFill>
            <a:prstDash val="solid"/>
            <a:round/>
            <a:headEnd type="none" w="sm" len="sm"/>
            <a:tailEnd type="triangle" w="med" len="med"/>
          </a:ln>
        </p:spPr>
      </p:cxnSp>
      <p:sp>
        <p:nvSpPr>
          <p:cNvPr id="374" name="Google Shape;374;p28"/>
          <p:cNvSpPr/>
          <p:nvPr/>
        </p:nvSpPr>
        <p:spPr>
          <a:xfrm flipH="1">
            <a:off x="7340925" y="5620997"/>
            <a:ext cx="768536"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5" name="Google Shape;375;p28"/>
          <p:cNvCxnSpPr/>
          <p:nvPr/>
        </p:nvCxnSpPr>
        <p:spPr>
          <a:xfrm rot="10800000">
            <a:off x="7386638" y="4581309"/>
            <a:ext cx="338137" cy="0"/>
          </a:xfrm>
          <a:prstGeom prst="straightConnector1">
            <a:avLst/>
          </a:prstGeom>
          <a:noFill/>
          <a:ln w="76200" cap="flat" cmpd="sng">
            <a:solidFill>
              <a:srgbClr val="4892DC"/>
            </a:solidFill>
            <a:prstDash val="solid"/>
            <a:round/>
            <a:headEnd type="none" w="sm" len="sm"/>
            <a:tailEnd type="triangle" w="med" len="med"/>
          </a:ln>
        </p:spPr>
      </p:cxnSp>
      <p:sp>
        <p:nvSpPr>
          <p:cNvPr id="376" name="Google Shape;376;p28"/>
          <p:cNvSpPr/>
          <p:nvPr/>
        </p:nvSpPr>
        <p:spPr>
          <a:xfrm flipH="1">
            <a:off x="7291967" y="4368475"/>
            <a:ext cx="566159" cy="42061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9"/>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83" name="Google Shape;383;p29"/>
          <p:cNvGrpSpPr/>
          <p:nvPr/>
        </p:nvGrpSpPr>
        <p:grpSpPr>
          <a:xfrm>
            <a:off x="0" y="6511282"/>
            <a:ext cx="12192000" cy="361767"/>
            <a:chOff x="0" y="6511282"/>
            <a:chExt cx="12192000" cy="361767"/>
          </a:xfrm>
        </p:grpSpPr>
        <p:pic>
          <p:nvPicPr>
            <p:cNvPr id="384" name="Google Shape;384;p29"/>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85" name="Google Shape;385;p29"/>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86" name="Google Shape;386;p29"/>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387" name="Google Shape;387;p29"/>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Additional Services</a:t>
            </a:r>
            <a:endParaRPr sz="2000" b="0" i="0" u="none" strike="noStrike" cap="none">
              <a:solidFill>
                <a:srgbClr val="000000"/>
              </a:solidFill>
              <a:latin typeface="Titillium Web"/>
              <a:ea typeface="Titillium Web"/>
              <a:cs typeface="Titillium Web"/>
              <a:sym typeface="Titillium Web"/>
            </a:endParaRPr>
          </a:p>
        </p:txBody>
      </p:sp>
      <p:pic>
        <p:nvPicPr>
          <p:cNvPr id="388" name="Google Shape;388;p29"/>
          <p:cNvPicPr preferRelativeResize="0"/>
          <p:nvPr/>
        </p:nvPicPr>
        <p:blipFill rotWithShape="1">
          <a:blip r:embed="rId5">
            <a:alphaModFix/>
          </a:blip>
          <a:srcRect/>
          <a:stretch/>
        </p:blipFill>
        <p:spPr>
          <a:xfrm>
            <a:off x="152400" y="1848276"/>
            <a:ext cx="7685351" cy="4274325"/>
          </a:xfrm>
          <a:prstGeom prst="rect">
            <a:avLst/>
          </a:prstGeom>
          <a:noFill/>
          <a:ln>
            <a:noFill/>
          </a:ln>
        </p:spPr>
      </p:pic>
      <p:sp>
        <p:nvSpPr>
          <p:cNvPr id="389" name="Google Shape;389;p29"/>
          <p:cNvSpPr txBox="1"/>
          <p:nvPr/>
        </p:nvSpPr>
        <p:spPr>
          <a:xfrm>
            <a:off x="7935450" y="1697900"/>
            <a:ext cx="4070700" cy="3540300"/>
          </a:xfrm>
          <a:prstGeom prst="rect">
            <a:avLst/>
          </a:prstGeom>
          <a:noFill/>
          <a:ln>
            <a:noFill/>
          </a:ln>
        </p:spPr>
        <p:txBody>
          <a:bodyPr spcFirstLastPara="1" wrap="square" lIns="91425" tIns="91425" rIns="91425" bIns="91425" anchor="t" anchorCtr="0">
            <a:spAutoFit/>
          </a:bodyPr>
          <a:lstStyle/>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GaiaMerger service is currently available only from </a:t>
            </a:r>
            <a:r>
              <a:rPr lang="it-IT" sz="2000" b="1">
                <a:solidFill>
                  <a:srgbClr val="1528BC"/>
                </a:solidFill>
                <a:latin typeface="Titillium Web"/>
                <a:ea typeface="Titillium Web"/>
                <a:cs typeface="Titillium Web"/>
                <a:sym typeface="Titillium Web"/>
              </a:rPr>
              <a:t>jP</a:t>
            </a:r>
            <a:r>
              <a:rPr lang="it-IT" sz="2000" b="1" i="0" u="none" strike="noStrike" cap="none">
                <a:solidFill>
                  <a:srgbClr val="1528BC"/>
                </a:solidFill>
                <a:latin typeface="Titillium Web"/>
                <a:ea typeface="Titillium Web"/>
                <a:cs typeface="Titillium Web"/>
                <a:sym typeface="Titillium Web"/>
              </a:rPr>
              <a:t>ortal;</a:t>
            </a:r>
            <a:endParaRPr sz="2000" b="1" i="0" u="none" strike="noStrike" cap="none">
              <a:solidFill>
                <a:srgbClr val="1528BC"/>
              </a:solidFill>
              <a:latin typeface="Titillium Web"/>
              <a:ea typeface="Titillium Web"/>
              <a:cs typeface="Titillium Web"/>
              <a:sym typeface="Titillium Web"/>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file is immediately downloadable and is preserved only for a limited time;</a:t>
            </a:r>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We are also working to integrate services such as DataLink that will allow standardized calls to this type of services as well.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7"/>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396" name="Google Shape;396;p27"/>
          <p:cNvGrpSpPr/>
          <p:nvPr/>
        </p:nvGrpSpPr>
        <p:grpSpPr>
          <a:xfrm>
            <a:off x="0" y="6511282"/>
            <a:ext cx="12192000" cy="361767"/>
            <a:chOff x="0" y="6511282"/>
            <a:chExt cx="12192000" cy="361767"/>
          </a:xfrm>
        </p:grpSpPr>
        <p:pic>
          <p:nvPicPr>
            <p:cNvPr id="397" name="Google Shape;397;p27"/>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398" name="Google Shape;398;p27"/>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399" name="Google Shape;399;p27"/>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400" name="Google Shape;400;p27"/>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Conclusions and Next Steps</a:t>
            </a:r>
            <a:endParaRPr sz="2000" b="0" i="0" u="none" strike="noStrike" cap="none">
              <a:solidFill>
                <a:srgbClr val="000000"/>
              </a:solidFill>
              <a:latin typeface="Titillium Web"/>
              <a:ea typeface="Titillium Web"/>
              <a:cs typeface="Titillium Web"/>
              <a:sym typeface="Titillium Web"/>
            </a:endParaRPr>
          </a:p>
        </p:txBody>
      </p:sp>
      <p:sp>
        <p:nvSpPr>
          <p:cNvPr id="401" name="Google Shape;401;p27"/>
          <p:cNvSpPr txBox="1"/>
          <p:nvPr/>
        </p:nvSpPr>
        <p:spPr>
          <a:xfrm>
            <a:off x="373938" y="1596244"/>
            <a:ext cx="11531547" cy="5050573"/>
          </a:xfrm>
          <a:prstGeom prst="rect">
            <a:avLst/>
          </a:prstGeom>
          <a:noFill/>
          <a:ln>
            <a:noFill/>
          </a:ln>
        </p:spPr>
        <p:txBody>
          <a:bodyPr spcFirstLastPara="1" wrap="square" lIns="360000" tIns="45700" rIns="91425" bIns="45700" anchor="t" anchorCtr="0">
            <a:spAutoFit/>
          </a:bodyPr>
          <a:lstStyle/>
          <a:p>
            <a:pPr marL="54000" marR="0" lvl="0" indent="0" algn="l" rtl="0">
              <a:lnSpc>
                <a:spcPct val="90000"/>
              </a:lnSpc>
              <a:spcBef>
                <a:spcPts val="600"/>
              </a:spcBef>
              <a:spcAft>
                <a:spcPts val="0"/>
              </a:spcAft>
              <a:buNone/>
            </a:pPr>
            <a:r>
              <a:rPr lang="en-US" sz="2400" b="1" i="0" u="sng" strike="noStrike" cap="none" noProof="0" dirty="0">
                <a:solidFill>
                  <a:srgbClr val="1528BC"/>
                </a:solidFill>
                <a:latin typeface="Titillium Web"/>
                <a:ea typeface="Titillium Web"/>
                <a:cs typeface="Titillium Web"/>
                <a:sym typeface="Titillium Web"/>
              </a:rPr>
              <a:t>Conclusions:</a:t>
            </a:r>
            <a:endParaRPr lang="en-US" noProof="0" dirty="0"/>
          </a:p>
          <a:p>
            <a:pPr marL="396900" marR="0" lvl="0" indent="-342900" algn="l" rtl="0">
              <a:lnSpc>
                <a:spcPct val="90000"/>
              </a:lnSpc>
              <a:spcBef>
                <a:spcPts val="600"/>
              </a:spcBef>
              <a:spcAft>
                <a:spcPts val="0"/>
              </a:spcAft>
              <a:buClr>
                <a:srgbClr val="1528BC"/>
              </a:buClr>
              <a:buSzPts val="2000"/>
              <a:buFont typeface="Titillium Web"/>
              <a:buChar char="-"/>
            </a:pPr>
            <a:r>
              <a:rPr lang="en-US" sz="2000" b="1" i="0" u="none" strike="noStrike" cap="none" noProof="0" dirty="0">
                <a:solidFill>
                  <a:srgbClr val="1528BC"/>
                </a:solidFill>
                <a:latin typeface="Titillium Web"/>
                <a:ea typeface="Titillium Web"/>
                <a:cs typeface="Titillium Web"/>
                <a:sym typeface="Titillium Web"/>
              </a:rPr>
              <a:t>As you can see, it is possible to build a data lake that meets scientific standards;</a:t>
            </a:r>
          </a:p>
          <a:p>
            <a:pPr marL="396900" marR="0" lvl="0" indent="-342900" algn="l" rtl="0">
              <a:lnSpc>
                <a:spcPct val="90000"/>
              </a:lnSpc>
              <a:spcBef>
                <a:spcPts val="600"/>
              </a:spcBef>
              <a:spcAft>
                <a:spcPts val="0"/>
              </a:spcAft>
              <a:buClr>
                <a:srgbClr val="1528BC"/>
              </a:buClr>
              <a:buSzPts val="2000"/>
              <a:buFont typeface="Titillium Web"/>
              <a:buChar char="-"/>
            </a:pPr>
            <a:r>
              <a:rPr lang="en-US" sz="2000" b="1" noProof="0" dirty="0">
                <a:solidFill>
                  <a:srgbClr val="1528BC"/>
                </a:solidFill>
                <a:latin typeface="Titillium Web"/>
              </a:rPr>
              <a:t>NADIR's modularity has been improved, allowing code variations to be minimized when the format and structure of the input files vary;</a:t>
            </a:r>
          </a:p>
          <a:p>
            <a:pPr marL="396900" marR="0" lvl="0" indent="-342900" algn="l" rtl="0">
              <a:lnSpc>
                <a:spcPct val="90000"/>
              </a:lnSpc>
              <a:spcBef>
                <a:spcPts val="600"/>
              </a:spcBef>
              <a:spcAft>
                <a:spcPts val="0"/>
              </a:spcAft>
              <a:buClr>
                <a:srgbClr val="1528BC"/>
              </a:buClr>
              <a:buSzPts val="2000"/>
              <a:buFont typeface="Titillium Web"/>
              <a:buChar char="-"/>
            </a:pPr>
            <a:r>
              <a:rPr lang="en-US" sz="2000" b="1" i="0" u="none" strike="noStrike" cap="none" noProof="0" dirty="0">
                <a:solidFill>
                  <a:srgbClr val="1528BC"/>
                </a:solidFill>
                <a:latin typeface="Titillium Web"/>
                <a:ea typeface="Titillium Web"/>
                <a:cs typeface="Titillium Web"/>
                <a:sym typeface="Titillium Web"/>
              </a:rPr>
              <a:t>The main challenges encountered are the obsolescence of software and libraries, the high demand for storage resources and most importantly the complexity in communication among stakeholders;</a:t>
            </a:r>
            <a:endParaRPr lang="en-US" noProof="0" dirty="0"/>
          </a:p>
          <a:p>
            <a:pPr marL="54000" marR="0" lvl="0" indent="0" algn="l" rtl="0">
              <a:lnSpc>
                <a:spcPct val="90000"/>
              </a:lnSpc>
              <a:spcBef>
                <a:spcPts val="600"/>
              </a:spcBef>
              <a:spcAft>
                <a:spcPts val="0"/>
              </a:spcAft>
              <a:buNone/>
            </a:pPr>
            <a:endParaRPr lang="en-US" sz="700" b="1" i="0" u="none" strike="noStrike" cap="none" noProof="0" dirty="0">
              <a:solidFill>
                <a:srgbClr val="1528BC"/>
              </a:solidFill>
              <a:latin typeface="Titillium Web"/>
              <a:ea typeface="Titillium Web"/>
              <a:cs typeface="Titillium Web"/>
              <a:sym typeface="Titillium Web"/>
            </a:endParaRPr>
          </a:p>
          <a:p>
            <a:pPr marL="54000" marR="0" lvl="0" indent="0" algn="l" rtl="0">
              <a:lnSpc>
                <a:spcPct val="90000"/>
              </a:lnSpc>
              <a:spcBef>
                <a:spcPts val="600"/>
              </a:spcBef>
              <a:spcAft>
                <a:spcPts val="0"/>
              </a:spcAft>
              <a:buNone/>
            </a:pPr>
            <a:r>
              <a:rPr lang="en-US" sz="2400" b="1" i="0" u="sng" strike="noStrike" cap="none" noProof="0" dirty="0">
                <a:solidFill>
                  <a:srgbClr val="1528BC"/>
                </a:solidFill>
                <a:latin typeface="Titillium Web"/>
                <a:ea typeface="Titillium Web"/>
                <a:cs typeface="Titillium Web"/>
                <a:sym typeface="Titillium Web"/>
              </a:rPr>
              <a:t>Next Steps:</a:t>
            </a:r>
            <a:endParaRPr lang="en-US" noProof="0" dirty="0"/>
          </a:p>
          <a:p>
            <a:pPr marL="396900" marR="0" lvl="0" indent="-342900" algn="l" rtl="0">
              <a:lnSpc>
                <a:spcPct val="90000"/>
              </a:lnSpc>
              <a:spcBef>
                <a:spcPts val="600"/>
              </a:spcBef>
              <a:spcAft>
                <a:spcPts val="0"/>
              </a:spcAft>
              <a:buClr>
                <a:srgbClr val="1528BC"/>
              </a:buClr>
              <a:buSzPts val="2000"/>
              <a:buFont typeface="Titillium Web"/>
              <a:buChar char="-"/>
            </a:pPr>
            <a:r>
              <a:rPr lang="en-US" sz="2000" b="1" i="0" u="none" strike="noStrike" cap="none" noProof="0" dirty="0">
                <a:solidFill>
                  <a:srgbClr val="1528BC"/>
                </a:solidFill>
                <a:latin typeface="Titillium Web"/>
                <a:ea typeface="Titillium Web"/>
                <a:cs typeface="Titillium Web"/>
                <a:sym typeface="Titillium Web"/>
              </a:rPr>
              <a:t>We are working to structure simulated data in a coherent and, most importantly, standardized manner to ensure correct integration into the Spoke 3 database;</a:t>
            </a:r>
            <a:endParaRPr lang="en-US" noProof="0" dirty="0"/>
          </a:p>
          <a:p>
            <a:pPr marL="396900" marR="0" lvl="0" indent="-342900" algn="l" rtl="0">
              <a:lnSpc>
                <a:spcPct val="90000"/>
              </a:lnSpc>
              <a:spcBef>
                <a:spcPts val="600"/>
              </a:spcBef>
              <a:spcAft>
                <a:spcPts val="0"/>
              </a:spcAft>
              <a:buClr>
                <a:srgbClr val="1528BC"/>
              </a:buClr>
              <a:buSzPts val="2000"/>
              <a:buFont typeface="Titillium Web"/>
              <a:buChar char="-"/>
            </a:pPr>
            <a:r>
              <a:rPr lang="en-US" sz="2000" b="1" i="0" u="none" strike="noStrike" cap="none" noProof="0" dirty="0">
                <a:solidFill>
                  <a:srgbClr val="1528BC"/>
                </a:solidFill>
                <a:latin typeface="Titillium Web"/>
                <a:ea typeface="Titillium Web"/>
                <a:cs typeface="Titillium Web"/>
                <a:sym typeface="Titillium Web"/>
              </a:rPr>
              <a:t>As mentioned, we are developing the necessary standard services for proper integration with IVOA clients, as for the </a:t>
            </a:r>
            <a:r>
              <a:rPr lang="en-US" sz="2000" b="1" i="0" u="none" strike="noStrike" cap="none" noProof="0" dirty="0" err="1">
                <a:solidFill>
                  <a:srgbClr val="1528BC"/>
                </a:solidFill>
                <a:latin typeface="Titillium Web"/>
                <a:ea typeface="Titillium Web"/>
                <a:cs typeface="Titillium Web"/>
                <a:sym typeface="Titillium Web"/>
              </a:rPr>
              <a:t>DataLink</a:t>
            </a:r>
            <a:r>
              <a:rPr lang="en-US" sz="2000" b="1" i="0" u="none" strike="noStrike" cap="none" noProof="0" dirty="0">
                <a:solidFill>
                  <a:srgbClr val="1528BC"/>
                </a:solidFill>
                <a:latin typeface="Titillium Web"/>
                <a:ea typeface="Titillium Web"/>
                <a:cs typeface="Titillium Web"/>
                <a:sym typeface="Titillium Web"/>
              </a:rPr>
              <a:t>;</a:t>
            </a:r>
            <a:endParaRPr lang="en-US" noProof="0" dirty="0"/>
          </a:p>
          <a:p>
            <a:pPr marL="396900" marR="0" lvl="0" indent="-342900" algn="l" rtl="0">
              <a:lnSpc>
                <a:spcPct val="90000"/>
              </a:lnSpc>
              <a:spcBef>
                <a:spcPts val="600"/>
              </a:spcBef>
              <a:spcAft>
                <a:spcPts val="0"/>
              </a:spcAft>
              <a:buClr>
                <a:srgbClr val="1528BC"/>
              </a:buClr>
              <a:buSzPts val="2000"/>
              <a:buFont typeface="Titillium Web"/>
              <a:buChar char="-"/>
            </a:pPr>
            <a:r>
              <a:rPr lang="en-US" sz="2000" b="1" i="0" u="none" strike="noStrike" cap="none" noProof="0" dirty="0">
                <a:solidFill>
                  <a:srgbClr val="1528BC"/>
                </a:solidFill>
                <a:latin typeface="Titillium Web"/>
                <a:ea typeface="Titillium Web"/>
                <a:cs typeface="Titillium Web"/>
                <a:sym typeface="Titillium Web"/>
              </a:rPr>
              <a:t>We aim to integrate analysis services such as </a:t>
            </a:r>
            <a:r>
              <a:rPr lang="en-US" sz="2000" b="1" i="0" u="none" strike="noStrike" cap="none" noProof="0" dirty="0" err="1">
                <a:solidFill>
                  <a:srgbClr val="1528BC"/>
                </a:solidFill>
                <a:latin typeface="Titillium Web"/>
                <a:ea typeface="Titillium Web"/>
                <a:cs typeface="Titillium Web"/>
                <a:sym typeface="Titillium Web"/>
              </a:rPr>
              <a:t>FermiTools</a:t>
            </a:r>
            <a:r>
              <a:rPr lang="en-US" sz="2000" b="1" i="0" u="none" strike="noStrike" cap="none" noProof="0" dirty="0">
                <a:solidFill>
                  <a:srgbClr val="1528BC"/>
                </a:solidFill>
                <a:latin typeface="Titillium Web"/>
                <a:ea typeface="Titillium Web"/>
                <a:cs typeface="Titillium Web"/>
                <a:sym typeface="Titillium Web"/>
              </a:rPr>
              <a:t> for Fermi data, making them accessible both from </a:t>
            </a:r>
            <a:r>
              <a:rPr lang="en-US" sz="2000" b="1" i="0" u="none" strike="noStrike" cap="none" noProof="0" dirty="0" err="1">
                <a:solidFill>
                  <a:srgbClr val="1528BC"/>
                </a:solidFill>
                <a:latin typeface="Titillium Web"/>
                <a:ea typeface="Titillium Web"/>
                <a:cs typeface="Titillium Web"/>
                <a:sym typeface="Titillium Web"/>
              </a:rPr>
              <a:t>JPortal</a:t>
            </a:r>
            <a:r>
              <a:rPr lang="en-US" sz="2000" b="1" i="0" u="none" strike="noStrike" cap="none" noProof="0" dirty="0">
                <a:solidFill>
                  <a:srgbClr val="1528BC"/>
                </a:solidFill>
                <a:latin typeface="Titillium Web"/>
                <a:ea typeface="Titillium Web"/>
                <a:cs typeface="Titillium Web"/>
                <a:sym typeface="Titillium Web"/>
              </a:rPr>
              <a:t> and standard clients.</a:t>
            </a:r>
            <a:endParaRPr lang="en-US" sz="1400" b="0" i="0" u="none" strike="noStrike" cap="none" noProof="0"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0" descr="Immagine che contiene spazio, luce, laser, notte&#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8" name="Google Shape;408;p30"/>
          <p:cNvSpPr txBox="1"/>
          <p:nvPr/>
        </p:nvSpPr>
        <p:spPr>
          <a:xfrm>
            <a:off x="827875" y="2750450"/>
            <a:ext cx="9985500" cy="1761000"/>
          </a:xfrm>
          <a:prstGeom prst="rect">
            <a:avLst/>
          </a:prstGeom>
          <a:solidFill>
            <a:srgbClr val="00206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000"/>
              <a:buFont typeface="Titillium Web"/>
              <a:buNone/>
            </a:pPr>
            <a:endParaRPr sz="1200" b="0" i="1" u="none" strike="noStrike" cap="none">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4400" b="0" i="1" u="none" strike="noStrike" cap="none">
                <a:solidFill>
                  <a:schemeClr val="lt1"/>
                </a:solidFill>
                <a:latin typeface="Titillium Web"/>
                <a:ea typeface="Titillium Web"/>
                <a:cs typeface="Titillium Web"/>
                <a:sym typeface="Titillium Web"/>
              </a:rPr>
              <a:t>Thank you for your attention!</a:t>
            </a:r>
            <a:endParaRPr/>
          </a:p>
          <a:p>
            <a:pPr marL="0" marR="0" lvl="0" indent="0" algn="ctr" rtl="0">
              <a:lnSpc>
                <a:spcPct val="90000"/>
              </a:lnSpc>
              <a:spcBef>
                <a:spcPts val="0"/>
              </a:spcBef>
              <a:spcAft>
                <a:spcPts val="0"/>
              </a:spcAft>
              <a:buClr>
                <a:schemeClr val="lt1"/>
              </a:buClr>
              <a:buSzPts val="3000"/>
              <a:buFont typeface="Titillium Web"/>
              <a:buNone/>
            </a:pPr>
            <a:endParaRPr sz="1200" b="0" i="1" u="none" strike="noStrike" cap="none">
              <a:solidFill>
                <a:schemeClr val="lt1"/>
              </a:solidFill>
              <a:latin typeface="Titillium Web"/>
              <a:ea typeface="Titillium Web"/>
              <a:cs typeface="Titillium Web"/>
              <a:sym typeface="Titillium Web"/>
            </a:endParaRPr>
          </a:p>
          <a:p>
            <a:pPr marL="0" marR="0" lvl="0" indent="0" algn="ctr" rtl="0">
              <a:lnSpc>
                <a:spcPct val="90000"/>
              </a:lnSpc>
              <a:spcBef>
                <a:spcPts val="0"/>
              </a:spcBef>
              <a:spcAft>
                <a:spcPts val="0"/>
              </a:spcAft>
              <a:buClr>
                <a:schemeClr val="lt1"/>
              </a:buClr>
              <a:buSzPts val="3000"/>
              <a:buFont typeface="Titillium Web"/>
              <a:buNone/>
            </a:pPr>
            <a:r>
              <a:rPr lang="it-IT" sz="3200" b="0" i="1" u="none" strike="noStrike" cap="none">
                <a:solidFill>
                  <a:schemeClr val="lt1"/>
                </a:solidFill>
                <a:latin typeface="Titillium Web"/>
                <a:ea typeface="Titillium Web"/>
                <a:cs typeface="Titillium Web"/>
                <a:sym typeface="Titillium Web"/>
              </a:rPr>
              <a:t>Questions are welcome.</a:t>
            </a:r>
            <a:endParaRPr sz="1050" b="0" i="0" u="none" strike="noStrike" cap="none">
              <a:solidFill>
                <a:srgbClr val="000000"/>
              </a:solidFill>
              <a:latin typeface="Arial"/>
              <a:ea typeface="Arial"/>
              <a:cs typeface="Arial"/>
              <a:sym typeface="Arial"/>
            </a:endParaRPr>
          </a:p>
        </p:txBody>
      </p:sp>
      <p:grpSp>
        <p:nvGrpSpPr>
          <p:cNvPr id="409" name="Google Shape;409;p30"/>
          <p:cNvGrpSpPr/>
          <p:nvPr/>
        </p:nvGrpSpPr>
        <p:grpSpPr>
          <a:xfrm>
            <a:off x="0" y="6511282"/>
            <a:ext cx="12192000" cy="361767"/>
            <a:chOff x="0" y="6511282"/>
            <a:chExt cx="12192000" cy="361767"/>
          </a:xfrm>
        </p:grpSpPr>
        <p:pic>
          <p:nvPicPr>
            <p:cNvPr id="410" name="Google Shape;410;p30"/>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411" name="Google Shape;411;p30"/>
            <p:cNvSpPr txBox="1"/>
            <p:nvPr/>
          </p:nvSpPr>
          <p:spPr>
            <a:xfrm>
              <a:off x="6712747" y="6536581"/>
              <a:ext cx="531722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412" name="Google Shape;412;p30"/>
            <p:cNvSpPr txBox="1"/>
            <p:nvPr/>
          </p:nvSpPr>
          <p:spPr>
            <a:xfrm>
              <a:off x="467555" y="6530753"/>
              <a:ext cx="79192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413" name="Google Shape;413;p30"/>
          <p:cNvPicPr preferRelativeResize="0"/>
          <p:nvPr/>
        </p:nvPicPr>
        <p:blipFill rotWithShape="1">
          <a:blip r:embed="rId5">
            <a:alphaModFix/>
          </a:blip>
          <a:srcRect/>
          <a:stretch/>
        </p:blipFill>
        <p:spPr>
          <a:xfrm>
            <a:off x="-1" y="-15050"/>
            <a:ext cx="12191999" cy="1181100"/>
          </a:xfrm>
          <a:prstGeom prst="rect">
            <a:avLst/>
          </a:prstGeom>
          <a:noFill/>
          <a:ln>
            <a:noFill/>
          </a:ln>
        </p:spPr>
      </p:pic>
      <p:sp>
        <p:nvSpPr>
          <p:cNvPr id="414" name="Google Shape;414;p30"/>
          <p:cNvSpPr txBox="1"/>
          <p:nvPr/>
        </p:nvSpPr>
        <p:spPr>
          <a:xfrm>
            <a:off x="0" y="5917324"/>
            <a:ext cx="6821424" cy="515288"/>
          </a:xfrm>
          <a:prstGeom prst="rect">
            <a:avLst/>
          </a:prstGeom>
          <a:solidFill>
            <a:srgbClr val="E6007E"/>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chemeClr val="lt1"/>
              </a:buClr>
              <a:buSzPct val="102417"/>
              <a:buFont typeface="Arial"/>
              <a:buNone/>
            </a:pPr>
            <a:r>
              <a:rPr lang="it-IT" sz="1900" b="1" i="0" u="none" strike="noStrike" cap="none">
                <a:solidFill>
                  <a:schemeClr val="lt1"/>
                </a:solidFill>
                <a:latin typeface="Titillium Web SemiBold"/>
                <a:ea typeface="Titillium Web SemiBold"/>
                <a:cs typeface="Titillium Web SemiBold"/>
                <a:sym typeface="Titillium Web SemiBold"/>
              </a:rPr>
              <a:t>Archives and Data Management Systems, </a:t>
            </a:r>
            <a:r>
              <a:rPr lang="it-IT" sz="1900" b="0" i="0" u="none" strike="noStrike" cap="none">
                <a:solidFill>
                  <a:schemeClr val="lt1"/>
                </a:solidFill>
                <a:latin typeface="Titillium Web"/>
                <a:ea typeface="Titillium Web"/>
                <a:cs typeface="Titillium Web"/>
                <a:sym typeface="Titillium Web"/>
              </a:rPr>
              <a:t>Bologna Feb 26-27,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16" name="Google Shape;116;p3"/>
          <p:cNvGrpSpPr/>
          <p:nvPr/>
        </p:nvGrpSpPr>
        <p:grpSpPr>
          <a:xfrm>
            <a:off x="0" y="6511282"/>
            <a:ext cx="12192000" cy="361767"/>
            <a:chOff x="0" y="6511282"/>
            <a:chExt cx="12192000" cy="361767"/>
          </a:xfrm>
        </p:grpSpPr>
        <p:pic>
          <p:nvPicPr>
            <p:cNvPr id="117" name="Google Shape;117;p3"/>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18" name="Google Shape;118;p3"/>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19" name="Google Shape;119;p3"/>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20" name="Google Shape;120;p3"/>
          <p:cNvSpPr txBox="1"/>
          <p:nvPr/>
        </p:nvSpPr>
        <p:spPr>
          <a:xfrm>
            <a:off x="715250" y="1030225"/>
            <a:ext cx="10854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IDL project</a:t>
            </a:r>
            <a:endParaRPr sz="2000" b="0" i="0" u="none" strike="noStrike" cap="none">
              <a:solidFill>
                <a:srgbClr val="000000"/>
              </a:solidFill>
              <a:latin typeface="Titillium Web"/>
              <a:ea typeface="Titillium Web"/>
              <a:cs typeface="Titillium Web"/>
              <a:sym typeface="Titillium Web"/>
            </a:endParaRPr>
          </a:p>
        </p:txBody>
      </p:sp>
      <p:sp>
        <p:nvSpPr>
          <p:cNvPr id="121" name="Google Shape;121;p3"/>
          <p:cNvSpPr txBox="1"/>
          <p:nvPr/>
        </p:nvSpPr>
        <p:spPr>
          <a:xfrm>
            <a:off x="355650" y="1833988"/>
            <a:ext cx="11531547" cy="2769949"/>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IDL project is one of the projects funded by the ICSC Foundation with industrial leadership, co-participated by Spoke 2 and Spoke 3;</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project involves the construction of an Interoperable Data Lake, hence the name, that is, an archiving system capable of satisfying both industrial needs and the interoperability paradigms supported by the scientific field;</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60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At the moment the project is divided into two sections, an industrial-led section that deals with archiving data on space debris provided by TASI and our scientific section led by INAF for which we are testing the archiving also in this case of both observational and simulation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28" name="Google Shape;128;p4"/>
          <p:cNvGrpSpPr/>
          <p:nvPr/>
        </p:nvGrpSpPr>
        <p:grpSpPr>
          <a:xfrm>
            <a:off x="0" y="6511282"/>
            <a:ext cx="12192000" cy="361767"/>
            <a:chOff x="0" y="6511282"/>
            <a:chExt cx="12192000" cy="361767"/>
          </a:xfrm>
        </p:grpSpPr>
        <p:pic>
          <p:nvPicPr>
            <p:cNvPr id="129" name="Google Shape;129;p4"/>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30" name="Google Shape;130;p4"/>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31" name="Google Shape;131;p4"/>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32" name="Google Shape;132;p4"/>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Spoke 3 Data Lake</a:t>
            </a:r>
            <a:endParaRPr sz="2000" b="0" i="0" u="none" strike="noStrike" cap="none">
              <a:solidFill>
                <a:srgbClr val="000000"/>
              </a:solidFill>
              <a:latin typeface="Titillium Web"/>
              <a:ea typeface="Titillium Web"/>
              <a:cs typeface="Titillium Web"/>
              <a:sym typeface="Titillium Web"/>
            </a:endParaRPr>
          </a:p>
        </p:txBody>
      </p:sp>
      <p:sp>
        <p:nvSpPr>
          <p:cNvPr id="133" name="Google Shape;133;p4"/>
          <p:cNvSpPr txBox="1"/>
          <p:nvPr/>
        </p:nvSpPr>
        <p:spPr>
          <a:xfrm>
            <a:off x="355650" y="1833988"/>
            <a:ext cx="11531547" cy="3600945"/>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the Spoke 3 project we are focusing our work on the development of a shared archive able to support the products of the other WPs' work and to provide an effective and rapid archiving of the data collected in relational databases according to the international standards dictated by IVOA and recovery services for such data both according to common channels such as IVOA clients, with the association of a clear TAP service to the archive, and with a customized portal specifically for this project;</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the duration of the project, we have focused on a couple of observational use cases, which, we will show you shortly, are already well underway, and we are trying to repeat ourselves for another couple of simulation cases;</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60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Spoke 3 WP4 works integrated with a dedicated Rucio instance within an infrastructure provided by INFN.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40" name="Google Shape;140;p5"/>
          <p:cNvGrpSpPr/>
          <p:nvPr/>
        </p:nvGrpSpPr>
        <p:grpSpPr>
          <a:xfrm>
            <a:off x="0" y="6511282"/>
            <a:ext cx="12192000" cy="361767"/>
            <a:chOff x="0" y="6511282"/>
            <a:chExt cx="12192000" cy="361767"/>
          </a:xfrm>
        </p:grpSpPr>
        <p:pic>
          <p:nvPicPr>
            <p:cNvPr id="141" name="Google Shape;141;p5"/>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42" name="Google Shape;142;p5"/>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43" name="Google Shape;143;p5"/>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44" name="Google Shape;144;p5"/>
          <p:cNvSpPr txBox="1"/>
          <p:nvPr/>
        </p:nvSpPr>
        <p:spPr>
          <a:xfrm>
            <a:off x="715251" y="1030225"/>
            <a:ext cx="7256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IDL Data Lake</a:t>
            </a:r>
            <a:endParaRPr sz="2000" b="0" i="0" u="none" strike="noStrike" cap="none">
              <a:solidFill>
                <a:srgbClr val="000000"/>
              </a:solidFill>
              <a:latin typeface="Titillium Web"/>
              <a:ea typeface="Titillium Web"/>
              <a:cs typeface="Titillium Web"/>
              <a:sym typeface="Titillium Web"/>
            </a:endParaRPr>
          </a:p>
        </p:txBody>
      </p:sp>
      <p:sp>
        <p:nvSpPr>
          <p:cNvPr id="145" name="Google Shape;145;p5"/>
          <p:cNvSpPr txBox="1"/>
          <p:nvPr/>
        </p:nvSpPr>
        <p:spPr>
          <a:xfrm>
            <a:off x="355650" y="1833988"/>
            <a:ext cx="11531400" cy="28167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For the IDL project we are expanding the ingestion solutions to be able to handle numerous different data files formats and metadata structures and to be integrated with a custom Rucio implementation;</a:t>
            </a:r>
            <a:endParaRPr/>
          </a:p>
          <a:p>
            <a:pPr marL="396900" marR="0" lvl="0" indent="-342900" algn="l" rtl="0">
              <a:lnSpc>
                <a:spcPct val="90000"/>
              </a:lnSpc>
              <a:spcBef>
                <a:spcPts val="600"/>
              </a:spcBef>
              <a:spcAft>
                <a:spcPts val="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As scientific data we are using a dataset of Birales data provided by colleagues Germano Bianchi and Pierluigi Di Lizia, data from the Fermi satellite and a dataset of public pulsar data present in the IRA web archive;</a:t>
            </a:r>
            <a:endParaRPr/>
          </a:p>
          <a:p>
            <a:pPr marL="396900" marR="0" lvl="0" indent="-342900" algn="l" rtl="0">
              <a:lnSpc>
                <a:spcPct val="90000"/>
              </a:lnSpc>
              <a:spcBef>
                <a:spcPts val="1200"/>
              </a:spcBef>
              <a:spcAft>
                <a:spcPts val="600"/>
              </a:spcAft>
              <a:buClr>
                <a:srgbClr val="1528BC"/>
              </a:buClr>
              <a:buSzPts val="2000"/>
              <a:buFont typeface="Titillium Web"/>
              <a:buChar char="-"/>
            </a:pPr>
            <a:r>
              <a:rPr lang="it-IT" sz="2000" b="1" i="0" u="none" strike="noStrike" cap="none">
                <a:solidFill>
                  <a:srgbClr val="1528BC"/>
                </a:solidFill>
                <a:latin typeface="Titillium Web"/>
                <a:ea typeface="Titillium Web"/>
                <a:cs typeface="Titillium Web"/>
                <a:sym typeface="Titillium Web"/>
              </a:rPr>
              <a:t>The data lake is provided as infrastructure by machines managed by INFN, supports a decentralization based on the blockchain system, also managed by INFN, and relies on a private DBMS, AyraDB, developed by CherryData, a start-up from Milan</a:t>
            </a:r>
            <a:r>
              <a:rPr lang="it-IT" sz="2000" b="1">
                <a:solidFill>
                  <a:srgbClr val="1528BC"/>
                </a:solidFill>
                <a:latin typeface="Titillium Web"/>
                <a:ea typeface="Titillium Web"/>
                <a:cs typeface="Titillium Web"/>
                <a:sym typeface="Titillium Web"/>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52" name="Google Shape;152;p8"/>
          <p:cNvGrpSpPr/>
          <p:nvPr/>
        </p:nvGrpSpPr>
        <p:grpSpPr>
          <a:xfrm>
            <a:off x="0" y="6511282"/>
            <a:ext cx="12192000" cy="361767"/>
            <a:chOff x="0" y="6511282"/>
            <a:chExt cx="12192000" cy="361767"/>
          </a:xfrm>
        </p:grpSpPr>
        <p:pic>
          <p:nvPicPr>
            <p:cNvPr id="153" name="Google Shape;153;p8"/>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54" name="Google Shape;154;p8"/>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55" name="Google Shape;155;p8"/>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156" name="Google Shape;156;p8"/>
          <p:cNvPicPr preferRelativeResize="0"/>
          <p:nvPr/>
        </p:nvPicPr>
        <p:blipFill rotWithShape="1">
          <a:blip r:embed="rId5">
            <a:alphaModFix/>
          </a:blip>
          <a:srcRect/>
          <a:stretch/>
        </p:blipFill>
        <p:spPr>
          <a:xfrm>
            <a:off x="152400" y="988625"/>
            <a:ext cx="11842176" cy="5370249"/>
          </a:xfrm>
          <a:prstGeom prst="rect">
            <a:avLst/>
          </a:prstGeom>
          <a:noFill/>
          <a:ln>
            <a:noFill/>
          </a:ln>
        </p:spPr>
      </p:pic>
      <p:sp>
        <p:nvSpPr>
          <p:cNvPr id="157" name="Google Shape;157;p8"/>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Ingestion and Retrieval in the Spoke 3 Archive Infrastructure</a:t>
            </a:r>
            <a:endParaRPr sz="2000" b="0" i="0" u="none" strike="noStrike" cap="none">
              <a:solidFill>
                <a:srgbClr val="000000"/>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64" name="Google Shape;164;p6"/>
          <p:cNvGrpSpPr/>
          <p:nvPr/>
        </p:nvGrpSpPr>
        <p:grpSpPr>
          <a:xfrm>
            <a:off x="0" y="6511282"/>
            <a:ext cx="12192000" cy="361767"/>
            <a:chOff x="0" y="6511282"/>
            <a:chExt cx="12192000" cy="361767"/>
          </a:xfrm>
        </p:grpSpPr>
        <p:pic>
          <p:nvPicPr>
            <p:cNvPr id="165" name="Google Shape;165;p6"/>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66" name="Google Shape;166;p6"/>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67" name="Google Shape;167;p6"/>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sp>
        <p:nvSpPr>
          <p:cNvPr id="168" name="Google Shape;168;p6"/>
          <p:cNvSpPr txBox="1"/>
          <p:nvPr/>
        </p:nvSpPr>
        <p:spPr>
          <a:xfrm>
            <a:off x="715249" y="1030225"/>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Ingestion Basis</a:t>
            </a:r>
            <a:endParaRPr sz="2000" b="0" i="0" u="none" strike="noStrike" cap="none">
              <a:solidFill>
                <a:srgbClr val="000000"/>
              </a:solidFill>
              <a:latin typeface="Titillium Web"/>
              <a:ea typeface="Titillium Web"/>
              <a:cs typeface="Titillium Web"/>
              <a:sym typeface="Titillium Web"/>
            </a:endParaRPr>
          </a:p>
        </p:txBody>
      </p:sp>
      <p:sp>
        <p:nvSpPr>
          <p:cNvPr id="169" name="Google Shape;169;p6"/>
          <p:cNvSpPr txBox="1"/>
          <p:nvPr/>
        </p:nvSpPr>
        <p:spPr>
          <a:xfrm>
            <a:off x="355650" y="1833988"/>
            <a:ext cx="11531400" cy="17424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The ingestion system is based on NADIR, the solid IA2 infrastructure that allows the ingestion and transfer of data to the archive in Trieste in a fast and efficient way; the system is used for various Italian data catalogues and is the basis of the archiving system of structures such as TNG, LBT and the Asiago Observatory; </a:t>
            </a:r>
            <a:endParaRPr sz="1400" b="0" i="0" u="none" strike="noStrike" cap="none">
              <a:solidFill>
                <a:srgbClr val="000000"/>
              </a:solidFill>
              <a:latin typeface="Arial"/>
              <a:ea typeface="Arial"/>
              <a:cs typeface="Arial"/>
              <a:sym typeface="Arial"/>
            </a:endParaRPr>
          </a:p>
          <a:p>
            <a:pPr marL="396900" marR="0" lvl="0" indent="-342900" algn="l" rtl="0">
              <a:lnSpc>
                <a:spcPct val="90000"/>
              </a:lnSpc>
              <a:spcBef>
                <a:spcPts val="12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An updated version of the NADIR software ported in Python has been developed in the last year and a half and is already active in Asiago and is being initialized for LBT</a:t>
            </a:r>
            <a:r>
              <a:rPr lang="it-IT" sz="18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pic>
        <p:nvPicPr>
          <p:cNvPr id="170" name="Google Shape;170;p6" descr="Immagine che contiene testo, Carattere, schermata, logo&#10;&#10;Il contenuto generato dall'IA potrebbe non essere corretto."/>
          <p:cNvPicPr preferRelativeResize="0"/>
          <p:nvPr/>
        </p:nvPicPr>
        <p:blipFill rotWithShape="1">
          <a:blip r:embed="rId5">
            <a:alphaModFix/>
          </a:blip>
          <a:srcRect t="21333" b="23649"/>
          <a:stretch/>
        </p:blipFill>
        <p:spPr>
          <a:xfrm>
            <a:off x="3137434" y="3948770"/>
            <a:ext cx="5733787" cy="2103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1"/>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77" name="Google Shape;177;p21"/>
          <p:cNvGrpSpPr/>
          <p:nvPr/>
        </p:nvGrpSpPr>
        <p:grpSpPr>
          <a:xfrm>
            <a:off x="0" y="6511282"/>
            <a:ext cx="12192000" cy="361767"/>
            <a:chOff x="0" y="6511282"/>
            <a:chExt cx="12192000" cy="361767"/>
          </a:xfrm>
        </p:grpSpPr>
        <p:pic>
          <p:nvPicPr>
            <p:cNvPr id="178" name="Google Shape;178;p21"/>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79" name="Google Shape;179;p21"/>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80" name="Google Shape;180;p21"/>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181" name="Google Shape;181;p21"/>
          <p:cNvPicPr preferRelativeResize="0"/>
          <p:nvPr/>
        </p:nvPicPr>
        <p:blipFill rotWithShape="1">
          <a:blip r:embed="rId5">
            <a:alphaModFix/>
          </a:blip>
          <a:srcRect/>
          <a:stretch/>
        </p:blipFill>
        <p:spPr>
          <a:xfrm>
            <a:off x="1684017" y="2516570"/>
            <a:ext cx="8823960" cy="4001533"/>
          </a:xfrm>
          <a:prstGeom prst="rect">
            <a:avLst/>
          </a:prstGeom>
          <a:noFill/>
          <a:ln>
            <a:noFill/>
          </a:ln>
        </p:spPr>
      </p:pic>
      <p:sp>
        <p:nvSpPr>
          <p:cNvPr id="182" name="Google Shape;182;p21"/>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Data and Metadata Ingestion</a:t>
            </a:r>
            <a:endParaRPr sz="2000" b="0" i="0" u="none" strike="noStrike" cap="none">
              <a:solidFill>
                <a:srgbClr val="000000"/>
              </a:solidFill>
              <a:latin typeface="Titillium Web"/>
              <a:ea typeface="Titillium Web"/>
              <a:cs typeface="Titillium Web"/>
              <a:sym typeface="Titillium Web"/>
            </a:endParaRPr>
          </a:p>
        </p:txBody>
      </p:sp>
      <p:sp>
        <p:nvSpPr>
          <p:cNvPr id="183" name="Google Shape;183;p21"/>
          <p:cNvSpPr txBox="1"/>
          <p:nvPr/>
        </p:nvSpPr>
        <p:spPr>
          <a:xfrm>
            <a:off x="355650" y="1833988"/>
            <a:ext cx="11531400" cy="8403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For the Spoke 3 project we are testing the infrastructure with data from the Fermi and Gaia space telescopes as observational use cases, for which the tests carried out are already meeting the targets initially defined in WP4, while we are managing data from Pluto and Ramses as simulation use cases</a:t>
            </a:r>
            <a:r>
              <a:rPr lang="it-IT" sz="18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sp>
        <p:nvSpPr>
          <p:cNvPr id="184" name="Google Shape;184;p21"/>
          <p:cNvSpPr/>
          <p:nvPr/>
        </p:nvSpPr>
        <p:spPr>
          <a:xfrm>
            <a:off x="1499616" y="3151902"/>
            <a:ext cx="1673352" cy="247802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2"/>
          <p:cNvPicPr preferRelativeResize="0"/>
          <p:nvPr/>
        </p:nvPicPr>
        <p:blipFill rotWithShape="1">
          <a:blip r:embed="rId3">
            <a:alphaModFix/>
          </a:blip>
          <a:srcRect/>
          <a:stretch/>
        </p:blipFill>
        <p:spPr>
          <a:xfrm>
            <a:off x="-3" y="0"/>
            <a:ext cx="12192000" cy="850899"/>
          </a:xfrm>
          <a:prstGeom prst="rect">
            <a:avLst/>
          </a:prstGeom>
          <a:noFill/>
          <a:ln>
            <a:noFill/>
          </a:ln>
        </p:spPr>
      </p:pic>
      <p:grpSp>
        <p:nvGrpSpPr>
          <p:cNvPr id="191" name="Google Shape;191;p22"/>
          <p:cNvGrpSpPr/>
          <p:nvPr/>
        </p:nvGrpSpPr>
        <p:grpSpPr>
          <a:xfrm>
            <a:off x="0" y="6511282"/>
            <a:ext cx="12192000" cy="361767"/>
            <a:chOff x="0" y="6511282"/>
            <a:chExt cx="12192000" cy="361767"/>
          </a:xfrm>
        </p:grpSpPr>
        <p:pic>
          <p:nvPicPr>
            <p:cNvPr id="192" name="Google Shape;192;p22"/>
            <p:cNvPicPr preferRelativeResize="0"/>
            <p:nvPr/>
          </p:nvPicPr>
          <p:blipFill rotWithShape="1">
            <a:blip r:embed="rId4">
              <a:alphaModFix/>
            </a:blip>
            <a:srcRect/>
            <a:stretch/>
          </p:blipFill>
          <p:spPr>
            <a:xfrm>
              <a:off x="0" y="6511282"/>
              <a:ext cx="12192000" cy="361767"/>
            </a:xfrm>
            <a:prstGeom prst="rect">
              <a:avLst/>
            </a:prstGeom>
            <a:noFill/>
            <a:ln>
              <a:noFill/>
            </a:ln>
          </p:spPr>
        </p:pic>
        <p:sp>
          <p:nvSpPr>
            <p:cNvPr id="193" name="Google Shape;193;p22"/>
            <p:cNvSpPr txBox="1"/>
            <p:nvPr/>
          </p:nvSpPr>
          <p:spPr>
            <a:xfrm>
              <a:off x="6712747" y="6536581"/>
              <a:ext cx="53172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Missione 4 </a:t>
              </a:r>
              <a:r>
                <a:rPr lang="it-IT" sz="1400" b="1" i="0" u="none" strike="noStrike" cap="none">
                  <a:solidFill>
                    <a:schemeClr val="lt1"/>
                  </a:solidFill>
                  <a:latin typeface="Arial"/>
                  <a:ea typeface="Arial"/>
                  <a:cs typeface="Arial"/>
                  <a:sym typeface="Arial"/>
                </a:rPr>
                <a:t>• Istruzione e Ricerca </a:t>
              </a:r>
              <a:endParaRPr sz="1400" b="0" i="0" u="none" strike="noStrike" cap="none">
                <a:solidFill>
                  <a:schemeClr val="lt1"/>
                </a:solidFill>
                <a:latin typeface="Arial"/>
                <a:ea typeface="Arial"/>
                <a:cs typeface="Arial"/>
                <a:sym typeface="Arial"/>
              </a:endParaRPr>
            </a:p>
          </p:txBody>
        </p:sp>
        <p:sp>
          <p:nvSpPr>
            <p:cNvPr id="194" name="Google Shape;194;p22"/>
            <p:cNvSpPr txBox="1"/>
            <p:nvPr/>
          </p:nvSpPr>
          <p:spPr>
            <a:xfrm>
              <a:off x="467555" y="6530753"/>
              <a:ext cx="791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Titillium Web"/>
                  <a:ea typeface="Titillium Web"/>
                  <a:cs typeface="Titillium Web"/>
                  <a:sym typeface="Titillium Web"/>
                </a:rPr>
                <a:t>ICSC Italian Research Center on High-Performance Computing, Big Data and Quantum Computing</a:t>
              </a:r>
              <a:endParaRPr sz="1400" b="0" i="0" u="none" strike="noStrike" cap="none">
                <a:solidFill>
                  <a:srgbClr val="000000"/>
                </a:solidFill>
                <a:latin typeface="Arial"/>
                <a:ea typeface="Arial"/>
                <a:cs typeface="Arial"/>
                <a:sym typeface="Arial"/>
              </a:endParaRPr>
            </a:p>
          </p:txBody>
        </p:sp>
      </p:grpSp>
      <p:pic>
        <p:nvPicPr>
          <p:cNvPr id="195" name="Google Shape;195;p22"/>
          <p:cNvPicPr preferRelativeResize="0"/>
          <p:nvPr/>
        </p:nvPicPr>
        <p:blipFill rotWithShape="1">
          <a:blip r:embed="rId5">
            <a:alphaModFix/>
          </a:blip>
          <a:srcRect/>
          <a:stretch/>
        </p:blipFill>
        <p:spPr>
          <a:xfrm>
            <a:off x="1684017" y="2516570"/>
            <a:ext cx="8823960" cy="4001533"/>
          </a:xfrm>
          <a:prstGeom prst="rect">
            <a:avLst/>
          </a:prstGeom>
          <a:noFill/>
          <a:ln>
            <a:noFill/>
          </a:ln>
        </p:spPr>
      </p:pic>
      <p:sp>
        <p:nvSpPr>
          <p:cNvPr id="196" name="Google Shape;196;p22"/>
          <p:cNvSpPr txBox="1"/>
          <p:nvPr/>
        </p:nvSpPr>
        <p:spPr>
          <a:xfrm>
            <a:off x="715249" y="1020450"/>
            <a:ext cx="1137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it-IT" sz="3000" b="1" i="0" u="none" strike="noStrike" cap="none">
                <a:solidFill>
                  <a:srgbClr val="1C7FFF"/>
                </a:solidFill>
                <a:latin typeface="Titillium Web"/>
                <a:ea typeface="Titillium Web"/>
                <a:cs typeface="Titillium Web"/>
                <a:sym typeface="Titillium Web"/>
              </a:rPr>
              <a:t>Data and Metadata Ingestion</a:t>
            </a:r>
            <a:endParaRPr sz="2000" b="0" i="0" u="none" strike="noStrike" cap="none">
              <a:solidFill>
                <a:srgbClr val="000000"/>
              </a:solidFill>
              <a:latin typeface="Titillium Web"/>
              <a:ea typeface="Titillium Web"/>
              <a:cs typeface="Titillium Web"/>
              <a:sym typeface="Titillium Web"/>
            </a:endParaRPr>
          </a:p>
        </p:txBody>
      </p:sp>
      <p:sp>
        <p:nvSpPr>
          <p:cNvPr id="197" name="Google Shape;197;p22"/>
          <p:cNvSpPr txBox="1"/>
          <p:nvPr/>
        </p:nvSpPr>
        <p:spPr>
          <a:xfrm>
            <a:off x="355650" y="1833988"/>
            <a:ext cx="11531400" cy="591000"/>
          </a:xfrm>
          <a:prstGeom prst="rect">
            <a:avLst/>
          </a:prstGeom>
          <a:noFill/>
          <a:ln>
            <a:noFill/>
          </a:ln>
        </p:spPr>
        <p:txBody>
          <a:bodyPr spcFirstLastPara="1" wrap="square" lIns="360000" tIns="45700" rIns="91425" bIns="45700" anchor="t" anchorCtr="0">
            <a:spAutoFit/>
          </a:bodyPr>
          <a:lstStyle/>
          <a:p>
            <a:pPr marL="396900" marR="0" lvl="0" indent="-342900" algn="l" rtl="0">
              <a:lnSpc>
                <a:spcPct val="90000"/>
              </a:lnSpc>
              <a:spcBef>
                <a:spcPts val="600"/>
              </a:spcBef>
              <a:spcAft>
                <a:spcPts val="0"/>
              </a:spcAft>
              <a:buClr>
                <a:srgbClr val="1528BC"/>
              </a:buClr>
              <a:buSzPts val="1800"/>
              <a:buFont typeface="Titillium Web"/>
              <a:buChar char="-"/>
            </a:pPr>
            <a:r>
              <a:rPr lang="it-IT" sz="1800" b="1" i="0" u="none" strike="noStrike" cap="none">
                <a:solidFill>
                  <a:srgbClr val="1528BC"/>
                </a:solidFill>
                <a:latin typeface="Titillium Web"/>
                <a:ea typeface="Titillium Web"/>
                <a:cs typeface="Titillium Web"/>
                <a:sym typeface="Titillium Web"/>
              </a:rPr>
              <a:t>The ingestion process begins with the extraction of metadata by the "Importer", a software implemented as a device in the TANGO Controls distributed control system, with which it is also possible to monitor it</a:t>
            </a:r>
            <a:r>
              <a:rPr lang="it-IT" sz="1800" b="1">
                <a:solidFill>
                  <a:srgbClr val="1528BC"/>
                </a:solidFill>
                <a:latin typeface="Titillium Web"/>
                <a:ea typeface="Titillium Web"/>
                <a:cs typeface="Titillium Web"/>
                <a:sym typeface="Titillium Web"/>
              </a:rPr>
              <a:t>.</a:t>
            </a:r>
            <a:endParaRPr sz="1400" b="0" i="0" u="none" strike="noStrike" cap="none">
              <a:solidFill>
                <a:srgbClr val="000000"/>
              </a:solidFill>
              <a:latin typeface="Arial"/>
              <a:ea typeface="Arial"/>
              <a:cs typeface="Arial"/>
              <a:sym typeface="Arial"/>
            </a:endParaRPr>
          </a:p>
        </p:txBody>
      </p:sp>
      <p:sp>
        <p:nvSpPr>
          <p:cNvPr id="198" name="Google Shape;198;p22"/>
          <p:cNvSpPr/>
          <p:nvPr/>
        </p:nvSpPr>
        <p:spPr>
          <a:xfrm>
            <a:off x="3977640" y="4096511"/>
            <a:ext cx="1673352" cy="94183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Widescreen</PresentationFormat>
  <Paragraphs>180</Paragraphs>
  <Slides>24</Slides>
  <Notes>24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Titillium Web</vt:lpstr>
      <vt:lpstr>Titillium Web SemiBold</vt:lpstr>
      <vt:lpstr>Play</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Giacomo Coran</dc:creator>
  <cp:lastModifiedBy>Giacomo Coran</cp:lastModifiedBy>
  <cp:revision>1</cp:revision>
  <dcterms:created xsi:type="dcterms:W3CDTF">2025-02-17T09:22:39Z</dcterms:created>
  <dcterms:modified xsi:type="dcterms:W3CDTF">2025-02-21T16:36:03Z</dcterms:modified>
</cp:coreProperties>
</file>