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60" r:id="rId2"/>
    <p:sldId id="281" r:id="rId3"/>
    <p:sldId id="279" r:id="rId4"/>
    <p:sldId id="285" r:id="rId5"/>
    <p:sldId id="286" r:id="rId6"/>
    <p:sldId id="287" r:id="rId7"/>
    <p:sldId id="288" r:id="rId8"/>
    <p:sldId id="289" r:id="rId9"/>
    <p:sldId id="264" r:id="rId10"/>
    <p:sldId id="290" r:id="rId11"/>
    <p:sldId id="283" r:id="rId12"/>
    <p:sldId id="291" r:id="rId13"/>
    <p:sldId id="292" r:id="rId14"/>
    <p:sldId id="293" r:id="rId15"/>
    <p:sldId id="294" r:id="rId16"/>
    <p:sldId id="280" r:id="rId17"/>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CFF"/>
    <a:srgbClr val="003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9"/>
    <p:restoredTop sz="94898"/>
  </p:normalViewPr>
  <p:slideViewPr>
    <p:cSldViewPr snapToGrid="0">
      <p:cViewPr varScale="1">
        <p:scale>
          <a:sx n="117" d="100"/>
          <a:sy n="117" d="100"/>
        </p:scale>
        <p:origin x="528" y="168"/>
      </p:cViewPr>
      <p:guideLst/>
    </p:cSldViewPr>
  </p:slideViewPr>
  <p:notesTextViewPr>
    <p:cViewPr>
      <p:scale>
        <a:sx n="1" d="1"/>
        <a:sy n="1" d="1"/>
      </p:scale>
      <p:origin x="0" y="0"/>
    </p:cViewPr>
  </p:notesTextViewPr>
  <p:notesViewPr>
    <p:cSldViewPr snapToGrid="0">
      <p:cViewPr varScale="1">
        <p:scale>
          <a:sx n="103" d="100"/>
          <a:sy n="103" d="100"/>
        </p:scale>
        <p:origin x="383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77123F-440C-92CE-6029-59589521F2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F4ECAC7-B152-7D41-203C-2E208499ED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58EFD6-53A9-A047-B709-1A5E196A8432}" type="datetimeFigureOut">
              <a:rPr lang="en-GB" smtClean="0"/>
              <a:t>25/02/2025</a:t>
            </a:fld>
            <a:endParaRPr lang="en-GB"/>
          </a:p>
        </p:txBody>
      </p:sp>
      <p:sp>
        <p:nvSpPr>
          <p:cNvPr id="4" name="Footer Placeholder 3">
            <a:extLst>
              <a:ext uri="{FF2B5EF4-FFF2-40B4-BE49-F238E27FC236}">
                <a16:creationId xmlns:a16="http://schemas.microsoft.com/office/drawing/2014/main" id="{76C3D9BB-5137-86FD-D464-28E67009A8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8D892F4-7108-735F-EA8A-5EDFED87F2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95661-D1B5-2C47-AF63-8DB95656F8DB}" type="slidenum">
              <a:rPr lang="en-GB" smtClean="0"/>
              <a:t>‹Nº›</a:t>
            </a:fld>
            <a:endParaRPr lang="en-GB"/>
          </a:p>
        </p:txBody>
      </p:sp>
    </p:spTree>
    <p:extLst>
      <p:ext uri="{BB962C8B-B14F-4D97-AF65-F5344CB8AC3E}">
        <p14:creationId xmlns:p14="http://schemas.microsoft.com/office/powerpoint/2010/main" val="2393856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FC3DD-3D4A-0440-916B-F80C87735A4F}" type="datetimeFigureOut">
              <a:rPr lang="en-GB" smtClean="0"/>
              <a:t>25/02/2025</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859BC-B6DF-0C42-A07C-48FF45C0CBC1}" type="slidenum">
              <a:rPr lang="en-GB" smtClean="0"/>
              <a:t>‹Nº›</a:t>
            </a:fld>
            <a:endParaRPr lang="en-GB"/>
          </a:p>
        </p:txBody>
      </p:sp>
    </p:spTree>
    <p:extLst>
      <p:ext uri="{BB962C8B-B14F-4D97-AF65-F5344CB8AC3E}">
        <p14:creationId xmlns:p14="http://schemas.microsoft.com/office/powerpoint/2010/main" val="1854859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3B859BC-B6DF-0C42-A07C-48FF45C0CBC1}" type="slidenum">
              <a:rPr lang="en-GB" smtClean="0"/>
              <a:t>1</a:t>
            </a:fld>
            <a:endParaRPr lang="en-GB"/>
          </a:p>
        </p:txBody>
      </p:sp>
    </p:spTree>
    <p:extLst>
      <p:ext uri="{BB962C8B-B14F-4D97-AF65-F5344CB8AC3E}">
        <p14:creationId xmlns:p14="http://schemas.microsoft.com/office/powerpoint/2010/main" val="87671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3B859BC-B6DF-0C42-A07C-48FF45C0CBC1}" type="slidenum">
              <a:rPr lang="en-GB" smtClean="0"/>
              <a:t>2</a:t>
            </a:fld>
            <a:endParaRPr lang="en-GB"/>
          </a:p>
        </p:txBody>
      </p:sp>
    </p:spTree>
    <p:extLst>
      <p:ext uri="{BB962C8B-B14F-4D97-AF65-F5344CB8AC3E}">
        <p14:creationId xmlns:p14="http://schemas.microsoft.com/office/powerpoint/2010/main" val="395661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63FE9-6A27-042F-D531-007F3E5ACB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3EC9390-64C4-4D62-EA12-7952BB11446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B96B11B-20E0-0A51-34F4-F16067BC7808}"/>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B4A240D6-49B6-6630-1B0A-0EE4E34D6CA1}"/>
              </a:ext>
            </a:extLst>
          </p:cNvPr>
          <p:cNvSpPr>
            <a:spLocks noGrp="1"/>
          </p:cNvSpPr>
          <p:nvPr>
            <p:ph type="sldNum" sz="quarter" idx="5"/>
          </p:nvPr>
        </p:nvSpPr>
        <p:spPr/>
        <p:txBody>
          <a:bodyPr/>
          <a:lstStyle/>
          <a:p>
            <a:fld id="{E3B859BC-B6DF-0C42-A07C-48FF45C0CBC1}" type="slidenum">
              <a:rPr lang="en-GB" smtClean="0"/>
              <a:t>3</a:t>
            </a:fld>
            <a:endParaRPr lang="en-GB"/>
          </a:p>
        </p:txBody>
      </p:sp>
    </p:spTree>
    <p:extLst>
      <p:ext uri="{BB962C8B-B14F-4D97-AF65-F5344CB8AC3E}">
        <p14:creationId xmlns:p14="http://schemas.microsoft.com/office/powerpoint/2010/main" val="29962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9ACC7-42F4-9632-2D98-E005F22D0ED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9B51C4C-3F27-4369-8692-5129CAACA14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A50AEF7-0AF3-606A-D51C-5D3C2154A051}"/>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A9253A7B-EAA1-1491-C602-3A1DA8BA344F}"/>
              </a:ext>
            </a:extLst>
          </p:cNvPr>
          <p:cNvSpPr>
            <a:spLocks noGrp="1"/>
          </p:cNvSpPr>
          <p:nvPr>
            <p:ph type="sldNum" sz="quarter" idx="5"/>
          </p:nvPr>
        </p:nvSpPr>
        <p:spPr/>
        <p:txBody>
          <a:bodyPr/>
          <a:lstStyle/>
          <a:p>
            <a:fld id="{E3B859BC-B6DF-0C42-A07C-48FF45C0CBC1}" type="slidenum">
              <a:rPr lang="en-GB" smtClean="0"/>
              <a:t>4</a:t>
            </a:fld>
            <a:endParaRPr lang="en-GB"/>
          </a:p>
        </p:txBody>
      </p:sp>
    </p:spTree>
    <p:extLst>
      <p:ext uri="{BB962C8B-B14F-4D97-AF65-F5344CB8AC3E}">
        <p14:creationId xmlns:p14="http://schemas.microsoft.com/office/powerpoint/2010/main" val="10238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0E6C7-3B7F-3A28-E1D7-AD3D37C746B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4B53FA-B54E-DCFF-C41D-F2FEBCF5747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D372422-8885-6869-8E06-ABDCC9D33DD3}"/>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E9275CAD-CAED-7C5E-9322-CD6B165311C8}"/>
              </a:ext>
            </a:extLst>
          </p:cNvPr>
          <p:cNvSpPr>
            <a:spLocks noGrp="1"/>
          </p:cNvSpPr>
          <p:nvPr>
            <p:ph type="sldNum" sz="quarter" idx="5"/>
          </p:nvPr>
        </p:nvSpPr>
        <p:spPr/>
        <p:txBody>
          <a:bodyPr/>
          <a:lstStyle/>
          <a:p>
            <a:fld id="{E3B859BC-B6DF-0C42-A07C-48FF45C0CBC1}" type="slidenum">
              <a:rPr lang="en-GB" smtClean="0"/>
              <a:t>5</a:t>
            </a:fld>
            <a:endParaRPr lang="en-GB"/>
          </a:p>
        </p:txBody>
      </p:sp>
    </p:spTree>
    <p:extLst>
      <p:ext uri="{BB962C8B-B14F-4D97-AF65-F5344CB8AC3E}">
        <p14:creationId xmlns:p14="http://schemas.microsoft.com/office/powerpoint/2010/main" val="2454048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A10D8-E666-4048-203B-18746C1178B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7F577F-6CF8-3C78-8B4A-1343E37CC24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107070-6066-5B0C-F6A3-E33688583FCE}"/>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C2E20702-627F-F12E-2FCE-4E1200DB2B13}"/>
              </a:ext>
            </a:extLst>
          </p:cNvPr>
          <p:cNvSpPr>
            <a:spLocks noGrp="1"/>
          </p:cNvSpPr>
          <p:nvPr>
            <p:ph type="sldNum" sz="quarter" idx="5"/>
          </p:nvPr>
        </p:nvSpPr>
        <p:spPr/>
        <p:txBody>
          <a:bodyPr/>
          <a:lstStyle/>
          <a:p>
            <a:fld id="{E3B859BC-B6DF-0C42-A07C-48FF45C0CBC1}" type="slidenum">
              <a:rPr lang="en-GB" smtClean="0"/>
              <a:t>6</a:t>
            </a:fld>
            <a:endParaRPr lang="en-GB"/>
          </a:p>
        </p:txBody>
      </p:sp>
    </p:spTree>
    <p:extLst>
      <p:ext uri="{BB962C8B-B14F-4D97-AF65-F5344CB8AC3E}">
        <p14:creationId xmlns:p14="http://schemas.microsoft.com/office/powerpoint/2010/main" val="263038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DFEF8-45AC-CB30-27F5-5BD31BF9DF8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7F2E2F-418D-6687-FBD5-B3F283D83F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67D12CF-5AA6-0A73-0412-B9263E330A9A}"/>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8914F468-7EBA-E999-0AF0-FFDC875034FA}"/>
              </a:ext>
            </a:extLst>
          </p:cNvPr>
          <p:cNvSpPr>
            <a:spLocks noGrp="1"/>
          </p:cNvSpPr>
          <p:nvPr>
            <p:ph type="sldNum" sz="quarter" idx="5"/>
          </p:nvPr>
        </p:nvSpPr>
        <p:spPr/>
        <p:txBody>
          <a:bodyPr/>
          <a:lstStyle/>
          <a:p>
            <a:fld id="{E3B859BC-B6DF-0C42-A07C-48FF45C0CBC1}" type="slidenum">
              <a:rPr lang="en-GB" smtClean="0"/>
              <a:t>7</a:t>
            </a:fld>
            <a:endParaRPr lang="en-GB"/>
          </a:p>
        </p:txBody>
      </p:sp>
    </p:spTree>
    <p:extLst>
      <p:ext uri="{BB962C8B-B14F-4D97-AF65-F5344CB8AC3E}">
        <p14:creationId xmlns:p14="http://schemas.microsoft.com/office/powerpoint/2010/main" val="258556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C1EFC-1375-EE92-113A-7C047E556E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B4DBEFE-DAE8-11F0-DE57-AFA3BAFB41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1EE9EE9-21F2-4955-34BF-90F47EBCED5F}"/>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B6DCD4D2-5ED4-F321-1712-CC2D4651450E}"/>
              </a:ext>
            </a:extLst>
          </p:cNvPr>
          <p:cNvSpPr>
            <a:spLocks noGrp="1"/>
          </p:cNvSpPr>
          <p:nvPr>
            <p:ph type="sldNum" sz="quarter" idx="5"/>
          </p:nvPr>
        </p:nvSpPr>
        <p:spPr/>
        <p:txBody>
          <a:bodyPr/>
          <a:lstStyle/>
          <a:p>
            <a:fld id="{E3B859BC-B6DF-0C42-A07C-48FF45C0CBC1}" type="slidenum">
              <a:rPr lang="en-GB" smtClean="0"/>
              <a:t>8</a:t>
            </a:fld>
            <a:endParaRPr lang="en-GB"/>
          </a:p>
        </p:txBody>
      </p:sp>
    </p:spTree>
    <p:extLst>
      <p:ext uri="{BB962C8B-B14F-4D97-AF65-F5344CB8AC3E}">
        <p14:creationId xmlns:p14="http://schemas.microsoft.com/office/powerpoint/2010/main" val="112517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3B859BC-B6DF-0C42-A07C-48FF45C0CBC1}" type="slidenum">
              <a:rPr lang="en-GB" smtClean="0"/>
              <a:t>9</a:t>
            </a:fld>
            <a:endParaRPr lang="en-GB"/>
          </a:p>
        </p:txBody>
      </p:sp>
    </p:spTree>
    <p:extLst>
      <p:ext uri="{BB962C8B-B14F-4D97-AF65-F5344CB8AC3E}">
        <p14:creationId xmlns:p14="http://schemas.microsoft.com/office/powerpoint/2010/main" val="1856032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alphaModFix amt="75000"/>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dirty="0"/>
              <a:t>Title slide site II</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With RGB NEG EU logo version</a:t>
            </a:r>
          </a:p>
        </p:txBody>
      </p:sp>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‹Nº›</a:t>
            </a:fld>
            <a:endParaRPr lang="en-GB" dirty="0"/>
          </a:p>
        </p:txBody>
      </p:sp>
      <p:pic>
        <p:nvPicPr>
          <p:cNvPr id="8" name="Picture 7" descr="A black background with white text&#10;&#10;Description automatically generated">
            <a:extLst>
              <a:ext uri="{FF2B5EF4-FFF2-40B4-BE49-F238E27FC236}">
                <a16:creationId xmlns:a16="http://schemas.microsoft.com/office/drawing/2014/main" id="{7340D8EB-49FE-E2F2-3FE1-21157B925838}"/>
              </a:ext>
            </a:extLst>
          </p:cNvPr>
          <p:cNvPicPr>
            <a:picLocks noChangeAspect="1"/>
          </p:cNvPicPr>
          <p:nvPr userDrawn="1"/>
        </p:nvPicPr>
        <p:blipFill>
          <a:blip r:embed="rId3"/>
          <a:stretch>
            <a:fillRect/>
          </a:stretch>
        </p:blipFill>
        <p:spPr>
          <a:xfrm>
            <a:off x="36944" y="23813"/>
            <a:ext cx="3914773" cy="869949"/>
          </a:xfrm>
          <a:prstGeom prst="rect">
            <a:avLst/>
          </a:prstGeom>
        </p:spPr>
      </p:pic>
    </p:spTree>
    <p:extLst>
      <p:ext uri="{BB962C8B-B14F-4D97-AF65-F5344CB8AC3E}">
        <p14:creationId xmlns:p14="http://schemas.microsoft.com/office/powerpoint/2010/main" val="405789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‹Nº›</a:t>
            </a:fld>
            <a:endParaRPr lang="en-GB" dirty="0"/>
          </a:p>
        </p:txBody>
      </p:sp>
      <p:sp>
        <p:nvSpPr>
          <p:cNvPr id="7" name="Title 1">
            <a:extLst>
              <a:ext uri="{FF2B5EF4-FFF2-40B4-BE49-F238E27FC236}">
                <a16:creationId xmlns:a16="http://schemas.microsoft.com/office/drawing/2014/main" id="{094CBDF7-CD17-2CEF-726E-9743C280D9D4}"/>
              </a:ext>
            </a:extLst>
          </p:cNvPr>
          <p:cNvSpPr>
            <a:spLocks noGrp="1"/>
          </p:cNvSpPr>
          <p:nvPr>
            <p:ph type="title"/>
          </p:nvPr>
        </p:nvSpPr>
        <p:spPr>
          <a:xfrm>
            <a:off x="838200" y="365125"/>
            <a:ext cx="10515600" cy="1325563"/>
          </a:xfrm>
        </p:spPr>
        <p:txBody>
          <a:bodyPr/>
          <a:lstStyle/>
          <a:p>
            <a:r>
              <a:rPr lang="en-GB" dirty="0"/>
              <a:t>Click to edit Master title style</a:t>
            </a:r>
          </a:p>
        </p:txBody>
      </p:sp>
      <p:sp>
        <p:nvSpPr>
          <p:cNvPr id="8" name="Content Placeholder 2">
            <a:extLst>
              <a:ext uri="{FF2B5EF4-FFF2-40B4-BE49-F238E27FC236}">
                <a16:creationId xmlns:a16="http://schemas.microsoft.com/office/drawing/2014/main" id="{F41C4DAC-0FE9-5220-29CF-5D5CCB662B59}"/>
              </a:ext>
            </a:extLst>
          </p:cNvPr>
          <p:cNvSpPr>
            <a:spLocks noGrp="1"/>
          </p:cNvSpPr>
          <p:nvPr>
            <p:ph idx="1"/>
          </p:nvPr>
        </p:nvSpPr>
        <p:spPr>
          <a:xfrm>
            <a:off x="838200" y="1825625"/>
            <a:ext cx="10515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descr="Blue text on a black background&#10;&#10;Description automatically generated">
            <a:extLst>
              <a:ext uri="{FF2B5EF4-FFF2-40B4-BE49-F238E27FC236}">
                <a16:creationId xmlns:a16="http://schemas.microsoft.com/office/drawing/2014/main" id="{F86BFF13-1353-6564-E991-6E9B969811C5}"/>
              </a:ext>
            </a:extLst>
          </p:cNvPr>
          <p:cNvPicPr>
            <a:picLocks noChangeAspect="1"/>
          </p:cNvPicPr>
          <p:nvPr userDrawn="1"/>
        </p:nvPicPr>
        <p:blipFill>
          <a:blip r:embed="rId2"/>
          <a:stretch>
            <a:fillRect/>
          </a:stretch>
        </p:blipFill>
        <p:spPr>
          <a:xfrm>
            <a:off x="0" y="5999018"/>
            <a:ext cx="3865422" cy="858982"/>
          </a:xfrm>
          <a:prstGeom prst="rect">
            <a:avLst/>
          </a:prstGeom>
        </p:spPr>
      </p:pic>
    </p:spTree>
    <p:extLst>
      <p:ext uri="{BB962C8B-B14F-4D97-AF65-F5344CB8AC3E}">
        <p14:creationId xmlns:p14="http://schemas.microsoft.com/office/powerpoint/2010/main" val="2973888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6EF0-690B-EAE4-03B4-58D852641B6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7062AE5-5CAD-783C-0990-55CE864ECF49}"/>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FD2AE474-609C-B9D9-EFE2-684C66251F6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8F0AD397-0F00-8C87-3654-8D2D1B072287}"/>
              </a:ext>
            </a:extLst>
          </p:cNvPr>
          <p:cNvSpPr>
            <a:spLocks noGrp="1"/>
          </p:cNvSpPr>
          <p:nvPr>
            <p:ph type="ftr" sz="quarter" idx="11"/>
          </p:nvPr>
        </p:nvSpPr>
        <p:spPr/>
        <p:txBody>
          <a:bodyPr/>
          <a:lstStyle/>
          <a:p>
            <a:r>
              <a:rPr lang="en-GB"/>
              <a:t>Archives and Data Management Systems (CNR Bologna, 2025 Feb 26-28)</a:t>
            </a:r>
          </a:p>
        </p:txBody>
      </p:sp>
      <p:sp>
        <p:nvSpPr>
          <p:cNvPr id="6" name="Slide Number Placeholder 5">
            <a:extLst>
              <a:ext uri="{FF2B5EF4-FFF2-40B4-BE49-F238E27FC236}">
                <a16:creationId xmlns:a16="http://schemas.microsoft.com/office/drawing/2014/main" id="{23820F80-B8CB-8A6A-325D-82408CDE8665}"/>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206380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1026-16D5-7404-A102-ED500E32B15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2F56275-DE2C-F69E-7EAF-33D9A9CC28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0DF5BA6-5147-5FF6-4FC1-7FB05EFE321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0FE15F9-8BA8-3C80-8BAC-EBB139A9F30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CB3AFC8-E64B-6DCC-A8D2-0F03B9A217DC}"/>
              </a:ext>
            </a:extLst>
          </p:cNvPr>
          <p:cNvSpPr>
            <a:spLocks noGrp="1"/>
          </p:cNvSpPr>
          <p:nvPr>
            <p:ph type="ftr" sz="quarter" idx="11"/>
          </p:nvPr>
        </p:nvSpPr>
        <p:spPr/>
        <p:txBody>
          <a:bodyPr/>
          <a:lstStyle/>
          <a:p>
            <a:r>
              <a:rPr lang="en-GB"/>
              <a:t>Archives and Data Management Systems (CNR Bologna, 2025 Feb 26-28)</a:t>
            </a:r>
          </a:p>
        </p:txBody>
      </p:sp>
      <p:sp>
        <p:nvSpPr>
          <p:cNvPr id="7" name="Slide Number Placeholder 6">
            <a:extLst>
              <a:ext uri="{FF2B5EF4-FFF2-40B4-BE49-F238E27FC236}">
                <a16:creationId xmlns:a16="http://schemas.microsoft.com/office/drawing/2014/main" id="{43C9892B-43D5-68FE-E870-5912B6437021}"/>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1880286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18AD-8205-AC7D-05F1-7B85D3FA777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3D432E0-66C3-14CE-EF94-17F69448AE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D31FA1E-21F8-A781-4506-51D3BD5C21A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8D98FE7-574A-8594-108D-6381F4B9B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64A559-3286-C912-F355-FE28EABCCA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419EC66-B11B-036F-A151-47734BF4D64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2EBFCBE8-15E9-5995-8E0A-1F1A8289FE91}"/>
              </a:ext>
            </a:extLst>
          </p:cNvPr>
          <p:cNvSpPr>
            <a:spLocks noGrp="1"/>
          </p:cNvSpPr>
          <p:nvPr>
            <p:ph type="ftr" sz="quarter" idx="11"/>
          </p:nvPr>
        </p:nvSpPr>
        <p:spPr/>
        <p:txBody>
          <a:bodyPr/>
          <a:lstStyle/>
          <a:p>
            <a:r>
              <a:rPr lang="en-GB"/>
              <a:t>Archives and Data Management Systems (CNR Bologna, 2025 Feb 26-28)</a:t>
            </a:r>
          </a:p>
        </p:txBody>
      </p:sp>
      <p:sp>
        <p:nvSpPr>
          <p:cNvPr id="9" name="Slide Number Placeholder 8">
            <a:extLst>
              <a:ext uri="{FF2B5EF4-FFF2-40B4-BE49-F238E27FC236}">
                <a16:creationId xmlns:a16="http://schemas.microsoft.com/office/drawing/2014/main" id="{55FD6D6E-73C1-2094-D92D-A3798D590E75}"/>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1769865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AD25-3E65-E301-1FEF-CEBB92B503E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301834C-E6A6-B1D3-5949-BF897FF1D41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719BF6C-57FE-718A-A442-D642A5C0E4D5}"/>
              </a:ext>
            </a:extLst>
          </p:cNvPr>
          <p:cNvSpPr>
            <a:spLocks noGrp="1"/>
          </p:cNvSpPr>
          <p:nvPr>
            <p:ph type="ftr" sz="quarter" idx="11"/>
          </p:nvPr>
        </p:nvSpPr>
        <p:spPr/>
        <p:txBody>
          <a:bodyPr/>
          <a:lstStyle/>
          <a:p>
            <a:r>
              <a:rPr lang="en-GB"/>
              <a:t>Archives and Data Management Systems (CNR Bologna, 2025 Feb 26-28)</a:t>
            </a:r>
          </a:p>
        </p:txBody>
      </p:sp>
      <p:sp>
        <p:nvSpPr>
          <p:cNvPr id="5" name="Slide Number Placeholder 4">
            <a:extLst>
              <a:ext uri="{FF2B5EF4-FFF2-40B4-BE49-F238E27FC236}">
                <a16:creationId xmlns:a16="http://schemas.microsoft.com/office/drawing/2014/main" id="{701ABE56-0272-079D-C260-ED5C1DAE3AD7}"/>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3113350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C636F-86D2-E195-8A10-069A614124B3}"/>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F71F1B9-8BA0-350B-1947-860753D227C4}"/>
              </a:ext>
            </a:extLst>
          </p:cNvPr>
          <p:cNvSpPr>
            <a:spLocks noGrp="1"/>
          </p:cNvSpPr>
          <p:nvPr>
            <p:ph type="ftr" sz="quarter" idx="11"/>
          </p:nvPr>
        </p:nvSpPr>
        <p:spPr/>
        <p:txBody>
          <a:bodyPr/>
          <a:lstStyle/>
          <a:p>
            <a:r>
              <a:rPr lang="en-GB"/>
              <a:t>Archives and Data Management Systems (CNR Bologna, 2025 Feb 26-28)</a:t>
            </a:r>
          </a:p>
        </p:txBody>
      </p:sp>
      <p:sp>
        <p:nvSpPr>
          <p:cNvPr id="4" name="Slide Number Placeholder 3">
            <a:extLst>
              <a:ext uri="{FF2B5EF4-FFF2-40B4-BE49-F238E27FC236}">
                <a16:creationId xmlns:a16="http://schemas.microsoft.com/office/drawing/2014/main" id="{100753C5-3972-8C29-C61F-5E675F9AD5F6}"/>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3335542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A93E-42C3-C741-E914-DCCDBAD381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6C16B1D-3A4E-269F-AF24-F08D17201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81D38B2-827C-CC3D-1E9E-3F8B9690A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49DD8A-9414-C926-7C84-D37E10C82849}"/>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C5EDEFF4-AD34-981A-A871-12B83C493F2B}"/>
              </a:ext>
            </a:extLst>
          </p:cNvPr>
          <p:cNvSpPr>
            <a:spLocks noGrp="1"/>
          </p:cNvSpPr>
          <p:nvPr>
            <p:ph type="ftr" sz="quarter" idx="11"/>
          </p:nvPr>
        </p:nvSpPr>
        <p:spPr/>
        <p:txBody>
          <a:bodyPr/>
          <a:lstStyle/>
          <a:p>
            <a:r>
              <a:rPr lang="en-GB"/>
              <a:t>Archives and Data Management Systems (CNR Bologna, 2025 Feb 26-28)</a:t>
            </a:r>
          </a:p>
        </p:txBody>
      </p:sp>
      <p:sp>
        <p:nvSpPr>
          <p:cNvPr id="7" name="Slide Number Placeholder 6">
            <a:extLst>
              <a:ext uri="{FF2B5EF4-FFF2-40B4-BE49-F238E27FC236}">
                <a16:creationId xmlns:a16="http://schemas.microsoft.com/office/drawing/2014/main" id="{FA57B407-7EFC-D536-59BC-A1451EC949AC}"/>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2791868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9E3A-C6DB-706E-05C7-4BF26D8469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4D1ABC4-60A6-45F5-D094-D139B628A8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A02EC7-B2FA-DE24-3012-6D13754CE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41F4EF-81F8-2B68-9E31-C71765CB62B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3D86709-15EB-A978-108C-58396CFC5C35}"/>
              </a:ext>
            </a:extLst>
          </p:cNvPr>
          <p:cNvSpPr>
            <a:spLocks noGrp="1"/>
          </p:cNvSpPr>
          <p:nvPr>
            <p:ph type="ftr" sz="quarter" idx="11"/>
          </p:nvPr>
        </p:nvSpPr>
        <p:spPr/>
        <p:txBody>
          <a:bodyPr/>
          <a:lstStyle/>
          <a:p>
            <a:r>
              <a:rPr lang="en-GB"/>
              <a:t>Archives and Data Management Systems (CNR Bologna, 2025 Feb 26-28)</a:t>
            </a:r>
          </a:p>
        </p:txBody>
      </p:sp>
      <p:sp>
        <p:nvSpPr>
          <p:cNvPr id="7" name="Slide Number Placeholder 6">
            <a:extLst>
              <a:ext uri="{FF2B5EF4-FFF2-40B4-BE49-F238E27FC236}">
                <a16:creationId xmlns:a16="http://schemas.microsoft.com/office/drawing/2014/main" id="{14174E43-0A72-0825-EE0D-601EE4EB91F9}"/>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3711544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B80E-E584-E41F-83A0-F415607258B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91056F2-BD6B-F169-A9DB-F7457CCD2E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0380DD-4718-B648-C32E-841C5046CEE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A870BCA-F38E-CD4E-E013-8822EC27A5AE}"/>
              </a:ext>
            </a:extLst>
          </p:cNvPr>
          <p:cNvSpPr>
            <a:spLocks noGrp="1"/>
          </p:cNvSpPr>
          <p:nvPr>
            <p:ph type="ftr" sz="quarter" idx="11"/>
          </p:nvPr>
        </p:nvSpPr>
        <p:spPr/>
        <p:txBody>
          <a:bodyPr/>
          <a:lstStyle/>
          <a:p>
            <a:r>
              <a:rPr lang="en-GB"/>
              <a:t>Archives and Data Management Systems (CNR Bologna, 2025 Feb 26-28)</a:t>
            </a:r>
          </a:p>
        </p:txBody>
      </p:sp>
      <p:sp>
        <p:nvSpPr>
          <p:cNvPr id="6" name="Slide Number Placeholder 5">
            <a:extLst>
              <a:ext uri="{FF2B5EF4-FFF2-40B4-BE49-F238E27FC236}">
                <a16:creationId xmlns:a16="http://schemas.microsoft.com/office/drawing/2014/main" id="{28F88E01-4179-6276-FD03-CDA9F64D9880}"/>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1621468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72E1AE-D1A7-1350-79FA-0C02B424E61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62FA2FA-4671-019D-A396-CC617CD944B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B022FB4-A69A-2F38-397D-4E3B3792628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9CAB02D-CF47-BBD0-9509-25B26D9EDCA5}"/>
              </a:ext>
            </a:extLst>
          </p:cNvPr>
          <p:cNvSpPr>
            <a:spLocks noGrp="1"/>
          </p:cNvSpPr>
          <p:nvPr>
            <p:ph type="ftr" sz="quarter" idx="11"/>
          </p:nvPr>
        </p:nvSpPr>
        <p:spPr/>
        <p:txBody>
          <a:bodyPr/>
          <a:lstStyle/>
          <a:p>
            <a:r>
              <a:rPr lang="en-GB"/>
              <a:t>Archives and Data Management Systems (CNR Bologna, 2025 Feb 26-28)</a:t>
            </a:r>
          </a:p>
        </p:txBody>
      </p:sp>
      <p:sp>
        <p:nvSpPr>
          <p:cNvPr id="6" name="Slide Number Placeholder 5">
            <a:extLst>
              <a:ext uri="{FF2B5EF4-FFF2-40B4-BE49-F238E27FC236}">
                <a16:creationId xmlns:a16="http://schemas.microsoft.com/office/drawing/2014/main" id="{1F0A98C7-5DB4-BD1C-2235-4870D4D5A5B2}"/>
              </a:ext>
            </a:extLst>
          </p:cNvPr>
          <p:cNvSpPr>
            <a:spLocks noGrp="1"/>
          </p:cNvSpPr>
          <p:nvPr>
            <p:ph type="sldNum" sz="quarter" idx="12"/>
          </p:nvPr>
        </p:nvSpPr>
        <p:spPr/>
        <p:txBody>
          <a:bodyPr/>
          <a:lstStyle/>
          <a:p>
            <a:fld id="{8EDFCFCA-9F12-0D4D-80B5-DD692D51A188}" type="slidenum">
              <a:rPr lang="en-GB" smtClean="0"/>
              <a:t>‹Nº›</a:t>
            </a:fld>
            <a:endParaRPr lang="en-GB"/>
          </a:p>
        </p:txBody>
      </p:sp>
    </p:spTree>
    <p:extLst>
      <p:ext uri="{BB962C8B-B14F-4D97-AF65-F5344CB8AC3E}">
        <p14:creationId xmlns:p14="http://schemas.microsoft.com/office/powerpoint/2010/main" val="94368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alphaModFix amt="75000"/>
            <a:lum/>
          </a:blip>
          <a:srcRect/>
          <a:stretch>
            <a:fillRect l="-16000" r="-16000"/>
          </a:stretch>
        </a:blipFill>
        <a:effectLst/>
      </p:bgPr>
    </p:bg>
    <p:spTree>
      <p:nvGrpSpPr>
        <p:cNvPr id="1" name=""/>
        <p:cNvGrpSpPr/>
        <p:nvPr/>
      </p:nvGrpSpPr>
      <p:grpSpPr>
        <a:xfrm>
          <a:off x="0" y="0"/>
          <a:ext cx="0" cy="0"/>
          <a:chOff x="0" y="0"/>
          <a:chExt cx="0" cy="0"/>
        </a:xfrm>
      </p:grpSpPr>
      <p:pic>
        <p:nvPicPr>
          <p:cNvPr id="3" name="Picture 2" descr="Blue text on a black background&#10;&#10;Description automatically generated">
            <a:extLst>
              <a:ext uri="{FF2B5EF4-FFF2-40B4-BE49-F238E27FC236}">
                <a16:creationId xmlns:a16="http://schemas.microsoft.com/office/drawing/2014/main" id="{98EE6252-EBAF-C3D9-F954-EA237FC389E4}"/>
              </a:ext>
            </a:extLst>
          </p:cNvPr>
          <p:cNvPicPr>
            <a:picLocks noChangeAspect="1"/>
          </p:cNvPicPr>
          <p:nvPr userDrawn="1"/>
        </p:nvPicPr>
        <p:blipFill>
          <a:blip r:embed="rId3"/>
          <a:stretch>
            <a:fillRect/>
          </a:stretch>
        </p:blipFill>
        <p:spPr>
          <a:xfrm>
            <a:off x="27708" y="23813"/>
            <a:ext cx="3865422" cy="858982"/>
          </a:xfrm>
          <a:prstGeom prst="rect">
            <a:avLst/>
          </a:prstGeom>
        </p:spPr>
      </p:pic>
      <p:sp>
        <p:nvSpPr>
          <p:cNvPr id="4" name="Title 1">
            <a:extLst>
              <a:ext uri="{FF2B5EF4-FFF2-40B4-BE49-F238E27FC236}">
                <a16:creationId xmlns:a16="http://schemas.microsoft.com/office/drawing/2014/main" id="{E6129A98-3B4C-8FCD-B974-726F5C1EF271}"/>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dirty="0"/>
              <a:t>Title slide site II</a:t>
            </a:r>
          </a:p>
        </p:txBody>
      </p:sp>
      <p:sp>
        <p:nvSpPr>
          <p:cNvPr id="5" name="Subtitle 2">
            <a:extLst>
              <a:ext uri="{FF2B5EF4-FFF2-40B4-BE49-F238E27FC236}">
                <a16:creationId xmlns:a16="http://schemas.microsoft.com/office/drawing/2014/main" id="{67FD34A1-61B5-8AB5-D613-74F5A9554A8E}"/>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With RGB POS EU logo version</a:t>
            </a:r>
          </a:p>
        </p:txBody>
      </p:sp>
      <p:sp>
        <p:nvSpPr>
          <p:cNvPr id="6" name="Date Placeholder 3">
            <a:extLst>
              <a:ext uri="{FF2B5EF4-FFF2-40B4-BE49-F238E27FC236}">
                <a16:creationId xmlns:a16="http://schemas.microsoft.com/office/drawing/2014/main" id="{59645712-435E-9CFC-9D74-8B0397DF6BF0}"/>
              </a:ext>
            </a:extLst>
          </p:cNvPr>
          <p:cNvSpPr>
            <a:spLocks noGrp="1"/>
          </p:cNvSpPr>
          <p:nvPr>
            <p:ph type="dt" sz="half" idx="10"/>
          </p:nvPr>
        </p:nvSpPr>
        <p:spPr>
          <a:xfrm>
            <a:off x="838200" y="6356350"/>
            <a:ext cx="2743200" cy="365125"/>
          </a:xfrm>
        </p:spPr>
        <p:txBody>
          <a:bodyPr/>
          <a:lstStyle/>
          <a:p>
            <a:endParaRPr lang="en-GB" dirty="0"/>
          </a:p>
        </p:txBody>
      </p:sp>
      <p:sp>
        <p:nvSpPr>
          <p:cNvPr id="7" name="Footer Placeholder 4">
            <a:extLst>
              <a:ext uri="{FF2B5EF4-FFF2-40B4-BE49-F238E27FC236}">
                <a16:creationId xmlns:a16="http://schemas.microsoft.com/office/drawing/2014/main" id="{7FA687CD-C748-C59A-19DC-53DC82A2DBE3}"/>
              </a:ext>
            </a:extLst>
          </p:cNvPr>
          <p:cNvSpPr>
            <a:spLocks noGrp="1"/>
          </p:cNvSpPr>
          <p:nvPr>
            <p:ph type="ftr" sz="quarter" idx="11"/>
          </p:nvPr>
        </p:nvSpPr>
        <p:spPr>
          <a:xfrm>
            <a:off x="4038600" y="6356350"/>
            <a:ext cx="4114800" cy="365125"/>
          </a:xfrm>
        </p:spPr>
        <p:txBody>
          <a:bodyPr/>
          <a:lstStyle/>
          <a:p>
            <a:r>
              <a:rPr lang="en-GB"/>
              <a:t>Archives and Data Management Systems (CNR Bologna, 2025 Feb 26-28)</a:t>
            </a:r>
            <a:endParaRPr lang="en-GB" dirty="0"/>
          </a:p>
        </p:txBody>
      </p:sp>
      <p:sp>
        <p:nvSpPr>
          <p:cNvPr id="8" name="Slide Number Placeholder 5">
            <a:extLst>
              <a:ext uri="{FF2B5EF4-FFF2-40B4-BE49-F238E27FC236}">
                <a16:creationId xmlns:a16="http://schemas.microsoft.com/office/drawing/2014/main" id="{A704E80D-18FA-93FC-6159-0FC74CA1A5ED}"/>
              </a:ext>
            </a:extLst>
          </p:cNvPr>
          <p:cNvSpPr>
            <a:spLocks noGrp="1"/>
          </p:cNvSpPr>
          <p:nvPr>
            <p:ph type="sldNum" sz="quarter" idx="12"/>
          </p:nvPr>
        </p:nvSpPr>
        <p:spPr>
          <a:xfrm>
            <a:off x="8610600" y="6356350"/>
            <a:ext cx="2743200" cy="365125"/>
          </a:xfrm>
        </p:spPr>
        <p:txBody>
          <a:bodyPr/>
          <a:lstStyle/>
          <a:p>
            <a:fld id="{8EDFCFCA-9F12-0D4D-80B5-DD692D51A188}" type="slidenum">
              <a:rPr lang="en-GB" smtClean="0"/>
              <a:t>‹Nº›</a:t>
            </a:fld>
            <a:endParaRPr lang="en-GB" dirty="0"/>
          </a:p>
        </p:txBody>
      </p:sp>
    </p:spTree>
    <p:extLst>
      <p:ext uri="{BB962C8B-B14F-4D97-AF65-F5344CB8AC3E}">
        <p14:creationId xmlns:p14="http://schemas.microsoft.com/office/powerpoint/2010/main" val="359628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alphaModFix amt="75000"/>
            <a:lum/>
          </a:blip>
          <a:srcRect/>
          <a:stretch>
            <a:fillRect l="-16000" r="-16000"/>
          </a:stretch>
        </a:blipFill>
        <a:effectLst/>
      </p:bgPr>
    </p:bg>
    <p:spTree>
      <p:nvGrpSpPr>
        <p:cNvPr id="1" name=""/>
        <p:cNvGrpSpPr/>
        <p:nvPr/>
      </p:nvGrpSpPr>
      <p:grpSpPr>
        <a:xfrm>
          <a:off x="0" y="0"/>
          <a:ext cx="0" cy="0"/>
          <a:chOff x="0" y="0"/>
          <a:chExt cx="0" cy="0"/>
        </a:xfrm>
      </p:grpSpPr>
      <p:pic>
        <p:nvPicPr>
          <p:cNvPr id="2" name="Picture 1" descr="Blue text on a black background&#10;&#10;Description automatically generated">
            <a:extLst>
              <a:ext uri="{FF2B5EF4-FFF2-40B4-BE49-F238E27FC236}">
                <a16:creationId xmlns:a16="http://schemas.microsoft.com/office/drawing/2014/main" id="{F598E07B-8684-1ACD-B8A3-F74AE9BA82C6}"/>
              </a:ext>
            </a:extLst>
          </p:cNvPr>
          <p:cNvPicPr>
            <a:picLocks noChangeAspect="1"/>
          </p:cNvPicPr>
          <p:nvPr userDrawn="1"/>
        </p:nvPicPr>
        <p:blipFill>
          <a:blip r:embed="rId3"/>
          <a:stretch>
            <a:fillRect/>
          </a:stretch>
        </p:blipFill>
        <p:spPr>
          <a:xfrm>
            <a:off x="18472" y="9236"/>
            <a:ext cx="4031678" cy="895928"/>
          </a:xfrm>
          <a:prstGeom prst="rect">
            <a:avLst/>
          </a:prstGeom>
        </p:spPr>
      </p:pic>
      <p:sp>
        <p:nvSpPr>
          <p:cNvPr id="4" name="Title 1">
            <a:extLst>
              <a:ext uri="{FF2B5EF4-FFF2-40B4-BE49-F238E27FC236}">
                <a16:creationId xmlns:a16="http://schemas.microsoft.com/office/drawing/2014/main" id="{5F918AF3-DE33-D106-8567-D0BB26C3722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dirty="0"/>
              <a:t>Title slide site II</a:t>
            </a:r>
          </a:p>
        </p:txBody>
      </p:sp>
      <p:sp>
        <p:nvSpPr>
          <p:cNvPr id="5" name="Subtitle 2">
            <a:extLst>
              <a:ext uri="{FF2B5EF4-FFF2-40B4-BE49-F238E27FC236}">
                <a16:creationId xmlns:a16="http://schemas.microsoft.com/office/drawing/2014/main" id="{C6DB48B4-517D-9EF1-02BB-799919C1277F}"/>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With EU Monochrome blue logo version</a:t>
            </a:r>
          </a:p>
        </p:txBody>
      </p:sp>
      <p:sp>
        <p:nvSpPr>
          <p:cNvPr id="6" name="Date Placeholder 3">
            <a:extLst>
              <a:ext uri="{FF2B5EF4-FFF2-40B4-BE49-F238E27FC236}">
                <a16:creationId xmlns:a16="http://schemas.microsoft.com/office/drawing/2014/main" id="{CF90321F-D7CD-D9A7-B2AE-ABD31DFDBFAB}"/>
              </a:ext>
            </a:extLst>
          </p:cNvPr>
          <p:cNvSpPr>
            <a:spLocks noGrp="1"/>
          </p:cNvSpPr>
          <p:nvPr>
            <p:ph type="dt" sz="half" idx="10"/>
          </p:nvPr>
        </p:nvSpPr>
        <p:spPr>
          <a:xfrm>
            <a:off x="838200" y="6356350"/>
            <a:ext cx="2743200" cy="365125"/>
          </a:xfrm>
        </p:spPr>
        <p:txBody>
          <a:bodyPr/>
          <a:lstStyle/>
          <a:p>
            <a:endParaRPr lang="en-GB" dirty="0"/>
          </a:p>
        </p:txBody>
      </p:sp>
      <p:sp>
        <p:nvSpPr>
          <p:cNvPr id="7" name="Footer Placeholder 4">
            <a:extLst>
              <a:ext uri="{FF2B5EF4-FFF2-40B4-BE49-F238E27FC236}">
                <a16:creationId xmlns:a16="http://schemas.microsoft.com/office/drawing/2014/main" id="{6C0EADDE-8A60-A964-FD2D-417AEDC3DB37}"/>
              </a:ext>
            </a:extLst>
          </p:cNvPr>
          <p:cNvSpPr>
            <a:spLocks noGrp="1"/>
          </p:cNvSpPr>
          <p:nvPr>
            <p:ph type="ftr" sz="quarter" idx="11"/>
          </p:nvPr>
        </p:nvSpPr>
        <p:spPr>
          <a:xfrm>
            <a:off x="4038600" y="6356350"/>
            <a:ext cx="4114800" cy="365125"/>
          </a:xfrm>
        </p:spPr>
        <p:txBody>
          <a:bodyPr/>
          <a:lstStyle/>
          <a:p>
            <a:r>
              <a:rPr lang="en-GB"/>
              <a:t>Archives and Data Management Systems (CNR Bologna, 2025 Feb 26-28)</a:t>
            </a:r>
            <a:endParaRPr lang="en-GB" dirty="0"/>
          </a:p>
        </p:txBody>
      </p:sp>
      <p:sp>
        <p:nvSpPr>
          <p:cNvPr id="8" name="Slide Number Placeholder 5">
            <a:extLst>
              <a:ext uri="{FF2B5EF4-FFF2-40B4-BE49-F238E27FC236}">
                <a16:creationId xmlns:a16="http://schemas.microsoft.com/office/drawing/2014/main" id="{D62DD903-C582-8D06-2F2C-0D6306C93619}"/>
              </a:ext>
            </a:extLst>
          </p:cNvPr>
          <p:cNvSpPr>
            <a:spLocks noGrp="1"/>
          </p:cNvSpPr>
          <p:nvPr>
            <p:ph type="sldNum" sz="quarter" idx="12"/>
          </p:nvPr>
        </p:nvSpPr>
        <p:spPr>
          <a:xfrm>
            <a:off x="8610600" y="6356350"/>
            <a:ext cx="2743200" cy="365125"/>
          </a:xfrm>
        </p:spPr>
        <p:txBody>
          <a:bodyPr/>
          <a:lstStyle/>
          <a:p>
            <a:fld id="{8EDFCFCA-9F12-0D4D-80B5-DD692D51A188}" type="slidenum">
              <a:rPr lang="en-GB" smtClean="0"/>
              <a:t>‹Nº›</a:t>
            </a:fld>
            <a:endParaRPr lang="en-GB" dirty="0"/>
          </a:p>
        </p:txBody>
      </p:sp>
    </p:spTree>
    <p:extLst>
      <p:ext uri="{BB962C8B-B14F-4D97-AF65-F5344CB8AC3E}">
        <p14:creationId xmlns:p14="http://schemas.microsoft.com/office/powerpoint/2010/main" val="328410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75000"/>
            <a:lum/>
            <a:extLst>
              <a:ext uri="{BEBA8EAE-BF5A-486C-A8C5-ECC9F3942E4B}">
                <a14:imgProps xmlns:a14="http://schemas.microsoft.com/office/drawing/2010/main">
                  <a14:imgLayer r:embed="rId3">
                    <a14:imgEffect>
                      <a14:sharpenSoften amount="-5000"/>
                    </a14:imgEffect>
                    <a14:imgEffect>
                      <a14:saturation sat="1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dirty="0"/>
              <a:t>Title slide site I with simulated sky</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With RGB NEG EU logo version</a:t>
            </a:r>
          </a:p>
        </p:txBody>
      </p:sp>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‹Nº›</a:t>
            </a:fld>
            <a:endParaRPr lang="en-GB" dirty="0"/>
          </a:p>
        </p:txBody>
      </p:sp>
      <p:pic>
        <p:nvPicPr>
          <p:cNvPr id="9" name="Picture 8" descr="A black background with white text&#10;&#10;Description automatically generated">
            <a:extLst>
              <a:ext uri="{FF2B5EF4-FFF2-40B4-BE49-F238E27FC236}">
                <a16:creationId xmlns:a16="http://schemas.microsoft.com/office/drawing/2014/main" id="{7021DC74-35DF-7234-BBF6-59C0FCFFC55A}"/>
              </a:ext>
            </a:extLst>
          </p:cNvPr>
          <p:cNvPicPr>
            <a:picLocks noChangeAspect="1"/>
          </p:cNvPicPr>
          <p:nvPr userDrawn="1"/>
        </p:nvPicPr>
        <p:blipFill>
          <a:blip r:embed="rId4"/>
          <a:stretch>
            <a:fillRect/>
          </a:stretch>
        </p:blipFill>
        <p:spPr>
          <a:xfrm>
            <a:off x="36944" y="23813"/>
            <a:ext cx="3914773" cy="869949"/>
          </a:xfrm>
          <a:prstGeom prst="rect">
            <a:avLst/>
          </a:prstGeom>
        </p:spPr>
      </p:pic>
    </p:spTree>
    <p:extLst>
      <p:ext uri="{BB962C8B-B14F-4D97-AF65-F5344CB8AC3E}">
        <p14:creationId xmlns:p14="http://schemas.microsoft.com/office/powerpoint/2010/main" val="3077766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alphaModFix amt="75000"/>
            <a:lum/>
            <a:extLst>
              <a:ext uri="{BEBA8EAE-BF5A-486C-A8C5-ECC9F3942E4B}">
                <a14:imgProps xmlns:a14="http://schemas.microsoft.com/office/drawing/2010/main">
                  <a14:imgLayer r:embed="rId3">
                    <a14:imgEffect>
                      <a14:sharpenSoften amount="-5000"/>
                    </a14:imgEffect>
                    <a14:imgEffect>
                      <a14:saturation sat="1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dirty="0"/>
              <a:t>Title slide site I with simulated sky</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With White outline EU logo version</a:t>
            </a:r>
          </a:p>
        </p:txBody>
      </p:sp>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‹Nº›</a:t>
            </a:fld>
            <a:endParaRPr lang="en-GB" dirty="0"/>
          </a:p>
        </p:txBody>
      </p:sp>
      <p:pic>
        <p:nvPicPr>
          <p:cNvPr id="8" name="Picture 7" descr="A black background with white text&#10;&#10;Description automatically generated">
            <a:extLst>
              <a:ext uri="{FF2B5EF4-FFF2-40B4-BE49-F238E27FC236}">
                <a16:creationId xmlns:a16="http://schemas.microsoft.com/office/drawing/2014/main" id="{3031E025-0018-97A4-B4F2-1EFC19383723}"/>
              </a:ext>
            </a:extLst>
          </p:cNvPr>
          <p:cNvPicPr>
            <a:picLocks noChangeAspect="1"/>
          </p:cNvPicPr>
          <p:nvPr userDrawn="1"/>
        </p:nvPicPr>
        <p:blipFill>
          <a:blip r:embed="rId4"/>
          <a:stretch>
            <a:fillRect/>
          </a:stretch>
        </p:blipFill>
        <p:spPr>
          <a:xfrm>
            <a:off x="27708" y="36944"/>
            <a:ext cx="4038600" cy="897466"/>
          </a:xfrm>
          <a:prstGeom prst="rect">
            <a:avLst/>
          </a:prstGeom>
        </p:spPr>
      </p:pic>
    </p:spTree>
    <p:extLst>
      <p:ext uri="{BB962C8B-B14F-4D97-AF65-F5344CB8AC3E}">
        <p14:creationId xmlns:p14="http://schemas.microsoft.com/office/powerpoint/2010/main" val="20889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1_Title Slide">
    <p:bg>
      <p:bgPr>
        <a:blipFill dpi="0" rotWithShape="1">
          <a:blip r:embed="rId2">
            <a:alphaModFix amt="75000"/>
            <a:lum/>
            <a:extLst>
              <a:ext uri="{BEBA8EAE-BF5A-486C-A8C5-ECC9F3942E4B}">
                <a14:imgProps xmlns:a14="http://schemas.microsoft.com/office/drawing/2010/main">
                  <a14:imgLayer r:embed="rId3">
                    <a14:imgEffect>
                      <a14:sharpenSoften amount="-5000"/>
                    </a14:imgEffect>
                    <a14:imgEffect>
                      <a14:saturation sat="1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dirty="0"/>
              <a:t>Title slide site I with simulated sky</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With White EU logo version</a:t>
            </a:r>
          </a:p>
        </p:txBody>
      </p:sp>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‹Nº›</a:t>
            </a:fld>
            <a:endParaRPr lang="en-GB" dirty="0"/>
          </a:p>
        </p:txBody>
      </p:sp>
      <p:pic>
        <p:nvPicPr>
          <p:cNvPr id="9" name="Picture 8" descr="A black background with white text&#10;&#10;Description automatically generated">
            <a:extLst>
              <a:ext uri="{FF2B5EF4-FFF2-40B4-BE49-F238E27FC236}">
                <a16:creationId xmlns:a16="http://schemas.microsoft.com/office/drawing/2014/main" id="{59D73453-A441-6125-247B-85C22939847F}"/>
              </a:ext>
            </a:extLst>
          </p:cNvPr>
          <p:cNvPicPr>
            <a:picLocks noChangeAspect="1"/>
          </p:cNvPicPr>
          <p:nvPr userDrawn="1"/>
        </p:nvPicPr>
        <p:blipFill>
          <a:blip r:embed="rId4"/>
          <a:stretch>
            <a:fillRect/>
          </a:stretch>
        </p:blipFill>
        <p:spPr>
          <a:xfrm>
            <a:off x="-1" y="0"/>
            <a:ext cx="4197931" cy="932873"/>
          </a:xfrm>
          <a:prstGeom prst="rect">
            <a:avLst/>
          </a:prstGeom>
        </p:spPr>
      </p:pic>
    </p:spTree>
    <p:extLst>
      <p:ext uri="{BB962C8B-B14F-4D97-AF65-F5344CB8AC3E}">
        <p14:creationId xmlns:p14="http://schemas.microsoft.com/office/powerpoint/2010/main" val="29031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alphaModFix amt="75000"/>
            <a:lum/>
            <a:extLst>
              <a:ext uri="{BEBA8EAE-BF5A-486C-A8C5-ECC9F3942E4B}">
                <a14:imgProps xmlns:a14="http://schemas.microsoft.com/office/drawing/2010/main">
                  <a14:imgLayer r:embed="rId3">
                    <a14:imgEffect>
                      <a14:sharpenSoften amount="-5000"/>
                    </a14:imgEffect>
                    <a14:imgEffect>
                      <a14:saturation sat="1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dirty="0"/>
              <a:t>Title slide site I with simulated sky</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With Monochrome EU logo version at the bottom</a:t>
            </a:r>
          </a:p>
          <a:p>
            <a:endParaRPr lang="en-GB" dirty="0"/>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‹Nº›</a:t>
            </a:fld>
            <a:endParaRPr lang="en-GB" dirty="0"/>
          </a:p>
        </p:txBody>
      </p:sp>
      <p:pic>
        <p:nvPicPr>
          <p:cNvPr id="8" name="Picture 7" descr="Blue text on a black background&#10;&#10;Description automatically generated">
            <a:extLst>
              <a:ext uri="{FF2B5EF4-FFF2-40B4-BE49-F238E27FC236}">
                <a16:creationId xmlns:a16="http://schemas.microsoft.com/office/drawing/2014/main" id="{AEDD82D1-A065-23E5-5563-373A0AAABF14}"/>
              </a:ext>
            </a:extLst>
          </p:cNvPr>
          <p:cNvPicPr>
            <a:picLocks noChangeAspect="1"/>
          </p:cNvPicPr>
          <p:nvPr userDrawn="1"/>
        </p:nvPicPr>
        <p:blipFill>
          <a:blip r:embed="rId4"/>
          <a:stretch>
            <a:fillRect/>
          </a:stretch>
        </p:blipFill>
        <p:spPr>
          <a:xfrm>
            <a:off x="18472" y="6005176"/>
            <a:ext cx="3796146" cy="843588"/>
          </a:xfrm>
          <a:prstGeom prst="rect">
            <a:avLst/>
          </a:prstGeom>
        </p:spPr>
      </p:pic>
    </p:spTree>
    <p:extLst>
      <p:ext uri="{BB962C8B-B14F-4D97-AF65-F5344CB8AC3E}">
        <p14:creationId xmlns:p14="http://schemas.microsoft.com/office/powerpoint/2010/main" val="357028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34F361-BD4B-0FAD-AA33-63DBB438ECBD}"/>
              </a:ext>
            </a:extLst>
          </p:cNvPr>
          <p:cNvPicPr>
            <a:picLocks noChangeAspect="1"/>
          </p:cNvPicPr>
          <p:nvPr userDrawn="1"/>
        </p:nvPicPr>
        <p:blipFill>
          <a:blip r:embed="rId2"/>
          <a:srcRect l="4075" r="2760" b="47851"/>
          <a:stretch/>
        </p:blipFill>
        <p:spPr>
          <a:xfrm>
            <a:off x="0" y="5113555"/>
            <a:ext cx="12192000" cy="1744446"/>
          </a:xfrm>
          <a:prstGeom prst="rect">
            <a:avLst/>
          </a:prstGeom>
        </p:spPr>
      </p:pic>
      <p:pic>
        <p:nvPicPr>
          <p:cNvPr id="2" name="Picture 1" descr="Blue text on a black background&#10;&#10;Description automatically generated">
            <a:extLst>
              <a:ext uri="{FF2B5EF4-FFF2-40B4-BE49-F238E27FC236}">
                <a16:creationId xmlns:a16="http://schemas.microsoft.com/office/drawing/2014/main" id="{B4252A1D-C084-8CCF-20FD-C9BDFDEC1630}"/>
              </a:ext>
            </a:extLst>
          </p:cNvPr>
          <p:cNvPicPr>
            <a:picLocks noChangeAspect="1"/>
          </p:cNvPicPr>
          <p:nvPr userDrawn="1"/>
        </p:nvPicPr>
        <p:blipFill>
          <a:blip r:embed="rId3"/>
          <a:stretch>
            <a:fillRect/>
          </a:stretch>
        </p:blipFill>
        <p:spPr>
          <a:xfrm>
            <a:off x="18472" y="6005176"/>
            <a:ext cx="3796146" cy="843588"/>
          </a:xfrm>
          <a:prstGeom prst="rect">
            <a:avLst/>
          </a:prstGeom>
        </p:spPr>
      </p:pic>
      <p:sp>
        <p:nvSpPr>
          <p:cNvPr id="5" name="Footer Placeholder 4">
            <a:extLst>
              <a:ext uri="{FF2B5EF4-FFF2-40B4-BE49-F238E27FC236}">
                <a16:creationId xmlns:a16="http://schemas.microsoft.com/office/drawing/2014/main" id="{BB5B65EF-08FF-D0CC-AB65-2A157D52C6B2}"/>
              </a:ext>
            </a:extLst>
          </p:cNvPr>
          <p:cNvSpPr>
            <a:spLocks noGrp="1"/>
          </p:cNvSpPr>
          <p:nvPr>
            <p:ph type="ftr" sz="quarter" idx="11"/>
          </p:nvPr>
        </p:nvSpPr>
        <p:spPr>
          <a:xfrm>
            <a:off x="3833090" y="6356350"/>
            <a:ext cx="5112502" cy="365125"/>
          </a:xfrm>
        </p:spPr>
        <p:txBody>
          <a:bodyPr/>
          <a:lstStyle/>
          <a:p>
            <a:r>
              <a:rPr lang="en-GB" dirty="0"/>
              <a:t>Archives and Data Management Systems (CNR Bologna, 2025 Feb 26-28)</a:t>
            </a:r>
          </a:p>
        </p:txBody>
      </p:sp>
      <p:sp>
        <p:nvSpPr>
          <p:cNvPr id="6" name="Slide Number Placeholder 5">
            <a:extLst>
              <a:ext uri="{FF2B5EF4-FFF2-40B4-BE49-F238E27FC236}">
                <a16:creationId xmlns:a16="http://schemas.microsoft.com/office/drawing/2014/main" id="{21F1AE5E-5697-ADB8-963F-86277D590C10}"/>
              </a:ext>
            </a:extLst>
          </p:cNvPr>
          <p:cNvSpPr>
            <a:spLocks noGrp="1"/>
          </p:cNvSpPr>
          <p:nvPr>
            <p:ph type="sldNum" sz="quarter" idx="12"/>
          </p:nvPr>
        </p:nvSpPr>
        <p:spPr>
          <a:xfrm>
            <a:off x="9197196" y="6356350"/>
            <a:ext cx="2743200" cy="365125"/>
          </a:xfrm>
        </p:spPr>
        <p:txBody>
          <a:bodyPr/>
          <a:lstStyle/>
          <a:p>
            <a:fld id="{8EDFCFCA-9F12-0D4D-80B5-DD692D51A188}" type="slidenum">
              <a:rPr lang="en-GB" smtClean="0"/>
              <a:t>‹Nº›</a:t>
            </a:fld>
            <a:endParaRPr lang="en-GB" dirty="0"/>
          </a:p>
        </p:txBody>
      </p:sp>
      <p:sp>
        <p:nvSpPr>
          <p:cNvPr id="10" name="Title 1">
            <a:extLst>
              <a:ext uri="{FF2B5EF4-FFF2-40B4-BE49-F238E27FC236}">
                <a16:creationId xmlns:a16="http://schemas.microsoft.com/office/drawing/2014/main" id="{86AA7F0F-9A67-7136-A64D-CB6CB3C253E4}"/>
              </a:ext>
            </a:extLst>
          </p:cNvPr>
          <p:cNvSpPr>
            <a:spLocks noGrp="1"/>
          </p:cNvSpPr>
          <p:nvPr>
            <p:ph type="title"/>
          </p:nvPr>
        </p:nvSpPr>
        <p:spPr>
          <a:xfrm>
            <a:off x="838200" y="365126"/>
            <a:ext cx="10515600" cy="616912"/>
          </a:xfrm>
        </p:spPr>
        <p:txBody>
          <a:bodyPr/>
          <a:lstStyle/>
          <a:p>
            <a:r>
              <a:rPr lang="en-GB" dirty="0"/>
              <a:t>Click to edit Master title style</a:t>
            </a:r>
          </a:p>
        </p:txBody>
      </p:sp>
      <p:sp>
        <p:nvSpPr>
          <p:cNvPr id="11" name="Content Placeholder 2">
            <a:extLst>
              <a:ext uri="{FF2B5EF4-FFF2-40B4-BE49-F238E27FC236}">
                <a16:creationId xmlns:a16="http://schemas.microsoft.com/office/drawing/2014/main" id="{1F6655AA-0D2F-5567-003D-A78C6ECFE193}"/>
              </a:ext>
            </a:extLst>
          </p:cNvPr>
          <p:cNvSpPr>
            <a:spLocks noGrp="1"/>
          </p:cNvSpPr>
          <p:nvPr>
            <p:ph idx="1"/>
          </p:nvPr>
        </p:nvSpPr>
        <p:spPr>
          <a:xfrm>
            <a:off x="198408" y="1362975"/>
            <a:ext cx="11741988" cy="464220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058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‹Nº›</a:t>
            </a:fld>
            <a:endParaRPr lang="en-GB" dirty="0"/>
          </a:p>
        </p:txBody>
      </p:sp>
      <p:sp>
        <p:nvSpPr>
          <p:cNvPr id="7" name="Title 1">
            <a:extLst>
              <a:ext uri="{FF2B5EF4-FFF2-40B4-BE49-F238E27FC236}">
                <a16:creationId xmlns:a16="http://schemas.microsoft.com/office/drawing/2014/main" id="{094CBDF7-CD17-2CEF-726E-9743C280D9D4}"/>
              </a:ext>
            </a:extLst>
          </p:cNvPr>
          <p:cNvSpPr>
            <a:spLocks noGrp="1"/>
          </p:cNvSpPr>
          <p:nvPr>
            <p:ph type="title"/>
          </p:nvPr>
        </p:nvSpPr>
        <p:spPr>
          <a:xfrm>
            <a:off x="838200" y="365125"/>
            <a:ext cx="10515600" cy="1325563"/>
          </a:xfrm>
        </p:spPr>
        <p:txBody>
          <a:bodyPr/>
          <a:lstStyle/>
          <a:p>
            <a:r>
              <a:rPr lang="en-GB"/>
              <a:t>Click to edit Master title style</a:t>
            </a:r>
          </a:p>
        </p:txBody>
      </p:sp>
      <p:sp>
        <p:nvSpPr>
          <p:cNvPr id="8" name="Content Placeholder 2">
            <a:extLst>
              <a:ext uri="{FF2B5EF4-FFF2-40B4-BE49-F238E27FC236}">
                <a16:creationId xmlns:a16="http://schemas.microsoft.com/office/drawing/2014/main" id="{F41C4DAC-0FE9-5220-29CF-5D5CCB662B59}"/>
              </a:ext>
            </a:extLst>
          </p:cNvPr>
          <p:cNvSpPr>
            <a:spLocks noGrp="1"/>
          </p:cNvSpPr>
          <p:nvPr>
            <p:ph idx="1"/>
          </p:nvPr>
        </p:nvSpPr>
        <p:spPr>
          <a:xfrm>
            <a:off x="838200" y="1825625"/>
            <a:ext cx="10515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 name="Picture 2" descr="Blue text on a black background&#10;&#10;Description automatically generated">
            <a:extLst>
              <a:ext uri="{FF2B5EF4-FFF2-40B4-BE49-F238E27FC236}">
                <a16:creationId xmlns:a16="http://schemas.microsoft.com/office/drawing/2014/main" id="{C4053B06-10E0-D1F3-C38D-BFA09D09A90A}"/>
              </a:ext>
            </a:extLst>
          </p:cNvPr>
          <p:cNvPicPr>
            <a:picLocks noChangeAspect="1"/>
          </p:cNvPicPr>
          <p:nvPr userDrawn="1"/>
        </p:nvPicPr>
        <p:blipFill>
          <a:blip r:embed="rId2"/>
          <a:stretch>
            <a:fillRect/>
          </a:stretch>
        </p:blipFill>
        <p:spPr>
          <a:xfrm>
            <a:off x="0" y="6132657"/>
            <a:ext cx="3241964" cy="720436"/>
          </a:xfrm>
          <a:prstGeom prst="rect">
            <a:avLst/>
          </a:prstGeom>
        </p:spPr>
      </p:pic>
    </p:spTree>
    <p:extLst>
      <p:ext uri="{BB962C8B-B14F-4D97-AF65-F5344CB8AC3E}">
        <p14:creationId xmlns:p14="http://schemas.microsoft.com/office/powerpoint/2010/main" val="399557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057123-6964-7092-3307-1BD58D38D9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BD30540-4877-EE80-41D4-C09BAFDDDD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DE06BB-8A4D-3150-DE23-DFEC35946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GB"/>
          </a:p>
        </p:txBody>
      </p:sp>
      <p:sp>
        <p:nvSpPr>
          <p:cNvPr id="5" name="Footer Placeholder 4">
            <a:extLst>
              <a:ext uri="{FF2B5EF4-FFF2-40B4-BE49-F238E27FC236}">
                <a16:creationId xmlns:a16="http://schemas.microsoft.com/office/drawing/2014/main" id="{85AEB661-1E5C-990D-B8C2-69E7BA1FBC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Archives and Data Management Systems (CNR Bologna, 2025 Feb 26-28)</a:t>
            </a:r>
          </a:p>
        </p:txBody>
      </p:sp>
      <p:sp>
        <p:nvSpPr>
          <p:cNvPr id="6" name="Slide Number Placeholder 5">
            <a:extLst>
              <a:ext uri="{FF2B5EF4-FFF2-40B4-BE49-F238E27FC236}">
                <a16:creationId xmlns:a16="http://schemas.microsoft.com/office/drawing/2014/main" id="{51B084A1-228D-7507-5547-EE68B7DA5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DFCFCA-9F12-0D4D-80B5-DD692D51A188}" type="slidenum">
              <a:rPr lang="en-GB" smtClean="0"/>
              <a:t>‹Nº›</a:t>
            </a:fld>
            <a:endParaRPr lang="en-GB"/>
          </a:p>
        </p:txBody>
      </p:sp>
    </p:spTree>
    <p:extLst>
      <p:ext uri="{BB962C8B-B14F-4D97-AF65-F5344CB8AC3E}">
        <p14:creationId xmlns:p14="http://schemas.microsoft.com/office/powerpoint/2010/main" val="4061641848"/>
      </p:ext>
    </p:extLst>
  </p:cSld>
  <p:clrMap bg1="lt1" tx1="dk1" bg2="lt2" tx2="dk2" accent1="accent1" accent2="accent2" accent3="accent3" accent4="accent4" accent5="accent5" accent6="accent6" hlink="hlink" folHlink="folHlink"/>
  <p:sldLayoutIdLst>
    <p:sldLayoutId id="2147483665" r:id="rId1"/>
    <p:sldLayoutId id="2147483669" r:id="rId2"/>
    <p:sldLayoutId id="2147483671" r:id="rId3"/>
    <p:sldLayoutId id="2147483649" r:id="rId4"/>
    <p:sldLayoutId id="2147483670" r:id="rId5"/>
    <p:sldLayoutId id="2147483672" r:id="rId6"/>
    <p:sldLayoutId id="2147483663" r:id="rId7"/>
    <p:sldLayoutId id="2147483651" r:id="rId8"/>
    <p:sldLayoutId id="2147483666" r:id="rId9"/>
    <p:sldLayoutId id="2147483668" r:id="rId10"/>
    <p:sldLayoutId id="2147483650"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google.com/imgres?q=FAIR%20data&amp;imgurl=https%3A%2F%2Fupload.wikimedia.org%2Fwikipedia%2Fcommons%2Fthumb%2Fa%2Faa%2FFAIR_data_principles.jpg%2F1200px-FAIR_data_principles.jpg&amp;imgrefurl=https%3A%2F%2Fes.m.wikipedia.org%2Fwiki%2FArchivo%3AFAIR_data_principles.jpg&amp;docid=O0D3-n-V_vdM2M&amp;tbnid=4umcmz8nDulOvM&amp;vet=12ahUKEwips6e8kNiLAxV4VvEDHQkTHwkQM3oECBgQAA..i&amp;w=1200&amp;h=407&amp;hcb=2&amp;ved=2ahUKEwips6e8kNiLAxV4VvEDHQkTHwkQM3oECBgQAA"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2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 Id="rId6" Type="http://schemas.openxmlformats.org/officeDocument/2006/relationships/hyperlink" Target="https://cordis.europa.eu/project/id/101093129" TargetMode="External"/><Relationship Id="rId5" Type="http://schemas.openxmlformats.org/officeDocument/2006/relationships/hyperlink" Target="https://doi.org/10.1007/978-981-97-0041-7_1" TargetMode="External"/><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49.png"/><Relationship Id="rId2" Type="http://schemas.openxmlformats.org/officeDocument/2006/relationships/image" Target="../media/image56.jpeg"/><Relationship Id="rId1" Type="http://schemas.openxmlformats.org/officeDocument/2006/relationships/slideLayout" Target="../slideLayouts/slideLayout8.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sv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hyperlink" Target="https://www.atlast-telescope.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hyperlink" Target="https://doi.org/10.3030/951815"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hyperlink" Target="https://open-research-europe.ec.europa.eu/browse?all=AtLAST" TargetMode="External"/><Relationship Id="rId3" Type="http://schemas.openxmlformats.org/officeDocument/2006/relationships/hyperlink" Target="https://doi.org/10.3030/951815" TargetMode="Externa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hyperlink" Target="https://www.aanda.org/articles/aa/full_html/2024/07/aa49903-24/aa49903-24.html" TargetMode="External"/><Relationship Id="rId5" Type="http://schemas.openxmlformats.org/officeDocument/2006/relationships/image" Target="../media/image21.png"/><Relationship Id="rId10" Type="http://schemas.openxmlformats.org/officeDocument/2006/relationships/hyperlink" Target="https://www.aanda.org/articles/aa/full_html/2024/02/aa46945-23/aa46945-23.html" TargetMode="External"/><Relationship Id="rId4" Type="http://schemas.openxmlformats.org/officeDocument/2006/relationships/image" Target="../media/image20.png"/><Relationship Id="rId9" Type="http://schemas.openxmlformats.org/officeDocument/2006/relationships/hyperlink" Target="https://arxiv.org/abs/2407.01413"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arxiv.org/abs/2406.16602" TargetMode="External"/><Relationship Id="rId3" Type="http://schemas.openxmlformats.org/officeDocument/2006/relationships/hyperlink" Target="https://doi.org/10.3030/951815" TargetMode="External"/><Relationship Id="rId7" Type="http://schemas.openxmlformats.org/officeDocument/2006/relationships/hyperlink" Target="https://arxiv.org/abs/2406.11502"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arxiv.org/abs/2404.17311" TargetMode="External"/><Relationship Id="rId5" Type="http://schemas.openxmlformats.org/officeDocument/2006/relationships/hyperlink" Target="https://arxiv.org/abs/2402.18645"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hyperlink" Target="https://www.atlast.uio.no/memo-series/memo-public/d3.2_site_selection_report_final.pdf" TargetMode="External"/><Relationship Id="rId3" Type="http://schemas.openxmlformats.org/officeDocument/2006/relationships/hyperlink" Target="https://doi.org/10.3030/951815" TargetMode="External"/><Relationship Id="rId7" Type="http://schemas.openxmlformats.org/officeDocument/2006/relationships/hyperlink" Target="https://www.atlast.uio.no/design-study/wp3-site/d3.1_site_selection_criteria.pdf"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hyperlink" Target="https://www.atlast.uio.no/memo-series/memo-public/d4.2_existing_infrastructures_final.pdf" TargetMode="External"/><Relationship Id="rId3" Type="http://schemas.openxmlformats.org/officeDocument/2006/relationships/hyperlink" Target="https://doi.org/10.3030/951815" TargetMode="External"/><Relationship Id="rId7" Type="http://schemas.openxmlformats.org/officeDocument/2006/relationships/hyperlink" Target="https://www.atlast.uio.no/memo-series/memo-public/d3.2_site_selection_report_final.pdf"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nature.com/articles/s41893-024-01442-3#citeas"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www.sciencedirect.com/science/article/pii/S0306261924007177?via%3Dihub" TargetMode="External"/><Relationship Id="rId5" Type="http://schemas.openxmlformats.org/officeDocument/2006/relationships/hyperlink" Target="https://link.springer.com/article/10.1007/s11367-024-02288-9" TargetMode="External"/><Relationship Id="rId4" Type="http://schemas.openxmlformats.org/officeDocument/2006/relationships/hyperlink" Target="https://doi.org/10.3030/95181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hyperlink" Target="https://doi.org/10.3030/101188037" TargetMode="External"/><Relationship Id="rId21" Type="http://schemas.openxmlformats.org/officeDocument/2006/relationships/image" Target="../media/image44.png"/><Relationship Id="rId7" Type="http://schemas.openxmlformats.org/officeDocument/2006/relationships/image" Target="../media/image18.pn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17.jpeg"/><Relationship Id="rId11" Type="http://schemas.openxmlformats.org/officeDocument/2006/relationships/image" Target="../media/image34.svg"/><Relationship Id="rId24" Type="http://schemas.openxmlformats.org/officeDocument/2006/relationships/image" Target="../media/image47.png"/><Relationship Id="rId5" Type="http://schemas.openxmlformats.org/officeDocument/2006/relationships/image" Target="../media/image16.jpe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9.png"/><Relationship Id="rId14" Type="http://schemas.openxmlformats.org/officeDocument/2006/relationships/image" Target="../media/image37.svg"/><Relationship Id="rId2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FD7A8A-BA05-709D-DA06-9DA7853036CA}"/>
              </a:ext>
            </a:extLst>
          </p:cNvPr>
          <p:cNvSpPr>
            <a:spLocks noGrp="1"/>
          </p:cNvSpPr>
          <p:nvPr>
            <p:ph type="subTitle" idx="1"/>
          </p:nvPr>
        </p:nvSpPr>
        <p:spPr>
          <a:xfrm>
            <a:off x="2665989" y="5143804"/>
            <a:ext cx="7094483" cy="952195"/>
          </a:xfrm>
        </p:spPr>
        <p:txBody>
          <a:bodyPr>
            <a:normAutofit/>
          </a:bodyPr>
          <a:lstStyle/>
          <a:p>
            <a:r>
              <a:rPr lang="en-GB" dirty="0"/>
              <a:t>Francisco Montenegro </a:t>
            </a:r>
          </a:p>
          <a:p>
            <a:r>
              <a:rPr lang="en-GB" dirty="0"/>
              <a:t>Universidad Complutense de Madrid (Spain)</a:t>
            </a:r>
          </a:p>
        </p:txBody>
      </p:sp>
      <p:sp>
        <p:nvSpPr>
          <p:cNvPr id="5" name="Title 4">
            <a:extLst>
              <a:ext uri="{FF2B5EF4-FFF2-40B4-BE49-F238E27FC236}">
                <a16:creationId xmlns:a16="http://schemas.microsoft.com/office/drawing/2014/main" id="{069460B3-F395-0F6C-48C8-87ED78280FF1}"/>
              </a:ext>
            </a:extLst>
          </p:cNvPr>
          <p:cNvSpPr>
            <a:spLocks noGrp="1"/>
          </p:cNvSpPr>
          <p:nvPr>
            <p:ph type="ctrTitle"/>
          </p:nvPr>
        </p:nvSpPr>
        <p:spPr>
          <a:xfrm>
            <a:off x="2012731" y="1106431"/>
            <a:ext cx="8166538" cy="1077278"/>
          </a:xfrm>
        </p:spPr>
        <p:txBody>
          <a:bodyPr>
            <a:normAutofit/>
          </a:bodyPr>
          <a:lstStyle/>
          <a:p>
            <a:r>
              <a:rPr lang="en-GB" sz="3500" dirty="0"/>
              <a:t>Towards a data platform providing a </a:t>
            </a:r>
            <a:br>
              <a:rPr lang="en-GB" sz="3500" dirty="0"/>
            </a:br>
            <a:r>
              <a:rPr lang="en-GB" sz="3500" dirty="0"/>
              <a:t>holistic support to AtLAST operations</a:t>
            </a:r>
          </a:p>
        </p:txBody>
      </p:sp>
      <p:pic>
        <p:nvPicPr>
          <p:cNvPr id="2" name="Imagen 1" descr="Logotipo&#10;&#10;Descripción generada automáticamente">
            <a:extLst>
              <a:ext uri="{FF2B5EF4-FFF2-40B4-BE49-F238E27FC236}">
                <a16:creationId xmlns:a16="http://schemas.microsoft.com/office/drawing/2014/main" id="{331840B1-17F6-3A48-8CE3-F1AA2F214254}"/>
              </a:ext>
            </a:extLst>
          </p:cNvPr>
          <p:cNvPicPr>
            <a:picLocks noChangeAspect="1"/>
          </p:cNvPicPr>
          <p:nvPr/>
        </p:nvPicPr>
        <p:blipFill>
          <a:blip r:embed="rId3"/>
          <a:stretch>
            <a:fillRect/>
          </a:stretch>
        </p:blipFill>
        <p:spPr>
          <a:xfrm>
            <a:off x="115456" y="986603"/>
            <a:ext cx="1433431" cy="1316934"/>
          </a:xfrm>
          <a:prstGeom prst="rect">
            <a:avLst/>
          </a:prstGeom>
        </p:spPr>
      </p:pic>
      <p:sp>
        <p:nvSpPr>
          <p:cNvPr id="6" name="CuadroTexto 5">
            <a:extLst>
              <a:ext uri="{FF2B5EF4-FFF2-40B4-BE49-F238E27FC236}">
                <a16:creationId xmlns:a16="http://schemas.microsoft.com/office/drawing/2014/main" id="{8E9C5536-CCF8-7447-5E76-ADBF150BD42E}"/>
              </a:ext>
            </a:extLst>
          </p:cNvPr>
          <p:cNvSpPr txBox="1"/>
          <p:nvPr/>
        </p:nvSpPr>
        <p:spPr>
          <a:xfrm>
            <a:off x="8162900" y="123451"/>
            <a:ext cx="3833512" cy="400110"/>
          </a:xfrm>
          <a:prstGeom prst="rect">
            <a:avLst/>
          </a:prstGeom>
          <a:noFill/>
        </p:spPr>
        <p:txBody>
          <a:bodyPr wrap="square">
            <a:spAutoFit/>
          </a:bodyPr>
          <a:lstStyle/>
          <a:p>
            <a:r>
              <a:rPr lang="es-ES" sz="1000" dirty="0" err="1">
                <a:solidFill>
                  <a:srgbClr val="000000"/>
                </a:solidFill>
                <a:effectLst/>
              </a:rPr>
              <a:t>This</a:t>
            </a:r>
            <a:r>
              <a:rPr lang="es-ES" sz="1000" dirty="0">
                <a:solidFill>
                  <a:srgbClr val="000000"/>
                </a:solidFill>
                <a:effectLst/>
              </a:rPr>
              <a:t> </a:t>
            </a:r>
            <a:r>
              <a:rPr lang="es-ES" sz="1000" dirty="0" err="1">
                <a:solidFill>
                  <a:srgbClr val="000000"/>
                </a:solidFill>
                <a:effectLst/>
              </a:rPr>
              <a:t>work</a:t>
            </a:r>
            <a:r>
              <a:rPr lang="es-ES" sz="1000" dirty="0">
                <a:solidFill>
                  <a:srgbClr val="000000"/>
                </a:solidFill>
                <a:effectLst/>
              </a:rPr>
              <a:t> </a:t>
            </a:r>
            <a:r>
              <a:rPr lang="es-ES" sz="1000" dirty="0" err="1">
                <a:solidFill>
                  <a:srgbClr val="000000"/>
                </a:solidFill>
                <a:effectLst/>
              </a:rPr>
              <a:t>is</a:t>
            </a:r>
            <a:r>
              <a:rPr lang="es-ES" sz="1000" dirty="0">
                <a:solidFill>
                  <a:srgbClr val="000000"/>
                </a:solidFill>
                <a:effectLst/>
              </a:rPr>
              <a:t> </a:t>
            </a:r>
            <a:r>
              <a:rPr lang="es-ES" sz="1000" dirty="0" err="1">
                <a:solidFill>
                  <a:srgbClr val="000000"/>
                </a:solidFill>
                <a:effectLst/>
              </a:rPr>
              <a:t>supported</a:t>
            </a:r>
            <a:r>
              <a:rPr lang="es-ES" sz="1000" dirty="0">
                <a:solidFill>
                  <a:srgbClr val="000000"/>
                </a:solidFill>
                <a:effectLst/>
              </a:rPr>
              <a:t> </a:t>
            </a:r>
            <a:r>
              <a:rPr lang="es-ES" sz="1000" dirty="0" err="1">
                <a:solidFill>
                  <a:srgbClr val="000000"/>
                </a:solidFill>
                <a:effectLst/>
              </a:rPr>
              <a:t>by</a:t>
            </a:r>
            <a:r>
              <a:rPr lang="es-ES" sz="1000" dirty="0">
                <a:solidFill>
                  <a:srgbClr val="000000"/>
                </a:solidFill>
                <a:effectLst/>
              </a:rPr>
              <a:t> </a:t>
            </a:r>
            <a:r>
              <a:rPr lang="es-ES" sz="1000" dirty="0" err="1">
                <a:solidFill>
                  <a:srgbClr val="000000"/>
                </a:solidFill>
                <a:effectLst/>
              </a:rPr>
              <a:t>project</a:t>
            </a:r>
            <a:r>
              <a:rPr lang="es-ES" sz="1000" dirty="0">
                <a:solidFill>
                  <a:srgbClr val="000000"/>
                </a:solidFill>
                <a:effectLst/>
              </a:rPr>
              <a:t> I+D+i PID2022-138621NB-I00 </a:t>
            </a:r>
            <a:r>
              <a:rPr lang="es-ES" sz="1000" dirty="0" err="1">
                <a:solidFill>
                  <a:srgbClr val="000000"/>
                </a:solidFill>
                <a:effectLst/>
              </a:rPr>
              <a:t>funded</a:t>
            </a:r>
            <a:r>
              <a:rPr lang="es-ES" sz="1000" dirty="0">
                <a:solidFill>
                  <a:srgbClr val="000000"/>
                </a:solidFill>
                <a:effectLst/>
              </a:rPr>
              <a:t> </a:t>
            </a:r>
            <a:r>
              <a:rPr lang="es-ES" sz="1000" dirty="0" err="1">
                <a:solidFill>
                  <a:srgbClr val="000000"/>
                </a:solidFill>
                <a:effectLst/>
              </a:rPr>
              <a:t>by</a:t>
            </a:r>
            <a:r>
              <a:rPr lang="es-ES" sz="1000" dirty="0">
                <a:solidFill>
                  <a:srgbClr val="000000"/>
                </a:solidFill>
                <a:effectLst/>
              </a:rPr>
              <a:t> MCIN/AEI/10.13039/ 5011000110033</a:t>
            </a:r>
          </a:p>
        </p:txBody>
      </p:sp>
      <p:pic>
        <p:nvPicPr>
          <p:cNvPr id="7" name="Imagen 6" descr="Imagen que contiene Interfaz de usuario gráfica&#10;&#10;Descripción generada automáticamente">
            <a:extLst>
              <a:ext uri="{FF2B5EF4-FFF2-40B4-BE49-F238E27FC236}">
                <a16:creationId xmlns:a16="http://schemas.microsoft.com/office/drawing/2014/main" id="{8A3C80F2-0CA8-A5F9-CA48-A20338F46A99}"/>
              </a:ext>
            </a:extLst>
          </p:cNvPr>
          <p:cNvPicPr>
            <a:picLocks noChangeAspect="1"/>
          </p:cNvPicPr>
          <p:nvPr/>
        </p:nvPicPr>
        <p:blipFill>
          <a:blip r:embed="rId4"/>
          <a:stretch>
            <a:fillRect/>
          </a:stretch>
        </p:blipFill>
        <p:spPr>
          <a:xfrm>
            <a:off x="4761869" y="123451"/>
            <a:ext cx="3140964" cy="608261"/>
          </a:xfrm>
          <a:prstGeom prst="rect">
            <a:avLst/>
          </a:prstGeom>
        </p:spPr>
      </p:pic>
      <p:sp>
        <p:nvSpPr>
          <p:cNvPr id="8" name="CuadroTexto 7">
            <a:extLst>
              <a:ext uri="{FF2B5EF4-FFF2-40B4-BE49-F238E27FC236}">
                <a16:creationId xmlns:a16="http://schemas.microsoft.com/office/drawing/2014/main" id="{1F9CCCC9-2B69-6350-4D44-F0304AD9FAE7}"/>
              </a:ext>
            </a:extLst>
          </p:cNvPr>
          <p:cNvSpPr txBox="1"/>
          <p:nvPr/>
        </p:nvSpPr>
        <p:spPr>
          <a:xfrm>
            <a:off x="3022818" y="6413802"/>
            <a:ext cx="6146363" cy="276999"/>
          </a:xfrm>
          <a:prstGeom prst="rect">
            <a:avLst/>
          </a:prstGeom>
          <a:noFill/>
        </p:spPr>
        <p:txBody>
          <a:bodyPr wrap="none" rtlCol="0">
            <a:spAutoFit/>
          </a:bodyPr>
          <a:lstStyle/>
          <a:p>
            <a:r>
              <a:rPr lang="en-GB" sz="1200" dirty="0">
                <a:solidFill>
                  <a:srgbClr val="C00000"/>
                </a:solidFill>
              </a:rPr>
              <a:t>Archives and Data Management Systems in the Big Data Era. CNR Bologna, 2025 Feb 26-28</a:t>
            </a:r>
          </a:p>
        </p:txBody>
      </p:sp>
      <p:pic>
        <p:nvPicPr>
          <p:cNvPr id="9" name="Imagen 8" descr="Imagen que contiene Icono&#10;&#10;Descripción generada automáticamente">
            <a:extLst>
              <a:ext uri="{FF2B5EF4-FFF2-40B4-BE49-F238E27FC236}">
                <a16:creationId xmlns:a16="http://schemas.microsoft.com/office/drawing/2014/main" id="{D0B1FC57-5554-86A3-99CB-8E0429EDD446}"/>
              </a:ext>
            </a:extLst>
          </p:cNvPr>
          <p:cNvPicPr>
            <a:picLocks noChangeAspect="1"/>
          </p:cNvPicPr>
          <p:nvPr/>
        </p:nvPicPr>
        <p:blipFill>
          <a:blip r:embed="rId5"/>
          <a:stretch>
            <a:fillRect/>
          </a:stretch>
        </p:blipFill>
        <p:spPr>
          <a:xfrm>
            <a:off x="164057" y="5468460"/>
            <a:ext cx="1164000" cy="1316934"/>
          </a:xfrm>
          <a:prstGeom prst="rect">
            <a:avLst/>
          </a:prstGeom>
        </p:spPr>
      </p:pic>
      <p:pic>
        <p:nvPicPr>
          <p:cNvPr id="10" name="Imagen 9" descr="Logotipo&#10;&#10;Descripción generada automáticamente">
            <a:extLst>
              <a:ext uri="{FF2B5EF4-FFF2-40B4-BE49-F238E27FC236}">
                <a16:creationId xmlns:a16="http://schemas.microsoft.com/office/drawing/2014/main" id="{AAAFC12E-3CA0-11FF-A67E-2E8D3B0DC374}"/>
              </a:ext>
            </a:extLst>
          </p:cNvPr>
          <p:cNvPicPr>
            <a:picLocks noChangeAspect="1"/>
          </p:cNvPicPr>
          <p:nvPr/>
        </p:nvPicPr>
        <p:blipFill>
          <a:blip r:embed="rId6"/>
          <a:stretch>
            <a:fillRect/>
          </a:stretch>
        </p:blipFill>
        <p:spPr>
          <a:xfrm>
            <a:off x="10461171" y="5609237"/>
            <a:ext cx="1649396" cy="1139930"/>
          </a:xfrm>
          <a:prstGeom prst="rect">
            <a:avLst/>
          </a:prstGeom>
        </p:spPr>
      </p:pic>
    </p:spTree>
    <p:extLst>
      <p:ext uri="{BB962C8B-B14F-4D97-AF65-F5344CB8AC3E}">
        <p14:creationId xmlns:p14="http://schemas.microsoft.com/office/powerpoint/2010/main" val="400088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83032E0-FCEF-9E65-82A4-F0C098D5ED2D}"/>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3" name="Marcador de número de diapositiva 2">
            <a:extLst>
              <a:ext uri="{FF2B5EF4-FFF2-40B4-BE49-F238E27FC236}">
                <a16:creationId xmlns:a16="http://schemas.microsoft.com/office/drawing/2014/main" id="{5F89A08F-21D8-D7FD-3507-44231AE9D4C3}"/>
              </a:ext>
            </a:extLst>
          </p:cNvPr>
          <p:cNvSpPr>
            <a:spLocks noGrp="1"/>
          </p:cNvSpPr>
          <p:nvPr>
            <p:ph type="sldNum" sz="quarter" idx="12"/>
          </p:nvPr>
        </p:nvSpPr>
        <p:spPr/>
        <p:txBody>
          <a:bodyPr/>
          <a:lstStyle/>
          <a:p>
            <a:fld id="{8EDFCFCA-9F12-0D4D-80B5-DD692D51A188}" type="slidenum">
              <a:rPr lang="en-GB" smtClean="0"/>
              <a:t>10</a:t>
            </a:fld>
            <a:endParaRPr lang="en-GB" dirty="0"/>
          </a:p>
        </p:txBody>
      </p:sp>
      <p:sp>
        <p:nvSpPr>
          <p:cNvPr id="4" name="Título 3">
            <a:extLst>
              <a:ext uri="{FF2B5EF4-FFF2-40B4-BE49-F238E27FC236}">
                <a16:creationId xmlns:a16="http://schemas.microsoft.com/office/drawing/2014/main" id="{2BD51C91-B4CF-CD62-5EFC-3937B9072CBF}"/>
              </a:ext>
            </a:extLst>
          </p:cNvPr>
          <p:cNvSpPr>
            <a:spLocks noGrp="1"/>
          </p:cNvSpPr>
          <p:nvPr>
            <p:ph type="title"/>
          </p:nvPr>
        </p:nvSpPr>
        <p:spPr/>
        <p:txBody>
          <a:bodyPr>
            <a:normAutofit fontScale="90000"/>
          </a:bodyPr>
          <a:lstStyle/>
          <a:p>
            <a:r>
              <a:rPr lang="en-GB" dirty="0"/>
              <a:t>Key operations concepts</a:t>
            </a:r>
          </a:p>
        </p:txBody>
      </p:sp>
      <p:sp>
        <p:nvSpPr>
          <p:cNvPr id="6" name="CuadroTexto 5">
            <a:extLst>
              <a:ext uri="{FF2B5EF4-FFF2-40B4-BE49-F238E27FC236}">
                <a16:creationId xmlns:a16="http://schemas.microsoft.com/office/drawing/2014/main" id="{81F50BA2-3435-163A-084A-BA220B99A3AC}"/>
              </a:ext>
            </a:extLst>
          </p:cNvPr>
          <p:cNvSpPr txBox="1"/>
          <p:nvPr/>
        </p:nvSpPr>
        <p:spPr>
          <a:xfrm>
            <a:off x="838200" y="1289947"/>
            <a:ext cx="10168951" cy="3750194"/>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es-ES" sz="1600" b="1" dirty="0">
                <a:solidFill>
                  <a:srgbClr val="333333"/>
                </a:solidFill>
              </a:rPr>
              <a:t>24h </a:t>
            </a:r>
            <a:r>
              <a:rPr lang="es-ES" sz="1600" b="1" dirty="0" err="1">
                <a:solidFill>
                  <a:srgbClr val="333333"/>
                </a:solidFill>
              </a:rPr>
              <a:t>observing</a:t>
            </a:r>
            <a:r>
              <a:rPr lang="es-ES" sz="1600" dirty="0">
                <a:solidFill>
                  <a:srgbClr val="333333"/>
                </a:solidFill>
              </a:rPr>
              <a:t> (</a:t>
            </a:r>
            <a:r>
              <a:rPr lang="es-ES" sz="1600" dirty="0" err="1">
                <a:solidFill>
                  <a:srgbClr val="333333"/>
                </a:solidFill>
              </a:rPr>
              <a:t>service</a:t>
            </a:r>
            <a:r>
              <a:rPr lang="es-ES" sz="1600" dirty="0">
                <a:solidFill>
                  <a:srgbClr val="333333"/>
                </a:solidFill>
              </a:rPr>
              <a:t> </a:t>
            </a:r>
            <a:r>
              <a:rPr lang="es-ES" sz="1600" dirty="0" err="1">
                <a:solidFill>
                  <a:srgbClr val="333333"/>
                </a:solidFill>
              </a:rPr>
              <a:t>mode</a:t>
            </a:r>
            <a:r>
              <a:rPr lang="es-ES" sz="1600" dirty="0">
                <a:solidFill>
                  <a:srgbClr val="333333"/>
                </a:solidFill>
              </a:rPr>
              <a:t>) </a:t>
            </a:r>
            <a:r>
              <a:rPr lang="es-ES" sz="1600" dirty="0" err="1">
                <a:solidFill>
                  <a:srgbClr val="333333"/>
                </a:solidFill>
              </a:rPr>
              <a:t>interrupted</a:t>
            </a:r>
            <a:r>
              <a:rPr lang="es-ES" sz="1600" dirty="0">
                <a:solidFill>
                  <a:srgbClr val="333333"/>
                </a:solidFill>
              </a:rPr>
              <a:t> </a:t>
            </a:r>
            <a:r>
              <a:rPr lang="es-ES" sz="1600" dirty="0" err="1">
                <a:solidFill>
                  <a:srgbClr val="333333"/>
                </a:solidFill>
              </a:rPr>
              <a:t>by</a:t>
            </a:r>
            <a:r>
              <a:rPr lang="es-ES" sz="1600" dirty="0">
                <a:solidFill>
                  <a:srgbClr val="333333"/>
                </a:solidFill>
              </a:rPr>
              <a:t> </a:t>
            </a:r>
            <a:r>
              <a:rPr lang="es-ES" sz="1600" dirty="0" err="1">
                <a:solidFill>
                  <a:srgbClr val="333333"/>
                </a:solidFill>
              </a:rPr>
              <a:t>maintenance</a:t>
            </a:r>
            <a:r>
              <a:rPr lang="es-ES" sz="1600" dirty="0">
                <a:solidFill>
                  <a:srgbClr val="333333"/>
                </a:solidFill>
              </a:rPr>
              <a:t> </a:t>
            </a:r>
            <a:r>
              <a:rPr lang="es-ES" sz="1600" dirty="0" err="1">
                <a:solidFill>
                  <a:srgbClr val="333333"/>
                </a:solidFill>
              </a:rPr>
              <a:t>periods</a:t>
            </a:r>
            <a:endParaRPr lang="es-ES" sz="1600" dirty="0">
              <a:solidFill>
                <a:srgbClr val="333333"/>
              </a:solidFill>
            </a:endParaRPr>
          </a:p>
          <a:p>
            <a:pPr marL="285750" indent="-285750">
              <a:lnSpc>
                <a:spcPct val="150000"/>
              </a:lnSpc>
              <a:buFont typeface="Courier New" panose="02070309020205020404" pitchFamily="49" charset="0"/>
              <a:buChar char="o"/>
            </a:pPr>
            <a:r>
              <a:rPr lang="es-ES" sz="1600" b="0" i="0" dirty="0" err="1">
                <a:solidFill>
                  <a:srgbClr val="333333"/>
                </a:solidFill>
                <a:effectLst/>
              </a:rPr>
              <a:t>Combination</a:t>
            </a:r>
            <a:r>
              <a:rPr lang="es-ES" sz="1600" b="0" i="0" dirty="0">
                <a:solidFill>
                  <a:srgbClr val="333333"/>
                </a:solidFill>
                <a:effectLst/>
              </a:rPr>
              <a:t> </a:t>
            </a:r>
            <a:r>
              <a:rPr lang="es-ES" sz="1600" b="0" i="0" dirty="0" err="1">
                <a:solidFill>
                  <a:srgbClr val="333333"/>
                </a:solidFill>
                <a:effectLst/>
              </a:rPr>
              <a:t>of</a:t>
            </a:r>
            <a:r>
              <a:rPr lang="es-ES" sz="1600" b="0" i="0" dirty="0">
                <a:solidFill>
                  <a:srgbClr val="333333"/>
                </a:solidFill>
                <a:effectLst/>
              </a:rPr>
              <a:t> </a:t>
            </a:r>
            <a:r>
              <a:rPr lang="es-ES" sz="1600" b="0" i="0" dirty="0" err="1">
                <a:solidFill>
                  <a:srgbClr val="333333"/>
                </a:solidFill>
                <a:effectLst/>
              </a:rPr>
              <a:t>survey</a:t>
            </a:r>
            <a:r>
              <a:rPr lang="es-ES" sz="1600" b="0" i="0" dirty="0">
                <a:solidFill>
                  <a:srgbClr val="333333"/>
                </a:solidFill>
                <a:effectLst/>
              </a:rPr>
              <a:t> </a:t>
            </a:r>
            <a:r>
              <a:rPr lang="es-ES" sz="1600" b="0" i="0" dirty="0" err="1">
                <a:solidFill>
                  <a:srgbClr val="333333"/>
                </a:solidFill>
                <a:effectLst/>
              </a:rPr>
              <a:t>projects</a:t>
            </a:r>
            <a:r>
              <a:rPr lang="es-ES" sz="1600" b="0" i="0" dirty="0">
                <a:solidFill>
                  <a:srgbClr val="333333"/>
                </a:solidFill>
                <a:effectLst/>
              </a:rPr>
              <a:t> and PI </a:t>
            </a:r>
            <a:r>
              <a:rPr lang="es-ES" sz="1600" b="0" i="0" dirty="0" err="1">
                <a:solidFill>
                  <a:srgbClr val="333333"/>
                </a:solidFill>
                <a:effectLst/>
              </a:rPr>
              <a:t>science</a:t>
            </a:r>
            <a:endParaRPr lang="es-ES" sz="1600" b="0" i="0" dirty="0">
              <a:solidFill>
                <a:srgbClr val="333333"/>
              </a:solidFill>
              <a:effectLst/>
            </a:endParaRPr>
          </a:p>
          <a:p>
            <a:pPr marL="285750" indent="-285750">
              <a:lnSpc>
                <a:spcPct val="150000"/>
              </a:lnSpc>
              <a:buFont typeface="Courier New" panose="02070309020205020404" pitchFamily="49" charset="0"/>
              <a:buChar char="o"/>
            </a:pPr>
            <a:r>
              <a:rPr lang="es-ES" sz="1600" b="1" i="0" dirty="0">
                <a:solidFill>
                  <a:srgbClr val="333333"/>
                </a:solidFill>
                <a:effectLst/>
              </a:rPr>
              <a:t>Remote </a:t>
            </a:r>
            <a:r>
              <a:rPr lang="es-ES" sz="1600" b="1" i="0" dirty="0" err="1">
                <a:solidFill>
                  <a:srgbClr val="333333"/>
                </a:solidFill>
                <a:effectLst/>
              </a:rPr>
              <a:t>operation</a:t>
            </a:r>
            <a:r>
              <a:rPr lang="es-ES" sz="1600" b="1" i="0" dirty="0">
                <a:solidFill>
                  <a:srgbClr val="333333"/>
                </a:solidFill>
                <a:effectLst/>
              </a:rPr>
              <a:t> (</a:t>
            </a:r>
            <a:r>
              <a:rPr lang="es-ES" sz="1600" b="1" i="0" dirty="0" err="1">
                <a:solidFill>
                  <a:srgbClr val="333333"/>
                </a:solidFill>
                <a:effectLst/>
              </a:rPr>
              <a:t>world-wide</a:t>
            </a:r>
            <a:r>
              <a:rPr lang="es-ES" sz="1600" b="1" i="0" dirty="0">
                <a:solidFill>
                  <a:srgbClr val="333333"/>
                </a:solidFill>
                <a:effectLst/>
              </a:rPr>
              <a:t>) </a:t>
            </a:r>
            <a:r>
              <a:rPr lang="es-ES" sz="1600" i="0" dirty="0" err="1">
                <a:solidFill>
                  <a:srgbClr val="333333"/>
                </a:solidFill>
                <a:effectLst/>
              </a:rPr>
              <a:t>supported</a:t>
            </a:r>
            <a:r>
              <a:rPr lang="es-ES" sz="1600" i="0" dirty="0">
                <a:solidFill>
                  <a:srgbClr val="333333"/>
                </a:solidFill>
                <a:effectLst/>
              </a:rPr>
              <a:t> </a:t>
            </a:r>
            <a:r>
              <a:rPr lang="es-ES" sz="1600" i="0" dirty="0" err="1">
                <a:solidFill>
                  <a:srgbClr val="333333"/>
                </a:solidFill>
                <a:effectLst/>
              </a:rPr>
              <a:t>by</a:t>
            </a:r>
            <a:r>
              <a:rPr lang="es-ES" sz="1600" i="0" dirty="0">
                <a:solidFill>
                  <a:srgbClr val="333333"/>
                </a:solidFill>
                <a:effectLst/>
              </a:rPr>
              <a:t> local </a:t>
            </a:r>
            <a:r>
              <a:rPr lang="es-ES" sz="1600" i="0" dirty="0" err="1">
                <a:solidFill>
                  <a:srgbClr val="333333"/>
                </a:solidFill>
                <a:effectLst/>
              </a:rPr>
              <a:t>operation</a:t>
            </a:r>
            <a:endParaRPr lang="es-ES" sz="1600" dirty="0">
              <a:solidFill>
                <a:srgbClr val="333333"/>
              </a:solidFill>
            </a:endParaRPr>
          </a:p>
          <a:p>
            <a:pPr marL="285750" indent="-285750">
              <a:lnSpc>
                <a:spcPct val="150000"/>
              </a:lnSpc>
              <a:buFont typeface="Courier New" panose="02070309020205020404" pitchFamily="49" charset="0"/>
              <a:buChar char="o"/>
            </a:pPr>
            <a:r>
              <a:rPr lang="es-ES" sz="1600" dirty="0">
                <a:solidFill>
                  <a:srgbClr val="333333"/>
                </a:solidFill>
              </a:rPr>
              <a:t>Dynamic AI-</a:t>
            </a:r>
            <a:r>
              <a:rPr lang="es-ES" sz="1600" dirty="0" err="1">
                <a:solidFill>
                  <a:srgbClr val="333333"/>
                </a:solidFill>
              </a:rPr>
              <a:t>assisted</a:t>
            </a:r>
            <a:r>
              <a:rPr lang="es-ES" sz="1600" dirty="0">
                <a:solidFill>
                  <a:srgbClr val="333333"/>
                </a:solidFill>
              </a:rPr>
              <a:t> </a:t>
            </a:r>
            <a:r>
              <a:rPr lang="es-ES" sz="1600" dirty="0" err="1">
                <a:solidFill>
                  <a:srgbClr val="333333"/>
                </a:solidFill>
              </a:rPr>
              <a:t>scheduling</a:t>
            </a:r>
            <a:endParaRPr lang="es-ES" sz="1600" dirty="0">
              <a:solidFill>
                <a:srgbClr val="333333"/>
              </a:solidFill>
            </a:endParaRPr>
          </a:p>
          <a:p>
            <a:pPr marL="285750" indent="-285750">
              <a:lnSpc>
                <a:spcPct val="150000"/>
              </a:lnSpc>
              <a:buFont typeface="Courier New" panose="02070309020205020404" pitchFamily="49" charset="0"/>
              <a:buChar char="o"/>
            </a:pPr>
            <a:r>
              <a:rPr lang="es-ES" sz="1600" dirty="0" err="1">
                <a:solidFill>
                  <a:srgbClr val="333333"/>
                </a:solidFill>
              </a:rPr>
              <a:t>Adequate</a:t>
            </a:r>
            <a:r>
              <a:rPr lang="es-ES" sz="1600" dirty="0">
                <a:solidFill>
                  <a:srgbClr val="333333"/>
                </a:solidFill>
              </a:rPr>
              <a:t> </a:t>
            </a:r>
            <a:r>
              <a:rPr lang="es-ES" sz="1600" dirty="0" err="1">
                <a:solidFill>
                  <a:srgbClr val="333333"/>
                </a:solidFill>
              </a:rPr>
              <a:t>monitoring</a:t>
            </a:r>
            <a:r>
              <a:rPr lang="es-ES" sz="1600" dirty="0">
                <a:solidFill>
                  <a:srgbClr val="333333"/>
                </a:solidFill>
              </a:rPr>
              <a:t> </a:t>
            </a:r>
            <a:r>
              <a:rPr lang="es-ES" sz="1600" dirty="0" err="1">
                <a:solidFill>
                  <a:srgbClr val="333333"/>
                </a:solidFill>
              </a:rPr>
              <a:t>of</a:t>
            </a:r>
            <a:r>
              <a:rPr lang="es-ES" sz="1600" dirty="0">
                <a:solidFill>
                  <a:srgbClr val="333333"/>
                </a:solidFill>
              </a:rPr>
              <a:t> </a:t>
            </a:r>
            <a:r>
              <a:rPr lang="es-ES" sz="1600" dirty="0" err="1">
                <a:solidFill>
                  <a:srgbClr val="333333"/>
                </a:solidFill>
              </a:rPr>
              <a:t>telescope</a:t>
            </a:r>
            <a:r>
              <a:rPr lang="es-ES" sz="1600" dirty="0">
                <a:solidFill>
                  <a:srgbClr val="333333"/>
                </a:solidFill>
              </a:rPr>
              <a:t> </a:t>
            </a:r>
            <a:r>
              <a:rPr lang="es-ES" sz="1600" dirty="0" err="1">
                <a:solidFill>
                  <a:srgbClr val="333333"/>
                </a:solidFill>
              </a:rPr>
              <a:t>systems</a:t>
            </a:r>
            <a:r>
              <a:rPr lang="es-ES" sz="1600" dirty="0">
                <a:solidFill>
                  <a:srgbClr val="333333"/>
                </a:solidFill>
              </a:rPr>
              <a:t> and </a:t>
            </a:r>
            <a:r>
              <a:rPr lang="es-ES" sz="1600" dirty="0" err="1">
                <a:solidFill>
                  <a:srgbClr val="333333"/>
                </a:solidFill>
              </a:rPr>
              <a:t>environment</a:t>
            </a:r>
            <a:endParaRPr lang="es-ES" sz="1600" dirty="0">
              <a:solidFill>
                <a:srgbClr val="333333"/>
              </a:solidFill>
            </a:endParaRPr>
          </a:p>
          <a:p>
            <a:pPr marL="285750" indent="-285750">
              <a:lnSpc>
                <a:spcPct val="150000"/>
              </a:lnSpc>
              <a:buFont typeface="Courier New" panose="02070309020205020404" pitchFamily="49" charset="0"/>
              <a:buChar char="o"/>
            </a:pPr>
            <a:r>
              <a:rPr lang="es-ES" sz="1600" dirty="0">
                <a:solidFill>
                  <a:srgbClr val="333333"/>
                </a:solidFill>
              </a:rPr>
              <a:t>High-</a:t>
            </a:r>
            <a:r>
              <a:rPr lang="es-ES" sz="1600" dirty="0" err="1">
                <a:solidFill>
                  <a:srgbClr val="333333"/>
                </a:solidFill>
              </a:rPr>
              <a:t>quality</a:t>
            </a:r>
            <a:r>
              <a:rPr lang="es-ES" sz="1600" dirty="0">
                <a:solidFill>
                  <a:srgbClr val="333333"/>
                </a:solidFill>
              </a:rPr>
              <a:t> data </a:t>
            </a:r>
            <a:r>
              <a:rPr lang="es-ES" sz="1600" dirty="0" err="1">
                <a:solidFill>
                  <a:srgbClr val="333333"/>
                </a:solidFill>
              </a:rPr>
              <a:t>to</a:t>
            </a:r>
            <a:r>
              <a:rPr lang="es-ES" sz="1600" dirty="0">
                <a:solidFill>
                  <a:srgbClr val="333333"/>
                </a:solidFill>
              </a:rPr>
              <a:t> </a:t>
            </a:r>
            <a:r>
              <a:rPr lang="es-ES" sz="1600" dirty="0" err="1">
                <a:solidFill>
                  <a:srgbClr val="333333"/>
                </a:solidFill>
              </a:rPr>
              <a:t>enable</a:t>
            </a:r>
            <a:r>
              <a:rPr lang="es-ES" sz="1600" dirty="0">
                <a:solidFill>
                  <a:srgbClr val="333333"/>
                </a:solidFill>
              </a:rPr>
              <a:t> </a:t>
            </a:r>
            <a:r>
              <a:rPr lang="es-ES" sz="1600" dirty="0" err="1">
                <a:solidFill>
                  <a:srgbClr val="333333"/>
                </a:solidFill>
              </a:rPr>
              <a:t>the</a:t>
            </a:r>
            <a:r>
              <a:rPr lang="es-ES" sz="1600" dirty="0">
                <a:solidFill>
                  <a:srgbClr val="333333"/>
                </a:solidFill>
              </a:rPr>
              <a:t> </a:t>
            </a:r>
            <a:r>
              <a:rPr lang="es-ES" sz="1600" dirty="0" err="1">
                <a:solidFill>
                  <a:srgbClr val="333333"/>
                </a:solidFill>
              </a:rPr>
              <a:t>best</a:t>
            </a:r>
            <a:r>
              <a:rPr lang="es-ES" sz="1600" dirty="0">
                <a:solidFill>
                  <a:srgbClr val="333333"/>
                </a:solidFill>
              </a:rPr>
              <a:t> </a:t>
            </a:r>
            <a:r>
              <a:rPr lang="es-ES" sz="1600" dirty="0" err="1">
                <a:solidFill>
                  <a:srgbClr val="333333"/>
                </a:solidFill>
              </a:rPr>
              <a:t>science</a:t>
            </a:r>
            <a:r>
              <a:rPr lang="es-ES" sz="1600" dirty="0">
                <a:solidFill>
                  <a:srgbClr val="333333"/>
                </a:solidFill>
              </a:rPr>
              <a:t> </a:t>
            </a:r>
            <a:endParaRPr lang="es-ES" sz="1600" b="0" i="0" dirty="0">
              <a:solidFill>
                <a:srgbClr val="333333"/>
              </a:solidFill>
              <a:effectLst/>
            </a:endParaRPr>
          </a:p>
          <a:p>
            <a:pPr marL="285750" indent="-285750">
              <a:lnSpc>
                <a:spcPct val="150000"/>
              </a:lnSpc>
              <a:buFont typeface="Courier New" panose="02070309020205020404" pitchFamily="49" charset="0"/>
              <a:buChar char="o"/>
            </a:pPr>
            <a:r>
              <a:rPr lang="es-ES" sz="1600" b="1" dirty="0">
                <a:solidFill>
                  <a:srgbClr val="333333"/>
                </a:solidFill>
              </a:rPr>
              <a:t>Data (raw and </a:t>
            </a:r>
            <a:r>
              <a:rPr lang="es-ES" sz="1600" b="1" dirty="0" err="1">
                <a:solidFill>
                  <a:srgbClr val="333333"/>
                </a:solidFill>
              </a:rPr>
              <a:t>reduced</a:t>
            </a:r>
            <a:r>
              <a:rPr lang="es-ES" sz="1600" b="1" dirty="0">
                <a:solidFill>
                  <a:srgbClr val="333333"/>
                </a:solidFill>
              </a:rPr>
              <a:t>) </a:t>
            </a:r>
            <a:r>
              <a:rPr lang="es-ES" sz="1600" dirty="0" err="1">
                <a:solidFill>
                  <a:srgbClr val="333333"/>
                </a:solidFill>
              </a:rPr>
              <a:t>to</a:t>
            </a:r>
            <a:r>
              <a:rPr lang="es-ES" sz="1600" dirty="0">
                <a:solidFill>
                  <a:srgbClr val="333333"/>
                </a:solidFill>
              </a:rPr>
              <a:t> be </a:t>
            </a:r>
            <a:r>
              <a:rPr lang="es-ES" sz="1600" b="1" dirty="0" err="1">
                <a:solidFill>
                  <a:srgbClr val="333333"/>
                </a:solidFill>
              </a:rPr>
              <a:t>archived</a:t>
            </a:r>
            <a:r>
              <a:rPr lang="es-ES" sz="1600" dirty="0">
                <a:solidFill>
                  <a:srgbClr val="333333"/>
                </a:solidFill>
              </a:rPr>
              <a:t> and </a:t>
            </a:r>
            <a:r>
              <a:rPr lang="es-ES" sz="1600" dirty="0" err="1">
                <a:solidFill>
                  <a:srgbClr val="333333"/>
                </a:solidFill>
              </a:rPr>
              <a:t>become</a:t>
            </a:r>
            <a:r>
              <a:rPr lang="es-ES" sz="1600" dirty="0">
                <a:solidFill>
                  <a:srgbClr val="333333"/>
                </a:solidFill>
              </a:rPr>
              <a:t> </a:t>
            </a:r>
            <a:r>
              <a:rPr lang="es-ES" sz="1600" b="1" dirty="0" err="1">
                <a:solidFill>
                  <a:srgbClr val="333333"/>
                </a:solidFill>
              </a:rPr>
              <a:t>publicly</a:t>
            </a:r>
            <a:r>
              <a:rPr lang="es-ES" sz="1600" b="1" dirty="0">
                <a:solidFill>
                  <a:srgbClr val="333333"/>
                </a:solidFill>
              </a:rPr>
              <a:t> </a:t>
            </a:r>
            <a:r>
              <a:rPr lang="es-ES" sz="1600" b="1" dirty="0" err="1">
                <a:solidFill>
                  <a:srgbClr val="333333"/>
                </a:solidFill>
              </a:rPr>
              <a:t>available</a:t>
            </a:r>
            <a:r>
              <a:rPr lang="es-ES" sz="1600" b="1" dirty="0">
                <a:solidFill>
                  <a:srgbClr val="333333"/>
                </a:solidFill>
              </a:rPr>
              <a:t> </a:t>
            </a:r>
            <a:r>
              <a:rPr lang="es-ES" sz="1600" dirty="0">
                <a:solidFill>
                  <a:srgbClr val="333333"/>
                </a:solidFill>
              </a:rPr>
              <a:t>after a 1-year </a:t>
            </a:r>
            <a:r>
              <a:rPr lang="es-ES" sz="1600" dirty="0" err="1">
                <a:solidFill>
                  <a:srgbClr val="333333"/>
                </a:solidFill>
              </a:rPr>
              <a:t>propietary</a:t>
            </a:r>
            <a:r>
              <a:rPr lang="es-ES" sz="1600" dirty="0">
                <a:solidFill>
                  <a:srgbClr val="333333"/>
                </a:solidFill>
              </a:rPr>
              <a:t> </a:t>
            </a:r>
            <a:r>
              <a:rPr lang="es-ES" sz="1600" dirty="0" err="1">
                <a:solidFill>
                  <a:srgbClr val="333333"/>
                </a:solidFill>
              </a:rPr>
              <a:t>period</a:t>
            </a:r>
            <a:endParaRPr lang="es-ES" sz="1600" dirty="0">
              <a:solidFill>
                <a:srgbClr val="333333"/>
              </a:solidFill>
            </a:endParaRPr>
          </a:p>
          <a:p>
            <a:pPr marL="285750" indent="-285750">
              <a:lnSpc>
                <a:spcPct val="150000"/>
              </a:lnSpc>
              <a:buFont typeface="Courier New" panose="02070309020205020404" pitchFamily="49" charset="0"/>
              <a:buChar char="o"/>
            </a:pPr>
            <a:r>
              <a:rPr lang="es-ES_tradnl" sz="1600" dirty="0" err="1"/>
              <a:t>Effective</a:t>
            </a:r>
            <a:r>
              <a:rPr lang="es-ES_tradnl" sz="1600" b="1" dirty="0"/>
              <a:t> </a:t>
            </a:r>
            <a:r>
              <a:rPr lang="es-ES_tradnl" sz="1600" b="1" dirty="0" err="1"/>
              <a:t>Interaction</a:t>
            </a:r>
            <a:r>
              <a:rPr lang="es-ES_tradnl" sz="1600" b="1" dirty="0"/>
              <a:t> </a:t>
            </a:r>
            <a:r>
              <a:rPr lang="es-ES_tradnl" sz="1600" b="1" dirty="0" err="1"/>
              <a:t>channels</a:t>
            </a:r>
            <a:r>
              <a:rPr lang="es-ES_tradnl" sz="1600" dirty="0"/>
              <a:t> </a:t>
            </a:r>
            <a:r>
              <a:rPr lang="es-ES_tradnl" sz="1600" dirty="0" err="1"/>
              <a:t>between</a:t>
            </a:r>
            <a:r>
              <a:rPr lang="es-ES_tradnl" sz="1600" dirty="0"/>
              <a:t> </a:t>
            </a:r>
            <a:r>
              <a:rPr lang="es-ES_tradnl" sz="1600" dirty="0" err="1"/>
              <a:t>PIs</a:t>
            </a:r>
            <a:r>
              <a:rPr lang="es-ES_tradnl" sz="1600" dirty="0"/>
              <a:t> and </a:t>
            </a:r>
            <a:r>
              <a:rPr lang="es-ES_tradnl" sz="1600" dirty="0" err="1"/>
              <a:t>observatory</a:t>
            </a:r>
            <a:endParaRPr lang="es-ES" sz="1600" dirty="0">
              <a:solidFill>
                <a:srgbClr val="333333"/>
              </a:solidFill>
            </a:endParaRPr>
          </a:p>
          <a:p>
            <a:pPr marL="285750" indent="-285750">
              <a:lnSpc>
                <a:spcPct val="150000"/>
              </a:lnSpc>
              <a:buFont typeface="Courier New" panose="02070309020205020404" pitchFamily="49" charset="0"/>
              <a:buChar char="o"/>
            </a:pPr>
            <a:r>
              <a:rPr lang="es-ES" sz="1600" dirty="0" err="1">
                <a:solidFill>
                  <a:srgbClr val="333333"/>
                </a:solidFill>
              </a:rPr>
              <a:t>Adequate</a:t>
            </a:r>
            <a:r>
              <a:rPr lang="es-ES" sz="1600" dirty="0">
                <a:solidFill>
                  <a:srgbClr val="333333"/>
                </a:solidFill>
              </a:rPr>
              <a:t> data </a:t>
            </a:r>
            <a:r>
              <a:rPr lang="es-ES" sz="1600" b="1" dirty="0" err="1">
                <a:solidFill>
                  <a:srgbClr val="333333"/>
                </a:solidFill>
              </a:rPr>
              <a:t>accessibility</a:t>
            </a:r>
            <a:r>
              <a:rPr lang="es-ES" sz="1600" dirty="0">
                <a:solidFill>
                  <a:srgbClr val="333333"/>
                </a:solidFill>
              </a:rPr>
              <a:t> and </a:t>
            </a:r>
            <a:r>
              <a:rPr lang="es-ES" sz="1600" b="1" dirty="0" err="1">
                <a:solidFill>
                  <a:srgbClr val="333333"/>
                </a:solidFill>
              </a:rPr>
              <a:t>long-term</a:t>
            </a:r>
            <a:r>
              <a:rPr lang="es-ES" sz="1600" b="1" dirty="0">
                <a:solidFill>
                  <a:srgbClr val="333333"/>
                </a:solidFill>
              </a:rPr>
              <a:t> </a:t>
            </a:r>
            <a:r>
              <a:rPr lang="es-ES" sz="1600" b="1" dirty="0" err="1">
                <a:solidFill>
                  <a:srgbClr val="333333"/>
                </a:solidFill>
              </a:rPr>
              <a:t>preservation</a:t>
            </a:r>
            <a:r>
              <a:rPr lang="es-ES" sz="1600" dirty="0">
                <a:solidFill>
                  <a:srgbClr val="333333"/>
                </a:solidFill>
              </a:rPr>
              <a:t> (</a:t>
            </a:r>
            <a:r>
              <a:rPr lang="es-ES" sz="1600" dirty="0" err="1">
                <a:solidFill>
                  <a:srgbClr val="333333"/>
                </a:solidFill>
              </a:rPr>
              <a:t>legacy</a:t>
            </a:r>
            <a:r>
              <a:rPr lang="es-ES" sz="1600" dirty="0">
                <a:solidFill>
                  <a:srgbClr val="333333"/>
                </a:solidFill>
              </a:rPr>
              <a:t> </a:t>
            </a:r>
            <a:r>
              <a:rPr lang="es-ES" sz="1600" dirty="0" err="1">
                <a:solidFill>
                  <a:srgbClr val="333333"/>
                </a:solidFill>
              </a:rPr>
              <a:t>value</a:t>
            </a:r>
            <a:r>
              <a:rPr lang="es-ES" sz="1600" dirty="0">
                <a:solidFill>
                  <a:srgbClr val="333333"/>
                </a:solidFill>
              </a:rPr>
              <a:t>)</a:t>
            </a:r>
          </a:p>
          <a:p>
            <a:pPr marL="285750" indent="-285750">
              <a:lnSpc>
                <a:spcPct val="150000"/>
              </a:lnSpc>
              <a:buFont typeface="Courier New" panose="02070309020205020404" pitchFamily="49" charset="0"/>
              <a:buChar char="o"/>
            </a:pPr>
            <a:r>
              <a:rPr lang="es-ES" sz="1600" dirty="0" err="1">
                <a:solidFill>
                  <a:srgbClr val="333333"/>
                </a:solidFill>
              </a:rPr>
              <a:t>Sharing</a:t>
            </a:r>
            <a:r>
              <a:rPr lang="es-ES" sz="1600" dirty="0">
                <a:solidFill>
                  <a:srgbClr val="333333"/>
                </a:solidFill>
              </a:rPr>
              <a:t> </a:t>
            </a:r>
            <a:r>
              <a:rPr lang="es-ES" sz="1600" dirty="0" err="1">
                <a:solidFill>
                  <a:srgbClr val="333333"/>
                </a:solidFill>
              </a:rPr>
              <a:t>of</a:t>
            </a:r>
            <a:r>
              <a:rPr lang="es-ES" sz="1600" dirty="0">
                <a:solidFill>
                  <a:srgbClr val="333333"/>
                </a:solidFill>
              </a:rPr>
              <a:t> and </a:t>
            </a:r>
            <a:r>
              <a:rPr lang="es-ES" sz="1600" dirty="0" err="1">
                <a:solidFill>
                  <a:srgbClr val="333333"/>
                </a:solidFill>
              </a:rPr>
              <a:t>synergies</a:t>
            </a:r>
            <a:r>
              <a:rPr lang="es-ES" sz="1600" dirty="0">
                <a:solidFill>
                  <a:srgbClr val="333333"/>
                </a:solidFill>
              </a:rPr>
              <a:t> </a:t>
            </a:r>
            <a:r>
              <a:rPr lang="es-ES" sz="1600" dirty="0" err="1">
                <a:solidFill>
                  <a:srgbClr val="333333"/>
                </a:solidFill>
              </a:rPr>
              <a:t>with</a:t>
            </a:r>
            <a:r>
              <a:rPr lang="es-ES" sz="1600" dirty="0">
                <a:solidFill>
                  <a:srgbClr val="333333"/>
                </a:solidFill>
              </a:rPr>
              <a:t> </a:t>
            </a:r>
            <a:r>
              <a:rPr lang="es-ES" sz="1600" b="1" dirty="0" err="1">
                <a:solidFill>
                  <a:srgbClr val="333333"/>
                </a:solidFill>
              </a:rPr>
              <a:t>existing</a:t>
            </a:r>
            <a:r>
              <a:rPr lang="es-ES" sz="1600" b="1" dirty="0">
                <a:solidFill>
                  <a:srgbClr val="333333"/>
                </a:solidFill>
              </a:rPr>
              <a:t> </a:t>
            </a:r>
            <a:r>
              <a:rPr lang="es-ES" sz="1600" b="1" dirty="0" err="1">
                <a:solidFill>
                  <a:srgbClr val="333333"/>
                </a:solidFill>
              </a:rPr>
              <a:t>infrastructures</a:t>
            </a:r>
            <a:r>
              <a:rPr lang="es-ES" sz="1600" b="1" dirty="0">
                <a:solidFill>
                  <a:srgbClr val="333333"/>
                </a:solidFill>
              </a:rPr>
              <a:t> </a:t>
            </a:r>
            <a:r>
              <a:rPr lang="es-ES" sz="1600" dirty="0">
                <a:solidFill>
                  <a:srgbClr val="333333"/>
                </a:solidFill>
              </a:rPr>
              <a:t>(transfer, HPC, </a:t>
            </a:r>
            <a:r>
              <a:rPr lang="es-ES" sz="1600" dirty="0" err="1">
                <a:solidFill>
                  <a:srgbClr val="333333"/>
                </a:solidFill>
              </a:rPr>
              <a:t>storage</a:t>
            </a:r>
            <a:r>
              <a:rPr lang="es-ES" sz="1600" dirty="0">
                <a:solidFill>
                  <a:srgbClr val="333333"/>
                </a:solidFill>
              </a:rPr>
              <a:t>, </a:t>
            </a:r>
            <a:r>
              <a:rPr lang="es-ES" sz="1600" dirty="0" err="1">
                <a:solidFill>
                  <a:srgbClr val="333333"/>
                </a:solidFill>
              </a:rPr>
              <a:t>preservation</a:t>
            </a:r>
            <a:r>
              <a:rPr lang="es-ES" sz="1600" dirty="0">
                <a:solidFill>
                  <a:srgbClr val="333333"/>
                </a:solidFill>
              </a:rPr>
              <a:t>)</a:t>
            </a:r>
            <a:endParaRPr lang="en-GB" sz="1600" dirty="0"/>
          </a:p>
        </p:txBody>
      </p:sp>
    </p:spTree>
    <p:extLst>
      <p:ext uri="{BB962C8B-B14F-4D97-AF65-F5344CB8AC3E}">
        <p14:creationId xmlns:p14="http://schemas.microsoft.com/office/powerpoint/2010/main" val="2517580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C2509F17-A081-F017-70BD-B52B066F0C52}"/>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3" name="Marcador de número de diapositiva 2">
            <a:extLst>
              <a:ext uri="{FF2B5EF4-FFF2-40B4-BE49-F238E27FC236}">
                <a16:creationId xmlns:a16="http://schemas.microsoft.com/office/drawing/2014/main" id="{B8B3916E-EFB6-0042-5728-198E780B3DCB}"/>
              </a:ext>
            </a:extLst>
          </p:cNvPr>
          <p:cNvSpPr>
            <a:spLocks noGrp="1"/>
          </p:cNvSpPr>
          <p:nvPr>
            <p:ph type="sldNum" sz="quarter" idx="12"/>
          </p:nvPr>
        </p:nvSpPr>
        <p:spPr/>
        <p:txBody>
          <a:bodyPr/>
          <a:lstStyle/>
          <a:p>
            <a:fld id="{8EDFCFCA-9F12-0D4D-80B5-DD692D51A188}" type="slidenum">
              <a:rPr lang="en-GB" smtClean="0"/>
              <a:t>11</a:t>
            </a:fld>
            <a:endParaRPr lang="en-GB" dirty="0"/>
          </a:p>
        </p:txBody>
      </p:sp>
      <p:sp>
        <p:nvSpPr>
          <p:cNvPr id="4" name="Título 3">
            <a:extLst>
              <a:ext uri="{FF2B5EF4-FFF2-40B4-BE49-F238E27FC236}">
                <a16:creationId xmlns:a16="http://schemas.microsoft.com/office/drawing/2014/main" id="{BA6CC3A7-D636-DB28-AE36-7802C2B77BD9}"/>
              </a:ext>
            </a:extLst>
          </p:cNvPr>
          <p:cNvSpPr>
            <a:spLocks noGrp="1"/>
          </p:cNvSpPr>
          <p:nvPr>
            <p:ph type="title"/>
          </p:nvPr>
        </p:nvSpPr>
        <p:spPr>
          <a:xfrm>
            <a:off x="838200" y="417678"/>
            <a:ext cx="10515600" cy="616912"/>
          </a:xfrm>
        </p:spPr>
        <p:txBody>
          <a:bodyPr>
            <a:normAutofit fontScale="90000"/>
          </a:bodyPr>
          <a:lstStyle/>
          <a:p>
            <a:r>
              <a:rPr lang="en-GB" dirty="0"/>
              <a:t>AtLAST data</a:t>
            </a:r>
          </a:p>
        </p:txBody>
      </p:sp>
      <p:grpSp>
        <p:nvGrpSpPr>
          <p:cNvPr id="44" name="Grupo 43">
            <a:extLst>
              <a:ext uri="{FF2B5EF4-FFF2-40B4-BE49-F238E27FC236}">
                <a16:creationId xmlns:a16="http://schemas.microsoft.com/office/drawing/2014/main" id="{8F8F1711-9894-23DA-FBD9-E43B40F981D8}"/>
              </a:ext>
            </a:extLst>
          </p:cNvPr>
          <p:cNvGrpSpPr/>
          <p:nvPr/>
        </p:nvGrpSpPr>
        <p:grpSpPr>
          <a:xfrm>
            <a:off x="525514" y="1506702"/>
            <a:ext cx="2732689" cy="1460938"/>
            <a:chOff x="525517" y="1372967"/>
            <a:chExt cx="2732689" cy="1460938"/>
          </a:xfrm>
        </p:grpSpPr>
        <p:sp>
          <p:nvSpPr>
            <p:cNvPr id="30" name="Rectángulo redondeado 29">
              <a:extLst>
                <a:ext uri="{FF2B5EF4-FFF2-40B4-BE49-F238E27FC236}">
                  <a16:creationId xmlns:a16="http://schemas.microsoft.com/office/drawing/2014/main" id="{847684CE-A7DA-9244-84C3-D6146A06E0F6}"/>
                </a:ext>
              </a:extLst>
            </p:cNvPr>
            <p:cNvSpPr/>
            <p:nvPr/>
          </p:nvSpPr>
          <p:spPr>
            <a:xfrm>
              <a:off x="525517" y="1372967"/>
              <a:ext cx="2732689" cy="1460938"/>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21">
              <a:extLst>
                <a:ext uri="{FF2B5EF4-FFF2-40B4-BE49-F238E27FC236}">
                  <a16:creationId xmlns:a16="http://schemas.microsoft.com/office/drawing/2014/main" id="{EB538EA4-2526-E571-E449-726B714A2EA2}"/>
                </a:ext>
              </a:extLst>
            </p:cNvPr>
            <p:cNvSpPr txBox="1"/>
            <p:nvPr/>
          </p:nvSpPr>
          <p:spPr>
            <a:xfrm>
              <a:off x="643908" y="1479241"/>
              <a:ext cx="1364669" cy="307777"/>
            </a:xfrm>
            <a:prstGeom prst="rect">
              <a:avLst/>
            </a:prstGeom>
            <a:noFill/>
          </p:spPr>
          <p:txBody>
            <a:bodyPr wrap="none" rtlCol="0">
              <a:spAutoFit/>
            </a:bodyPr>
            <a:lstStyle/>
            <a:p>
              <a:r>
                <a:rPr lang="en-GB" sz="1400" b="1" dirty="0"/>
                <a:t>Scientific data</a:t>
              </a:r>
            </a:p>
          </p:txBody>
        </p:sp>
        <p:sp>
          <p:nvSpPr>
            <p:cNvPr id="31" name="CuadroTexto 30">
              <a:extLst>
                <a:ext uri="{FF2B5EF4-FFF2-40B4-BE49-F238E27FC236}">
                  <a16:creationId xmlns:a16="http://schemas.microsoft.com/office/drawing/2014/main" id="{481838E6-4758-B08A-928A-17DC497DEF24}"/>
                </a:ext>
              </a:extLst>
            </p:cNvPr>
            <p:cNvSpPr txBox="1"/>
            <p:nvPr/>
          </p:nvSpPr>
          <p:spPr>
            <a:xfrm>
              <a:off x="762298" y="1739404"/>
              <a:ext cx="2199833" cy="954107"/>
            </a:xfrm>
            <a:prstGeom prst="rect">
              <a:avLst/>
            </a:prstGeom>
            <a:noFill/>
          </p:spPr>
          <p:txBody>
            <a:bodyPr wrap="none" rtlCol="0">
              <a:spAutoFit/>
            </a:bodyPr>
            <a:lstStyle/>
            <a:p>
              <a:r>
                <a:rPr lang="en-GB" sz="1400" dirty="0"/>
                <a:t>Level 0 (raw)</a:t>
              </a:r>
            </a:p>
            <a:p>
              <a:r>
                <a:rPr lang="en-GB" sz="1400" dirty="0"/>
                <a:t>Level 1 (calibrated)</a:t>
              </a:r>
            </a:p>
            <a:p>
              <a:r>
                <a:rPr lang="en-GB" sz="1400" dirty="0"/>
                <a:t>Level 2 (science-ready)</a:t>
              </a:r>
            </a:p>
            <a:p>
              <a:r>
                <a:rPr lang="en-GB" sz="1400" dirty="0"/>
                <a:t>Level 3 (special products) </a:t>
              </a:r>
            </a:p>
          </p:txBody>
        </p:sp>
      </p:grpSp>
      <p:grpSp>
        <p:nvGrpSpPr>
          <p:cNvPr id="45" name="Grupo 44">
            <a:extLst>
              <a:ext uri="{FF2B5EF4-FFF2-40B4-BE49-F238E27FC236}">
                <a16:creationId xmlns:a16="http://schemas.microsoft.com/office/drawing/2014/main" id="{3097CD28-D8C9-7B22-15FC-93CA9FE294B2}"/>
              </a:ext>
            </a:extLst>
          </p:cNvPr>
          <p:cNvGrpSpPr/>
          <p:nvPr/>
        </p:nvGrpSpPr>
        <p:grpSpPr>
          <a:xfrm>
            <a:off x="525515" y="3149649"/>
            <a:ext cx="2732689" cy="571048"/>
            <a:chOff x="525516" y="3033174"/>
            <a:chExt cx="2732689" cy="571048"/>
          </a:xfrm>
        </p:grpSpPr>
        <p:sp>
          <p:nvSpPr>
            <p:cNvPr id="33" name="Rectángulo redondeado 32">
              <a:extLst>
                <a:ext uri="{FF2B5EF4-FFF2-40B4-BE49-F238E27FC236}">
                  <a16:creationId xmlns:a16="http://schemas.microsoft.com/office/drawing/2014/main" id="{0BE379FE-D272-2A37-261F-E4BA2AE268C6}"/>
                </a:ext>
              </a:extLst>
            </p:cNvPr>
            <p:cNvSpPr/>
            <p:nvPr/>
          </p:nvSpPr>
          <p:spPr>
            <a:xfrm>
              <a:off x="525516" y="3033174"/>
              <a:ext cx="2732689" cy="571048"/>
            </a:xfrm>
            <a:prstGeom prst="roundRect">
              <a:avLst>
                <a:gd name="adj" fmla="val 35072"/>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CuadroTexto 33">
              <a:extLst>
                <a:ext uri="{FF2B5EF4-FFF2-40B4-BE49-F238E27FC236}">
                  <a16:creationId xmlns:a16="http://schemas.microsoft.com/office/drawing/2014/main" id="{07378554-FA34-AEFB-075C-7369A02EDE78}"/>
                </a:ext>
              </a:extLst>
            </p:cNvPr>
            <p:cNvSpPr txBox="1"/>
            <p:nvPr/>
          </p:nvSpPr>
          <p:spPr>
            <a:xfrm>
              <a:off x="692399" y="3134353"/>
              <a:ext cx="2104807" cy="307777"/>
            </a:xfrm>
            <a:prstGeom prst="rect">
              <a:avLst/>
            </a:prstGeom>
            <a:noFill/>
          </p:spPr>
          <p:txBody>
            <a:bodyPr wrap="none" rtlCol="0">
              <a:spAutoFit/>
            </a:bodyPr>
            <a:lstStyle/>
            <a:p>
              <a:r>
                <a:rPr lang="en-GB" sz="1400" b="1" dirty="0"/>
                <a:t>Simulated science data</a:t>
              </a:r>
            </a:p>
          </p:txBody>
        </p:sp>
      </p:grpSp>
      <p:grpSp>
        <p:nvGrpSpPr>
          <p:cNvPr id="46" name="Grupo 45">
            <a:extLst>
              <a:ext uri="{FF2B5EF4-FFF2-40B4-BE49-F238E27FC236}">
                <a16:creationId xmlns:a16="http://schemas.microsoft.com/office/drawing/2014/main" id="{A759FF10-2ACC-E628-B33C-86D91B569BA3}"/>
              </a:ext>
            </a:extLst>
          </p:cNvPr>
          <p:cNvGrpSpPr/>
          <p:nvPr/>
        </p:nvGrpSpPr>
        <p:grpSpPr>
          <a:xfrm>
            <a:off x="525515" y="3889447"/>
            <a:ext cx="2732689" cy="1534109"/>
            <a:chOff x="525515" y="3800294"/>
            <a:chExt cx="2732689" cy="1534109"/>
          </a:xfrm>
        </p:grpSpPr>
        <p:sp>
          <p:nvSpPr>
            <p:cNvPr id="36" name="Rectángulo redondeado 35">
              <a:extLst>
                <a:ext uri="{FF2B5EF4-FFF2-40B4-BE49-F238E27FC236}">
                  <a16:creationId xmlns:a16="http://schemas.microsoft.com/office/drawing/2014/main" id="{D6B0AAE3-5228-0863-25C4-03DFB2AA2E8A}"/>
                </a:ext>
              </a:extLst>
            </p:cNvPr>
            <p:cNvSpPr/>
            <p:nvPr/>
          </p:nvSpPr>
          <p:spPr>
            <a:xfrm>
              <a:off x="525515" y="3800294"/>
              <a:ext cx="2732689" cy="1454878"/>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adroTexto 23">
              <a:extLst>
                <a:ext uri="{FF2B5EF4-FFF2-40B4-BE49-F238E27FC236}">
                  <a16:creationId xmlns:a16="http://schemas.microsoft.com/office/drawing/2014/main" id="{CE3CA632-734F-8FBB-EEA1-4F4BB85B6040}"/>
                </a:ext>
              </a:extLst>
            </p:cNvPr>
            <p:cNvSpPr txBox="1"/>
            <p:nvPr/>
          </p:nvSpPr>
          <p:spPr>
            <a:xfrm>
              <a:off x="643908" y="3899115"/>
              <a:ext cx="1281954" cy="307777"/>
            </a:xfrm>
            <a:prstGeom prst="rect">
              <a:avLst/>
            </a:prstGeom>
            <a:noFill/>
          </p:spPr>
          <p:txBody>
            <a:bodyPr wrap="none" rtlCol="0">
              <a:spAutoFit/>
            </a:bodyPr>
            <a:lstStyle/>
            <a:p>
              <a:r>
                <a:rPr lang="en-GB" sz="1400" b="1" dirty="0"/>
                <a:t>Weather data</a:t>
              </a:r>
            </a:p>
          </p:txBody>
        </p:sp>
        <p:sp>
          <p:nvSpPr>
            <p:cNvPr id="37" name="CuadroTexto 36">
              <a:extLst>
                <a:ext uri="{FF2B5EF4-FFF2-40B4-BE49-F238E27FC236}">
                  <a16:creationId xmlns:a16="http://schemas.microsoft.com/office/drawing/2014/main" id="{01C45C4C-460D-57AC-15BA-B8A5104B6A61}"/>
                </a:ext>
              </a:extLst>
            </p:cNvPr>
            <p:cNvSpPr txBox="1"/>
            <p:nvPr/>
          </p:nvSpPr>
          <p:spPr>
            <a:xfrm>
              <a:off x="838200" y="4164852"/>
              <a:ext cx="1849352" cy="1169551"/>
            </a:xfrm>
            <a:prstGeom prst="rect">
              <a:avLst/>
            </a:prstGeom>
            <a:noFill/>
          </p:spPr>
          <p:txBody>
            <a:bodyPr wrap="none" rtlCol="0">
              <a:spAutoFit/>
            </a:bodyPr>
            <a:lstStyle/>
            <a:p>
              <a:r>
                <a:rPr lang="en-GB" sz="1400" dirty="0"/>
                <a:t>Local weather station</a:t>
              </a:r>
            </a:p>
            <a:p>
              <a:r>
                <a:rPr lang="en-GB" sz="1400" dirty="0"/>
                <a:t>WV Radiometer</a:t>
              </a:r>
            </a:p>
            <a:p>
              <a:r>
                <a:rPr lang="en-GB" sz="1400" dirty="0"/>
                <a:t>Atmospheric model</a:t>
              </a:r>
            </a:p>
            <a:p>
              <a:r>
                <a:rPr lang="en-GB" sz="1400" dirty="0"/>
                <a:t>Forecasts</a:t>
              </a:r>
            </a:p>
            <a:p>
              <a:endParaRPr lang="en-GB" sz="1400" dirty="0"/>
            </a:p>
          </p:txBody>
        </p:sp>
      </p:grpSp>
      <p:grpSp>
        <p:nvGrpSpPr>
          <p:cNvPr id="48" name="Grupo 47">
            <a:extLst>
              <a:ext uri="{FF2B5EF4-FFF2-40B4-BE49-F238E27FC236}">
                <a16:creationId xmlns:a16="http://schemas.microsoft.com/office/drawing/2014/main" id="{8EF59461-FB8F-DB2C-1A2A-1EACC2ED171B}"/>
              </a:ext>
            </a:extLst>
          </p:cNvPr>
          <p:cNvGrpSpPr/>
          <p:nvPr/>
        </p:nvGrpSpPr>
        <p:grpSpPr>
          <a:xfrm>
            <a:off x="3553885" y="3566182"/>
            <a:ext cx="2890345" cy="1459725"/>
            <a:chOff x="3494987" y="1374179"/>
            <a:chExt cx="2890345" cy="1459725"/>
          </a:xfrm>
        </p:grpSpPr>
        <p:sp>
          <p:nvSpPr>
            <p:cNvPr id="32" name="Rectángulo redondeado 31">
              <a:extLst>
                <a:ext uri="{FF2B5EF4-FFF2-40B4-BE49-F238E27FC236}">
                  <a16:creationId xmlns:a16="http://schemas.microsoft.com/office/drawing/2014/main" id="{3E190ECC-1852-D7EB-725B-62CF6719C55F}"/>
                </a:ext>
              </a:extLst>
            </p:cNvPr>
            <p:cNvSpPr/>
            <p:nvPr/>
          </p:nvSpPr>
          <p:spPr>
            <a:xfrm>
              <a:off x="3494987" y="1374179"/>
              <a:ext cx="2890345" cy="145972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uadroTexto 22">
              <a:extLst>
                <a:ext uri="{FF2B5EF4-FFF2-40B4-BE49-F238E27FC236}">
                  <a16:creationId xmlns:a16="http://schemas.microsoft.com/office/drawing/2014/main" id="{FF1C8CDF-1AFA-0D74-91B8-5C39C8FD8F0D}"/>
                </a:ext>
              </a:extLst>
            </p:cNvPr>
            <p:cNvSpPr txBox="1"/>
            <p:nvPr/>
          </p:nvSpPr>
          <p:spPr>
            <a:xfrm>
              <a:off x="3596146" y="1501498"/>
              <a:ext cx="2379498" cy="307777"/>
            </a:xfrm>
            <a:prstGeom prst="rect">
              <a:avLst/>
            </a:prstGeom>
            <a:noFill/>
          </p:spPr>
          <p:txBody>
            <a:bodyPr wrap="none" rtlCol="0">
              <a:spAutoFit/>
            </a:bodyPr>
            <a:lstStyle/>
            <a:p>
              <a:r>
                <a:rPr lang="en-GB" sz="1400" b="1" dirty="0"/>
                <a:t>Engineering/technical data</a:t>
              </a:r>
            </a:p>
          </p:txBody>
        </p:sp>
        <p:sp>
          <p:nvSpPr>
            <p:cNvPr id="38" name="CuadroTexto 37">
              <a:extLst>
                <a:ext uri="{FF2B5EF4-FFF2-40B4-BE49-F238E27FC236}">
                  <a16:creationId xmlns:a16="http://schemas.microsoft.com/office/drawing/2014/main" id="{A7AB22AB-7231-702B-9CD9-3CB959BDBEBC}"/>
                </a:ext>
              </a:extLst>
            </p:cNvPr>
            <p:cNvSpPr txBox="1"/>
            <p:nvPr/>
          </p:nvSpPr>
          <p:spPr>
            <a:xfrm>
              <a:off x="3822118" y="1831935"/>
              <a:ext cx="2229585" cy="738664"/>
            </a:xfrm>
            <a:prstGeom prst="rect">
              <a:avLst/>
            </a:prstGeom>
            <a:noFill/>
          </p:spPr>
          <p:txBody>
            <a:bodyPr wrap="none" rtlCol="0">
              <a:spAutoFit/>
            </a:bodyPr>
            <a:lstStyle/>
            <a:p>
              <a:r>
                <a:rPr lang="en-GB" sz="1400" dirty="0"/>
                <a:t>Antenna and instruments</a:t>
              </a:r>
            </a:p>
            <a:p>
              <a:r>
                <a:rPr lang="en-GB" sz="1400" dirty="0"/>
                <a:t>Power, cooling, computing</a:t>
              </a:r>
            </a:p>
            <a:p>
              <a:r>
                <a:rPr lang="en-GB" sz="1400" dirty="0"/>
                <a:t>Processes, timing</a:t>
              </a:r>
            </a:p>
          </p:txBody>
        </p:sp>
      </p:grpSp>
      <p:grpSp>
        <p:nvGrpSpPr>
          <p:cNvPr id="47" name="Grupo 46">
            <a:extLst>
              <a:ext uri="{FF2B5EF4-FFF2-40B4-BE49-F238E27FC236}">
                <a16:creationId xmlns:a16="http://schemas.microsoft.com/office/drawing/2014/main" id="{496DD457-2537-89DA-D27D-E575CCE46025}"/>
              </a:ext>
            </a:extLst>
          </p:cNvPr>
          <p:cNvGrpSpPr/>
          <p:nvPr/>
        </p:nvGrpSpPr>
        <p:grpSpPr>
          <a:xfrm>
            <a:off x="3601751" y="1984096"/>
            <a:ext cx="2890345" cy="1369552"/>
            <a:chOff x="3526437" y="2996541"/>
            <a:chExt cx="2890345" cy="1369552"/>
          </a:xfrm>
        </p:grpSpPr>
        <p:sp>
          <p:nvSpPr>
            <p:cNvPr id="41" name="Rectángulo redondeado 40">
              <a:extLst>
                <a:ext uri="{FF2B5EF4-FFF2-40B4-BE49-F238E27FC236}">
                  <a16:creationId xmlns:a16="http://schemas.microsoft.com/office/drawing/2014/main" id="{C225365A-25DC-22BE-86A8-DD2C18119242}"/>
                </a:ext>
              </a:extLst>
            </p:cNvPr>
            <p:cNvSpPr/>
            <p:nvPr/>
          </p:nvSpPr>
          <p:spPr>
            <a:xfrm>
              <a:off x="3526437" y="2996541"/>
              <a:ext cx="2890345" cy="1321763"/>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uadroTexto 41">
              <a:extLst>
                <a:ext uri="{FF2B5EF4-FFF2-40B4-BE49-F238E27FC236}">
                  <a16:creationId xmlns:a16="http://schemas.microsoft.com/office/drawing/2014/main" id="{BA195AB6-AAC1-C210-8AD4-BE0AADD1BD18}"/>
                </a:ext>
              </a:extLst>
            </p:cNvPr>
            <p:cNvSpPr txBox="1"/>
            <p:nvPr/>
          </p:nvSpPr>
          <p:spPr>
            <a:xfrm>
              <a:off x="3674973" y="3104209"/>
              <a:ext cx="1715406" cy="307777"/>
            </a:xfrm>
            <a:prstGeom prst="rect">
              <a:avLst/>
            </a:prstGeom>
            <a:noFill/>
          </p:spPr>
          <p:txBody>
            <a:bodyPr wrap="none" rtlCol="0">
              <a:spAutoFit/>
            </a:bodyPr>
            <a:lstStyle/>
            <a:p>
              <a:r>
                <a:rPr lang="en-GB" sz="1400" b="1" dirty="0"/>
                <a:t>Software and tools</a:t>
              </a:r>
            </a:p>
          </p:txBody>
        </p:sp>
        <p:sp>
          <p:nvSpPr>
            <p:cNvPr id="43" name="CuadroTexto 42">
              <a:extLst>
                <a:ext uri="{FF2B5EF4-FFF2-40B4-BE49-F238E27FC236}">
                  <a16:creationId xmlns:a16="http://schemas.microsoft.com/office/drawing/2014/main" id="{EF5DE712-6CCE-21E2-1498-45CBAB8DDD02}"/>
                </a:ext>
              </a:extLst>
            </p:cNvPr>
            <p:cNvSpPr txBox="1"/>
            <p:nvPr/>
          </p:nvSpPr>
          <p:spPr>
            <a:xfrm>
              <a:off x="3822118" y="3411986"/>
              <a:ext cx="1285032" cy="954107"/>
            </a:xfrm>
            <a:prstGeom prst="rect">
              <a:avLst/>
            </a:prstGeom>
            <a:noFill/>
          </p:spPr>
          <p:txBody>
            <a:bodyPr wrap="none" rtlCol="0">
              <a:spAutoFit/>
            </a:bodyPr>
            <a:lstStyle/>
            <a:p>
              <a:r>
                <a:rPr lang="en-GB" sz="1400" dirty="0"/>
                <a:t>Planning tools</a:t>
              </a:r>
            </a:p>
            <a:p>
              <a:r>
                <a:rPr lang="en-GB" sz="1400" dirty="0"/>
                <a:t>Operational  </a:t>
              </a:r>
            </a:p>
            <a:p>
              <a:r>
                <a:rPr lang="en-GB" sz="1400" dirty="0"/>
                <a:t>Data analysis</a:t>
              </a:r>
            </a:p>
            <a:p>
              <a:endParaRPr lang="en-GB" sz="1400" dirty="0"/>
            </a:p>
          </p:txBody>
        </p:sp>
      </p:grpSp>
      <p:sp>
        <p:nvSpPr>
          <p:cNvPr id="49" name="CuadroTexto 48">
            <a:extLst>
              <a:ext uri="{FF2B5EF4-FFF2-40B4-BE49-F238E27FC236}">
                <a16:creationId xmlns:a16="http://schemas.microsoft.com/office/drawing/2014/main" id="{C17E1200-42B8-397E-DD3A-33EE67B23248}"/>
              </a:ext>
            </a:extLst>
          </p:cNvPr>
          <p:cNvSpPr txBox="1"/>
          <p:nvPr/>
        </p:nvSpPr>
        <p:spPr>
          <a:xfrm>
            <a:off x="3553885" y="1241592"/>
            <a:ext cx="1829027" cy="369332"/>
          </a:xfrm>
          <a:prstGeom prst="rect">
            <a:avLst/>
          </a:prstGeom>
          <a:noFill/>
        </p:spPr>
        <p:txBody>
          <a:bodyPr wrap="none" rtlCol="0">
            <a:spAutoFit/>
          </a:bodyPr>
          <a:lstStyle/>
          <a:p>
            <a:r>
              <a:rPr lang="en-GB" b="1" dirty="0"/>
              <a:t>Data categories</a:t>
            </a:r>
          </a:p>
        </p:txBody>
      </p:sp>
      <p:sp>
        <p:nvSpPr>
          <p:cNvPr id="26" name="CuadroTexto 25">
            <a:extLst>
              <a:ext uri="{FF2B5EF4-FFF2-40B4-BE49-F238E27FC236}">
                <a16:creationId xmlns:a16="http://schemas.microsoft.com/office/drawing/2014/main" id="{27C8C6CB-ABB1-0CC0-3C8F-B3102BBCC22A}"/>
              </a:ext>
            </a:extLst>
          </p:cNvPr>
          <p:cNvSpPr txBox="1"/>
          <p:nvPr/>
        </p:nvSpPr>
        <p:spPr>
          <a:xfrm>
            <a:off x="6861618" y="2286863"/>
            <a:ext cx="3857916" cy="369332"/>
          </a:xfrm>
          <a:prstGeom prst="rect">
            <a:avLst/>
          </a:prstGeom>
          <a:noFill/>
        </p:spPr>
        <p:txBody>
          <a:bodyPr wrap="none" rtlCol="0">
            <a:spAutoFit/>
          </a:bodyPr>
          <a:lstStyle/>
          <a:p>
            <a:pPr marL="285750" indent="-285750">
              <a:buFont typeface="Courier New" panose="02070309020205020404" pitchFamily="49" charset="0"/>
              <a:buChar char="o"/>
            </a:pPr>
            <a:r>
              <a:rPr lang="en-GB" dirty="0"/>
              <a:t>Enormous data rates and volumes</a:t>
            </a:r>
          </a:p>
        </p:txBody>
      </p:sp>
      <p:sp>
        <p:nvSpPr>
          <p:cNvPr id="27" name="CuadroTexto 26">
            <a:extLst>
              <a:ext uri="{FF2B5EF4-FFF2-40B4-BE49-F238E27FC236}">
                <a16:creationId xmlns:a16="http://schemas.microsoft.com/office/drawing/2014/main" id="{FFFFB59E-733A-8022-CE3E-364BE76830B6}"/>
              </a:ext>
            </a:extLst>
          </p:cNvPr>
          <p:cNvSpPr txBox="1"/>
          <p:nvPr/>
        </p:nvSpPr>
        <p:spPr>
          <a:xfrm>
            <a:off x="6861618" y="3189302"/>
            <a:ext cx="3389133" cy="369332"/>
          </a:xfrm>
          <a:prstGeom prst="rect">
            <a:avLst/>
          </a:prstGeom>
          <a:noFill/>
        </p:spPr>
        <p:txBody>
          <a:bodyPr wrap="none" rtlCol="0">
            <a:spAutoFit/>
          </a:bodyPr>
          <a:lstStyle/>
          <a:p>
            <a:pPr marL="285750" indent="-285750">
              <a:buFont typeface="Courier New" panose="02070309020205020404" pitchFamily="49" charset="0"/>
              <a:buChar char="o"/>
            </a:pPr>
            <a:r>
              <a:rPr lang="en-GB" dirty="0"/>
              <a:t>Data sharing, interoperability </a:t>
            </a:r>
          </a:p>
        </p:txBody>
      </p:sp>
      <p:sp>
        <p:nvSpPr>
          <p:cNvPr id="28" name="CuadroTexto 27">
            <a:extLst>
              <a:ext uri="{FF2B5EF4-FFF2-40B4-BE49-F238E27FC236}">
                <a16:creationId xmlns:a16="http://schemas.microsoft.com/office/drawing/2014/main" id="{1B6E6C9C-0826-42FA-5592-6E3856F53E31}"/>
              </a:ext>
            </a:extLst>
          </p:cNvPr>
          <p:cNvSpPr txBox="1"/>
          <p:nvPr/>
        </p:nvSpPr>
        <p:spPr>
          <a:xfrm>
            <a:off x="6861618" y="2743101"/>
            <a:ext cx="3685048" cy="369332"/>
          </a:xfrm>
          <a:prstGeom prst="rect">
            <a:avLst/>
          </a:prstGeom>
          <a:noFill/>
        </p:spPr>
        <p:txBody>
          <a:bodyPr wrap="none" rtlCol="0">
            <a:spAutoFit/>
          </a:bodyPr>
          <a:lstStyle/>
          <a:p>
            <a:pPr marL="285750" indent="-285750">
              <a:buFont typeface="Courier New" panose="02070309020205020404" pitchFamily="49" charset="0"/>
              <a:buChar char="o"/>
            </a:pPr>
            <a:r>
              <a:rPr lang="en-GB" dirty="0"/>
              <a:t>Data location (remote operation)</a:t>
            </a:r>
          </a:p>
        </p:txBody>
      </p:sp>
      <p:sp>
        <p:nvSpPr>
          <p:cNvPr id="39" name="CuadroTexto 38">
            <a:extLst>
              <a:ext uri="{FF2B5EF4-FFF2-40B4-BE49-F238E27FC236}">
                <a16:creationId xmlns:a16="http://schemas.microsoft.com/office/drawing/2014/main" id="{064EDEE3-E439-0EC8-86BC-DC2CDE62CFF1}"/>
              </a:ext>
            </a:extLst>
          </p:cNvPr>
          <p:cNvSpPr txBox="1"/>
          <p:nvPr/>
        </p:nvSpPr>
        <p:spPr>
          <a:xfrm>
            <a:off x="6861618" y="4532453"/>
            <a:ext cx="4655570" cy="369332"/>
          </a:xfrm>
          <a:prstGeom prst="rect">
            <a:avLst/>
          </a:prstGeom>
          <a:noFill/>
        </p:spPr>
        <p:txBody>
          <a:bodyPr wrap="none" rtlCol="0">
            <a:spAutoFit/>
          </a:bodyPr>
          <a:lstStyle/>
          <a:p>
            <a:pPr marL="285750" indent="-285750">
              <a:buFont typeface="Courier New" panose="02070309020205020404" pitchFamily="49" charset="0"/>
              <a:buChar char="o"/>
            </a:pPr>
            <a:r>
              <a:rPr lang="en-GB" dirty="0"/>
              <a:t>Re-use of existing data and infrastructures</a:t>
            </a:r>
          </a:p>
        </p:txBody>
      </p:sp>
      <p:sp>
        <p:nvSpPr>
          <p:cNvPr id="40" name="CuadroTexto 39">
            <a:extLst>
              <a:ext uri="{FF2B5EF4-FFF2-40B4-BE49-F238E27FC236}">
                <a16:creationId xmlns:a16="http://schemas.microsoft.com/office/drawing/2014/main" id="{1D2F2E56-FEFE-1299-8626-DD81D767C562}"/>
              </a:ext>
            </a:extLst>
          </p:cNvPr>
          <p:cNvSpPr txBox="1"/>
          <p:nvPr/>
        </p:nvSpPr>
        <p:spPr>
          <a:xfrm>
            <a:off x="6861618" y="1829948"/>
            <a:ext cx="4943597" cy="369332"/>
          </a:xfrm>
          <a:prstGeom prst="rect">
            <a:avLst/>
          </a:prstGeom>
          <a:noFill/>
        </p:spPr>
        <p:txBody>
          <a:bodyPr wrap="none" rtlCol="0">
            <a:spAutoFit/>
          </a:bodyPr>
          <a:lstStyle/>
          <a:p>
            <a:pPr marL="285750" indent="-285750">
              <a:buFont typeface="Courier New" panose="02070309020205020404" pitchFamily="49" charset="0"/>
              <a:buChar char="o"/>
            </a:pPr>
            <a:r>
              <a:rPr lang="en-GB" dirty="0"/>
              <a:t>Data model and documentation (metadata)</a:t>
            </a:r>
          </a:p>
        </p:txBody>
      </p:sp>
      <p:sp>
        <p:nvSpPr>
          <p:cNvPr id="50" name="CuadroTexto 49">
            <a:extLst>
              <a:ext uri="{FF2B5EF4-FFF2-40B4-BE49-F238E27FC236}">
                <a16:creationId xmlns:a16="http://schemas.microsoft.com/office/drawing/2014/main" id="{04D0A3E8-61AA-5ACB-5A28-05FD0CB6F3D2}"/>
              </a:ext>
            </a:extLst>
          </p:cNvPr>
          <p:cNvSpPr txBox="1"/>
          <p:nvPr/>
        </p:nvSpPr>
        <p:spPr>
          <a:xfrm>
            <a:off x="6735492" y="1160990"/>
            <a:ext cx="2266454" cy="369332"/>
          </a:xfrm>
          <a:prstGeom prst="rect">
            <a:avLst/>
          </a:prstGeom>
          <a:noFill/>
        </p:spPr>
        <p:txBody>
          <a:bodyPr wrap="none" rtlCol="0">
            <a:spAutoFit/>
          </a:bodyPr>
          <a:lstStyle/>
          <a:p>
            <a:r>
              <a:rPr lang="en-GB" b="1" dirty="0"/>
              <a:t>Aspects to consider</a:t>
            </a:r>
          </a:p>
        </p:txBody>
      </p:sp>
      <p:sp>
        <p:nvSpPr>
          <p:cNvPr id="51" name="CuadroTexto 50">
            <a:extLst>
              <a:ext uri="{FF2B5EF4-FFF2-40B4-BE49-F238E27FC236}">
                <a16:creationId xmlns:a16="http://schemas.microsoft.com/office/drawing/2014/main" id="{D4A08AA9-0D1C-62A8-56D7-A3FDB3C911B0}"/>
              </a:ext>
            </a:extLst>
          </p:cNvPr>
          <p:cNvSpPr txBox="1"/>
          <p:nvPr/>
        </p:nvSpPr>
        <p:spPr>
          <a:xfrm>
            <a:off x="6861618" y="3640951"/>
            <a:ext cx="1976888" cy="369332"/>
          </a:xfrm>
          <a:prstGeom prst="rect">
            <a:avLst/>
          </a:prstGeom>
          <a:noFill/>
        </p:spPr>
        <p:txBody>
          <a:bodyPr wrap="none" rtlCol="0">
            <a:spAutoFit/>
          </a:bodyPr>
          <a:lstStyle/>
          <a:p>
            <a:pPr marL="285750" indent="-285750">
              <a:buFont typeface="Courier New" panose="02070309020205020404" pitchFamily="49" charset="0"/>
              <a:buChar char="o"/>
            </a:pPr>
            <a:r>
              <a:rPr lang="en-GB" dirty="0"/>
              <a:t>Reproducibility</a:t>
            </a:r>
          </a:p>
        </p:txBody>
      </p:sp>
      <p:sp>
        <p:nvSpPr>
          <p:cNvPr id="13" name="CuadroTexto 12">
            <a:extLst>
              <a:ext uri="{FF2B5EF4-FFF2-40B4-BE49-F238E27FC236}">
                <a16:creationId xmlns:a16="http://schemas.microsoft.com/office/drawing/2014/main" id="{D6A2FD73-2190-40A4-0831-77F571E0FC47}"/>
              </a:ext>
            </a:extLst>
          </p:cNvPr>
          <p:cNvSpPr txBox="1"/>
          <p:nvPr/>
        </p:nvSpPr>
        <p:spPr>
          <a:xfrm>
            <a:off x="6861618" y="4086702"/>
            <a:ext cx="2765629" cy="369332"/>
          </a:xfrm>
          <a:prstGeom prst="rect">
            <a:avLst/>
          </a:prstGeom>
          <a:noFill/>
        </p:spPr>
        <p:txBody>
          <a:bodyPr wrap="none" rtlCol="0">
            <a:spAutoFit/>
          </a:bodyPr>
          <a:lstStyle/>
          <a:p>
            <a:pPr marL="285750" indent="-285750">
              <a:buFont typeface="Courier New" panose="02070309020205020404" pitchFamily="49" charset="0"/>
              <a:buChar char="o"/>
            </a:pPr>
            <a:r>
              <a:rPr lang="en-GB" dirty="0"/>
              <a:t>Long term preservation</a:t>
            </a:r>
          </a:p>
        </p:txBody>
      </p:sp>
    </p:spTree>
    <p:extLst>
      <p:ext uri="{BB962C8B-B14F-4D97-AF65-F5344CB8AC3E}">
        <p14:creationId xmlns:p14="http://schemas.microsoft.com/office/powerpoint/2010/main" val="90253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9DF9EA11-CFD7-3222-7837-518A946228F2}"/>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3" name="Marcador de número de diapositiva 2">
            <a:extLst>
              <a:ext uri="{FF2B5EF4-FFF2-40B4-BE49-F238E27FC236}">
                <a16:creationId xmlns:a16="http://schemas.microsoft.com/office/drawing/2014/main" id="{3F471724-BD56-D911-1B90-949007391701}"/>
              </a:ext>
            </a:extLst>
          </p:cNvPr>
          <p:cNvSpPr>
            <a:spLocks noGrp="1"/>
          </p:cNvSpPr>
          <p:nvPr>
            <p:ph type="sldNum" sz="quarter" idx="12"/>
          </p:nvPr>
        </p:nvSpPr>
        <p:spPr/>
        <p:txBody>
          <a:bodyPr/>
          <a:lstStyle/>
          <a:p>
            <a:fld id="{8EDFCFCA-9F12-0D4D-80B5-DD692D51A188}" type="slidenum">
              <a:rPr lang="en-GB" smtClean="0"/>
              <a:t>12</a:t>
            </a:fld>
            <a:endParaRPr lang="en-GB" dirty="0"/>
          </a:p>
        </p:txBody>
      </p:sp>
      <p:sp>
        <p:nvSpPr>
          <p:cNvPr id="6" name="Título 3">
            <a:extLst>
              <a:ext uri="{FF2B5EF4-FFF2-40B4-BE49-F238E27FC236}">
                <a16:creationId xmlns:a16="http://schemas.microsoft.com/office/drawing/2014/main" id="{5DCF2E26-5FEF-D04F-E7E8-DCA627B40A0F}"/>
              </a:ext>
            </a:extLst>
          </p:cNvPr>
          <p:cNvSpPr>
            <a:spLocks noGrp="1"/>
          </p:cNvSpPr>
          <p:nvPr>
            <p:ph type="title"/>
          </p:nvPr>
        </p:nvSpPr>
        <p:spPr>
          <a:xfrm>
            <a:off x="838200" y="417678"/>
            <a:ext cx="10515600" cy="616912"/>
          </a:xfrm>
        </p:spPr>
        <p:txBody>
          <a:bodyPr>
            <a:normAutofit fontScale="90000"/>
          </a:bodyPr>
          <a:lstStyle/>
          <a:p>
            <a:r>
              <a:rPr lang="en-GB" dirty="0"/>
              <a:t>AtLAST data will be </a:t>
            </a:r>
          </a:p>
        </p:txBody>
      </p:sp>
      <p:pic>
        <p:nvPicPr>
          <p:cNvPr id="1026" name="Picture 2">
            <a:hlinkClick r:id="rId2"/>
            <a:extLst>
              <a:ext uri="{FF2B5EF4-FFF2-40B4-BE49-F238E27FC236}">
                <a16:creationId xmlns:a16="http://schemas.microsoft.com/office/drawing/2014/main" id="{6BCA9513-74D0-7523-0AA1-7C2FFA5D8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884" y="461789"/>
            <a:ext cx="3481114" cy="118141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0D8290C-9E3A-BEB1-644F-91AB6CFEB79C}"/>
              </a:ext>
            </a:extLst>
          </p:cNvPr>
          <p:cNvSpPr txBox="1"/>
          <p:nvPr/>
        </p:nvSpPr>
        <p:spPr>
          <a:xfrm>
            <a:off x="799133" y="1899912"/>
            <a:ext cx="1241558" cy="430887"/>
          </a:xfrm>
          <a:prstGeom prst="rect">
            <a:avLst/>
          </a:prstGeom>
          <a:noFill/>
        </p:spPr>
        <p:txBody>
          <a:bodyPr wrap="none" rtlCol="0">
            <a:spAutoFit/>
          </a:bodyPr>
          <a:lstStyle/>
          <a:p>
            <a:r>
              <a:rPr lang="en-GB" sz="2200" dirty="0">
                <a:solidFill>
                  <a:srgbClr val="C00000"/>
                </a:solidFill>
              </a:rPr>
              <a:t>Findable</a:t>
            </a:r>
          </a:p>
        </p:txBody>
      </p:sp>
      <p:sp>
        <p:nvSpPr>
          <p:cNvPr id="8" name="Rectángulo 7">
            <a:extLst>
              <a:ext uri="{FF2B5EF4-FFF2-40B4-BE49-F238E27FC236}">
                <a16:creationId xmlns:a16="http://schemas.microsoft.com/office/drawing/2014/main" id="{F356B98C-D3F5-F80A-3D8A-13D86E9A192A}"/>
              </a:ext>
            </a:extLst>
          </p:cNvPr>
          <p:cNvSpPr/>
          <p:nvPr/>
        </p:nvSpPr>
        <p:spPr>
          <a:xfrm>
            <a:off x="2448910" y="1927295"/>
            <a:ext cx="8904889" cy="455199"/>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wrap="none" tIns="108000" bIns="90000" rtlCol="0" anchor="ctr" anchorCtr="1">
            <a:noAutofit/>
          </a:bodyPr>
          <a:lstStyle/>
          <a:p>
            <a:pPr algn="ctr"/>
            <a:r>
              <a:rPr lang="en-GB" sz="1500" noProof="1"/>
              <a:t>Datasets Uniquely identified. </a:t>
            </a:r>
            <a:r>
              <a:rPr lang="en-GB" sz="1500" noProof="1">
                <a:effectLst/>
              </a:rPr>
              <a:t>Described with accurate and rich metadata. Follow IVOA standards</a:t>
            </a:r>
          </a:p>
        </p:txBody>
      </p:sp>
      <p:sp>
        <p:nvSpPr>
          <p:cNvPr id="9" name="CuadroTexto 8">
            <a:extLst>
              <a:ext uri="{FF2B5EF4-FFF2-40B4-BE49-F238E27FC236}">
                <a16:creationId xmlns:a16="http://schemas.microsoft.com/office/drawing/2014/main" id="{5399AD47-6ED7-1F1A-E098-7623F0F8437D}"/>
              </a:ext>
            </a:extLst>
          </p:cNvPr>
          <p:cNvSpPr txBox="1"/>
          <p:nvPr/>
        </p:nvSpPr>
        <p:spPr>
          <a:xfrm>
            <a:off x="1601033" y="2658613"/>
            <a:ext cx="1519968" cy="430887"/>
          </a:xfrm>
          <a:prstGeom prst="rect">
            <a:avLst/>
          </a:prstGeom>
          <a:noFill/>
        </p:spPr>
        <p:txBody>
          <a:bodyPr wrap="none" rtlCol="0">
            <a:spAutoFit/>
          </a:bodyPr>
          <a:lstStyle/>
          <a:p>
            <a:r>
              <a:rPr lang="en-GB" sz="2200" dirty="0">
                <a:solidFill>
                  <a:srgbClr val="C00000"/>
                </a:solidFill>
              </a:rPr>
              <a:t>Accessible</a:t>
            </a:r>
          </a:p>
        </p:txBody>
      </p:sp>
      <p:sp>
        <p:nvSpPr>
          <p:cNvPr id="11" name="Rectángulo 10">
            <a:extLst>
              <a:ext uri="{FF2B5EF4-FFF2-40B4-BE49-F238E27FC236}">
                <a16:creationId xmlns:a16="http://schemas.microsoft.com/office/drawing/2014/main" id="{A617E3BC-F2AC-3353-5E43-5CA72C976025}"/>
              </a:ext>
            </a:extLst>
          </p:cNvPr>
          <p:cNvSpPr/>
          <p:nvPr/>
        </p:nvSpPr>
        <p:spPr>
          <a:xfrm>
            <a:off x="3621457" y="2637849"/>
            <a:ext cx="7732342" cy="472416"/>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tIns="108000" bIns="90000" rtlCol="0" anchor="ctr" anchorCtr="1"/>
          <a:lstStyle/>
          <a:p>
            <a:r>
              <a:rPr lang="en-GB" sz="1500" noProof="0" dirty="0"/>
              <a:t>AtLAST portal + astronomical data portals. Open Access after limited proprietary period.</a:t>
            </a:r>
          </a:p>
        </p:txBody>
      </p:sp>
      <p:sp>
        <p:nvSpPr>
          <p:cNvPr id="12" name="CuadroTexto 11">
            <a:extLst>
              <a:ext uri="{FF2B5EF4-FFF2-40B4-BE49-F238E27FC236}">
                <a16:creationId xmlns:a16="http://schemas.microsoft.com/office/drawing/2014/main" id="{976E50D8-F496-9C8D-C78E-107EEE0B5822}"/>
              </a:ext>
            </a:extLst>
          </p:cNvPr>
          <p:cNvSpPr txBox="1"/>
          <p:nvPr/>
        </p:nvSpPr>
        <p:spPr>
          <a:xfrm>
            <a:off x="2448910" y="3350185"/>
            <a:ext cx="1825371" cy="430887"/>
          </a:xfrm>
          <a:prstGeom prst="rect">
            <a:avLst/>
          </a:prstGeom>
          <a:noFill/>
        </p:spPr>
        <p:txBody>
          <a:bodyPr wrap="none" rtlCol="0">
            <a:spAutoFit/>
          </a:bodyPr>
          <a:lstStyle/>
          <a:p>
            <a:r>
              <a:rPr lang="en-GB" sz="2200" dirty="0">
                <a:solidFill>
                  <a:srgbClr val="C00000"/>
                </a:solidFill>
              </a:rPr>
              <a:t>Interoperable</a:t>
            </a:r>
          </a:p>
        </p:txBody>
      </p:sp>
      <p:sp>
        <p:nvSpPr>
          <p:cNvPr id="13" name="Rectángulo 12">
            <a:extLst>
              <a:ext uri="{FF2B5EF4-FFF2-40B4-BE49-F238E27FC236}">
                <a16:creationId xmlns:a16="http://schemas.microsoft.com/office/drawing/2014/main" id="{C6DF3376-9B30-5377-C156-4A1FAF5C8EBD}"/>
              </a:ext>
            </a:extLst>
          </p:cNvPr>
          <p:cNvSpPr/>
          <p:nvPr/>
        </p:nvSpPr>
        <p:spPr>
          <a:xfrm>
            <a:off x="4666591" y="3365620"/>
            <a:ext cx="6687208" cy="472416"/>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tIns="108000" bIns="90000" rtlCol="0" anchor="ctr" anchorCtr="1"/>
          <a:lstStyle/>
          <a:p>
            <a:r>
              <a:rPr lang="en-GB" sz="1500" noProof="0" dirty="0"/>
              <a:t>Interactive and programmatic access. Alert system for transient sources.</a:t>
            </a:r>
            <a:endParaRPr lang="en-GB" sz="1500" noProof="0" dirty="0">
              <a:effectLst/>
            </a:endParaRPr>
          </a:p>
        </p:txBody>
      </p:sp>
      <p:sp>
        <p:nvSpPr>
          <p:cNvPr id="14" name="CuadroTexto 13">
            <a:extLst>
              <a:ext uri="{FF2B5EF4-FFF2-40B4-BE49-F238E27FC236}">
                <a16:creationId xmlns:a16="http://schemas.microsoft.com/office/drawing/2014/main" id="{7D29A6C3-BAB7-0E5B-80A1-6884F7A83419}"/>
              </a:ext>
            </a:extLst>
          </p:cNvPr>
          <p:cNvSpPr txBox="1"/>
          <p:nvPr/>
        </p:nvSpPr>
        <p:spPr>
          <a:xfrm>
            <a:off x="4097074" y="4261574"/>
            <a:ext cx="1332416" cy="430887"/>
          </a:xfrm>
          <a:prstGeom prst="rect">
            <a:avLst/>
          </a:prstGeom>
          <a:noFill/>
        </p:spPr>
        <p:txBody>
          <a:bodyPr wrap="none" rtlCol="0">
            <a:spAutoFit/>
          </a:bodyPr>
          <a:lstStyle/>
          <a:p>
            <a:r>
              <a:rPr lang="en-GB" sz="2200" dirty="0">
                <a:solidFill>
                  <a:srgbClr val="C00000"/>
                </a:solidFill>
              </a:rPr>
              <a:t>Reusable</a:t>
            </a:r>
          </a:p>
        </p:txBody>
      </p:sp>
      <p:sp>
        <p:nvSpPr>
          <p:cNvPr id="16" name="Rectángulo 15">
            <a:extLst>
              <a:ext uri="{FF2B5EF4-FFF2-40B4-BE49-F238E27FC236}">
                <a16:creationId xmlns:a16="http://schemas.microsoft.com/office/drawing/2014/main" id="{EB99748B-C889-2302-9194-0DF88F6EE235}"/>
              </a:ext>
            </a:extLst>
          </p:cNvPr>
          <p:cNvSpPr/>
          <p:nvPr/>
        </p:nvSpPr>
        <p:spPr>
          <a:xfrm>
            <a:off x="5864772" y="4093391"/>
            <a:ext cx="5489027" cy="767255"/>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tIns="108000" bIns="90000" rtlCol="0" anchor="ctr" anchorCtr="1"/>
          <a:lstStyle/>
          <a:p>
            <a:r>
              <a:rPr lang="en-GB" sz="1500" noProof="0" dirty="0"/>
              <a:t>Clear data provenance. Calibration files and pipelines accessible and version controlled</a:t>
            </a:r>
            <a:endParaRPr lang="en-GB" sz="1500" noProof="0" dirty="0">
              <a:effectLst/>
            </a:endParaRPr>
          </a:p>
        </p:txBody>
      </p:sp>
    </p:spTree>
    <p:extLst>
      <p:ext uri="{BB962C8B-B14F-4D97-AF65-F5344CB8AC3E}">
        <p14:creationId xmlns:p14="http://schemas.microsoft.com/office/powerpoint/2010/main" val="3609208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1">
            <a:extLst>
              <a:ext uri="{FF2B5EF4-FFF2-40B4-BE49-F238E27FC236}">
                <a16:creationId xmlns:a16="http://schemas.microsoft.com/office/drawing/2014/main" id="{3B36E09D-7857-DBB2-1549-DE73DDBFD388}"/>
              </a:ext>
            </a:extLst>
          </p:cNvPr>
          <p:cNvSpPr txBox="1">
            <a:spLocks/>
          </p:cNvSpPr>
          <p:nvPr/>
        </p:nvSpPr>
        <p:spPr>
          <a:xfrm>
            <a:off x="3833090" y="6356350"/>
            <a:ext cx="5112502" cy="365125"/>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Archives and Data Management Systems (CNR Bologna, 2025 Feb 26-28)</a:t>
            </a:r>
          </a:p>
        </p:txBody>
      </p:sp>
      <p:sp>
        <p:nvSpPr>
          <p:cNvPr id="7" name="Marcador de número de diapositiva 2">
            <a:extLst>
              <a:ext uri="{FF2B5EF4-FFF2-40B4-BE49-F238E27FC236}">
                <a16:creationId xmlns:a16="http://schemas.microsoft.com/office/drawing/2014/main" id="{FE1966E6-AC30-6740-F0C3-48474077E71D}"/>
              </a:ext>
            </a:extLst>
          </p:cNvPr>
          <p:cNvSpPr txBox="1">
            <a:spLocks/>
          </p:cNvSpPr>
          <p:nvPr/>
        </p:nvSpPr>
        <p:spPr>
          <a:xfrm>
            <a:off x="9197196" y="6356350"/>
            <a:ext cx="2743200" cy="365125"/>
          </a:xfrm>
          <a:prstGeom prst="rect">
            <a:avLst/>
          </a:prstGeom>
        </p:spPr>
        <p:txBody>
          <a:bodyPr vert="horz" lIns="91440" tIns="45720" rIns="91440" bIns="45720" rtlCol="0" anchor="ctr"/>
          <a:lstStyle>
            <a:defPPr>
              <a:defRPr lang="en-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DFCFCA-9F12-0D4D-80B5-DD692D51A188}" type="slidenum">
              <a:rPr lang="en-GB" smtClean="0"/>
              <a:pPr/>
              <a:t>13</a:t>
            </a:fld>
            <a:endParaRPr lang="en-GB" dirty="0"/>
          </a:p>
        </p:txBody>
      </p:sp>
      <p:sp>
        <p:nvSpPr>
          <p:cNvPr id="8" name="Título 1">
            <a:extLst>
              <a:ext uri="{FF2B5EF4-FFF2-40B4-BE49-F238E27FC236}">
                <a16:creationId xmlns:a16="http://schemas.microsoft.com/office/drawing/2014/main" id="{41BEC5ED-8399-0B9F-AB7F-132628A42F96}"/>
              </a:ext>
            </a:extLst>
          </p:cNvPr>
          <p:cNvSpPr>
            <a:spLocks noGrp="1"/>
          </p:cNvSpPr>
          <p:nvPr>
            <p:ph type="title"/>
          </p:nvPr>
        </p:nvSpPr>
        <p:spPr>
          <a:xfrm>
            <a:off x="838200" y="365126"/>
            <a:ext cx="10515600" cy="616912"/>
          </a:xfrm>
        </p:spPr>
        <p:txBody>
          <a:bodyPr>
            <a:normAutofit fontScale="90000"/>
          </a:bodyPr>
          <a:lstStyle/>
          <a:p>
            <a:r>
              <a:rPr lang="es-ES_tradnl" dirty="0"/>
              <a:t>AtLAST Interface </a:t>
            </a:r>
            <a:r>
              <a:rPr lang="es-ES_tradnl" dirty="0" err="1"/>
              <a:t>for</a:t>
            </a:r>
            <a:r>
              <a:rPr lang="es-ES_tradnl" dirty="0"/>
              <a:t> Remote </a:t>
            </a:r>
            <a:r>
              <a:rPr lang="es-ES_tradnl" dirty="0" err="1"/>
              <a:t>Exploration</a:t>
            </a:r>
            <a:r>
              <a:rPr lang="es-ES_tradnl" dirty="0"/>
              <a:t> (AIRE) </a:t>
            </a:r>
          </a:p>
        </p:txBody>
      </p:sp>
      <p:grpSp>
        <p:nvGrpSpPr>
          <p:cNvPr id="9" name="Grupo 8">
            <a:extLst>
              <a:ext uri="{FF2B5EF4-FFF2-40B4-BE49-F238E27FC236}">
                <a16:creationId xmlns:a16="http://schemas.microsoft.com/office/drawing/2014/main" id="{01F3066F-F87B-BF26-2575-80BC85F1EDC6}"/>
              </a:ext>
            </a:extLst>
          </p:cNvPr>
          <p:cNvGrpSpPr/>
          <p:nvPr/>
        </p:nvGrpSpPr>
        <p:grpSpPr>
          <a:xfrm>
            <a:off x="4236591" y="2359241"/>
            <a:ext cx="3604317" cy="3604317"/>
            <a:chOff x="4281966" y="1638716"/>
            <a:chExt cx="3604317" cy="3604317"/>
          </a:xfrm>
        </p:grpSpPr>
        <p:grpSp>
          <p:nvGrpSpPr>
            <p:cNvPr id="10" name="Grupo 9">
              <a:extLst>
                <a:ext uri="{FF2B5EF4-FFF2-40B4-BE49-F238E27FC236}">
                  <a16:creationId xmlns:a16="http://schemas.microsoft.com/office/drawing/2014/main" id="{10527F89-A752-C293-16FD-1675771DE4EB}"/>
                </a:ext>
              </a:extLst>
            </p:cNvPr>
            <p:cNvGrpSpPr/>
            <p:nvPr/>
          </p:nvGrpSpPr>
          <p:grpSpPr>
            <a:xfrm>
              <a:off x="4281966" y="1638716"/>
              <a:ext cx="3604317" cy="3604317"/>
              <a:chOff x="4433793" y="1506284"/>
              <a:chExt cx="3604317" cy="3604317"/>
            </a:xfrm>
          </p:grpSpPr>
          <p:pic>
            <p:nvPicPr>
              <p:cNvPr id="12" name="Picture 2">
                <a:extLst>
                  <a:ext uri="{FF2B5EF4-FFF2-40B4-BE49-F238E27FC236}">
                    <a16:creationId xmlns:a16="http://schemas.microsoft.com/office/drawing/2014/main" id="{56A4CE6E-73A5-51A7-9F30-317231CC6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793" y="1506284"/>
                <a:ext cx="3604317" cy="3604317"/>
              </a:xfrm>
              <a:prstGeom prst="rect">
                <a:avLst/>
              </a:prstGeom>
              <a:noFill/>
              <a:effectLst>
                <a:softEdge rad="202224"/>
              </a:effectLst>
              <a:extLst>
                <a:ext uri="{909E8E84-426E-40DD-AFC4-6F175D3DCCD1}">
                  <a14:hiddenFill xmlns:a14="http://schemas.microsoft.com/office/drawing/2010/main">
                    <a:solidFill>
                      <a:srgbClr val="FFFFFF"/>
                    </a:solidFill>
                  </a14:hiddenFill>
                </a:ext>
              </a:extLst>
            </p:spPr>
          </p:pic>
          <p:pic>
            <p:nvPicPr>
              <p:cNvPr id="13" name="Imagen 12" descr="Icono&#10;&#10;Descripción generada automáticamente">
                <a:extLst>
                  <a:ext uri="{FF2B5EF4-FFF2-40B4-BE49-F238E27FC236}">
                    <a16:creationId xmlns:a16="http://schemas.microsoft.com/office/drawing/2014/main" id="{319E39F1-417F-D649-FFE4-18050A4FA237}"/>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9306"/>
                        </a14:imgEffect>
                        <a14:imgEffect>
                          <a14:saturation sat="124000"/>
                        </a14:imgEffect>
                        <a14:imgEffect>
                          <a14:brightnessContrast bright="-20000"/>
                        </a14:imgEffect>
                      </a14:imgLayer>
                    </a14:imgProps>
                  </a:ext>
                </a:extLst>
              </a:blip>
              <a:stretch>
                <a:fillRect/>
              </a:stretch>
            </p:blipFill>
            <p:spPr>
              <a:xfrm>
                <a:off x="5771804" y="3581836"/>
                <a:ext cx="1009910" cy="1255274"/>
              </a:xfrm>
              <a:prstGeom prst="rect">
                <a:avLst/>
              </a:prstGeom>
              <a:effectLst>
                <a:softEdge rad="12700"/>
              </a:effectLst>
            </p:spPr>
          </p:pic>
        </p:grpSp>
        <p:sp>
          <p:nvSpPr>
            <p:cNvPr id="11" name="CuadroTexto 10">
              <a:extLst>
                <a:ext uri="{FF2B5EF4-FFF2-40B4-BE49-F238E27FC236}">
                  <a16:creationId xmlns:a16="http://schemas.microsoft.com/office/drawing/2014/main" id="{E8F583E5-EA3D-2C08-45D9-C07E7737E689}"/>
                </a:ext>
              </a:extLst>
            </p:cNvPr>
            <p:cNvSpPr txBox="1"/>
            <p:nvPr/>
          </p:nvSpPr>
          <p:spPr>
            <a:xfrm>
              <a:off x="5530711" y="2069546"/>
              <a:ext cx="1463855" cy="523220"/>
            </a:xfrm>
            <a:prstGeom prst="rect">
              <a:avLst/>
            </a:prstGeom>
            <a:noFill/>
          </p:spPr>
          <p:txBody>
            <a:bodyPr wrap="square" rtlCol="0">
              <a:spAutoFit/>
            </a:bodyPr>
            <a:lstStyle/>
            <a:p>
              <a:r>
                <a:rPr lang="es-ES_tradnl" sz="2800">
                  <a:solidFill>
                    <a:schemeClr val="bg1"/>
                  </a:solidFill>
                  <a:latin typeface="Eurostile" panose="020B0504020202050204" pitchFamily="34" charset="77"/>
                </a:rPr>
                <a:t>A I R E</a:t>
              </a:r>
            </a:p>
          </p:txBody>
        </p:sp>
      </p:grpSp>
      <p:sp>
        <p:nvSpPr>
          <p:cNvPr id="14" name="Flecha derecha 13">
            <a:extLst>
              <a:ext uri="{FF2B5EF4-FFF2-40B4-BE49-F238E27FC236}">
                <a16:creationId xmlns:a16="http://schemas.microsoft.com/office/drawing/2014/main" id="{056959DD-B36F-F504-D6D3-2C8F99048A77}"/>
              </a:ext>
            </a:extLst>
          </p:cNvPr>
          <p:cNvSpPr/>
          <p:nvPr/>
        </p:nvSpPr>
        <p:spPr>
          <a:xfrm>
            <a:off x="3494799" y="4211730"/>
            <a:ext cx="671867" cy="490040"/>
          </a:xfrm>
          <a:prstGeom prst="rightArrow">
            <a:avLst/>
          </a:prstGeom>
          <a:solidFill>
            <a:schemeClr val="tx2">
              <a:lumMod val="25000"/>
              <a:lumOff val="75000"/>
            </a:schemeClr>
          </a:solidFill>
          <a:ln>
            <a:solidFill>
              <a:schemeClr val="tx2">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Flecha derecha 14">
            <a:extLst>
              <a:ext uri="{FF2B5EF4-FFF2-40B4-BE49-F238E27FC236}">
                <a16:creationId xmlns:a16="http://schemas.microsoft.com/office/drawing/2014/main" id="{EDFE1F52-D93E-8FE7-1EC1-50694481D4A0}"/>
              </a:ext>
            </a:extLst>
          </p:cNvPr>
          <p:cNvSpPr/>
          <p:nvPr/>
        </p:nvSpPr>
        <p:spPr>
          <a:xfrm rot="10800000">
            <a:off x="3377049" y="4926731"/>
            <a:ext cx="671868" cy="490039"/>
          </a:xfrm>
          <a:prstGeom prst="rightArrow">
            <a:avLst/>
          </a:prstGeom>
          <a:solidFill>
            <a:schemeClr val="accent2">
              <a:lumMod val="40000"/>
              <a:lumOff val="60000"/>
            </a:schemeClr>
          </a:solidFill>
          <a:ln>
            <a:solidFill>
              <a:schemeClr val="accent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CuadroTexto 15">
            <a:extLst>
              <a:ext uri="{FF2B5EF4-FFF2-40B4-BE49-F238E27FC236}">
                <a16:creationId xmlns:a16="http://schemas.microsoft.com/office/drawing/2014/main" id="{E83C37A4-0AAF-F3D0-9372-63C99B773337}"/>
              </a:ext>
            </a:extLst>
          </p:cNvPr>
          <p:cNvSpPr txBox="1"/>
          <p:nvPr/>
        </p:nvSpPr>
        <p:spPr>
          <a:xfrm>
            <a:off x="566839" y="4225758"/>
            <a:ext cx="2144370" cy="1077218"/>
          </a:xfrm>
          <a:custGeom>
            <a:avLst/>
            <a:gdLst>
              <a:gd name="connsiteX0" fmla="*/ 0 w 2144370"/>
              <a:gd name="connsiteY0" fmla="*/ 0 h 1077218"/>
              <a:gd name="connsiteX1" fmla="*/ 514649 w 2144370"/>
              <a:gd name="connsiteY1" fmla="*/ 0 h 1077218"/>
              <a:gd name="connsiteX2" fmla="*/ 986410 w 2144370"/>
              <a:gd name="connsiteY2" fmla="*/ 0 h 1077218"/>
              <a:gd name="connsiteX3" fmla="*/ 1565390 w 2144370"/>
              <a:gd name="connsiteY3" fmla="*/ 0 h 1077218"/>
              <a:gd name="connsiteX4" fmla="*/ 2144370 w 2144370"/>
              <a:gd name="connsiteY4" fmla="*/ 0 h 1077218"/>
              <a:gd name="connsiteX5" fmla="*/ 2144370 w 2144370"/>
              <a:gd name="connsiteY5" fmla="*/ 527837 h 1077218"/>
              <a:gd name="connsiteX6" fmla="*/ 2144370 w 2144370"/>
              <a:gd name="connsiteY6" fmla="*/ 1077218 h 1077218"/>
              <a:gd name="connsiteX7" fmla="*/ 1608278 w 2144370"/>
              <a:gd name="connsiteY7" fmla="*/ 1077218 h 1077218"/>
              <a:gd name="connsiteX8" fmla="*/ 1029298 w 2144370"/>
              <a:gd name="connsiteY8" fmla="*/ 1077218 h 1077218"/>
              <a:gd name="connsiteX9" fmla="*/ 557536 w 2144370"/>
              <a:gd name="connsiteY9" fmla="*/ 1077218 h 1077218"/>
              <a:gd name="connsiteX10" fmla="*/ 0 w 2144370"/>
              <a:gd name="connsiteY10" fmla="*/ 1077218 h 1077218"/>
              <a:gd name="connsiteX11" fmla="*/ 0 w 2144370"/>
              <a:gd name="connsiteY11" fmla="*/ 538609 h 1077218"/>
              <a:gd name="connsiteX12" fmla="*/ 0 w 2144370"/>
              <a:gd name="connsiteY1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4370" h="1077218" extrusionOk="0">
                <a:moveTo>
                  <a:pt x="0" y="0"/>
                </a:moveTo>
                <a:cubicBezTo>
                  <a:pt x="179923" y="-46765"/>
                  <a:pt x="382005" y="44733"/>
                  <a:pt x="514649" y="0"/>
                </a:cubicBezTo>
                <a:cubicBezTo>
                  <a:pt x="647293" y="-44733"/>
                  <a:pt x="787424" y="36159"/>
                  <a:pt x="986410" y="0"/>
                </a:cubicBezTo>
                <a:cubicBezTo>
                  <a:pt x="1185396" y="-36159"/>
                  <a:pt x="1390960" y="6975"/>
                  <a:pt x="1565390" y="0"/>
                </a:cubicBezTo>
                <a:cubicBezTo>
                  <a:pt x="1739820" y="-6975"/>
                  <a:pt x="1948706" y="59740"/>
                  <a:pt x="2144370" y="0"/>
                </a:cubicBezTo>
                <a:cubicBezTo>
                  <a:pt x="2154727" y="112042"/>
                  <a:pt x="2109081" y="296093"/>
                  <a:pt x="2144370" y="527837"/>
                </a:cubicBezTo>
                <a:cubicBezTo>
                  <a:pt x="2179659" y="759581"/>
                  <a:pt x="2107415" y="932224"/>
                  <a:pt x="2144370" y="1077218"/>
                </a:cubicBezTo>
                <a:cubicBezTo>
                  <a:pt x="1992540" y="1127271"/>
                  <a:pt x="1749500" y="1058334"/>
                  <a:pt x="1608278" y="1077218"/>
                </a:cubicBezTo>
                <a:cubicBezTo>
                  <a:pt x="1467056" y="1096102"/>
                  <a:pt x="1314875" y="1056201"/>
                  <a:pt x="1029298" y="1077218"/>
                </a:cubicBezTo>
                <a:cubicBezTo>
                  <a:pt x="743721" y="1098235"/>
                  <a:pt x="699769" y="1067103"/>
                  <a:pt x="557536" y="1077218"/>
                </a:cubicBezTo>
                <a:cubicBezTo>
                  <a:pt x="415303" y="1087333"/>
                  <a:pt x="124975" y="1070549"/>
                  <a:pt x="0" y="1077218"/>
                </a:cubicBezTo>
                <a:cubicBezTo>
                  <a:pt x="-7826" y="892488"/>
                  <a:pt x="25218" y="780467"/>
                  <a:pt x="0" y="538609"/>
                </a:cubicBezTo>
                <a:cubicBezTo>
                  <a:pt x="-25218" y="296751"/>
                  <a:pt x="52061" y="148755"/>
                  <a:pt x="0" y="0"/>
                </a:cubicBezTo>
                <a:close/>
              </a:path>
            </a:pathLst>
          </a:custGeom>
          <a:noFill/>
          <a:ln w="25400">
            <a:solidFill>
              <a:schemeClr val="accent2">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pPr marL="285750" indent="-285750">
              <a:buFont typeface="Courier New" panose="02070309020205020404" pitchFamily="49" charset="0"/>
              <a:buChar char="o"/>
            </a:pPr>
            <a:r>
              <a:rPr lang="es-ES_tradnl" sz="1600" dirty="0" err="1"/>
              <a:t>Scientists</a:t>
            </a:r>
            <a:endParaRPr lang="es-ES_tradnl" sz="1600" dirty="0"/>
          </a:p>
          <a:p>
            <a:pPr marL="285750" indent="-285750">
              <a:buFont typeface="Courier New" panose="02070309020205020404" pitchFamily="49" charset="0"/>
              <a:buChar char="o"/>
            </a:pPr>
            <a:r>
              <a:rPr lang="es-ES_tradnl" sz="1600" dirty="0" err="1"/>
              <a:t>Proposal</a:t>
            </a:r>
            <a:r>
              <a:rPr lang="es-ES_tradnl" sz="1600" dirty="0"/>
              <a:t> </a:t>
            </a:r>
            <a:r>
              <a:rPr lang="es-ES_tradnl" sz="1600" dirty="0" err="1"/>
              <a:t>reviewers</a:t>
            </a:r>
            <a:endParaRPr lang="es-ES_tradnl" sz="1600" dirty="0"/>
          </a:p>
          <a:p>
            <a:pPr marL="285750" indent="-285750">
              <a:buFont typeface="Courier New" panose="02070309020205020404" pitchFamily="49" charset="0"/>
              <a:buChar char="o"/>
            </a:pPr>
            <a:r>
              <a:rPr lang="es-ES_tradnl" sz="1600" dirty="0"/>
              <a:t>Archive </a:t>
            </a:r>
            <a:r>
              <a:rPr lang="es-ES_tradnl" sz="1600" dirty="0" err="1"/>
              <a:t>users</a:t>
            </a:r>
            <a:endParaRPr lang="es-ES_tradnl" sz="1600" dirty="0"/>
          </a:p>
          <a:p>
            <a:pPr marL="285750" indent="-285750">
              <a:buFont typeface="Courier New" panose="02070309020205020404" pitchFamily="49" charset="0"/>
              <a:buChar char="o"/>
            </a:pPr>
            <a:r>
              <a:rPr lang="es-ES_tradnl" sz="1600" dirty="0"/>
              <a:t>General </a:t>
            </a:r>
            <a:r>
              <a:rPr lang="es-ES_tradnl" sz="1600" dirty="0" err="1"/>
              <a:t>public</a:t>
            </a:r>
            <a:endParaRPr lang="es-ES_tradnl" sz="1600" dirty="0"/>
          </a:p>
        </p:txBody>
      </p:sp>
      <p:sp>
        <p:nvSpPr>
          <p:cNvPr id="17" name="CuadroTexto 16">
            <a:extLst>
              <a:ext uri="{FF2B5EF4-FFF2-40B4-BE49-F238E27FC236}">
                <a16:creationId xmlns:a16="http://schemas.microsoft.com/office/drawing/2014/main" id="{59FC81BF-9C7D-BCAF-5398-00F13B1416C6}"/>
              </a:ext>
            </a:extLst>
          </p:cNvPr>
          <p:cNvSpPr txBox="1"/>
          <p:nvPr/>
        </p:nvSpPr>
        <p:spPr>
          <a:xfrm>
            <a:off x="4048917" y="1188772"/>
            <a:ext cx="4180683" cy="1323439"/>
          </a:xfrm>
          <a:prstGeom prst="rect">
            <a:avLst/>
          </a:prstGeom>
          <a:noFill/>
        </p:spPr>
        <p:txBody>
          <a:bodyPr wrap="square" rtlCol="0">
            <a:spAutoFit/>
          </a:bodyPr>
          <a:lstStyle/>
          <a:p>
            <a:pPr marL="285750" indent="-285750">
              <a:buFont typeface="Courier New" panose="02070309020205020404" pitchFamily="49" charset="0"/>
              <a:buChar char="o"/>
            </a:pPr>
            <a:r>
              <a:rPr lang="es-ES_tradnl" sz="1600" dirty="0" err="1"/>
              <a:t>Technical</a:t>
            </a:r>
            <a:r>
              <a:rPr lang="es-ES_tradnl" sz="1600" dirty="0"/>
              <a:t> and </a:t>
            </a:r>
            <a:r>
              <a:rPr lang="es-ES_tradnl" sz="1600" dirty="0" err="1"/>
              <a:t>scientific</a:t>
            </a:r>
            <a:r>
              <a:rPr lang="es-ES_tradnl" sz="1600" dirty="0"/>
              <a:t> </a:t>
            </a:r>
            <a:r>
              <a:rPr lang="es-ES_tradnl" sz="1600" dirty="0" err="1"/>
              <a:t>documentation</a:t>
            </a:r>
            <a:endParaRPr lang="es-ES_tradnl" sz="1600" dirty="0"/>
          </a:p>
          <a:p>
            <a:pPr marL="285750" indent="-285750">
              <a:buFont typeface="Courier New" panose="02070309020205020404" pitchFamily="49" charset="0"/>
              <a:buChar char="o"/>
            </a:pPr>
            <a:r>
              <a:rPr lang="es-ES_tradnl" sz="1600" dirty="0" err="1"/>
              <a:t>Proposal</a:t>
            </a:r>
            <a:r>
              <a:rPr lang="es-ES_tradnl" sz="1600" dirty="0"/>
              <a:t> </a:t>
            </a:r>
            <a:r>
              <a:rPr lang="es-ES_tradnl" sz="1600" dirty="0" err="1"/>
              <a:t>preparation</a:t>
            </a:r>
            <a:r>
              <a:rPr lang="es-ES_tradnl" sz="1600" dirty="0"/>
              <a:t> </a:t>
            </a:r>
            <a:r>
              <a:rPr lang="es-ES_tradnl" sz="1600" dirty="0" err="1"/>
              <a:t>tools</a:t>
            </a:r>
            <a:endParaRPr lang="es-ES_tradnl" sz="1600" dirty="0"/>
          </a:p>
          <a:p>
            <a:pPr marL="285750" indent="-285750">
              <a:buFont typeface="Courier New" panose="02070309020205020404" pitchFamily="49" charset="0"/>
              <a:buChar char="o"/>
            </a:pPr>
            <a:r>
              <a:rPr lang="es-ES_tradnl" sz="1600" dirty="0" err="1"/>
              <a:t>Proposal</a:t>
            </a:r>
            <a:r>
              <a:rPr lang="es-ES_tradnl" sz="1600" dirty="0"/>
              <a:t> </a:t>
            </a:r>
            <a:r>
              <a:rPr lang="es-ES_tradnl" sz="1600" dirty="0" err="1"/>
              <a:t>review</a:t>
            </a:r>
            <a:r>
              <a:rPr lang="es-ES_tradnl" sz="1600" dirty="0"/>
              <a:t> </a:t>
            </a:r>
            <a:r>
              <a:rPr lang="es-ES_tradnl" sz="1600" dirty="0" err="1"/>
              <a:t>tools</a:t>
            </a:r>
            <a:endParaRPr lang="es-ES_tradnl" sz="1600" dirty="0"/>
          </a:p>
          <a:p>
            <a:pPr marL="285750" indent="-285750">
              <a:buFont typeface="Courier New" panose="02070309020205020404" pitchFamily="49" charset="0"/>
              <a:buChar char="o"/>
            </a:pPr>
            <a:r>
              <a:rPr lang="es-ES_tradnl" sz="1600" dirty="0" err="1"/>
              <a:t>Phase</a:t>
            </a:r>
            <a:r>
              <a:rPr lang="es-ES_tradnl" sz="1600" dirty="0"/>
              <a:t> 2 </a:t>
            </a:r>
            <a:r>
              <a:rPr lang="es-ES_tradnl" sz="1600" dirty="0" err="1"/>
              <a:t>preparation</a:t>
            </a:r>
            <a:endParaRPr lang="es-ES_tradnl" sz="1600" dirty="0"/>
          </a:p>
          <a:p>
            <a:pPr marL="285750" indent="-285750">
              <a:buFont typeface="Arial" panose="020B0604020202020204" pitchFamily="34" charset="0"/>
              <a:buChar char="•"/>
            </a:pPr>
            <a:endParaRPr lang="es-ES_tradnl" sz="1600" dirty="0"/>
          </a:p>
        </p:txBody>
      </p:sp>
      <p:pic>
        <p:nvPicPr>
          <p:cNvPr id="18" name="Imagen 17" descr="Icono, Gráfico de burbujas&#10;&#10;Descripción generada automáticamente">
            <a:extLst>
              <a:ext uri="{FF2B5EF4-FFF2-40B4-BE49-F238E27FC236}">
                <a16:creationId xmlns:a16="http://schemas.microsoft.com/office/drawing/2014/main" id="{2D4A2138-AD8A-F595-92DA-321D494EA8B8}"/>
              </a:ext>
            </a:extLst>
          </p:cNvPr>
          <p:cNvPicPr>
            <a:picLocks noChangeAspect="1"/>
          </p:cNvPicPr>
          <p:nvPr/>
        </p:nvPicPr>
        <p:blipFill>
          <a:blip r:embed="rId5"/>
          <a:stretch>
            <a:fillRect/>
          </a:stretch>
        </p:blipFill>
        <p:spPr>
          <a:xfrm>
            <a:off x="462790" y="2359241"/>
            <a:ext cx="1789984" cy="1789984"/>
          </a:xfrm>
          <a:prstGeom prst="rect">
            <a:avLst/>
          </a:prstGeom>
        </p:spPr>
      </p:pic>
      <p:pic>
        <p:nvPicPr>
          <p:cNvPr id="19" name="Imagen 18" descr="Icono&#10;&#10;Descripción generada automáticamente">
            <a:extLst>
              <a:ext uri="{FF2B5EF4-FFF2-40B4-BE49-F238E27FC236}">
                <a16:creationId xmlns:a16="http://schemas.microsoft.com/office/drawing/2014/main" id="{C9901D50-C150-B847-84AD-62B6F25D49DB}"/>
              </a:ext>
            </a:extLst>
          </p:cNvPr>
          <p:cNvPicPr>
            <a:picLocks noChangeAspect="1"/>
          </p:cNvPicPr>
          <p:nvPr/>
        </p:nvPicPr>
        <p:blipFill>
          <a:blip r:embed="rId6"/>
          <a:stretch>
            <a:fillRect/>
          </a:stretch>
        </p:blipFill>
        <p:spPr>
          <a:xfrm>
            <a:off x="2317443" y="1282819"/>
            <a:ext cx="1346883" cy="1053018"/>
          </a:xfrm>
          <a:prstGeom prst="rect">
            <a:avLst/>
          </a:prstGeom>
        </p:spPr>
      </p:pic>
      <p:sp>
        <p:nvSpPr>
          <p:cNvPr id="20" name="CuadroTexto 19">
            <a:extLst>
              <a:ext uri="{FF2B5EF4-FFF2-40B4-BE49-F238E27FC236}">
                <a16:creationId xmlns:a16="http://schemas.microsoft.com/office/drawing/2014/main" id="{2C17199F-C990-8772-6ADD-9D37D385EA4F}"/>
              </a:ext>
            </a:extLst>
          </p:cNvPr>
          <p:cNvSpPr txBox="1"/>
          <p:nvPr/>
        </p:nvSpPr>
        <p:spPr>
          <a:xfrm>
            <a:off x="8028581" y="3560533"/>
            <a:ext cx="4058316" cy="1569660"/>
          </a:xfrm>
          <a:prstGeom prst="rect">
            <a:avLst/>
          </a:prstGeom>
          <a:noFill/>
        </p:spPr>
        <p:txBody>
          <a:bodyPr wrap="square" rtlCol="0">
            <a:spAutoFit/>
          </a:bodyPr>
          <a:lstStyle/>
          <a:p>
            <a:pPr marL="285750" indent="-285750">
              <a:buFont typeface="Courier New" panose="02070309020205020404" pitchFamily="49" charset="0"/>
              <a:buChar char="o"/>
            </a:pPr>
            <a:r>
              <a:rPr lang="es-ES_tradnl" sz="1600" dirty="0" err="1"/>
              <a:t>Observations</a:t>
            </a:r>
            <a:r>
              <a:rPr lang="es-ES_tradnl" sz="1600" dirty="0"/>
              <a:t> </a:t>
            </a:r>
            <a:r>
              <a:rPr lang="es-ES_tradnl" sz="1600" dirty="0" err="1"/>
              <a:t>follow</a:t>
            </a:r>
            <a:r>
              <a:rPr lang="es-ES_tradnl" sz="1600" dirty="0"/>
              <a:t> up</a:t>
            </a:r>
          </a:p>
          <a:p>
            <a:pPr marL="285750" indent="-285750">
              <a:buFont typeface="Courier New" panose="02070309020205020404" pitchFamily="49" charset="0"/>
              <a:buChar char="o"/>
            </a:pPr>
            <a:r>
              <a:rPr lang="es-ES_tradnl" sz="1600" dirty="0" err="1"/>
              <a:t>Interaction</a:t>
            </a:r>
            <a:r>
              <a:rPr lang="es-ES_tradnl" sz="1600" dirty="0"/>
              <a:t> </a:t>
            </a:r>
            <a:r>
              <a:rPr lang="es-ES_tradnl" sz="1600" dirty="0" err="1"/>
              <a:t>channel</a:t>
            </a:r>
            <a:r>
              <a:rPr lang="es-ES_tradnl" sz="1600" dirty="0"/>
              <a:t> </a:t>
            </a:r>
            <a:r>
              <a:rPr lang="es-ES_tradnl" sz="1600" dirty="0" err="1"/>
              <a:t>during</a:t>
            </a:r>
            <a:r>
              <a:rPr lang="es-ES_tradnl" sz="1600" dirty="0"/>
              <a:t> </a:t>
            </a:r>
            <a:r>
              <a:rPr lang="es-ES_tradnl" sz="1600" dirty="0" err="1"/>
              <a:t>observing</a:t>
            </a:r>
            <a:r>
              <a:rPr lang="es-ES_tradnl" sz="1600" dirty="0"/>
              <a:t> run</a:t>
            </a:r>
          </a:p>
          <a:p>
            <a:pPr marL="285750" indent="-285750">
              <a:buFont typeface="Courier New" panose="02070309020205020404" pitchFamily="49" charset="0"/>
              <a:buChar char="o"/>
            </a:pPr>
            <a:r>
              <a:rPr lang="es-ES_tradnl" sz="1600" dirty="0"/>
              <a:t>Access </a:t>
            </a:r>
            <a:r>
              <a:rPr lang="es-ES_tradnl" sz="1600" dirty="0" err="1"/>
              <a:t>to</a:t>
            </a:r>
            <a:r>
              <a:rPr lang="es-ES_tradnl" sz="1600" dirty="0"/>
              <a:t> Archive</a:t>
            </a:r>
          </a:p>
          <a:p>
            <a:pPr marL="285750" indent="-285750">
              <a:buFont typeface="Courier New" panose="02070309020205020404" pitchFamily="49" charset="0"/>
              <a:buChar char="o"/>
            </a:pPr>
            <a:r>
              <a:rPr lang="es-ES_tradnl" sz="1600" dirty="0" err="1"/>
              <a:t>Simulation</a:t>
            </a:r>
            <a:r>
              <a:rPr lang="es-ES_tradnl" sz="1600" dirty="0"/>
              <a:t>, </a:t>
            </a:r>
            <a:r>
              <a:rPr lang="es-ES_tradnl" sz="1600" dirty="0" err="1"/>
              <a:t>reduction</a:t>
            </a:r>
            <a:r>
              <a:rPr lang="es-ES_tradnl" sz="1600" dirty="0"/>
              <a:t> and </a:t>
            </a:r>
            <a:r>
              <a:rPr lang="es-ES_tradnl" sz="1600" dirty="0" err="1"/>
              <a:t>analysis</a:t>
            </a:r>
            <a:r>
              <a:rPr lang="es-ES_tradnl" sz="1600" dirty="0"/>
              <a:t> </a:t>
            </a:r>
            <a:r>
              <a:rPr lang="es-ES_tradnl" sz="1600" dirty="0" err="1"/>
              <a:t>tools</a:t>
            </a:r>
            <a:r>
              <a:rPr lang="es-ES_tradnl" sz="1600" dirty="0"/>
              <a:t>, notebooks</a:t>
            </a:r>
          </a:p>
          <a:p>
            <a:pPr marL="285750" indent="-285750">
              <a:buFont typeface="Courier New" panose="02070309020205020404" pitchFamily="49" charset="0"/>
              <a:buChar char="o"/>
            </a:pPr>
            <a:r>
              <a:rPr lang="es-ES_tradnl" sz="1600" dirty="0" err="1"/>
              <a:t>Support</a:t>
            </a:r>
            <a:r>
              <a:rPr lang="es-ES_tradnl" sz="1600" dirty="0"/>
              <a:t> centre</a:t>
            </a:r>
          </a:p>
        </p:txBody>
      </p:sp>
      <p:pic>
        <p:nvPicPr>
          <p:cNvPr id="21" name="Imagen 20" descr="Interfaz de usuario gráfica, Icono&#10;&#10;Descripción generada automáticamente">
            <a:extLst>
              <a:ext uri="{FF2B5EF4-FFF2-40B4-BE49-F238E27FC236}">
                <a16:creationId xmlns:a16="http://schemas.microsoft.com/office/drawing/2014/main" id="{2D2A55EB-324B-A5A0-BB1F-0A37620347A9}"/>
              </a:ext>
            </a:extLst>
          </p:cNvPr>
          <p:cNvPicPr>
            <a:picLocks noChangeAspect="1"/>
          </p:cNvPicPr>
          <p:nvPr/>
        </p:nvPicPr>
        <p:blipFill>
          <a:blip r:embed="rId7"/>
          <a:stretch>
            <a:fillRect/>
          </a:stretch>
        </p:blipFill>
        <p:spPr>
          <a:xfrm>
            <a:off x="9471625" y="1567224"/>
            <a:ext cx="1565151" cy="1565151"/>
          </a:xfrm>
          <a:prstGeom prst="rect">
            <a:avLst/>
          </a:prstGeom>
        </p:spPr>
      </p:pic>
    </p:spTree>
    <p:extLst>
      <p:ext uri="{BB962C8B-B14F-4D97-AF65-F5344CB8AC3E}">
        <p14:creationId xmlns:p14="http://schemas.microsoft.com/office/powerpoint/2010/main" val="3230620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shot 2024-05-21 at 18.38.31.png" descr="Screenshot 2024-05-21 at 18.38.31.png">
            <a:extLst>
              <a:ext uri="{FF2B5EF4-FFF2-40B4-BE49-F238E27FC236}">
                <a16:creationId xmlns:a16="http://schemas.microsoft.com/office/drawing/2014/main" id="{47102AA4-6F39-87AA-B4FD-CC589D722FA6}"/>
              </a:ext>
            </a:extLst>
          </p:cNvPr>
          <p:cNvPicPr>
            <a:picLocks noChangeAspect="1"/>
          </p:cNvPicPr>
          <p:nvPr/>
        </p:nvPicPr>
        <p:blipFill>
          <a:blip r:embed="rId2"/>
          <a:srcRect r="1055"/>
          <a:stretch>
            <a:fillRect/>
          </a:stretch>
        </p:blipFill>
        <p:spPr>
          <a:xfrm>
            <a:off x="4953000" y="1666125"/>
            <a:ext cx="6534978" cy="3141774"/>
          </a:xfrm>
          <a:prstGeom prst="rect">
            <a:avLst/>
          </a:prstGeom>
          <a:ln w="12700">
            <a:miter lim="400000"/>
          </a:ln>
        </p:spPr>
      </p:pic>
      <p:sp>
        <p:nvSpPr>
          <p:cNvPr id="7" name="Marcador de pie de página 1">
            <a:extLst>
              <a:ext uri="{FF2B5EF4-FFF2-40B4-BE49-F238E27FC236}">
                <a16:creationId xmlns:a16="http://schemas.microsoft.com/office/drawing/2014/main" id="{AD47C329-574A-A30B-07C6-D13CC72519D9}"/>
              </a:ext>
            </a:extLst>
          </p:cNvPr>
          <p:cNvSpPr txBox="1">
            <a:spLocks/>
          </p:cNvSpPr>
          <p:nvPr/>
        </p:nvSpPr>
        <p:spPr>
          <a:xfrm>
            <a:off x="3833090" y="6356350"/>
            <a:ext cx="5112502" cy="365125"/>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Archives and Data Management Systems (CNR Bologna, 2025 Feb 26-28)</a:t>
            </a:r>
          </a:p>
        </p:txBody>
      </p:sp>
      <p:sp>
        <p:nvSpPr>
          <p:cNvPr id="8" name="Marcador de número de diapositiva 2">
            <a:extLst>
              <a:ext uri="{FF2B5EF4-FFF2-40B4-BE49-F238E27FC236}">
                <a16:creationId xmlns:a16="http://schemas.microsoft.com/office/drawing/2014/main" id="{76D1E5F1-9D22-A7D7-ECAF-8E84CBB6D3CE}"/>
              </a:ext>
            </a:extLst>
          </p:cNvPr>
          <p:cNvSpPr txBox="1">
            <a:spLocks/>
          </p:cNvSpPr>
          <p:nvPr/>
        </p:nvSpPr>
        <p:spPr>
          <a:xfrm>
            <a:off x="9197196" y="6356350"/>
            <a:ext cx="2743200" cy="365125"/>
          </a:xfrm>
          <a:prstGeom prst="rect">
            <a:avLst/>
          </a:prstGeom>
        </p:spPr>
        <p:txBody>
          <a:bodyPr vert="horz" lIns="91440" tIns="45720" rIns="91440" bIns="45720" rtlCol="0" anchor="ctr"/>
          <a:lstStyle>
            <a:defPPr>
              <a:defRPr lang="en-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DFCFCA-9F12-0D4D-80B5-DD692D51A188}" type="slidenum">
              <a:rPr lang="en-GB" smtClean="0"/>
              <a:pPr/>
              <a:t>14</a:t>
            </a:fld>
            <a:endParaRPr lang="en-GB" dirty="0"/>
          </a:p>
        </p:txBody>
      </p:sp>
      <p:sp>
        <p:nvSpPr>
          <p:cNvPr id="9" name="AtLAST’s data rates will be enormous. It will need rapid and efficient data transfer capabilities, which is essential for the kind of operations model we are considering. Improved infrastructure is being developed rapidly on the Chajnantor plateau.">
            <a:extLst>
              <a:ext uri="{FF2B5EF4-FFF2-40B4-BE49-F238E27FC236}">
                <a16:creationId xmlns:a16="http://schemas.microsoft.com/office/drawing/2014/main" id="{67A3DDC2-D8F1-78BB-E2AA-E9CEFFD334CC}"/>
              </a:ext>
            </a:extLst>
          </p:cNvPr>
          <p:cNvSpPr txBox="1"/>
          <p:nvPr/>
        </p:nvSpPr>
        <p:spPr>
          <a:xfrm>
            <a:off x="445497" y="1118223"/>
            <a:ext cx="10124532"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600">
                <a:solidFill>
                  <a:srgbClr val="000000"/>
                </a:solidFill>
              </a:defRPr>
            </a:lvl1pPr>
          </a:lstStyle>
          <a:p>
            <a:r>
              <a:rPr lang="es-ES" sz="1600" dirty="0" err="1"/>
              <a:t>Improved</a:t>
            </a:r>
            <a:r>
              <a:rPr lang="es-ES" sz="1600" dirty="0"/>
              <a:t> </a:t>
            </a:r>
            <a:r>
              <a:rPr lang="es-ES" sz="1600" dirty="0" err="1"/>
              <a:t>infrastructure</a:t>
            </a:r>
            <a:r>
              <a:rPr lang="es-ES" sz="1600" dirty="0"/>
              <a:t> </a:t>
            </a:r>
            <a:r>
              <a:rPr lang="es-ES" sz="1600" dirty="0" err="1"/>
              <a:t>is</a:t>
            </a:r>
            <a:r>
              <a:rPr lang="es-ES" sz="1600" dirty="0"/>
              <a:t> </a:t>
            </a:r>
            <a:r>
              <a:rPr lang="es-ES" sz="1600" dirty="0" err="1"/>
              <a:t>being</a:t>
            </a:r>
            <a:r>
              <a:rPr lang="es-ES" sz="1600" dirty="0"/>
              <a:t> </a:t>
            </a:r>
            <a:r>
              <a:rPr lang="es-ES" sz="1600" dirty="0" err="1"/>
              <a:t>developed</a:t>
            </a:r>
            <a:r>
              <a:rPr lang="es-ES" sz="1600" dirty="0"/>
              <a:t> </a:t>
            </a:r>
            <a:r>
              <a:rPr lang="es-ES" sz="1600" dirty="0" err="1"/>
              <a:t>rapidly</a:t>
            </a:r>
            <a:r>
              <a:rPr lang="es-ES" sz="1600" dirty="0"/>
              <a:t> </a:t>
            </a:r>
            <a:r>
              <a:rPr lang="es-ES" sz="1600" dirty="0" err="1"/>
              <a:t>on</a:t>
            </a:r>
            <a:r>
              <a:rPr lang="es-ES" sz="1600" dirty="0"/>
              <a:t> </a:t>
            </a:r>
            <a:r>
              <a:rPr lang="es-ES" sz="1600" dirty="0" err="1"/>
              <a:t>the</a:t>
            </a:r>
            <a:r>
              <a:rPr lang="es-ES" sz="1600" dirty="0"/>
              <a:t> </a:t>
            </a:r>
            <a:r>
              <a:rPr lang="es-ES" sz="1600" dirty="0" err="1"/>
              <a:t>Chajnantor</a:t>
            </a:r>
            <a:r>
              <a:rPr lang="es-ES" sz="1600" dirty="0"/>
              <a:t> </a:t>
            </a:r>
            <a:r>
              <a:rPr lang="es-ES" sz="1600" dirty="0" err="1"/>
              <a:t>plaeau</a:t>
            </a:r>
            <a:r>
              <a:rPr lang="es-ES" sz="1600" dirty="0"/>
              <a:t>. AtLAST </a:t>
            </a:r>
            <a:r>
              <a:rPr sz="1600" dirty="0"/>
              <a:t>will need rapid and efficient data transfer capabilities, which is essential for the kind of operations model we are considering. </a:t>
            </a:r>
          </a:p>
        </p:txBody>
      </p:sp>
      <p:sp>
        <p:nvSpPr>
          <p:cNvPr id="12" name="Título 1">
            <a:extLst>
              <a:ext uri="{FF2B5EF4-FFF2-40B4-BE49-F238E27FC236}">
                <a16:creationId xmlns:a16="http://schemas.microsoft.com/office/drawing/2014/main" id="{2419040D-C155-F4C2-0CE0-A842B7ADC567}"/>
              </a:ext>
            </a:extLst>
          </p:cNvPr>
          <p:cNvSpPr txBox="1">
            <a:spLocks/>
          </p:cNvSpPr>
          <p:nvPr/>
        </p:nvSpPr>
        <p:spPr>
          <a:xfrm>
            <a:off x="838200" y="365126"/>
            <a:ext cx="10515600" cy="61691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dirty="0" err="1"/>
              <a:t>Existing</a:t>
            </a:r>
            <a:r>
              <a:rPr lang="es-ES_tradnl" dirty="0"/>
              <a:t> </a:t>
            </a:r>
            <a:r>
              <a:rPr lang="es-ES_tradnl" dirty="0" err="1"/>
              <a:t>infrastructures</a:t>
            </a:r>
            <a:endParaRPr lang="es-ES_tradnl" dirty="0"/>
          </a:p>
        </p:txBody>
      </p:sp>
      <p:sp>
        <p:nvSpPr>
          <p:cNvPr id="2" name="REUNA (National research and education network in Chile) in talks with ESO and ALMA to improve connectivity to Chajnantor plateau…">
            <a:extLst>
              <a:ext uri="{FF2B5EF4-FFF2-40B4-BE49-F238E27FC236}">
                <a16:creationId xmlns:a16="http://schemas.microsoft.com/office/drawing/2014/main" id="{07465E78-2A97-95C6-49E5-A30B00F70D8E}"/>
              </a:ext>
            </a:extLst>
          </p:cNvPr>
          <p:cNvSpPr txBox="1"/>
          <p:nvPr/>
        </p:nvSpPr>
        <p:spPr>
          <a:xfrm>
            <a:off x="231901" y="1954609"/>
            <a:ext cx="4652695"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285750" indent="-285750" algn="l">
              <a:buSzPct val="123000"/>
              <a:buFont typeface="Courier New" panose="02070309020205020404" pitchFamily="49" charset="0"/>
              <a:buChar char="o"/>
              <a:defRPr sz="3400">
                <a:solidFill>
                  <a:srgbClr val="000000"/>
                </a:solidFill>
              </a:defRPr>
            </a:pPr>
            <a:r>
              <a:rPr sz="1600" b="1" dirty="0"/>
              <a:t>REUNA</a:t>
            </a:r>
            <a:r>
              <a:rPr sz="1600" dirty="0"/>
              <a:t> (National research and education network in Chile) </a:t>
            </a:r>
            <a:r>
              <a:rPr lang="es-ES" sz="1600" dirty="0" err="1"/>
              <a:t>coordinated</a:t>
            </a:r>
            <a:r>
              <a:rPr lang="es-ES" sz="1600" dirty="0"/>
              <a:t> </a:t>
            </a:r>
            <a:r>
              <a:rPr sz="1600" dirty="0"/>
              <a:t>with ESO and ALMA to improve connectivity to </a:t>
            </a:r>
            <a:r>
              <a:rPr sz="1600" dirty="0" err="1"/>
              <a:t>Chajnantor</a:t>
            </a:r>
            <a:r>
              <a:rPr sz="1600" dirty="0"/>
              <a:t> plateau </a:t>
            </a:r>
            <a:endParaRPr lang="es-ES" sz="1600" dirty="0"/>
          </a:p>
          <a:p>
            <a:pPr marL="742950" lvl="1" indent="-285750">
              <a:buSzPct val="123000"/>
              <a:buFont typeface="Courier New" panose="02070309020205020404" pitchFamily="49" charset="0"/>
              <a:buChar char="o"/>
              <a:defRPr sz="3400">
                <a:solidFill>
                  <a:srgbClr val="000000"/>
                </a:solidFill>
              </a:defRPr>
            </a:pPr>
            <a:r>
              <a:rPr lang="es-ES" sz="1600" dirty="0"/>
              <a:t>Individual </a:t>
            </a:r>
            <a:r>
              <a:rPr lang="es-ES" sz="1600" dirty="0" err="1"/>
              <a:t>observatories</a:t>
            </a:r>
            <a:r>
              <a:rPr lang="es-ES" sz="1600" dirty="0"/>
              <a:t> </a:t>
            </a:r>
            <a:r>
              <a:rPr lang="es-ES" sz="1600" dirty="0" err="1"/>
              <a:t>to</a:t>
            </a:r>
            <a:r>
              <a:rPr lang="es-ES" sz="1600" dirty="0"/>
              <a:t> be </a:t>
            </a:r>
            <a:r>
              <a:rPr lang="es-ES" sz="1600" dirty="0" err="1"/>
              <a:t>responsible</a:t>
            </a:r>
            <a:r>
              <a:rPr lang="es-ES" sz="1600" dirty="0"/>
              <a:t> </a:t>
            </a:r>
            <a:r>
              <a:rPr lang="es-ES" sz="1600" dirty="0" err="1"/>
              <a:t>for</a:t>
            </a:r>
            <a:r>
              <a:rPr lang="es-ES" sz="1600" dirty="0"/>
              <a:t> </a:t>
            </a:r>
            <a:r>
              <a:rPr lang="es-ES" sz="1600" dirty="0" err="1"/>
              <a:t>the</a:t>
            </a:r>
            <a:r>
              <a:rPr lang="es-ES" sz="1600" dirty="0"/>
              <a:t> </a:t>
            </a:r>
            <a:r>
              <a:rPr lang="es-ES" sz="1600" dirty="0" err="1"/>
              <a:t>last</a:t>
            </a:r>
            <a:r>
              <a:rPr lang="es-ES" sz="1600" dirty="0"/>
              <a:t> </a:t>
            </a:r>
            <a:r>
              <a:rPr lang="es-ES" sz="1600" dirty="0" err="1"/>
              <a:t>part</a:t>
            </a:r>
            <a:r>
              <a:rPr lang="es-ES" sz="1600" dirty="0"/>
              <a:t> </a:t>
            </a:r>
            <a:r>
              <a:rPr lang="es-ES" sz="1600" dirty="0" err="1"/>
              <a:t>of</a:t>
            </a:r>
            <a:r>
              <a:rPr lang="es-ES" sz="1600" dirty="0"/>
              <a:t> </a:t>
            </a:r>
            <a:r>
              <a:rPr lang="es-ES" sz="1600" dirty="0" err="1"/>
              <a:t>the</a:t>
            </a:r>
            <a:r>
              <a:rPr lang="es-ES" sz="1600" dirty="0"/>
              <a:t> </a:t>
            </a:r>
            <a:r>
              <a:rPr lang="es-ES" sz="1600" dirty="0" err="1"/>
              <a:t>connection</a:t>
            </a:r>
            <a:r>
              <a:rPr lang="es-ES" sz="1600" dirty="0"/>
              <a:t> </a:t>
            </a:r>
            <a:r>
              <a:rPr lang="es-ES" sz="1600" dirty="0" err="1"/>
              <a:t>to</a:t>
            </a:r>
            <a:r>
              <a:rPr lang="es-ES" sz="1600" dirty="0"/>
              <a:t> </a:t>
            </a:r>
            <a:r>
              <a:rPr lang="es-ES" sz="1600" dirty="0" err="1"/>
              <a:t>the</a:t>
            </a:r>
            <a:r>
              <a:rPr lang="es-ES" sz="1600" dirty="0"/>
              <a:t> </a:t>
            </a:r>
            <a:r>
              <a:rPr lang="es-ES" sz="1600" dirty="0" err="1"/>
              <a:t>main</a:t>
            </a:r>
            <a:r>
              <a:rPr lang="es-ES" sz="1600" dirty="0"/>
              <a:t> </a:t>
            </a:r>
            <a:r>
              <a:rPr lang="es-ES" sz="1600" dirty="0" err="1"/>
              <a:t>system</a:t>
            </a:r>
            <a:r>
              <a:rPr lang="es-ES" sz="1600" dirty="0"/>
              <a:t>.</a:t>
            </a:r>
          </a:p>
          <a:p>
            <a:pPr marL="742950" lvl="1" indent="-285750">
              <a:buSzPct val="123000"/>
              <a:buFont typeface="Courier New" panose="02070309020205020404" pitchFamily="49" charset="0"/>
              <a:buChar char="o"/>
              <a:defRPr sz="3400">
                <a:solidFill>
                  <a:srgbClr val="000000"/>
                </a:solidFill>
              </a:defRPr>
            </a:pPr>
            <a:r>
              <a:rPr lang="es-ES" sz="1600" dirty="0" err="1"/>
              <a:t>Connection</a:t>
            </a:r>
            <a:r>
              <a:rPr lang="es-ES" sz="1600" dirty="0"/>
              <a:t> </a:t>
            </a:r>
            <a:r>
              <a:rPr lang="es-ES" sz="1600" dirty="0" err="1"/>
              <a:t>to</a:t>
            </a:r>
            <a:r>
              <a:rPr lang="es-ES" sz="1600" dirty="0"/>
              <a:t> Cerro Toco / SO complete</a:t>
            </a:r>
          </a:p>
          <a:p>
            <a:pPr algn="l">
              <a:buSzPct val="123000"/>
              <a:defRPr sz="3400">
                <a:solidFill>
                  <a:srgbClr val="000000"/>
                </a:solidFill>
              </a:defRPr>
            </a:pPr>
            <a:endParaRPr lang="es-ES" sz="1600" dirty="0"/>
          </a:p>
          <a:p>
            <a:pPr marL="285750" indent="-285750">
              <a:buSzPct val="123000"/>
              <a:buFont typeface="Courier New" panose="02070309020205020404" pitchFamily="49" charset="0"/>
              <a:buChar char="o"/>
              <a:defRPr sz="3400">
                <a:solidFill>
                  <a:srgbClr val="000000"/>
                </a:solidFill>
              </a:defRPr>
            </a:pPr>
            <a:r>
              <a:rPr lang="es-ES" sz="1600" dirty="0" err="1"/>
              <a:t>Current</a:t>
            </a:r>
            <a:r>
              <a:rPr lang="es-ES" sz="1600" dirty="0"/>
              <a:t> target </a:t>
            </a:r>
            <a:r>
              <a:rPr lang="es-ES" sz="1600" dirty="0" err="1"/>
              <a:t>for</a:t>
            </a:r>
            <a:r>
              <a:rPr lang="es-ES" sz="1600" dirty="0"/>
              <a:t> </a:t>
            </a:r>
            <a:r>
              <a:rPr lang="es-ES" sz="1600" dirty="0" err="1"/>
              <a:t>overall</a:t>
            </a:r>
            <a:r>
              <a:rPr lang="es-ES" sz="1600" dirty="0"/>
              <a:t> </a:t>
            </a:r>
            <a:r>
              <a:rPr lang="es-ES" sz="1600" b="1" dirty="0"/>
              <a:t>100 Gbps </a:t>
            </a:r>
            <a:r>
              <a:rPr lang="es-ES" sz="1600" dirty="0" err="1"/>
              <a:t>capacity</a:t>
            </a:r>
            <a:r>
              <a:rPr lang="es-ES" sz="1600" dirty="0"/>
              <a:t> </a:t>
            </a:r>
          </a:p>
        </p:txBody>
      </p:sp>
      <p:sp>
        <p:nvSpPr>
          <p:cNvPr id="4" name="CuadroTexto 3">
            <a:extLst>
              <a:ext uri="{FF2B5EF4-FFF2-40B4-BE49-F238E27FC236}">
                <a16:creationId xmlns:a16="http://schemas.microsoft.com/office/drawing/2014/main" id="{D771B9C1-0387-6775-D116-9745ECC589E7}"/>
              </a:ext>
            </a:extLst>
          </p:cNvPr>
          <p:cNvSpPr txBox="1"/>
          <p:nvPr/>
        </p:nvSpPr>
        <p:spPr>
          <a:xfrm>
            <a:off x="4180201" y="5014287"/>
            <a:ext cx="7760195" cy="1077218"/>
          </a:xfrm>
          <a:prstGeom prst="rect">
            <a:avLst/>
          </a:prstGeom>
          <a:noFill/>
        </p:spPr>
        <p:txBody>
          <a:bodyPr wrap="square">
            <a:spAutoFit/>
          </a:bodyPr>
          <a:lstStyle/>
          <a:p>
            <a:pPr marL="285750" indent="-285750" algn="l">
              <a:buSzPct val="123000"/>
              <a:buFont typeface="Courier New" panose="02070309020205020404" pitchFamily="49" charset="0"/>
              <a:buChar char="o"/>
              <a:defRPr sz="3400">
                <a:solidFill>
                  <a:srgbClr val="000000"/>
                </a:solidFill>
              </a:defRPr>
            </a:pPr>
            <a:r>
              <a:rPr lang="es-ES" sz="1600" dirty="0" err="1"/>
              <a:t>Very</a:t>
            </a:r>
            <a:r>
              <a:rPr lang="es-ES" sz="1600" dirty="0"/>
              <a:t> </a:t>
            </a:r>
            <a:r>
              <a:rPr lang="es-ES" sz="1600" dirty="0" err="1"/>
              <a:t>large</a:t>
            </a:r>
            <a:r>
              <a:rPr lang="es-ES" sz="1600" dirty="0"/>
              <a:t> data </a:t>
            </a:r>
            <a:r>
              <a:rPr lang="es-ES" sz="1600" dirty="0" err="1"/>
              <a:t>volumes</a:t>
            </a:r>
            <a:r>
              <a:rPr lang="es-ES" sz="1600" dirty="0"/>
              <a:t> are a </a:t>
            </a:r>
            <a:r>
              <a:rPr lang="es-ES" sz="1600" dirty="0" err="1"/>
              <a:t>common</a:t>
            </a:r>
            <a:r>
              <a:rPr lang="es-ES" sz="1600" dirty="0"/>
              <a:t> </a:t>
            </a:r>
            <a:r>
              <a:rPr lang="es-ES" sz="1600" dirty="0" err="1"/>
              <a:t>features</a:t>
            </a:r>
            <a:r>
              <a:rPr lang="es-ES" sz="1600" dirty="0"/>
              <a:t> </a:t>
            </a:r>
            <a:r>
              <a:rPr lang="es-ES" sz="1600" dirty="0" err="1"/>
              <a:t>of</a:t>
            </a:r>
            <a:r>
              <a:rPr lang="es-ES" sz="1600" dirty="0"/>
              <a:t> </a:t>
            </a:r>
            <a:r>
              <a:rPr lang="es-ES" sz="1600" dirty="0" err="1"/>
              <a:t>most</a:t>
            </a:r>
            <a:r>
              <a:rPr lang="es-ES" sz="1600" dirty="0"/>
              <a:t> new </a:t>
            </a:r>
            <a:r>
              <a:rPr lang="es-ES" sz="1600" dirty="0" err="1"/>
              <a:t>facilities</a:t>
            </a:r>
            <a:r>
              <a:rPr lang="es-ES" sz="1600" dirty="0"/>
              <a:t>; new </a:t>
            </a:r>
            <a:r>
              <a:rPr lang="es-ES" sz="1600" dirty="0" err="1"/>
              <a:t>solutions</a:t>
            </a:r>
            <a:r>
              <a:rPr lang="es-ES" sz="1600" dirty="0"/>
              <a:t> </a:t>
            </a:r>
            <a:r>
              <a:rPr lang="es-ES" sz="1600" dirty="0" err="1"/>
              <a:t>need</a:t>
            </a:r>
            <a:r>
              <a:rPr lang="es-ES" sz="1600" dirty="0"/>
              <a:t> </a:t>
            </a:r>
            <a:r>
              <a:rPr lang="es-ES" sz="1600" dirty="0" err="1"/>
              <a:t>to</a:t>
            </a:r>
            <a:r>
              <a:rPr lang="es-ES" sz="1600" dirty="0"/>
              <a:t> be </a:t>
            </a:r>
            <a:r>
              <a:rPr lang="es-ES" sz="1600" dirty="0" err="1"/>
              <a:t>developed</a:t>
            </a:r>
            <a:r>
              <a:rPr lang="es-ES" sz="1600" dirty="0"/>
              <a:t> </a:t>
            </a:r>
            <a:r>
              <a:rPr lang="es-ES" sz="1600" dirty="0" err="1"/>
              <a:t>for</a:t>
            </a:r>
            <a:r>
              <a:rPr lang="es-ES" sz="1600" dirty="0"/>
              <a:t> </a:t>
            </a:r>
            <a:r>
              <a:rPr lang="es-ES" sz="1600" dirty="0" err="1"/>
              <a:t>long</a:t>
            </a:r>
            <a:r>
              <a:rPr lang="es-ES" sz="1600" dirty="0"/>
              <a:t> </a:t>
            </a:r>
            <a:r>
              <a:rPr lang="es-ES" sz="1600" dirty="0" err="1"/>
              <a:t>term</a:t>
            </a:r>
            <a:r>
              <a:rPr lang="es-ES" sz="1600" dirty="0"/>
              <a:t> </a:t>
            </a:r>
            <a:r>
              <a:rPr lang="es-ES" sz="1600" dirty="0" err="1"/>
              <a:t>storage</a:t>
            </a:r>
            <a:r>
              <a:rPr lang="es-ES" sz="1600" dirty="0"/>
              <a:t>, </a:t>
            </a:r>
            <a:r>
              <a:rPr lang="es-ES" sz="1600" dirty="0" err="1"/>
              <a:t>access</a:t>
            </a:r>
            <a:r>
              <a:rPr lang="es-ES" sz="1600" dirty="0"/>
              <a:t>, </a:t>
            </a:r>
            <a:r>
              <a:rPr lang="es-ES" sz="1600" dirty="0" err="1"/>
              <a:t>availability</a:t>
            </a:r>
            <a:r>
              <a:rPr lang="es-ES" sz="1600" dirty="0"/>
              <a:t>. </a:t>
            </a:r>
          </a:p>
          <a:p>
            <a:pPr marL="285750" indent="-285750" algn="l">
              <a:buSzPct val="123000"/>
              <a:buFont typeface="Courier New" panose="02070309020205020404" pitchFamily="49" charset="0"/>
              <a:buChar char="o"/>
              <a:defRPr sz="3400">
                <a:solidFill>
                  <a:srgbClr val="000000"/>
                </a:solidFill>
              </a:defRPr>
            </a:pPr>
            <a:r>
              <a:rPr lang="es-ES" sz="1600" dirty="0" err="1"/>
              <a:t>On</a:t>
            </a:r>
            <a:r>
              <a:rPr lang="es-ES" sz="1600" dirty="0"/>
              <a:t>-site data </a:t>
            </a:r>
            <a:r>
              <a:rPr lang="es-ES" sz="1600" dirty="0" err="1"/>
              <a:t>reduction</a:t>
            </a:r>
            <a:r>
              <a:rPr lang="es-ES" sz="1600" dirty="0"/>
              <a:t> </a:t>
            </a:r>
            <a:r>
              <a:rPr lang="es-ES" sz="1600" dirty="0" err="1"/>
              <a:t>strategies</a:t>
            </a:r>
            <a:r>
              <a:rPr lang="es-ES" sz="1600" dirty="0"/>
              <a:t>? </a:t>
            </a:r>
          </a:p>
          <a:p>
            <a:pPr marL="285750" indent="-285750" algn="l">
              <a:buSzPct val="123000"/>
              <a:buFont typeface="Courier New" panose="02070309020205020404" pitchFamily="49" charset="0"/>
              <a:buChar char="o"/>
              <a:defRPr sz="3400">
                <a:solidFill>
                  <a:srgbClr val="000000"/>
                </a:solidFill>
              </a:defRPr>
            </a:pPr>
            <a:r>
              <a:rPr lang="es-ES" sz="1600" dirty="0" err="1"/>
              <a:t>Synergies</a:t>
            </a:r>
            <a:r>
              <a:rPr lang="es-ES" sz="1600" dirty="0"/>
              <a:t> </a:t>
            </a:r>
            <a:r>
              <a:rPr lang="es-ES" sz="1600" dirty="0" err="1"/>
              <a:t>advantageous</a:t>
            </a:r>
            <a:r>
              <a:rPr lang="es-ES" sz="1600" dirty="0"/>
              <a:t> </a:t>
            </a:r>
            <a:r>
              <a:rPr lang="es-ES" sz="1600" dirty="0" err="1"/>
              <a:t>for</a:t>
            </a:r>
            <a:r>
              <a:rPr lang="es-ES" sz="1600" dirty="0"/>
              <a:t> </a:t>
            </a:r>
            <a:r>
              <a:rPr lang="es-ES" sz="1600" dirty="0" err="1"/>
              <a:t>joint</a:t>
            </a:r>
            <a:r>
              <a:rPr lang="es-ES" sz="1600" dirty="0"/>
              <a:t> </a:t>
            </a:r>
            <a:r>
              <a:rPr lang="es-ES" sz="1600" dirty="0" err="1"/>
              <a:t>science</a:t>
            </a:r>
            <a:r>
              <a:rPr lang="es-ES" sz="1600" dirty="0"/>
              <a:t> </a:t>
            </a:r>
            <a:r>
              <a:rPr lang="es-ES" sz="1600" dirty="0" err="1"/>
              <a:t>analysis</a:t>
            </a:r>
            <a:endParaRPr lang="es-ES" sz="1600" dirty="0"/>
          </a:p>
        </p:txBody>
      </p:sp>
    </p:spTree>
    <p:extLst>
      <p:ext uri="{BB962C8B-B14F-4D97-AF65-F5344CB8AC3E}">
        <p14:creationId xmlns:p14="http://schemas.microsoft.com/office/powerpoint/2010/main" val="2822090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E9F5167-78C4-F805-D88B-05AE2030EFC8}"/>
              </a:ext>
            </a:extLst>
          </p:cNvPr>
          <p:cNvSpPr txBox="1">
            <a:spLocks/>
          </p:cNvSpPr>
          <p:nvPr/>
        </p:nvSpPr>
        <p:spPr>
          <a:xfrm>
            <a:off x="838200" y="365126"/>
            <a:ext cx="10515600" cy="61691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dirty="0" err="1"/>
              <a:t>Inspiring</a:t>
            </a:r>
            <a:r>
              <a:rPr lang="es-ES_tradnl" dirty="0"/>
              <a:t> </a:t>
            </a:r>
            <a:r>
              <a:rPr lang="es-ES_tradnl" dirty="0" err="1"/>
              <a:t>existing</a:t>
            </a:r>
            <a:r>
              <a:rPr lang="es-ES_tradnl" dirty="0"/>
              <a:t> </a:t>
            </a:r>
            <a:r>
              <a:rPr lang="es-ES_tradnl" dirty="0" err="1"/>
              <a:t>efforts</a:t>
            </a:r>
            <a:endParaRPr lang="es-ES_tradnl" dirty="0"/>
          </a:p>
        </p:txBody>
      </p:sp>
      <p:sp>
        <p:nvSpPr>
          <p:cNvPr id="7" name="Marcador de pie de página 1">
            <a:extLst>
              <a:ext uri="{FF2B5EF4-FFF2-40B4-BE49-F238E27FC236}">
                <a16:creationId xmlns:a16="http://schemas.microsoft.com/office/drawing/2014/main" id="{DD433353-3659-22B2-09A6-DCE8AB08DDBF}"/>
              </a:ext>
            </a:extLst>
          </p:cNvPr>
          <p:cNvSpPr txBox="1">
            <a:spLocks/>
          </p:cNvSpPr>
          <p:nvPr/>
        </p:nvSpPr>
        <p:spPr>
          <a:xfrm>
            <a:off x="3833090" y="6356350"/>
            <a:ext cx="5112502" cy="365125"/>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Archives and Data Management Systems (CNR Bologna, 2025 Feb 26-28)</a:t>
            </a:r>
          </a:p>
        </p:txBody>
      </p:sp>
      <p:sp>
        <p:nvSpPr>
          <p:cNvPr id="8" name="Marcador de número de diapositiva 2">
            <a:extLst>
              <a:ext uri="{FF2B5EF4-FFF2-40B4-BE49-F238E27FC236}">
                <a16:creationId xmlns:a16="http://schemas.microsoft.com/office/drawing/2014/main" id="{8B6FB009-FA48-4E08-4CB8-B0E4ED80143E}"/>
              </a:ext>
            </a:extLst>
          </p:cNvPr>
          <p:cNvSpPr txBox="1">
            <a:spLocks/>
          </p:cNvSpPr>
          <p:nvPr/>
        </p:nvSpPr>
        <p:spPr>
          <a:xfrm>
            <a:off x="9197196" y="6356350"/>
            <a:ext cx="2743200" cy="365125"/>
          </a:xfrm>
          <a:prstGeom prst="rect">
            <a:avLst/>
          </a:prstGeom>
        </p:spPr>
        <p:txBody>
          <a:bodyPr vert="horz" lIns="91440" tIns="45720" rIns="91440" bIns="45720" rtlCol="0" anchor="ctr"/>
          <a:lstStyle>
            <a:defPPr>
              <a:defRPr lang="en-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DFCFCA-9F12-0D4D-80B5-DD692D51A188}" type="slidenum">
              <a:rPr lang="en-GB" smtClean="0"/>
              <a:pPr/>
              <a:t>15</a:t>
            </a:fld>
            <a:endParaRPr lang="en-GB" dirty="0"/>
          </a:p>
        </p:txBody>
      </p:sp>
      <p:pic>
        <p:nvPicPr>
          <p:cNvPr id="9" name="Picture 8">
            <a:extLst>
              <a:ext uri="{FF2B5EF4-FFF2-40B4-BE49-F238E27FC236}">
                <a16:creationId xmlns:a16="http://schemas.microsoft.com/office/drawing/2014/main" id="{AAF3B080-C045-68A4-5231-7E23589A9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877" y="1605422"/>
            <a:ext cx="2867213" cy="2867213"/>
          </a:xfrm>
          <a:prstGeom prst="rect">
            <a:avLst/>
          </a:prstGeom>
          <a:noFill/>
          <a:extLst>
            <a:ext uri="{909E8E84-426E-40DD-AFC4-6F175D3DCCD1}">
              <a14:hiddenFill xmlns:a14="http://schemas.microsoft.com/office/drawing/2010/main">
                <a:solidFill>
                  <a:srgbClr val="FFFFFF"/>
                </a:solidFill>
              </a14:hiddenFill>
            </a:ext>
          </a:extLst>
        </p:spPr>
      </p:pic>
      <p:pic>
        <p:nvPicPr>
          <p:cNvPr id="10" name="Gráfico 9">
            <a:extLst>
              <a:ext uri="{FF2B5EF4-FFF2-40B4-BE49-F238E27FC236}">
                <a16:creationId xmlns:a16="http://schemas.microsoft.com/office/drawing/2014/main" id="{4032D142-0112-2DE4-0EF7-363FC29965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1174" y="1157641"/>
            <a:ext cx="2717800" cy="927100"/>
          </a:xfrm>
          <a:prstGeom prst="rect">
            <a:avLst/>
          </a:prstGeom>
        </p:spPr>
      </p:pic>
      <p:sp>
        <p:nvSpPr>
          <p:cNvPr id="11" name="CuadroTexto 10">
            <a:extLst>
              <a:ext uri="{FF2B5EF4-FFF2-40B4-BE49-F238E27FC236}">
                <a16:creationId xmlns:a16="http://schemas.microsoft.com/office/drawing/2014/main" id="{BD682330-D13F-21D6-4BD9-851F9D8A9D21}"/>
              </a:ext>
            </a:extLst>
          </p:cNvPr>
          <p:cNvSpPr txBox="1"/>
          <p:nvPr/>
        </p:nvSpPr>
        <p:spPr>
          <a:xfrm>
            <a:off x="315686" y="4625135"/>
            <a:ext cx="4626428" cy="830997"/>
          </a:xfrm>
          <a:prstGeom prst="rect">
            <a:avLst/>
          </a:prstGeom>
          <a:noFill/>
        </p:spPr>
        <p:txBody>
          <a:bodyPr wrap="square" rtlCol="0">
            <a:spAutoFit/>
          </a:bodyPr>
          <a:lstStyle/>
          <a:p>
            <a:r>
              <a:rPr lang="en-GB" sz="1600" dirty="0"/>
              <a:t>V. Navarro, S. Del Río, M. A. Diego, et al. (2024), ESA </a:t>
            </a:r>
            <a:r>
              <a:rPr lang="en-GB" sz="1600" dirty="0" err="1"/>
              <a:t>Datalabs</a:t>
            </a:r>
            <a:r>
              <a:rPr lang="en-GB" sz="1600" dirty="0"/>
              <a:t>: Digital Innovation in Space Science.</a:t>
            </a:r>
          </a:p>
          <a:p>
            <a:r>
              <a:rPr lang="es-ES" sz="1600" dirty="0">
                <a:effectLst/>
                <a:hlinkClick r:id="rId5"/>
              </a:rPr>
              <a:t>https://doi.org/10.1007/978-981-97-0041-7_1</a:t>
            </a:r>
            <a:endParaRPr lang="es-ES" sz="1600" dirty="0">
              <a:effectLst/>
            </a:endParaRPr>
          </a:p>
        </p:txBody>
      </p:sp>
      <p:sp>
        <p:nvSpPr>
          <p:cNvPr id="13" name="CuadroTexto 12">
            <a:extLst>
              <a:ext uri="{FF2B5EF4-FFF2-40B4-BE49-F238E27FC236}">
                <a16:creationId xmlns:a16="http://schemas.microsoft.com/office/drawing/2014/main" id="{539C0C57-1CC2-E8F7-41F1-0A746168FD84}"/>
              </a:ext>
            </a:extLst>
          </p:cNvPr>
          <p:cNvSpPr txBox="1"/>
          <p:nvPr/>
        </p:nvSpPr>
        <p:spPr>
          <a:xfrm>
            <a:off x="5388430" y="2407150"/>
            <a:ext cx="6114783" cy="3293209"/>
          </a:xfrm>
          <a:prstGeom prst="rect">
            <a:avLst/>
          </a:prstGeom>
          <a:noFill/>
        </p:spPr>
        <p:txBody>
          <a:bodyPr wrap="square">
            <a:spAutoFit/>
          </a:bodyPr>
          <a:lstStyle/>
          <a:p>
            <a:r>
              <a:rPr lang="en-GB" sz="1600" dirty="0"/>
              <a:t>Agile and Cognitive Cloud-edge Continuum management</a:t>
            </a:r>
          </a:p>
          <a:p>
            <a:endParaRPr lang="en-GB" sz="1600" dirty="0"/>
          </a:p>
          <a:p>
            <a:r>
              <a:rPr lang="en-GB" sz="1600" dirty="0"/>
              <a:t>Ongoing EU project. </a:t>
            </a:r>
            <a:r>
              <a:rPr lang="en-GB" sz="1600" dirty="0">
                <a:hlinkClick r:id="rId6"/>
              </a:rPr>
              <a:t>Grant Agreement </a:t>
            </a:r>
            <a:r>
              <a:rPr lang="es-ES" sz="1600" dirty="0">
                <a:hlinkClick r:id="rId6"/>
              </a:rPr>
              <a:t>101093129 </a:t>
            </a:r>
            <a:endParaRPr lang="es-ES" sz="1600" dirty="0"/>
          </a:p>
          <a:p>
            <a:endParaRPr lang="es-ES" sz="1600" dirty="0"/>
          </a:p>
          <a:p>
            <a:r>
              <a:rPr lang="es-ES" sz="1600" dirty="0" err="1"/>
              <a:t>One</a:t>
            </a:r>
            <a:r>
              <a:rPr lang="es-ES" sz="1600" dirty="0"/>
              <a:t> use case </a:t>
            </a:r>
            <a:r>
              <a:rPr lang="es-ES" sz="1600" dirty="0" err="1"/>
              <a:t>is</a:t>
            </a:r>
            <a:r>
              <a:rPr lang="es-ES" sz="1600" dirty="0"/>
              <a:t> </a:t>
            </a:r>
            <a:r>
              <a:rPr lang="es-ES" sz="1600" dirty="0" err="1"/>
              <a:t>to</a:t>
            </a:r>
            <a:r>
              <a:rPr lang="es-ES" sz="1600" dirty="0"/>
              <a:t> </a:t>
            </a:r>
            <a:r>
              <a:rPr lang="es-ES" sz="1600" dirty="0" err="1"/>
              <a:t>demonstrate</a:t>
            </a:r>
            <a:r>
              <a:rPr lang="es-ES" sz="1600" dirty="0"/>
              <a:t> </a:t>
            </a:r>
            <a:r>
              <a:rPr lang="es-ES" sz="1600" dirty="0" err="1"/>
              <a:t>an</a:t>
            </a:r>
            <a:r>
              <a:rPr lang="es-ES" sz="1600" dirty="0"/>
              <a:t> </a:t>
            </a:r>
            <a:r>
              <a:rPr lang="es-ES" sz="1600" dirty="0" err="1"/>
              <a:t>efficient</a:t>
            </a:r>
            <a:r>
              <a:rPr lang="es-ES" sz="1600" dirty="0"/>
              <a:t> </a:t>
            </a:r>
            <a:r>
              <a:rPr lang="es-ES" sz="1600" dirty="0" err="1"/>
              <a:t>distributed</a:t>
            </a:r>
            <a:r>
              <a:rPr lang="es-ES" sz="1600" dirty="0"/>
              <a:t> </a:t>
            </a:r>
            <a:r>
              <a:rPr lang="es-ES" sz="1600" dirty="0" err="1"/>
              <a:t>processing</a:t>
            </a:r>
            <a:r>
              <a:rPr lang="es-ES" sz="1600" dirty="0"/>
              <a:t> </a:t>
            </a:r>
            <a:r>
              <a:rPr lang="es-ES" sz="1600" dirty="0" err="1"/>
              <a:t>of</a:t>
            </a:r>
            <a:r>
              <a:rPr lang="es-ES" sz="1600" dirty="0"/>
              <a:t> </a:t>
            </a:r>
            <a:r>
              <a:rPr lang="es-ES" sz="1600" dirty="0" err="1"/>
              <a:t>astronomical</a:t>
            </a:r>
            <a:r>
              <a:rPr lang="es-ES" sz="1600" dirty="0"/>
              <a:t> data cubes</a:t>
            </a:r>
            <a:r>
              <a:rPr lang="es-ES" sz="1600" dirty="0">
                <a:sym typeface="Wingdings" pitchFamily="2" charset="2"/>
              </a:rPr>
              <a:t> (100s </a:t>
            </a:r>
            <a:r>
              <a:rPr lang="es-ES" sz="1600" dirty="0" err="1">
                <a:sym typeface="Wingdings" pitchFamily="2" charset="2"/>
              </a:rPr>
              <a:t>of</a:t>
            </a:r>
            <a:r>
              <a:rPr lang="es-ES" sz="1600" dirty="0">
                <a:sym typeface="Wingdings" pitchFamily="2" charset="2"/>
              </a:rPr>
              <a:t> TB)</a:t>
            </a:r>
          </a:p>
          <a:p>
            <a:endParaRPr lang="es-ES" sz="1600" dirty="0">
              <a:sym typeface="Wingdings" pitchFamily="2" charset="2"/>
            </a:endParaRPr>
          </a:p>
          <a:p>
            <a:pPr marL="285750" indent="-285750">
              <a:buFont typeface="Courier New" panose="02070309020205020404" pitchFamily="49" charset="0"/>
              <a:buChar char="o"/>
            </a:pPr>
            <a:r>
              <a:rPr lang="es-ES" sz="1600" dirty="0">
                <a:sym typeface="Wingdings" pitchFamily="2" charset="2"/>
              </a:rPr>
              <a:t>Use </a:t>
            </a:r>
            <a:r>
              <a:rPr lang="es-ES" sz="1600" dirty="0" err="1">
                <a:sym typeface="Wingdings" pitchFamily="2" charset="2"/>
              </a:rPr>
              <a:t>of</a:t>
            </a:r>
            <a:r>
              <a:rPr lang="es-ES" sz="1600" dirty="0">
                <a:sym typeface="Wingdings" pitchFamily="2" charset="2"/>
              </a:rPr>
              <a:t> </a:t>
            </a:r>
            <a:r>
              <a:rPr lang="es-ES" sz="1600" dirty="0" err="1">
                <a:sym typeface="Wingdings" pitchFamily="2" charset="2"/>
              </a:rPr>
              <a:t>microservices</a:t>
            </a:r>
            <a:endParaRPr lang="es-ES" sz="1600" dirty="0">
              <a:sym typeface="Wingdings" pitchFamily="2" charset="2"/>
            </a:endParaRPr>
          </a:p>
          <a:p>
            <a:pPr marL="285750" indent="-285750">
              <a:buFont typeface="Courier New" panose="02070309020205020404" pitchFamily="49" charset="0"/>
              <a:buChar char="o"/>
            </a:pPr>
            <a:r>
              <a:rPr lang="es-ES" sz="1600" dirty="0" err="1">
                <a:sym typeface="Wingdings" pitchFamily="2" charset="2"/>
              </a:rPr>
              <a:t>Encapsulation</a:t>
            </a:r>
            <a:r>
              <a:rPr lang="es-ES" sz="1600" dirty="0">
                <a:sym typeface="Wingdings" pitchFamily="2" charset="2"/>
              </a:rPr>
              <a:t> </a:t>
            </a:r>
            <a:r>
              <a:rPr lang="es-ES" sz="1600" dirty="0" err="1">
                <a:sym typeface="Wingdings" pitchFamily="2" charset="2"/>
              </a:rPr>
              <a:t>of</a:t>
            </a:r>
            <a:r>
              <a:rPr lang="es-ES" sz="1600" dirty="0">
                <a:sym typeface="Wingdings" pitchFamily="2" charset="2"/>
              </a:rPr>
              <a:t> </a:t>
            </a:r>
            <a:r>
              <a:rPr lang="es-ES" sz="1600" dirty="0" err="1">
                <a:sym typeface="Wingdings" pitchFamily="2" charset="2"/>
              </a:rPr>
              <a:t>tools</a:t>
            </a:r>
            <a:r>
              <a:rPr lang="es-ES" sz="1600" dirty="0">
                <a:sym typeface="Wingdings" pitchFamily="2" charset="2"/>
              </a:rPr>
              <a:t> </a:t>
            </a:r>
            <a:r>
              <a:rPr lang="es-ES" sz="1600" dirty="0" err="1">
                <a:sym typeface="Wingdings" pitchFamily="2" charset="2"/>
              </a:rPr>
              <a:t>within</a:t>
            </a:r>
            <a:r>
              <a:rPr lang="es-ES" sz="1600" dirty="0">
                <a:sym typeface="Wingdings" pitchFamily="2" charset="2"/>
              </a:rPr>
              <a:t> </a:t>
            </a:r>
            <a:r>
              <a:rPr lang="es-ES" sz="1600" dirty="0" err="1">
                <a:sym typeface="Wingdings" pitchFamily="2" charset="2"/>
              </a:rPr>
              <a:t>containers</a:t>
            </a:r>
            <a:endParaRPr lang="es-ES" sz="1600" dirty="0">
              <a:sym typeface="Wingdings" pitchFamily="2" charset="2"/>
            </a:endParaRPr>
          </a:p>
          <a:p>
            <a:pPr marL="285750" indent="-285750">
              <a:buFont typeface="Courier New" panose="02070309020205020404" pitchFamily="49" charset="0"/>
              <a:buChar char="o"/>
            </a:pPr>
            <a:r>
              <a:rPr lang="es-ES" sz="1600" dirty="0">
                <a:sym typeface="Wingdings" pitchFamily="2" charset="2"/>
              </a:rPr>
              <a:t>Container </a:t>
            </a:r>
            <a:r>
              <a:rPr lang="es-ES" sz="1600" dirty="0" err="1">
                <a:sym typeface="Wingdings" pitchFamily="2" charset="2"/>
              </a:rPr>
              <a:t>orchestration</a:t>
            </a:r>
            <a:r>
              <a:rPr lang="es-ES" sz="1600" dirty="0">
                <a:sym typeface="Wingdings" pitchFamily="2" charset="2"/>
              </a:rPr>
              <a:t> </a:t>
            </a:r>
            <a:r>
              <a:rPr lang="es-ES" sz="1600" dirty="0" err="1">
                <a:sym typeface="Wingdings" pitchFamily="2" charset="2"/>
              </a:rPr>
              <a:t>platforms</a:t>
            </a:r>
            <a:endParaRPr lang="es-ES" sz="1600" dirty="0">
              <a:sym typeface="Wingdings" pitchFamily="2" charset="2"/>
            </a:endParaRPr>
          </a:p>
          <a:p>
            <a:pPr marL="285750" indent="-285750">
              <a:buFont typeface="Courier New" panose="02070309020205020404" pitchFamily="49" charset="0"/>
              <a:buChar char="o"/>
            </a:pPr>
            <a:r>
              <a:rPr lang="es-ES" sz="1600" dirty="0" err="1">
                <a:sym typeface="Wingdings" pitchFamily="2" charset="2"/>
              </a:rPr>
              <a:t>Compression</a:t>
            </a:r>
            <a:r>
              <a:rPr lang="es-ES" sz="1600" dirty="0">
                <a:sym typeface="Wingdings" pitchFamily="2" charset="2"/>
              </a:rPr>
              <a:t>, </a:t>
            </a:r>
            <a:r>
              <a:rPr lang="es-ES" sz="1600" dirty="0" err="1">
                <a:sym typeface="Wingdings" pitchFamily="2" charset="2"/>
              </a:rPr>
              <a:t>binning</a:t>
            </a:r>
            <a:r>
              <a:rPr lang="es-ES" sz="1600" dirty="0">
                <a:sym typeface="Wingdings" pitchFamily="2" charset="2"/>
              </a:rPr>
              <a:t> </a:t>
            </a:r>
            <a:r>
              <a:rPr lang="es-ES" sz="1600" dirty="0" err="1">
                <a:sym typeface="Wingdings" pitchFamily="2" charset="2"/>
              </a:rPr>
              <a:t>techniques</a:t>
            </a:r>
            <a:r>
              <a:rPr lang="es-ES" sz="1600" dirty="0">
                <a:sym typeface="Wingdings" pitchFamily="2" charset="2"/>
              </a:rPr>
              <a:t> </a:t>
            </a:r>
            <a:r>
              <a:rPr lang="es-ES" sz="1600" dirty="0" err="1">
                <a:sym typeface="Wingdings" pitchFamily="2" charset="2"/>
              </a:rPr>
              <a:t>for</a:t>
            </a:r>
            <a:r>
              <a:rPr lang="es-ES" sz="1600" dirty="0">
                <a:sym typeface="Wingdings" pitchFamily="2" charset="2"/>
              </a:rPr>
              <a:t> </a:t>
            </a:r>
            <a:r>
              <a:rPr lang="es-ES" sz="1600" dirty="0" err="1">
                <a:sym typeface="Wingdings" pitchFamily="2" charset="2"/>
              </a:rPr>
              <a:t>memory</a:t>
            </a:r>
            <a:r>
              <a:rPr lang="es-ES" sz="1600" dirty="0">
                <a:sym typeface="Wingdings" pitchFamily="2" charset="2"/>
              </a:rPr>
              <a:t> </a:t>
            </a:r>
            <a:r>
              <a:rPr lang="es-ES" sz="1600" dirty="0" err="1">
                <a:sym typeface="Wingdings" pitchFamily="2" charset="2"/>
              </a:rPr>
              <a:t>management</a:t>
            </a:r>
            <a:endParaRPr lang="es-ES" sz="1600" dirty="0">
              <a:sym typeface="Wingdings" pitchFamily="2" charset="2"/>
            </a:endParaRPr>
          </a:p>
          <a:p>
            <a:pPr marL="285750" indent="-285750">
              <a:buFont typeface="Courier New" panose="02070309020205020404" pitchFamily="49" charset="0"/>
              <a:buChar char="o"/>
            </a:pPr>
            <a:r>
              <a:rPr lang="es-ES" sz="1600" dirty="0">
                <a:sym typeface="Wingdings" pitchFamily="2" charset="2"/>
              </a:rPr>
              <a:t>Software </a:t>
            </a:r>
            <a:r>
              <a:rPr lang="es-ES" sz="1600" dirty="0" err="1">
                <a:sym typeface="Wingdings" pitchFamily="2" charset="2"/>
              </a:rPr>
              <a:t>optimization</a:t>
            </a:r>
            <a:endParaRPr lang="es-ES" sz="1600" dirty="0">
              <a:sym typeface="Wingdings" pitchFamily="2" charset="2"/>
            </a:endParaRPr>
          </a:p>
          <a:p>
            <a:pPr marL="285750" indent="-285750">
              <a:buFont typeface="Courier New" panose="02070309020205020404" pitchFamily="49" charset="0"/>
              <a:buChar char="o"/>
            </a:pPr>
            <a:r>
              <a:rPr lang="es-ES" sz="1600" dirty="0" err="1">
                <a:sym typeface="Wingdings" pitchFamily="2" charset="2"/>
              </a:rPr>
              <a:t>Scalability</a:t>
            </a:r>
            <a:r>
              <a:rPr lang="es-ES" sz="1600" dirty="0">
                <a:sym typeface="Wingdings" pitchFamily="2" charset="2"/>
              </a:rPr>
              <a:t> </a:t>
            </a:r>
            <a:r>
              <a:rPr lang="es-ES" sz="1600" dirty="0" err="1">
                <a:sym typeface="Wingdings" pitchFamily="2" charset="2"/>
              </a:rPr>
              <a:t>of</a:t>
            </a:r>
            <a:r>
              <a:rPr lang="es-ES" sz="1600" dirty="0">
                <a:sym typeface="Wingdings" pitchFamily="2" charset="2"/>
              </a:rPr>
              <a:t> software</a:t>
            </a:r>
            <a:endParaRPr lang="es-ES" sz="1600" dirty="0"/>
          </a:p>
        </p:txBody>
      </p:sp>
    </p:spTree>
    <p:extLst>
      <p:ext uri="{BB962C8B-B14F-4D97-AF65-F5344CB8AC3E}">
        <p14:creationId xmlns:p14="http://schemas.microsoft.com/office/powerpoint/2010/main" val="1845376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082EFF04-0C7E-A75C-689F-59A03D8E404A}"/>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3" name="Marcador de número de diapositiva 2">
            <a:extLst>
              <a:ext uri="{FF2B5EF4-FFF2-40B4-BE49-F238E27FC236}">
                <a16:creationId xmlns:a16="http://schemas.microsoft.com/office/drawing/2014/main" id="{1403D014-C6E3-2FB3-93A9-14D170B70184}"/>
              </a:ext>
            </a:extLst>
          </p:cNvPr>
          <p:cNvSpPr>
            <a:spLocks noGrp="1"/>
          </p:cNvSpPr>
          <p:nvPr>
            <p:ph type="sldNum" sz="quarter" idx="12"/>
          </p:nvPr>
        </p:nvSpPr>
        <p:spPr/>
        <p:txBody>
          <a:bodyPr/>
          <a:lstStyle/>
          <a:p>
            <a:fld id="{8EDFCFCA-9F12-0D4D-80B5-DD692D51A188}" type="slidenum">
              <a:rPr lang="en-GB" smtClean="0"/>
              <a:t>16</a:t>
            </a:fld>
            <a:endParaRPr lang="en-GB" dirty="0"/>
          </a:p>
        </p:txBody>
      </p:sp>
      <p:sp>
        <p:nvSpPr>
          <p:cNvPr id="4" name="Título 3">
            <a:extLst>
              <a:ext uri="{FF2B5EF4-FFF2-40B4-BE49-F238E27FC236}">
                <a16:creationId xmlns:a16="http://schemas.microsoft.com/office/drawing/2014/main" id="{89F8C356-6B24-2BCC-27DF-5704B72F9FC0}"/>
              </a:ext>
            </a:extLst>
          </p:cNvPr>
          <p:cNvSpPr>
            <a:spLocks noGrp="1"/>
          </p:cNvSpPr>
          <p:nvPr>
            <p:ph type="title"/>
          </p:nvPr>
        </p:nvSpPr>
        <p:spPr/>
        <p:txBody>
          <a:bodyPr>
            <a:normAutofit fontScale="90000"/>
          </a:bodyPr>
          <a:lstStyle/>
          <a:p>
            <a:r>
              <a:rPr lang="en-GB" dirty="0"/>
              <a:t>More sources of inspiration</a:t>
            </a:r>
          </a:p>
        </p:txBody>
      </p:sp>
      <p:pic>
        <p:nvPicPr>
          <p:cNvPr id="2056" name="Picture 8">
            <a:extLst>
              <a:ext uri="{FF2B5EF4-FFF2-40B4-BE49-F238E27FC236}">
                <a16:creationId xmlns:a16="http://schemas.microsoft.com/office/drawing/2014/main" id="{C5A80F0D-02CF-FF0B-6E31-5D79F9ECD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7342" y="606571"/>
            <a:ext cx="2051695" cy="2051695"/>
          </a:xfrm>
          <a:prstGeom prst="rect">
            <a:avLst/>
          </a:prstGeom>
          <a:noFill/>
          <a:extLst>
            <a:ext uri="{909E8E84-426E-40DD-AFC4-6F175D3DCCD1}">
              <a14:hiddenFill xmlns:a14="http://schemas.microsoft.com/office/drawing/2010/main">
                <a:solidFill>
                  <a:srgbClr val="FFFFFF"/>
                </a:solidFill>
              </a14:hiddenFill>
            </a:ext>
          </a:extLst>
        </p:spPr>
      </p:pic>
      <p:pic>
        <p:nvPicPr>
          <p:cNvPr id="11" name="Gráfico 10">
            <a:extLst>
              <a:ext uri="{FF2B5EF4-FFF2-40B4-BE49-F238E27FC236}">
                <a16:creationId xmlns:a16="http://schemas.microsoft.com/office/drawing/2014/main" id="{70E9EC2C-A800-1022-37BC-9939E3B108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6683" y="1191260"/>
            <a:ext cx="2717800" cy="927100"/>
          </a:xfrm>
          <a:prstGeom prst="rect">
            <a:avLst/>
          </a:prstGeom>
        </p:spPr>
      </p:pic>
      <p:pic>
        <p:nvPicPr>
          <p:cNvPr id="14" name="Gráfico 13">
            <a:extLst>
              <a:ext uri="{FF2B5EF4-FFF2-40B4-BE49-F238E27FC236}">
                <a16:creationId xmlns:a16="http://schemas.microsoft.com/office/drawing/2014/main" id="{6DEB6EFB-8267-1F0D-86B0-31764FD630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9199" y="1420993"/>
            <a:ext cx="4156403" cy="2935576"/>
          </a:xfrm>
          <a:prstGeom prst="rect">
            <a:avLst/>
          </a:prstGeom>
        </p:spPr>
      </p:pic>
      <p:pic>
        <p:nvPicPr>
          <p:cNvPr id="16" name="Imagen 15" descr="Un conjunto de letras blancas en un fondo blanco&#10;&#10;El contenido generado por IA puede ser incorrecto.">
            <a:extLst>
              <a:ext uri="{FF2B5EF4-FFF2-40B4-BE49-F238E27FC236}">
                <a16:creationId xmlns:a16="http://schemas.microsoft.com/office/drawing/2014/main" id="{5D54BF25-4265-AB2A-6616-D34BBA342383}"/>
              </a:ext>
            </a:extLst>
          </p:cNvPr>
          <p:cNvPicPr>
            <a:picLocks noChangeAspect="1"/>
          </p:cNvPicPr>
          <p:nvPr/>
        </p:nvPicPr>
        <p:blipFill>
          <a:blip r:embed="rId7"/>
          <a:stretch>
            <a:fillRect/>
          </a:stretch>
        </p:blipFill>
        <p:spPr>
          <a:xfrm>
            <a:off x="569244" y="1210880"/>
            <a:ext cx="1824292" cy="1747784"/>
          </a:xfrm>
          <a:prstGeom prst="rect">
            <a:avLst/>
          </a:prstGeom>
        </p:spPr>
      </p:pic>
      <p:pic>
        <p:nvPicPr>
          <p:cNvPr id="20" name="Imagen 19" descr="Logotipo&#10;&#10;El contenido generado por IA puede ser incorrecto.">
            <a:extLst>
              <a:ext uri="{FF2B5EF4-FFF2-40B4-BE49-F238E27FC236}">
                <a16:creationId xmlns:a16="http://schemas.microsoft.com/office/drawing/2014/main" id="{C80AED6F-3030-D51C-2DD6-903EDFC0953F}"/>
              </a:ext>
            </a:extLst>
          </p:cNvPr>
          <p:cNvPicPr>
            <a:picLocks noChangeAspect="1"/>
          </p:cNvPicPr>
          <p:nvPr/>
        </p:nvPicPr>
        <p:blipFill>
          <a:blip r:embed="rId8"/>
          <a:stretch>
            <a:fillRect/>
          </a:stretch>
        </p:blipFill>
        <p:spPr>
          <a:xfrm>
            <a:off x="2618773" y="2648607"/>
            <a:ext cx="1194977" cy="1560786"/>
          </a:xfrm>
          <a:prstGeom prst="rect">
            <a:avLst/>
          </a:prstGeom>
        </p:spPr>
      </p:pic>
      <p:pic>
        <p:nvPicPr>
          <p:cNvPr id="21" name="Imagen 20">
            <a:extLst>
              <a:ext uri="{FF2B5EF4-FFF2-40B4-BE49-F238E27FC236}">
                <a16:creationId xmlns:a16="http://schemas.microsoft.com/office/drawing/2014/main" id="{5C8217ED-ED89-E608-0F79-49E4F1E74DFF}"/>
              </a:ext>
            </a:extLst>
          </p:cNvPr>
          <p:cNvPicPr>
            <a:picLocks noChangeAspect="1"/>
          </p:cNvPicPr>
          <p:nvPr/>
        </p:nvPicPr>
        <p:blipFill>
          <a:blip r:embed="rId9"/>
          <a:stretch>
            <a:fillRect/>
          </a:stretch>
        </p:blipFill>
        <p:spPr>
          <a:xfrm>
            <a:off x="6893897" y="785550"/>
            <a:ext cx="2051695" cy="1112053"/>
          </a:xfrm>
          <a:prstGeom prst="rect">
            <a:avLst/>
          </a:prstGeom>
        </p:spPr>
      </p:pic>
      <p:pic>
        <p:nvPicPr>
          <p:cNvPr id="22" name="Imagen 21">
            <a:extLst>
              <a:ext uri="{FF2B5EF4-FFF2-40B4-BE49-F238E27FC236}">
                <a16:creationId xmlns:a16="http://schemas.microsoft.com/office/drawing/2014/main" id="{ACD34A89-63AF-5BA2-8A7A-6F518C370CC0}"/>
              </a:ext>
            </a:extLst>
          </p:cNvPr>
          <p:cNvPicPr>
            <a:picLocks noChangeAspect="1"/>
          </p:cNvPicPr>
          <p:nvPr/>
        </p:nvPicPr>
        <p:blipFill>
          <a:blip r:embed="rId10"/>
          <a:stretch>
            <a:fillRect/>
          </a:stretch>
        </p:blipFill>
        <p:spPr>
          <a:xfrm>
            <a:off x="7702907" y="3408741"/>
            <a:ext cx="4464699" cy="2360001"/>
          </a:xfrm>
          <a:prstGeom prst="rect">
            <a:avLst/>
          </a:prstGeom>
        </p:spPr>
      </p:pic>
      <p:pic>
        <p:nvPicPr>
          <p:cNvPr id="23" name="Imagen 22">
            <a:extLst>
              <a:ext uri="{FF2B5EF4-FFF2-40B4-BE49-F238E27FC236}">
                <a16:creationId xmlns:a16="http://schemas.microsoft.com/office/drawing/2014/main" id="{E0D35D2C-E431-CD53-9F4C-D744C1ED8772}"/>
              </a:ext>
            </a:extLst>
          </p:cNvPr>
          <p:cNvPicPr>
            <a:picLocks noChangeAspect="1"/>
          </p:cNvPicPr>
          <p:nvPr/>
        </p:nvPicPr>
        <p:blipFill>
          <a:blip r:embed="rId11"/>
          <a:stretch>
            <a:fillRect/>
          </a:stretch>
        </p:blipFill>
        <p:spPr>
          <a:xfrm>
            <a:off x="9082892" y="2969786"/>
            <a:ext cx="444500" cy="444500"/>
          </a:xfrm>
          <a:prstGeom prst="rect">
            <a:avLst/>
          </a:prstGeom>
        </p:spPr>
      </p:pic>
      <p:sp>
        <p:nvSpPr>
          <p:cNvPr id="24" name="CuadroTexto 23">
            <a:extLst>
              <a:ext uri="{FF2B5EF4-FFF2-40B4-BE49-F238E27FC236}">
                <a16:creationId xmlns:a16="http://schemas.microsoft.com/office/drawing/2014/main" id="{B04DEEDF-1B59-3541-EE7D-30E3FCC43198}"/>
              </a:ext>
            </a:extLst>
          </p:cNvPr>
          <p:cNvSpPr txBox="1"/>
          <p:nvPr/>
        </p:nvSpPr>
        <p:spPr>
          <a:xfrm>
            <a:off x="9573227" y="3037159"/>
            <a:ext cx="1468222" cy="369332"/>
          </a:xfrm>
          <a:prstGeom prst="rect">
            <a:avLst/>
          </a:prstGeom>
          <a:noFill/>
        </p:spPr>
        <p:txBody>
          <a:bodyPr wrap="none" rtlCol="0">
            <a:spAutoFit/>
          </a:bodyPr>
          <a:lstStyle/>
          <a:p>
            <a:r>
              <a:rPr lang="en-GB" dirty="0">
                <a:solidFill>
                  <a:srgbClr val="0E4CFF"/>
                </a:solidFill>
              </a:rPr>
              <a:t>VRE at CERN</a:t>
            </a:r>
          </a:p>
        </p:txBody>
      </p:sp>
      <p:pic>
        <p:nvPicPr>
          <p:cNvPr id="25" name="Imagen 24">
            <a:extLst>
              <a:ext uri="{FF2B5EF4-FFF2-40B4-BE49-F238E27FC236}">
                <a16:creationId xmlns:a16="http://schemas.microsoft.com/office/drawing/2014/main" id="{588164B0-E88E-6A97-A281-00D454528638}"/>
              </a:ext>
            </a:extLst>
          </p:cNvPr>
          <p:cNvPicPr>
            <a:picLocks noChangeAspect="1"/>
          </p:cNvPicPr>
          <p:nvPr/>
        </p:nvPicPr>
        <p:blipFill>
          <a:blip r:embed="rId12"/>
          <a:stretch>
            <a:fillRect/>
          </a:stretch>
        </p:blipFill>
        <p:spPr>
          <a:xfrm>
            <a:off x="838199" y="3529925"/>
            <a:ext cx="1233493" cy="1747784"/>
          </a:xfrm>
          <a:prstGeom prst="rect">
            <a:avLst/>
          </a:prstGeom>
        </p:spPr>
      </p:pic>
      <p:sp>
        <p:nvSpPr>
          <p:cNvPr id="5" name="CuadroTexto 4">
            <a:extLst>
              <a:ext uri="{FF2B5EF4-FFF2-40B4-BE49-F238E27FC236}">
                <a16:creationId xmlns:a16="http://schemas.microsoft.com/office/drawing/2014/main" id="{272C09A8-6036-FF50-EC7E-04D5EF6D32A2}"/>
              </a:ext>
            </a:extLst>
          </p:cNvPr>
          <p:cNvSpPr txBox="1"/>
          <p:nvPr/>
        </p:nvSpPr>
        <p:spPr>
          <a:xfrm>
            <a:off x="4680312" y="3914212"/>
            <a:ext cx="2174763" cy="461665"/>
          </a:xfrm>
          <a:prstGeom prst="rect">
            <a:avLst/>
          </a:prstGeom>
          <a:noFill/>
        </p:spPr>
        <p:txBody>
          <a:bodyPr wrap="none" rtlCol="0">
            <a:spAutoFit/>
          </a:bodyPr>
          <a:lstStyle/>
          <a:p>
            <a:r>
              <a:rPr lang="en-GB" sz="2400" dirty="0">
                <a:solidFill>
                  <a:srgbClr val="C00000"/>
                </a:solidFill>
              </a:rPr>
              <a:t>This workshop!</a:t>
            </a:r>
          </a:p>
        </p:txBody>
      </p:sp>
    </p:spTree>
    <p:extLst>
      <p:ext uri="{BB962C8B-B14F-4D97-AF65-F5344CB8AC3E}">
        <p14:creationId xmlns:p14="http://schemas.microsoft.com/office/powerpoint/2010/main" val="273080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7CA54BB-CA2E-861D-58AE-268A0E6D00B9}"/>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3" name="Marcador de número de diapositiva 2">
            <a:extLst>
              <a:ext uri="{FF2B5EF4-FFF2-40B4-BE49-F238E27FC236}">
                <a16:creationId xmlns:a16="http://schemas.microsoft.com/office/drawing/2014/main" id="{7EC2E392-8631-1CFA-A424-37D06749A53E}"/>
              </a:ext>
            </a:extLst>
          </p:cNvPr>
          <p:cNvSpPr>
            <a:spLocks noGrp="1"/>
          </p:cNvSpPr>
          <p:nvPr>
            <p:ph type="sldNum" sz="quarter" idx="12"/>
          </p:nvPr>
        </p:nvSpPr>
        <p:spPr/>
        <p:txBody>
          <a:bodyPr/>
          <a:lstStyle/>
          <a:p>
            <a:fld id="{8EDFCFCA-9F12-0D4D-80B5-DD692D51A188}" type="slidenum">
              <a:rPr lang="en-GB" smtClean="0"/>
              <a:t>2</a:t>
            </a:fld>
            <a:endParaRPr lang="en-GB" dirty="0"/>
          </a:p>
        </p:txBody>
      </p:sp>
      <p:sp>
        <p:nvSpPr>
          <p:cNvPr id="4" name="Título 3">
            <a:extLst>
              <a:ext uri="{FF2B5EF4-FFF2-40B4-BE49-F238E27FC236}">
                <a16:creationId xmlns:a16="http://schemas.microsoft.com/office/drawing/2014/main" id="{DFDBD270-9860-DD6B-049B-A9542FBB2FEF}"/>
              </a:ext>
            </a:extLst>
          </p:cNvPr>
          <p:cNvSpPr>
            <a:spLocks noGrp="1"/>
          </p:cNvSpPr>
          <p:nvPr>
            <p:ph type="title"/>
          </p:nvPr>
        </p:nvSpPr>
        <p:spPr/>
        <p:txBody>
          <a:bodyPr>
            <a:normAutofit fontScale="90000"/>
          </a:bodyPr>
          <a:lstStyle/>
          <a:p>
            <a:r>
              <a:rPr lang="en-GB" dirty="0"/>
              <a:t>AtLAST in poche parole</a:t>
            </a:r>
          </a:p>
        </p:txBody>
      </p:sp>
      <p:sp>
        <p:nvSpPr>
          <p:cNvPr id="9" name="CuadroTexto 8">
            <a:extLst>
              <a:ext uri="{FF2B5EF4-FFF2-40B4-BE49-F238E27FC236}">
                <a16:creationId xmlns:a16="http://schemas.microsoft.com/office/drawing/2014/main" id="{81AE5038-2A15-9BF9-1C42-CAA33589A6F8}"/>
              </a:ext>
            </a:extLst>
          </p:cNvPr>
          <p:cNvSpPr txBox="1"/>
          <p:nvPr/>
        </p:nvSpPr>
        <p:spPr>
          <a:xfrm>
            <a:off x="397217" y="1009871"/>
            <a:ext cx="7155324" cy="923330"/>
          </a:xfrm>
          <a:prstGeom prst="rect">
            <a:avLst/>
          </a:prstGeom>
          <a:noFill/>
        </p:spPr>
        <p:txBody>
          <a:bodyPr wrap="square">
            <a:spAutoFit/>
          </a:bodyPr>
          <a:lstStyle/>
          <a:p>
            <a:r>
              <a:rPr lang="en-GB" sz="1800" dirty="0"/>
              <a:t>Future next-generation 50-m class single-dish sub-mm astronomical observatory, run as a facility telescope by an international partnership and powered by renewable energy.</a:t>
            </a:r>
          </a:p>
        </p:txBody>
      </p:sp>
      <p:sp>
        <p:nvSpPr>
          <p:cNvPr id="10" name="CuadroTexto 9">
            <a:extLst>
              <a:ext uri="{FF2B5EF4-FFF2-40B4-BE49-F238E27FC236}">
                <a16:creationId xmlns:a16="http://schemas.microsoft.com/office/drawing/2014/main" id="{3620CAC3-8F85-7A35-FD02-C2A1D2242DD0}"/>
              </a:ext>
            </a:extLst>
          </p:cNvPr>
          <p:cNvSpPr txBox="1"/>
          <p:nvPr/>
        </p:nvSpPr>
        <p:spPr>
          <a:xfrm>
            <a:off x="397217" y="2068756"/>
            <a:ext cx="6439012" cy="3200876"/>
          </a:xfrm>
          <a:prstGeom prst="rect">
            <a:avLst/>
          </a:prstGeom>
          <a:noFill/>
        </p:spPr>
        <p:txBody>
          <a:bodyPr wrap="square">
            <a:spAutoFit/>
          </a:bodyPr>
          <a:lstStyle/>
          <a:p>
            <a:pPr marL="285750" indent="-285750">
              <a:buFont typeface="Courier New" panose="02070309020205020404" pitchFamily="49" charset="0"/>
              <a:buChar char="o"/>
            </a:pPr>
            <a:r>
              <a:rPr lang="es-ES" sz="1600" dirty="0" err="1">
                <a:solidFill>
                  <a:srgbClr val="333333"/>
                </a:solidFill>
              </a:rPr>
              <a:t>Transformational</a:t>
            </a:r>
            <a:r>
              <a:rPr lang="es-ES" sz="1600" dirty="0">
                <a:solidFill>
                  <a:srgbClr val="333333"/>
                </a:solidFill>
              </a:rPr>
              <a:t> </a:t>
            </a:r>
            <a:r>
              <a:rPr lang="es-ES" sz="1600" dirty="0" err="1">
                <a:solidFill>
                  <a:srgbClr val="333333"/>
                </a:solidFill>
              </a:rPr>
              <a:t>science</a:t>
            </a:r>
            <a:r>
              <a:rPr lang="es-ES" sz="1600" dirty="0">
                <a:solidFill>
                  <a:srgbClr val="333333"/>
                </a:solidFill>
              </a:rPr>
              <a:t> </a:t>
            </a:r>
          </a:p>
          <a:p>
            <a:pPr marL="742950" lvl="1" indent="-285750">
              <a:buFont typeface="Courier New" panose="02070309020205020404" pitchFamily="49" charset="0"/>
              <a:buChar char="o"/>
            </a:pPr>
            <a:r>
              <a:rPr lang="es-ES" sz="1400" dirty="0" err="1">
                <a:solidFill>
                  <a:srgbClr val="333333"/>
                </a:solidFill>
              </a:rPr>
              <a:t>Sensitivity</a:t>
            </a:r>
            <a:r>
              <a:rPr lang="es-ES" sz="1400" dirty="0">
                <a:solidFill>
                  <a:srgbClr val="333333"/>
                </a:solidFill>
              </a:rPr>
              <a:t> </a:t>
            </a:r>
            <a:r>
              <a:rPr lang="es-ES" sz="1400" dirty="0" err="1">
                <a:solidFill>
                  <a:srgbClr val="333333"/>
                </a:solidFill>
              </a:rPr>
              <a:t>to</a:t>
            </a:r>
            <a:r>
              <a:rPr lang="es-ES" sz="1400" dirty="0">
                <a:solidFill>
                  <a:srgbClr val="333333"/>
                </a:solidFill>
              </a:rPr>
              <a:t> </a:t>
            </a:r>
            <a:r>
              <a:rPr lang="es-ES" sz="1400" dirty="0" err="1">
                <a:solidFill>
                  <a:srgbClr val="333333"/>
                </a:solidFill>
              </a:rPr>
              <a:t>study</a:t>
            </a:r>
            <a:r>
              <a:rPr lang="es-ES" sz="1400" dirty="0">
                <a:solidFill>
                  <a:srgbClr val="333333"/>
                </a:solidFill>
              </a:rPr>
              <a:t> </a:t>
            </a:r>
            <a:r>
              <a:rPr lang="es-ES" sz="1400" dirty="0" err="1">
                <a:solidFill>
                  <a:srgbClr val="333333"/>
                </a:solidFill>
              </a:rPr>
              <a:t>the</a:t>
            </a:r>
            <a:r>
              <a:rPr lang="es-ES" sz="1400" dirty="0">
                <a:solidFill>
                  <a:srgbClr val="333333"/>
                </a:solidFill>
              </a:rPr>
              <a:t> </a:t>
            </a:r>
            <a:r>
              <a:rPr lang="es-ES" sz="1400" dirty="0" err="1">
                <a:solidFill>
                  <a:srgbClr val="333333"/>
                </a:solidFill>
              </a:rPr>
              <a:t>typical</a:t>
            </a:r>
            <a:r>
              <a:rPr lang="es-ES" sz="1400" dirty="0">
                <a:solidFill>
                  <a:srgbClr val="333333"/>
                </a:solidFill>
              </a:rPr>
              <a:t> </a:t>
            </a:r>
            <a:r>
              <a:rPr lang="es-ES" sz="1400" dirty="0" err="1">
                <a:solidFill>
                  <a:srgbClr val="333333"/>
                </a:solidFill>
              </a:rPr>
              <a:t>populations</a:t>
            </a:r>
            <a:r>
              <a:rPr lang="es-ES" sz="1400" dirty="0">
                <a:solidFill>
                  <a:srgbClr val="333333"/>
                </a:solidFill>
              </a:rPr>
              <a:t> </a:t>
            </a:r>
            <a:r>
              <a:rPr lang="es-ES" sz="1400" dirty="0" err="1">
                <a:solidFill>
                  <a:srgbClr val="333333"/>
                </a:solidFill>
              </a:rPr>
              <a:t>of</a:t>
            </a:r>
            <a:r>
              <a:rPr lang="es-ES" sz="1400" dirty="0">
                <a:solidFill>
                  <a:srgbClr val="333333"/>
                </a:solidFill>
              </a:rPr>
              <a:t> </a:t>
            </a:r>
            <a:r>
              <a:rPr lang="es-ES" sz="1400" dirty="0" err="1">
                <a:solidFill>
                  <a:srgbClr val="333333"/>
                </a:solidFill>
              </a:rPr>
              <a:t>astronomical</a:t>
            </a:r>
            <a:r>
              <a:rPr lang="es-ES" sz="1400" dirty="0">
                <a:solidFill>
                  <a:srgbClr val="333333"/>
                </a:solidFill>
              </a:rPr>
              <a:t> </a:t>
            </a:r>
            <a:r>
              <a:rPr lang="es-ES" sz="1400" dirty="0" err="1">
                <a:solidFill>
                  <a:srgbClr val="333333"/>
                </a:solidFill>
              </a:rPr>
              <a:t>sources</a:t>
            </a:r>
            <a:endParaRPr lang="es-ES" sz="1400" dirty="0">
              <a:solidFill>
                <a:srgbClr val="333333"/>
              </a:solidFill>
            </a:endParaRPr>
          </a:p>
          <a:p>
            <a:pPr marL="742950" lvl="1" indent="-285750">
              <a:buFont typeface="Courier New" panose="02070309020205020404" pitchFamily="49" charset="0"/>
              <a:buChar char="o"/>
            </a:pPr>
            <a:r>
              <a:rPr lang="es-ES" sz="1400" dirty="0" err="1">
                <a:solidFill>
                  <a:srgbClr val="333333"/>
                </a:solidFill>
              </a:rPr>
              <a:t>Mapping</a:t>
            </a:r>
            <a:r>
              <a:rPr lang="es-ES" sz="1400" dirty="0">
                <a:solidFill>
                  <a:srgbClr val="333333"/>
                </a:solidFill>
              </a:rPr>
              <a:t> </a:t>
            </a:r>
            <a:r>
              <a:rPr lang="es-ES" sz="1400" dirty="0" err="1">
                <a:solidFill>
                  <a:srgbClr val="333333"/>
                </a:solidFill>
              </a:rPr>
              <a:t>the</a:t>
            </a:r>
            <a:r>
              <a:rPr lang="es-ES" sz="1400" dirty="0">
                <a:solidFill>
                  <a:srgbClr val="333333"/>
                </a:solidFill>
              </a:rPr>
              <a:t> </a:t>
            </a:r>
            <a:r>
              <a:rPr lang="es-ES" sz="1400" dirty="0" err="1">
                <a:solidFill>
                  <a:srgbClr val="333333"/>
                </a:solidFill>
              </a:rPr>
              <a:t>barion</a:t>
            </a:r>
            <a:r>
              <a:rPr lang="es-ES" sz="1400" dirty="0">
                <a:solidFill>
                  <a:srgbClr val="333333"/>
                </a:solidFill>
              </a:rPr>
              <a:t> </a:t>
            </a:r>
            <a:r>
              <a:rPr lang="es-ES" sz="1400" dirty="0" err="1">
                <a:solidFill>
                  <a:srgbClr val="333333"/>
                </a:solidFill>
              </a:rPr>
              <a:t>cycle</a:t>
            </a:r>
            <a:r>
              <a:rPr lang="es-ES" sz="1400" dirty="0">
                <a:solidFill>
                  <a:srgbClr val="333333"/>
                </a:solidFill>
              </a:rPr>
              <a:t> </a:t>
            </a:r>
            <a:r>
              <a:rPr lang="es-ES" sz="1400" dirty="0" err="1">
                <a:solidFill>
                  <a:srgbClr val="333333"/>
                </a:solidFill>
              </a:rPr>
              <a:t>on</a:t>
            </a:r>
            <a:r>
              <a:rPr lang="es-ES" sz="1400" dirty="0">
                <a:solidFill>
                  <a:srgbClr val="333333"/>
                </a:solidFill>
              </a:rPr>
              <a:t> </a:t>
            </a:r>
            <a:r>
              <a:rPr lang="es-ES" sz="1400" dirty="0" err="1">
                <a:solidFill>
                  <a:srgbClr val="333333"/>
                </a:solidFill>
              </a:rPr>
              <a:t>multiple</a:t>
            </a:r>
            <a:r>
              <a:rPr lang="es-ES" sz="1400" dirty="0">
                <a:solidFill>
                  <a:srgbClr val="333333"/>
                </a:solidFill>
              </a:rPr>
              <a:t> </a:t>
            </a:r>
            <a:r>
              <a:rPr lang="es-ES" sz="1400" dirty="0" err="1">
                <a:solidFill>
                  <a:srgbClr val="333333"/>
                </a:solidFill>
              </a:rPr>
              <a:t>spatial</a:t>
            </a:r>
            <a:r>
              <a:rPr lang="es-ES" sz="1400" dirty="0">
                <a:solidFill>
                  <a:srgbClr val="333333"/>
                </a:solidFill>
              </a:rPr>
              <a:t> </a:t>
            </a:r>
            <a:r>
              <a:rPr lang="es-ES" sz="1400" dirty="0" err="1">
                <a:solidFill>
                  <a:srgbClr val="333333"/>
                </a:solidFill>
              </a:rPr>
              <a:t>scales</a:t>
            </a:r>
            <a:endParaRPr lang="es-ES" sz="1400" dirty="0">
              <a:solidFill>
                <a:srgbClr val="333333"/>
              </a:solidFill>
            </a:endParaRPr>
          </a:p>
          <a:p>
            <a:pPr marL="742950" lvl="1" indent="-285750">
              <a:buFont typeface="Courier New" panose="02070309020205020404" pitchFamily="49" charset="0"/>
              <a:buChar char="o"/>
            </a:pPr>
            <a:r>
              <a:rPr lang="es-ES" sz="1400" dirty="0">
                <a:solidFill>
                  <a:srgbClr val="333333"/>
                </a:solidFill>
              </a:rPr>
              <a:t>Open </a:t>
            </a:r>
            <a:r>
              <a:rPr lang="es-ES" sz="1400" dirty="0" err="1">
                <a:solidFill>
                  <a:srgbClr val="333333"/>
                </a:solidFill>
              </a:rPr>
              <a:t>the</a:t>
            </a:r>
            <a:r>
              <a:rPr lang="es-ES" sz="1400" dirty="0">
                <a:solidFill>
                  <a:srgbClr val="333333"/>
                </a:solidFill>
              </a:rPr>
              <a:t> </a:t>
            </a:r>
            <a:r>
              <a:rPr lang="es-ES" sz="1400" dirty="0" err="1">
                <a:solidFill>
                  <a:srgbClr val="333333"/>
                </a:solidFill>
              </a:rPr>
              <a:t>window</a:t>
            </a:r>
            <a:r>
              <a:rPr lang="es-ES" sz="1400" dirty="0">
                <a:solidFill>
                  <a:srgbClr val="333333"/>
                </a:solidFill>
              </a:rPr>
              <a:t> </a:t>
            </a:r>
            <a:r>
              <a:rPr lang="es-ES" sz="1400" dirty="0" err="1">
                <a:solidFill>
                  <a:srgbClr val="333333"/>
                </a:solidFill>
              </a:rPr>
              <a:t>to</a:t>
            </a:r>
            <a:r>
              <a:rPr lang="es-ES" sz="1400" dirty="0">
                <a:solidFill>
                  <a:srgbClr val="333333"/>
                </a:solidFill>
              </a:rPr>
              <a:t> </a:t>
            </a:r>
            <a:r>
              <a:rPr lang="es-ES" sz="1400" dirty="0" err="1">
                <a:solidFill>
                  <a:srgbClr val="333333"/>
                </a:solidFill>
              </a:rPr>
              <a:t>the</a:t>
            </a:r>
            <a:r>
              <a:rPr lang="es-ES" sz="1400" dirty="0">
                <a:solidFill>
                  <a:srgbClr val="333333"/>
                </a:solidFill>
              </a:rPr>
              <a:t> time-</a:t>
            </a:r>
            <a:r>
              <a:rPr lang="es-ES" sz="1400" dirty="0" err="1">
                <a:solidFill>
                  <a:srgbClr val="333333"/>
                </a:solidFill>
              </a:rPr>
              <a:t>varying</a:t>
            </a:r>
            <a:r>
              <a:rPr lang="es-ES" sz="1400" dirty="0">
                <a:solidFill>
                  <a:srgbClr val="333333"/>
                </a:solidFill>
              </a:rPr>
              <a:t> (sub-)mm </a:t>
            </a:r>
            <a:r>
              <a:rPr lang="es-ES" sz="1400" dirty="0" err="1">
                <a:solidFill>
                  <a:srgbClr val="333333"/>
                </a:solidFill>
              </a:rPr>
              <a:t>sky</a:t>
            </a:r>
            <a:endParaRPr lang="es-ES" sz="1400" dirty="0">
              <a:solidFill>
                <a:srgbClr val="333333"/>
              </a:solidFill>
            </a:endParaRPr>
          </a:p>
          <a:p>
            <a:pPr marL="742950" lvl="1" indent="-285750">
              <a:buFont typeface="Courier New" panose="02070309020205020404" pitchFamily="49" charset="0"/>
              <a:buChar char="o"/>
            </a:pPr>
            <a:endParaRPr lang="es-ES" sz="1400" dirty="0">
              <a:solidFill>
                <a:srgbClr val="333333"/>
              </a:solidFill>
            </a:endParaRPr>
          </a:p>
          <a:p>
            <a:pPr marL="285750" indent="-285750">
              <a:buFont typeface="Courier New" panose="02070309020205020404" pitchFamily="49" charset="0"/>
              <a:buChar char="o"/>
            </a:pPr>
            <a:r>
              <a:rPr lang="es-ES" sz="1600" dirty="0">
                <a:solidFill>
                  <a:srgbClr val="333333"/>
                </a:solidFill>
              </a:rPr>
              <a:t>Innovative </a:t>
            </a:r>
            <a:r>
              <a:rPr lang="es-ES" sz="1600" dirty="0" err="1">
                <a:solidFill>
                  <a:srgbClr val="333333"/>
                </a:solidFill>
              </a:rPr>
              <a:t>design</a:t>
            </a:r>
            <a:r>
              <a:rPr lang="es-ES" sz="1600" dirty="0">
                <a:solidFill>
                  <a:srgbClr val="333333"/>
                </a:solidFill>
              </a:rPr>
              <a:t>, </a:t>
            </a:r>
            <a:r>
              <a:rPr lang="es-ES" sz="1600" dirty="0" err="1">
                <a:solidFill>
                  <a:srgbClr val="333333"/>
                </a:solidFill>
              </a:rPr>
              <a:t>powerful</a:t>
            </a:r>
            <a:r>
              <a:rPr lang="es-ES" sz="1600" dirty="0">
                <a:solidFill>
                  <a:srgbClr val="333333"/>
                </a:solidFill>
              </a:rPr>
              <a:t> </a:t>
            </a:r>
            <a:r>
              <a:rPr lang="es-ES" sz="1600" dirty="0" err="1">
                <a:solidFill>
                  <a:srgbClr val="333333"/>
                </a:solidFill>
              </a:rPr>
              <a:t>capabilities</a:t>
            </a:r>
            <a:r>
              <a:rPr lang="es-ES" sz="1600" dirty="0">
                <a:solidFill>
                  <a:srgbClr val="333333"/>
                </a:solidFill>
              </a:rPr>
              <a:t>, </a:t>
            </a:r>
            <a:r>
              <a:rPr lang="es-ES" sz="1600" dirty="0" err="1">
                <a:solidFill>
                  <a:srgbClr val="333333"/>
                </a:solidFill>
              </a:rPr>
              <a:t>excellent</a:t>
            </a:r>
            <a:r>
              <a:rPr lang="es-ES" sz="1600" dirty="0">
                <a:solidFill>
                  <a:srgbClr val="333333"/>
                </a:solidFill>
              </a:rPr>
              <a:t> site</a:t>
            </a:r>
          </a:p>
          <a:p>
            <a:pPr marL="742950" lvl="1" indent="-285750">
              <a:buFont typeface="Courier New" panose="02070309020205020404" pitchFamily="49" charset="0"/>
              <a:buChar char="o"/>
            </a:pPr>
            <a:r>
              <a:rPr lang="es-ES" sz="1400" dirty="0" err="1">
                <a:solidFill>
                  <a:srgbClr val="333333"/>
                </a:solidFill>
              </a:rPr>
              <a:t>Unprecedent</a:t>
            </a:r>
            <a:r>
              <a:rPr lang="es-ES" sz="1400" dirty="0">
                <a:solidFill>
                  <a:srgbClr val="333333"/>
                </a:solidFill>
              </a:rPr>
              <a:t> </a:t>
            </a:r>
            <a:r>
              <a:rPr lang="es-ES" sz="1400" dirty="0" err="1">
                <a:solidFill>
                  <a:srgbClr val="333333"/>
                </a:solidFill>
              </a:rPr>
              <a:t>field-of-view</a:t>
            </a:r>
            <a:r>
              <a:rPr lang="es-ES" sz="1400" dirty="0">
                <a:solidFill>
                  <a:srgbClr val="333333"/>
                </a:solidFill>
              </a:rPr>
              <a:t> (1-2 </a:t>
            </a:r>
            <a:r>
              <a:rPr lang="es-ES" sz="1400" dirty="0" err="1">
                <a:solidFill>
                  <a:srgbClr val="333333"/>
                </a:solidFill>
              </a:rPr>
              <a:t>degrees</a:t>
            </a:r>
            <a:r>
              <a:rPr lang="es-ES" sz="1400" dirty="0">
                <a:solidFill>
                  <a:srgbClr val="333333"/>
                </a:solidFill>
              </a:rPr>
              <a:t>)</a:t>
            </a:r>
          </a:p>
          <a:p>
            <a:pPr marL="742950" lvl="1" indent="-285750">
              <a:buFont typeface="Courier New" panose="02070309020205020404" pitchFamily="49" charset="0"/>
              <a:buChar char="o"/>
            </a:pPr>
            <a:r>
              <a:rPr lang="es-ES" sz="1400" dirty="0" err="1">
                <a:solidFill>
                  <a:srgbClr val="333333"/>
                </a:solidFill>
              </a:rPr>
              <a:t>Several</a:t>
            </a:r>
            <a:r>
              <a:rPr lang="es-ES" sz="1400" dirty="0">
                <a:solidFill>
                  <a:srgbClr val="333333"/>
                </a:solidFill>
              </a:rPr>
              <a:t> </a:t>
            </a:r>
            <a:r>
              <a:rPr lang="es-ES" sz="1400" dirty="0" err="1">
                <a:solidFill>
                  <a:srgbClr val="333333"/>
                </a:solidFill>
              </a:rPr>
              <a:t>large</a:t>
            </a:r>
            <a:r>
              <a:rPr lang="es-ES" sz="1400" dirty="0">
                <a:solidFill>
                  <a:srgbClr val="333333"/>
                </a:solidFill>
              </a:rPr>
              <a:t> multi-</a:t>
            </a:r>
            <a:r>
              <a:rPr lang="es-ES" sz="1400" dirty="0" err="1">
                <a:solidFill>
                  <a:srgbClr val="333333"/>
                </a:solidFill>
              </a:rPr>
              <a:t>beam</a:t>
            </a:r>
            <a:r>
              <a:rPr lang="es-ES" sz="1400" dirty="0">
                <a:solidFill>
                  <a:srgbClr val="333333"/>
                </a:solidFill>
              </a:rPr>
              <a:t> </a:t>
            </a:r>
            <a:r>
              <a:rPr lang="es-ES" sz="1400" dirty="0" err="1">
                <a:solidFill>
                  <a:srgbClr val="333333"/>
                </a:solidFill>
              </a:rPr>
              <a:t>instruments</a:t>
            </a:r>
            <a:endParaRPr lang="es-ES" sz="1400" dirty="0">
              <a:solidFill>
                <a:srgbClr val="333333"/>
              </a:solidFill>
            </a:endParaRPr>
          </a:p>
          <a:p>
            <a:pPr marL="742950" lvl="1" indent="-285750">
              <a:buFont typeface="Courier New" panose="02070309020205020404" pitchFamily="49" charset="0"/>
              <a:buChar char="o"/>
            </a:pPr>
            <a:r>
              <a:rPr lang="es-ES" sz="1400" dirty="0">
                <a:solidFill>
                  <a:srgbClr val="333333"/>
                </a:solidFill>
              </a:rPr>
              <a:t>Accesible </a:t>
            </a:r>
            <a:r>
              <a:rPr lang="es-ES" sz="1400" dirty="0" err="1">
                <a:solidFill>
                  <a:srgbClr val="333333"/>
                </a:solidFill>
              </a:rPr>
              <a:t>to</a:t>
            </a:r>
            <a:r>
              <a:rPr lang="es-ES" sz="1400" dirty="0">
                <a:solidFill>
                  <a:srgbClr val="333333"/>
                </a:solidFill>
              </a:rPr>
              <a:t> sub-mm </a:t>
            </a:r>
            <a:r>
              <a:rPr lang="es-ES" sz="1400" dirty="0" err="1">
                <a:solidFill>
                  <a:srgbClr val="333333"/>
                </a:solidFill>
              </a:rPr>
              <a:t>wavelengths</a:t>
            </a:r>
            <a:r>
              <a:rPr lang="es-ES" sz="1400" dirty="0">
                <a:solidFill>
                  <a:srgbClr val="333333"/>
                </a:solidFill>
              </a:rPr>
              <a:t> (up </a:t>
            </a:r>
            <a:r>
              <a:rPr lang="es-ES" sz="1400" dirty="0" err="1">
                <a:solidFill>
                  <a:srgbClr val="333333"/>
                </a:solidFill>
              </a:rPr>
              <a:t>to</a:t>
            </a:r>
            <a:r>
              <a:rPr lang="es-ES" sz="1400" dirty="0">
                <a:solidFill>
                  <a:srgbClr val="333333"/>
                </a:solidFill>
              </a:rPr>
              <a:t> 350 </a:t>
            </a:r>
            <a:r>
              <a:rPr lang="es-ES" sz="1400" dirty="0" err="1">
                <a:solidFill>
                  <a:srgbClr val="333333"/>
                </a:solidFill>
              </a:rPr>
              <a:t>micron</a:t>
            </a:r>
            <a:r>
              <a:rPr lang="es-ES" sz="1400" dirty="0">
                <a:solidFill>
                  <a:srgbClr val="333333"/>
                </a:solidFill>
              </a:rPr>
              <a:t>)</a:t>
            </a:r>
            <a:br>
              <a:rPr lang="es-ES" sz="1400" dirty="0">
                <a:solidFill>
                  <a:srgbClr val="333333"/>
                </a:solidFill>
              </a:rPr>
            </a:br>
            <a:endParaRPr lang="es-ES" sz="1400" dirty="0">
              <a:solidFill>
                <a:srgbClr val="333333"/>
              </a:solidFill>
            </a:endParaRPr>
          </a:p>
          <a:p>
            <a:pPr marL="285750" indent="-285750">
              <a:buFont typeface="Courier New" panose="02070309020205020404" pitchFamily="49" charset="0"/>
              <a:buChar char="o"/>
            </a:pPr>
            <a:r>
              <a:rPr lang="es-ES" sz="1600" dirty="0" err="1">
                <a:solidFill>
                  <a:srgbClr val="333333"/>
                </a:solidFill>
              </a:rPr>
              <a:t>Sustainability</a:t>
            </a:r>
            <a:r>
              <a:rPr lang="es-ES" sz="1600" dirty="0">
                <a:solidFill>
                  <a:srgbClr val="333333"/>
                </a:solidFill>
              </a:rPr>
              <a:t>, </a:t>
            </a:r>
            <a:r>
              <a:rPr lang="es-ES" sz="1600" dirty="0" err="1">
                <a:solidFill>
                  <a:srgbClr val="333333"/>
                </a:solidFill>
              </a:rPr>
              <a:t>community</a:t>
            </a:r>
            <a:r>
              <a:rPr lang="es-ES" sz="1600" dirty="0">
                <a:solidFill>
                  <a:srgbClr val="333333"/>
                </a:solidFill>
              </a:rPr>
              <a:t> </a:t>
            </a:r>
            <a:r>
              <a:rPr lang="es-ES" sz="1600" dirty="0" err="1">
                <a:solidFill>
                  <a:srgbClr val="333333"/>
                </a:solidFill>
              </a:rPr>
              <a:t>engagement</a:t>
            </a:r>
            <a:endParaRPr lang="es-ES" sz="1600" dirty="0">
              <a:solidFill>
                <a:srgbClr val="333333"/>
              </a:solidFill>
            </a:endParaRPr>
          </a:p>
          <a:p>
            <a:pPr marL="742950" lvl="1" indent="-285750">
              <a:buFont typeface="Courier New" panose="02070309020205020404" pitchFamily="49" charset="0"/>
              <a:buChar char="o"/>
            </a:pPr>
            <a:r>
              <a:rPr lang="es-ES" sz="1400" dirty="0" err="1">
                <a:solidFill>
                  <a:srgbClr val="333333"/>
                </a:solidFill>
              </a:rPr>
              <a:t>Reduced</a:t>
            </a:r>
            <a:r>
              <a:rPr lang="es-ES" sz="1400" dirty="0">
                <a:solidFill>
                  <a:srgbClr val="333333"/>
                </a:solidFill>
              </a:rPr>
              <a:t> </a:t>
            </a:r>
            <a:r>
              <a:rPr lang="es-ES" sz="1400" dirty="0" err="1">
                <a:solidFill>
                  <a:srgbClr val="333333"/>
                </a:solidFill>
              </a:rPr>
              <a:t>carbon</a:t>
            </a:r>
            <a:r>
              <a:rPr lang="es-ES" sz="1400" dirty="0">
                <a:solidFill>
                  <a:srgbClr val="333333"/>
                </a:solidFill>
              </a:rPr>
              <a:t> </a:t>
            </a:r>
            <a:r>
              <a:rPr lang="es-ES" sz="1400" dirty="0" err="1">
                <a:solidFill>
                  <a:srgbClr val="333333"/>
                </a:solidFill>
              </a:rPr>
              <a:t>footprint</a:t>
            </a:r>
            <a:r>
              <a:rPr lang="es-ES" sz="1400" dirty="0">
                <a:solidFill>
                  <a:srgbClr val="333333"/>
                </a:solidFill>
              </a:rPr>
              <a:t> in </a:t>
            </a:r>
            <a:r>
              <a:rPr lang="es-ES" sz="1400" dirty="0" err="1">
                <a:solidFill>
                  <a:srgbClr val="333333"/>
                </a:solidFill>
              </a:rPr>
              <a:t>the</a:t>
            </a:r>
            <a:r>
              <a:rPr lang="es-ES" sz="1400" dirty="0">
                <a:solidFill>
                  <a:srgbClr val="333333"/>
                </a:solidFill>
              </a:rPr>
              <a:t> </a:t>
            </a:r>
            <a:r>
              <a:rPr lang="es-ES" sz="1400" dirty="0" err="1">
                <a:solidFill>
                  <a:srgbClr val="333333"/>
                </a:solidFill>
              </a:rPr>
              <a:t>long</a:t>
            </a:r>
            <a:r>
              <a:rPr lang="es-ES" sz="1400" dirty="0">
                <a:solidFill>
                  <a:srgbClr val="333333"/>
                </a:solidFill>
              </a:rPr>
              <a:t> run</a:t>
            </a:r>
          </a:p>
          <a:p>
            <a:pPr marL="742950" lvl="1" indent="-285750">
              <a:buFont typeface="Courier New" panose="02070309020205020404" pitchFamily="49" charset="0"/>
              <a:buChar char="o"/>
            </a:pPr>
            <a:r>
              <a:rPr lang="es-ES" sz="1400" dirty="0">
                <a:solidFill>
                  <a:srgbClr val="333333"/>
                </a:solidFill>
              </a:rPr>
              <a:t>Dialogue </a:t>
            </a:r>
            <a:r>
              <a:rPr lang="es-ES" sz="1400" dirty="0" err="1">
                <a:solidFill>
                  <a:srgbClr val="333333"/>
                </a:solidFill>
              </a:rPr>
              <a:t>with</a:t>
            </a:r>
            <a:r>
              <a:rPr lang="es-ES" sz="1400" dirty="0">
                <a:solidFill>
                  <a:srgbClr val="333333"/>
                </a:solidFill>
              </a:rPr>
              <a:t> local </a:t>
            </a:r>
            <a:r>
              <a:rPr lang="es-ES" sz="1400" dirty="0" err="1">
                <a:solidFill>
                  <a:srgbClr val="333333"/>
                </a:solidFill>
              </a:rPr>
              <a:t>communities</a:t>
            </a:r>
            <a:endParaRPr lang="es-ES" sz="1400" dirty="0">
              <a:solidFill>
                <a:srgbClr val="333333"/>
              </a:solidFill>
            </a:endParaRPr>
          </a:p>
          <a:p>
            <a:pPr marL="742950" lvl="1" indent="-285750">
              <a:buFont typeface="Courier New" panose="02070309020205020404" pitchFamily="49" charset="0"/>
              <a:buChar char="o"/>
            </a:pPr>
            <a:r>
              <a:rPr lang="es-ES" sz="1400" dirty="0" err="1">
                <a:solidFill>
                  <a:srgbClr val="333333"/>
                </a:solidFill>
              </a:rPr>
              <a:t>Sustainable</a:t>
            </a:r>
            <a:r>
              <a:rPr lang="es-ES" sz="1400" dirty="0">
                <a:solidFill>
                  <a:srgbClr val="333333"/>
                </a:solidFill>
              </a:rPr>
              <a:t> </a:t>
            </a:r>
            <a:r>
              <a:rPr lang="es-ES" sz="1400" dirty="0" err="1">
                <a:solidFill>
                  <a:srgbClr val="333333"/>
                </a:solidFill>
              </a:rPr>
              <a:t>operations</a:t>
            </a:r>
            <a:r>
              <a:rPr lang="es-ES" sz="1400" dirty="0">
                <a:solidFill>
                  <a:srgbClr val="333333"/>
                </a:solidFill>
              </a:rPr>
              <a:t> </a:t>
            </a:r>
            <a:r>
              <a:rPr lang="es-ES" sz="1400" dirty="0" err="1">
                <a:solidFill>
                  <a:srgbClr val="333333"/>
                </a:solidFill>
              </a:rPr>
              <a:t>for</a:t>
            </a:r>
            <a:r>
              <a:rPr lang="es-ES" sz="1400" dirty="0">
                <a:solidFill>
                  <a:srgbClr val="333333"/>
                </a:solidFill>
              </a:rPr>
              <a:t> 30+ </a:t>
            </a:r>
            <a:r>
              <a:rPr lang="es-ES" sz="1400" dirty="0" err="1">
                <a:solidFill>
                  <a:srgbClr val="333333"/>
                </a:solidFill>
              </a:rPr>
              <a:t>years</a:t>
            </a:r>
            <a:endParaRPr lang="es-ES" sz="1400" dirty="0">
              <a:solidFill>
                <a:srgbClr val="333333"/>
              </a:solidFill>
            </a:endParaRPr>
          </a:p>
        </p:txBody>
      </p:sp>
      <p:pic>
        <p:nvPicPr>
          <p:cNvPr id="11" name="Imagen 10">
            <a:extLst>
              <a:ext uri="{FF2B5EF4-FFF2-40B4-BE49-F238E27FC236}">
                <a16:creationId xmlns:a16="http://schemas.microsoft.com/office/drawing/2014/main" id="{6F19888E-B9AF-46D4-9E45-BFB3768005CD}"/>
              </a:ext>
            </a:extLst>
          </p:cNvPr>
          <p:cNvPicPr>
            <a:picLocks noChangeAspect="1"/>
          </p:cNvPicPr>
          <p:nvPr/>
        </p:nvPicPr>
        <p:blipFill>
          <a:blip r:embed="rId3"/>
          <a:stretch>
            <a:fillRect/>
          </a:stretch>
        </p:blipFill>
        <p:spPr>
          <a:xfrm>
            <a:off x="8360467" y="806014"/>
            <a:ext cx="3245224" cy="4548016"/>
          </a:xfrm>
          <a:prstGeom prst="rect">
            <a:avLst/>
          </a:prstGeom>
        </p:spPr>
      </p:pic>
      <p:sp>
        <p:nvSpPr>
          <p:cNvPr id="13" name="CuadroTexto 12">
            <a:extLst>
              <a:ext uri="{FF2B5EF4-FFF2-40B4-BE49-F238E27FC236}">
                <a16:creationId xmlns:a16="http://schemas.microsoft.com/office/drawing/2014/main" id="{22D89CC5-0199-DD76-77FB-E2A2BB1AE245}"/>
              </a:ext>
            </a:extLst>
          </p:cNvPr>
          <p:cNvSpPr txBox="1"/>
          <p:nvPr/>
        </p:nvSpPr>
        <p:spPr>
          <a:xfrm>
            <a:off x="8424476" y="5354030"/>
            <a:ext cx="3245223" cy="338554"/>
          </a:xfrm>
          <a:prstGeom prst="rect">
            <a:avLst/>
          </a:prstGeom>
          <a:noFill/>
        </p:spPr>
        <p:txBody>
          <a:bodyPr wrap="square">
            <a:spAutoFit/>
          </a:bodyPr>
          <a:lstStyle/>
          <a:p>
            <a:r>
              <a:rPr lang="en-GB" sz="1600" dirty="0">
                <a:solidFill>
                  <a:schemeClr val="tx2">
                    <a:lumMod val="75000"/>
                    <a:lumOff val="25000"/>
                  </a:schemeClr>
                </a:solidFill>
                <a:hlinkClick r:id="rId4"/>
              </a:rPr>
              <a:t>https://</a:t>
            </a:r>
            <a:r>
              <a:rPr lang="en-GB" sz="1600" dirty="0" err="1">
                <a:solidFill>
                  <a:schemeClr val="tx2">
                    <a:lumMod val="75000"/>
                    <a:lumOff val="25000"/>
                  </a:schemeClr>
                </a:solidFill>
                <a:hlinkClick r:id="rId4"/>
              </a:rPr>
              <a:t>www.atlast-telescope.org</a:t>
            </a:r>
            <a:endParaRPr lang="en-GB" sz="1600" dirty="0">
              <a:solidFill>
                <a:schemeClr val="tx2">
                  <a:lumMod val="75000"/>
                  <a:lumOff val="25000"/>
                </a:schemeClr>
              </a:solidFill>
            </a:endParaRPr>
          </a:p>
        </p:txBody>
      </p:sp>
      <p:pic>
        <p:nvPicPr>
          <p:cNvPr id="17" name="Imagen 16" descr="Código QR&#10;&#10;El contenido generado por IA puede ser incorrecto.">
            <a:extLst>
              <a:ext uri="{FF2B5EF4-FFF2-40B4-BE49-F238E27FC236}">
                <a16:creationId xmlns:a16="http://schemas.microsoft.com/office/drawing/2014/main" id="{2CE30D99-D516-8C25-CD6F-DACC2FE744F5}"/>
              </a:ext>
            </a:extLst>
          </p:cNvPr>
          <p:cNvPicPr>
            <a:picLocks noChangeAspect="1"/>
          </p:cNvPicPr>
          <p:nvPr/>
        </p:nvPicPr>
        <p:blipFill>
          <a:blip r:embed="rId5"/>
          <a:stretch>
            <a:fillRect/>
          </a:stretch>
        </p:blipFill>
        <p:spPr>
          <a:xfrm>
            <a:off x="10599864" y="4025328"/>
            <a:ext cx="820992" cy="820992"/>
          </a:xfrm>
          <a:prstGeom prst="rect">
            <a:avLst/>
          </a:prstGeom>
        </p:spPr>
      </p:pic>
    </p:spTree>
    <p:extLst>
      <p:ext uri="{BB962C8B-B14F-4D97-AF65-F5344CB8AC3E}">
        <p14:creationId xmlns:p14="http://schemas.microsoft.com/office/powerpoint/2010/main" val="340613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3B050-516F-D556-C11B-69BC7126D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3C1D5-6C07-8058-E9F9-E600F803A338}"/>
              </a:ext>
            </a:extLst>
          </p:cNvPr>
          <p:cNvSpPr>
            <a:spLocks noGrp="1"/>
          </p:cNvSpPr>
          <p:nvPr>
            <p:ph type="title"/>
          </p:nvPr>
        </p:nvSpPr>
        <p:spPr/>
        <p:txBody>
          <a:bodyPr>
            <a:normAutofit fontScale="90000"/>
          </a:bodyPr>
          <a:lstStyle/>
          <a:p>
            <a:r>
              <a:rPr lang="en-GB" dirty="0"/>
              <a:t>AtLAST project</a:t>
            </a:r>
            <a:r>
              <a:rPr lang="es-ES" i="1" dirty="0"/>
              <a:t> </a:t>
            </a:r>
            <a:r>
              <a:rPr lang="es-ES" dirty="0"/>
              <a:t>(2021-2024)</a:t>
            </a:r>
            <a:endParaRPr lang="en-GB" dirty="0"/>
          </a:p>
        </p:txBody>
      </p:sp>
      <p:sp>
        <p:nvSpPr>
          <p:cNvPr id="4" name="Marcador de pie de página 3">
            <a:extLst>
              <a:ext uri="{FF2B5EF4-FFF2-40B4-BE49-F238E27FC236}">
                <a16:creationId xmlns:a16="http://schemas.microsoft.com/office/drawing/2014/main" id="{C41B217A-6A40-F48C-52FA-21F155501542}"/>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5" name="Marcador de número de diapositiva 4">
            <a:extLst>
              <a:ext uri="{FF2B5EF4-FFF2-40B4-BE49-F238E27FC236}">
                <a16:creationId xmlns:a16="http://schemas.microsoft.com/office/drawing/2014/main" id="{AC5B04A6-EACB-9266-118E-48381888FF20}"/>
              </a:ext>
            </a:extLst>
          </p:cNvPr>
          <p:cNvSpPr>
            <a:spLocks noGrp="1"/>
          </p:cNvSpPr>
          <p:nvPr>
            <p:ph type="sldNum" sz="quarter" idx="12"/>
          </p:nvPr>
        </p:nvSpPr>
        <p:spPr/>
        <p:txBody>
          <a:bodyPr/>
          <a:lstStyle/>
          <a:p>
            <a:fld id="{8EDFCFCA-9F12-0D4D-80B5-DD692D51A188}" type="slidenum">
              <a:rPr lang="en-GB" smtClean="0"/>
              <a:t>3</a:t>
            </a:fld>
            <a:endParaRPr lang="en-GB" dirty="0"/>
          </a:p>
        </p:txBody>
      </p:sp>
      <p:sp>
        <p:nvSpPr>
          <p:cNvPr id="7" name="CuadroTexto 6">
            <a:extLst>
              <a:ext uri="{FF2B5EF4-FFF2-40B4-BE49-F238E27FC236}">
                <a16:creationId xmlns:a16="http://schemas.microsoft.com/office/drawing/2014/main" id="{818C1A4E-137B-1E35-9203-CB4449B3E3EA}"/>
              </a:ext>
            </a:extLst>
          </p:cNvPr>
          <p:cNvSpPr txBox="1"/>
          <p:nvPr/>
        </p:nvSpPr>
        <p:spPr>
          <a:xfrm>
            <a:off x="483128" y="1033489"/>
            <a:ext cx="6558098" cy="369332"/>
          </a:xfrm>
          <a:prstGeom prst="rect">
            <a:avLst/>
          </a:prstGeom>
          <a:noFill/>
        </p:spPr>
        <p:txBody>
          <a:bodyPr wrap="square">
            <a:spAutoFit/>
          </a:bodyPr>
          <a:lstStyle/>
          <a:p>
            <a:r>
              <a:rPr lang="es-ES" i="1" dirty="0" err="1">
                <a:effectLst/>
              </a:rPr>
              <a:t>Toward</a:t>
            </a:r>
            <a:r>
              <a:rPr lang="es-ES" i="1" dirty="0" err="1"/>
              <a:t>s</a:t>
            </a:r>
            <a:r>
              <a:rPr lang="es-ES" i="1" dirty="0"/>
              <a:t> </a:t>
            </a:r>
            <a:r>
              <a:rPr lang="es-ES" i="1" dirty="0" err="1"/>
              <a:t>an</a:t>
            </a:r>
            <a:r>
              <a:rPr lang="es-ES" i="1" dirty="0"/>
              <a:t> Atacama </a:t>
            </a:r>
            <a:r>
              <a:rPr lang="es-ES" i="1" dirty="0" err="1"/>
              <a:t>Large</a:t>
            </a:r>
            <a:r>
              <a:rPr lang="es-ES" i="1" dirty="0"/>
              <a:t> </a:t>
            </a:r>
            <a:r>
              <a:rPr lang="es-ES" i="1" dirty="0" err="1"/>
              <a:t>Aperture</a:t>
            </a:r>
            <a:r>
              <a:rPr lang="es-ES" i="1" dirty="0"/>
              <a:t> </a:t>
            </a:r>
            <a:r>
              <a:rPr lang="es-ES" i="1" dirty="0" err="1"/>
              <a:t>Submillimeter</a:t>
            </a:r>
            <a:r>
              <a:rPr lang="es-ES" i="1" dirty="0"/>
              <a:t> </a:t>
            </a:r>
            <a:r>
              <a:rPr lang="es-ES" i="1" dirty="0" err="1"/>
              <a:t>Telescope</a:t>
            </a:r>
            <a:endParaRPr lang="es-ES" dirty="0">
              <a:effectLst/>
            </a:endParaRPr>
          </a:p>
        </p:txBody>
      </p:sp>
      <p:pic>
        <p:nvPicPr>
          <p:cNvPr id="9" name="Picture 2" descr="UiO logo">
            <a:extLst>
              <a:ext uri="{FF2B5EF4-FFF2-40B4-BE49-F238E27FC236}">
                <a16:creationId xmlns:a16="http://schemas.microsoft.com/office/drawing/2014/main" id="{F1960704-9568-C9AF-81B6-DB7D05575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044" y="1415171"/>
            <a:ext cx="2897978" cy="17813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SO logo">
            <a:extLst>
              <a:ext uri="{FF2B5EF4-FFF2-40B4-BE49-F238E27FC236}">
                <a16:creationId xmlns:a16="http://schemas.microsoft.com/office/drawing/2014/main" id="{1996A7D0-732A-036B-54BA-A1E34981C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4617" y="2897877"/>
            <a:ext cx="466733" cy="646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KRI logo">
            <a:extLst>
              <a:ext uri="{FF2B5EF4-FFF2-40B4-BE49-F238E27FC236}">
                <a16:creationId xmlns:a16="http://schemas.microsoft.com/office/drawing/2014/main" id="{E797E279-5B53-D686-CFEA-6C7E19529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9910" y="2820136"/>
            <a:ext cx="1893025" cy="849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7664BC87-2E1E-45CF-09CE-2F7B55992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8107" y="3722426"/>
            <a:ext cx="1184316" cy="637221"/>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32">
            <a:extLst>
              <a:ext uri="{FF2B5EF4-FFF2-40B4-BE49-F238E27FC236}">
                <a16:creationId xmlns:a16="http://schemas.microsoft.com/office/drawing/2014/main" id="{06370384-97F9-FE3D-DC54-27FA2C15B482}"/>
              </a:ext>
            </a:extLst>
          </p:cNvPr>
          <p:cNvSpPr txBox="1"/>
          <p:nvPr/>
        </p:nvSpPr>
        <p:spPr>
          <a:xfrm>
            <a:off x="483128" y="1351868"/>
            <a:ext cx="3685193" cy="338554"/>
          </a:xfrm>
          <a:prstGeom prst="rect">
            <a:avLst/>
          </a:prstGeom>
          <a:noFill/>
        </p:spPr>
        <p:txBody>
          <a:bodyPr wrap="square">
            <a:spAutoFit/>
          </a:bodyPr>
          <a:lstStyle/>
          <a:p>
            <a:r>
              <a:rPr lang="es-ES" sz="1600" dirty="0">
                <a:solidFill>
                  <a:srgbClr val="333333"/>
                </a:solidFill>
              </a:rPr>
              <a:t>EU Grant </a:t>
            </a:r>
            <a:r>
              <a:rPr lang="es-ES" sz="1600" dirty="0" err="1">
                <a:solidFill>
                  <a:srgbClr val="333333"/>
                </a:solidFill>
              </a:rPr>
              <a:t>agreement</a:t>
            </a:r>
            <a:r>
              <a:rPr lang="es-ES" sz="1600" dirty="0">
                <a:solidFill>
                  <a:srgbClr val="333333"/>
                </a:solidFill>
              </a:rPr>
              <a:t> ID: </a:t>
            </a:r>
            <a:r>
              <a:rPr lang="es-ES" sz="1600" dirty="0">
                <a:solidFill>
                  <a:srgbClr val="333333"/>
                </a:solidFill>
                <a:hlinkClick r:id="rId7"/>
              </a:rPr>
              <a:t>951815</a:t>
            </a:r>
            <a:endParaRPr lang="es-ES" sz="1600" dirty="0">
              <a:solidFill>
                <a:srgbClr val="333333"/>
              </a:solidFill>
            </a:endParaRPr>
          </a:p>
        </p:txBody>
      </p:sp>
      <p:sp>
        <p:nvSpPr>
          <p:cNvPr id="34" name="Rectángulo redondeado 33">
            <a:extLst>
              <a:ext uri="{FF2B5EF4-FFF2-40B4-BE49-F238E27FC236}">
                <a16:creationId xmlns:a16="http://schemas.microsoft.com/office/drawing/2014/main" id="{5E9EB899-2D67-CD75-CC36-EE84A3D2F418}"/>
              </a:ext>
            </a:extLst>
          </p:cNvPr>
          <p:cNvSpPr/>
          <p:nvPr/>
        </p:nvSpPr>
        <p:spPr>
          <a:xfrm>
            <a:off x="8442545" y="1964098"/>
            <a:ext cx="2348448" cy="677519"/>
          </a:xfrm>
          <a:prstGeom prst="roundRect">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adroTexto 34">
            <a:extLst>
              <a:ext uri="{FF2B5EF4-FFF2-40B4-BE49-F238E27FC236}">
                <a16:creationId xmlns:a16="http://schemas.microsoft.com/office/drawing/2014/main" id="{775AE621-81E2-7BCF-6108-D3AF4A0E5EA5}"/>
              </a:ext>
            </a:extLst>
          </p:cNvPr>
          <p:cNvSpPr txBox="1"/>
          <p:nvPr/>
        </p:nvSpPr>
        <p:spPr>
          <a:xfrm>
            <a:off x="8430580" y="1631154"/>
            <a:ext cx="2359685" cy="276999"/>
          </a:xfrm>
          <a:prstGeom prst="rect">
            <a:avLst/>
          </a:prstGeom>
          <a:noFill/>
        </p:spPr>
        <p:txBody>
          <a:bodyPr wrap="none" rtlCol="0">
            <a:spAutoFit/>
          </a:bodyPr>
          <a:lstStyle/>
          <a:p>
            <a:r>
              <a:rPr lang="en-GB" sz="1200" dirty="0">
                <a:solidFill>
                  <a:schemeClr val="tx2">
                    <a:lumMod val="75000"/>
                    <a:lumOff val="25000"/>
                  </a:schemeClr>
                </a:solidFill>
              </a:rPr>
              <a:t>Coordination. PI. Claudia </a:t>
            </a:r>
            <a:r>
              <a:rPr lang="en-GB" sz="1200" dirty="0" err="1">
                <a:solidFill>
                  <a:schemeClr val="tx2">
                    <a:lumMod val="75000"/>
                    <a:lumOff val="25000"/>
                  </a:schemeClr>
                </a:solidFill>
              </a:rPr>
              <a:t>Cicone</a:t>
            </a:r>
            <a:endParaRPr lang="en-GB" sz="1200" dirty="0">
              <a:solidFill>
                <a:schemeClr val="tx2">
                  <a:lumMod val="75000"/>
                  <a:lumOff val="25000"/>
                </a:schemeClr>
              </a:solidFill>
            </a:endParaRPr>
          </a:p>
        </p:txBody>
      </p:sp>
      <p:sp>
        <p:nvSpPr>
          <p:cNvPr id="36" name="Rectángulo redondeado 35">
            <a:extLst>
              <a:ext uri="{FF2B5EF4-FFF2-40B4-BE49-F238E27FC236}">
                <a16:creationId xmlns:a16="http://schemas.microsoft.com/office/drawing/2014/main" id="{F9D1A43D-D92D-DE57-7391-33798FF04079}"/>
              </a:ext>
            </a:extLst>
          </p:cNvPr>
          <p:cNvSpPr/>
          <p:nvPr/>
        </p:nvSpPr>
        <p:spPr>
          <a:xfrm>
            <a:off x="7790689" y="2767144"/>
            <a:ext cx="3931920" cy="1759135"/>
          </a:xfrm>
          <a:prstGeom prst="roundRect">
            <a:avLst>
              <a:gd name="adj" fmla="val 12794"/>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0" descr="UH logo">
            <a:extLst>
              <a:ext uri="{FF2B5EF4-FFF2-40B4-BE49-F238E27FC236}">
                <a16:creationId xmlns:a16="http://schemas.microsoft.com/office/drawing/2014/main" id="{0C636B76-13D3-9C3A-9885-A688593569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8659" y="3826840"/>
            <a:ext cx="1893025" cy="3344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C179946E-FE1E-6A70-E6DD-E13356714263}"/>
              </a:ext>
            </a:extLst>
          </p:cNvPr>
          <p:cNvGrpSpPr/>
          <p:nvPr/>
        </p:nvGrpSpPr>
        <p:grpSpPr>
          <a:xfrm>
            <a:off x="546063" y="2008801"/>
            <a:ext cx="7074876" cy="3080987"/>
            <a:chOff x="546063" y="2008801"/>
            <a:chExt cx="7074876" cy="3080987"/>
          </a:xfrm>
        </p:grpSpPr>
        <p:sp>
          <p:nvSpPr>
            <p:cNvPr id="13" name="CuadroTexto 12">
              <a:extLst>
                <a:ext uri="{FF2B5EF4-FFF2-40B4-BE49-F238E27FC236}">
                  <a16:creationId xmlns:a16="http://schemas.microsoft.com/office/drawing/2014/main" id="{2B17D7DD-505D-0EB3-9001-81594EEBCB09}"/>
                </a:ext>
              </a:extLst>
            </p:cNvPr>
            <p:cNvSpPr txBox="1"/>
            <p:nvPr/>
          </p:nvSpPr>
          <p:spPr>
            <a:xfrm>
              <a:off x="546063" y="2008801"/>
              <a:ext cx="7074876" cy="369332"/>
            </a:xfrm>
            <a:prstGeom prst="rect">
              <a:avLst/>
            </a:prstGeom>
            <a:noFill/>
          </p:spPr>
          <p:txBody>
            <a:bodyPr wrap="square">
              <a:spAutoFit/>
            </a:bodyPr>
            <a:lstStyle/>
            <a:p>
              <a:r>
                <a:rPr lang="en-GB" b="1" dirty="0"/>
                <a:t>Main</a:t>
              </a:r>
              <a:r>
                <a:rPr lang="en-GB" sz="1800" b="1" dirty="0"/>
                <a:t> deliverables:</a:t>
              </a:r>
            </a:p>
          </p:txBody>
        </p:sp>
        <p:sp>
          <p:nvSpPr>
            <p:cNvPr id="40" name="CuadroTexto 39">
              <a:extLst>
                <a:ext uri="{FF2B5EF4-FFF2-40B4-BE49-F238E27FC236}">
                  <a16:creationId xmlns:a16="http://schemas.microsoft.com/office/drawing/2014/main" id="{E5696AA1-41C1-AADA-3660-1535417C79D7}"/>
                </a:ext>
              </a:extLst>
            </p:cNvPr>
            <p:cNvSpPr txBox="1"/>
            <p:nvPr/>
          </p:nvSpPr>
          <p:spPr>
            <a:xfrm>
              <a:off x="583055" y="2635470"/>
              <a:ext cx="6094476"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Solid </a:t>
              </a:r>
              <a:r>
                <a:rPr lang="es-ES" sz="1800" dirty="0" err="1">
                  <a:solidFill>
                    <a:srgbClr val="333333"/>
                  </a:solidFill>
                </a:rPr>
                <a:t>science</a:t>
              </a:r>
              <a:r>
                <a:rPr lang="es-ES" sz="1800" dirty="0">
                  <a:solidFill>
                    <a:srgbClr val="333333"/>
                  </a:solidFill>
                </a:rPr>
                <a:t> case (</a:t>
              </a:r>
              <a:r>
                <a:rPr lang="es-ES" sz="1800" dirty="0" err="1">
                  <a:solidFill>
                    <a:srgbClr val="333333"/>
                  </a:solidFill>
                </a:rPr>
                <a:t>community</a:t>
              </a:r>
              <a:r>
                <a:rPr lang="es-ES" sz="1800" dirty="0">
                  <a:solidFill>
                    <a:srgbClr val="333333"/>
                  </a:solidFill>
                </a:rPr>
                <a:t>)</a:t>
              </a:r>
            </a:p>
          </p:txBody>
        </p:sp>
        <p:sp>
          <p:nvSpPr>
            <p:cNvPr id="42" name="CuadroTexto 41">
              <a:extLst>
                <a:ext uri="{FF2B5EF4-FFF2-40B4-BE49-F238E27FC236}">
                  <a16:creationId xmlns:a16="http://schemas.microsoft.com/office/drawing/2014/main" id="{601B157B-73C3-D70E-6502-5BEC5CCF8E3B}"/>
                </a:ext>
              </a:extLst>
            </p:cNvPr>
            <p:cNvSpPr txBox="1"/>
            <p:nvPr/>
          </p:nvSpPr>
          <p:spPr>
            <a:xfrm>
              <a:off x="583055" y="3156642"/>
              <a:ext cx="6094476"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Telescope</a:t>
              </a:r>
              <a:r>
                <a:rPr lang="es-ES" sz="1800" dirty="0">
                  <a:solidFill>
                    <a:srgbClr val="333333"/>
                  </a:solidFill>
                </a:rPr>
                <a:t> </a:t>
              </a:r>
              <a:r>
                <a:rPr lang="es-ES" sz="1800" dirty="0" err="1">
                  <a:solidFill>
                    <a:srgbClr val="333333"/>
                  </a:solidFill>
                </a:rPr>
                <a:t>design</a:t>
              </a:r>
              <a:endParaRPr lang="es-ES" sz="1800" dirty="0">
                <a:solidFill>
                  <a:srgbClr val="333333"/>
                </a:solidFill>
              </a:endParaRPr>
            </a:p>
          </p:txBody>
        </p:sp>
        <p:sp>
          <p:nvSpPr>
            <p:cNvPr id="44" name="CuadroTexto 43">
              <a:extLst>
                <a:ext uri="{FF2B5EF4-FFF2-40B4-BE49-F238E27FC236}">
                  <a16:creationId xmlns:a16="http://schemas.microsoft.com/office/drawing/2014/main" id="{62FDE7CB-5433-3D36-D7F4-3590B9C35995}"/>
                </a:ext>
              </a:extLst>
            </p:cNvPr>
            <p:cNvSpPr txBox="1"/>
            <p:nvPr/>
          </p:nvSpPr>
          <p:spPr>
            <a:xfrm>
              <a:off x="583055" y="3679332"/>
              <a:ext cx="6094476"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Site </a:t>
              </a:r>
              <a:r>
                <a:rPr lang="es-ES" sz="1800" dirty="0" err="1">
                  <a:solidFill>
                    <a:srgbClr val="333333"/>
                  </a:solidFill>
                </a:rPr>
                <a:t>selection</a:t>
              </a:r>
              <a:r>
                <a:rPr lang="es-ES" sz="1800" dirty="0">
                  <a:solidFill>
                    <a:srgbClr val="333333"/>
                  </a:solidFill>
                </a:rPr>
                <a:t> </a:t>
              </a:r>
              <a:r>
                <a:rPr lang="es-ES" dirty="0" err="1">
                  <a:solidFill>
                    <a:srgbClr val="333333"/>
                  </a:solidFill>
                </a:rPr>
                <a:t>study</a:t>
              </a:r>
              <a:endParaRPr lang="es-ES" sz="1800" dirty="0">
                <a:solidFill>
                  <a:srgbClr val="333333"/>
                </a:solidFill>
              </a:endParaRPr>
            </a:p>
          </p:txBody>
        </p:sp>
        <p:sp>
          <p:nvSpPr>
            <p:cNvPr id="46" name="CuadroTexto 45">
              <a:extLst>
                <a:ext uri="{FF2B5EF4-FFF2-40B4-BE49-F238E27FC236}">
                  <a16:creationId xmlns:a16="http://schemas.microsoft.com/office/drawing/2014/main" id="{9E74C368-0D4E-B95D-4022-3BC694433FA9}"/>
                </a:ext>
              </a:extLst>
            </p:cNvPr>
            <p:cNvSpPr txBox="1"/>
            <p:nvPr/>
          </p:nvSpPr>
          <p:spPr>
            <a:xfrm>
              <a:off x="583055" y="4199894"/>
              <a:ext cx="6094476"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Operations</a:t>
              </a:r>
              <a:r>
                <a:rPr lang="es-ES" sz="1800" dirty="0">
                  <a:solidFill>
                    <a:srgbClr val="333333"/>
                  </a:solidFill>
                </a:rPr>
                <a:t> plan </a:t>
              </a:r>
            </a:p>
          </p:txBody>
        </p:sp>
        <p:sp>
          <p:nvSpPr>
            <p:cNvPr id="47" name="CuadroTexto 46">
              <a:extLst>
                <a:ext uri="{FF2B5EF4-FFF2-40B4-BE49-F238E27FC236}">
                  <a16:creationId xmlns:a16="http://schemas.microsoft.com/office/drawing/2014/main" id="{B065598F-E7CC-C63B-CF7A-623C630392C6}"/>
                </a:ext>
              </a:extLst>
            </p:cNvPr>
            <p:cNvSpPr txBox="1"/>
            <p:nvPr/>
          </p:nvSpPr>
          <p:spPr>
            <a:xfrm>
              <a:off x="583054" y="4720456"/>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Energy </a:t>
              </a:r>
              <a:r>
                <a:rPr lang="es-ES" sz="1800" dirty="0" err="1">
                  <a:solidFill>
                    <a:srgbClr val="333333"/>
                  </a:solidFill>
                </a:rPr>
                <a:t>studies</a:t>
              </a:r>
              <a:endParaRPr lang="es-ES" sz="1800" dirty="0">
                <a:solidFill>
                  <a:srgbClr val="333333"/>
                </a:solidFill>
              </a:endParaRPr>
            </a:p>
          </p:txBody>
        </p:sp>
      </p:grpSp>
    </p:spTree>
    <p:extLst>
      <p:ext uri="{BB962C8B-B14F-4D97-AF65-F5344CB8AC3E}">
        <p14:creationId xmlns:p14="http://schemas.microsoft.com/office/powerpoint/2010/main" val="10491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FC659-3F18-878C-2593-10ECCE5C9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94EA3-02E0-F9A2-239B-6CC1BD3CBBE4}"/>
              </a:ext>
            </a:extLst>
          </p:cNvPr>
          <p:cNvSpPr>
            <a:spLocks noGrp="1"/>
          </p:cNvSpPr>
          <p:nvPr>
            <p:ph type="title"/>
          </p:nvPr>
        </p:nvSpPr>
        <p:spPr/>
        <p:txBody>
          <a:bodyPr>
            <a:normAutofit fontScale="90000"/>
          </a:bodyPr>
          <a:lstStyle/>
          <a:p>
            <a:r>
              <a:rPr lang="en-GB" dirty="0"/>
              <a:t>AtLAST project</a:t>
            </a:r>
            <a:r>
              <a:rPr lang="es-ES" i="1" dirty="0"/>
              <a:t> </a:t>
            </a:r>
            <a:r>
              <a:rPr lang="es-ES" dirty="0"/>
              <a:t>(2021-2024)</a:t>
            </a:r>
            <a:endParaRPr lang="en-GB" dirty="0"/>
          </a:p>
        </p:txBody>
      </p:sp>
      <p:sp>
        <p:nvSpPr>
          <p:cNvPr id="4" name="Marcador de pie de página 3">
            <a:extLst>
              <a:ext uri="{FF2B5EF4-FFF2-40B4-BE49-F238E27FC236}">
                <a16:creationId xmlns:a16="http://schemas.microsoft.com/office/drawing/2014/main" id="{CC762E08-97CF-6EAF-EB02-024EA00EE4AD}"/>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5" name="Marcador de número de diapositiva 4">
            <a:extLst>
              <a:ext uri="{FF2B5EF4-FFF2-40B4-BE49-F238E27FC236}">
                <a16:creationId xmlns:a16="http://schemas.microsoft.com/office/drawing/2014/main" id="{94BCC893-A63F-3302-6ADA-66A3A342A649}"/>
              </a:ext>
            </a:extLst>
          </p:cNvPr>
          <p:cNvSpPr>
            <a:spLocks noGrp="1"/>
          </p:cNvSpPr>
          <p:nvPr>
            <p:ph type="sldNum" sz="quarter" idx="12"/>
          </p:nvPr>
        </p:nvSpPr>
        <p:spPr/>
        <p:txBody>
          <a:bodyPr/>
          <a:lstStyle/>
          <a:p>
            <a:fld id="{8EDFCFCA-9F12-0D4D-80B5-DD692D51A188}" type="slidenum">
              <a:rPr lang="en-GB" smtClean="0"/>
              <a:t>4</a:t>
            </a:fld>
            <a:endParaRPr lang="en-GB" dirty="0"/>
          </a:p>
        </p:txBody>
      </p:sp>
      <p:sp>
        <p:nvSpPr>
          <p:cNvPr id="7" name="CuadroTexto 6">
            <a:extLst>
              <a:ext uri="{FF2B5EF4-FFF2-40B4-BE49-F238E27FC236}">
                <a16:creationId xmlns:a16="http://schemas.microsoft.com/office/drawing/2014/main" id="{3406D837-4FA1-0B01-1C36-CCA60D617976}"/>
              </a:ext>
            </a:extLst>
          </p:cNvPr>
          <p:cNvSpPr txBox="1"/>
          <p:nvPr/>
        </p:nvSpPr>
        <p:spPr>
          <a:xfrm>
            <a:off x="483128" y="1033489"/>
            <a:ext cx="6558098" cy="369332"/>
          </a:xfrm>
          <a:prstGeom prst="rect">
            <a:avLst/>
          </a:prstGeom>
          <a:noFill/>
        </p:spPr>
        <p:txBody>
          <a:bodyPr wrap="square">
            <a:spAutoFit/>
          </a:bodyPr>
          <a:lstStyle/>
          <a:p>
            <a:r>
              <a:rPr lang="es-ES" i="1" dirty="0" err="1">
                <a:effectLst/>
              </a:rPr>
              <a:t>Toward</a:t>
            </a:r>
            <a:r>
              <a:rPr lang="es-ES" i="1" dirty="0" err="1"/>
              <a:t>s</a:t>
            </a:r>
            <a:r>
              <a:rPr lang="es-ES" i="1" dirty="0"/>
              <a:t> </a:t>
            </a:r>
            <a:r>
              <a:rPr lang="es-ES" i="1" dirty="0" err="1"/>
              <a:t>an</a:t>
            </a:r>
            <a:r>
              <a:rPr lang="es-ES" i="1" dirty="0"/>
              <a:t> Atacama </a:t>
            </a:r>
            <a:r>
              <a:rPr lang="es-ES" i="1" dirty="0" err="1"/>
              <a:t>Large</a:t>
            </a:r>
            <a:r>
              <a:rPr lang="es-ES" i="1" dirty="0"/>
              <a:t> </a:t>
            </a:r>
            <a:r>
              <a:rPr lang="es-ES" i="1" dirty="0" err="1"/>
              <a:t>Aperture</a:t>
            </a:r>
            <a:r>
              <a:rPr lang="es-ES" i="1" dirty="0"/>
              <a:t> </a:t>
            </a:r>
            <a:r>
              <a:rPr lang="es-ES" i="1" dirty="0" err="1"/>
              <a:t>Submillimeter</a:t>
            </a:r>
            <a:r>
              <a:rPr lang="es-ES" i="1" dirty="0"/>
              <a:t> </a:t>
            </a:r>
            <a:r>
              <a:rPr lang="es-ES" i="1" dirty="0" err="1"/>
              <a:t>Telescope</a:t>
            </a:r>
            <a:endParaRPr lang="es-ES" dirty="0">
              <a:effectLst/>
            </a:endParaRPr>
          </a:p>
        </p:txBody>
      </p:sp>
      <p:sp>
        <p:nvSpPr>
          <p:cNvPr id="33" name="CuadroTexto 32">
            <a:extLst>
              <a:ext uri="{FF2B5EF4-FFF2-40B4-BE49-F238E27FC236}">
                <a16:creationId xmlns:a16="http://schemas.microsoft.com/office/drawing/2014/main" id="{699E8F99-B333-16CC-A279-E830BA512E74}"/>
              </a:ext>
            </a:extLst>
          </p:cNvPr>
          <p:cNvSpPr txBox="1"/>
          <p:nvPr/>
        </p:nvSpPr>
        <p:spPr>
          <a:xfrm>
            <a:off x="483128" y="1351868"/>
            <a:ext cx="3685193" cy="338554"/>
          </a:xfrm>
          <a:prstGeom prst="rect">
            <a:avLst/>
          </a:prstGeom>
          <a:noFill/>
        </p:spPr>
        <p:txBody>
          <a:bodyPr wrap="square">
            <a:spAutoFit/>
          </a:bodyPr>
          <a:lstStyle/>
          <a:p>
            <a:r>
              <a:rPr lang="es-ES" sz="1600" dirty="0">
                <a:solidFill>
                  <a:srgbClr val="333333"/>
                </a:solidFill>
              </a:rPr>
              <a:t>EU Grant </a:t>
            </a:r>
            <a:r>
              <a:rPr lang="es-ES" sz="1600" dirty="0" err="1">
                <a:solidFill>
                  <a:srgbClr val="333333"/>
                </a:solidFill>
              </a:rPr>
              <a:t>agreement</a:t>
            </a:r>
            <a:r>
              <a:rPr lang="es-ES" sz="1600" dirty="0">
                <a:solidFill>
                  <a:srgbClr val="333333"/>
                </a:solidFill>
              </a:rPr>
              <a:t> ID: </a:t>
            </a:r>
            <a:r>
              <a:rPr lang="es-ES" sz="1600" dirty="0">
                <a:solidFill>
                  <a:srgbClr val="333333"/>
                </a:solidFill>
                <a:hlinkClick r:id="rId3"/>
              </a:rPr>
              <a:t>951815</a:t>
            </a:r>
            <a:endParaRPr lang="es-ES" sz="1600" dirty="0">
              <a:solidFill>
                <a:srgbClr val="333333"/>
              </a:solidFill>
            </a:endParaRPr>
          </a:p>
        </p:txBody>
      </p:sp>
      <p:sp>
        <p:nvSpPr>
          <p:cNvPr id="13" name="CuadroTexto 12">
            <a:extLst>
              <a:ext uri="{FF2B5EF4-FFF2-40B4-BE49-F238E27FC236}">
                <a16:creationId xmlns:a16="http://schemas.microsoft.com/office/drawing/2014/main" id="{64263BAF-AB01-E015-2637-740BE85DFE38}"/>
              </a:ext>
            </a:extLst>
          </p:cNvPr>
          <p:cNvSpPr txBox="1"/>
          <p:nvPr/>
        </p:nvSpPr>
        <p:spPr>
          <a:xfrm>
            <a:off x="546063" y="2008801"/>
            <a:ext cx="3793595" cy="369332"/>
          </a:xfrm>
          <a:prstGeom prst="rect">
            <a:avLst/>
          </a:prstGeom>
          <a:noFill/>
        </p:spPr>
        <p:txBody>
          <a:bodyPr wrap="square">
            <a:spAutoFit/>
          </a:bodyPr>
          <a:lstStyle/>
          <a:p>
            <a:r>
              <a:rPr lang="en-GB" b="1" dirty="0"/>
              <a:t>Main</a:t>
            </a:r>
            <a:r>
              <a:rPr lang="en-GB" sz="1800" b="1" dirty="0"/>
              <a:t> deliverables:</a:t>
            </a:r>
          </a:p>
        </p:txBody>
      </p:sp>
      <p:sp>
        <p:nvSpPr>
          <p:cNvPr id="40" name="CuadroTexto 39">
            <a:extLst>
              <a:ext uri="{FF2B5EF4-FFF2-40B4-BE49-F238E27FC236}">
                <a16:creationId xmlns:a16="http://schemas.microsoft.com/office/drawing/2014/main" id="{3D2B5661-CF03-6E4D-0C1E-34794F8BB1B4}"/>
              </a:ext>
            </a:extLst>
          </p:cNvPr>
          <p:cNvSpPr txBox="1"/>
          <p:nvPr/>
        </p:nvSpPr>
        <p:spPr>
          <a:xfrm>
            <a:off x="583055" y="2635470"/>
            <a:ext cx="4318129" cy="369332"/>
          </a:xfrm>
          <a:prstGeom prst="rect">
            <a:avLst/>
          </a:prstGeom>
          <a:noFill/>
        </p:spPr>
        <p:txBody>
          <a:bodyPr wrap="square">
            <a:spAutoFit/>
          </a:bodyPr>
          <a:lstStyle/>
          <a:p>
            <a:pPr marL="285750" indent="-285750">
              <a:buFont typeface="Courier New" panose="02070309020205020404" pitchFamily="49" charset="0"/>
              <a:buChar char="o"/>
            </a:pPr>
            <a:r>
              <a:rPr lang="es-ES" sz="1800" b="1" dirty="0">
                <a:solidFill>
                  <a:srgbClr val="333333"/>
                </a:solidFill>
              </a:rPr>
              <a:t>Solid </a:t>
            </a:r>
            <a:r>
              <a:rPr lang="es-ES" sz="1800" b="1" dirty="0" err="1">
                <a:solidFill>
                  <a:srgbClr val="333333"/>
                </a:solidFill>
              </a:rPr>
              <a:t>science</a:t>
            </a:r>
            <a:r>
              <a:rPr lang="es-ES" sz="1800" b="1" dirty="0">
                <a:solidFill>
                  <a:srgbClr val="333333"/>
                </a:solidFill>
              </a:rPr>
              <a:t> case (</a:t>
            </a:r>
            <a:r>
              <a:rPr lang="es-ES" sz="1800" b="1" dirty="0" err="1">
                <a:solidFill>
                  <a:srgbClr val="333333"/>
                </a:solidFill>
              </a:rPr>
              <a:t>community</a:t>
            </a:r>
            <a:r>
              <a:rPr lang="es-ES" sz="1800" b="1" dirty="0">
                <a:solidFill>
                  <a:srgbClr val="333333"/>
                </a:solidFill>
              </a:rPr>
              <a:t>)</a:t>
            </a:r>
          </a:p>
        </p:txBody>
      </p:sp>
      <p:sp>
        <p:nvSpPr>
          <p:cNvPr id="42" name="CuadroTexto 41">
            <a:extLst>
              <a:ext uri="{FF2B5EF4-FFF2-40B4-BE49-F238E27FC236}">
                <a16:creationId xmlns:a16="http://schemas.microsoft.com/office/drawing/2014/main" id="{86AC6B6B-1AF5-02BC-D26E-2D3B3FAF78E4}"/>
              </a:ext>
            </a:extLst>
          </p:cNvPr>
          <p:cNvSpPr txBox="1"/>
          <p:nvPr/>
        </p:nvSpPr>
        <p:spPr>
          <a:xfrm>
            <a:off x="583055" y="3156642"/>
            <a:ext cx="4025521"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Telescope</a:t>
            </a:r>
            <a:r>
              <a:rPr lang="es-ES" sz="1800" dirty="0">
                <a:solidFill>
                  <a:srgbClr val="333333"/>
                </a:solidFill>
              </a:rPr>
              <a:t> </a:t>
            </a:r>
            <a:r>
              <a:rPr lang="es-ES" sz="1800" dirty="0" err="1">
                <a:solidFill>
                  <a:srgbClr val="333333"/>
                </a:solidFill>
              </a:rPr>
              <a:t>design</a:t>
            </a:r>
            <a:endParaRPr lang="es-ES" sz="1800" dirty="0">
              <a:solidFill>
                <a:srgbClr val="333333"/>
              </a:solidFill>
            </a:endParaRPr>
          </a:p>
        </p:txBody>
      </p:sp>
      <p:sp>
        <p:nvSpPr>
          <p:cNvPr id="44" name="CuadroTexto 43">
            <a:extLst>
              <a:ext uri="{FF2B5EF4-FFF2-40B4-BE49-F238E27FC236}">
                <a16:creationId xmlns:a16="http://schemas.microsoft.com/office/drawing/2014/main" id="{5BF56857-2C08-EE4F-9EC1-7899DE7B13EE}"/>
              </a:ext>
            </a:extLst>
          </p:cNvPr>
          <p:cNvSpPr txBox="1"/>
          <p:nvPr/>
        </p:nvSpPr>
        <p:spPr>
          <a:xfrm>
            <a:off x="583055" y="3679332"/>
            <a:ext cx="386092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Site </a:t>
            </a:r>
            <a:r>
              <a:rPr lang="es-ES" sz="1800" dirty="0" err="1">
                <a:solidFill>
                  <a:srgbClr val="333333"/>
                </a:solidFill>
              </a:rPr>
              <a:t>selection</a:t>
            </a:r>
            <a:r>
              <a:rPr lang="es-ES" sz="1800" dirty="0">
                <a:solidFill>
                  <a:srgbClr val="333333"/>
                </a:solidFill>
              </a:rPr>
              <a:t> </a:t>
            </a:r>
            <a:r>
              <a:rPr lang="es-ES" dirty="0" err="1">
                <a:solidFill>
                  <a:srgbClr val="333333"/>
                </a:solidFill>
              </a:rPr>
              <a:t>study</a:t>
            </a:r>
            <a:endParaRPr lang="es-ES" sz="1800" dirty="0">
              <a:solidFill>
                <a:srgbClr val="333333"/>
              </a:solidFill>
            </a:endParaRPr>
          </a:p>
        </p:txBody>
      </p:sp>
      <p:sp>
        <p:nvSpPr>
          <p:cNvPr id="46" name="CuadroTexto 45">
            <a:extLst>
              <a:ext uri="{FF2B5EF4-FFF2-40B4-BE49-F238E27FC236}">
                <a16:creationId xmlns:a16="http://schemas.microsoft.com/office/drawing/2014/main" id="{D5128FEB-BAED-45E8-AE61-B9A873B5B223}"/>
              </a:ext>
            </a:extLst>
          </p:cNvPr>
          <p:cNvSpPr txBox="1"/>
          <p:nvPr/>
        </p:nvSpPr>
        <p:spPr>
          <a:xfrm>
            <a:off x="583055" y="4199894"/>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Operations</a:t>
            </a:r>
            <a:r>
              <a:rPr lang="es-ES" sz="1800" dirty="0">
                <a:solidFill>
                  <a:srgbClr val="333333"/>
                </a:solidFill>
              </a:rPr>
              <a:t> plan </a:t>
            </a:r>
          </a:p>
        </p:txBody>
      </p:sp>
      <p:pic>
        <p:nvPicPr>
          <p:cNvPr id="8" name="Imagen 7">
            <a:extLst>
              <a:ext uri="{FF2B5EF4-FFF2-40B4-BE49-F238E27FC236}">
                <a16:creationId xmlns:a16="http://schemas.microsoft.com/office/drawing/2014/main" id="{CB1B3E4A-830B-91C3-7939-7F3BBC8E3661}"/>
              </a:ext>
            </a:extLst>
          </p:cNvPr>
          <p:cNvPicPr>
            <a:picLocks noChangeAspect="1"/>
          </p:cNvPicPr>
          <p:nvPr/>
        </p:nvPicPr>
        <p:blipFill>
          <a:blip r:embed="rId4"/>
          <a:stretch>
            <a:fillRect/>
          </a:stretch>
        </p:blipFill>
        <p:spPr>
          <a:xfrm>
            <a:off x="9946379" y="308614"/>
            <a:ext cx="1762494" cy="1644995"/>
          </a:xfrm>
          <a:prstGeom prst="rect">
            <a:avLst/>
          </a:prstGeom>
        </p:spPr>
      </p:pic>
      <p:pic>
        <p:nvPicPr>
          <p:cNvPr id="15" name="Imagen 14" descr="Imagen en blanco y negro&#10;&#10;El contenido generado por IA puede ser incorrecto.">
            <a:extLst>
              <a:ext uri="{FF2B5EF4-FFF2-40B4-BE49-F238E27FC236}">
                <a16:creationId xmlns:a16="http://schemas.microsoft.com/office/drawing/2014/main" id="{2457800D-DFBB-EF3F-2F27-3497565F31B6}"/>
              </a:ext>
            </a:extLst>
          </p:cNvPr>
          <p:cNvPicPr>
            <a:picLocks noChangeAspect="1"/>
          </p:cNvPicPr>
          <p:nvPr/>
        </p:nvPicPr>
        <p:blipFill>
          <a:blip r:embed="rId5"/>
          <a:stretch>
            <a:fillRect/>
          </a:stretch>
        </p:blipFill>
        <p:spPr>
          <a:xfrm>
            <a:off x="7852343" y="241630"/>
            <a:ext cx="1913840" cy="1884842"/>
          </a:xfrm>
          <a:prstGeom prst="rect">
            <a:avLst/>
          </a:prstGeom>
        </p:spPr>
      </p:pic>
      <p:pic>
        <p:nvPicPr>
          <p:cNvPr id="17" name="Imagen 16" descr="Imagen de la pantalla de un video juego&#10;&#10;El contenido generado por IA puede ser incorrecto.">
            <a:extLst>
              <a:ext uri="{FF2B5EF4-FFF2-40B4-BE49-F238E27FC236}">
                <a16:creationId xmlns:a16="http://schemas.microsoft.com/office/drawing/2014/main" id="{CE92BFC5-D0D2-B67B-2B6B-EBDE50F2BBC5}"/>
              </a:ext>
            </a:extLst>
          </p:cNvPr>
          <p:cNvPicPr>
            <a:picLocks noChangeAspect="1"/>
          </p:cNvPicPr>
          <p:nvPr/>
        </p:nvPicPr>
        <p:blipFill>
          <a:blip r:embed="rId6"/>
          <a:stretch>
            <a:fillRect/>
          </a:stretch>
        </p:blipFill>
        <p:spPr>
          <a:xfrm>
            <a:off x="9589706" y="2184323"/>
            <a:ext cx="2215198" cy="1888014"/>
          </a:xfrm>
          <a:prstGeom prst="rect">
            <a:avLst/>
          </a:prstGeom>
        </p:spPr>
      </p:pic>
      <p:pic>
        <p:nvPicPr>
          <p:cNvPr id="19" name="Imagen 18" descr="Imagen en blanco y negro&#10;&#10;El contenido generado por IA puede ser incorrecto.">
            <a:extLst>
              <a:ext uri="{FF2B5EF4-FFF2-40B4-BE49-F238E27FC236}">
                <a16:creationId xmlns:a16="http://schemas.microsoft.com/office/drawing/2014/main" id="{33C884C9-1B62-3114-1533-FB00E37C8A77}"/>
              </a:ext>
            </a:extLst>
          </p:cNvPr>
          <p:cNvPicPr>
            <a:picLocks noChangeAspect="1"/>
          </p:cNvPicPr>
          <p:nvPr/>
        </p:nvPicPr>
        <p:blipFill>
          <a:blip r:embed="rId7"/>
          <a:stretch>
            <a:fillRect/>
          </a:stretch>
        </p:blipFill>
        <p:spPr>
          <a:xfrm>
            <a:off x="5799503" y="2246358"/>
            <a:ext cx="3393180" cy="1671114"/>
          </a:xfrm>
          <a:prstGeom prst="rect">
            <a:avLst/>
          </a:prstGeom>
        </p:spPr>
      </p:pic>
      <p:sp>
        <p:nvSpPr>
          <p:cNvPr id="21" name="CuadroTexto 20">
            <a:extLst>
              <a:ext uri="{FF2B5EF4-FFF2-40B4-BE49-F238E27FC236}">
                <a16:creationId xmlns:a16="http://schemas.microsoft.com/office/drawing/2014/main" id="{DFC57AF3-EFE4-28A4-1E25-77DC4AAA3281}"/>
              </a:ext>
            </a:extLst>
          </p:cNvPr>
          <p:cNvSpPr txBox="1"/>
          <p:nvPr/>
        </p:nvSpPr>
        <p:spPr>
          <a:xfrm>
            <a:off x="5353174" y="4130188"/>
            <a:ext cx="6451730" cy="1384995"/>
          </a:xfrm>
          <a:prstGeom prst="rect">
            <a:avLst/>
          </a:prstGeom>
          <a:noFill/>
        </p:spPr>
        <p:txBody>
          <a:bodyPr wrap="square">
            <a:spAutoFit/>
          </a:bodyPr>
          <a:lstStyle/>
          <a:p>
            <a:pPr marL="171450" indent="-171450">
              <a:buFont typeface="Wingdings" pitchFamily="2" charset="2"/>
              <a:buChar char="Ø"/>
            </a:pPr>
            <a:r>
              <a:rPr lang="es-ES" sz="1200" i="1" dirty="0">
                <a:solidFill>
                  <a:schemeClr val="bg2">
                    <a:lumMod val="50000"/>
                  </a:schemeClr>
                </a:solidFill>
                <a:hlinkClick r:id="rId8"/>
              </a:rPr>
              <a:t>AtLAST Science cases</a:t>
            </a:r>
            <a:r>
              <a:rPr lang="es-ES" sz="1200" i="1" dirty="0">
                <a:solidFill>
                  <a:schemeClr val="bg2">
                    <a:lumMod val="50000"/>
                  </a:schemeClr>
                </a:solidFill>
              </a:rPr>
              <a:t> </a:t>
            </a:r>
            <a:r>
              <a:rPr lang="es-ES" sz="1200" i="1" dirty="0" err="1">
                <a:solidFill>
                  <a:schemeClr val="bg2">
                    <a:lumMod val="50000"/>
                  </a:schemeClr>
                </a:solidFill>
              </a:rPr>
              <a:t>collection</a:t>
            </a:r>
            <a:r>
              <a:rPr lang="es-ES" sz="1200" i="1" dirty="0">
                <a:solidFill>
                  <a:schemeClr val="bg2">
                    <a:lumMod val="50000"/>
                  </a:schemeClr>
                </a:solidFill>
              </a:rPr>
              <a:t> (8 </a:t>
            </a:r>
            <a:r>
              <a:rPr lang="es-ES" sz="1200" i="1" dirty="0" err="1">
                <a:solidFill>
                  <a:schemeClr val="bg2">
                    <a:lumMod val="50000"/>
                  </a:schemeClr>
                </a:solidFill>
              </a:rPr>
              <a:t>papers</a:t>
            </a:r>
            <a:r>
              <a:rPr lang="es-ES" sz="1200" i="1" dirty="0">
                <a:solidFill>
                  <a:schemeClr val="bg2">
                    <a:lumMod val="50000"/>
                  </a:schemeClr>
                </a:solidFill>
              </a:rPr>
              <a:t>). Open </a:t>
            </a:r>
            <a:r>
              <a:rPr lang="es-ES" sz="1200" i="1" dirty="0" err="1">
                <a:solidFill>
                  <a:schemeClr val="bg2">
                    <a:lumMod val="50000"/>
                  </a:schemeClr>
                </a:solidFill>
              </a:rPr>
              <a:t>Research</a:t>
            </a:r>
            <a:r>
              <a:rPr lang="es-ES" sz="1200" i="1" dirty="0">
                <a:solidFill>
                  <a:schemeClr val="bg2">
                    <a:lumMod val="50000"/>
                  </a:schemeClr>
                </a:solidFill>
              </a:rPr>
              <a:t> </a:t>
            </a:r>
            <a:r>
              <a:rPr lang="es-ES" sz="1200" i="1" dirty="0" err="1">
                <a:solidFill>
                  <a:schemeClr val="bg2">
                    <a:lumMod val="50000"/>
                  </a:schemeClr>
                </a:solidFill>
              </a:rPr>
              <a:t>Europe</a:t>
            </a:r>
            <a:r>
              <a:rPr lang="es-ES" sz="1200" i="1" dirty="0">
                <a:solidFill>
                  <a:schemeClr val="bg2">
                    <a:lumMod val="50000"/>
                  </a:schemeClr>
                </a:solidFill>
              </a:rPr>
              <a:t>.</a:t>
            </a:r>
            <a:endParaRPr lang="en-GB" sz="1200" dirty="0">
              <a:solidFill>
                <a:schemeClr val="tx1">
                  <a:lumMod val="50000"/>
                  <a:lumOff val="50000"/>
                </a:schemeClr>
              </a:solidFill>
            </a:endParaRPr>
          </a:p>
          <a:p>
            <a:pPr marL="171450" indent="-171450">
              <a:buFont typeface="Wingdings" pitchFamily="2" charset="2"/>
              <a:buChar char="Ø"/>
            </a:pPr>
            <a:r>
              <a:rPr lang="en-GB" sz="1200" dirty="0">
                <a:solidFill>
                  <a:schemeClr val="tx1">
                    <a:lumMod val="50000"/>
                    <a:lumOff val="50000"/>
                  </a:schemeClr>
                </a:solidFill>
              </a:rPr>
              <a:t>M. Booth, P. Klaasen, C. </a:t>
            </a:r>
            <a:r>
              <a:rPr lang="en-GB" sz="1200" dirty="0" err="1">
                <a:solidFill>
                  <a:schemeClr val="tx1">
                    <a:lumMod val="50000"/>
                    <a:lumOff val="50000"/>
                  </a:schemeClr>
                </a:solidFill>
              </a:rPr>
              <a:t>Cicone</a:t>
            </a:r>
            <a:r>
              <a:rPr lang="en-GB" sz="1200" dirty="0">
                <a:solidFill>
                  <a:schemeClr val="tx1">
                    <a:lumMod val="50000"/>
                    <a:lumOff val="50000"/>
                  </a:schemeClr>
                </a:solidFill>
              </a:rPr>
              <a:t>, et al.  (2024) </a:t>
            </a:r>
            <a:r>
              <a:rPr lang="en-GB" sz="1200" i="1" dirty="0">
                <a:solidFill>
                  <a:schemeClr val="tx1">
                    <a:lumMod val="50000"/>
                    <a:lumOff val="50000"/>
                  </a:schemeClr>
                </a:solidFill>
              </a:rPr>
              <a:t>AtLAST Science Overview Report </a:t>
            </a:r>
            <a:r>
              <a:rPr lang="en-GB" sz="1200" dirty="0">
                <a:solidFill>
                  <a:schemeClr val="tx1">
                    <a:lumMod val="50000"/>
                    <a:lumOff val="50000"/>
                  </a:schemeClr>
                </a:solidFill>
              </a:rPr>
              <a:t>Deliverable 6.7 and on </a:t>
            </a:r>
            <a:r>
              <a:rPr lang="en-GB" sz="1200" dirty="0">
                <a:solidFill>
                  <a:schemeClr val="tx1">
                    <a:lumMod val="50000"/>
                    <a:lumOff val="50000"/>
                  </a:schemeClr>
                </a:solidFill>
                <a:hlinkClick r:id="rId9"/>
              </a:rPr>
              <a:t>arXiv:2407.01413 </a:t>
            </a:r>
            <a:endParaRPr lang="en-GB" sz="1200" dirty="0">
              <a:solidFill>
                <a:schemeClr val="tx1">
                  <a:lumMod val="50000"/>
                  <a:lumOff val="50000"/>
                </a:schemeClr>
              </a:solidFill>
            </a:endParaRPr>
          </a:p>
          <a:p>
            <a:pPr marL="171450" indent="-171450">
              <a:buFont typeface="Wingdings" pitchFamily="2" charset="2"/>
              <a:buChar char="Ø"/>
            </a:pPr>
            <a:r>
              <a:rPr lang="en-GB" sz="1200" dirty="0">
                <a:solidFill>
                  <a:schemeClr val="bg2">
                    <a:lumMod val="50000"/>
                  </a:schemeClr>
                </a:solidFill>
              </a:rPr>
              <a:t>A. </a:t>
            </a:r>
            <a:r>
              <a:rPr lang="en-GB" sz="1200" dirty="0" err="1">
                <a:solidFill>
                  <a:schemeClr val="bg2">
                    <a:lumMod val="50000"/>
                  </a:schemeClr>
                </a:solidFill>
              </a:rPr>
              <a:t>Schimek</a:t>
            </a:r>
            <a:r>
              <a:rPr lang="en-GB" sz="1200" dirty="0">
                <a:solidFill>
                  <a:schemeClr val="bg2">
                    <a:lumMod val="50000"/>
                  </a:schemeClr>
                </a:solidFill>
              </a:rPr>
              <a:t> et al. (2024a). </a:t>
            </a:r>
            <a:r>
              <a:rPr lang="es-ES" sz="1200" i="1" dirty="0">
                <a:solidFill>
                  <a:schemeClr val="bg2">
                    <a:lumMod val="50000"/>
                  </a:schemeClr>
                </a:solidFill>
              </a:rPr>
              <a:t>High </a:t>
            </a:r>
            <a:r>
              <a:rPr lang="es-ES" sz="1200" i="1" dirty="0" err="1">
                <a:solidFill>
                  <a:schemeClr val="bg2">
                    <a:lumMod val="50000"/>
                  </a:schemeClr>
                </a:solidFill>
              </a:rPr>
              <a:t>resolution</a:t>
            </a:r>
            <a:r>
              <a:rPr lang="es-ES" sz="1200" i="1" dirty="0">
                <a:solidFill>
                  <a:schemeClr val="bg2">
                    <a:lumMod val="50000"/>
                  </a:schemeClr>
                </a:solidFill>
              </a:rPr>
              <a:t> </a:t>
            </a:r>
            <a:r>
              <a:rPr lang="es-ES" sz="1200" i="1" dirty="0" err="1">
                <a:solidFill>
                  <a:schemeClr val="bg2">
                    <a:lumMod val="50000"/>
                  </a:schemeClr>
                </a:solidFill>
              </a:rPr>
              <a:t>modelling</a:t>
            </a:r>
            <a:r>
              <a:rPr lang="es-ES" sz="1200" i="1" dirty="0">
                <a:solidFill>
                  <a:schemeClr val="bg2">
                    <a:lumMod val="50000"/>
                  </a:schemeClr>
                </a:solidFill>
              </a:rPr>
              <a:t> </a:t>
            </a:r>
            <a:r>
              <a:rPr lang="es-ES" sz="1200" i="1" dirty="0" err="1">
                <a:solidFill>
                  <a:schemeClr val="bg2">
                    <a:lumMod val="50000"/>
                  </a:schemeClr>
                </a:solidFill>
              </a:rPr>
              <a:t>of</a:t>
            </a:r>
            <a:r>
              <a:rPr lang="es-ES" sz="1200" i="1" dirty="0">
                <a:solidFill>
                  <a:schemeClr val="bg2">
                    <a:lumMod val="50000"/>
                  </a:schemeClr>
                </a:solidFill>
              </a:rPr>
              <a:t> [CII], [CI], [OIII] and CO line </a:t>
            </a:r>
            <a:r>
              <a:rPr lang="es-ES" sz="1200" i="1" dirty="0" err="1">
                <a:solidFill>
                  <a:schemeClr val="bg2">
                    <a:lumMod val="50000"/>
                  </a:schemeClr>
                </a:solidFill>
              </a:rPr>
              <a:t>emission</a:t>
            </a:r>
            <a:r>
              <a:rPr lang="es-ES" sz="1200" i="1" dirty="0">
                <a:solidFill>
                  <a:schemeClr val="bg2">
                    <a:lumMod val="50000"/>
                  </a:schemeClr>
                </a:solidFill>
              </a:rPr>
              <a:t> </a:t>
            </a:r>
            <a:r>
              <a:rPr lang="es-ES" sz="1200" i="1" dirty="0" err="1">
                <a:solidFill>
                  <a:schemeClr val="bg2">
                    <a:lumMod val="50000"/>
                  </a:schemeClr>
                </a:solidFill>
              </a:rPr>
              <a:t>from</a:t>
            </a:r>
            <a:r>
              <a:rPr lang="es-ES" sz="1200" i="1" dirty="0">
                <a:solidFill>
                  <a:schemeClr val="bg2">
                    <a:lumMod val="50000"/>
                  </a:schemeClr>
                </a:solidFill>
              </a:rPr>
              <a:t> </a:t>
            </a:r>
            <a:r>
              <a:rPr lang="es-ES" sz="1200" i="1" dirty="0" err="1">
                <a:solidFill>
                  <a:schemeClr val="bg2">
                    <a:lumMod val="50000"/>
                  </a:schemeClr>
                </a:solidFill>
              </a:rPr>
              <a:t>the</a:t>
            </a:r>
            <a:r>
              <a:rPr lang="es-ES" sz="1200" i="1" dirty="0">
                <a:solidFill>
                  <a:schemeClr val="bg2">
                    <a:lumMod val="50000"/>
                  </a:schemeClr>
                </a:solidFill>
              </a:rPr>
              <a:t> ISM and CGM </a:t>
            </a:r>
            <a:r>
              <a:rPr lang="es-ES" sz="1200" i="1" dirty="0" err="1">
                <a:solidFill>
                  <a:schemeClr val="bg2">
                    <a:lumMod val="50000"/>
                  </a:schemeClr>
                </a:solidFill>
              </a:rPr>
              <a:t>of</a:t>
            </a:r>
            <a:r>
              <a:rPr lang="es-ES" sz="1200" i="1" dirty="0">
                <a:solidFill>
                  <a:schemeClr val="bg2">
                    <a:lumMod val="50000"/>
                  </a:schemeClr>
                </a:solidFill>
              </a:rPr>
              <a:t> a </a:t>
            </a:r>
            <a:r>
              <a:rPr lang="es-ES" sz="1200" i="1" dirty="0" err="1">
                <a:solidFill>
                  <a:schemeClr val="bg2">
                    <a:lumMod val="50000"/>
                  </a:schemeClr>
                </a:solidFill>
              </a:rPr>
              <a:t>star</a:t>
            </a:r>
            <a:r>
              <a:rPr lang="es-ES" sz="1200" i="1" dirty="0">
                <a:solidFill>
                  <a:schemeClr val="bg2">
                    <a:lumMod val="50000"/>
                  </a:schemeClr>
                </a:solidFill>
              </a:rPr>
              <a:t> </a:t>
            </a:r>
            <a:r>
              <a:rPr lang="es-ES" sz="1200" i="1" dirty="0" err="1">
                <a:solidFill>
                  <a:schemeClr val="bg2">
                    <a:lumMod val="50000"/>
                  </a:schemeClr>
                </a:solidFill>
              </a:rPr>
              <a:t>forming</a:t>
            </a:r>
            <a:r>
              <a:rPr lang="es-ES" sz="1200" i="1" dirty="0">
                <a:solidFill>
                  <a:schemeClr val="bg2">
                    <a:lumMod val="50000"/>
                  </a:schemeClr>
                </a:solidFill>
              </a:rPr>
              <a:t> </a:t>
            </a:r>
            <a:r>
              <a:rPr lang="es-ES" sz="1200" i="1" dirty="0" err="1">
                <a:solidFill>
                  <a:schemeClr val="bg2">
                    <a:lumMod val="50000"/>
                  </a:schemeClr>
                </a:solidFill>
              </a:rPr>
              <a:t>galaxy</a:t>
            </a:r>
            <a:r>
              <a:rPr lang="es-ES" sz="1200" i="1" dirty="0">
                <a:solidFill>
                  <a:schemeClr val="bg2">
                    <a:lumMod val="50000"/>
                  </a:schemeClr>
                </a:solidFill>
              </a:rPr>
              <a:t> at z ~ 6.5. </a:t>
            </a:r>
            <a:r>
              <a:rPr lang="en-GB" sz="1200" dirty="0">
                <a:solidFill>
                  <a:schemeClr val="bg2">
                    <a:lumMod val="50000"/>
                  </a:schemeClr>
                </a:solidFill>
                <a:hlinkClick r:id="rId10"/>
              </a:rPr>
              <a:t>A&amp;A, 682, A98</a:t>
            </a:r>
            <a:endParaRPr lang="en-GB" sz="1200" dirty="0">
              <a:solidFill>
                <a:schemeClr val="bg2">
                  <a:lumMod val="50000"/>
                </a:schemeClr>
              </a:solidFill>
            </a:endParaRPr>
          </a:p>
          <a:p>
            <a:pPr marL="171450" indent="-171450">
              <a:buFont typeface="Wingdings" pitchFamily="2" charset="2"/>
              <a:buChar char="Ø"/>
            </a:pPr>
            <a:r>
              <a:rPr lang="en-GB" sz="1200" dirty="0">
                <a:solidFill>
                  <a:schemeClr val="bg2">
                    <a:lumMod val="50000"/>
                  </a:schemeClr>
                </a:solidFill>
              </a:rPr>
              <a:t>A. </a:t>
            </a:r>
            <a:r>
              <a:rPr lang="en-GB" sz="1200" dirty="0" err="1">
                <a:solidFill>
                  <a:schemeClr val="bg2">
                    <a:lumMod val="50000"/>
                  </a:schemeClr>
                </a:solidFill>
              </a:rPr>
              <a:t>Schimek</a:t>
            </a:r>
            <a:r>
              <a:rPr lang="en-GB" sz="1200" dirty="0">
                <a:solidFill>
                  <a:schemeClr val="bg2">
                    <a:lumMod val="50000"/>
                  </a:schemeClr>
                </a:solidFill>
              </a:rPr>
              <a:t> et al. (2024b). </a:t>
            </a:r>
            <a:r>
              <a:rPr lang="es-ES" sz="1200" i="1" dirty="0" err="1">
                <a:solidFill>
                  <a:schemeClr val="bg2">
                    <a:lumMod val="50000"/>
                  </a:schemeClr>
                </a:solidFill>
              </a:rPr>
              <a:t>Constraining</a:t>
            </a:r>
            <a:r>
              <a:rPr lang="es-ES" sz="1200" i="1" dirty="0">
                <a:solidFill>
                  <a:schemeClr val="bg2">
                    <a:lumMod val="50000"/>
                  </a:schemeClr>
                </a:solidFill>
              </a:rPr>
              <a:t> </a:t>
            </a:r>
            <a:r>
              <a:rPr lang="es-ES" sz="1200" i="1" dirty="0" err="1">
                <a:solidFill>
                  <a:schemeClr val="bg2">
                    <a:lumMod val="50000"/>
                  </a:schemeClr>
                </a:solidFill>
              </a:rPr>
              <a:t>the</a:t>
            </a:r>
            <a:r>
              <a:rPr lang="es-ES" sz="1200" i="1" dirty="0">
                <a:solidFill>
                  <a:schemeClr val="bg2">
                    <a:lumMod val="50000"/>
                  </a:schemeClr>
                </a:solidFill>
              </a:rPr>
              <a:t> </a:t>
            </a:r>
            <a:r>
              <a:rPr lang="es-ES" sz="1200" i="1" dirty="0" err="1">
                <a:solidFill>
                  <a:schemeClr val="bg2">
                    <a:lumMod val="50000"/>
                  </a:schemeClr>
                </a:solidFill>
              </a:rPr>
              <a:t>physical</a:t>
            </a:r>
            <a:r>
              <a:rPr lang="es-ES" sz="1200" i="1" dirty="0">
                <a:solidFill>
                  <a:schemeClr val="bg2">
                    <a:lumMod val="50000"/>
                  </a:schemeClr>
                </a:solidFill>
              </a:rPr>
              <a:t> </a:t>
            </a:r>
            <a:r>
              <a:rPr lang="es-ES" sz="1200" i="1" dirty="0" err="1">
                <a:solidFill>
                  <a:schemeClr val="bg2">
                    <a:lumMod val="50000"/>
                  </a:schemeClr>
                </a:solidFill>
              </a:rPr>
              <a:t>properties</a:t>
            </a:r>
            <a:r>
              <a:rPr lang="es-ES" sz="1200" i="1" dirty="0">
                <a:solidFill>
                  <a:schemeClr val="bg2">
                    <a:lumMod val="50000"/>
                  </a:schemeClr>
                </a:solidFill>
              </a:rPr>
              <a:t> </a:t>
            </a:r>
            <a:r>
              <a:rPr lang="es-ES" sz="1200" i="1" dirty="0" err="1">
                <a:solidFill>
                  <a:schemeClr val="bg2">
                    <a:lumMod val="50000"/>
                  </a:schemeClr>
                </a:solidFill>
              </a:rPr>
              <a:t>of</a:t>
            </a:r>
            <a:r>
              <a:rPr lang="es-ES" sz="1200" i="1" dirty="0">
                <a:solidFill>
                  <a:schemeClr val="bg2">
                    <a:lumMod val="50000"/>
                  </a:schemeClr>
                </a:solidFill>
              </a:rPr>
              <a:t> gas in </a:t>
            </a:r>
            <a:r>
              <a:rPr lang="es-ES" sz="1200" i="1" dirty="0" err="1">
                <a:solidFill>
                  <a:schemeClr val="bg2">
                    <a:lumMod val="50000"/>
                  </a:schemeClr>
                </a:solidFill>
              </a:rPr>
              <a:t>high</a:t>
            </a:r>
            <a:r>
              <a:rPr lang="es-ES" sz="1200" i="1" dirty="0">
                <a:solidFill>
                  <a:schemeClr val="bg2">
                    <a:lumMod val="50000"/>
                  </a:schemeClr>
                </a:solidFill>
              </a:rPr>
              <a:t>-z </a:t>
            </a:r>
            <a:r>
              <a:rPr lang="es-ES" sz="1200" i="1" dirty="0" err="1">
                <a:solidFill>
                  <a:schemeClr val="bg2">
                    <a:lumMod val="50000"/>
                  </a:schemeClr>
                </a:solidFill>
              </a:rPr>
              <a:t>galaxies</a:t>
            </a:r>
            <a:r>
              <a:rPr lang="es-ES" sz="1200" i="1" dirty="0">
                <a:solidFill>
                  <a:schemeClr val="bg2">
                    <a:lumMod val="50000"/>
                  </a:schemeClr>
                </a:solidFill>
              </a:rPr>
              <a:t> </a:t>
            </a:r>
            <a:r>
              <a:rPr lang="es-ES" sz="1200" i="1" dirty="0" err="1">
                <a:solidFill>
                  <a:schemeClr val="bg2">
                    <a:lumMod val="50000"/>
                  </a:schemeClr>
                </a:solidFill>
              </a:rPr>
              <a:t>with</a:t>
            </a:r>
            <a:r>
              <a:rPr lang="es-ES" sz="1200" i="1" dirty="0">
                <a:solidFill>
                  <a:schemeClr val="bg2">
                    <a:lumMod val="50000"/>
                  </a:schemeClr>
                </a:solidFill>
              </a:rPr>
              <a:t> </a:t>
            </a:r>
            <a:r>
              <a:rPr lang="es-ES" sz="1200" i="1" dirty="0" err="1">
                <a:solidFill>
                  <a:schemeClr val="bg2">
                    <a:lumMod val="50000"/>
                  </a:schemeClr>
                </a:solidFill>
              </a:rPr>
              <a:t>far-infrared</a:t>
            </a:r>
            <a:r>
              <a:rPr lang="es-ES" sz="1200" i="1" dirty="0">
                <a:solidFill>
                  <a:schemeClr val="bg2">
                    <a:lumMod val="50000"/>
                  </a:schemeClr>
                </a:solidFill>
              </a:rPr>
              <a:t> and </a:t>
            </a:r>
            <a:r>
              <a:rPr lang="es-ES" sz="1200" i="1" dirty="0" err="1">
                <a:solidFill>
                  <a:schemeClr val="bg2">
                    <a:lumMod val="50000"/>
                  </a:schemeClr>
                </a:solidFill>
              </a:rPr>
              <a:t>submillimetre</a:t>
            </a:r>
            <a:r>
              <a:rPr lang="es-ES" sz="1200" i="1" dirty="0">
                <a:solidFill>
                  <a:schemeClr val="bg2">
                    <a:lumMod val="50000"/>
                  </a:schemeClr>
                </a:solidFill>
              </a:rPr>
              <a:t> line ratios. </a:t>
            </a:r>
            <a:r>
              <a:rPr lang="es-ES" sz="1200" i="1" dirty="0">
                <a:solidFill>
                  <a:schemeClr val="bg2">
                    <a:lumMod val="50000"/>
                  </a:schemeClr>
                </a:solidFill>
                <a:hlinkClick r:id="rId11"/>
              </a:rPr>
              <a:t>A&amp;A, 687, L10</a:t>
            </a:r>
            <a:endParaRPr lang="es-ES" sz="1200" i="1" dirty="0">
              <a:solidFill>
                <a:schemeClr val="bg2">
                  <a:lumMod val="50000"/>
                </a:schemeClr>
              </a:solidFill>
            </a:endParaRPr>
          </a:p>
        </p:txBody>
      </p:sp>
      <p:sp>
        <p:nvSpPr>
          <p:cNvPr id="24" name="CuadroTexto 23">
            <a:extLst>
              <a:ext uri="{FF2B5EF4-FFF2-40B4-BE49-F238E27FC236}">
                <a16:creationId xmlns:a16="http://schemas.microsoft.com/office/drawing/2014/main" id="{8F7F9115-7AA3-422B-9098-4D7FD0E6C683}"/>
              </a:ext>
            </a:extLst>
          </p:cNvPr>
          <p:cNvSpPr txBox="1"/>
          <p:nvPr/>
        </p:nvSpPr>
        <p:spPr>
          <a:xfrm>
            <a:off x="5799503" y="2313824"/>
            <a:ext cx="582788" cy="369332"/>
          </a:xfrm>
          <a:prstGeom prst="rect">
            <a:avLst/>
          </a:prstGeom>
          <a:noFill/>
        </p:spPr>
        <p:txBody>
          <a:bodyPr wrap="none" rtlCol="0">
            <a:spAutoFit/>
          </a:bodyPr>
          <a:lstStyle/>
          <a:p>
            <a:r>
              <a:rPr lang="en-GB" dirty="0">
                <a:solidFill>
                  <a:schemeClr val="bg1"/>
                </a:solidFill>
              </a:rPr>
              <a:t>ACT</a:t>
            </a:r>
          </a:p>
        </p:txBody>
      </p:sp>
      <p:sp>
        <p:nvSpPr>
          <p:cNvPr id="25" name="CuadroTexto 24">
            <a:extLst>
              <a:ext uri="{FF2B5EF4-FFF2-40B4-BE49-F238E27FC236}">
                <a16:creationId xmlns:a16="http://schemas.microsoft.com/office/drawing/2014/main" id="{BF918FAF-80EC-C690-564C-90DE54920C1A}"/>
              </a:ext>
            </a:extLst>
          </p:cNvPr>
          <p:cNvSpPr txBox="1"/>
          <p:nvPr/>
        </p:nvSpPr>
        <p:spPr>
          <a:xfrm>
            <a:off x="7608391" y="2292470"/>
            <a:ext cx="886268" cy="369332"/>
          </a:xfrm>
          <a:prstGeom prst="rect">
            <a:avLst/>
          </a:prstGeom>
          <a:noFill/>
        </p:spPr>
        <p:txBody>
          <a:bodyPr wrap="none" rtlCol="0">
            <a:spAutoFit/>
          </a:bodyPr>
          <a:lstStyle/>
          <a:p>
            <a:r>
              <a:rPr lang="en-GB" dirty="0">
                <a:solidFill>
                  <a:schemeClr val="bg1"/>
                </a:solidFill>
              </a:rPr>
              <a:t>AtLAST</a:t>
            </a:r>
          </a:p>
        </p:txBody>
      </p:sp>
      <p:sp>
        <p:nvSpPr>
          <p:cNvPr id="26" name="CuadroTexto 25">
            <a:extLst>
              <a:ext uri="{FF2B5EF4-FFF2-40B4-BE49-F238E27FC236}">
                <a16:creationId xmlns:a16="http://schemas.microsoft.com/office/drawing/2014/main" id="{F519ED25-FCFD-1E17-E3A9-E72F27A55867}"/>
              </a:ext>
            </a:extLst>
          </p:cNvPr>
          <p:cNvSpPr txBox="1"/>
          <p:nvPr/>
        </p:nvSpPr>
        <p:spPr>
          <a:xfrm>
            <a:off x="583054" y="4720456"/>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Energy </a:t>
            </a:r>
            <a:r>
              <a:rPr lang="es-ES" sz="1800" dirty="0" err="1">
                <a:solidFill>
                  <a:srgbClr val="333333"/>
                </a:solidFill>
              </a:rPr>
              <a:t>studies</a:t>
            </a:r>
            <a:endParaRPr lang="es-ES" sz="1800" dirty="0">
              <a:solidFill>
                <a:srgbClr val="333333"/>
              </a:solidFill>
            </a:endParaRPr>
          </a:p>
        </p:txBody>
      </p:sp>
    </p:spTree>
    <p:extLst>
      <p:ext uri="{BB962C8B-B14F-4D97-AF65-F5344CB8AC3E}">
        <p14:creationId xmlns:p14="http://schemas.microsoft.com/office/powerpoint/2010/main" val="108616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9A4F4-181A-917D-4AF2-6C446E84D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438ED-5684-3168-D4EE-97F34D0133BD}"/>
              </a:ext>
            </a:extLst>
          </p:cNvPr>
          <p:cNvSpPr>
            <a:spLocks noGrp="1"/>
          </p:cNvSpPr>
          <p:nvPr>
            <p:ph type="title"/>
          </p:nvPr>
        </p:nvSpPr>
        <p:spPr/>
        <p:txBody>
          <a:bodyPr>
            <a:normAutofit fontScale="90000"/>
          </a:bodyPr>
          <a:lstStyle/>
          <a:p>
            <a:r>
              <a:rPr lang="en-GB" dirty="0"/>
              <a:t>AtLAST project</a:t>
            </a:r>
            <a:r>
              <a:rPr lang="es-ES" i="1" dirty="0"/>
              <a:t> </a:t>
            </a:r>
            <a:r>
              <a:rPr lang="es-ES" dirty="0"/>
              <a:t>(2021-2024)</a:t>
            </a:r>
            <a:endParaRPr lang="en-GB" dirty="0"/>
          </a:p>
        </p:txBody>
      </p:sp>
      <p:sp>
        <p:nvSpPr>
          <p:cNvPr id="4" name="Marcador de pie de página 3">
            <a:extLst>
              <a:ext uri="{FF2B5EF4-FFF2-40B4-BE49-F238E27FC236}">
                <a16:creationId xmlns:a16="http://schemas.microsoft.com/office/drawing/2014/main" id="{C64E7028-2ADD-7BA6-8354-4DDA40534E5C}"/>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5" name="Marcador de número de diapositiva 4">
            <a:extLst>
              <a:ext uri="{FF2B5EF4-FFF2-40B4-BE49-F238E27FC236}">
                <a16:creationId xmlns:a16="http://schemas.microsoft.com/office/drawing/2014/main" id="{F432F55A-9E3C-3D39-6339-04C448ACC554}"/>
              </a:ext>
            </a:extLst>
          </p:cNvPr>
          <p:cNvSpPr>
            <a:spLocks noGrp="1"/>
          </p:cNvSpPr>
          <p:nvPr>
            <p:ph type="sldNum" sz="quarter" idx="12"/>
          </p:nvPr>
        </p:nvSpPr>
        <p:spPr/>
        <p:txBody>
          <a:bodyPr/>
          <a:lstStyle/>
          <a:p>
            <a:fld id="{8EDFCFCA-9F12-0D4D-80B5-DD692D51A188}" type="slidenum">
              <a:rPr lang="en-GB" smtClean="0"/>
              <a:t>5</a:t>
            </a:fld>
            <a:endParaRPr lang="en-GB" dirty="0"/>
          </a:p>
        </p:txBody>
      </p:sp>
      <p:sp>
        <p:nvSpPr>
          <p:cNvPr id="7" name="CuadroTexto 6">
            <a:extLst>
              <a:ext uri="{FF2B5EF4-FFF2-40B4-BE49-F238E27FC236}">
                <a16:creationId xmlns:a16="http://schemas.microsoft.com/office/drawing/2014/main" id="{C640CA49-C58F-7525-B7A9-958EC6733913}"/>
              </a:ext>
            </a:extLst>
          </p:cNvPr>
          <p:cNvSpPr txBox="1"/>
          <p:nvPr/>
        </p:nvSpPr>
        <p:spPr>
          <a:xfrm>
            <a:off x="483128" y="1033489"/>
            <a:ext cx="6558098" cy="369332"/>
          </a:xfrm>
          <a:prstGeom prst="rect">
            <a:avLst/>
          </a:prstGeom>
          <a:noFill/>
        </p:spPr>
        <p:txBody>
          <a:bodyPr wrap="square">
            <a:spAutoFit/>
          </a:bodyPr>
          <a:lstStyle/>
          <a:p>
            <a:r>
              <a:rPr lang="es-ES" i="1" dirty="0" err="1">
                <a:effectLst/>
              </a:rPr>
              <a:t>Toward</a:t>
            </a:r>
            <a:r>
              <a:rPr lang="es-ES" i="1" dirty="0" err="1"/>
              <a:t>s</a:t>
            </a:r>
            <a:r>
              <a:rPr lang="es-ES" i="1" dirty="0"/>
              <a:t> </a:t>
            </a:r>
            <a:r>
              <a:rPr lang="es-ES" i="1" dirty="0" err="1"/>
              <a:t>an</a:t>
            </a:r>
            <a:r>
              <a:rPr lang="es-ES" i="1" dirty="0"/>
              <a:t> Atacama </a:t>
            </a:r>
            <a:r>
              <a:rPr lang="es-ES" i="1" dirty="0" err="1"/>
              <a:t>Large</a:t>
            </a:r>
            <a:r>
              <a:rPr lang="es-ES" i="1" dirty="0"/>
              <a:t> </a:t>
            </a:r>
            <a:r>
              <a:rPr lang="es-ES" i="1" dirty="0" err="1"/>
              <a:t>Aperture</a:t>
            </a:r>
            <a:r>
              <a:rPr lang="es-ES" i="1" dirty="0"/>
              <a:t> </a:t>
            </a:r>
            <a:r>
              <a:rPr lang="es-ES" i="1" dirty="0" err="1"/>
              <a:t>Submillimeter</a:t>
            </a:r>
            <a:r>
              <a:rPr lang="es-ES" i="1" dirty="0"/>
              <a:t> </a:t>
            </a:r>
            <a:r>
              <a:rPr lang="es-ES" i="1" dirty="0" err="1"/>
              <a:t>Telescope</a:t>
            </a:r>
            <a:endParaRPr lang="es-ES" dirty="0">
              <a:effectLst/>
            </a:endParaRPr>
          </a:p>
        </p:txBody>
      </p:sp>
      <p:sp>
        <p:nvSpPr>
          <p:cNvPr id="33" name="CuadroTexto 32">
            <a:extLst>
              <a:ext uri="{FF2B5EF4-FFF2-40B4-BE49-F238E27FC236}">
                <a16:creationId xmlns:a16="http://schemas.microsoft.com/office/drawing/2014/main" id="{C3CA4564-B8ED-AF0B-D312-8BEDA5F9F6E9}"/>
              </a:ext>
            </a:extLst>
          </p:cNvPr>
          <p:cNvSpPr txBox="1"/>
          <p:nvPr/>
        </p:nvSpPr>
        <p:spPr>
          <a:xfrm>
            <a:off x="483128" y="1351868"/>
            <a:ext cx="3685193" cy="338554"/>
          </a:xfrm>
          <a:prstGeom prst="rect">
            <a:avLst/>
          </a:prstGeom>
          <a:noFill/>
        </p:spPr>
        <p:txBody>
          <a:bodyPr wrap="square">
            <a:spAutoFit/>
          </a:bodyPr>
          <a:lstStyle/>
          <a:p>
            <a:r>
              <a:rPr lang="es-ES" sz="1600" dirty="0">
                <a:solidFill>
                  <a:srgbClr val="333333"/>
                </a:solidFill>
              </a:rPr>
              <a:t>EU Grant </a:t>
            </a:r>
            <a:r>
              <a:rPr lang="es-ES" sz="1600" dirty="0" err="1">
                <a:solidFill>
                  <a:srgbClr val="333333"/>
                </a:solidFill>
              </a:rPr>
              <a:t>agreement</a:t>
            </a:r>
            <a:r>
              <a:rPr lang="es-ES" sz="1600" dirty="0">
                <a:solidFill>
                  <a:srgbClr val="333333"/>
                </a:solidFill>
              </a:rPr>
              <a:t> ID: </a:t>
            </a:r>
            <a:r>
              <a:rPr lang="es-ES" sz="1600" dirty="0">
                <a:solidFill>
                  <a:srgbClr val="333333"/>
                </a:solidFill>
                <a:hlinkClick r:id="rId3"/>
              </a:rPr>
              <a:t>951815</a:t>
            </a:r>
            <a:endParaRPr lang="es-ES" sz="1600" dirty="0">
              <a:solidFill>
                <a:srgbClr val="333333"/>
              </a:solidFill>
            </a:endParaRPr>
          </a:p>
        </p:txBody>
      </p:sp>
      <p:sp>
        <p:nvSpPr>
          <p:cNvPr id="13" name="CuadroTexto 12">
            <a:extLst>
              <a:ext uri="{FF2B5EF4-FFF2-40B4-BE49-F238E27FC236}">
                <a16:creationId xmlns:a16="http://schemas.microsoft.com/office/drawing/2014/main" id="{521250B8-3EFD-20C6-7EF1-C0481276EDFF}"/>
              </a:ext>
            </a:extLst>
          </p:cNvPr>
          <p:cNvSpPr txBox="1"/>
          <p:nvPr/>
        </p:nvSpPr>
        <p:spPr>
          <a:xfrm>
            <a:off x="546063" y="2008801"/>
            <a:ext cx="3793595" cy="369332"/>
          </a:xfrm>
          <a:prstGeom prst="rect">
            <a:avLst/>
          </a:prstGeom>
          <a:noFill/>
        </p:spPr>
        <p:txBody>
          <a:bodyPr wrap="square">
            <a:spAutoFit/>
          </a:bodyPr>
          <a:lstStyle/>
          <a:p>
            <a:r>
              <a:rPr lang="en-GB" b="1" dirty="0"/>
              <a:t>Main</a:t>
            </a:r>
            <a:r>
              <a:rPr lang="en-GB" sz="1800" b="1" dirty="0"/>
              <a:t> deliverables:</a:t>
            </a:r>
          </a:p>
        </p:txBody>
      </p:sp>
      <p:sp>
        <p:nvSpPr>
          <p:cNvPr id="40" name="CuadroTexto 39">
            <a:extLst>
              <a:ext uri="{FF2B5EF4-FFF2-40B4-BE49-F238E27FC236}">
                <a16:creationId xmlns:a16="http://schemas.microsoft.com/office/drawing/2014/main" id="{3C4BF83D-32D4-D023-6853-F4578A021C0A}"/>
              </a:ext>
            </a:extLst>
          </p:cNvPr>
          <p:cNvSpPr txBox="1"/>
          <p:nvPr/>
        </p:nvSpPr>
        <p:spPr>
          <a:xfrm>
            <a:off x="583055" y="2635470"/>
            <a:ext cx="431812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Solid </a:t>
            </a:r>
            <a:r>
              <a:rPr lang="es-ES" sz="1800" dirty="0" err="1">
                <a:solidFill>
                  <a:srgbClr val="333333"/>
                </a:solidFill>
              </a:rPr>
              <a:t>science</a:t>
            </a:r>
            <a:r>
              <a:rPr lang="es-ES" sz="1800" dirty="0">
                <a:solidFill>
                  <a:srgbClr val="333333"/>
                </a:solidFill>
              </a:rPr>
              <a:t> case (</a:t>
            </a:r>
            <a:r>
              <a:rPr lang="es-ES" sz="1800" dirty="0" err="1">
                <a:solidFill>
                  <a:srgbClr val="333333"/>
                </a:solidFill>
              </a:rPr>
              <a:t>community</a:t>
            </a:r>
            <a:r>
              <a:rPr lang="es-ES" sz="1800" dirty="0">
                <a:solidFill>
                  <a:srgbClr val="333333"/>
                </a:solidFill>
              </a:rPr>
              <a:t>)</a:t>
            </a:r>
          </a:p>
        </p:txBody>
      </p:sp>
      <p:sp>
        <p:nvSpPr>
          <p:cNvPr id="42" name="CuadroTexto 41">
            <a:extLst>
              <a:ext uri="{FF2B5EF4-FFF2-40B4-BE49-F238E27FC236}">
                <a16:creationId xmlns:a16="http://schemas.microsoft.com/office/drawing/2014/main" id="{4E7CB680-4489-8809-E9EB-30C654E6DFB3}"/>
              </a:ext>
            </a:extLst>
          </p:cNvPr>
          <p:cNvSpPr txBox="1"/>
          <p:nvPr/>
        </p:nvSpPr>
        <p:spPr>
          <a:xfrm>
            <a:off x="583055" y="3156642"/>
            <a:ext cx="4025521" cy="369332"/>
          </a:xfrm>
          <a:prstGeom prst="rect">
            <a:avLst/>
          </a:prstGeom>
          <a:noFill/>
        </p:spPr>
        <p:txBody>
          <a:bodyPr wrap="square">
            <a:spAutoFit/>
          </a:bodyPr>
          <a:lstStyle/>
          <a:p>
            <a:pPr marL="285750" indent="-285750">
              <a:buFont typeface="Courier New" panose="02070309020205020404" pitchFamily="49" charset="0"/>
              <a:buChar char="o"/>
            </a:pPr>
            <a:r>
              <a:rPr lang="es-ES" sz="1800" b="1" dirty="0" err="1">
                <a:solidFill>
                  <a:srgbClr val="333333"/>
                </a:solidFill>
              </a:rPr>
              <a:t>Telescope</a:t>
            </a:r>
            <a:r>
              <a:rPr lang="es-ES" sz="1800" b="1" dirty="0">
                <a:solidFill>
                  <a:srgbClr val="333333"/>
                </a:solidFill>
              </a:rPr>
              <a:t> </a:t>
            </a:r>
            <a:r>
              <a:rPr lang="es-ES" sz="1800" b="1" dirty="0" err="1">
                <a:solidFill>
                  <a:srgbClr val="333333"/>
                </a:solidFill>
              </a:rPr>
              <a:t>design</a:t>
            </a:r>
            <a:endParaRPr lang="es-ES" sz="1800" b="1" dirty="0">
              <a:solidFill>
                <a:srgbClr val="333333"/>
              </a:solidFill>
            </a:endParaRPr>
          </a:p>
        </p:txBody>
      </p:sp>
      <p:sp>
        <p:nvSpPr>
          <p:cNvPr id="44" name="CuadroTexto 43">
            <a:extLst>
              <a:ext uri="{FF2B5EF4-FFF2-40B4-BE49-F238E27FC236}">
                <a16:creationId xmlns:a16="http://schemas.microsoft.com/office/drawing/2014/main" id="{B41E8A7E-4775-93EC-4A03-197E702CBDD5}"/>
              </a:ext>
            </a:extLst>
          </p:cNvPr>
          <p:cNvSpPr txBox="1"/>
          <p:nvPr/>
        </p:nvSpPr>
        <p:spPr>
          <a:xfrm>
            <a:off x="583055" y="3679332"/>
            <a:ext cx="386092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Site </a:t>
            </a:r>
            <a:r>
              <a:rPr lang="es-ES" sz="1800" dirty="0" err="1">
                <a:solidFill>
                  <a:srgbClr val="333333"/>
                </a:solidFill>
              </a:rPr>
              <a:t>selection</a:t>
            </a:r>
            <a:r>
              <a:rPr lang="es-ES" sz="1800" dirty="0">
                <a:solidFill>
                  <a:srgbClr val="333333"/>
                </a:solidFill>
              </a:rPr>
              <a:t> </a:t>
            </a:r>
            <a:r>
              <a:rPr lang="es-ES" dirty="0" err="1">
                <a:solidFill>
                  <a:srgbClr val="333333"/>
                </a:solidFill>
              </a:rPr>
              <a:t>study</a:t>
            </a:r>
            <a:endParaRPr lang="es-ES" sz="1800" dirty="0">
              <a:solidFill>
                <a:srgbClr val="333333"/>
              </a:solidFill>
            </a:endParaRPr>
          </a:p>
        </p:txBody>
      </p:sp>
      <p:sp>
        <p:nvSpPr>
          <p:cNvPr id="46" name="CuadroTexto 45">
            <a:extLst>
              <a:ext uri="{FF2B5EF4-FFF2-40B4-BE49-F238E27FC236}">
                <a16:creationId xmlns:a16="http://schemas.microsoft.com/office/drawing/2014/main" id="{7FE24D80-BA97-05EF-0818-54F1FD2A73D5}"/>
              </a:ext>
            </a:extLst>
          </p:cNvPr>
          <p:cNvSpPr txBox="1"/>
          <p:nvPr/>
        </p:nvSpPr>
        <p:spPr>
          <a:xfrm>
            <a:off x="583055" y="4199894"/>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Operations</a:t>
            </a:r>
            <a:r>
              <a:rPr lang="es-ES" sz="1800" dirty="0">
                <a:solidFill>
                  <a:srgbClr val="333333"/>
                </a:solidFill>
              </a:rPr>
              <a:t> plan </a:t>
            </a:r>
          </a:p>
        </p:txBody>
      </p:sp>
      <p:pic>
        <p:nvPicPr>
          <p:cNvPr id="3" name="Imagen 2" descr="Imagen que contiene reloj&#10;&#10;El contenido generado por IA puede ser incorrecto.">
            <a:extLst>
              <a:ext uri="{FF2B5EF4-FFF2-40B4-BE49-F238E27FC236}">
                <a16:creationId xmlns:a16="http://schemas.microsoft.com/office/drawing/2014/main" id="{DD2C485A-7C86-439B-C923-5A7B72A6F78A}"/>
              </a:ext>
            </a:extLst>
          </p:cNvPr>
          <p:cNvPicPr>
            <a:picLocks noChangeAspect="1"/>
          </p:cNvPicPr>
          <p:nvPr/>
        </p:nvPicPr>
        <p:blipFill>
          <a:blip r:embed="rId4"/>
          <a:stretch>
            <a:fillRect/>
          </a:stretch>
        </p:blipFill>
        <p:spPr>
          <a:xfrm>
            <a:off x="5564738" y="1455236"/>
            <a:ext cx="6393757" cy="2981739"/>
          </a:xfrm>
          <a:prstGeom prst="rect">
            <a:avLst/>
          </a:prstGeom>
        </p:spPr>
      </p:pic>
      <p:sp>
        <p:nvSpPr>
          <p:cNvPr id="6" name="CuadroTexto 5">
            <a:extLst>
              <a:ext uri="{FF2B5EF4-FFF2-40B4-BE49-F238E27FC236}">
                <a16:creationId xmlns:a16="http://schemas.microsoft.com/office/drawing/2014/main" id="{64028C85-4F62-3C94-68D8-120AACE4AF3D}"/>
              </a:ext>
            </a:extLst>
          </p:cNvPr>
          <p:cNvSpPr txBox="1"/>
          <p:nvPr/>
        </p:nvSpPr>
        <p:spPr>
          <a:xfrm>
            <a:off x="5017441" y="4416347"/>
            <a:ext cx="6131935" cy="830997"/>
          </a:xfrm>
          <a:prstGeom prst="rect">
            <a:avLst/>
          </a:prstGeom>
          <a:noFill/>
        </p:spPr>
        <p:txBody>
          <a:bodyPr wrap="none" rtlCol="0">
            <a:spAutoFit/>
          </a:bodyPr>
          <a:lstStyle/>
          <a:p>
            <a:pPr marL="285750" indent="-285750">
              <a:buFont typeface="Wingdings" pitchFamily="2" charset="2"/>
              <a:buChar char="Ø"/>
            </a:pPr>
            <a:r>
              <a:rPr lang="en-GB" sz="1200" dirty="0">
                <a:solidFill>
                  <a:schemeClr val="tx1">
                    <a:lumMod val="50000"/>
                    <a:lumOff val="50000"/>
                  </a:schemeClr>
                </a:solidFill>
              </a:rPr>
              <a:t>Tony </a:t>
            </a:r>
            <a:r>
              <a:rPr lang="en-GB" sz="1200" dirty="0" err="1">
                <a:solidFill>
                  <a:schemeClr val="tx1">
                    <a:lumMod val="50000"/>
                    <a:lumOff val="50000"/>
                  </a:schemeClr>
                </a:solidFill>
              </a:rPr>
              <a:t>Mroczkowski</a:t>
            </a:r>
            <a:r>
              <a:rPr lang="en-GB" sz="1200" dirty="0">
                <a:solidFill>
                  <a:schemeClr val="tx1">
                    <a:lumMod val="50000"/>
                    <a:lumOff val="50000"/>
                  </a:schemeClr>
                </a:solidFill>
              </a:rPr>
              <a:t>+, A&amp;A, 694, A142 (2025). On </a:t>
            </a:r>
            <a:r>
              <a:rPr lang="en-GB" sz="1200" dirty="0">
                <a:solidFill>
                  <a:schemeClr val="tx1">
                    <a:lumMod val="50000"/>
                    <a:lumOff val="50000"/>
                  </a:schemeClr>
                </a:solidFill>
                <a:hlinkClick r:id="rId5"/>
              </a:rPr>
              <a:t>arXiv:2402.18645</a:t>
            </a:r>
            <a:endParaRPr lang="en-GB" sz="1200" dirty="0">
              <a:solidFill>
                <a:schemeClr val="tx1">
                  <a:lumMod val="50000"/>
                  <a:lumOff val="50000"/>
                </a:schemeClr>
              </a:solidFill>
            </a:endParaRPr>
          </a:p>
          <a:p>
            <a:pPr marL="285750" indent="-285750">
              <a:buFont typeface="Wingdings" pitchFamily="2" charset="2"/>
              <a:buChar char="Ø"/>
            </a:pPr>
            <a:r>
              <a:rPr lang="en-GB" sz="1200" dirty="0">
                <a:solidFill>
                  <a:schemeClr val="tx1">
                    <a:lumMod val="50000"/>
                    <a:lumOff val="50000"/>
                  </a:schemeClr>
                </a:solidFill>
              </a:rPr>
              <a:t>A. Kiselev+ 2024, Proc of SPIE, Vol 13094, id. 130940E 9 pp. On </a:t>
            </a:r>
            <a:r>
              <a:rPr lang="en-GB" sz="1200" dirty="0">
                <a:solidFill>
                  <a:schemeClr val="tx1">
                    <a:lumMod val="50000"/>
                    <a:lumOff val="50000"/>
                  </a:schemeClr>
                </a:solidFill>
                <a:hlinkClick r:id="rId6"/>
              </a:rPr>
              <a:t>arXiv:2404.17311</a:t>
            </a:r>
            <a:endParaRPr lang="en-GB" sz="1200" dirty="0">
              <a:solidFill>
                <a:schemeClr val="tx1">
                  <a:lumMod val="50000"/>
                  <a:lumOff val="50000"/>
                </a:schemeClr>
              </a:solidFill>
            </a:endParaRPr>
          </a:p>
          <a:p>
            <a:pPr marL="285750" indent="-285750">
              <a:buFont typeface="Wingdings" pitchFamily="2" charset="2"/>
              <a:buChar char="Ø"/>
            </a:pPr>
            <a:r>
              <a:rPr lang="en-GB" sz="1200" dirty="0">
                <a:solidFill>
                  <a:schemeClr val="tx1">
                    <a:lumMod val="50000"/>
                    <a:lumOff val="50000"/>
                  </a:schemeClr>
                </a:solidFill>
              </a:rPr>
              <a:t>P. A. Gallardo+, 2024, Proc of SPIE, Vol 13094, </a:t>
            </a:r>
            <a:r>
              <a:rPr lang="es-ES" sz="1200" b="0" i="0" dirty="0">
                <a:solidFill>
                  <a:schemeClr val="tx1">
                    <a:lumMod val="50000"/>
                    <a:lumOff val="50000"/>
                  </a:schemeClr>
                </a:solidFill>
                <a:effectLst/>
              </a:rPr>
              <a:t>id. 1309428 </a:t>
            </a:r>
            <a:r>
              <a:rPr lang="es-ES" sz="1200" dirty="0">
                <a:solidFill>
                  <a:schemeClr val="tx1">
                    <a:lumMod val="50000"/>
                    <a:lumOff val="50000"/>
                  </a:schemeClr>
                </a:solidFill>
              </a:rPr>
              <a:t>11</a:t>
            </a:r>
            <a:r>
              <a:rPr lang="es-ES" sz="1200" b="0" i="0" dirty="0">
                <a:solidFill>
                  <a:schemeClr val="tx1">
                    <a:lumMod val="50000"/>
                    <a:lumOff val="50000"/>
                  </a:schemeClr>
                </a:solidFill>
                <a:effectLst/>
              </a:rPr>
              <a:t> pp. </a:t>
            </a:r>
            <a:r>
              <a:rPr lang="es-ES" sz="1200" b="0" i="0" dirty="0" err="1">
                <a:solidFill>
                  <a:schemeClr val="tx1">
                    <a:lumMod val="50000"/>
                    <a:lumOff val="50000"/>
                  </a:schemeClr>
                </a:solidFill>
                <a:effectLst/>
              </a:rPr>
              <a:t>On</a:t>
            </a:r>
            <a:r>
              <a:rPr lang="es-ES" sz="1200" b="0" i="0" dirty="0">
                <a:solidFill>
                  <a:schemeClr val="tx1">
                    <a:lumMod val="50000"/>
                    <a:lumOff val="50000"/>
                  </a:schemeClr>
                </a:solidFill>
                <a:effectLst/>
              </a:rPr>
              <a:t> </a:t>
            </a:r>
            <a:r>
              <a:rPr lang="es-ES" sz="1200" dirty="0">
                <a:solidFill>
                  <a:schemeClr val="tx1">
                    <a:lumMod val="50000"/>
                    <a:lumOff val="50000"/>
                  </a:schemeClr>
                </a:solidFill>
                <a:hlinkClick r:id="rId7"/>
              </a:rPr>
              <a:t>a</a:t>
            </a:r>
            <a:r>
              <a:rPr lang="es-ES" sz="1200" b="0" i="0" dirty="0">
                <a:solidFill>
                  <a:schemeClr val="tx1">
                    <a:lumMod val="50000"/>
                    <a:lumOff val="50000"/>
                  </a:schemeClr>
                </a:solidFill>
                <a:effectLst/>
                <a:hlinkClick r:id="rId7"/>
              </a:rPr>
              <a:t>rXiv:2406.11502</a:t>
            </a:r>
            <a:endParaRPr lang="es-ES" sz="1200" b="0" i="0" dirty="0">
              <a:solidFill>
                <a:schemeClr val="tx1">
                  <a:lumMod val="50000"/>
                  <a:lumOff val="50000"/>
                </a:schemeClr>
              </a:solidFill>
              <a:effectLst/>
            </a:endParaRPr>
          </a:p>
          <a:p>
            <a:pPr marL="285750" indent="-285750">
              <a:buFont typeface="Wingdings" pitchFamily="2" charset="2"/>
              <a:buChar char="Ø"/>
            </a:pPr>
            <a:r>
              <a:rPr lang="es-ES" sz="1200" b="0" i="0" dirty="0">
                <a:solidFill>
                  <a:schemeClr val="tx1">
                    <a:lumMod val="50000"/>
                    <a:lumOff val="50000"/>
                  </a:schemeClr>
                </a:solidFill>
                <a:effectLst/>
              </a:rPr>
              <a:t>R. </a:t>
            </a:r>
            <a:r>
              <a:rPr lang="es-ES" sz="1200" b="0" i="0" dirty="0" err="1">
                <a:solidFill>
                  <a:schemeClr val="tx1">
                    <a:lumMod val="50000"/>
                    <a:lumOff val="50000"/>
                  </a:schemeClr>
                </a:solidFill>
                <a:effectLst/>
              </a:rPr>
              <a:t>Puddu</a:t>
            </a:r>
            <a:r>
              <a:rPr lang="es-ES" sz="1200" b="0" i="0" dirty="0">
                <a:solidFill>
                  <a:schemeClr val="tx1">
                    <a:lumMod val="50000"/>
                    <a:lumOff val="50000"/>
                  </a:schemeClr>
                </a:solidFill>
                <a:effectLst/>
              </a:rPr>
              <a:t>+, 2024, </a:t>
            </a:r>
            <a:r>
              <a:rPr lang="es-ES" sz="1200" b="0" i="0" dirty="0" err="1">
                <a:solidFill>
                  <a:schemeClr val="tx1">
                    <a:lumMod val="50000"/>
                    <a:lumOff val="50000"/>
                  </a:schemeClr>
                </a:solidFill>
                <a:effectLst/>
              </a:rPr>
              <a:t>Proc</a:t>
            </a:r>
            <a:r>
              <a:rPr lang="es-ES" sz="1200" b="0" i="0" dirty="0">
                <a:solidFill>
                  <a:schemeClr val="tx1">
                    <a:lumMod val="50000"/>
                    <a:lumOff val="50000"/>
                  </a:schemeClr>
                </a:solidFill>
                <a:effectLst/>
              </a:rPr>
              <a:t>. </a:t>
            </a:r>
            <a:r>
              <a:rPr lang="es-ES" sz="1200" b="0" i="0" dirty="0" err="1">
                <a:solidFill>
                  <a:schemeClr val="tx1">
                    <a:lumMod val="50000"/>
                    <a:lumOff val="50000"/>
                  </a:schemeClr>
                </a:solidFill>
                <a:effectLst/>
              </a:rPr>
              <a:t>of</a:t>
            </a:r>
            <a:r>
              <a:rPr lang="es-ES" sz="1200" b="0" i="0" dirty="0">
                <a:solidFill>
                  <a:schemeClr val="tx1">
                    <a:lumMod val="50000"/>
                    <a:lumOff val="50000"/>
                  </a:schemeClr>
                </a:solidFill>
                <a:effectLst/>
              </a:rPr>
              <a:t> SPIE, id 13094, id. 130944S 22 pp. </a:t>
            </a:r>
            <a:r>
              <a:rPr lang="es-ES" sz="1200" b="0" i="0" dirty="0" err="1">
                <a:solidFill>
                  <a:schemeClr val="tx1">
                    <a:lumMod val="50000"/>
                    <a:lumOff val="50000"/>
                  </a:schemeClr>
                </a:solidFill>
                <a:effectLst/>
              </a:rPr>
              <a:t>On</a:t>
            </a:r>
            <a:r>
              <a:rPr lang="es-ES" sz="1200" b="0" i="0" dirty="0">
                <a:solidFill>
                  <a:schemeClr val="tx1">
                    <a:lumMod val="50000"/>
                    <a:lumOff val="50000"/>
                  </a:schemeClr>
                </a:solidFill>
                <a:effectLst/>
              </a:rPr>
              <a:t> </a:t>
            </a:r>
            <a:r>
              <a:rPr lang="es-ES" sz="1200" dirty="0">
                <a:solidFill>
                  <a:schemeClr val="tx1">
                    <a:lumMod val="50000"/>
                    <a:lumOff val="50000"/>
                  </a:schemeClr>
                </a:solidFill>
                <a:hlinkClick r:id="rId8"/>
              </a:rPr>
              <a:t>arXiv:2406.16602</a:t>
            </a:r>
            <a:endParaRPr lang="es-ES" sz="1200" b="0" i="0" dirty="0">
              <a:solidFill>
                <a:schemeClr val="tx1">
                  <a:lumMod val="50000"/>
                  <a:lumOff val="50000"/>
                </a:schemeClr>
              </a:solidFill>
              <a:effectLst/>
            </a:endParaRPr>
          </a:p>
        </p:txBody>
      </p:sp>
      <p:sp>
        <p:nvSpPr>
          <p:cNvPr id="9" name="CuadroTexto 8">
            <a:extLst>
              <a:ext uri="{FF2B5EF4-FFF2-40B4-BE49-F238E27FC236}">
                <a16:creationId xmlns:a16="http://schemas.microsoft.com/office/drawing/2014/main" id="{5A9F2536-31C6-A8DD-09A0-645820F37AE0}"/>
              </a:ext>
            </a:extLst>
          </p:cNvPr>
          <p:cNvSpPr txBox="1"/>
          <p:nvPr/>
        </p:nvSpPr>
        <p:spPr>
          <a:xfrm>
            <a:off x="583054" y="4720456"/>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Energy </a:t>
            </a:r>
            <a:r>
              <a:rPr lang="es-ES" sz="1800" dirty="0" err="1">
                <a:solidFill>
                  <a:srgbClr val="333333"/>
                </a:solidFill>
              </a:rPr>
              <a:t>studies</a:t>
            </a:r>
            <a:endParaRPr lang="es-ES" sz="1800" dirty="0">
              <a:solidFill>
                <a:srgbClr val="333333"/>
              </a:solidFill>
            </a:endParaRPr>
          </a:p>
        </p:txBody>
      </p:sp>
    </p:spTree>
    <p:extLst>
      <p:ext uri="{BB962C8B-B14F-4D97-AF65-F5344CB8AC3E}">
        <p14:creationId xmlns:p14="http://schemas.microsoft.com/office/powerpoint/2010/main" val="4211112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04770-644C-1188-0B08-EEEAF54BD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FD3E3-9384-FEBE-45B2-3871F4567B00}"/>
              </a:ext>
            </a:extLst>
          </p:cNvPr>
          <p:cNvSpPr>
            <a:spLocks noGrp="1"/>
          </p:cNvSpPr>
          <p:nvPr>
            <p:ph type="title"/>
          </p:nvPr>
        </p:nvSpPr>
        <p:spPr/>
        <p:txBody>
          <a:bodyPr>
            <a:normAutofit fontScale="90000"/>
          </a:bodyPr>
          <a:lstStyle/>
          <a:p>
            <a:r>
              <a:rPr lang="en-GB" dirty="0"/>
              <a:t>AtLAST project</a:t>
            </a:r>
            <a:r>
              <a:rPr lang="es-ES" i="1" dirty="0"/>
              <a:t> </a:t>
            </a:r>
            <a:r>
              <a:rPr lang="es-ES" dirty="0"/>
              <a:t>(2021-2024)</a:t>
            </a:r>
            <a:endParaRPr lang="en-GB" dirty="0"/>
          </a:p>
        </p:txBody>
      </p:sp>
      <p:sp>
        <p:nvSpPr>
          <p:cNvPr id="4" name="Marcador de pie de página 3">
            <a:extLst>
              <a:ext uri="{FF2B5EF4-FFF2-40B4-BE49-F238E27FC236}">
                <a16:creationId xmlns:a16="http://schemas.microsoft.com/office/drawing/2014/main" id="{3CF1649C-55D8-87EF-8A77-90485DCAC08A}"/>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5" name="Marcador de número de diapositiva 4">
            <a:extLst>
              <a:ext uri="{FF2B5EF4-FFF2-40B4-BE49-F238E27FC236}">
                <a16:creationId xmlns:a16="http://schemas.microsoft.com/office/drawing/2014/main" id="{00689E33-A4B7-2F66-3B22-929C1F259A34}"/>
              </a:ext>
            </a:extLst>
          </p:cNvPr>
          <p:cNvSpPr>
            <a:spLocks noGrp="1"/>
          </p:cNvSpPr>
          <p:nvPr>
            <p:ph type="sldNum" sz="quarter" idx="12"/>
          </p:nvPr>
        </p:nvSpPr>
        <p:spPr/>
        <p:txBody>
          <a:bodyPr/>
          <a:lstStyle/>
          <a:p>
            <a:fld id="{8EDFCFCA-9F12-0D4D-80B5-DD692D51A188}" type="slidenum">
              <a:rPr lang="en-GB" smtClean="0"/>
              <a:t>6</a:t>
            </a:fld>
            <a:endParaRPr lang="en-GB" dirty="0"/>
          </a:p>
        </p:txBody>
      </p:sp>
      <p:sp>
        <p:nvSpPr>
          <p:cNvPr id="7" name="CuadroTexto 6">
            <a:extLst>
              <a:ext uri="{FF2B5EF4-FFF2-40B4-BE49-F238E27FC236}">
                <a16:creationId xmlns:a16="http://schemas.microsoft.com/office/drawing/2014/main" id="{A500B20D-377D-5516-DA0B-0674D8046420}"/>
              </a:ext>
            </a:extLst>
          </p:cNvPr>
          <p:cNvSpPr txBox="1"/>
          <p:nvPr/>
        </p:nvSpPr>
        <p:spPr>
          <a:xfrm>
            <a:off x="483128" y="1033489"/>
            <a:ext cx="6558098" cy="369332"/>
          </a:xfrm>
          <a:prstGeom prst="rect">
            <a:avLst/>
          </a:prstGeom>
          <a:noFill/>
        </p:spPr>
        <p:txBody>
          <a:bodyPr wrap="square">
            <a:spAutoFit/>
          </a:bodyPr>
          <a:lstStyle/>
          <a:p>
            <a:r>
              <a:rPr lang="es-ES" i="1" dirty="0" err="1">
                <a:effectLst/>
              </a:rPr>
              <a:t>Toward</a:t>
            </a:r>
            <a:r>
              <a:rPr lang="es-ES" i="1" dirty="0" err="1"/>
              <a:t>s</a:t>
            </a:r>
            <a:r>
              <a:rPr lang="es-ES" i="1" dirty="0"/>
              <a:t> </a:t>
            </a:r>
            <a:r>
              <a:rPr lang="es-ES" i="1" dirty="0" err="1"/>
              <a:t>an</a:t>
            </a:r>
            <a:r>
              <a:rPr lang="es-ES" i="1" dirty="0"/>
              <a:t> Atacama </a:t>
            </a:r>
            <a:r>
              <a:rPr lang="es-ES" i="1" dirty="0" err="1"/>
              <a:t>Large</a:t>
            </a:r>
            <a:r>
              <a:rPr lang="es-ES" i="1" dirty="0"/>
              <a:t> </a:t>
            </a:r>
            <a:r>
              <a:rPr lang="es-ES" i="1" dirty="0" err="1"/>
              <a:t>Aperture</a:t>
            </a:r>
            <a:r>
              <a:rPr lang="es-ES" i="1" dirty="0"/>
              <a:t> </a:t>
            </a:r>
            <a:r>
              <a:rPr lang="es-ES" i="1" dirty="0" err="1"/>
              <a:t>Submillimeter</a:t>
            </a:r>
            <a:r>
              <a:rPr lang="es-ES" i="1" dirty="0"/>
              <a:t> </a:t>
            </a:r>
            <a:r>
              <a:rPr lang="es-ES" i="1" dirty="0" err="1"/>
              <a:t>Telescope</a:t>
            </a:r>
            <a:endParaRPr lang="es-ES" dirty="0">
              <a:effectLst/>
            </a:endParaRPr>
          </a:p>
        </p:txBody>
      </p:sp>
      <p:sp>
        <p:nvSpPr>
          <p:cNvPr id="33" name="CuadroTexto 32">
            <a:extLst>
              <a:ext uri="{FF2B5EF4-FFF2-40B4-BE49-F238E27FC236}">
                <a16:creationId xmlns:a16="http://schemas.microsoft.com/office/drawing/2014/main" id="{C2165A3C-6F6F-02FA-0237-FD0E6FA7FF0E}"/>
              </a:ext>
            </a:extLst>
          </p:cNvPr>
          <p:cNvSpPr txBox="1"/>
          <p:nvPr/>
        </p:nvSpPr>
        <p:spPr>
          <a:xfrm>
            <a:off x="483128" y="1351868"/>
            <a:ext cx="3685193" cy="338554"/>
          </a:xfrm>
          <a:prstGeom prst="rect">
            <a:avLst/>
          </a:prstGeom>
          <a:noFill/>
        </p:spPr>
        <p:txBody>
          <a:bodyPr wrap="square">
            <a:spAutoFit/>
          </a:bodyPr>
          <a:lstStyle/>
          <a:p>
            <a:r>
              <a:rPr lang="es-ES" sz="1600" dirty="0">
                <a:solidFill>
                  <a:srgbClr val="333333"/>
                </a:solidFill>
              </a:rPr>
              <a:t>EU Grant </a:t>
            </a:r>
            <a:r>
              <a:rPr lang="es-ES" sz="1600" dirty="0" err="1">
                <a:solidFill>
                  <a:srgbClr val="333333"/>
                </a:solidFill>
              </a:rPr>
              <a:t>agreement</a:t>
            </a:r>
            <a:r>
              <a:rPr lang="es-ES" sz="1600" dirty="0">
                <a:solidFill>
                  <a:srgbClr val="333333"/>
                </a:solidFill>
              </a:rPr>
              <a:t> ID: </a:t>
            </a:r>
            <a:r>
              <a:rPr lang="es-ES" sz="1600" dirty="0">
                <a:solidFill>
                  <a:srgbClr val="333333"/>
                </a:solidFill>
                <a:hlinkClick r:id="rId3"/>
              </a:rPr>
              <a:t>951815</a:t>
            </a:r>
            <a:endParaRPr lang="es-ES" sz="1600" dirty="0">
              <a:solidFill>
                <a:srgbClr val="333333"/>
              </a:solidFill>
            </a:endParaRPr>
          </a:p>
        </p:txBody>
      </p:sp>
      <p:sp>
        <p:nvSpPr>
          <p:cNvPr id="13" name="CuadroTexto 12">
            <a:extLst>
              <a:ext uri="{FF2B5EF4-FFF2-40B4-BE49-F238E27FC236}">
                <a16:creationId xmlns:a16="http://schemas.microsoft.com/office/drawing/2014/main" id="{B679EDC8-A316-D4C5-832E-1E51E476F3BC}"/>
              </a:ext>
            </a:extLst>
          </p:cNvPr>
          <p:cNvSpPr txBox="1"/>
          <p:nvPr/>
        </p:nvSpPr>
        <p:spPr>
          <a:xfrm>
            <a:off x="546063" y="2008801"/>
            <a:ext cx="3793595" cy="369332"/>
          </a:xfrm>
          <a:prstGeom prst="rect">
            <a:avLst/>
          </a:prstGeom>
          <a:noFill/>
        </p:spPr>
        <p:txBody>
          <a:bodyPr wrap="square">
            <a:spAutoFit/>
          </a:bodyPr>
          <a:lstStyle/>
          <a:p>
            <a:r>
              <a:rPr lang="en-GB" sz="1800" b="1" dirty="0"/>
              <a:t>Main deliverables:</a:t>
            </a:r>
          </a:p>
        </p:txBody>
      </p:sp>
      <p:sp>
        <p:nvSpPr>
          <p:cNvPr id="40" name="CuadroTexto 39">
            <a:extLst>
              <a:ext uri="{FF2B5EF4-FFF2-40B4-BE49-F238E27FC236}">
                <a16:creationId xmlns:a16="http://schemas.microsoft.com/office/drawing/2014/main" id="{14C1114D-32C8-E006-FF27-F53FB37BCA3C}"/>
              </a:ext>
            </a:extLst>
          </p:cNvPr>
          <p:cNvSpPr txBox="1"/>
          <p:nvPr/>
        </p:nvSpPr>
        <p:spPr>
          <a:xfrm>
            <a:off x="583055" y="2635470"/>
            <a:ext cx="431812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Solid </a:t>
            </a:r>
            <a:r>
              <a:rPr lang="es-ES" sz="1800" dirty="0" err="1">
                <a:solidFill>
                  <a:srgbClr val="333333"/>
                </a:solidFill>
              </a:rPr>
              <a:t>science</a:t>
            </a:r>
            <a:r>
              <a:rPr lang="es-ES" sz="1800" dirty="0">
                <a:solidFill>
                  <a:srgbClr val="333333"/>
                </a:solidFill>
              </a:rPr>
              <a:t> case (</a:t>
            </a:r>
            <a:r>
              <a:rPr lang="es-ES" sz="1800" dirty="0" err="1">
                <a:solidFill>
                  <a:srgbClr val="333333"/>
                </a:solidFill>
              </a:rPr>
              <a:t>community</a:t>
            </a:r>
            <a:r>
              <a:rPr lang="es-ES" sz="1800" dirty="0">
                <a:solidFill>
                  <a:srgbClr val="333333"/>
                </a:solidFill>
              </a:rPr>
              <a:t>)</a:t>
            </a:r>
          </a:p>
        </p:txBody>
      </p:sp>
      <p:sp>
        <p:nvSpPr>
          <p:cNvPr id="42" name="CuadroTexto 41">
            <a:extLst>
              <a:ext uri="{FF2B5EF4-FFF2-40B4-BE49-F238E27FC236}">
                <a16:creationId xmlns:a16="http://schemas.microsoft.com/office/drawing/2014/main" id="{76209998-D46B-CD43-8638-C7D604402009}"/>
              </a:ext>
            </a:extLst>
          </p:cNvPr>
          <p:cNvSpPr txBox="1"/>
          <p:nvPr/>
        </p:nvSpPr>
        <p:spPr>
          <a:xfrm>
            <a:off x="583055" y="3156642"/>
            <a:ext cx="4025521"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Telescope</a:t>
            </a:r>
            <a:r>
              <a:rPr lang="es-ES" sz="1800" dirty="0">
                <a:solidFill>
                  <a:srgbClr val="333333"/>
                </a:solidFill>
              </a:rPr>
              <a:t> </a:t>
            </a:r>
            <a:r>
              <a:rPr lang="es-ES" sz="1800" dirty="0" err="1">
                <a:solidFill>
                  <a:srgbClr val="333333"/>
                </a:solidFill>
              </a:rPr>
              <a:t>design</a:t>
            </a:r>
            <a:endParaRPr lang="es-ES" sz="1800" dirty="0">
              <a:solidFill>
                <a:srgbClr val="333333"/>
              </a:solidFill>
            </a:endParaRPr>
          </a:p>
        </p:txBody>
      </p:sp>
      <p:sp>
        <p:nvSpPr>
          <p:cNvPr id="44" name="CuadroTexto 43">
            <a:extLst>
              <a:ext uri="{FF2B5EF4-FFF2-40B4-BE49-F238E27FC236}">
                <a16:creationId xmlns:a16="http://schemas.microsoft.com/office/drawing/2014/main" id="{608014EC-3D05-A96F-3021-C615CF38A060}"/>
              </a:ext>
            </a:extLst>
          </p:cNvPr>
          <p:cNvSpPr txBox="1"/>
          <p:nvPr/>
        </p:nvSpPr>
        <p:spPr>
          <a:xfrm>
            <a:off x="583055" y="3679332"/>
            <a:ext cx="3860929" cy="369332"/>
          </a:xfrm>
          <a:prstGeom prst="rect">
            <a:avLst/>
          </a:prstGeom>
          <a:noFill/>
        </p:spPr>
        <p:txBody>
          <a:bodyPr wrap="square">
            <a:spAutoFit/>
          </a:bodyPr>
          <a:lstStyle/>
          <a:p>
            <a:pPr marL="285750" indent="-285750">
              <a:buFont typeface="Courier New" panose="02070309020205020404" pitchFamily="49" charset="0"/>
              <a:buChar char="o"/>
            </a:pPr>
            <a:r>
              <a:rPr lang="es-ES" sz="1800" b="1" dirty="0">
                <a:solidFill>
                  <a:srgbClr val="333333"/>
                </a:solidFill>
              </a:rPr>
              <a:t>Site </a:t>
            </a:r>
            <a:r>
              <a:rPr lang="es-ES" sz="1800" b="1" dirty="0" err="1">
                <a:solidFill>
                  <a:srgbClr val="333333"/>
                </a:solidFill>
              </a:rPr>
              <a:t>selection</a:t>
            </a:r>
            <a:r>
              <a:rPr lang="es-ES" sz="1800" b="1" dirty="0">
                <a:solidFill>
                  <a:srgbClr val="333333"/>
                </a:solidFill>
              </a:rPr>
              <a:t> </a:t>
            </a:r>
            <a:r>
              <a:rPr lang="es-ES" sz="1800" b="1" dirty="0" err="1">
                <a:solidFill>
                  <a:srgbClr val="333333"/>
                </a:solidFill>
              </a:rPr>
              <a:t>study</a:t>
            </a:r>
            <a:endParaRPr lang="es-ES" sz="1800" b="1" dirty="0">
              <a:solidFill>
                <a:srgbClr val="333333"/>
              </a:solidFill>
            </a:endParaRPr>
          </a:p>
        </p:txBody>
      </p:sp>
      <p:sp>
        <p:nvSpPr>
          <p:cNvPr id="46" name="CuadroTexto 45">
            <a:extLst>
              <a:ext uri="{FF2B5EF4-FFF2-40B4-BE49-F238E27FC236}">
                <a16:creationId xmlns:a16="http://schemas.microsoft.com/office/drawing/2014/main" id="{1DDC3C3B-C82B-8595-93B3-91146FB183C8}"/>
              </a:ext>
            </a:extLst>
          </p:cNvPr>
          <p:cNvSpPr txBox="1"/>
          <p:nvPr/>
        </p:nvSpPr>
        <p:spPr>
          <a:xfrm>
            <a:off x="583055" y="4199894"/>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Operations</a:t>
            </a:r>
            <a:r>
              <a:rPr lang="es-ES" sz="1800" dirty="0">
                <a:solidFill>
                  <a:srgbClr val="333333"/>
                </a:solidFill>
              </a:rPr>
              <a:t> plan </a:t>
            </a:r>
          </a:p>
        </p:txBody>
      </p:sp>
      <p:sp>
        <p:nvSpPr>
          <p:cNvPr id="3" name="CuadroTexto 2">
            <a:extLst>
              <a:ext uri="{FF2B5EF4-FFF2-40B4-BE49-F238E27FC236}">
                <a16:creationId xmlns:a16="http://schemas.microsoft.com/office/drawing/2014/main" id="{9157D5FC-178E-C11C-9F07-92914C03E9BD}"/>
              </a:ext>
            </a:extLst>
          </p:cNvPr>
          <p:cNvSpPr txBox="1"/>
          <p:nvPr/>
        </p:nvSpPr>
        <p:spPr>
          <a:xfrm>
            <a:off x="583054" y="4720456"/>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Energy </a:t>
            </a:r>
            <a:r>
              <a:rPr lang="es-ES" sz="1800" dirty="0" err="1">
                <a:solidFill>
                  <a:srgbClr val="333333"/>
                </a:solidFill>
              </a:rPr>
              <a:t>studies</a:t>
            </a:r>
            <a:endParaRPr lang="es-ES" sz="1800" dirty="0">
              <a:solidFill>
                <a:srgbClr val="333333"/>
              </a:solidFill>
            </a:endParaRPr>
          </a:p>
        </p:txBody>
      </p:sp>
      <p:pic>
        <p:nvPicPr>
          <p:cNvPr id="8" name="Imagen 7" descr="Una señal de tránsito en una montaña de arena&#10;&#10;El contenido generado por IA puede ser incorrecto.">
            <a:extLst>
              <a:ext uri="{FF2B5EF4-FFF2-40B4-BE49-F238E27FC236}">
                <a16:creationId xmlns:a16="http://schemas.microsoft.com/office/drawing/2014/main" id="{D4223826-5163-E352-8A5D-29B22802E1D1}"/>
              </a:ext>
            </a:extLst>
          </p:cNvPr>
          <p:cNvPicPr>
            <a:picLocks noChangeAspect="1"/>
          </p:cNvPicPr>
          <p:nvPr/>
        </p:nvPicPr>
        <p:blipFill>
          <a:blip r:embed="rId4"/>
          <a:stretch>
            <a:fillRect/>
          </a:stretch>
        </p:blipFill>
        <p:spPr>
          <a:xfrm>
            <a:off x="5250097" y="1510332"/>
            <a:ext cx="3793596" cy="1339179"/>
          </a:xfrm>
          <a:prstGeom prst="rect">
            <a:avLst/>
          </a:prstGeom>
        </p:spPr>
      </p:pic>
      <p:pic>
        <p:nvPicPr>
          <p:cNvPr id="10" name="Imagen 9" descr="Gráfico&#10;&#10;El contenido generado por IA puede ser incorrecto.">
            <a:extLst>
              <a:ext uri="{FF2B5EF4-FFF2-40B4-BE49-F238E27FC236}">
                <a16:creationId xmlns:a16="http://schemas.microsoft.com/office/drawing/2014/main" id="{04E963C3-ADD8-D235-6D3E-C400697A2028}"/>
              </a:ext>
            </a:extLst>
          </p:cNvPr>
          <p:cNvPicPr>
            <a:picLocks noChangeAspect="1"/>
          </p:cNvPicPr>
          <p:nvPr/>
        </p:nvPicPr>
        <p:blipFill>
          <a:blip r:embed="rId5"/>
          <a:stretch>
            <a:fillRect/>
          </a:stretch>
        </p:blipFill>
        <p:spPr>
          <a:xfrm>
            <a:off x="4339658" y="2923150"/>
            <a:ext cx="5129245" cy="1715965"/>
          </a:xfrm>
          <a:prstGeom prst="rect">
            <a:avLst/>
          </a:prstGeom>
        </p:spPr>
      </p:pic>
      <p:pic>
        <p:nvPicPr>
          <p:cNvPr id="12" name="Imagen 11" descr="Foto montaje en el desierto&#10;&#10;El contenido generado por IA puede ser incorrecto.">
            <a:extLst>
              <a:ext uri="{FF2B5EF4-FFF2-40B4-BE49-F238E27FC236}">
                <a16:creationId xmlns:a16="http://schemas.microsoft.com/office/drawing/2014/main" id="{16F9501D-B9AE-25B7-1F9E-8DE76F96010D}"/>
              </a:ext>
            </a:extLst>
          </p:cNvPr>
          <p:cNvPicPr>
            <a:picLocks noChangeAspect="1"/>
          </p:cNvPicPr>
          <p:nvPr/>
        </p:nvPicPr>
        <p:blipFill>
          <a:blip r:embed="rId6"/>
          <a:stretch>
            <a:fillRect/>
          </a:stretch>
        </p:blipFill>
        <p:spPr>
          <a:xfrm>
            <a:off x="9312611" y="196886"/>
            <a:ext cx="2512369" cy="3282901"/>
          </a:xfrm>
          <a:prstGeom prst="rect">
            <a:avLst/>
          </a:prstGeom>
        </p:spPr>
      </p:pic>
      <p:sp>
        <p:nvSpPr>
          <p:cNvPr id="14" name="CuadroTexto 13">
            <a:extLst>
              <a:ext uri="{FF2B5EF4-FFF2-40B4-BE49-F238E27FC236}">
                <a16:creationId xmlns:a16="http://schemas.microsoft.com/office/drawing/2014/main" id="{B20B6967-B8BB-B8D1-008E-01AC48C0E718}"/>
              </a:ext>
            </a:extLst>
          </p:cNvPr>
          <p:cNvSpPr txBox="1"/>
          <p:nvPr/>
        </p:nvSpPr>
        <p:spPr>
          <a:xfrm>
            <a:off x="9285336" y="238579"/>
            <a:ext cx="670825" cy="369332"/>
          </a:xfrm>
          <a:prstGeom prst="rect">
            <a:avLst/>
          </a:prstGeom>
          <a:noFill/>
        </p:spPr>
        <p:txBody>
          <a:bodyPr wrap="none" rtlCol="0">
            <a:spAutoFit/>
          </a:bodyPr>
          <a:lstStyle/>
          <a:p>
            <a:r>
              <a:rPr lang="en-GB" dirty="0">
                <a:solidFill>
                  <a:schemeClr val="bg1"/>
                </a:solidFill>
              </a:rPr>
              <a:t>Site I</a:t>
            </a:r>
          </a:p>
        </p:txBody>
      </p:sp>
      <p:sp>
        <p:nvSpPr>
          <p:cNvPr id="15" name="CuadroTexto 14">
            <a:extLst>
              <a:ext uri="{FF2B5EF4-FFF2-40B4-BE49-F238E27FC236}">
                <a16:creationId xmlns:a16="http://schemas.microsoft.com/office/drawing/2014/main" id="{2BF9F523-568C-6F45-B2AC-5FBF44F04D97}"/>
              </a:ext>
            </a:extLst>
          </p:cNvPr>
          <p:cNvSpPr txBox="1"/>
          <p:nvPr/>
        </p:nvSpPr>
        <p:spPr>
          <a:xfrm>
            <a:off x="9312611" y="1656222"/>
            <a:ext cx="730136" cy="369332"/>
          </a:xfrm>
          <a:prstGeom prst="rect">
            <a:avLst/>
          </a:prstGeom>
          <a:noFill/>
        </p:spPr>
        <p:txBody>
          <a:bodyPr wrap="none" rtlCol="0">
            <a:spAutoFit/>
          </a:bodyPr>
          <a:lstStyle/>
          <a:p>
            <a:r>
              <a:rPr lang="en-GB" dirty="0">
                <a:solidFill>
                  <a:schemeClr val="bg1"/>
                </a:solidFill>
              </a:rPr>
              <a:t>Site II</a:t>
            </a:r>
          </a:p>
        </p:txBody>
      </p:sp>
      <p:sp>
        <p:nvSpPr>
          <p:cNvPr id="17" name="CuadroTexto 16">
            <a:extLst>
              <a:ext uri="{FF2B5EF4-FFF2-40B4-BE49-F238E27FC236}">
                <a16:creationId xmlns:a16="http://schemas.microsoft.com/office/drawing/2014/main" id="{0DC5D9FE-640E-3225-02AE-2FE93C0B6CEC}"/>
              </a:ext>
            </a:extLst>
          </p:cNvPr>
          <p:cNvSpPr txBox="1"/>
          <p:nvPr/>
        </p:nvSpPr>
        <p:spPr>
          <a:xfrm>
            <a:off x="6752483" y="4839836"/>
            <a:ext cx="4582420" cy="1015663"/>
          </a:xfrm>
          <a:prstGeom prst="rect">
            <a:avLst/>
          </a:prstGeom>
          <a:noFill/>
        </p:spPr>
        <p:txBody>
          <a:bodyPr wrap="square">
            <a:spAutoFit/>
          </a:bodyPr>
          <a:lstStyle/>
          <a:p>
            <a:pPr marL="285750" indent="-285750">
              <a:buFont typeface="Wingdings" pitchFamily="2" charset="2"/>
              <a:buChar char="Ø"/>
            </a:pPr>
            <a:r>
              <a:rPr lang="en-GB" sz="1200" dirty="0">
                <a:solidFill>
                  <a:schemeClr val="tx1">
                    <a:lumMod val="50000"/>
                    <a:lumOff val="50000"/>
                  </a:schemeClr>
                </a:solidFill>
              </a:rPr>
              <a:t>C. De </a:t>
            </a:r>
            <a:r>
              <a:rPr lang="en-GB" sz="1200" dirty="0" err="1">
                <a:solidFill>
                  <a:schemeClr val="tx1">
                    <a:lumMod val="50000"/>
                    <a:lumOff val="50000"/>
                  </a:schemeClr>
                </a:solidFill>
              </a:rPr>
              <a:t>Breuck</a:t>
            </a:r>
            <a:r>
              <a:rPr lang="en-GB" sz="1200" dirty="0">
                <a:solidFill>
                  <a:schemeClr val="tx1">
                    <a:lumMod val="50000"/>
                    <a:lumOff val="50000"/>
                  </a:schemeClr>
                </a:solidFill>
              </a:rPr>
              <a:t>, A. </a:t>
            </a:r>
            <a:r>
              <a:rPr lang="en-GB" sz="1200" dirty="0" err="1">
                <a:solidFill>
                  <a:schemeClr val="tx1">
                    <a:lumMod val="50000"/>
                    <a:lumOff val="50000"/>
                  </a:schemeClr>
                </a:solidFill>
              </a:rPr>
              <a:t>Otárola</a:t>
            </a:r>
            <a:r>
              <a:rPr lang="en-GB" sz="1200" dirty="0">
                <a:solidFill>
                  <a:schemeClr val="tx1">
                    <a:lumMod val="50000"/>
                    <a:lumOff val="50000"/>
                  </a:schemeClr>
                </a:solidFill>
              </a:rPr>
              <a:t>, J.P. Pérez-</a:t>
            </a:r>
            <a:r>
              <a:rPr lang="en-GB" sz="1200" dirty="0" err="1">
                <a:solidFill>
                  <a:schemeClr val="tx1">
                    <a:lumMod val="50000"/>
                    <a:lumOff val="50000"/>
                  </a:schemeClr>
                </a:solidFill>
              </a:rPr>
              <a:t>Beaupuits</a:t>
            </a:r>
            <a:r>
              <a:rPr lang="en-GB" sz="1200" dirty="0">
                <a:solidFill>
                  <a:schemeClr val="tx1">
                    <a:lumMod val="50000"/>
                    <a:lumOff val="50000"/>
                  </a:schemeClr>
                </a:solidFill>
              </a:rPr>
              <a:t> et al. (2022) </a:t>
            </a:r>
            <a:br>
              <a:rPr lang="en-GB" sz="1200" dirty="0">
                <a:solidFill>
                  <a:schemeClr val="tx1">
                    <a:lumMod val="50000"/>
                    <a:lumOff val="50000"/>
                  </a:schemeClr>
                </a:solidFill>
              </a:rPr>
            </a:br>
            <a:r>
              <a:rPr lang="en-GB" sz="1200" dirty="0">
                <a:solidFill>
                  <a:schemeClr val="tx1">
                    <a:lumMod val="50000"/>
                    <a:lumOff val="50000"/>
                  </a:schemeClr>
                </a:solidFill>
                <a:hlinkClick r:id="rId7"/>
              </a:rPr>
              <a:t>Deliverable 3.1 “Site selection criteria”</a:t>
            </a:r>
            <a:endParaRPr lang="en-GB" sz="1200" dirty="0">
              <a:solidFill>
                <a:schemeClr val="tx1">
                  <a:lumMod val="50000"/>
                  <a:lumOff val="50000"/>
                </a:schemeClr>
              </a:solidFill>
            </a:endParaRPr>
          </a:p>
          <a:p>
            <a:pPr marL="285750" indent="-285750">
              <a:buFont typeface="Wingdings" pitchFamily="2" charset="2"/>
              <a:buChar char="Ø"/>
            </a:pPr>
            <a:r>
              <a:rPr lang="en-GB" sz="1200" dirty="0">
                <a:solidFill>
                  <a:schemeClr val="tx1">
                    <a:lumMod val="50000"/>
                    <a:lumOff val="50000"/>
                  </a:schemeClr>
                </a:solidFill>
              </a:rPr>
              <a:t>C. De </a:t>
            </a:r>
            <a:r>
              <a:rPr lang="en-GB" sz="1200" dirty="0" err="1">
                <a:solidFill>
                  <a:schemeClr val="tx1">
                    <a:lumMod val="50000"/>
                    <a:lumOff val="50000"/>
                  </a:schemeClr>
                </a:solidFill>
              </a:rPr>
              <a:t>Breuck</a:t>
            </a:r>
            <a:r>
              <a:rPr lang="en-GB" sz="1200" dirty="0">
                <a:solidFill>
                  <a:schemeClr val="tx1">
                    <a:lumMod val="50000"/>
                    <a:lumOff val="50000"/>
                  </a:schemeClr>
                </a:solidFill>
              </a:rPr>
              <a:t>, A. </a:t>
            </a:r>
            <a:r>
              <a:rPr lang="en-GB" sz="1200" dirty="0" err="1">
                <a:solidFill>
                  <a:schemeClr val="tx1">
                    <a:lumMod val="50000"/>
                    <a:lumOff val="50000"/>
                  </a:schemeClr>
                </a:solidFill>
              </a:rPr>
              <a:t>Otárola</a:t>
            </a:r>
            <a:r>
              <a:rPr lang="en-GB" sz="1200" dirty="0">
                <a:solidFill>
                  <a:schemeClr val="tx1">
                    <a:lumMod val="50000"/>
                    <a:lumOff val="50000"/>
                  </a:schemeClr>
                </a:solidFill>
              </a:rPr>
              <a:t>, J.P. Pérez-</a:t>
            </a:r>
            <a:r>
              <a:rPr lang="en-GB" sz="1200" dirty="0" err="1">
                <a:solidFill>
                  <a:schemeClr val="tx1">
                    <a:lumMod val="50000"/>
                    <a:lumOff val="50000"/>
                  </a:schemeClr>
                </a:solidFill>
              </a:rPr>
              <a:t>Beaupuits</a:t>
            </a:r>
            <a:r>
              <a:rPr lang="en-GB" sz="1200" dirty="0">
                <a:solidFill>
                  <a:schemeClr val="tx1">
                    <a:lumMod val="50000"/>
                    <a:lumOff val="50000"/>
                  </a:schemeClr>
                </a:solidFill>
              </a:rPr>
              <a:t>, et al.  (2024)  </a:t>
            </a:r>
            <a:br>
              <a:rPr lang="en-GB" sz="1200" dirty="0">
                <a:solidFill>
                  <a:schemeClr val="tx1">
                    <a:lumMod val="50000"/>
                    <a:lumOff val="50000"/>
                  </a:schemeClr>
                </a:solidFill>
              </a:rPr>
            </a:br>
            <a:r>
              <a:rPr lang="en-GB" sz="1200" dirty="0">
                <a:solidFill>
                  <a:schemeClr val="tx1">
                    <a:lumMod val="50000"/>
                    <a:lumOff val="50000"/>
                  </a:schemeClr>
                </a:solidFill>
                <a:hlinkClick r:id="rId8"/>
              </a:rPr>
              <a:t>Deliverable 3.2. “Site selection report”</a:t>
            </a:r>
            <a:endParaRPr lang="en-GB" sz="1200" dirty="0">
              <a:solidFill>
                <a:schemeClr val="tx1">
                  <a:lumMod val="50000"/>
                  <a:lumOff val="50000"/>
                </a:schemeClr>
              </a:solidFill>
            </a:endParaRPr>
          </a:p>
          <a:p>
            <a:pPr marL="285750" indent="-285750">
              <a:buFont typeface="Wingdings" pitchFamily="2" charset="2"/>
              <a:buChar char="Ø"/>
            </a:pPr>
            <a:endParaRPr lang="en-GB" sz="1200" dirty="0">
              <a:solidFill>
                <a:schemeClr val="tx1">
                  <a:lumMod val="50000"/>
                  <a:lumOff val="50000"/>
                </a:schemeClr>
              </a:solidFill>
            </a:endParaRPr>
          </a:p>
        </p:txBody>
      </p:sp>
    </p:spTree>
    <p:extLst>
      <p:ext uri="{BB962C8B-B14F-4D97-AF65-F5344CB8AC3E}">
        <p14:creationId xmlns:p14="http://schemas.microsoft.com/office/powerpoint/2010/main" val="27520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7132B-273A-AA5E-5312-1F2C85BD3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B7FC9-EA6B-B1F3-D7AD-FC07818E9E94}"/>
              </a:ext>
            </a:extLst>
          </p:cNvPr>
          <p:cNvSpPr>
            <a:spLocks noGrp="1"/>
          </p:cNvSpPr>
          <p:nvPr>
            <p:ph type="title"/>
          </p:nvPr>
        </p:nvSpPr>
        <p:spPr/>
        <p:txBody>
          <a:bodyPr>
            <a:normAutofit fontScale="90000"/>
          </a:bodyPr>
          <a:lstStyle/>
          <a:p>
            <a:r>
              <a:rPr lang="en-GB" dirty="0"/>
              <a:t>AtLAST project</a:t>
            </a:r>
            <a:r>
              <a:rPr lang="es-ES" i="1" dirty="0"/>
              <a:t> </a:t>
            </a:r>
            <a:r>
              <a:rPr lang="es-ES" dirty="0"/>
              <a:t>(2021-2024)</a:t>
            </a:r>
            <a:endParaRPr lang="en-GB" dirty="0"/>
          </a:p>
        </p:txBody>
      </p:sp>
      <p:sp>
        <p:nvSpPr>
          <p:cNvPr id="4" name="Marcador de pie de página 3">
            <a:extLst>
              <a:ext uri="{FF2B5EF4-FFF2-40B4-BE49-F238E27FC236}">
                <a16:creationId xmlns:a16="http://schemas.microsoft.com/office/drawing/2014/main" id="{85E3ADD1-9BA8-F4CA-3F07-558575206BD5}"/>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5" name="Marcador de número de diapositiva 4">
            <a:extLst>
              <a:ext uri="{FF2B5EF4-FFF2-40B4-BE49-F238E27FC236}">
                <a16:creationId xmlns:a16="http://schemas.microsoft.com/office/drawing/2014/main" id="{8B1CF489-7A47-1917-4B6A-CD7D704B3112}"/>
              </a:ext>
            </a:extLst>
          </p:cNvPr>
          <p:cNvSpPr>
            <a:spLocks noGrp="1"/>
          </p:cNvSpPr>
          <p:nvPr>
            <p:ph type="sldNum" sz="quarter" idx="12"/>
          </p:nvPr>
        </p:nvSpPr>
        <p:spPr/>
        <p:txBody>
          <a:bodyPr/>
          <a:lstStyle/>
          <a:p>
            <a:fld id="{8EDFCFCA-9F12-0D4D-80B5-DD692D51A188}" type="slidenum">
              <a:rPr lang="en-GB" smtClean="0"/>
              <a:t>7</a:t>
            </a:fld>
            <a:endParaRPr lang="en-GB" dirty="0"/>
          </a:p>
        </p:txBody>
      </p:sp>
      <p:sp>
        <p:nvSpPr>
          <p:cNvPr id="7" name="CuadroTexto 6">
            <a:extLst>
              <a:ext uri="{FF2B5EF4-FFF2-40B4-BE49-F238E27FC236}">
                <a16:creationId xmlns:a16="http://schemas.microsoft.com/office/drawing/2014/main" id="{CB29786A-DC81-01A5-64C9-EFF5B113A60E}"/>
              </a:ext>
            </a:extLst>
          </p:cNvPr>
          <p:cNvSpPr txBox="1"/>
          <p:nvPr/>
        </p:nvSpPr>
        <p:spPr>
          <a:xfrm>
            <a:off x="483128" y="1033489"/>
            <a:ext cx="6558098" cy="369332"/>
          </a:xfrm>
          <a:prstGeom prst="rect">
            <a:avLst/>
          </a:prstGeom>
          <a:noFill/>
        </p:spPr>
        <p:txBody>
          <a:bodyPr wrap="square">
            <a:spAutoFit/>
          </a:bodyPr>
          <a:lstStyle/>
          <a:p>
            <a:r>
              <a:rPr lang="es-ES" i="1" dirty="0" err="1">
                <a:effectLst/>
              </a:rPr>
              <a:t>Toward</a:t>
            </a:r>
            <a:r>
              <a:rPr lang="es-ES" i="1" dirty="0" err="1"/>
              <a:t>s</a:t>
            </a:r>
            <a:r>
              <a:rPr lang="es-ES" i="1" dirty="0"/>
              <a:t> </a:t>
            </a:r>
            <a:r>
              <a:rPr lang="es-ES" i="1" dirty="0" err="1"/>
              <a:t>an</a:t>
            </a:r>
            <a:r>
              <a:rPr lang="es-ES" i="1" dirty="0"/>
              <a:t> Atacama </a:t>
            </a:r>
            <a:r>
              <a:rPr lang="es-ES" i="1" dirty="0" err="1"/>
              <a:t>Large</a:t>
            </a:r>
            <a:r>
              <a:rPr lang="es-ES" i="1" dirty="0"/>
              <a:t> </a:t>
            </a:r>
            <a:r>
              <a:rPr lang="es-ES" i="1" dirty="0" err="1"/>
              <a:t>Aperture</a:t>
            </a:r>
            <a:r>
              <a:rPr lang="es-ES" i="1" dirty="0"/>
              <a:t> </a:t>
            </a:r>
            <a:r>
              <a:rPr lang="es-ES" i="1" dirty="0" err="1"/>
              <a:t>Submillimeter</a:t>
            </a:r>
            <a:r>
              <a:rPr lang="es-ES" i="1" dirty="0"/>
              <a:t> </a:t>
            </a:r>
            <a:r>
              <a:rPr lang="es-ES" i="1" dirty="0" err="1"/>
              <a:t>Telescope</a:t>
            </a:r>
            <a:endParaRPr lang="es-ES" dirty="0">
              <a:effectLst/>
            </a:endParaRPr>
          </a:p>
        </p:txBody>
      </p:sp>
      <p:sp>
        <p:nvSpPr>
          <p:cNvPr id="33" name="CuadroTexto 32">
            <a:extLst>
              <a:ext uri="{FF2B5EF4-FFF2-40B4-BE49-F238E27FC236}">
                <a16:creationId xmlns:a16="http://schemas.microsoft.com/office/drawing/2014/main" id="{0D2883F6-8DE0-5998-B0AB-CE2EB9527CE1}"/>
              </a:ext>
            </a:extLst>
          </p:cNvPr>
          <p:cNvSpPr txBox="1"/>
          <p:nvPr/>
        </p:nvSpPr>
        <p:spPr>
          <a:xfrm>
            <a:off x="483128" y="1351868"/>
            <a:ext cx="3685193" cy="338554"/>
          </a:xfrm>
          <a:prstGeom prst="rect">
            <a:avLst/>
          </a:prstGeom>
          <a:noFill/>
        </p:spPr>
        <p:txBody>
          <a:bodyPr wrap="square">
            <a:spAutoFit/>
          </a:bodyPr>
          <a:lstStyle/>
          <a:p>
            <a:r>
              <a:rPr lang="es-ES" sz="1600" dirty="0">
                <a:solidFill>
                  <a:srgbClr val="333333"/>
                </a:solidFill>
              </a:rPr>
              <a:t>EU Grant </a:t>
            </a:r>
            <a:r>
              <a:rPr lang="es-ES" sz="1600" dirty="0" err="1">
                <a:solidFill>
                  <a:srgbClr val="333333"/>
                </a:solidFill>
              </a:rPr>
              <a:t>agreement</a:t>
            </a:r>
            <a:r>
              <a:rPr lang="es-ES" sz="1600" dirty="0">
                <a:solidFill>
                  <a:srgbClr val="333333"/>
                </a:solidFill>
              </a:rPr>
              <a:t> ID: </a:t>
            </a:r>
            <a:r>
              <a:rPr lang="es-ES" sz="1600" dirty="0">
                <a:solidFill>
                  <a:srgbClr val="333333"/>
                </a:solidFill>
                <a:hlinkClick r:id="rId3"/>
              </a:rPr>
              <a:t>951815</a:t>
            </a:r>
            <a:endParaRPr lang="es-ES" sz="1600" dirty="0">
              <a:solidFill>
                <a:srgbClr val="333333"/>
              </a:solidFill>
            </a:endParaRPr>
          </a:p>
        </p:txBody>
      </p:sp>
      <p:sp>
        <p:nvSpPr>
          <p:cNvPr id="13" name="CuadroTexto 12">
            <a:extLst>
              <a:ext uri="{FF2B5EF4-FFF2-40B4-BE49-F238E27FC236}">
                <a16:creationId xmlns:a16="http://schemas.microsoft.com/office/drawing/2014/main" id="{EA6FB8AF-A255-B0D2-9D5B-AB65346311F4}"/>
              </a:ext>
            </a:extLst>
          </p:cNvPr>
          <p:cNvSpPr txBox="1"/>
          <p:nvPr/>
        </p:nvSpPr>
        <p:spPr>
          <a:xfrm>
            <a:off x="546063" y="2008801"/>
            <a:ext cx="3793595" cy="369332"/>
          </a:xfrm>
          <a:prstGeom prst="rect">
            <a:avLst/>
          </a:prstGeom>
          <a:noFill/>
        </p:spPr>
        <p:txBody>
          <a:bodyPr wrap="square">
            <a:spAutoFit/>
          </a:bodyPr>
          <a:lstStyle/>
          <a:p>
            <a:r>
              <a:rPr lang="en-GB" b="1" dirty="0"/>
              <a:t>Main</a:t>
            </a:r>
            <a:r>
              <a:rPr lang="en-GB" sz="1800" b="1" dirty="0"/>
              <a:t> deliverables:</a:t>
            </a:r>
          </a:p>
        </p:txBody>
      </p:sp>
      <p:sp>
        <p:nvSpPr>
          <p:cNvPr id="40" name="CuadroTexto 39">
            <a:extLst>
              <a:ext uri="{FF2B5EF4-FFF2-40B4-BE49-F238E27FC236}">
                <a16:creationId xmlns:a16="http://schemas.microsoft.com/office/drawing/2014/main" id="{CAA571A3-CCFF-074A-6164-C5EAEFB485A9}"/>
              </a:ext>
            </a:extLst>
          </p:cNvPr>
          <p:cNvSpPr txBox="1"/>
          <p:nvPr/>
        </p:nvSpPr>
        <p:spPr>
          <a:xfrm>
            <a:off x="583055" y="2635470"/>
            <a:ext cx="431812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Solid </a:t>
            </a:r>
            <a:r>
              <a:rPr lang="es-ES" sz="1800" dirty="0" err="1">
                <a:solidFill>
                  <a:srgbClr val="333333"/>
                </a:solidFill>
              </a:rPr>
              <a:t>science</a:t>
            </a:r>
            <a:r>
              <a:rPr lang="es-ES" sz="1800" dirty="0">
                <a:solidFill>
                  <a:srgbClr val="333333"/>
                </a:solidFill>
              </a:rPr>
              <a:t> case (</a:t>
            </a:r>
            <a:r>
              <a:rPr lang="es-ES" sz="1800" dirty="0" err="1">
                <a:solidFill>
                  <a:srgbClr val="333333"/>
                </a:solidFill>
              </a:rPr>
              <a:t>community</a:t>
            </a:r>
            <a:r>
              <a:rPr lang="es-ES" sz="1800" dirty="0">
                <a:solidFill>
                  <a:srgbClr val="333333"/>
                </a:solidFill>
              </a:rPr>
              <a:t>)</a:t>
            </a:r>
          </a:p>
        </p:txBody>
      </p:sp>
      <p:sp>
        <p:nvSpPr>
          <p:cNvPr id="42" name="CuadroTexto 41">
            <a:extLst>
              <a:ext uri="{FF2B5EF4-FFF2-40B4-BE49-F238E27FC236}">
                <a16:creationId xmlns:a16="http://schemas.microsoft.com/office/drawing/2014/main" id="{ABCDBB17-677D-F43A-5041-BAD3A4276DBF}"/>
              </a:ext>
            </a:extLst>
          </p:cNvPr>
          <p:cNvSpPr txBox="1"/>
          <p:nvPr/>
        </p:nvSpPr>
        <p:spPr>
          <a:xfrm>
            <a:off x="583055" y="3156642"/>
            <a:ext cx="4025521"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Telescope</a:t>
            </a:r>
            <a:r>
              <a:rPr lang="es-ES" sz="1800" dirty="0">
                <a:solidFill>
                  <a:srgbClr val="333333"/>
                </a:solidFill>
              </a:rPr>
              <a:t> </a:t>
            </a:r>
            <a:r>
              <a:rPr lang="es-ES" sz="1800" dirty="0" err="1">
                <a:solidFill>
                  <a:srgbClr val="333333"/>
                </a:solidFill>
              </a:rPr>
              <a:t>design</a:t>
            </a:r>
            <a:endParaRPr lang="es-ES" sz="1800" dirty="0">
              <a:solidFill>
                <a:srgbClr val="333333"/>
              </a:solidFill>
            </a:endParaRPr>
          </a:p>
        </p:txBody>
      </p:sp>
      <p:sp>
        <p:nvSpPr>
          <p:cNvPr id="44" name="CuadroTexto 43">
            <a:extLst>
              <a:ext uri="{FF2B5EF4-FFF2-40B4-BE49-F238E27FC236}">
                <a16:creationId xmlns:a16="http://schemas.microsoft.com/office/drawing/2014/main" id="{AB40D06D-2619-F8D8-86C1-0A788881E652}"/>
              </a:ext>
            </a:extLst>
          </p:cNvPr>
          <p:cNvSpPr txBox="1"/>
          <p:nvPr/>
        </p:nvSpPr>
        <p:spPr>
          <a:xfrm>
            <a:off x="583055" y="3679332"/>
            <a:ext cx="386092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Site </a:t>
            </a:r>
            <a:r>
              <a:rPr lang="es-ES" sz="1800" dirty="0" err="1">
                <a:solidFill>
                  <a:srgbClr val="333333"/>
                </a:solidFill>
              </a:rPr>
              <a:t>selection</a:t>
            </a:r>
            <a:r>
              <a:rPr lang="es-ES" sz="1800" dirty="0">
                <a:solidFill>
                  <a:srgbClr val="333333"/>
                </a:solidFill>
              </a:rPr>
              <a:t> </a:t>
            </a:r>
            <a:r>
              <a:rPr lang="es-ES" sz="1800" dirty="0" err="1">
                <a:solidFill>
                  <a:srgbClr val="333333"/>
                </a:solidFill>
              </a:rPr>
              <a:t>study</a:t>
            </a:r>
            <a:endParaRPr lang="es-ES" sz="1800" dirty="0">
              <a:solidFill>
                <a:srgbClr val="333333"/>
              </a:solidFill>
            </a:endParaRPr>
          </a:p>
        </p:txBody>
      </p:sp>
      <p:sp>
        <p:nvSpPr>
          <p:cNvPr id="46" name="CuadroTexto 45">
            <a:extLst>
              <a:ext uri="{FF2B5EF4-FFF2-40B4-BE49-F238E27FC236}">
                <a16:creationId xmlns:a16="http://schemas.microsoft.com/office/drawing/2014/main" id="{934A5FAA-3C86-8EA5-F245-A55C7033078E}"/>
              </a:ext>
            </a:extLst>
          </p:cNvPr>
          <p:cNvSpPr txBox="1"/>
          <p:nvPr/>
        </p:nvSpPr>
        <p:spPr>
          <a:xfrm>
            <a:off x="583055" y="4199894"/>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b="1" dirty="0" err="1">
                <a:solidFill>
                  <a:srgbClr val="333333"/>
                </a:solidFill>
              </a:rPr>
              <a:t>Operations</a:t>
            </a:r>
            <a:r>
              <a:rPr lang="es-ES" sz="1800" b="1" dirty="0">
                <a:solidFill>
                  <a:srgbClr val="333333"/>
                </a:solidFill>
              </a:rPr>
              <a:t> plan </a:t>
            </a:r>
          </a:p>
        </p:txBody>
      </p:sp>
      <p:sp>
        <p:nvSpPr>
          <p:cNvPr id="8" name="CuadroTexto 7">
            <a:extLst>
              <a:ext uri="{FF2B5EF4-FFF2-40B4-BE49-F238E27FC236}">
                <a16:creationId xmlns:a16="http://schemas.microsoft.com/office/drawing/2014/main" id="{27BFCDDA-9D4E-3D19-0731-EE438942644D}"/>
              </a:ext>
            </a:extLst>
          </p:cNvPr>
          <p:cNvSpPr txBox="1"/>
          <p:nvPr/>
        </p:nvSpPr>
        <p:spPr>
          <a:xfrm>
            <a:off x="583054" y="4720456"/>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Energy </a:t>
            </a:r>
            <a:r>
              <a:rPr lang="es-ES" sz="1800" dirty="0" err="1">
                <a:solidFill>
                  <a:srgbClr val="333333"/>
                </a:solidFill>
              </a:rPr>
              <a:t>studies</a:t>
            </a:r>
            <a:endParaRPr lang="es-ES" sz="1800" dirty="0">
              <a:solidFill>
                <a:srgbClr val="333333"/>
              </a:solidFill>
            </a:endParaRPr>
          </a:p>
        </p:txBody>
      </p:sp>
      <p:pic>
        <p:nvPicPr>
          <p:cNvPr id="26" name="Imagen 25" descr="Diagrama&#10;&#10;El contenido generado por IA puede ser incorrecto.">
            <a:extLst>
              <a:ext uri="{FF2B5EF4-FFF2-40B4-BE49-F238E27FC236}">
                <a16:creationId xmlns:a16="http://schemas.microsoft.com/office/drawing/2014/main" id="{4C01DA06-8B37-B50D-200B-AE526A7ACB40}"/>
              </a:ext>
            </a:extLst>
          </p:cNvPr>
          <p:cNvPicPr>
            <a:picLocks noChangeAspect="1"/>
          </p:cNvPicPr>
          <p:nvPr/>
        </p:nvPicPr>
        <p:blipFill>
          <a:blip r:embed="rId4"/>
          <a:stretch>
            <a:fillRect/>
          </a:stretch>
        </p:blipFill>
        <p:spPr>
          <a:xfrm>
            <a:off x="5544865" y="2068210"/>
            <a:ext cx="5448994" cy="2121992"/>
          </a:xfrm>
          <a:prstGeom prst="rect">
            <a:avLst/>
          </a:prstGeom>
        </p:spPr>
      </p:pic>
      <p:pic>
        <p:nvPicPr>
          <p:cNvPr id="32" name="Imagen 31" descr="Icono, Gráfico de burbujas&#10;&#10;Descripción generada automáticamente">
            <a:extLst>
              <a:ext uri="{FF2B5EF4-FFF2-40B4-BE49-F238E27FC236}">
                <a16:creationId xmlns:a16="http://schemas.microsoft.com/office/drawing/2014/main" id="{08BFE1CA-9A35-A836-E614-998F6965A198}"/>
              </a:ext>
            </a:extLst>
          </p:cNvPr>
          <p:cNvPicPr>
            <a:picLocks noChangeAspect="1"/>
          </p:cNvPicPr>
          <p:nvPr/>
        </p:nvPicPr>
        <p:blipFill>
          <a:blip r:embed="rId5"/>
          <a:stretch>
            <a:fillRect/>
          </a:stretch>
        </p:blipFill>
        <p:spPr>
          <a:xfrm>
            <a:off x="9366225" y="301837"/>
            <a:ext cx="1886903" cy="1886903"/>
          </a:xfrm>
          <a:prstGeom prst="rect">
            <a:avLst/>
          </a:prstGeom>
        </p:spPr>
      </p:pic>
      <p:pic>
        <p:nvPicPr>
          <p:cNvPr id="34" name="Imagen 33" descr="Interfaz de usuario gráfica&#10;&#10;Descripción generada automáticamente con confianza media">
            <a:extLst>
              <a:ext uri="{FF2B5EF4-FFF2-40B4-BE49-F238E27FC236}">
                <a16:creationId xmlns:a16="http://schemas.microsoft.com/office/drawing/2014/main" id="{1CCE6505-8CEE-2F22-044E-D55E1D316507}"/>
              </a:ext>
            </a:extLst>
          </p:cNvPr>
          <p:cNvPicPr>
            <a:picLocks noChangeAspect="1"/>
          </p:cNvPicPr>
          <p:nvPr/>
        </p:nvPicPr>
        <p:blipFill>
          <a:blip r:embed="rId6"/>
          <a:stretch>
            <a:fillRect/>
          </a:stretch>
        </p:blipFill>
        <p:spPr>
          <a:xfrm>
            <a:off x="10309677" y="4304656"/>
            <a:ext cx="1368365" cy="1445819"/>
          </a:xfrm>
          <a:prstGeom prst="rect">
            <a:avLst/>
          </a:prstGeom>
        </p:spPr>
      </p:pic>
      <p:sp>
        <p:nvSpPr>
          <p:cNvPr id="35" name="CuadroTexto 34">
            <a:extLst>
              <a:ext uri="{FF2B5EF4-FFF2-40B4-BE49-F238E27FC236}">
                <a16:creationId xmlns:a16="http://schemas.microsoft.com/office/drawing/2014/main" id="{2B7B9323-0C31-ED53-DC2A-0467CB887C39}"/>
              </a:ext>
            </a:extLst>
          </p:cNvPr>
          <p:cNvSpPr txBox="1"/>
          <p:nvPr/>
        </p:nvSpPr>
        <p:spPr>
          <a:xfrm>
            <a:off x="5114302" y="4371510"/>
            <a:ext cx="4906993" cy="830997"/>
          </a:xfrm>
          <a:prstGeom prst="rect">
            <a:avLst/>
          </a:prstGeom>
          <a:noFill/>
        </p:spPr>
        <p:txBody>
          <a:bodyPr wrap="square">
            <a:spAutoFit/>
          </a:bodyPr>
          <a:lstStyle/>
          <a:p>
            <a:pPr marL="285750" indent="-285750">
              <a:buFont typeface="Wingdings" pitchFamily="2" charset="2"/>
              <a:buChar char="Ø"/>
            </a:pPr>
            <a:r>
              <a:rPr lang="en-GB" sz="1200" dirty="0">
                <a:solidFill>
                  <a:schemeClr val="tx1">
                    <a:lumMod val="50000"/>
                    <a:lumOff val="50000"/>
                  </a:schemeClr>
                </a:solidFill>
              </a:rPr>
              <a:t>E. </a:t>
            </a:r>
            <a:r>
              <a:rPr lang="en-GB" sz="1200" dirty="0" err="1">
                <a:solidFill>
                  <a:schemeClr val="tx1">
                    <a:lumMod val="50000"/>
                    <a:lumOff val="50000"/>
                  </a:schemeClr>
                </a:solidFill>
              </a:rPr>
              <a:t>Hatziminaoglou</a:t>
            </a:r>
            <a:r>
              <a:rPr lang="en-GB" sz="1200" dirty="0">
                <a:solidFill>
                  <a:schemeClr val="tx1">
                    <a:lumMod val="50000"/>
                    <a:lumOff val="50000"/>
                  </a:schemeClr>
                </a:solidFill>
              </a:rPr>
              <a:t>, F.M. Montenegro-Montes  (2024)  </a:t>
            </a:r>
            <a:br>
              <a:rPr lang="en-GB" sz="1200" dirty="0">
                <a:solidFill>
                  <a:schemeClr val="tx1">
                    <a:lumMod val="50000"/>
                    <a:lumOff val="50000"/>
                  </a:schemeClr>
                </a:solidFill>
              </a:rPr>
            </a:br>
            <a:r>
              <a:rPr lang="en-GB" sz="1200" dirty="0">
                <a:solidFill>
                  <a:schemeClr val="tx1">
                    <a:lumMod val="50000"/>
                    <a:lumOff val="50000"/>
                  </a:schemeClr>
                </a:solidFill>
                <a:hlinkClick r:id="rId7"/>
              </a:rPr>
              <a:t>Deliverable 4.1. “AtLAST Operations plan”</a:t>
            </a:r>
            <a:endParaRPr lang="en-GB" sz="1200" dirty="0">
              <a:solidFill>
                <a:schemeClr val="tx1">
                  <a:lumMod val="50000"/>
                  <a:lumOff val="50000"/>
                </a:schemeClr>
              </a:solidFill>
            </a:endParaRPr>
          </a:p>
          <a:p>
            <a:pPr marL="285750" indent="-285750">
              <a:buFont typeface="Wingdings" pitchFamily="2" charset="2"/>
              <a:buChar char="Ø"/>
            </a:pPr>
            <a:r>
              <a:rPr lang="en-GB" sz="1200" dirty="0">
                <a:solidFill>
                  <a:schemeClr val="tx1">
                    <a:lumMod val="50000"/>
                    <a:lumOff val="50000"/>
                  </a:schemeClr>
                </a:solidFill>
              </a:rPr>
              <a:t>F. M. Montenegro-Montes, E. </a:t>
            </a:r>
            <a:r>
              <a:rPr lang="en-GB" sz="1200" dirty="0" err="1">
                <a:solidFill>
                  <a:schemeClr val="tx1">
                    <a:lumMod val="50000"/>
                    <a:lumOff val="50000"/>
                  </a:schemeClr>
                </a:solidFill>
              </a:rPr>
              <a:t>Hatziminaoglou</a:t>
            </a:r>
            <a:r>
              <a:rPr lang="en-GB" sz="1200" dirty="0">
                <a:solidFill>
                  <a:schemeClr val="tx1">
                    <a:lumMod val="50000"/>
                    <a:lumOff val="50000"/>
                  </a:schemeClr>
                </a:solidFill>
              </a:rPr>
              <a:t>, C. De </a:t>
            </a:r>
            <a:r>
              <a:rPr lang="en-GB" sz="1200" dirty="0" err="1">
                <a:solidFill>
                  <a:schemeClr val="tx1">
                    <a:lumMod val="50000"/>
                    <a:lumOff val="50000"/>
                  </a:schemeClr>
                </a:solidFill>
              </a:rPr>
              <a:t>Breuck</a:t>
            </a:r>
            <a:r>
              <a:rPr lang="en-GB" sz="1200" dirty="0">
                <a:solidFill>
                  <a:schemeClr val="tx1">
                    <a:lumMod val="50000"/>
                    <a:lumOff val="50000"/>
                  </a:schemeClr>
                </a:solidFill>
              </a:rPr>
              <a:t> (2024) </a:t>
            </a:r>
            <a:br>
              <a:rPr lang="en-GB" sz="1200" dirty="0">
                <a:solidFill>
                  <a:schemeClr val="tx1">
                    <a:lumMod val="50000"/>
                    <a:lumOff val="50000"/>
                  </a:schemeClr>
                </a:solidFill>
              </a:rPr>
            </a:br>
            <a:r>
              <a:rPr lang="en-GB" sz="1200" dirty="0">
                <a:solidFill>
                  <a:schemeClr val="tx1">
                    <a:lumMod val="50000"/>
                    <a:lumOff val="50000"/>
                  </a:schemeClr>
                </a:solidFill>
                <a:hlinkClick r:id="rId8"/>
              </a:rPr>
              <a:t>Deliverable 4.2 ”On the Use of existing infrastructures”</a:t>
            </a:r>
            <a:endParaRPr lang="en-GB" sz="1200" dirty="0">
              <a:solidFill>
                <a:schemeClr val="tx1">
                  <a:lumMod val="50000"/>
                  <a:lumOff val="50000"/>
                </a:schemeClr>
              </a:solidFill>
            </a:endParaRPr>
          </a:p>
        </p:txBody>
      </p:sp>
      <p:sp>
        <p:nvSpPr>
          <p:cNvPr id="6" name="CuadroTexto 5">
            <a:extLst>
              <a:ext uri="{FF2B5EF4-FFF2-40B4-BE49-F238E27FC236}">
                <a16:creationId xmlns:a16="http://schemas.microsoft.com/office/drawing/2014/main" id="{2F218967-95AB-725F-0B44-532B10EDEF63}"/>
              </a:ext>
            </a:extLst>
          </p:cNvPr>
          <p:cNvSpPr txBox="1"/>
          <p:nvPr/>
        </p:nvSpPr>
        <p:spPr>
          <a:xfrm>
            <a:off x="5544865" y="1655493"/>
            <a:ext cx="6096000" cy="338554"/>
          </a:xfrm>
          <a:prstGeom prst="rect">
            <a:avLst/>
          </a:prstGeom>
          <a:noFill/>
        </p:spPr>
        <p:txBody>
          <a:bodyPr wrap="square">
            <a:spAutoFit/>
          </a:bodyPr>
          <a:lstStyle/>
          <a:p>
            <a:r>
              <a:rPr lang="en-GB" sz="1600" dirty="0">
                <a:solidFill>
                  <a:schemeClr val="tx1">
                    <a:lumMod val="50000"/>
                    <a:lumOff val="50000"/>
                  </a:schemeClr>
                </a:solidFill>
              </a:rPr>
              <a:t>Lessons learned from APEX, ALMA</a:t>
            </a:r>
            <a:endParaRPr lang="en-GB" sz="1600" dirty="0"/>
          </a:p>
        </p:txBody>
      </p:sp>
    </p:spTree>
    <p:extLst>
      <p:ext uri="{BB962C8B-B14F-4D97-AF65-F5344CB8AC3E}">
        <p14:creationId xmlns:p14="http://schemas.microsoft.com/office/powerpoint/2010/main" val="93616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D62E4-4147-0B21-4741-3116149DBDDE}"/>
            </a:ext>
          </a:extLst>
        </p:cNvPr>
        <p:cNvGrpSpPr/>
        <p:nvPr/>
      </p:nvGrpSpPr>
      <p:grpSpPr>
        <a:xfrm>
          <a:off x="0" y="0"/>
          <a:ext cx="0" cy="0"/>
          <a:chOff x="0" y="0"/>
          <a:chExt cx="0" cy="0"/>
        </a:xfrm>
      </p:grpSpPr>
      <p:pic>
        <p:nvPicPr>
          <p:cNvPr id="10" name="Imagen 9" descr="Diagrama&#10;&#10;El contenido generado por IA puede ser incorrecto.">
            <a:extLst>
              <a:ext uri="{FF2B5EF4-FFF2-40B4-BE49-F238E27FC236}">
                <a16:creationId xmlns:a16="http://schemas.microsoft.com/office/drawing/2014/main" id="{72A486CC-8AD7-20EB-B034-020F91BC4796}"/>
              </a:ext>
            </a:extLst>
          </p:cNvPr>
          <p:cNvPicPr>
            <a:picLocks noChangeAspect="1"/>
          </p:cNvPicPr>
          <p:nvPr/>
        </p:nvPicPr>
        <p:blipFill>
          <a:blip r:embed="rId3"/>
          <a:stretch>
            <a:fillRect/>
          </a:stretch>
        </p:blipFill>
        <p:spPr>
          <a:xfrm>
            <a:off x="5922234" y="904629"/>
            <a:ext cx="6040088" cy="3007666"/>
          </a:xfrm>
          <a:prstGeom prst="rect">
            <a:avLst/>
          </a:prstGeom>
        </p:spPr>
      </p:pic>
      <p:sp>
        <p:nvSpPr>
          <p:cNvPr id="2" name="Title 1">
            <a:extLst>
              <a:ext uri="{FF2B5EF4-FFF2-40B4-BE49-F238E27FC236}">
                <a16:creationId xmlns:a16="http://schemas.microsoft.com/office/drawing/2014/main" id="{529ABE4A-178D-4999-ED9A-D213BC787420}"/>
              </a:ext>
            </a:extLst>
          </p:cNvPr>
          <p:cNvSpPr>
            <a:spLocks noGrp="1"/>
          </p:cNvSpPr>
          <p:nvPr>
            <p:ph type="title"/>
          </p:nvPr>
        </p:nvSpPr>
        <p:spPr/>
        <p:txBody>
          <a:bodyPr>
            <a:normAutofit fontScale="90000"/>
          </a:bodyPr>
          <a:lstStyle/>
          <a:p>
            <a:r>
              <a:rPr lang="en-GB" dirty="0"/>
              <a:t>AtLAST project</a:t>
            </a:r>
            <a:r>
              <a:rPr lang="es-ES" i="1" dirty="0"/>
              <a:t> </a:t>
            </a:r>
            <a:r>
              <a:rPr lang="es-ES" dirty="0"/>
              <a:t>(2021-2024)</a:t>
            </a:r>
            <a:endParaRPr lang="en-GB" dirty="0"/>
          </a:p>
        </p:txBody>
      </p:sp>
      <p:sp>
        <p:nvSpPr>
          <p:cNvPr id="4" name="Marcador de pie de página 3">
            <a:extLst>
              <a:ext uri="{FF2B5EF4-FFF2-40B4-BE49-F238E27FC236}">
                <a16:creationId xmlns:a16="http://schemas.microsoft.com/office/drawing/2014/main" id="{D8939DD4-BF24-38AA-DF85-B7EE6123874C}"/>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5" name="Marcador de número de diapositiva 4">
            <a:extLst>
              <a:ext uri="{FF2B5EF4-FFF2-40B4-BE49-F238E27FC236}">
                <a16:creationId xmlns:a16="http://schemas.microsoft.com/office/drawing/2014/main" id="{F2A5118A-FDE3-993F-2776-E4EDB9627258}"/>
              </a:ext>
            </a:extLst>
          </p:cNvPr>
          <p:cNvSpPr>
            <a:spLocks noGrp="1"/>
          </p:cNvSpPr>
          <p:nvPr>
            <p:ph type="sldNum" sz="quarter" idx="12"/>
          </p:nvPr>
        </p:nvSpPr>
        <p:spPr/>
        <p:txBody>
          <a:bodyPr/>
          <a:lstStyle/>
          <a:p>
            <a:fld id="{8EDFCFCA-9F12-0D4D-80B5-DD692D51A188}" type="slidenum">
              <a:rPr lang="en-GB" smtClean="0"/>
              <a:t>8</a:t>
            </a:fld>
            <a:endParaRPr lang="en-GB" dirty="0"/>
          </a:p>
        </p:txBody>
      </p:sp>
      <p:sp>
        <p:nvSpPr>
          <p:cNvPr id="7" name="CuadroTexto 6">
            <a:extLst>
              <a:ext uri="{FF2B5EF4-FFF2-40B4-BE49-F238E27FC236}">
                <a16:creationId xmlns:a16="http://schemas.microsoft.com/office/drawing/2014/main" id="{94592DA5-EF6A-2C21-7D51-A5C35CF0A416}"/>
              </a:ext>
            </a:extLst>
          </p:cNvPr>
          <p:cNvSpPr txBox="1"/>
          <p:nvPr/>
        </p:nvSpPr>
        <p:spPr>
          <a:xfrm>
            <a:off x="483128" y="1033489"/>
            <a:ext cx="6558098" cy="369332"/>
          </a:xfrm>
          <a:prstGeom prst="rect">
            <a:avLst/>
          </a:prstGeom>
          <a:noFill/>
        </p:spPr>
        <p:txBody>
          <a:bodyPr wrap="square">
            <a:spAutoFit/>
          </a:bodyPr>
          <a:lstStyle/>
          <a:p>
            <a:r>
              <a:rPr lang="es-ES" i="1" dirty="0" err="1">
                <a:effectLst/>
              </a:rPr>
              <a:t>Toward</a:t>
            </a:r>
            <a:r>
              <a:rPr lang="es-ES" i="1" dirty="0" err="1"/>
              <a:t>s</a:t>
            </a:r>
            <a:r>
              <a:rPr lang="es-ES" i="1" dirty="0"/>
              <a:t> </a:t>
            </a:r>
            <a:r>
              <a:rPr lang="es-ES" i="1" dirty="0" err="1"/>
              <a:t>an</a:t>
            </a:r>
            <a:r>
              <a:rPr lang="es-ES" i="1" dirty="0"/>
              <a:t> Atacama </a:t>
            </a:r>
            <a:r>
              <a:rPr lang="es-ES" i="1" dirty="0" err="1"/>
              <a:t>Large</a:t>
            </a:r>
            <a:r>
              <a:rPr lang="es-ES" i="1" dirty="0"/>
              <a:t> </a:t>
            </a:r>
            <a:r>
              <a:rPr lang="es-ES" i="1" dirty="0" err="1"/>
              <a:t>Aperture</a:t>
            </a:r>
            <a:r>
              <a:rPr lang="es-ES" i="1" dirty="0"/>
              <a:t> </a:t>
            </a:r>
            <a:r>
              <a:rPr lang="es-ES" i="1" dirty="0" err="1"/>
              <a:t>Submillimeter</a:t>
            </a:r>
            <a:r>
              <a:rPr lang="es-ES" i="1" dirty="0"/>
              <a:t> </a:t>
            </a:r>
            <a:r>
              <a:rPr lang="es-ES" i="1" dirty="0" err="1"/>
              <a:t>Telescope</a:t>
            </a:r>
            <a:endParaRPr lang="es-ES" dirty="0">
              <a:effectLst/>
            </a:endParaRPr>
          </a:p>
        </p:txBody>
      </p:sp>
      <p:sp>
        <p:nvSpPr>
          <p:cNvPr id="33" name="CuadroTexto 32">
            <a:extLst>
              <a:ext uri="{FF2B5EF4-FFF2-40B4-BE49-F238E27FC236}">
                <a16:creationId xmlns:a16="http://schemas.microsoft.com/office/drawing/2014/main" id="{803F6328-970D-8E36-990E-D35C497514B9}"/>
              </a:ext>
            </a:extLst>
          </p:cNvPr>
          <p:cNvSpPr txBox="1"/>
          <p:nvPr/>
        </p:nvSpPr>
        <p:spPr>
          <a:xfrm>
            <a:off x="483128" y="1351868"/>
            <a:ext cx="3685193" cy="338554"/>
          </a:xfrm>
          <a:prstGeom prst="rect">
            <a:avLst/>
          </a:prstGeom>
          <a:noFill/>
        </p:spPr>
        <p:txBody>
          <a:bodyPr wrap="square">
            <a:spAutoFit/>
          </a:bodyPr>
          <a:lstStyle/>
          <a:p>
            <a:r>
              <a:rPr lang="es-ES" sz="1600" dirty="0">
                <a:solidFill>
                  <a:srgbClr val="333333"/>
                </a:solidFill>
              </a:rPr>
              <a:t>EU Grant </a:t>
            </a:r>
            <a:r>
              <a:rPr lang="es-ES" sz="1600" dirty="0" err="1">
                <a:solidFill>
                  <a:srgbClr val="333333"/>
                </a:solidFill>
              </a:rPr>
              <a:t>agreement</a:t>
            </a:r>
            <a:r>
              <a:rPr lang="es-ES" sz="1600" dirty="0">
                <a:solidFill>
                  <a:srgbClr val="333333"/>
                </a:solidFill>
              </a:rPr>
              <a:t> ID: </a:t>
            </a:r>
            <a:r>
              <a:rPr lang="es-ES" sz="1600" dirty="0">
                <a:solidFill>
                  <a:srgbClr val="333333"/>
                </a:solidFill>
                <a:hlinkClick r:id="rId4"/>
              </a:rPr>
              <a:t>951815</a:t>
            </a:r>
            <a:endParaRPr lang="es-ES" sz="1600" dirty="0">
              <a:solidFill>
                <a:srgbClr val="333333"/>
              </a:solidFill>
            </a:endParaRPr>
          </a:p>
        </p:txBody>
      </p:sp>
      <p:sp>
        <p:nvSpPr>
          <p:cNvPr id="13" name="CuadroTexto 12">
            <a:extLst>
              <a:ext uri="{FF2B5EF4-FFF2-40B4-BE49-F238E27FC236}">
                <a16:creationId xmlns:a16="http://schemas.microsoft.com/office/drawing/2014/main" id="{7BD9135C-3643-AFAD-7F0F-A42B47178BBA}"/>
              </a:ext>
            </a:extLst>
          </p:cNvPr>
          <p:cNvSpPr txBox="1"/>
          <p:nvPr/>
        </p:nvSpPr>
        <p:spPr>
          <a:xfrm>
            <a:off x="546063" y="2008801"/>
            <a:ext cx="3793595" cy="369332"/>
          </a:xfrm>
          <a:prstGeom prst="rect">
            <a:avLst/>
          </a:prstGeom>
          <a:noFill/>
        </p:spPr>
        <p:txBody>
          <a:bodyPr wrap="square">
            <a:spAutoFit/>
          </a:bodyPr>
          <a:lstStyle/>
          <a:p>
            <a:r>
              <a:rPr lang="en-GB" b="1" dirty="0"/>
              <a:t>Main</a:t>
            </a:r>
            <a:r>
              <a:rPr lang="en-GB" sz="1800" b="1" dirty="0"/>
              <a:t> deliverables:</a:t>
            </a:r>
          </a:p>
        </p:txBody>
      </p:sp>
      <p:sp>
        <p:nvSpPr>
          <p:cNvPr id="40" name="CuadroTexto 39">
            <a:extLst>
              <a:ext uri="{FF2B5EF4-FFF2-40B4-BE49-F238E27FC236}">
                <a16:creationId xmlns:a16="http://schemas.microsoft.com/office/drawing/2014/main" id="{DC451DA7-7B1A-6149-973D-9C1E4620E1A4}"/>
              </a:ext>
            </a:extLst>
          </p:cNvPr>
          <p:cNvSpPr txBox="1"/>
          <p:nvPr/>
        </p:nvSpPr>
        <p:spPr>
          <a:xfrm>
            <a:off x="583055" y="2635470"/>
            <a:ext cx="431812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Solid </a:t>
            </a:r>
            <a:r>
              <a:rPr lang="es-ES" sz="1800" dirty="0" err="1">
                <a:solidFill>
                  <a:srgbClr val="333333"/>
                </a:solidFill>
              </a:rPr>
              <a:t>science</a:t>
            </a:r>
            <a:r>
              <a:rPr lang="es-ES" sz="1800" dirty="0">
                <a:solidFill>
                  <a:srgbClr val="333333"/>
                </a:solidFill>
              </a:rPr>
              <a:t> case (</a:t>
            </a:r>
            <a:r>
              <a:rPr lang="es-ES" sz="1800" dirty="0" err="1">
                <a:solidFill>
                  <a:srgbClr val="333333"/>
                </a:solidFill>
              </a:rPr>
              <a:t>community</a:t>
            </a:r>
            <a:r>
              <a:rPr lang="es-ES" sz="1800" dirty="0">
                <a:solidFill>
                  <a:srgbClr val="333333"/>
                </a:solidFill>
              </a:rPr>
              <a:t>)</a:t>
            </a:r>
          </a:p>
        </p:txBody>
      </p:sp>
      <p:sp>
        <p:nvSpPr>
          <p:cNvPr id="42" name="CuadroTexto 41">
            <a:extLst>
              <a:ext uri="{FF2B5EF4-FFF2-40B4-BE49-F238E27FC236}">
                <a16:creationId xmlns:a16="http://schemas.microsoft.com/office/drawing/2014/main" id="{8461385F-854F-C9A7-CF22-B28336D85058}"/>
              </a:ext>
            </a:extLst>
          </p:cNvPr>
          <p:cNvSpPr txBox="1"/>
          <p:nvPr/>
        </p:nvSpPr>
        <p:spPr>
          <a:xfrm>
            <a:off x="583055" y="3156642"/>
            <a:ext cx="4025521"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Telescope</a:t>
            </a:r>
            <a:r>
              <a:rPr lang="es-ES" sz="1800" dirty="0">
                <a:solidFill>
                  <a:srgbClr val="333333"/>
                </a:solidFill>
              </a:rPr>
              <a:t> </a:t>
            </a:r>
            <a:r>
              <a:rPr lang="es-ES" sz="1800" dirty="0" err="1">
                <a:solidFill>
                  <a:srgbClr val="333333"/>
                </a:solidFill>
              </a:rPr>
              <a:t>design</a:t>
            </a:r>
            <a:endParaRPr lang="es-ES" sz="1800" dirty="0">
              <a:solidFill>
                <a:srgbClr val="333333"/>
              </a:solidFill>
            </a:endParaRPr>
          </a:p>
        </p:txBody>
      </p:sp>
      <p:sp>
        <p:nvSpPr>
          <p:cNvPr id="44" name="CuadroTexto 43">
            <a:extLst>
              <a:ext uri="{FF2B5EF4-FFF2-40B4-BE49-F238E27FC236}">
                <a16:creationId xmlns:a16="http://schemas.microsoft.com/office/drawing/2014/main" id="{DB806DBF-6A99-EE6A-9C49-B982312B255B}"/>
              </a:ext>
            </a:extLst>
          </p:cNvPr>
          <p:cNvSpPr txBox="1"/>
          <p:nvPr/>
        </p:nvSpPr>
        <p:spPr>
          <a:xfrm>
            <a:off x="583055" y="3679332"/>
            <a:ext cx="386092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a:solidFill>
                  <a:srgbClr val="333333"/>
                </a:solidFill>
              </a:rPr>
              <a:t>Site </a:t>
            </a:r>
            <a:r>
              <a:rPr lang="es-ES" sz="1800" dirty="0" err="1">
                <a:solidFill>
                  <a:srgbClr val="333333"/>
                </a:solidFill>
              </a:rPr>
              <a:t>selection</a:t>
            </a:r>
            <a:r>
              <a:rPr lang="es-ES" sz="1800" dirty="0">
                <a:solidFill>
                  <a:srgbClr val="333333"/>
                </a:solidFill>
              </a:rPr>
              <a:t> </a:t>
            </a:r>
            <a:r>
              <a:rPr lang="es-ES" sz="1800" dirty="0" err="1">
                <a:solidFill>
                  <a:srgbClr val="333333"/>
                </a:solidFill>
              </a:rPr>
              <a:t>study</a:t>
            </a:r>
            <a:endParaRPr lang="es-ES" sz="1800" dirty="0">
              <a:solidFill>
                <a:srgbClr val="333333"/>
              </a:solidFill>
            </a:endParaRPr>
          </a:p>
        </p:txBody>
      </p:sp>
      <p:sp>
        <p:nvSpPr>
          <p:cNvPr id="46" name="CuadroTexto 45">
            <a:extLst>
              <a:ext uri="{FF2B5EF4-FFF2-40B4-BE49-F238E27FC236}">
                <a16:creationId xmlns:a16="http://schemas.microsoft.com/office/drawing/2014/main" id="{3BFDD1A2-084E-2D69-6ED6-22B473E07D15}"/>
              </a:ext>
            </a:extLst>
          </p:cNvPr>
          <p:cNvSpPr txBox="1"/>
          <p:nvPr/>
        </p:nvSpPr>
        <p:spPr>
          <a:xfrm>
            <a:off x="583055" y="4199894"/>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dirty="0" err="1">
                <a:solidFill>
                  <a:srgbClr val="333333"/>
                </a:solidFill>
              </a:rPr>
              <a:t>Operations</a:t>
            </a:r>
            <a:r>
              <a:rPr lang="es-ES" sz="1800" dirty="0">
                <a:solidFill>
                  <a:srgbClr val="333333"/>
                </a:solidFill>
              </a:rPr>
              <a:t> plan </a:t>
            </a:r>
          </a:p>
        </p:txBody>
      </p:sp>
      <p:sp>
        <p:nvSpPr>
          <p:cNvPr id="8" name="CuadroTexto 7">
            <a:extLst>
              <a:ext uri="{FF2B5EF4-FFF2-40B4-BE49-F238E27FC236}">
                <a16:creationId xmlns:a16="http://schemas.microsoft.com/office/drawing/2014/main" id="{A5851456-3FBB-2C68-18C3-4BF29144F64B}"/>
              </a:ext>
            </a:extLst>
          </p:cNvPr>
          <p:cNvSpPr txBox="1"/>
          <p:nvPr/>
        </p:nvSpPr>
        <p:spPr>
          <a:xfrm>
            <a:off x="583054" y="4720456"/>
            <a:ext cx="3037969" cy="369332"/>
          </a:xfrm>
          <a:prstGeom prst="rect">
            <a:avLst/>
          </a:prstGeom>
          <a:noFill/>
        </p:spPr>
        <p:txBody>
          <a:bodyPr wrap="square">
            <a:spAutoFit/>
          </a:bodyPr>
          <a:lstStyle/>
          <a:p>
            <a:pPr marL="285750" indent="-285750">
              <a:buFont typeface="Courier New" panose="02070309020205020404" pitchFamily="49" charset="0"/>
              <a:buChar char="o"/>
            </a:pPr>
            <a:r>
              <a:rPr lang="es-ES" sz="1800" b="1" dirty="0">
                <a:solidFill>
                  <a:srgbClr val="333333"/>
                </a:solidFill>
              </a:rPr>
              <a:t>Energy </a:t>
            </a:r>
            <a:r>
              <a:rPr lang="es-ES" sz="1800" b="1" dirty="0" err="1">
                <a:solidFill>
                  <a:srgbClr val="333333"/>
                </a:solidFill>
              </a:rPr>
              <a:t>studies</a:t>
            </a:r>
            <a:endParaRPr lang="es-ES" sz="1800" b="1" dirty="0">
              <a:solidFill>
                <a:srgbClr val="333333"/>
              </a:solidFill>
            </a:endParaRPr>
          </a:p>
        </p:txBody>
      </p:sp>
      <p:sp>
        <p:nvSpPr>
          <p:cNvPr id="12" name="CuadroTexto 11">
            <a:extLst>
              <a:ext uri="{FF2B5EF4-FFF2-40B4-BE49-F238E27FC236}">
                <a16:creationId xmlns:a16="http://schemas.microsoft.com/office/drawing/2014/main" id="{771A9015-800E-14A7-CEF4-2E03887CE896}"/>
              </a:ext>
            </a:extLst>
          </p:cNvPr>
          <p:cNvSpPr txBox="1"/>
          <p:nvPr/>
        </p:nvSpPr>
        <p:spPr>
          <a:xfrm>
            <a:off x="5094986" y="3975355"/>
            <a:ext cx="7097014" cy="1569660"/>
          </a:xfrm>
          <a:prstGeom prst="rect">
            <a:avLst/>
          </a:prstGeom>
          <a:noFill/>
        </p:spPr>
        <p:txBody>
          <a:bodyPr wrap="square">
            <a:spAutoFit/>
          </a:bodyPr>
          <a:lstStyle/>
          <a:p>
            <a:pPr marL="171450" indent="-171450">
              <a:buFont typeface="Wingdings" pitchFamily="2" charset="2"/>
              <a:buChar char="Ø"/>
            </a:pPr>
            <a:r>
              <a:rPr lang="en-GB" sz="1200" dirty="0">
                <a:solidFill>
                  <a:schemeClr val="tx1">
                    <a:lumMod val="50000"/>
                    <a:lumOff val="50000"/>
                  </a:schemeClr>
                </a:solidFill>
              </a:rPr>
              <a:t>I. </a:t>
            </a:r>
            <a:r>
              <a:rPr lang="en-GB" sz="1200" dirty="0" err="1">
                <a:solidFill>
                  <a:schemeClr val="tx1">
                    <a:lumMod val="50000"/>
                    <a:lumOff val="50000"/>
                  </a:schemeClr>
                </a:solidFill>
              </a:rPr>
              <a:t>Viole</a:t>
            </a:r>
            <a:r>
              <a:rPr lang="en-GB" sz="1200" dirty="0">
                <a:solidFill>
                  <a:schemeClr val="tx1">
                    <a:lumMod val="50000"/>
                    <a:lumOff val="50000"/>
                  </a:schemeClr>
                </a:solidFill>
              </a:rPr>
              <a:t>+ 2024a, “Sustainable astronomy: A comparative life cycle assessment of</a:t>
            </a:r>
            <a:br>
              <a:rPr lang="en-GB" sz="1200" dirty="0">
                <a:solidFill>
                  <a:schemeClr val="tx1">
                    <a:lumMod val="50000"/>
                    <a:lumOff val="50000"/>
                  </a:schemeClr>
                </a:solidFill>
              </a:rPr>
            </a:br>
            <a:r>
              <a:rPr lang="en-GB" sz="1200" dirty="0">
                <a:solidFill>
                  <a:schemeClr val="tx1">
                    <a:lumMod val="50000"/>
                    <a:lumOff val="50000"/>
                  </a:schemeClr>
                </a:solidFill>
              </a:rPr>
              <a:t>off-grid hybrid energy systems to supply large telescopes.” </a:t>
            </a:r>
            <a:r>
              <a:rPr lang="en-GB" sz="1200" dirty="0">
                <a:solidFill>
                  <a:schemeClr val="tx1">
                    <a:lumMod val="50000"/>
                    <a:lumOff val="50000"/>
                  </a:schemeClr>
                </a:solidFill>
                <a:hlinkClick r:id="rId5"/>
              </a:rPr>
              <a:t>Int. J. Life Cycle Assess, 29, 1706-1726</a:t>
            </a:r>
            <a:endParaRPr lang="en-GB" sz="1200" dirty="0">
              <a:solidFill>
                <a:schemeClr val="tx1">
                  <a:lumMod val="50000"/>
                  <a:lumOff val="50000"/>
                </a:schemeClr>
              </a:solidFill>
            </a:endParaRPr>
          </a:p>
          <a:p>
            <a:pPr marL="171450" indent="-171450">
              <a:buFont typeface="Wingdings" pitchFamily="2" charset="2"/>
              <a:buChar char="Ø"/>
            </a:pPr>
            <a:r>
              <a:rPr lang="en-GB" sz="1200" dirty="0">
                <a:solidFill>
                  <a:schemeClr val="tx1">
                    <a:lumMod val="50000"/>
                    <a:lumOff val="50000"/>
                  </a:schemeClr>
                </a:solidFill>
              </a:rPr>
              <a:t>I. </a:t>
            </a:r>
            <a:r>
              <a:rPr lang="en-GB" sz="1200" dirty="0" err="1">
                <a:solidFill>
                  <a:schemeClr val="tx1">
                    <a:lumMod val="50000"/>
                    <a:lumOff val="50000"/>
                  </a:schemeClr>
                </a:solidFill>
              </a:rPr>
              <a:t>Viole</a:t>
            </a:r>
            <a:r>
              <a:rPr lang="en-GB" sz="1200" dirty="0">
                <a:solidFill>
                  <a:schemeClr val="tx1">
                    <a:lumMod val="50000"/>
                    <a:lumOff val="50000"/>
                  </a:schemeClr>
                </a:solidFill>
              </a:rPr>
              <a:t>+ 2024b, “Integrated life cycle in off-grid energy system design – uncovering low hanging fruit for climate mitigation” </a:t>
            </a:r>
            <a:r>
              <a:rPr lang="en-GB" sz="1200" dirty="0">
                <a:solidFill>
                  <a:schemeClr val="tx1">
                    <a:lumMod val="50000"/>
                    <a:lumOff val="50000"/>
                  </a:schemeClr>
                </a:solidFill>
                <a:hlinkClick r:id="rId6"/>
              </a:rPr>
              <a:t>Applied Energy Vol. 367, 123334</a:t>
            </a:r>
            <a:endParaRPr lang="en-GB" sz="1200" dirty="0">
              <a:solidFill>
                <a:schemeClr val="tx1">
                  <a:lumMod val="50000"/>
                  <a:lumOff val="50000"/>
                </a:schemeClr>
              </a:solidFill>
            </a:endParaRPr>
          </a:p>
          <a:p>
            <a:pPr marL="171450" indent="-171450">
              <a:buFont typeface="Wingdings" pitchFamily="2" charset="2"/>
              <a:buChar char="Ø"/>
            </a:pPr>
            <a:r>
              <a:rPr lang="en-GB" sz="1200" dirty="0">
                <a:solidFill>
                  <a:schemeClr val="tx1">
                    <a:lumMod val="50000"/>
                    <a:lumOff val="50000"/>
                  </a:schemeClr>
                </a:solidFill>
              </a:rPr>
              <a:t>I. </a:t>
            </a:r>
            <a:r>
              <a:rPr lang="en-GB" sz="1200" dirty="0" err="1">
                <a:solidFill>
                  <a:schemeClr val="tx1">
                    <a:lumMod val="50000"/>
                    <a:lumOff val="50000"/>
                  </a:schemeClr>
                </a:solidFill>
              </a:rPr>
              <a:t>Viole</a:t>
            </a:r>
            <a:r>
              <a:rPr lang="en-GB" sz="1200" dirty="0">
                <a:solidFill>
                  <a:schemeClr val="tx1">
                    <a:lumMod val="50000"/>
                    <a:lumOff val="50000"/>
                  </a:schemeClr>
                </a:solidFill>
              </a:rPr>
              <a:t>+ 2023 “A renewable power system for an off-grid sustainable telescope fuelled by solar power, batteries and green hydrogen. </a:t>
            </a:r>
            <a:r>
              <a:rPr lang="en-GB" sz="1200" dirty="0">
                <a:solidFill>
                  <a:schemeClr val="tx1">
                    <a:lumMod val="50000"/>
                    <a:lumOff val="50000"/>
                  </a:schemeClr>
                </a:solidFill>
                <a:hlinkClick r:id="rId5"/>
              </a:rPr>
              <a:t>Elsevier Energy, 2023, 128570.</a:t>
            </a:r>
            <a:endParaRPr lang="en-GB" sz="1200" dirty="0">
              <a:solidFill>
                <a:schemeClr val="tx1">
                  <a:lumMod val="50000"/>
                  <a:lumOff val="50000"/>
                </a:schemeClr>
              </a:solidFill>
            </a:endParaRPr>
          </a:p>
          <a:p>
            <a:pPr marL="171450" indent="-171450">
              <a:buFont typeface="Wingdings" pitchFamily="2" charset="2"/>
              <a:buChar char="Ø"/>
            </a:pPr>
            <a:r>
              <a:rPr lang="en-GB" sz="1200" dirty="0">
                <a:solidFill>
                  <a:schemeClr val="tx1">
                    <a:lumMod val="50000"/>
                    <a:lumOff val="50000"/>
                  </a:schemeClr>
                </a:solidFill>
              </a:rPr>
              <a:t>G. Valenzuela-Venegas+, 2024, “A renewable and socially accepted energy system for astronomical telescopes”. Nature Sustainability (2024), </a:t>
            </a:r>
            <a:r>
              <a:rPr lang="en-GB" sz="1200" dirty="0">
                <a:solidFill>
                  <a:schemeClr val="tx1">
                    <a:lumMod val="50000"/>
                    <a:lumOff val="50000"/>
                  </a:schemeClr>
                </a:solidFill>
                <a:hlinkClick r:id="rId7"/>
              </a:rPr>
              <a:t>doi:</a:t>
            </a:r>
            <a:r>
              <a:rPr lang="es-ES" sz="1200" dirty="0">
                <a:solidFill>
                  <a:schemeClr val="tx1">
                    <a:lumMod val="50000"/>
                    <a:lumOff val="50000"/>
                  </a:schemeClr>
                </a:solidFill>
                <a:hlinkClick r:id="rId7"/>
              </a:rPr>
              <a:t>10.1038/s41893-024-01442-3</a:t>
            </a:r>
            <a:endParaRPr lang="en-GB" sz="1200" dirty="0">
              <a:solidFill>
                <a:schemeClr val="tx1">
                  <a:lumMod val="50000"/>
                  <a:lumOff val="50000"/>
                </a:schemeClr>
              </a:solidFill>
            </a:endParaRPr>
          </a:p>
        </p:txBody>
      </p:sp>
    </p:spTree>
    <p:extLst>
      <p:ext uri="{BB962C8B-B14F-4D97-AF65-F5344CB8AC3E}">
        <p14:creationId xmlns:p14="http://schemas.microsoft.com/office/powerpoint/2010/main" val="2582384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9B67-D7CB-3FAA-1C58-35433E49AA3A}"/>
              </a:ext>
            </a:extLst>
          </p:cNvPr>
          <p:cNvSpPr>
            <a:spLocks noGrp="1"/>
          </p:cNvSpPr>
          <p:nvPr>
            <p:ph type="title"/>
          </p:nvPr>
        </p:nvSpPr>
        <p:spPr/>
        <p:txBody>
          <a:bodyPr>
            <a:normAutofit fontScale="90000"/>
          </a:bodyPr>
          <a:lstStyle/>
          <a:p>
            <a:r>
              <a:rPr lang="en-GB" dirty="0"/>
              <a:t>AtLAST-2 (2025-2028)</a:t>
            </a:r>
          </a:p>
        </p:txBody>
      </p:sp>
      <p:sp>
        <p:nvSpPr>
          <p:cNvPr id="4" name="Marcador de pie de página 3">
            <a:extLst>
              <a:ext uri="{FF2B5EF4-FFF2-40B4-BE49-F238E27FC236}">
                <a16:creationId xmlns:a16="http://schemas.microsoft.com/office/drawing/2014/main" id="{82C80B1D-C5F9-7FC4-9E77-9DA392EDC5E5}"/>
              </a:ext>
            </a:extLst>
          </p:cNvPr>
          <p:cNvSpPr>
            <a:spLocks noGrp="1"/>
          </p:cNvSpPr>
          <p:nvPr>
            <p:ph type="ftr" sz="quarter" idx="11"/>
          </p:nvPr>
        </p:nvSpPr>
        <p:spPr/>
        <p:txBody>
          <a:bodyPr/>
          <a:lstStyle/>
          <a:p>
            <a:r>
              <a:rPr lang="en-GB"/>
              <a:t>Archives and Data Management Systems (CNR Bologna, 2025 Feb 26-28)</a:t>
            </a:r>
            <a:endParaRPr lang="en-GB" dirty="0"/>
          </a:p>
        </p:txBody>
      </p:sp>
      <p:sp>
        <p:nvSpPr>
          <p:cNvPr id="5" name="Marcador de número de diapositiva 4">
            <a:extLst>
              <a:ext uri="{FF2B5EF4-FFF2-40B4-BE49-F238E27FC236}">
                <a16:creationId xmlns:a16="http://schemas.microsoft.com/office/drawing/2014/main" id="{918875A4-0E70-03C6-C052-BE166D4B4792}"/>
              </a:ext>
            </a:extLst>
          </p:cNvPr>
          <p:cNvSpPr>
            <a:spLocks noGrp="1"/>
          </p:cNvSpPr>
          <p:nvPr>
            <p:ph type="sldNum" sz="quarter" idx="12"/>
          </p:nvPr>
        </p:nvSpPr>
        <p:spPr/>
        <p:txBody>
          <a:bodyPr/>
          <a:lstStyle/>
          <a:p>
            <a:fld id="{8EDFCFCA-9F12-0D4D-80B5-DD692D51A188}" type="slidenum">
              <a:rPr lang="en-GB" smtClean="0"/>
              <a:t>9</a:t>
            </a:fld>
            <a:endParaRPr lang="en-GB" dirty="0"/>
          </a:p>
        </p:txBody>
      </p:sp>
      <p:sp>
        <p:nvSpPr>
          <p:cNvPr id="7" name="CuadroTexto 6">
            <a:extLst>
              <a:ext uri="{FF2B5EF4-FFF2-40B4-BE49-F238E27FC236}">
                <a16:creationId xmlns:a16="http://schemas.microsoft.com/office/drawing/2014/main" id="{96D7C3D1-55DA-37A8-E7FB-1AEED748698B}"/>
              </a:ext>
            </a:extLst>
          </p:cNvPr>
          <p:cNvSpPr txBox="1"/>
          <p:nvPr/>
        </p:nvSpPr>
        <p:spPr>
          <a:xfrm>
            <a:off x="483127" y="1033489"/>
            <a:ext cx="7813973" cy="369332"/>
          </a:xfrm>
          <a:prstGeom prst="rect">
            <a:avLst/>
          </a:prstGeom>
          <a:noFill/>
        </p:spPr>
        <p:txBody>
          <a:bodyPr wrap="square">
            <a:spAutoFit/>
          </a:bodyPr>
          <a:lstStyle/>
          <a:p>
            <a:r>
              <a:rPr lang="es-ES" i="1" dirty="0" err="1">
                <a:effectLst/>
              </a:rPr>
              <a:t>Consolidating</a:t>
            </a:r>
            <a:r>
              <a:rPr lang="es-ES" i="1" dirty="0">
                <a:effectLst/>
              </a:rPr>
              <a:t> </a:t>
            </a:r>
            <a:r>
              <a:rPr lang="es-ES" i="1" dirty="0" err="1">
                <a:effectLst/>
              </a:rPr>
              <a:t>plans</a:t>
            </a:r>
            <a:r>
              <a:rPr lang="es-ES" i="1" dirty="0">
                <a:effectLst/>
              </a:rPr>
              <a:t> </a:t>
            </a:r>
            <a:r>
              <a:rPr lang="es-ES" i="1" dirty="0" err="1">
                <a:effectLst/>
              </a:rPr>
              <a:t>for</a:t>
            </a:r>
            <a:r>
              <a:rPr lang="es-ES" i="1" dirty="0">
                <a:effectLst/>
              </a:rPr>
              <a:t> </a:t>
            </a:r>
            <a:r>
              <a:rPr lang="es-ES" i="1" dirty="0" err="1">
                <a:effectLst/>
              </a:rPr>
              <a:t>the</a:t>
            </a:r>
            <a:r>
              <a:rPr lang="es-ES" i="1" dirty="0">
                <a:effectLst/>
              </a:rPr>
              <a:t> Atacama </a:t>
            </a:r>
            <a:r>
              <a:rPr lang="es-ES" i="1" dirty="0" err="1">
                <a:effectLst/>
              </a:rPr>
              <a:t>Large</a:t>
            </a:r>
            <a:r>
              <a:rPr lang="es-ES" i="1" dirty="0">
                <a:effectLst/>
              </a:rPr>
              <a:t> </a:t>
            </a:r>
            <a:r>
              <a:rPr lang="es-ES" i="1" dirty="0" err="1">
                <a:effectLst/>
              </a:rPr>
              <a:t>Aperture</a:t>
            </a:r>
            <a:r>
              <a:rPr lang="es-ES" i="1" dirty="0">
                <a:effectLst/>
              </a:rPr>
              <a:t> </a:t>
            </a:r>
            <a:r>
              <a:rPr lang="es-ES" i="1" dirty="0" err="1">
                <a:effectLst/>
              </a:rPr>
              <a:t>Submillimeter</a:t>
            </a:r>
            <a:r>
              <a:rPr lang="es-ES" i="1" dirty="0">
                <a:effectLst/>
              </a:rPr>
              <a:t> </a:t>
            </a:r>
            <a:r>
              <a:rPr lang="es-ES" i="1" dirty="0" err="1">
                <a:effectLst/>
              </a:rPr>
              <a:t>Telescope</a:t>
            </a:r>
            <a:endParaRPr lang="es-ES" dirty="0">
              <a:effectLst/>
            </a:endParaRPr>
          </a:p>
        </p:txBody>
      </p:sp>
      <p:grpSp>
        <p:nvGrpSpPr>
          <p:cNvPr id="3" name="Grupo 2">
            <a:extLst>
              <a:ext uri="{FF2B5EF4-FFF2-40B4-BE49-F238E27FC236}">
                <a16:creationId xmlns:a16="http://schemas.microsoft.com/office/drawing/2014/main" id="{219821D2-1B60-FA0B-16EE-2DCE74B358E5}"/>
              </a:ext>
            </a:extLst>
          </p:cNvPr>
          <p:cNvGrpSpPr/>
          <p:nvPr/>
        </p:nvGrpSpPr>
        <p:grpSpPr>
          <a:xfrm>
            <a:off x="353407" y="1780519"/>
            <a:ext cx="5168159" cy="3031679"/>
            <a:chOff x="353407" y="1780519"/>
            <a:chExt cx="5168159" cy="3031679"/>
          </a:xfrm>
        </p:grpSpPr>
        <p:sp>
          <p:nvSpPr>
            <p:cNvPr id="8" name="CuadroTexto 7">
              <a:extLst>
                <a:ext uri="{FF2B5EF4-FFF2-40B4-BE49-F238E27FC236}">
                  <a16:creationId xmlns:a16="http://schemas.microsoft.com/office/drawing/2014/main" id="{54B8A2B0-8E4C-DF4A-B9BB-5A71E3306F11}"/>
                </a:ext>
              </a:extLst>
            </p:cNvPr>
            <p:cNvSpPr txBox="1"/>
            <p:nvPr/>
          </p:nvSpPr>
          <p:spPr>
            <a:xfrm>
              <a:off x="353407" y="3242538"/>
              <a:ext cx="5168159" cy="1569660"/>
            </a:xfrm>
            <a:prstGeom prst="rect">
              <a:avLst/>
            </a:prstGeom>
            <a:noFill/>
          </p:spPr>
          <p:txBody>
            <a:bodyPr wrap="square">
              <a:spAutoFit/>
            </a:bodyPr>
            <a:lstStyle/>
            <a:p>
              <a:pPr marL="285750" indent="-285750">
                <a:buFont typeface="Courier New" panose="02070309020205020404" pitchFamily="49" charset="0"/>
                <a:buChar char="o"/>
              </a:pPr>
              <a:r>
                <a:rPr lang="es-ES" sz="1600" dirty="0" err="1">
                  <a:solidFill>
                    <a:srgbClr val="333333"/>
                  </a:solidFill>
                </a:rPr>
                <a:t>C</a:t>
              </a:r>
              <a:r>
                <a:rPr lang="es-ES" sz="1600" b="0" i="0" dirty="0" err="1">
                  <a:solidFill>
                    <a:srgbClr val="333333"/>
                  </a:solidFill>
                  <a:effectLst/>
                </a:rPr>
                <a:t>onsolidate</a:t>
              </a:r>
              <a:r>
                <a:rPr lang="es-ES" sz="1600" b="0" i="0" dirty="0">
                  <a:solidFill>
                    <a:srgbClr val="333333"/>
                  </a:solidFill>
                  <a:effectLst/>
                </a:rPr>
                <a:t> </a:t>
              </a:r>
              <a:r>
                <a:rPr lang="es-ES" sz="1600" b="0" i="0" dirty="0" err="1">
                  <a:solidFill>
                    <a:srgbClr val="333333"/>
                  </a:solidFill>
                  <a:effectLst/>
                </a:rPr>
                <a:t>the</a:t>
              </a:r>
              <a:r>
                <a:rPr lang="es-ES" sz="1600" b="0" i="0" dirty="0">
                  <a:solidFill>
                    <a:srgbClr val="333333"/>
                  </a:solidFill>
                  <a:effectLst/>
                </a:rPr>
                <a:t> AtLAST concept </a:t>
              </a:r>
            </a:p>
            <a:p>
              <a:pPr marL="285750" indent="-285750">
                <a:buFont typeface="Courier New" panose="02070309020205020404" pitchFamily="49" charset="0"/>
                <a:buChar char="o"/>
              </a:pPr>
              <a:r>
                <a:rPr lang="es-ES" sz="1600" dirty="0" err="1">
                  <a:solidFill>
                    <a:srgbClr val="333333"/>
                  </a:solidFill>
                </a:rPr>
                <a:t>P</a:t>
              </a:r>
              <a:r>
                <a:rPr lang="es-ES" sz="1600" b="0" i="0" dirty="0" err="1">
                  <a:solidFill>
                    <a:srgbClr val="333333"/>
                  </a:solidFill>
                  <a:effectLst/>
                </a:rPr>
                <a:t>rototype</a:t>
              </a:r>
              <a:r>
                <a:rPr lang="es-ES" sz="1600" b="0" i="0" dirty="0">
                  <a:solidFill>
                    <a:srgbClr val="333333"/>
                  </a:solidFill>
                  <a:effectLst/>
                </a:rPr>
                <a:t> and test </a:t>
              </a:r>
              <a:r>
                <a:rPr lang="es-ES" sz="1600" b="0" i="0" dirty="0" err="1">
                  <a:solidFill>
                    <a:srgbClr val="333333"/>
                  </a:solidFill>
                  <a:effectLst/>
                </a:rPr>
                <a:t>technology</a:t>
              </a:r>
              <a:r>
                <a:rPr lang="es-ES" sz="1600" b="0" i="0" dirty="0">
                  <a:solidFill>
                    <a:srgbClr val="333333"/>
                  </a:solidFill>
                  <a:effectLst/>
                </a:rPr>
                <a:t> </a:t>
              </a:r>
              <a:r>
                <a:rPr lang="es-ES" sz="1600" b="0" i="0" dirty="0" err="1">
                  <a:solidFill>
                    <a:srgbClr val="333333"/>
                  </a:solidFill>
                  <a:effectLst/>
                </a:rPr>
                <a:t>solutions</a:t>
              </a:r>
              <a:r>
                <a:rPr lang="es-ES" sz="1600" b="0" i="0" dirty="0">
                  <a:solidFill>
                    <a:srgbClr val="333333"/>
                  </a:solidFill>
                  <a:effectLst/>
                </a:rPr>
                <a:t> </a:t>
              </a:r>
            </a:p>
            <a:p>
              <a:pPr marL="285750" indent="-285750">
                <a:buFont typeface="Courier New" panose="02070309020205020404" pitchFamily="49" charset="0"/>
                <a:buChar char="o"/>
              </a:pPr>
              <a:r>
                <a:rPr lang="es-ES" sz="1600" dirty="0" err="1">
                  <a:solidFill>
                    <a:srgbClr val="333333"/>
                  </a:solidFill>
                </a:rPr>
                <a:t>P</a:t>
              </a:r>
              <a:r>
                <a:rPr lang="es-ES" sz="1600" b="0" i="0" dirty="0" err="1">
                  <a:solidFill>
                    <a:srgbClr val="333333"/>
                  </a:solidFill>
                  <a:effectLst/>
                </a:rPr>
                <a:t>erform</a:t>
              </a:r>
              <a:r>
                <a:rPr lang="es-ES" sz="1600" b="0" i="0" dirty="0">
                  <a:solidFill>
                    <a:srgbClr val="333333"/>
                  </a:solidFill>
                  <a:effectLst/>
                </a:rPr>
                <a:t> a full </a:t>
              </a:r>
              <a:r>
                <a:rPr lang="es-ES" sz="1600" b="0" i="0" dirty="0" err="1">
                  <a:solidFill>
                    <a:srgbClr val="333333"/>
                  </a:solidFill>
                  <a:effectLst/>
                </a:rPr>
                <a:t>lifecycle</a:t>
              </a:r>
              <a:r>
                <a:rPr lang="es-ES" sz="1600" b="0" i="0" dirty="0">
                  <a:solidFill>
                    <a:srgbClr val="333333"/>
                  </a:solidFill>
                  <a:effectLst/>
                </a:rPr>
                <a:t> </a:t>
              </a:r>
              <a:r>
                <a:rPr lang="es-ES" sz="1600" b="0" i="0" dirty="0" err="1">
                  <a:solidFill>
                    <a:srgbClr val="333333"/>
                  </a:solidFill>
                  <a:effectLst/>
                </a:rPr>
                <a:t>assessment</a:t>
              </a:r>
              <a:r>
                <a:rPr lang="es-ES" sz="1600" b="0" i="0" dirty="0">
                  <a:solidFill>
                    <a:srgbClr val="333333"/>
                  </a:solidFill>
                  <a:effectLst/>
                </a:rPr>
                <a:t> </a:t>
              </a:r>
              <a:r>
                <a:rPr lang="es-ES" sz="1600" b="0" i="0" dirty="0" err="1">
                  <a:solidFill>
                    <a:srgbClr val="333333"/>
                  </a:solidFill>
                  <a:effectLst/>
                </a:rPr>
                <a:t>of</a:t>
              </a:r>
              <a:r>
                <a:rPr lang="es-ES" sz="1600" b="0" i="0" dirty="0">
                  <a:solidFill>
                    <a:srgbClr val="333333"/>
                  </a:solidFill>
                  <a:effectLst/>
                </a:rPr>
                <a:t> </a:t>
              </a:r>
              <a:r>
                <a:rPr lang="es-ES" sz="1600" b="0" i="0" dirty="0" err="1">
                  <a:solidFill>
                    <a:srgbClr val="333333"/>
                  </a:solidFill>
                  <a:effectLst/>
                </a:rPr>
                <a:t>the</a:t>
              </a:r>
              <a:r>
                <a:rPr lang="es-ES" sz="1600" b="0" i="0" dirty="0">
                  <a:solidFill>
                    <a:srgbClr val="333333"/>
                  </a:solidFill>
                  <a:effectLst/>
                </a:rPr>
                <a:t> </a:t>
              </a:r>
              <a:r>
                <a:rPr lang="es-ES" sz="1600" b="0" i="0" dirty="0" err="1">
                  <a:solidFill>
                    <a:srgbClr val="333333"/>
                  </a:solidFill>
                  <a:effectLst/>
                </a:rPr>
                <a:t>facility</a:t>
              </a:r>
              <a:r>
                <a:rPr lang="es-ES" sz="1600" b="0" i="0" dirty="0">
                  <a:solidFill>
                    <a:srgbClr val="333333"/>
                  </a:solidFill>
                  <a:effectLst/>
                </a:rPr>
                <a:t> </a:t>
              </a:r>
            </a:p>
            <a:p>
              <a:pPr marL="285750" indent="-285750">
                <a:buFont typeface="Courier New" panose="02070309020205020404" pitchFamily="49" charset="0"/>
                <a:buChar char="o"/>
              </a:pPr>
              <a:r>
                <a:rPr lang="es-ES" sz="1600" dirty="0" err="1">
                  <a:solidFill>
                    <a:srgbClr val="333333"/>
                  </a:solidFill>
                </a:rPr>
                <a:t>E</a:t>
              </a:r>
              <a:r>
                <a:rPr lang="es-ES" sz="1600" b="0" i="0" dirty="0" err="1">
                  <a:solidFill>
                    <a:srgbClr val="333333"/>
                  </a:solidFill>
                  <a:effectLst/>
                </a:rPr>
                <a:t>xpand</a:t>
              </a:r>
              <a:r>
                <a:rPr lang="es-ES" sz="1600" b="0" i="0" dirty="0">
                  <a:solidFill>
                    <a:srgbClr val="333333"/>
                  </a:solidFill>
                  <a:effectLst/>
                </a:rPr>
                <a:t> </a:t>
              </a:r>
              <a:r>
                <a:rPr lang="es-ES" sz="1600" b="0" i="0" dirty="0" err="1">
                  <a:solidFill>
                    <a:srgbClr val="333333"/>
                  </a:solidFill>
                  <a:effectLst/>
                </a:rPr>
                <a:t>our</a:t>
              </a:r>
              <a:r>
                <a:rPr lang="es-ES" sz="1600" b="0" i="0" dirty="0">
                  <a:solidFill>
                    <a:srgbClr val="333333"/>
                  </a:solidFill>
                  <a:effectLst/>
                </a:rPr>
                <a:t> </a:t>
              </a:r>
              <a:r>
                <a:rPr lang="es-ES" sz="1600" b="0" i="0" dirty="0" err="1">
                  <a:solidFill>
                    <a:srgbClr val="333333"/>
                  </a:solidFill>
                  <a:effectLst/>
                </a:rPr>
                <a:t>user</a:t>
              </a:r>
              <a:r>
                <a:rPr lang="es-ES" sz="1600" b="0" i="0" dirty="0">
                  <a:solidFill>
                    <a:srgbClr val="333333"/>
                  </a:solidFill>
                  <a:effectLst/>
                </a:rPr>
                <a:t> </a:t>
              </a:r>
              <a:r>
                <a:rPr lang="es-ES" sz="1600" b="0" i="0" dirty="0" err="1">
                  <a:solidFill>
                    <a:srgbClr val="333333"/>
                  </a:solidFill>
                  <a:effectLst/>
                </a:rPr>
                <a:t>community</a:t>
              </a:r>
              <a:endParaRPr lang="es-ES" sz="1600" b="0" i="0" dirty="0">
                <a:solidFill>
                  <a:srgbClr val="333333"/>
                </a:solidFill>
                <a:effectLst/>
              </a:endParaRPr>
            </a:p>
            <a:p>
              <a:pPr marL="285750" indent="-285750">
                <a:buFont typeface="Courier New" panose="02070309020205020404" pitchFamily="49" charset="0"/>
                <a:buChar char="o"/>
              </a:pPr>
              <a:r>
                <a:rPr lang="es-ES" sz="1600" dirty="0" err="1">
                  <a:solidFill>
                    <a:srgbClr val="333333"/>
                  </a:solidFill>
                </a:rPr>
                <a:t>Increase</a:t>
              </a:r>
              <a:r>
                <a:rPr lang="es-ES" sz="1600" dirty="0">
                  <a:solidFill>
                    <a:srgbClr val="333333"/>
                  </a:solidFill>
                </a:rPr>
                <a:t> TRL </a:t>
              </a:r>
              <a:r>
                <a:rPr lang="es-ES" sz="1600" dirty="0" err="1">
                  <a:solidFill>
                    <a:srgbClr val="333333"/>
                  </a:solidFill>
                </a:rPr>
                <a:t>of</a:t>
              </a:r>
              <a:r>
                <a:rPr lang="es-ES" sz="1600" dirty="0">
                  <a:solidFill>
                    <a:srgbClr val="333333"/>
                  </a:solidFill>
                </a:rPr>
                <a:t> crucial </a:t>
              </a:r>
              <a:r>
                <a:rPr lang="es-ES" sz="1600" dirty="0" err="1">
                  <a:solidFill>
                    <a:srgbClr val="333333"/>
                  </a:solidFill>
                </a:rPr>
                <a:t>components</a:t>
              </a:r>
              <a:endParaRPr lang="es-ES" sz="1600" dirty="0">
                <a:solidFill>
                  <a:srgbClr val="333333"/>
                </a:solidFill>
              </a:endParaRPr>
            </a:p>
            <a:p>
              <a:pPr marL="285750" indent="-285750">
                <a:buFont typeface="Courier New" panose="02070309020205020404" pitchFamily="49" charset="0"/>
                <a:buChar char="o"/>
              </a:pPr>
              <a:r>
                <a:rPr lang="es-ES" sz="1600" dirty="0">
                  <a:solidFill>
                    <a:srgbClr val="333333"/>
                  </a:solidFill>
                </a:rPr>
                <a:t>Be </a:t>
              </a:r>
              <a:r>
                <a:rPr lang="es-ES" sz="1600" dirty="0" err="1">
                  <a:solidFill>
                    <a:srgbClr val="333333"/>
                  </a:solidFill>
                </a:rPr>
                <a:t>ready</a:t>
              </a:r>
              <a:r>
                <a:rPr lang="es-ES" sz="1600" dirty="0">
                  <a:solidFill>
                    <a:srgbClr val="333333"/>
                  </a:solidFill>
                </a:rPr>
                <a:t> </a:t>
              </a:r>
              <a:r>
                <a:rPr lang="es-ES" sz="1600" dirty="0" err="1">
                  <a:solidFill>
                    <a:srgbClr val="333333"/>
                  </a:solidFill>
                </a:rPr>
                <a:t>for</a:t>
              </a:r>
              <a:r>
                <a:rPr lang="es-ES" sz="1600" dirty="0">
                  <a:solidFill>
                    <a:srgbClr val="333333"/>
                  </a:solidFill>
                </a:rPr>
                <a:t> </a:t>
              </a:r>
              <a:r>
                <a:rPr lang="es-ES" sz="1600" dirty="0" err="1">
                  <a:solidFill>
                    <a:srgbClr val="333333"/>
                  </a:solidFill>
                </a:rPr>
                <a:t>the</a:t>
              </a:r>
              <a:r>
                <a:rPr lang="es-ES" sz="1600" dirty="0">
                  <a:solidFill>
                    <a:srgbClr val="333333"/>
                  </a:solidFill>
                </a:rPr>
                <a:t> </a:t>
              </a:r>
              <a:r>
                <a:rPr lang="es-ES" sz="1600" dirty="0" err="1">
                  <a:solidFill>
                    <a:srgbClr val="333333"/>
                  </a:solidFill>
                </a:rPr>
                <a:t>implementation</a:t>
              </a:r>
              <a:r>
                <a:rPr lang="es-ES" sz="1600" dirty="0">
                  <a:solidFill>
                    <a:srgbClr val="333333"/>
                  </a:solidFill>
                </a:rPr>
                <a:t> </a:t>
              </a:r>
              <a:r>
                <a:rPr lang="es-ES" sz="1600" dirty="0" err="1">
                  <a:solidFill>
                    <a:srgbClr val="333333"/>
                  </a:solidFill>
                </a:rPr>
                <a:t>phase</a:t>
              </a:r>
              <a:endParaRPr lang="en-GB" sz="1600" dirty="0"/>
            </a:p>
          </p:txBody>
        </p:sp>
        <p:sp>
          <p:nvSpPr>
            <p:cNvPr id="30" name="CuadroTexto 29">
              <a:extLst>
                <a:ext uri="{FF2B5EF4-FFF2-40B4-BE49-F238E27FC236}">
                  <a16:creationId xmlns:a16="http://schemas.microsoft.com/office/drawing/2014/main" id="{1DF779B2-FA98-201D-DBD3-37BE48715293}"/>
                </a:ext>
              </a:extLst>
            </p:cNvPr>
            <p:cNvSpPr txBox="1"/>
            <p:nvPr/>
          </p:nvSpPr>
          <p:spPr>
            <a:xfrm>
              <a:off x="483129" y="2812581"/>
              <a:ext cx="1309333" cy="369332"/>
            </a:xfrm>
            <a:prstGeom prst="rect">
              <a:avLst/>
            </a:prstGeom>
            <a:noFill/>
          </p:spPr>
          <p:txBody>
            <a:bodyPr wrap="none" rtlCol="0">
              <a:spAutoFit/>
            </a:bodyPr>
            <a:lstStyle/>
            <a:p>
              <a:r>
                <a:rPr lang="en-GB" b="1" dirty="0"/>
                <a:t>Objectives</a:t>
              </a:r>
            </a:p>
          </p:txBody>
        </p:sp>
        <p:sp>
          <p:nvSpPr>
            <p:cNvPr id="31" name="CuadroTexto 30">
              <a:extLst>
                <a:ext uri="{FF2B5EF4-FFF2-40B4-BE49-F238E27FC236}">
                  <a16:creationId xmlns:a16="http://schemas.microsoft.com/office/drawing/2014/main" id="{ECED6104-F887-A9D9-95F1-6B7A6A3A45CC}"/>
                </a:ext>
              </a:extLst>
            </p:cNvPr>
            <p:cNvSpPr txBox="1"/>
            <p:nvPr/>
          </p:nvSpPr>
          <p:spPr>
            <a:xfrm>
              <a:off x="483128" y="1780519"/>
              <a:ext cx="936475" cy="369332"/>
            </a:xfrm>
            <a:prstGeom prst="rect">
              <a:avLst/>
            </a:prstGeom>
            <a:noFill/>
          </p:spPr>
          <p:txBody>
            <a:bodyPr wrap="none" rtlCol="0">
              <a:spAutoFit/>
            </a:bodyPr>
            <a:lstStyle/>
            <a:p>
              <a:r>
                <a:rPr lang="en-GB" b="1" dirty="0"/>
                <a:t>Project</a:t>
              </a:r>
            </a:p>
          </p:txBody>
        </p:sp>
        <p:sp>
          <p:nvSpPr>
            <p:cNvPr id="33" name="CuadroTexto 32">
              <a:extLst>
                <a:ext uri="{FF2B5EF4-FFF2-40B4-BE49-F238E27FC236}">
                  <a16:creationId xmlns:a16="http://schemas.microsoft.com/office/drawing/2014/main" id="{9BE78ACA-D140-71CD-A031-FA1912A1B50C}"/>
                </a:ext>
              </a:extLst>
            </p:cNvPr>
            <p:cNvSpPr txBox="1"/>
            <p:nvPr/>
          </p:nvSpPr>
          <p:spPr>
            <a:xfrm>
              <a:off x="353407" y="2127843"/>
              <a:ext cx="3685193" cy="584775"/>
            </a:xfrm>
            <a:prstGeom prst="rect">
              <a:avLst/>
            </a:prstGeom>
            <a:noFill/>
          </p:spPr>
          <p:txBody>
            <a:bodyPr wrap="square">
              <a:spAutoFit/>
            </a:bodyPr>
            <a:lstStyle/>
            <a:p>
              <a:pPr marL="285750" indent="-285750">
                <a:buFont typeface="Courier New" panose="02070309020205020404" pitchFamily="49" charset="0"/>
                <a:buChar char="o"/>
              </a:pPr>
              <a:r>
                <a:rPr lang="es-ES" sz="1600" dirty="0">
                  <a:solidFill>
                    <a:srgbClr val="333333"/>
                  </a:solidFill>
                </a:rPr>
                <a:t>Grant </a:t>
              </a:r>
              <a:r>
                <a:rPr lang="es-ES" sz="1600" dirty="0" err="1">
                  <a:solidFill>
                    <a:srgbClr val="333333"/>
                  </a:solidFill>
                </a:rPr>
                <a:t>agreement</a:t>
              </a:r>
              <a:r>
                <a:rPr lang="es-ES" sz="1600" dirty="0">
                  <a:solidFill>
                    <a:srgbClr val="333333"/>
                  </a:solidFill>
                </a:rPr>
                <a:t> ID: </a:t>
              </a:r>
              <a:r>
                <a:rPr lang="es-ES" sz="1600" dirty="0">
                  <a:solidFill>
                    <a:srgbClr val="333333"/>
                  </a:solidFill>
                  <a:hlinkClick r:id="rId3"/>
                </a:rPr>
                <a:t>101188037</a:t>
              </a:r>
              <a:endParaRPr lang="es-ES" sz="1600" dirty="0">
                <a:solidFill>
                  <a:srgbClr val="333333"/>
                </a:solidFill>
              </a:endParaRPr>
            </a:p>
            <a:p>
              <a:pPr marL="285750" indent="-285750">
                <a:buFont typeface="Courier New" panose="02070309020205020404" pitchFamily="49" charset="0"/>
                <a:buChar char="o"/>
              </a:pPr>
              <a:r>
                <a:rPr lang="es-ES" sz="1600" dirty="0" err="1">
                  <a:solidFill>
                    <a:srgbClr val="333333"/>
                  </a:solidFill>
                </a:rPr>
                <a:t>Funded</a:t>
              </a:r>
              <a:r>
                <a:rPr lang="es-ES" sz="1600" dirty="0">
                  <a:solidFill>
                    <a:srgbClr val="333333"/>
                  </a:solidFill>
                </a:rPr>
                <a:t> </a:t>
              </a:r>
              <a:r>
                <a:rPr lang="es-ES" sz="1600" dirty="0" err="1">
                  <a:solidFill>
                    <a:srgbClr val="333333"/>
                  </a:solidFill>
                </a:rPr>
                <a:t>with</a:t>
              </a:r>
              <a:r>
                <a:rPr lang="es-ES" sz="1600" dirty="0">
                  <a:solidFill>
                    <a:srgbClr val="333333"/>
                  </a:solidFill>
                </a:rPr>
                <a:t> 4 M€</a:t>
              </a:r>
              <a:endParaRPr lang="es-ES" sz="1600" b="0" i="0" dirty="0">
                <a:solidFill>
                  <a:srgbClr val="333333"/>
                </a:solidFill>
                <a:effectLst/>
              </a:endParaRPr>
            </a:p>
          </p:txBody>
        </p:sp>
      </p:grpSp>
      <p:grpSp>
        <p:nvGrpSpPr>
          <p:cNvPr id="40" name="Grupo 39">
            <a:extLst>
              <a:ext uri="{FF2B5EF4-FFF2-40B4-BE49-F238E27FC236}">
                <a16:creationId xmlns:a16="http://schemas.microsoft.com/office/drawing/2014/main" id="{3A26C52C-E572-9310-4715-BAFB359CD271}"/>
              </a:ext>
            </a:extLst>
          </p:cNvPr>
          <p:cNvGrpSpPr/>
          <p:nvPr/>
        </p:nvGrpSpPr>
        <p:grpSpPr>
          <a:xfrm>
            <a:off x="8574565" y="471856"/>
            <a:ext cx="2897978" cy="1781332"/>
            <a:chOff x="7270940" y="427619"/>
            <a:chExt cx="2897978" cy="1781332"/>
          </a:xfrm>
        </p:grpSpPr>
        <p:pic>
          <p:nvPicPr>
            <p:cNvPr id="9" name="Picture 2" descr="UiO logo">
              <a:extLst>
                <a:ext uri="{FF2B5EF4-FFF2-40B4-BE49-F238E27FC236}">
                  <a16:creationId xmlns:a16="http://schemas.microsoft.com/office/drawing/2014/main" id="{2D675ABC-6D5E-D184-60AA-E6F045524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940" y="427619"/>
              <a:ext cx="2897978" cy="1781332"/>
            </a:xfrm>
            <a:prstGeom prst="rect">
              <a:avLst/>
            </a:prstGeom>
            <a:noFill/>
            <a:extLst>
              <a:ext uri="{909E8E84-426E-40DD-AFC4-6F175D3DCCD1}">
                <a14:hiddenFill xmlns:a14="http://schemas.microsoft.com/office/drawing/2010/main">
                  <a:solidFill>
                    <a:srgbClr val="FFFFFF"/>
                  </a:solidFill>
                </a14:hiddenFill>
              </a:ext>
            </a:extLst>
          </p:spPr>
        </p:pic>
        <p:sp>
          <p:nvSpPr>
            <p:cNvPr id="34" name="Rectángulo redondeado 33">
              <a:extLst>
                <a:ext uri="{FF2B5EF4-FFF2-40B4-BE49-F238E27FC236}">
                  <a16:creationId xmlns:a16="http://schemas.microsoft.com/office/drawing/2014/main" id="{A8702560-9223-938C-4DD6-CDF920FF6974}"/>
                </a:ext>
              </a:extLst>
            </p:cNvPr>
            <p:cNvSpPr/>
            <p:nvPr/>
          </p:nvSpPr>
          <p:spPr>
            <a:xfrm>
              <a:off x="7610441" y="976546"/>
              <a:ext cx="2348448" cy="677519"/>
            </a:xfrm>
            <a:prstGeom prst="roundRect">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adroTexto 34">
              <a:extLst>
                <a:ext uri="{FF2B5EF4-FFF2-40B4-BE49-F238E27FC236}">
                  <a16:creationId xmlns:a16="http://schemas.microsoft.com/office/drawing/2014/main" id="{CB67BCCE-8134-0A7D-9A6F-9ABBFC5CBFD1}"/>
                </a:ext>
              </a:extLst>
            </p:cNvPr>
            <p:cNvSpPr txBox="1"/>
            <p:nvPr/>
          </p:nvSpPr>
          <p:spPr>
            <a:xfrm>
              <a:off x="7540086" y="664891"/>
              <a:ext cx="2359685" cy="276999"/>
            </a:xfrm>
            <a:prstGeom prst="rect">
              <a:avLst/>
            </a:prstGeom>
            <a:noFill/>
          </p:spPr>
          <p:txBody>
            <a:bodyPr wrap="none" rtlCol="0">
              <a:spAutoFit/>
            </a:bodyPr>
            <a:lstStyle/>
            <a:p>
              <a:r>
                <a:rPr lang="en-GB" sz="1200" dirty="0">
                  <a:solidFill>
                    <a:schemeClr val="tx2">
                      <a:lumMod val="75000"/>
                      <a:lumOff val="25000"/>
                    </a:schemeClr>
                  </a:solidFill>
                </a:rPr>
                <a:t>Coordination. PI. Claudia </a:t>
              </a:r>
              <a:r>
                <a:rPr lang="en-GB" sz="1200" dirty="0" err="1">
                  <a:solidFill>
                    <a:schemeClr val="tx2">
                      <a:lumMod val="75000"/>
                      <a:lumOff val="25000"/>
                    </a:schemeClr>
                  </a:solidFill>
                </a:rPr>
                <a:t>Cicone</a:t>
              </a:r>
              <a:endParaRPr lang="en-GB" sz="1200" dirty="0">
                <a:solidFill>
                  <a:schemeClr val="tx2">
                    <a:lumMod val="75000"/>
                    <a:lumOff val="25000"/>
                  </a:schemeClr>
                </a:solidFill>
              </a:endParaRPr>
            </a:p>
          </p:txBody>
        </p:sp>
      </p:grpSp>
      <p:grpSp>
        <p:nvGrpSpPr>
          <p:cNvPr id="6" name="Grupo 5">
            <a:extLst>
              <a:ext uri="{FF2B5EF4-FFF2-40B4-BE49-F238E27FC236}">
                <a16:creationId xmlns:a16="http://schemas.microsoft.com/office/drawing/2014/main" id="{78862C24-8CA4-2F0E-FA2D-9FC2CB1D8682}"/>
              </a:ext>
            </a:extLst>
          </p:cNvPr>
          <p:cNvGrpSpPr/>
          <p:nvPr/>
        </p:nvGrpSpPr>
        <p:grpSpPr>
          <a:xfrm>
            <a:off x="5421894" y="1753198"/>
            <a:ext cx="6689495" cy="3888945"/>
            <a:chOff x="5421894" y="1753198"/>
            <a:chExt cx="6689495" cy="3888945"/>
          </a:xfrm>
        </p:grpSpPr>
        <p:pic>
          <p:nvPicPr>
            <p:cNvPr id="10" name="Picture 4" descr="ESO logo">
              <a:extLst>
                <a:ext uri="{FF2B5EF4-FFF2-40B4-BE49-F238E27FC236}">
                  <a16:creationId xmlns:a16="http://schemas.microsoft.com/office/drawing/2014/main" id="{99D974C2-88E1-4E63-5B32-10B4C104C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5955" y="1859872"/>
              <a:ext cx="466733" cy="646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KRI logo">
              <a:extLst>
                <a:ext uri="{FF2B5EF4-FFF2-40B4-BE49-F238E27FC236}">
                  <a16:creationId xmlns:a16="http://schemas.microsoft.com/office/drawing/2014/main" id="{6AC3C059-7FED-BBE9-6CD3-592A8AF8B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283" y="1753198"/>
              <a:ext cx="1893025" cy="849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9B892121-5A27-240D-5164-676EE37F9F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2507" y="1868983"/>
              <a:ext cx="1184316" cy="63722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Logotipo&#10;&#10;Descripción generada automáticamente">
              <a:extLst>
                <a:ext uri="{FF2B5EF4-FFF2-40B4-BE49-F238E27FC236}">
                  <a16:creationId xmlns:a16="http://schemas.microsoft.com/office/drawing/2014/main" id="{EE300139-732E-ACDC-AB48-C83C6AABD25F}"/>
                </a:ext>
              </a:extLst>
            </p:cNvPr>
            <p:cNvPicPr>
              <a:picLocks noChangeAspect="1"/>
            </p:cNvPicPr>
            <p:nvPr/>
          </p:nvPicPr>
          <p:blipFill>
            <a:blip r:embed="rId8"/>
            <a:stretch>
              <a:fillRect/>
            </a:stretch>
          </p:blipFill>
          <p:spPr>
            <a:xfrm>
              <a:off x="7873203" y="2710528"/>
              <a:ext cx="742831" cy="787248"/>
            </a:xfrm>
            <a:prstGeom prst="rect">
              <a:avLst/>
            </a:prstGeom>
          </p:spPr>
        </p:pic>
        <p:pic>
          <p:nvPicPr>
            <p:cNvPr id="15" name="Imagen 14" descr="Logotipo&#10;&#10;Descripción generada automáticamente">
              <a:extLst>
                <a:ext uri="{FF2B5EF4-FFF2-40B4-BE49-F238E27FC236}">
                  <a16:creationId xmlns:a16="http://schemas.microsoft.com/office/drawing/2014/main" id="{A83A3007-F15F-C748-213B-52C4F9EB3CCE}"/>
                </a:ext>
              </a:extLst>
            </p:cNvPr>
            <p:cNvPicPr>
              <a:picLocks noChangeAspect="1"/>
            </p:cNvPicPr>
            <p:nvPr/>
          </p:nvPicPr>
          <p:blipFill>
            <a:blip r:embed="rId9"/>
            <a:stretch>
              <a:fillRect/>
            </a:stretch>
          </p:blipFill>
          <p:spPr>
            <a:xfrm>
              <a:off x="6532266" y="2673220"/>
              <a:ext cx="1078175" cy="1049778"/>
            </a:xfrm>
            <a:prstGeom prst="rect">
              <a:avLst/>
            </a:prstGeom>
          </p:spPr>
        </p:pic>
        <p:pic>
          <p:nvPicPr>
            <p:cNvPr id="16" name="Gráfico 15">
              <a:extLst>
                <a:ext uri="{FF2B5EF4-FFF2-40B4-BE49-F238E27FC236}">
                  <a16:creationId xmlns:a16="http://schemas.microsoft.com/office/drawing/2014/main" id="{002D84CF-2A11-7EE7-999C-2E948B771D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88023" y="2685499"/>
              <a:ext cx="769923" cy="815960"/>
            </a:xfrm>
            <a:prstGeom prst="rect">
              <a:avLst/>
            </a:prstGeom>
          </p:spPr>
        </p:pic>
        <p:pic>
          <p:nvPicPr>
            <p:cNvPr id="17" name="Imagen 16" descr="Logotipo, nombre de la empresa&#10;&#10;Descripción generada automáticamente">
              <a:extLst>
                <a:ext uri="{FF2B5EF4-FFF2-40B4-BE49-F238E27FC236}">
                  <a16:creationId xmlns:a16="http://schemas.microsoft.com/office/drawing/2014/main" id="{F8DF66F2-7C0F-2296-F1E3-A1204EDDFDB7}"/>
                </a:ext>
              </a:extLst>
            </p:cNvPr>
            <p:cNvPicPr>
              <a:picLocks noChangeAspect="1"/>
            </p:cNvPicPr>
            <p:nvPr/>
          </p:nvPicPr>
          <p:blipFill>
            <a:blip r:embed="rId12"/>
            <a:stretch>
              <a:fillRect/>
            </a:stretch>
          </p:blipFill>
          <p:spPr>
            <a:xfrm>
              <a:off x="8970314" y="2677955"/>
              <a:ext cx="1042353" cy="897552"/>
            </a:xfrm>
            <a:prstGeom prst="rect">
              <a:avLst/>
            </a:prstGeom>
          </p:spPr>
        </p:pic>
        <p:pic>
          <p:nvPicPr>
            <p:cNvPr id="18" name="Gráfico 17">
              <a:extLst>
                <a:ext uri="{FF2B5EF4-FFF2-40B4-BE49-F238E27FC236}">
                  <a16:creationId xmlns:a16="http://schemas.microsoft.com/office/drawing/2014/main" id="{D3CAA4D9-CF59-2D67-94C8-11D5E6B235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35171" y="2685499"/>
              <a:ext cx="745350" cy="789918"/>
            </a:xfrm>
            <a:prstGeom prst="rect">
              <a:avLst/>
            </a:prstGeom>
          </p:spPr>
        </p:pic>
        <p:pic>
          <p:nvPicPr>
            <p:cNvPr id="19" name="Imagen 18" descr="Logotipo, nombre de la empresa&#10;&#10;Descripción generada automáticamente">
              <a:extLst>
                <a:ext uri="{FF2B5EF4-FFF2-40B4-BE49-F238E27FC236}">
                  <a16:creationId xmlns:a16="http://schemas.microsoft.com/office/drawing/2014/main" id="{51864794-6DFB-D1E1-7509-8A4904573030}"/>
                </a:ext>
              </a:extLst>
            </p:cNvPr>
            <p:cNvPicPr>
              <a:picLocks noChangeAspect="1"/>
            </p:cNvPicPr>
            <p:nvPr/>
          </p:nvPicPr>
          <p:blipFill>
            <a:blip r:embed="rId15"/>
            <a:stretch>
              <a:fillRect/>
            </a:stretch>
          </p:blipFill>
          <p:spPr>
            <a:xfrm>
              <a:off x="11295406" y="2726783"/>
              <a:ext cx="742832" cy="787249"/>
            </a:xfrm>
            <a:prstGeom prst="rect">
              <a:avLst/>
            </a:prstGeom>
          </p:spPr>
        </p:pic>
        <p:pic>
          <p:nvPicPr>
            <p:cNvPr id="20" name="Gráfico 19">
              <a:extLst>
                <a:ext uri="{FF2B5EF4-FFF2-40B4-BE49-F238E27FC236}">
                  <a16:creationId xmlns:a16="http://schemas.microsoft.com/office/drawing/2014/main" id="{B17373D8-3CDB-6EF2-AC2E-3C272DDBEF1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81675" y="3900802"/>
              <a:ext cx="544034" cy="553501"/>
            </a:xfrm>
            <a:prstGeom prst="rect">
              <a:avLst/>
            </a:prstGeom>
          </p:spPr>
        </p:pic>
        <p:pic>
          <p:nvPicPr>
            <p:cNvPr id="21" name="Imagen 20" descr="Logotipo&#10;&#10;Descripción generada automáticamente con confianza media">
              <a:extLst>
                <a:ext uri="{FF2B5EF4-FFF2-40B4-BE49-F238E27FC236}">
                  <a16:creationId xmlns:a16="http://schemas.microsoft.com/office/drawing/2014/main" id="{91AD409E-4F34-989A-A2E3-9A922B3FBEB3}"/>
                </a:ext>
              </a:extLst>
            </p:cNvPr>
            <p:cNvPicPr>
              <a:picLocks noChangeAspect="1"/>
            </p:cNvPicPr>
            <p:nvPr/>
          </p:nvPicPr>
          <p:blipFill>
            <a:blip r:embed="rId18"/>
            <a:stretch>
              <a:fillRect/>
            </a:stretch>
          </p:blipFill>
          <p:spPr>
            <a:xfrm>
              <a:off x="7093601" y="3831808"/>
              <a:ext cx="1078175" cy="651307"/>
            </a:xfrm>
            <a:prstGeom prst="rect">
              <a:avLst/>
            </a:prstGeom>
          </p:spPr>
        </p:pic>
        <p:pic>
          <p:nvPicPr>
            <p:cNvPr id="22" name="Imagen 21">
              <a:extLst>
                <a:ext uri="{FF2B5EF4-FFF2-40B4-BE49-F238E27FC236}">
                  <a16:creationId xmlns:a16="http://schemas.microsoft.com/office/drawing/2014/main" id="{CED38446-ABB8-9393-4B27-5241BCD57F88}"/>
                </a:ext>
              </a:extLst>
            </p:cNvPr>
            <p:cNvPicPr>
              <a:picLocks noChangeAspect="1"/>
            </p:cNvPicPr>
            <p:nvPr/>
          </p:nvPicPr>
          <p:blipFill>
            <a:blip r:embed="rId19"/>
            <a:stretch>
              <a:fillRect/>
            </a:stretch>
          </p:blipFill>
          <p:spPr>
            <a:xfrm>
              <a:off x="8381725" y="3981247"/>
              <a:ext cx="1630942" cy="395769"/>
            </a:xfrm>
            <a:prstGeom prst="rect">
              <a:avLst/>
            </a:prstGeom>
          </p:spPr>
        </p:pic>
        <p:pic>
          <p:nvPicPr>
            <p:cNvPr id="23" name="Imagen 22" descr="Logotipo&#10;&#10;Descripción generada automáticamente">
              <a:extLst>
                <a:ext uri="{FF2B5EF4-FFF2-40B4-BE49-F238E27FC236}">
                  <a16:creationId xmlns:a16="http://schemas.microsoft.com/office/drawing/2014/main" id="{EBB0A42B-9323-65B4-F2C6-9ADB54DB963D}"/>
                </a:ext>
              </a:extLst>
            </p:cNvPr>
            <p:cNvPicPr>
              <a:picLocks noChangeAspect="1"/>
            </p:cNvPicPr>
            <p:nvPr/>
          </p:nvPicPr>
          <p:blipFill>
            <a:blip r:embed="rId20"/>
            <a:stretch>
              <a:fillRect/>
            </a:stretch>
          </p:blipFill>
          <p:spPr>
            <a:xfrm>
              <a:off x="9958888" y="3702448"/>
              <a:ext cx="1144032" cy="910029"/>
            </a:xfrm>
            <a:prstGeom prst="rect">
              <a:avLst/>
            </a:prstGeom>
          </p:spPr>
        </p:pic>
        <p:pic>
          <p:nvPicPr>
            <p:cNvPr id="24" name="Imagen 23">
              <a:extLst>
                <a:ext uri="{FF2B5EF4-FFF2-40B4-BE49-F238E27FC236}">
                  <a16:creationId xmlns:a16="http://schemas.microsoft.com/office/drawing/2014/main" id="{6D3D4224-465B-9B07-C424-FFFE0AA68232}"/>
                </a:ext>
              </a:extLst>
            </p:cNvPr>
            <p:cNvPicPr>
              <a:picLocks noChangeAspect="1"/>
            </p:cNvPicPr>
            <p:nvPr/>
          </p:nvPicPr>
          <p:blipFill>
            <a:blip r:embed="rId21"/>
            <a:stretch>
              <a:fillRect/>
            </a:stretch>
          </p:blipFill>
          <p:spPr>
            <a:xfrm>
              <a:off x="11127898" y="3925261"/>
              <a:ext cx="772765" cy="395268"/>
            </a:xfrm>
            <a:prstGeom prst="rect">
              <a:avLst/>
            </a:prstGeom>
          </p:spPr>
        </p:pic>
        <p:pic>
          <p:nvPicPr>
            <p:cNvPr id="25" name="Imagen 24">
              <a:extLst>
                <a:ext uri="{FF2B5EF4-FFF2-40B4-BE49-F238E27FC236}">
                  <a16:creationId xmlns:a16="http://schemas.microsoft.com/office/drawing/2014/main" id="{A840F465-B59E-AE21-6CDA-29E74CC5A29D}"/>
                </a:ext>
              </a:extLst>
            </p:cNvPr>
            <p:cNvPicPr>
              <a:picLocks noChangeAspect="1"/>
            </p:cNvPicPr>
            <p:nvPr/>
          </p:nvPicPr>
          <p:blipFill>
            <a:blip r:embed="rId22"/>
            <a:stretch>
              <a:fillRect/>
            </a:stretch>
          </p:blipFill>
          <p:spPr>
            <a:xfrm>
              <a:off x="6231821" y="5002519"/>
              <a:ext cx="769923" cy="397100"/>
            </a:xfrm>
            <a:prstGeom prst="rect">
              <a:avLst/>
            </a:prstGeom>
          </p:spPr>
        </p:pic>
        <p:pic>
          <p:nvPicPr>
            <p:cNvPr id="26" name="Imagen 25" descr="Logotipo, nombre de la empresa&#10;&#10;Descripción generada automáticamente">
              <a:extLst>
                <a:ext uri="{FF2B5EF4-FFF2-40B4-BE49-F238E27FC236}">
                  <a16:creationId xmlns:a16="http://schemas.microsoft.com/office/drawing/2014/main" id="{ED8C9B3E-5336-CE41-A687-5FD7420BEA87}"/>
                </a:ext>
              </a:extLst>
            </p:cNvPr>
            <p:cNvPicPr>
              <a:picLocks noChangeAspect="1"/>
            </p:cNvPicPr>
            <p:nvPr/>
          </p:nvPicPr>
          <p:blipFill>
            <a:blip r:embed="rId23"/>
            <a:stretch>
              <a:fillRect/>
            </a:stretch>
          </p:blipFill>
          <p:spPr>
            <a:xfrm>
              <a:off x="7030049" y="4685622"/>
              <a:ext cx="1267052" cy="905101"/>
            </a:xfrm>
            <a:prstGeom prst="rect">
              <a:avLst/>
            </a:prstGeom>
          </p:spPr>
        </p:pic>
        <p:pic>
          <p:nvPicPr>
            <p:cNvPr id="27" name="Imagen 26">
              <a:extLst>
                <a:ext uri="{FF2B5EF4-FFF2-40B4-BE49-F238E27FC236}">
                  <a16:creationId xmlns:a16="http://schemas.microsoft.com/office/drawing/2014/main" id="{B108CEA7-1751-1D08-5CB5-93D4DB7BA44E}"/>
                </a:ext>
              </a:extLst>
            </p:cNvPr>
            <p:cNvPicPr>
              <a:picLocks noChangeAspect="1"/>
            </p:cNvPicPr>
            <p:nvPr/>
          </p:nvPicPr>
          <p:blipFill>
            <a:blip r:embed="rId24"/>
            <a:stretch>
              <a:fillRect/>
            </a:stretch>
          </p:blipFill>
          <p:spPr>
            <a:xfrm>
              <a:off x="8355668" y="4848977"/>
              <a:ext cx="1179847" cy="548954"/>
            </a:xfrm>
            <a:prstGeom prst="rect">
              <a:avLst/>
            </a:prstGeom>
          </p:spPr>
        </p:pic>
        <p:pic>
          <p:nvPicPr>
            <p:cNvPr id="28" name="Imagen 27">
              <a:extLst>
                <a:ext uri="{FF2B5EF4-FFF2-40B4-BE49-F238E27FC236}">
                  <a16:creationId xmlns:a16="http://schemas.microsoft.com/office/drawing/2014/main" id="{BC3115A5-A988-05ED-29C4-9B7F6FBACCDC}"/>
                </a:ext>
              </a:extLst>
            </p:cNvPr>
            <p:cNvPicPr>
              <a:picLocks noChangeAspect="1"/>
            </p:cNvPicPr>
            <p:nvPr/>
          </p:nvPicPr>
          <p:blipFill>
            <a:blip r:embed="rId25"/>
            <a:stretch>
              <a:fillRect/>
            </a:stretch>
          </p:blipFill>
          <p:spPr>
            <a:xfrm>
              <a:off x="9838717" y="4696486"/>
              <a:ext cx="605537" cy="923724"/>
            </a:xfrm>
            <a:prstGeom prst="rect">
              <a:avLst/>
            </a:prstGeom>
          </p:spPr>
        </p:pic>
        <p:pic>
          <p:nvPicPr>
            <p:cNvPr id="29" name="Imagen 28">
              <a:extLst>
                <a:ext uri="{FF2B5EF4-FFF2-40B4-BE49-F238E27FC236}">
                  <a16:creationId xmlns:a16="http://schemas.microsoft.com/office/drawing/2014/main" id="{1D79BC24-AB3F-145C-4D2F-E34489B25F07}"/>
                </a:ext>
              </a:extLst>
            </p:cNvPr>
            <p:cNvPicPr>
              <a:picLocks noChangeAspect="1"/>
            </p:cNvPicPr>
            <p:nvPr/>
          </p:nvPicPr>
          <p:blipFill>
            <a:blip r:embed="rId26"/>
            <a:stretch>
              <a:fillRect/>
            </a:stretch>
          </p:blipFill>
          <p:spPr>
            <a:xfrm>
              <a:off x="10950609" y="4808596"/>
              <a:ext cx="436880" cy="656046"/>
            </a:xfrm>
            <a:prstGeom prst="rect">
              <a:avLst/>
            </a:prstGeom>
          </p:spPr>
        </p:pic>
        <p:sp>
          <p:nvSpPr>
            <p:cNvPr id="36" name="Rectángulo redondeado 35">
              <a:extLst>
                <a:ext uri="{FF2B5EF4-FFF2-40B4-BE49-F238E27FC236}">
                  <a16:creationId xmlns:a16="http://schemas.microsoft.com/office/drawing/2014/main" id="{6945F15F-BE65-9BD7-0552-19D26A1A87B7}"/>
                </a:ext>
              </a:extLst>
            </p:cNvPr>
            <p:cNvSpPr/>
            <p:nvPr/>
          </p:nvSpPr>
          <p:spPr>
            <a:xfrm>
              <a:off x="5421894" y="1779592"/>
              <a:ext cx="6689495" cy="2832885"/>
            </a:xfrm>
            <a:prstGeom prst="roundRect">
              <a:avLst>
                <a:gd name="adj" fmla="val 12794"/>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adroTexto 36">
              <a:extLst>
                <a:ext uri="{FF2B5EF4-FFF2-40B4-BE49-F238E27FC236}">
                  <a16:creationId xmlns:a16="http://schemas.microsoft.com/office/drawing/2014/main" id="{9401F23F-267B-A0D0-AD75-5362D8CAF3C3}"/>
                </a:ext>
              </a:extLst>
            </p:cNvPr>
            <p:cNvSpPr txBox="1"/>
            <p:nvPr/>
          </p:nvSpPr>
          <p:spPr>
            <a:xfrm>
              <a:off x="5641242" y="1931952"/>
              <a:ext cx="1181157" cy="276999"/>
            </a:xfrm>
            <a:prstGeom prst="rect">
              <a:avLst/>
            </a:prstGeom>
            <a:noFill/>
          </p:spPr>
          <p:txBody>
            <a:bodyPr wrap="none" rtlCol="0">
              <a:spAutoFit/>
            </a:bodyPr>
            <a:lstStyle/>
            <a:p>
              <a:r>
                <a:rPr lang="en-GB" sz="1200" dirty="0">
                  <a:solidFill>
                    <a:schemeClr val="tx2">
                      <a:lumMod val="75000"/>
                      <a:lumOff val="25000"/>
                    </a:schemeClr>
                  </a:solidFill>
                </a:rPr>
                <a:t>14 participants</a:t>
              </a:r>
            </a:p>
          </p:txBody>
        </p:sp>
        <p:sp>
          <p:nvSpPr>
            <p:cNvPr id="38" name="Rectángulo redondeado 37">
              <a:extLst>
                <a:ext uri="{FF2B5EF4-FFF2-40B4-BE49-F238E27FC236}">
                  <a16:creationId xmlns:a16="http://schemas.microsoft.com/office/drawing/2014/main" id="{BE6A8411-AF71-DC26-C579-B9A761A215D4}"/>
                </a:ext>
              </a:extLst>
            </p:cNvPr>
            <p:cNvSpPr/>
            <p:nvPr/>
          </p:nvSpPr>
          <p:spPr>
            <a:xfrm>
              <a:off x="5421894" y="4683796"/>
              <a:ext cx="6689495" cy="958347"/>
            </a:xfrm>
            <a:prstGeom prst="roundRect">
              <a:avLst>
                <a:gd name="adj" fmla="val 37658"/>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uadroTexto 38">
              <a:extLst>
                <a:ext uri="{FF2B5EF4-FFF2-40B4-BE49-F238E27FC236}">
                  <a16:creationId xmlns:a16="http://schemas.microsoft.com/office/drawing/2014/main" id="{EB37B917-BA4F-C1D4-123D-65A6DBEE2912}"/>
                </a:ext>
              </a:extLst>
            </p:cNvPr>
            <p:cNvSpPr txBox="1"/>
            <p:nvPr/>
          </p:nvSpPr>
          <p:spPr>
            <a:xfrm>
              <a:off x="5580133" y="4715146"/>
              <a:ext cx="973472" cy="276999"/>
            </a:xfrm>
            <a:prstGeom prst="rect">
              <a:avLst/>
            </a:prstGeom>
            <a:noFill/>
          </p:spPr>
          <p:txBody>
            <a:bodyPr wrap="none" rtlCol="0">
              <a:spAutoFit/>
            </a:bodyPr>
            <a:lstStyle/>
            <a:p>
              <a:r>
                <a:rPr lang="en-GB" sz="1200" dirty="0">
                  <a:solidFill>
                    <a:schemeClr val="tx2">
                      <a:lumMod val="75000"/>
                      <a:lumOff val="25000"/>
                    </a:schemeClr>
                  </a:solidFill>
                </a:rPr>
                <a:t>+ 5 partners</a:t>
              </a:r>
            </a:p>
          </p:txBody>
        </p:sp>
      </p:grpSp>
    </p:spTree>
    <p:extLst>
      <p:ext uri="{BB962C8B-B14F-4D97-AF65-F5344CB8AC3E}">
        <p14:creationId xmlns:p14="http://schemas.microsoft.com/office/powerpoint/2010/main" val="302772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8770</TotalTime>
  <Words>1679</Words>
  <Application>Microsoft Macintosh PowerPoint</Application>
  <PresentationFormat>Panorámica</PresentationFormat>
  <Paragraphs>243</Paragraphs>
  <Slides>16</Slides>
  <Notes>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vt:i4>
      </vt:variant>
    </vt:vector>
  </HeadingPairs>
  <TitlesOfParts>
    <vt:vector size="23" baseType="lpstr">
      <vt:lpstr>Aptos</vt:lpstr>
      <vt:lpstr>Aptos Display</vt:lpstr>
      <vt:lpstr>Arial</vt:lpstr>
      <vt:lpstr>Courier New</vt:lpstr>
      <vt:lpstr>Eurostile</vt:lpstr>
      <vt:lpstr>Wingdings</vt:lpstr>
      <vt:lpstr>Office Theme</vt:lpstr>
      <vt:lpstr>Towards a data platform providing a  holistic support to AtLAST operations</vt:lpstr>
      <vt:lpstr>AtLAST in poche parole</vt:lpstr>
      <vt:lpstr>AtLAST project (2021-2024)</vt:lpstr>
      <vt:lpstr>AtLAST project (2021-2024)</vt:lpstr>
      <vt:lpstr>AtLAST project (2021-2024)</vt:lpstr>
      <vt:lpstr>AtLAST project (2021-2024)</vt:lpstr>
      <vt:lpstr>AtLAST project (2021-2024)</vt:lpstr>
      <vt:lpstr>AtLAST project (2021-2024)</vt:lpstr>
      <vt:lpstr>AtLAST-2 (2025-2028)</vt:lpstr>
      <vt:lpstr>Key operations concepts</vt:lpstr>
      <vt:lpstr>AtLAST data</vt:lpstr>
      <vt:lpstr>AtLAST data will be </vt:lpstr>
      <vt:lpstr>AtLAST Interface for Remote Exploration (AIRE) </vt:lpstr>
      <vt:lpstr>Presentación de PowerPoint</vt:lpstr>
      <vt:lpstr>Presentación de PowerPoint</vt:lpstr>
      <vt:lpstr>More sources of inspiration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Cicone</dc:creator>
  <cp:lastModifiedBy>Francisco Miguel Montenegro-Montes</cp:lastModifiedBy>
  <cp:revision>116</cp:revision>
  <cp:lastPrinted>2024-12-03T11:01:58Z</cp:lastPrinted>
  <dcterms:created xsi:type="dcterms:W3CDTF">2024-11-20T06:40:50Z</dcterms:created>
  <dcterms:modified xsi:type="dcterms:W3CDTF">2025-02-26T07:33:58Z</dcterms:modified>
</cp:coreProperties>
</file>